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handoutMasterIdLst>
    <p:handoutMasterId r:id="rId60"/>
  </p:handoutMasterIdLst>
  <p:sldIdLst>
    <p:sldId id="256" r:id="rId2"/>
    <p:sldId id="257" r:id="rId3"/>
    <p:sldId id="301" r:id="rId4"/>
    <p:sldId id="299" r:id="rId5"/>
    <p:sldId id="297" r:id="rId6"/>
    <p:sldId id="298" r:id="rId7"/>
    <p:sldId id="300" r:id="rId8"/>
    <p:sldId id="258" r:id="rId9"/>
    <p:sldId id="259" r:id="rId10"/>
    <p:sldId id="260" r:id="rId11"/>
    <p:sldId id="261" r:id="rId12"/>
    <p:sldId id="351" r:id="rId13"/>
    <p:sldId id="302" r:id="rId14"/>
    <p:sldId id="309" r:id="rId15"/>
    <p:sldId id="310" r:id="rId16"/>
    <p:sldId id="311" r:id="rId17"/>
    <p:sldId id="304" r:id="rId18"/>
    <p:sldId id="313" r:id="rId19"/>
    <p:sldId id="314" r:id="rId20"/>
    <p:sldId id="315" r:id="rId21"/>
    <p:sldId id="316" r:id="rId22"/>
    <p:sldId id="335" r:id="rId23"/>
    <p:sldId id="337" r:id="rId24"/>
    <p:sldId id="338" r:id="rId25"/>
    <p:sldId id="303" r:id="rId26"/>
    <p:sldId id="317" r:id="rId27"/>
    <p:sldId id="318" r:id="rId28"/>
    <p:sldId id="319" r:id="rId29"/>
    <p:sldId id="320" r:id="rId30"/>
    <p:sldId id="339" r:id="rId31"/>
    <p:sldId id="340" r:id="rId32"/>
    <p:sldId id="341" r:id="rId33"/>
    <p:sldId id="342" r:id="rId34"/>
    <p:sldId id="343" r:id="rId35"/>
    <p:sldId id="344" r:id="rId36"/>
    <p:sldId id="305" r:id="rId37"/>
    <p:sldId id="321" r:id="rId38"/>
    <p:sldId id="322" r:id="rId39"/>
    <p:sldId id="323" r:id="rId40"/>
    <p:sldId id="324" r:id="rId41"/>
    <p:sldId id="345" r:id="rId42"/>
    <p:sldId id="346" r:id="rId43"/>
    <p:sldId id="306" r:id="rId44"/>
    <p:sldId id="325" r:id="rId45"/>
    <p:sldId id="347" r:id="rId46"/>
    <p:sldId id="348" r:id="rId47"/>
    <p:sldId id="326" r:id="rId48"/>
    <p:sldId id="327" r:id="rId49"/>
    <p:sldId id="307" r:id="rId50"/>
    <p:sldId id="329" r:id="rId51"/>
    <p:sldId id="308" r:id="rId52"/>
    <p:sldId id="333" r:id="rId53"/>
    <p:sldId id="334" r:id="rId54"/>
    <p:sldId id="267" r:id="rId55"/>
    <p:sldId id="268" r:id="rId56"/>
    <p:sldId id="349" r:id="rId57"/>
    <p:sldId id="350" r:id="rId5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33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630" autoAdjust="0"/>
  </p:normalViewPr>
  <p:slideViewPr>
    <p:cSldViewPr>
      <p:cViewPr varScale="1">
        <p:scale>
          <a:sx n="52" d="100"/>
          <a:sy n="52" d="100"/>
        </p:scale>
        <p:origin x="1576" y="49"/>
      </p:cViewPr>
      <p:guideLst>
        <p:guide orient="horz" pos="2160"/>
        <p:guide pos="2880"/>
      </p:guideLst>
    </p:cSldViewPr>
  </p:slideViewPr>
  <p:notesTextViewPr>
    <p:cViewPr>
      <p:scale>
        <a:sx n="100" d="100"/>
        <a:sy n="100" d="100"/>
      </p:scale>
      <p:origin x="0" y="0"/>
    </p:cViewPr>
  </p:notesTextViewPr>
  <p:notesViewPr>
    <p:cSldViewPr>
      <p:cViewPr varScale="1">
        <p:scale>
          <a:sx n="56" d="100"/>
          <a:sy n="56" d="100"/>
        </p:scale>
        <p:origin x="-123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075"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076"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077"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74A30032-02A8-44A3-BBAE-637F10BC168E}" type="slidenum">
              <a:rPr lang="en-US"/>
              <a:pPr/>
              <a:t>‹#›</a:t>
            </a:fld>
            <a:endParaRPr lang="en-US"/>
          </a:p>
        </p:txBody>
      </p:sp>
    </p:spTree>
    <p:extLst>
      <p:ext uri="{BB962C8B-B14F-4D97-AF65-F5344CB8AC3E}">
        <p14:creationId xmlns:p14="http://schemas.microsoft.com/office/powerpoint/2010/main" val="33242460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614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BE99A011-0317-4A4F-A251-731A881B34A9}" type="slidenum">
              <a:rPr lang="en-US"/>
              <a:pPr/>
              <a:t>‹#›</a:t>
            </a:fld>
            <a:endParaRPr lang="en-US"/>
          </a:p>
        </p:txBody>
      </p:sp>
    </p:spTree>
    <p:extLst>
      <p:ext uri="{BB962C8B-B14F-4D97-AF65-F5344CB8AC3E}">
        <p14:creationId xmlns:p14="http://schemas.microsoft.com/office/powerpoint/2010/main" val="374319356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dba.stackexchange.com/" TargetMode="External"/><Relationship Id="rId3" Type="http://schemas.openxmlformats.org/officeDocument/2006/relationships/hyperlink" Target="http://db-engines.com/en/ranking_definition" TargetMode="External"/><Relationship Id="rId7" Type="http://schemas.openxmlformats.org/officeDocument/2006/relationships/hyperlink" Target="http://stackoverflow.com/" TargetMode="External"/><Relationship Id="rId12" Type="http://schemas.openxmlformats.org/officeDocument/2006/relationships/hyperlink" Target="http://twitter.com/"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www.google.com/trends/" TargetMode="External"/><Relationship Id="rId11" Type="http://schemas.openxmlformats.org/officeDocument/2006/relationships/hyperlink" Target="http://www.linkedin.com/" TargetMode="External"/><Relationship Id="rId5" Type="http://schemas.openxmlformats.org/officeDocument/2006/relationships/hyperlink" Target="http://www.bing.com/" TargetMode="External"/><Relationship Id="rId10" Type="http://schemas.openxmlformats.org/officeDocument/2006/relationships/hyperlink" Target="http://www.simplyhired.com/" TargetMode="External"/><Relationship Id="rId4" Type="http://schemas.openxmlformats.org/officeDocument/2006/relationships/hyperlink" Target="http://www.google.com/" TargetMode="External"/><Relationship Id="rId9" Type="http://schemas.openxmlformats.org/officeDocument/2006/relationships/hyperlink" Target="http://www.indeed.com/"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b="1" i="0" kern="1200" dirty="0" smtClean="0">
                <a:solidFill>
                  <a:schemeClr val="tx1"/>
                </a:solidFill>
                <a:effectLst/>
                <a:latin typeface="Arial" panose="020B0604020202020204" pitchFamily="34" charset="0"/>
                <a:ea typeface="+mn-ea"/>
                <a:cs typeface="Arial" panose="020B0604020202020204" pitchFamily="34" charset="0"/>
              </a:rPr>
              <a:t>DB-Engines Ranking</a:t>
            </a:r>
          </a:p>
          <a:p>
            <a:r>
              <a:rPr lang="en-US" dirty="0" smtClean="0"/>
              <a:t>http://db-engines.com/</a:t>
            </a:r>
          </a:p>
          <a:p>
            <a:endParaRPr lang="en-US" dirty="0" smtClean="0"/>
          </a:p>
          <a:p>
            <a:r>
              <a:rPr lang="en-US" sz="1200" b="0" i="0" kern="1200" dirty="0" smtClean="0">
                <a:solidFill>
                  <a:schemeClr val="tx1"/>
                </a:solidFill>
                <a:effectLst/>
                <a:latin typeface="Arial" panose="020B0604020202020204" pitchFamily="34" charset="0"/>
                <a:ea typeface="+mn-ea"/>
                <a:cs typeface="Arial" panose="020B0604020202020204" pitchFamily="34" charset="0"/>
              </a:rPr>
              <a:t>The DB-Engines Ranking ranks database management systems according to their popularity. The ranking is updated monthly.</a:t>
            </a:r>
          </a:p>
          <a:p>
            <a:r>
              <a:rPr lang="en-US" sz="1200" b="0" i="0" kern="1200" dirty="0" smtClean="0">
                <a:solidFill>
                  <a:schemeClr val="tx1"/>
                </a:solidFill>
                <a:effectLst/>
                <a:latin typeface="Arial" panose="020B0604020202020204" pitchFamily="34" charset="0"/>
                <a:ea typeface="+mn-ea"/>
                <a:cs typeface="Arial" panose="020B0604020202020204" pitchFamily="34" charset="0"/>
              </a:rPr>
              <a:t>Read more about the </a:t>
            </a:r>
            <a:r>
              <a:rPr lang="en-US" sz="1200" b="0" i="0" kern="1200" dirty="0" smtClean="0">
                <a:solidFill>
                  <a:schemeClr val="tx1"/>
                </a:solidFill>
                <a:effectLst/>
                <a:latin typeface="Arial" panose="020B0604020202020204" pitchFamily="34" charset="0"/>
                <a:ea typeface="+mn-ea"/>
                <a:cs typeface="Arial" panose="020B0604020202020204" pitchFamily="34" charset="0"/>
                <a:hlinkClick r:id="rId3"/>
              </a:rPr>
              <a:t>method</a:t>
            </a:r>
            <a:r>
              <a:rPr lang="en-US" sz="1200" b="0" i="0" kern="1200" dirty="0" smtClean="0">
                <a:solidFill>
                  <a:schemeClr val="tx1"/>
                </a:solidFill>
                <a:effectLst/>
                <a:latin typeface="Arial" panose="020B0604020202020204" pitchFamily="34" charset="0"/>
                <a:ea typeface="+mn-ea"/>
                <a:cs typeface="Arial" panose="020B0604020202020204" pitchFamily="34" charset="0"/>
              </a:rPr>
              <a:t> of calculating the scores.</a:t>
            </a:r>
            <a:br>
              <a:rPr lang="en-US" sz="1200" b="0" i="0" kern="1200" dirty="0" smtClean="0">
                <a:solidFill>
                  <a:schemeClr val="tx1"/>
                </a:solidFill>
                <a:effectLst/>
                <a:latin typeface="Arial" panose="020B0604020202020204" pitchFamily="34" charset="0"/>
                <a:ea typeface="+mn-ea"/>
                <a:cs typeface="Arial" panose="020B0604020202020204" pitchFamily="34" charset="0"/>
              </a:rPr>
            </a:br>
            <a:endParaRPr lang="en-US" sz="1200" b="0" i="0" kern="1200" dirty="0" smtClean="0">
              <a:solidFill>
                <a:schemeClr val="tx1"/>
              </a:solidFill>
              <a:effectLst/>
              <a:latin typeface="Arial" panose="020B0604020202020204" pitchFamily="34" charset="0"/>
              <a:ea typeface="+mn-ea"/>
              <a:cs typeface="Arial" panose="020B0604020202020204" pitchFamily="34" charset="0"/>
            </a:endParaRPr>
          </a:p>
          <a:p>
            <a:r>
              <a:rPr lang="en-US" sz="1200" b="1" i="0" kern="1200" dirty="0" smtClean="0">
                <a:solidFill>
                  <a:schemeClr val="tx1"/>
                </a:solidFill>
                <a:effectLst/>
                <a:latin typeface="Arial" panose="020B0604020202020204" pitchFamily="34" charset="0"/>
                <a:ea typeface="+mn-ea"/>
                <a:cs typeface="Arial" panose="020B0604020202020204" pitchFamily="34" charset="0"/>
              </a:rPr>
              <a:t>Number of mentions of the system on websites</a:t>
            </a:r>
            <a:r>
              <a:rPr lang="en-US" sz="1200" b="0" i="0" kern="1200" dirty="0" smtClean="0">
                <a:solidFill>
                  <a:schemeClr val="tx1"/>
                </a:solidFill>
                <a:effectLst/>
                <a:latin typeface="Arial" panose="020B0604020202020204" pitchFamily="34" charset="0"/>
                <a:ea typeface="+mn-ea"/>
                <a:cs typeface="Arial" panose="020B0604020202020204" pitchFamily="34" charset="0"/>
              </a:rPr>
              <a:t>, measured as number of results in search engines queries. At the moment, we use </a:t>
            </a:r>
            <a:r>
              <a:rPr lang="en-US" sz="1200" b="0" i="0" u="none" strike="noStrike" kern="1200" dirty="0" smtClean="0">
                <a:solidFill>
                  <a:schemeClr val="tx1"/>
                </a:solidFill>
                <a:effectLst/>
                <a:latin typeface="Arial" panose="020B0604020202020204" pitchFamily="34" charset="0"/>
                <a:ea typeface="+mn-ea"/>
                <a:cs typeface="Arial" panose="020B0604020202020204" pitchFamily="34" charset="0"/>
                <a:hlinkClick r:id="rId4"/>
              </a:rPr>
              <a:t>Google</a:t>
            </a:r>
            <a:r>
              <a:rPr lang="en-US" sz="1200" b="0" i="0" kern="1200" dirty="0" smtClean="0">
                <a:solidFill>
                  <a:schemeClr val="tx1"/>
                </a:solidFill>
                <a:effectLst/>
                <a:latin typeface="Arial" panose="020B0604020202020204" pitchFamily="34" charset="0"/>
                <a:ea typeface="+mn-ea"/>
                <a:cs typeface="Arial" panose="020B0604020202020204" pitchFamily="34" charset="0"/>
              </a:rPr>
              <a:t> and </a:t>
            </a:r>
            <a:r>
              <a:rPr lang="en-US" sz="1200" b="0" i="0" u="none" strike="noStrike" kern="1200" dirty="0" smtClean="0">
                <a:solidFill>
                  <a:schemeClr val="tx1"/>
                </a:solidFill>
                <a:effectLst/>
                <a:latin typeface="Arial" panose="020B0604020202020204" pitchFamily="34" charset="0"/>
                <a:ea typeface="+mn-ea"/>
                <a:cs typeface="Arial" panose="020B0604020202020204" pitchFamily="34" charset="0"/>
                <a:hlinkClick r:id="rId5"/>
              </a:rPr>
              <a:t>Bing</a:t>
            </a:r>
            <a:r>
              <a:rPr lang="en-US" sz="1200" b="0" i="0" kern="1200" dirty="0" smtClean="0">
                <a:solidFill>
                  <a:schemeClr val="tx1"/>
                </a:solidFill>
                <a:effectLst/>
                <a:latin typeface="Arial" panose="020B0604020202020204" pitchFamily="34" charset="0"/>
                <a:ea typeface="+mn-ea"/>
                <a:cs typeface="Arial" panose="020B0604020202020204" pitchFamily="34" charset="0"/>
              </a:rPr>
              <a:t> for this measurement. In order to count only relevant results, we are searching for &lt;system name&gt; together with the term database, e.g. "Oracle" and "database".</a:t>
            </a:r>
          </a:p>
          <a:p>
            <a:endParaRPr lang="en-US" sz="1200" b="0" i="0" kern="1200" dirty="0" smtClean="0">
              <a:solidFill>
                <a:schemeClr val="tx1"/>
              </a:solidFill>
              <a:effectLst/>
              <a:latin typeface="Arial" panose="020B0604020202020204" pitchFamily="34" charset="0"/>
              <a:ea typeface="+mn-ea"/>
              <a:cs typeface="Arial" panose="020B0604020202020204" pitchFamily="34" charset="0"/>
            </a:endParaRPr>
          </a:p>
          <a:p>
            <a:r>
              <a:rPr lang="en-US" sz="1200" b="1" i="0" kern="1200" dirty="0" smtClean="0">
                <a:solidFill>
                  <a:schemeClr val="tx1"/>
                </a:solidFill>
                <a:effectLst/>
                <a:latin typeface="Arial" panose="020B0604020202020204" pitchFamily="34" charset="0"/>
                <a:ea typeface="+mn-ea"/>
                <a:cs typeface="Arial" panose="020B0604020202020204" pitchFamily="34" charset="0"/>
              </a:rPr>
              <a:t>General interest in the system.</a:t>
            </a:r>
            <a:r>
              <a:rPr lang="en-US" sz="1200" b="0" i="0" kern="1200" dirty="0" smtClean="0">
                <a:solidFill>
                  <a:schemeClr val="tx1"/>
                </a:solidFill>
                <a:effectLst/>
                <a:latin typeface="Arial" panose="020B0604020202020204" pitchFamily="34" charset="0"/>
                <a:ea typeface="+mn-ea"/>
                <a:cs typeface="Arial" panose="020B0604020202020204" pitchFamily="34" charset="0"/>
              </a:rPr>
              <a:t> For this measurement, we use the frequency of searches in </a:t>
            </a:r>
            <a:r>
              <a:rPr lang="en-US" sz="1200" b="0" i="0" u="none" strike="noStrike" kern="1200" dirty="0" smtClean="0">
                <a:solidFill>
                  <a:schemeClr val="tx1"/>
                </a:solidFill>
                <a:effectLst/>
                <a:latin typeface="Arial" panose="020B0604020202020204" pitchFamily="34" charset="0"/>
                <a:ea typeface="+mn-ea"/>
                <a:cs typeface="Arial" panose="020B0604020202020204" pitchFamily="34" charset="0"/>
                <a:hlinkClick r:id="rId6"/>
              </a:rPr>
              <a:t>Google Trends</a:t>
            </a:r>
            <a:r>
              <a:rPr lang="en-US" sz="1200" b="0" i="0" kern="1200" dirty="0" smtClean="0">
                <a:solidFill>
                  <a:schemeClr val="tx1"/>
                </a:solidFill>
                <a:effectLst/>
                <a:latin typeface="Arial" panose="020B0604020202020204" pitchFamily="34" charset="0"/>
                <a:ea typeface="+mn-ea"/>
                <a:cs typeface="Arial" panose="020B0604020202020204" pitchFamily="34" charset="0"/>
              </a:rPr>
              <a:t>.</a:t>
            </a:r>
          </a:p>
          <a:p>
            <a:r>
              <a:rPr lang="en-US" sz="1200" b="1" i="0" kern="1200" dirty="0" smtClean="0">
                <a:solidFill>
                  <a:schemeClr val="tx1"/>
                </a:solidFill>
                <a:effectLst/>
                <a:latin typeface="Arial" panose="020B0604020202020204" pitchFamily="34" charset="0"/>
                <a:ea typeface="+mn-ea"/>
                <a:cs typeface="Arial" panose="020B0604020202020204" pitchFamily="34" charset="0"/>
              </a:rPr>
              <a:t>Frequency of technical discussions about the system.</a:t>
            </a:r>
            <a:r>
              <a:rPr lang="en-US" sz="1200" b="0" i="0" kern="1200" dirty="0" smtClean="0">
                <a:solidFill>
                  <a:schemeClr val="tx1"/>
                </a:solidFill>
                <a:effectLst/>
                <a:latin typeface="Arial" panose="020B0604020202020204" pitchFamily="34" charset="0"/>
                <a:ea typeface="+mn-ea"/>
                <a:cs typeface="Arial" panose="020B0604020202020204" pitchFamily="34" charset="0"/>
              </a:rPr>
              <a:t> We use the number of related questions and the number of interested users on the well-known IT-related Q&amp;A sites </a:t>
            </a:r>
            <a:r>
              <a:rPr lang="en-US" sz="1200" b="0" i="0" u="none" strike="noStrike" kern="1200" dirty="0" smtClean="0">
                <a:solidFill>
                  <a:schemeClr val="tx1"/>
                </a:solidFill>
                <a:effectLst/>
                <a:latin typeface="Arial" panose="020B0604020202020204" pitchFamily="34" charset="0"/>
                <a:ea typeface="+mn-ea"/>
                <a:cs typeface="Arial" panose="020B0604020202020204" pitchFamily="34" charset="0"/>
                <a:hlinkClick r:id="rId7"/>
              </a:rPr>
              <a:t>Stack Overflow</a:t>
            </a:r>
            <a:r>
              <a:rPr lang="en-US" sz="1200" b="0" i="0" kern="1200" dirty="0" smtClean="0">
                <a:solidFill>
                  <a:schemeClr val="tx1"/>
                </a:solidFill>
                <a:effectLst/>
                <a:latin typeface="Arial" panose="020B0604020202020204" pitchFamily="34" charset="0"/>
                <a:ea typeface="+mn-ea"/>
                <a:cs typeface="Arial" panose="020B0604020202020204" pitchFamily="34" charset="0"/>
              </a:rPr>
              <a:t> and </a:t>
            </a:r>
            <a:r>
              <a:rPr lang="en-US" sz="1200" b="0" i="0" u="none" strike="noStrike" kern="1200" dirty="0" smtClean="0">
                <a:solidFill>
                  <a:schemeClr val="tx1"/>
                </a:solidFill>
                <a:effectLst/>
                <a:latin typeface="Arial" panose="020B0604020202020204" pitchFamily="34" charset="0"/>
                <a:ea typeface="+mn-ea"/>
                <a:cs typeface="Arial" panose="020B0604020202020204" pitchFamily="34" charset="0"/>
                <a:hlinkClick r:id="rId8"/>
              </a:rPr>
              <a:t>DBA Stack Exchange</a:t>
            </a:r>
            <a:r>
              <a:rPr lang="en-US" sz="1200" b="0" i="0" kern="1200" dirty="0" smtClean="0">
                <a:solidFill>
                  <a:schemeClr val="tx1"/>
                </a:solidFill>
                <a:effectLst/>
                <a:latin typeface="Arial" panose="020B0604020202020204" pitchFamily="34" charset="0"/>
                <a:ea typeface="+mn-ea"/>
                <a:cs typeface="Arial" panose="020B0604020202020204" pitchFamily="34" charset="0"/>
              </a:rPr>
              <a:t>.</a:t>
            </a:r>
          </a:p>
          <a:p>
            <a:r>
              <a:rPr lang="en-US" sz="1200" b="1" i="0" kern="1200" dirty="0" smtClean="0">
                <a:solidFill>
                  <a:schemeClr val="tx1"/>
                </a:solidFill>
                <a:effectLst/>
                <a:latin typeface="Arial" panose="020B0604020202020204" pitchFamily="34" charset="0"/>
                <a:ea typeface="+mn-ea"/>
                <a:cs typeface="Arial" panose="020B0604020202020204" pitchFamily="34" charset="0"/>
              </a:rPr>
              <a:t>Number of job offers, in which the system is mentioned.</a:t>
            </a:r>
            <a:r>
              <a:rPr lang="en-US" sz="1200" b="0" i="0" kern="1200" dirty="0" smtClean="0">
                <a:solidFill>
                  <a:schemeClr val="tx1"/>
                </a:solidFill>
                <a:effectLst/>
                <a:latin typeface="Arial" panose="020B0604020202020204" pitchFamily="34" charset="0"/>
                <a:ea typeface="+mn-ea"/>
                <a:cs typeface="Arial" panose="020B0604020202020204" pitchFamily="34" charset="0"/>
              </a:rPr>
              <a:t> We use the number of offers on the leading job search engines </a:t>
            </a:r>
            <a:r>
              <a:rPr lang="en-US" sz="1200" b="0" i="0" u="none" strike="noStrike" kern="1200" dirty="0" smtClean="0">
                <a:solidFill>
                  <a:schemeClr val="tx1"/>
                </a:solidFill>
                <a:effectLst/>
                <a:latin typeface="Arial" panose="020B0604020202020204" pitchFamily="34" charset="0"/>
                <a:ea typeface="+mn-ea"/>
                <a:cs typeface="Arial" panose="020B0604020202020204" pitchFamily="34" charset="0"/>
                <a:hlinkClick r:id="rId9"/>
              </a:rPr>
              <a:t>Indeed</a:t>
            </a:r>
            <a:r>
              <a:rPr lang="en-US" sz="1200" b="0" i="0" kern="1200" dirty="0" smtClean="0">
                <a:solidFill>
                  <a:schemeClr val="tx1"/>
                </a:solidFill>
                <a:effectLst/>
                <a:latin typeface="Arial" panose="020B0604020202020204" pitchFamily="34" charset="0"/>
                <a:ea typeface="+mn-ea"/>
                <a:cs typeface="Arial" panose="020B0604020202020204" pitchFamily="34" charset="0"/>
              </a:rPr>
              <a:t> and </a:t>
            </a:r>
            <a:r>
              <a:rPr lang="en-US" sz="1200" b="0" i="0" u="none" strike="noStrike" kern="1200" dirty="0" smtClean="0">
                <a:solidFill>
                  <a:schemeClr val="tx1"/>
                </a:solidFill>
                <a:effectLst/>
                <a:latin typeface="Arial" panose="020B0604020202020204" pitchFamily="34" charset="0"/>
                <a:ea typeface="+mn-ea"/>
                <a:cs typeface="Arial" panose="020B0604020202020204" pitchFamily="34" charset="0"/>
                <a:hlinkClick r:id="rId10"/>
              </a:rPr>
              <a:t>Simply Hired</a:t>
            </a:r>
            <a:r>
              <a:rPr lang="en-US" sz="1200" b="0" i="0" kern="1200" dirty="0" smtClean="0">
                <a:solidFill>
                  <a:schemeClr val="tx1"/>
                </a:solidFill>
                <a:effectLst/>
                <a:latin typeface="Arial" panose="020B0604020202020204" pitchFamily="34" charset="0"/>
                <a:ea typeface="+mn-ea"/>
                <a:cs typeface="Arial" panose="020B0604020202020204" pitchFamily="34" charset="0"/>
              </a:rPr>
              <a:t>.</a:t>
            </a:r>
          </a:p>
          <a:p>
            <a:r>
              <a:rPr lang="en-US" sz="1200" b="1" i="0" kern="1200" dirty="0" smtClean="0">
                <a:solidFill>
                  <a:schemeClr val="tx1"/>
                </a:solidFill>
                <a:effectLst/>
                <a:latin typeface="Arial" panose="020B0604020202020204" pitchFamily="34" charset="0"/>
                <a:ea typeface="+mn-ea"/>
                <a:cs typeface="Arial" panose="020B0604020202020204" pitchFamily="34" charset="0"/>
              </a:rPr>
              <a:t>Number of profiles in professional networks, in which the system is </a:t>
            </a:r>
            <a:r>
              <a:rPr lang="en-US" sz="1200" b="1" i="0" kern="1200" dirty="0" err="1" smtClean="0">
                <a:solidFill>
                  <a:schemeClr val="tx1"/>
                </a:solidFill>
                <a:effectLst/>
                <a:latin typeface="Arial" panose="020B0604020202020204" pitchFamily="34" charset="0"/>
                <a:ea typeface="+mn-ea"/>
                <a:cs typeface="Arial" panose="020B0604020202020204" pitchFamily="34" charset="0"/>
              </a:rPr>
              <a:t>mentioned.</a:t>
            </a:r>
            <a:r>
              <a:rPr lang="en-US" sz="1200" b="0" i="0" kern="1200" dirty="0" err="1" smtClean="0">
                <a:solidFill>
                  <a:schemeClr val="tx1"/>
                </a:solidFill>
                <a:effectLst/>
                <a:latin typeface="Arial" panose="020B0604020202020204" pitchFamily="34" charset="0"/>
                <a:ea typeface="+mn-ea"/>
                <a:cs typeface="Arial" panose="020B0604020202020204" pitchFamily="34" charset="0"/>
              </a:rPr>
              <a:t>We</a:t>
            </a:r>
            <a:r>
              <a:rPr lang="en-US" sz="1200" b="0" i="0" kern="1200" dirty="0" smtClean="0">
                <a:solidFill>
                  <a:schemeClr val="tx1"/>
                </a:solidFill>
                <a:effectLst/>
                <a:latin typeface="Arial" panose="020B0604020202020204" pitchFamily="34" charset="0"/>
                <a:ea typeface="+mn-ea"/>
                <a:cs typeface="Arial" panose="020B0604020202020204" pitchFamily="34" charset="0"/>
              </a:rPr>
              <a:t> use the internationally most popular professional network </a:t>
            </a:r>
            <a:r>
              <a:rPr lang="en-US" sz="1200" b="0" i="0" u="none" strike="noStrike" kern="1200" dirty="0" smtClean="0">
                <a:solidFill>
                  <a:schemeClr val="tx1"/>
                </a:solidFill>
                <a:effectLst/>
                <a:latin typeface="Arial" panose="020B0604020202020204" pitchFamily="34" charset="0"/>
                <a:ea typeface="+mn-ea"/>
                <a:cs typeface="Arial" panose="020B0604020202020204" pitchFamily="34" charset="0"/>
                <a:hlinkClick r:id="rId11"/>
              </a:rPr>
              <a:t>LinkedIn</a:t>
            </a:r>
            <a:r>
              <a:rPr lang="en-US" sz="1200" b="0" i="0" kern="1200" dirty="0" smtClean="0">
                <a:solidFill>
                  <a:schemeClr val="tx1"/>
                </a:solidFill>
                <a:effectLst/>
                <a:latin typeface="Arial" panose="020B0604020202020204" pitchFamily="34" charset="0"/>
                <a:ea typeface="+mn-ea"/>
                <a:cs typeface="Arial" panose="020B0604020202020204" pitchFamily="34" charset="0"/>
              </a:rPr>
              <a:t>.</a:t>
            </a:r>
          </a:p>
          <a:p>
            <a:r>
              <a:rPr lang="en-US" sz="1200" b="1" i="0" kern="1200" dirty="0" smtClean="0">
                <a:solidFill>
                  <a:schemeClr val="tx1"/>
                </a:solidFill>
                <a:effectLst/>
                <a:latin typeface="Arial" panose="020B0604020202020204" pitchFamily="34" charset="0"/>
                <a:ea typeface="+mn-ea"/>
                <a:cs typeface="Arial" panose="020B0604020202020204" pitchFamily="34" charset="0"/>
              </a:rPr>
              <a:t>Relevance in social networks.</a:t>
            </a:r>
            <a:r>
              <a:rPr lang="en-US" sz="1200" b="0" i="0" kern="1200" dirty="0" smtClean="0">
                <a:solidFill>
                  <a:schemeClr val="tx1"/>
                </a:solidFill>
                <a:effectLst/>
                <a:latin typeface="Arial" panose="020B0604020202020204" pitchFamily="34" charset="0"/>
                <a:ea typeface="+mn-ea"/>
                <a:cs typeface="Arial" panose="020B0604020202020204" pitchFamily="34" charset="0"/>
              </a:rPr>
              <a:t> We count the number of </a:t>
            </a:r>
            <a:r>
              <a:rPr lang="en-US" sz="1200" b="0" i="0" u="none" strike="noStrike" kern="1200" dirty="0" smtClean="0">
                <a:solidFill>
                  <a:schemeClr val="tx1"/>
                </a:solidFill>
                <a:effectLst/>
                <a:latin typeface="Arial" panose="020B0604020202020204" pitchFamily="34" charset="0"/>
                <a:ea typeface="+mn-ea"/>
                <a:cs typeface="Arial" panose="020B0604020202020204" pitchFamily="34" charset="0"/>
                <a:hlinkClick r:id="rId12"/>
              </a:rPr>
              <a:t>Twitter</a:t>
            </a:r>
            <a:r>
              <a:rPr lang="en-US" sz="1200" b="0" i="0" kern="1200" dirty="0" smtClean="0">
                <a:solidFill>
                  <a:schemeClr val="tx1"/>
                </a:solidFill>
                <a:effectLst/>
                <a:latin typeface="Arial" panose="020B0604020202020204" pitchFamily="34" charset="0"/>
                <a:ea typeface="+mn-ea"/>
                <a:cs typeface="Arial" panose="020B0604020202020204" pitchFamily="34" charset="0"/>
              </a:rPr>
              <a:t> tweets, in which the system is mentioned.</a:t>
            </a:r>
          </a:p>
          <a:p>
            <a:endParaRPr lang="en-US" dirty="0"/>
          </a:p>
        </p:txBody>
      </p:sp>
      <p:sp>
        <p:nvSpPr>
          <p:cNvPr id="4" name="Slide Number Placeholder 3"/>
          <p:cNvSpPr>
            <a:spLocks noGrp="1"/>
          </p:cNvSpPr>
          <p:nvPr>
            <p:ph type="sldNum" sz="quarter" idx="10"/>
          </p:nvPr>
        </p:nvSpPr>
        <p:spPr/>
        <p:txBody>
          <a:bodyPr/>
          <a:lstStyle/>
          <a:p>
            <a:fld id="{BE99A011-0317-4A4F-A251-731A881B34A9}" type="slidenum">
              <a:rPr lang="en-US" smtClean="0"/>
              <a:pPr/>
              <a:t>7</a:t>
            </a:fld>
            <a:endParaRPr lang="en-US"/>
          </a:p>
        </p:txBody>
      </p:sp>
    </p:spTree>
    <p:extLst>
      <p:ext uri="{BB962C8B-B14F-4D97-AF65-F5344CB8AC3E}">
        <p14:creationId xmlns:p14="http://schemas.microsoft.com/office/powerpoint/2010/main" val="33983307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i="0" kern="1200" dirty="0" smtClean="0">
                <a:solidFill>
                  <a:schemeClr val="tx1"/>
                </a:solidFill>
                <a:effectLst/>
                <a:latin typeface="Arial" panose="020B0604020202020204" pitchFamily="34" charset="0"/>
                <a:ea typeface="+mn-ea"/>
                <a:cs typeface="Arial" panose="020B0604020202020204" pitchFamily="34" charset="0"/>
              </a:rPr>
              <a:t>Java pool memory is used to store all session-specific Java code and data in the Java Virtual</a:t>
            </a:r>
            <a:br>
              <a:rPr lang="en-US" sz="1200" i="0" kern="1200" dirty="0" smtClean="0">
                <a:solidFill>
                  <a:schemeClr val="tx1"/>
                </a:solidFill>
                <a:effectLst/>
                <a:latin typeface="Arial" panose="020B0604020202020204" pitchFamily="34" charset="0"/>
                <a:ea typeface="+mn-ea"/>
                <a:cs typeface="Arial" panose="020B0604020202020204" pitchFamily="34" charset="0"/>
              </a:rPr>
            </a:br>
            <a:r>
              <a:rPr lang="en-US" sz="1200" i="0" kern="1200" dirty="0" smtClean="0">
                <a:solidFill>
                  <a:schemeClr val="tx1"/>
                </a:solidFill>
                <a:effectLst/>
                <a:latin typeface="Arial" panose="020B0604020202020204" pitchFamily="34" charset="0"/>
                <a:ea typeface="+mn-ea"/>
                <a:cs typeface="Arial" panose="020B0604020202020204" pitchFamily="34" charset="0"/>
              </a:rPr>
              <a:t>Machine (JVM). Java pool memory is used in different ways, depending on the mode in which</a:t>
            </a:r>
            <a:br>
              <a:rPr lang="en-US" sz="1200" i="0" kern="1200" dirty="0" smtClean="0">
                <a:solidFill>
                  <a:schemeClr val="tx1"/>
                </a:solidFill>
                <a:effectLst/>
                <a:latin typeface="Arial" panose="020B0604020202020204" pitchFamily="34" charset="0"/>
                <a:ea typeface="+mn-ea"/>
                <a:cs typeface="Arial" panose="020B0604020202020204" pitchFamily="34" charset="0"/>
              </a:rPr>
            </a:br>
            <a:r>
              <a:rPr lang="en-US" sz="1200" i="0" kern="1200" dirty="0" smtClean="0">
                <a:solidFill>
                  <a:schemeClr val="tx1"/>
                </a:solidFill>
                <a:effectLst/>
                <a:latin typeface="Arial" panose="020B0604020202020204" pitchFamily="34" charset="0"/>
                <a:ea typeface="+mn-ea"/>
                <a:cs typeface="Arial" panose="020B0604020202020204" pitchFamily="34" charset="0"/>
              </a:rPr>
              <a:t>Oracle Database is running.</a:t>
            </a:r>
          </a:p>
          <a:p>
            <a:pPr lvl="1"/>
            <a:endParaRPr lang="en-US" sz="1200" i="0" kern="1200" dirty="0" smtClean="0">
              <a:solidFill>
                <a:schemeClr val="tx1"/>
              </a:solidFill>
              <a:effectLst/>
              <a:latin typeface="Arial" panose="020B0604020202020204" pitchFamily="34" charset="0"/>
              <a:ea typeface="+mn-ea"/>
              <a:cs typeface="Arial" panose="020B0604020202020204" pitchFamily="34" charset="0"/>
            </a:endParaRPr>
          </a:p>
          <a:p>
            <a:pPr lvl="1"/>
            <a:r>
              <a:rPr lang="en-US" sz="1200" i="0" kern="1200" dirty="0" smtClean="0">
                <a:solidFill>
                  <a:schemeClr val="tx1"/>
                </a:solidFill>
                <a:effectLst/>
                <a:latin typeface="Arial" panose="020B0604020202020204" pitchFamily="34" charset="0"/>
                <a:ea typeface="+mn-ea"/>
                <a:cs typeface="Arial" panose="020B0604020202020204" pitchFamily="34" charset="0"/>
              </a:rPr>
              <a:t>The Streams pool is used exclusively by Oracle Streams. The Streams pool stores buffered</a:t>
            </a:r>
            <a:br>
              <a:rPr lang="en-US" sz="1200" i="0" kern="1200" dirty="0" smtClean="0">
                <a:solidFill>
                  <a:schemeClr val="tx1"/>
                </a:solidFill>
                <a:effectLst/>
                <a:latin typeface="Arial" panose="020B0604020202020204" pitchFamily="34" charset="0"/>
                <a:ea typeface="+mn-ea"/>
                <a:cs typeface="Arial" panose="020B0604020202020204" pitchFamily="34" charset="0"/>
              </a:rPr>
            </a:br>
            <a:r>
              <a:rPr lang="en-US" sz="1200" i="0" kern="1200" dirty="0" smtClean="0">
                <a:solidFill>
                  <a:schemeClr val="tx1"/>
                </a:solidFill>
                <a:effectLst/>
                <a:latin typeface="Arial" panose="020B0604020202020204" pitchFamily="34" charset="0"/>
                <a:ea typeface="+mn-ea"/>
                <a:cs typeface="Arial" panose="020B0604020202020204" pitchFamily="34" charset="0"/>
              </a:rPr>
              <a:t>queue messages, and it provides memory for Oracle Streams capture processes and apply</a:t>
            </a:r>
            <a:br>
              <a:rPr lang="en-US" sz="1200" i="0" kern="1200" dirty="0" smtClean="0">
                <a:solidFill>
                  <a:schemeClr val="tx1"/>
                </a:solidFill>
                <a:effectLst/>
                <a:latin typeface="Arial" panose="020B0604020202020204" pitchFamily="34" charset="0"/>
                <a:ea typeface="+mn-ea"/>
                <a:cs typeface="Arial" panose="020B0604020202020204" pitchFamily="34" charset="0"/>
              </a:rPr>
            </a:br>
            <a:r>
              <a:rPr lang="en-US" sz="1200" i="0" kern="1200" dirty="0" smtClean="0">
                <a:solidFill>
                  <a:schemeClr val="tx1"/>
                </a:solidFill>
                <a:effectLst/>
                <a:latin typeface="Arial" panose="020B0604020202020204" pitchFamily="34" charset="0"/>
                <a:ea typeface="+mn-ea"/>
                <a:cs typeface="Arial" panose="020B0604020202020204" pitchFamily="34" charset="0"/>
              </a:rPr>
              <a:t>processes.</a:t>
            </a:r>
            <a:br>
              <a:rPr lang="en-US" sz="1200" i="0" kern="1200" dirty="0" smtClean="0">
                <a:solidFill>
                  <a:schemeClr val="tx1"/>
                </a:solidFill>
                <a:effectLst/>
                <a:latin typeface="Arial" panose="020B0604020202020204" pitchFamily="34" charset="0"/>
                <a:ea typeface="+mn-ea"/>
                <a:cs typeface="Arial" panose="020B0604020202020204" pitchFamily="34" charset="0"/>
              </a:rPr>
            </a:br>
            <a:r>
              <a:rPr lang="en-US" sz="1200" i="0" kern="1200" dirty="0" smtClean="0">
                <a:solidFill>
                  <a:schemeClr val="tx1"/>
                </a:solidFill>
                <a:effectLst/>
                <a:latin typeface="Arial" panose="020B0604020202020204" pitchFamily="34" charset="0"/>
                <a:ea typeface="+mn-ea"/>
                <a:cs typeface="Arial" panose="020B0604020202020204" pitchFamily="34" charset="0"/>
              </a:rPr>
              <a:t>Unless you specifically configure it, the size of the Streams pool starts at zero. The pool size</a:t>
            </a:r>
            <a:br>
              <a:rPr lang="en-US" sz="1200" i="0" kern="1200" dirty="0" smtClean="0">
                <a:solidFill>
                  <a:schemeClr val="tx1"/>
                </a:solidFill>
                <a:effectLst/>
                <a:latin typeface="Arial" panose="020B0604020202020204" pitchFamily="34" charset="0"/>
                <a:ea typeface="+mn-ea"/>
                <a:cs typeface="Arial" panose="020B0604020202020204" pitchFamily="34" charset="0"/>
              </a:rPr>
            </a:br>
            <a:r>
              <a:rPr lang="en-US" sz="1200" i="0" kern="1200" dirty="0" smtClean="0">
                <a:solidFill>
                  <a:schemeClr val="tx1"/>
                </a:solidFill>
                <a:effectLst/>
                <a:latin typeface="Arial" panose="020B0604020202020204" pitchFamily="34" charset="0"/>
                <a:ea typeface="+mn-ea"/>
                <a:cs typeface="Arial" panose="020B0604020202020204" pitchFamily="34" charset="0"/>
              </a:rPr>
              <a:t>grows dynamically as needed when Oracle Streams is used.</a:t>
            </a:r>
            <a:br>
              <a:rPr lang="en-US" sz="1200" i="0" kern="1200" dirty="0" smtClean="0">
                <a:solidFill>
                  <a:schemeClr val="tx1"/>
                </a:solidFill>
                <a:effectLst/>
                <a:latin typeface="Arial" panose="020B0604020202020204" pitchFamily="34" charset="0"/>
                <a:ea typeface="+mn-ea"/>
                <a:cs typeface="Arial" panose="020B0604020202020204" pitchFamily="34" charset="0"/>
              </a:rPr>
            </a:br>
            <a:r>
              <a:rPr lang="en-US" sz="1200" i="0" kern="1200" dirty="0" smtClean="0">
                <a:solidFill>
                  <a:schemeClr val="tx1"/>
                </a:solidFill>
                <a:effectLst/>
                <a:latin typeface="Arial" panose="020B0604020202020204" pitchFamily="34" charset="0"/>
                <a:ea typeface="+mn-ea"/>
                <a:cs typeface="Arial" panose="020B0604020202020204" pitchFamily="34" charset="0"/>
              </a:rPr>
              <a:t/>
            </a:r>
            <a:br>
              <a:rPr lang="en-US" sz="1200" i="0" kern="1200" dirty="0" smtClean="0">
                <a:solidFill>
                  <a:schemeClr val="tx1"/>
                </a:solidFill>
                <a:effectLst/>
                <a:latin typeface="Arial" panose="020B0604020202020204" pitchFamily="34" charset="0"/>
                <a:ea typeface="+mn-ea"/>
                <a:cs typeface="Arial" panose="020B0604020202020204" pitchFamily="34" charset="0"/>
              </a:rPr>
            </a:br>
            <a:endParaRPr lang="en-US" dirty="0"/>
          </a:p>
        </p:txBody>
      </p:sp>
      <p:sp>
        <p:nvSpPr>
          <p:cNvPr id="4" name="Slide Number Placeholder 3"/>
          <p:cNvSpPr>
            <a:spLocks noGrp="1"/>
          </p:cNvSpPr>
          <p:nvPr>
            <p:ph type="sldNum" sz="quarter" idx="10"/>
          </p:nvPr>
        </p:nvSpPr>
        <p:spPr/>
        <p:txBody>
          <a:bodyPr/>
          <a:lstStyle/>
          <a:p>
            <a:fld id="{BE99A011-0317-4A4F-A251-731A881B34A9}" type="slidenum">
              <a:rPr lang="en-US" smtClean="0"/>
              <a:pPr/>
              <a:t>23</a:t>
            </a:fld>
            <a:endParaRPr lang="en-US"/>
          </a:p>
        </p:txBody>
      </p:sp>
    </p:spTree>
    <p:extLst>
      <p:ext uri="{BB962C8B-B14F-4D97-AF65-F5344CB8AC3E}">
        <p14:creationId xmlns:p14="http://schemas.microsoft.com/office/powerpoint/2010/main" val="30385941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Arial" panose="020B0604020202020204" pitchFamily="34" charset="0"/>
                <a:ea typeface="+mn-ea"/>
                <a:cs typeface="Arial" panose="020B0604020202020204" pitchFamily="34" charset="0"/>
              </a:rPr>
              <a:t>Program Global Area (PGA)</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là</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vùng</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nhớ</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riêng</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bao</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gồm</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dữ</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liệu</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và</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thông</a:t>
            </a:r>
            <a:r>
              <a:rPr lang="en-US" sz="1200" kern="1200" dirty="0" smtClean="0">
                <a:solidFill>
                  <a:schemeClr val="tx1"/>
                </a:solidFill>
                <a:effectLst/>
                <a:latin typeface="Arial" panose="020B0604020202020204" pitchFamily="34" charset="0"/>
                <a:ea typeface="+mn-ea"/>
                <a:cs typeface="Arial" panose="020B0604020202020204" pitchFamily="34" charset="0"/>
              </a:rPr>
              <a:t> tin </a:t>
            </a:r>
            <a:r>
              <a:rPr lang="en-US" sz="1200" kern="1200" dirty="0" err="1" smtClean="0">
                <a:solidFill>
                  <a:schemeClr val="tx1"/>
                </a:solidFill>
                <a:effectLst/>
                <a:latin typeface="Arial" panose="020B0604020202020204" pitchFamily="34" charset="0"/>
                <a:ea typeface="+mn-ea"/>
                <a:cs typeface="Arial" panose="020B0604020202020204" pitchFamily="34" charset="0"/>
              </a:rPr>
              <a:t>điều</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khiển</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của</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một</a:t>
            </a:r>
            <a:r>
              <a:rPr lang="en-US" sz="1200" kern="1200" dirty="0" smtClean="0">
                <a:solidFill>
                  <a:schemeClr val="tx1"/>
                </a:solidFill>
                <a:effectLst/>
                <a:latin typeface="Arial" panose="020B0604020202020204" pitchFamily="34" charset="0"/>
                <a:ea typeface="+mn-ea"/>
                <a:cs typeface="Arial" panose="020B0604020202020204" pitchFamily="34" charset="0"/>
              </a:rPr>
              <a:t> Server Process. </a:t>
            </a:r>
            <a:r>
              <a:rPr lang="en-US" sz="1200" kern="1200" dirty="0" err="1" smtClean="0">
                <a:solidFill>
                  <a:schemeClr val="tx1"/>
                </a:solidFill>
                <a:effectLst/>
                <a:latin typeface="Arial" panose="020B0604020202020204" pitchFamily="34" charset="0"/>
                <a:ea typeface="+mn-ea"/>
                <a:cs typeface="Arial" panose="020B0604020202020204" pitchFamily="34" charset="0"/>
              </a:rPr>
              <a:t>Mỗi</a:t>
            </a:r>
            <a:r>
              <a:rPr lang="en-US" sz="1200" kern="1200" dirty="0" smtClean="0">
                <a:solidFill>
                  <a:schemeClr val="tx1"/>
                </a:solidFill>
                <a:effectLst/>
                <a:latin typeface="Arial" panose="020B0604020202020204" pitchFamily="34" charset="0"/>
                <a:ea typeface="+mn-ea"/>
                <a:cs typeface="Arial" panose="020B0604020202020204" pitchFamily="34" charset="0"/>
              </a:rPr>
              <a:t> Server Process </a:t>
            </a:r>
            <a:r>
              <a:rPr lang="en-US" sz="1200" kern="1200" dirty="0" err="1" smtClean="0">
                <a:solidFill>
                  <a:schemeClr val="tx1"/>
                </a:solidFill>
                <a:effectLst/>
                <a:latin typeface="Arial" panose="020B0604020202020204" pitchFamily="34" charset="0"/>
                <a:ea typeface="+mn-ea"/>
                <a:cs typeface="Arial" panose="020B0604020202020204" pitchFamily="34" charset="0"/>
              </a:rPr>
              <a:t>đều</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có</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một</a:t>
            </a:r>
            <a:r>
              <a:rPr lang="en-US" sz="1200" kern="1200" dirty="0" smtClean="0">
                <a:solidFill>
                  <a:schemeClr val="tx1"/>
                </a:solidFill>
                <a:effectLst/>
                <a:latin typeface="Arial" panose="020B0604020202020204" pitchFamily="34" charset="0"/>
                <a:ea typeface="+mn-ea"/>
                <a:cs typeface="Arial" panose="020B0604020202020204" pitchFamily="34" charset="0"/>
              </a:rPr>
              <a:t> PGA </a:t>
            </a:r>
            <a:r>
              <a:rPr lang="en-US" sz="1200" kern="1200" dirty="0" err="1" smtClean="0">
                <a:solidFill>
                  <a:schemeClr val="tx1"/>
                </a:solidFill>
                <a:effectLst/>
                <a:latin typeface="Arial" panose="020B0604020202020204" pitchFamily="34" charset="0"/>
                <a:ea typeface="+mn-ea"/>
                <a:cs typeface="Arial" panose="020B0604020202020204" pitchFamily="34" charset="0"/>
              </a:rPr>
              <a:t>riêng</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biệt</a:t>
            </a:r>
            <a:r>
              <a:rPr lang="en-US" sz="1200" kern="1200" dirty="0" smtClean="0">
                <a:solidFill>
                  <a:schemeClr val="tx1"/>
                </a:solidFill>
                <a:effectLst/>
                <a:latin typeface="Arial" panose="020B0604020202020204" pitchFamily="34" charset="0"/>
                <a:ea typeface="+mn-ea"/>
                <a:cs typeface="Arial" panose="020B0604020202020204" pitchFamily="34" charset="0"/>
              </a:rPr>
              <a:t>. PGA </a:t>
            </a:r>
            <a:r>
              <a:rPr lang="en-US" sz="1200" kern="1200" dirty="0" err="1" smtClean="0">
                <a:solidFill>
                  <a:schemeClr val="tx1"/>
                </a:solidFill>
                <a:effectLst/>
                <a:latin typeface="Arial" panose="020B0604020202020204" pitchFamily="34" charset="0"/>
                <a:ea typeface="+mn-ea"/>
                <a:cs typeface="Arial" panose="020B0604020202020204" pitchFamily="34" charset="0"/>
              </a:rPr>
              <a:t>bao</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gồm</a:t>
            </a:r>
            <a:r>
              <a:rPr lang="en-US" sz="1200" kern="1200" dirty="0" smtClean="0">
                <a:solidFill>
                  <a:schemeClr val="tx1"/>
                </a:solidFill>
                <a:effectLst/>
                <a:latin typeface="Arial" panose="020B0604020202020204" pitchFamily="34" charset="0"/>
                <a:ea typeface="+mn-ea"/>
                <a:cs typeface="Arial" panose="020B0604020202020204" pitchFamily="34" charset="0"/>
              </a:rPr>
              <a:t>:</a:t>
            </a:r>
          </a:p>
          <a:p>
            <a:pPr lvl="1"/>
            <a:r>
              <a:rPr lang="en-US" sz="1200" kern="1200" dirty="0" smtClean="0">
                <a:solidFill>
                  <a:schemeClr val="tx1"/>
                </a:solidFill>
                <a:effectLst/>
                <a:latin typeface="Arial" panose="020B0604020202020204" pitchFamily="34" charset="0"/>
                <a:ea typeface="+mn-ea"/>
                <a:cs typeface="Arial" panose="020B0604020202020204" pitchFamily="34" charset="0"/>
              </a:rPr>
              <a:t>Stack space : </a:t>
            </a:r>
            <a:r>
              <a:rPr lang="en-US" sz="1200" kern="1200" dirty="0" err="1" smtClean="0">
                <a:solidFill>
                  <a:schemeClr val="tx1"/>
                </a:solidFill>
                <a:effectLst/>
                <a:latin typeface="Arial" panose="020B0604020202020204" pitchFamily="34" charset="0"/>
                <a:ea typeface="+mn-ea"/>
                <a:cs typeface="Arial" panose="020B0604020202020204" pitchFamily="34" charset="0"/>
              </a:rPr>
              <a:t>lưu</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trữ</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các</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biến</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và</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các</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mảng</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được</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xử</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lý</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trên</a:t>
            </a:r>
            <a:r>
              <a:rPr lang="en-US" sz="1200" kern="1200" dirty="0" smtClean="0">
                <a:solidFill>
                  <a:schemeClr val="tx1"/>
                </a:solidFill>
                <a:effectLst/>
                <a:latin typeface="Arial" panose="020B0604020202020204" pitchFamily="34" charset="0"/>
                <a:ea typeface="+mn-ea"/>
                <a:cs typeface="Arial" panose="020B0604020202020204" pitchFamily="34" charset="0"/>
              </a:rPr>
              <a:t> PGA</a:t>
            </a:r>
          </a:p>
          <a:p>
            <a:pPr lvl="1"/>
            <a:r>
              <a:rPr lang="en-US" sz="1200" kern="1200" dirty="0" smtClean="0">
                <a:solidFill>
                  <a:schemeClr val="tx1"/>
                </a:solidFill>
                <a:effectLst/>
                <a:latin typeface="Arial" panose="020B0604020202020204" pitchFamily="34" charset="0"/>
                <a:ea typeface="+mn-ea"/>
                <a:cs typeface="Arial" panose="020B0604020202020204" pitchFamily="34" charset="0"/>
              </a:rPr>
              <a:t>User Global Area (UGA):</a:t>
            </a:r>
          </a:p>
          <a:p>
            <a:pPr lvl="2"/>
            <a:r>
              <a:rPr lang="en-US" sz="1200" kern="1200" dirty="0" smtClean="0">
                <a:solidFill>
                  <a:schemeClr val="tx1"/>
                </a:solidFill>
                <a:effectLst/>
                <a:latin typeface="Arial" panose="020B0604020202020204" pitchFamily="34" charset="0"/>
                <a:ea typeface="+mn-ea"/>
                <a:cs typeface="Arial" panose="020B0604020202020204" pitchFamily="34" charset="0"/>
              </a:rPr>
              <a:t>Cursor State : </a:t>
            </a:r>
            <a:r>
              <a:rPr lang="en-US" sz="1200" kern="1200" dirty="0" err="1" smtClean="0">
                <a:solidFill>
                  <a:schemeClr val="tx1"/>
                </a:solidFill>
                <a:effectLst/>
                <a:latin typeface="Arial" panose="020B0604020202020204" pitchFamily="34" charset="0"/>
                <a:ea typeface="+mn-ea"/>
                <a:cs typeface="Arial" panose="020B0604020202020204" pitchFamily="34" charset="0"/>
              </a:rPr>
              <a:t>lưu</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trữ</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thông</a:t>
            </a:r>
            <a:r>
              <a:rPr lang="en-US" sz="1200" kern="1200" dirty="0" smtClean="0">
                <a:solidFill>
                  <a:schemeClr val="tx1"/>
                </a:solidFill>
                <a:effectLst/>
                <a:latin typeface="Arial" panose="020B0604020202020204" pitchFamily="34" charset="0"/>
                <a:ea typeface="+mn-ea"/>
                <a:cs typeface="Arial" panose="020B0604020202020204" pitchFamily="34" charset="0"/>
              </a:rPr>
              <a:t> tin con </a:t>
            </a:r>
            <a:r>
              <a:rPr lang="en-US" sz="1200" kern="1200" dirty="0" err="1" smtClean="0">
                <a:solidFill>
                  <a:schemeClr val="tx1"/>
                </a:solidFill>
                <a:effectLst/>
                <a:latin typeface="Arial" panose="020B0604020202020204" pitchFamily="34" charset="0"/>
                <a:ea typeface="+mn-ea"/>
                <a:cs typeface="Arial" panose="020B0604020202020204" pitchFamily="34" charset="0"/>
              </a:rPr>
              <a:t>trỏ</a:t>
            </a:r>
            <a:endParaRPr lang="en-US" sz="1200" kern="1200" dirty="0" smtClean="0">
              <a:solidFill>
                <a:schemeClr val="tx1"/>
              </a:solidFill>
              <a:effectLst/>
              <a:latin typeface="Arial" panose="020B0604020202020204" pitchFamily="34" charset="0"/>
              <a:ea typeface="+mn-ea"/>
              <a:cs typeface="Arial" panose="020B0604020202020204" pitchFamily="34" charset="0"/>
            </a:endParaRPr>
          </a:p>
          <a:p>
            <a:pPr lvl="2"/>
            <a:r>
              <a:rPr lang="en-US" sz="1200" kern="1200" dirty="0" smtClean="0">
                <a:solidFill>
                  <a:schemeClr val="tx1"/>
                </a:solidFill>
                <a:effectLst/>
                <a:latin typeface="Arial" panose="020B0604020202020204" pitchFamily="34" charset="0"/>
                <a:ea typeface="+mn-ea"/>
                <a:cs typeface="Arial" panose="020B0604020202020204" pitchFamily="34" charset="0"/>
              </a:rPr>
              <a:t>User session data :  </a:t>
            </a:r>
            <a:r>
              <a:rPr lang="en-US" sz="1200" kern="1200" dirty="0" err="1" smtClean="0">
                <a:solidFill>
                  <a:schemeClr val="tx1"/>
                </a:solidFill>
                <a:effectLst/>
                <a:latin typeface="Arial" panose="020B0604020202020204" pitchFamily="34" charset="0"/>
                <a:ea typeface="+mn-ea"/>
                <a:cs typeface="Arial" panose="020B0604020202020204" pitchFamily="34" charset="0"/>
              </a:rPr>
              <a:t>Lưu</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trữ</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thông</a:t>
            </a:r>
            <a:r>
              <a:rPr lang="en-US" sz="1200" kern="1200" dirty="0" smtClean="0">
                <a:solidFill>
                  <a:schemeClr val="tx1"/>
                </a:solidFill>
                <a:effectLst/>
                <a:latin typeface="Arial" panose="020B0604020202020204" pitchFamily="34" charset="0"/>
                <a:ea typeface="+mn-ea"/>
                <a:cs typeface="Arial" panose="020B0604020202020204" pitchFamily="34" charset="0"/>
              </a:rPr>
              <a:t> tin </a:t>
            </a:r>
            <a:r>
              <a:rPr lang="en-US" sz="1200" kern="1200" dirty="0" err="1" smtClean="0">
                <a:solidFill>
                  <a:schemeClr val="tx1"/>
                </a:solidFill>
                <a:effectLst/>
                <a:latin typeface="Arial" panose="020B0604020202020204" pitchFamily="34" charset="0"/>
                <a:ea typeface="+mn-ea"/>
                <a:cs typeface="Arial" panose="020B0604020202020204" pitchFamily="34" charset="0"/>
              </a:rPr>
              <a:t>điều</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khiển</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của</a:t>
            </a:r>
            <a:r>
              <a:rPr lang="en-US" sz="1200" kern="1200" dirty="0" smtClean="0">
                <a:solidFill>
                  <a:schemeClr val="tx1"/>
                </a:solidFill>
                <a:effectLst/>
                <a:latin typeface="Arial" panose="020B0604020202020204" pitchFamily="34" charset="0"/>
                <a:ea typeface="+mn-ea"/>
                <a:cs typeface="Arial" panose="020B0604020202020204" pitchFamily="34" charset="0"/>
              </a:rPr>
              <a:t> 1 session</a:t>
            </a:r>
          </a:p>
          <a:p>
            <a:pPr lvl="2"/>
            <a:r>
              <a:rPr lang="en-US" sz="1200" kern="1200" dirty="0" smtClean="0">
                <a:solidFill>
                  <a:schemeClr val="tx1"/>
                </a:solidFill>
                <a:effectLst/>
                <a:latin typeface="Arial" panose="020B0604020202020204" pitchFamily="34" charset="0"/>
                <a:ea typeface="+mn-ea"/>
                <a:cs typeface="Arial" panose="020B0604020202020204" pitchFamily="34" charset="0"/>
              </a:rPr>
              <a:t>SQL working Areas : </a:t>
            </a:r>
            <a:r>
              <a:rPr lang="en-US" sz="1200" kern="1200" dirty="0" err="1" smtClean="0">
                <a:solidFill>
                  <a:schemeClr val="tx1"/>
                </a:solidFill>
                <a:effectLst/>
                <a:latin typeface="Arial" panose="020B0604020202020204" pitchFamily="34" charset="0"/>
                <a:ea typeface="+mn-ea"/>
                <a:cs typeface="Arial" panose="020B0604020202020204" pitchFamily="34" charset="0"/>
              </a:rPr>
              <a:t>thực</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thi</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các</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câu</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lệnh</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truy</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vấn</a:t>
            </a:r>
            <a:r>
              <a:rPr lang="en-US" sz="1200" kern="1200" dirty="0" smtClean="0">
                <a:solidFill>
                  <a:schemeClr val="tx1"/>
                </a:solidFill>
                <a:effectLst/>
                <a:latin typeface="Arial" panose="020B0604020202020204" pitchFamily="34" charset="0"/>
                <a:ea typeface="+mn-ea"/>
                <a:cs typeface="Arial" panose="020B0604020202020204" pitchFamily="34" charset="0"/>
              </a:rPr>
              <a:t> SQL :</a:t>
            </a:r>
          </a:p>
          <a:p>
            <a:pPr lvl="3"/>
            <a:r>
              <a:rPr lang="en-US" sz="1200" kern="1200" dirty="0" smtClean="0">
                <a:solidFill>
                  <a:schemeClr val="tx1"/>
                </a:solidFill>
                <a:effectLst/>
                <a:latin typeface="Arial" panose="020B0604020202020204" pitchFamily="34" charset="0"/>
                <a:ea typeface="+mn-ea"/>
                <a:cs typeface="Arial" panose="020B0604020202020204" pitchFamily="34" charset="0"/>
              </a:rPr>
              <a:t>Hash area: </a:t>
            </a:r>
            <a:r>
              <a:rPr lang="en-US" sz="1200" kern="1200" dirty="0" err="1" smtClean="0">
                <a:solidFill>
                  <a:schemeClr val="tx1"/>
                </a:solidFill>
                <a:effectLst/>
                <a:latin typeface="Arial" panose="020B0604020202020204" pitchFamily="34" charset="0"/>
                <a:ea typeface="+mn-ea"/>
                <a:cs typeface="Arial" panose="020B0604020202020204" pitchFamily="34" charset="0"/>
              </a:rPr>
              <a:t>kết</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nối</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giữa</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các</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bảng</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bằng</a:t>
            </a:r>
            <a:r>
              <a:rPr lang="en-US" sz="1200" kern="1200" dirty="0" smtClean="0">
                <a:solidFill>
                  <a:schemeClr val="tx1"/>
                </a:solidFill>
                <a:effectLst/>
                <a:latin typeface="Arial" panose="020B0604020202020204" pitchFamily="34" charset="0"/>
                <a:ea typeface="+mn-ea"/>
                <a:cs typeface="Arial" panose="020B0604020202020204" pitchFamily="34" charset="0"/>
              </a:rPr>
              <a:t> hash</a:t>
            </a:r>
          </a:p>
          <a:p>
            <a:pPr lvl="3"/>
            <a:r>
              <a:rPr lang="en-US" sz="1200" kern="1200" dirty="0" smtClean="0">
                <a:solidFill>
                  <a:schemeClr val="tx1"/>
                </a:solidFill>
                <a:effectLst/>
                <a:latin typeface="Arial" panose="020B0604020202020204" pitchFamily="34" charset="0"/>
                <a:ea typeface="+mn-ea"/>
                <a:cs typeface="Arial" panose="020B0604020202020204" pitchFamily="34" charset="0"/>
              </a:rPr>
              <a:t>Create bitmap area: </a:t>
            </a:r>
            <a:r>
              <a:rPr lang="en-US" sz="1200" kern="1200" dirty="0" err="1" smtClean="0">
                <a:solidFill>
                  <a:schemeClr val="tx1"/>
                </a:solidFill>
                <a:effectLst/>
                <a:latin typeface="Arial" panose="020B0604020202020204" pitchFamily="34" charset="0"/>
                <a:ea typeface="+mn-ea"/>
                <a:cs typeface="Arial" panose="020B0604020202020204" pitchFamily="34" charset="0"/>
              </a:rPr>
              <a:t>sử</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dụng</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để</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tạo</a:t>
            </a:r>
            <a:r>
              <a:rPr lang="en-US" sz="1200" kern="1200" dirty="0" smtClean="0">
                <a:solidFill>
                  <a:schemeClr val="tx1"/>
                </a:solidFill>
                <a:effectLst/>
                <a:latin typeface="Arial" panose="020B0604020202020204" pitchFamily="34" charset="0"/>
                <a:ea typeface="+mn-ea"/>
                <a:cs typeface="Arial" panose="020B0604020202020204" pitchFamily="34" charset="0"/>
              </a:rPr>
              <a:t> index bitmap</a:t>
            </a:r>
          </a:p>
          <a:p>
            <a:pPr lvl="3"/>
            <a:r>
              <a:rPr lang="en-US" sz="1200" kern="1200" dirty="0" smtClean="0">
                <a:solidFill>
                  <a:schemeClr val="tx1"/>
                </a:solidFill>
                <a:effectLst/>
                <a:latin typeface="Arial" panose="020B0604020202020204" pitchFamily="34" charset="0"/>
                <a:ea typeface="+mn-ea"/>
                <a:cs typeface="Arial" panose="020B0604020202020204" pitchFamily="34" charset="0"/>
              </a:rPr>
              <a:t>Bitmap merge area: </a:t>
            </a:r>
            <a:r>
              <a:rPr lang="en-US" sz="1200" kern="1200" dirty="0" err="1" smtClean="0">
                <a:solidFill>
                  <a:schemeClr val="tx1"/>
                </a:solidFill>
                <a:effectLst/>
                <a:latin typeface="Arial" panose="020B0604020202020204" pitchFamily="34" charset="0"/>
                <a:ea typeface="+mn-ea"/>
                <a:cs typeface="Arial" panose="020B0604020202020204" pitchFamily="34" charset="0"/>
              </a:rPr>
              <a:t>sử</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dụng</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để</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tạo</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các</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kế</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hoạch</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cho</a:t>
            </a:r>
            <a:r>
              <a:rPr lang="en-US" sz="1200" kern="1200" dirty="0" smtClean="0">
                <a:solidFill>
                  <a:schemeClr val="tx1"/>
                </a:solidFill>
                <a:effectLst/>
                <a:latin typeface="Arial" panose="020B0604020202020204" pitchFamily="34" charset="0"/>
                <a:ea typeface="+mn-ea"/>
                <a:cs typeface="Arial" panose="020B0604020202020204" pitchFamily="34" charset="0"/>
              </a:rPr>
              <a:t> index bitmap</a:t>
            </a:r>
          </a:p>
          <a:p>
            <a:pPr lvl="3"/>
            <a:r>
              <a:rPr lang="en-US" sz="1200" kern="1200" dirty="0" smtClean="0">
                <a:solidFill>
                  <a:schemeClr val="tx1"/>
                </a:solidFill>
                <a:effectLst/>
                <a:latin typeface="Arial" panose="020B0604020202020204" pitchFamily="34" charset="0"/>
                <a:ea typeface="+mn-ea"/>
                <a:cs typeface="Arial" panose="020B0604020202020204" pitchFamily="34" charset="0"/>
              </a:rPr>
              <a:t>Sort area: </a:t>
            </a:r>
            <a:r>
              <a:rPr lang="en-US" sz="1200" kern="1200" dirty="0" err="1" smtClean="0">
                <a:solidFill>
                  <a:schemeClr val="tx1"/>
                </a:solidFill>
                <a:effectLst/>
                <a:latin typeface="Arial" panose="020B0604020202020204" pitchFamily="34" charset="0"/>
                <a:ea typeface="+mn-ea"/>
                <a:cs typeface="Arial" panose="020B0604020202020204" pitchFamily="34" charset="0"/>
              </a:rPr>
              <a:t>sử</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dụng</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cho</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các</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hàm</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gom</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nhóm</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dữ</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liệu</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như</a:t>
            </a:r>
            <a:r>
              <a:rPr lang="en-US" sz="1200" kern="1200" dirty="0" smtClean="0">
                <a:solidFill>
                  <a:schemeClr val="tx1"/>
                </a:solidFill>
                <a:effectLst/>
                <a:latin typeface="Arial" panose="020B0604020202020204" pitchFamily="34" charset="0"/>
                <a:ea typeface="+mn-ea"/>
                <a:cs typeface="Arial" panose="020B0604020202020204" pitchFamily="34" charset="0"/>
              </a:rPr>
              <a:t>: ORDER BY and GROUP BY</a:t>
            </a:r>
          </a:p>
          <a:p>
            <a:endParaRPr lang="en-US" dirty="0"/>
          </a:p>
        </p:txBody>
      </p:sp>
      <p:sp>
        <p:nvSpPr>
          <p:cNvPr id="4" name="Slide Number Placeholder 3"/>
          <p:cNvSpPr>
            <a:spLocks noGrp="1"/>
          </p:cNvSpPr>
          <p:nvPr>
            <p:ph type="sldNum" sz="quarter" idx="10"/>
          </p:nvPr>
        </p:nvSpPr>
        <p:spPr/>
        <p:txBody>
          <a:bodyPr/>
          <a:lstStyle/>
          <a:p>
            <a:fld id="{BE99A011-0317-4A4F-A251-731A881B34A9}" type="slidenum">
              <a:rPr lang="en-US" smtClean="0"/>
              <a:pPr/>
              <a:t>24</a:t>
            </a:fld>
            <a:endParaRPr lang="en-US"/>
          </a:p>
        </p:txBody>
      </p:sp>
    </p:spTree>
    <p:extLst>
      <p:ext uri="{BB962C8B-B14F-4D97-AF65-F5344CB8AC3E}">
        <p14:creationId xmlns:p14="http://schemas.microsoft.com/office/powerpoint/2010/main" val="19718143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anose="020B0604020202020204" pitchFamily="34" charset="0"/>
                <a:ea typeface="+mn-ea"/>
                <a:cs typeface="Arial" panose="020B0604020202020204" pitchFamily="34" charset="0"/>
              </a:rPr>
              <a:t>The processes in an Oracle Database system can be divided into three major groups:</a:t>
            </a:r>
          </a:p>
          <a:p>
            <a:pPr lvl="1"/>
            <a:r>
              <a:rPr lang="en-US" sz="1200" kern="1200" dirty="0" smtClean="0">
                <a:solidFill>
                  <a:schemeClr val="tx1"/>
                </a:solidFill>
                <a:effectLst/>
                <a:latin typeface="Arial" panose="020B0604020202020204" pitchFamily="34" charset="0"/>
                <a:ea typeface="+mn-ea"/>
                <a:cs typeface="Arial" panose="020B0604020202020204" pitchFamily="34" charset="0"/>
              </a:rPr>
              <a:t>User processes that run the application or Oracle tool code</a:t>
            </a:r>
          </a:p>
          <a:p>
            <a:pPr lvl="1"/>
            <a:r>
              <a:rPr lang="en-US" sz="1200" kern="1200" dirty="0" smtClean="0">
                <a:solidFill>
                  <a:schemeClr val="tx1"/>
                </a:solidFill>
                <a:effectLst/>
                <a:latin typeface="Arial" panose="020B0604020202020204" pitchFamily="34" charset="0"/>
                <a:ea typeface="+mn-ea"/>
                <a:cs typeface="Arial" panose="020B0604020202020204" pitchFamily="34" charset="0"/>
              </a:rPr>
              <a:t>Oracle Database processes that run the Oracle Database server code (including server processes and background processes)</a:t>
            </a:r>
          </a:p>
          <a:p>
            <a:pPr lvl="2"/>
            <a:r>
              <a:rPr lang="en-US" sz="1200" kern="1200" dirty="0" smtClean="0">
                <a:solidFill>
                  <a:schemeClr val="tx1"/>
                </a:solidFill>
                <a:effectLst/>
                <a:latin typeface="Arial" panose="020B0604020202020204" pitchFamily="34" charset="0"/>
                <a:ea typeface="+mn-ea"/>
                <a:cs typeface="Arial" panose="020B0604020202020204" pitchFamily="34" charset="0"/>
              </a:rPr>
              <a:t>Server processes created on behalf of each user’s application can perform one or more of the following:</a:t>
            </a:r>
          </a:p>
          <a:p>
            <a:pPr lvl="3"/>
            <a:r>
              <a:rPr lang="en-US" sz="1200" kern="1200" dirty="0" smtClean="0">
                <a:solidFill>
                  <a:schemeClr val="tx1"/>
                </a:solidFill>
                <a:effectLst/>
                <a:latin typeface="Arial" panose="020B0604020202020204" pitchFamily="34" charset="0"/>
                <a:ea typeface="+mn-ea"/>
                <a:cs typeface="Arial" panose="020B0604020202020204" pitchFamily="34" charset="0"/>
              </a:rPr>
              <a:t>Parse and run SQL statements issued through the application.</a:t>
            </a:r>
          </a:p>
          <a:p>
            <a:pPr lvl="3"/>
            <a:r>
              <a:rPr lang="en-US" sz="1200" kern="1200" dirty="0" smtClean="0">
                <a:solidFill>
                  <a:schemeClr val="tx1"/>
                </a:solidFill>
                <a:effectLst/>
                <a:latin typeface="Arial" panose="020B0604020202020204" pitchFamily="34" charset="0"/>
                <a:ea typeface="+mn-ea"/>
                <a:cs typeface="Arial" panose="020B0604020202020204" pitchFamily="34" charset="0"/>
              </a:rPr>
              <a:t>Read necessary data blocks from data files on disk into the shared database buffers of the SGA (if the blocks are not already present in the SGA).</a:t>
            </a:r>
          </a:p>
          <a:p>
            <a:pPr lvl="3"/>
            <a:r>
              <a:rPr lang="en-US" sz="1200" kern="1200" dirty="0" smtClean="0">
                <a:solidFill>
                  <a:schemeClr val="tx1"/>
                </a:solidFill>
                <a:effectLst/>
                <a:latin typeface="Arial" panose="020B0604020202020204" pitchFamily="34" charset="0"/>
                <a:ea typeface="+mn-ea"/>
                <a:cs typeface="Arial" panose="020B0604020202020204" pitchFamily="34" charset="0"/>
              </a:rPr>
              <a:t>Return results in such a way that the application can process the information</a:t>
            </a:r>
          </a:p>
          <a:p>
            <a:pPr lvl="2"/>
            <a:r>
              <a:rPr lang="en-US" sz="1200" kern="1200" dirty="0" smtClean="0">
                <a:solidFill>
                  <a:schemeClr val="tx1"/>
                </a:solidFill>
                <a:effectLst/>
                <a:latin typeface="Arial" panose="020B0604020202020204" pitchFamily="34" charset="0"/>
                <a:ea typeface="+mn-ea"/>
                <a:cs typeface="Arial" panose="020B0604020202020204" pitchFamily="34" charset="0"/>
              </a:rPr>
              <a:t>To maximize performance and accommodate many users, a </a:t>
            </a:r>
            <a:r>
              <a:rPr lang="en-US" sz="1200" kern="1200" dirty="0" err="1" smtClean="0">
                <a:solidFill>
                  <a:schemeClr val="tx1"/>
                </a:solidFill>
                <a:effectLst/>
                <a:latin typeface="Arial" panose="020B0604020202020204" pitchFamily="34" charset="0"/>
                <a:ea typeface="+mn-ea"/>
                <a:cs typeface="Arial" panose="020B0604020202020204" pitchFamily="34" charset="0"/>
              </a:rPr>
              <a:t>multiprocess</a:t>
            </a:r>
            <a:r>
              <a:rPr lang="en-US" sz="1200" kern="1200" dirty="0" smtClean="0">
                <a:solidFill>
                  <a:schemeClr val="tx1"/>
                </a:solidFill>
                <a:effectLst/>
                <a:latin typeface="Arial" panose="020B0604020202020204" pitchFamily="34" charset="0"/>
                <a:ea typeface="+mn-ea"/>
                <a:cs typeface="Arial" panose="020B0604020202020204" pitchFamily="34" charset="0"/>
              </a:rPr>
              <a:t> Oracle Database system uses some additional Oracle Database processes called background processes. An Oracle Database instance can have many background processes.</a:t>
            </a:r>
          </a:p>
          <a:p>
            <a:pPr lvl="1"/>
            <a:r>
              <a:rPr lang="en-US" sz="1200" kern="1200" dirty="0" smtClean="0">
                <a:solidFill>
                  <a:schemeClr val="tx1"/>
                </a:solidFill>
                <a:effectLst/>
                <a:latin typeface="Arial" panose="020B0604020202020204" pitchFamily="34" charset="0"/>
                <a:ea typeface="+mn-ea"/>
                <a:cs typeface="Arial" panose="020B0604020202020204" pitchFamily="34" charset="0"/>
              </a:rPr>
              <a:t>Oracle daemons and application processes not specific to a single database</a:t>
            </a:r>
          </a:p>
          <a:p>
            <a:pPr lvl="2"/>
            <a:r>
              <a:rPr lang="en-US" sz="1200" kern="1200" dirty="0" smtClean="0">
                <a:solidFill>
                  <a:schemeClr val="tx1"/>
                </a:solidFill>
                <a:effectLst/>
                <a:latin typeface="Arial" panose="020B0604020202020204" pitchFamily="34" charset="0"/>
                <a:ea typeface="+mn-ea"/>
                <a:cs typeface="Arial" panose="020B0604020202020204" pitchFamily="34" charset="0"/>
              </a:rPr>
              <a:t>Networking listeners</a:t>
            </a:r>
          </a:p>
          <a:p>
            <a:pPr lvl="2"/>
            <a:r>
              <a:rPr lang="en-US" sz="1200" kern="1200" dirty="0" smtClean="0">
                <a:solidFill>
                  <a:schemeClr val="tx1"/>
                </a:solidFill>
                <a:effectLst/>
                <a:latin typeface="Arial" panose="020B0604020202020204" pitchFamily="34" charset="0"/>
                <a:ea typeface="+mn-ea"/>
                <a:cs typeface="Arial" panose="020B0604020202020204" pitchFamily="34" charset="0"/>
              </a:rPr>
              <a:t>Grid Infrastructure daemons</a:t>
            </a:r>
          </a:p>
          <a:p>
            <a:endParaRPr lang="en-US" dirty="0"/>
          </a:p>
        </p:txBody>
      </p:sp>
      <p:sp>
        <p:nvSpPr>
          <p:cNvPr id="4" name="Slide Number Placeholder 3"/>
          <p:cNvSpPr>
            <a:spLocks noGrp="1"/>
          </p:cNvSpPr>
          <p:nvPr>
            <p:ph type="sldNum" sz="quarter" idx="10"/>
          </p:nvPr>
        </p:nvSpPr>
        <p:spPr/>
        <p:txBody>
          <a:bodyPr/>
          <a:lstStyle/>
          <a:p>
            <a:fld id="{BE99A011-0317-4A4F-A251-731A881B34A9}" type="slidenum">
              <a:rPr lang="en-US" smtClean="0"/>
              <a:pPr/>
              <a:t>26</a:t>
            </a:fld>
            <a:endParaRPr lang="en-US"/>
          </a:p>
        </p:txBody>
      </p:sp>
    </p:spTree>
    <p:extLst>
      <p:ext uri="{BB962C8B-B14F-4D97-AF65-F5344CB8AC3E}">
        <p14:creationId xmlns:p14="http://schemas.microsoft.com/office/powerpoint/2010/main" val="31091986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Arial" panose="020B0604020202020204" pitchFamily="34" charset="0"/>
                <a:ea typeface="+mn-ea"/>
                <a:cs typeface="Arial" panose="020B0604020202020204" pitchFamily="34" charset="0"/>
              </a:rPr>
              <a:t>Dedicated Server Processes</a:t>
            </a:r>
            <a:endParaRPr lang="en-US" sz="1200" kern="1200" dirty="0" smtClean="0">
              <a:solidFill>
                <a:schemeClr val="tx1"/>
              </a:solidFill>
              <a:effectLst/>
              <a:latin typeface="Arial" panose="020B0604020202020204" pitchFamily="34" charset="0"/>
              <a:ea typeface="+mn-ea"/>
              <a:cs typeface="Arial" panose="020B0604020202020204" pitchFamily="34" charset="0"/>
            </a:endParaRPr>
          </a:p>
          <a:p>
            <a:r>
              <a:rPr lang="en-US" sz="1200" kern="1200" dirty="0" err="1" smtClean="0">
                <a:solidFill>
                  <a:schemeClr val="tx1"/>
                </a:solidFill>
                <a:effectLst/>
                <a:latin typeface="Arial" panose="020B0604020202020204" pitchFamily="34" charset="0"/>
                <a:ea typeface="+mn-ea"/>
                <a:cs typeface="Arial" panose="020B0604020202020204" pitchFamily="34" charset="0"/>
              </a:rPr>
              <a:t>Khái</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niệm</a:t>
            </a:r>
            <a:r>
              <a:rPr lang="en-US" sz="1200" kern="1200" dirty="0" smtClean="0">
                <a:solidFill>
                  <a:schemeClr val="tx1"/>
                </a:solidFill>
                <a:effectLst/>
                <a:latin typeface="Arial" panose="020B0604020202020204" pitchFamily="34" charset="0"/>
                <a:ea typeface="+mn-ea"/>
                <a:cs typeface="Arial" panose="020B0604020202020204" pitchFamily="34" charset="0"/>
              </a:rPr>
              <a:t>:</a:t>
            </a:r>
          </a:p>
          <a:p>
            <a:pPr lvl="0"/>
            <a:r>
              <a:rPr lang="en-US" sz="1200" kern="1200" dirty="0" smtClean="0">
                <a:solidFill>
                  <a:schemeClr val="tx1"/>
                </a:solidFill>
                <a:effectLst/>
                <a:latin typeface="Arial" panose="020B0604020202020204" pitchFamily="34" charset="0"/>
                <a:ea typeface="+mn-ea"/>
                <a:cs typeface="Arial" panose="020B0604020202020204" pitchFamily="34" charset="0"/>
              </a:rPr>
              <a:t>Dedicated server process: </a:t>
            </a:r>
            <a:r>
              <a:rPr lang="en-US" sz="1200" kern="1200" dirty="0" err="1" smtClean="0">
                <a:solidFill>
                  <a:schemeClr val="tx1"/>
                </a:solidFill>
                <a:effectLst/>
                <a:latin typeface="Arial" panose="020B0604020202020204" pitchFamily="34" charset="0"/>
                <a:ea typeface="+mn-ea"/>
                <a:cs typeface="Arial" panose="020B0604020202020204" pitchFamily="34" charset="0"/>
              </a:rPr>
              <a:t>một</a:t>
            </a:r>
            <a:r>
              <a:rPr lang="en-US" sz="1200" kern="1200" dirty="0" smtClean="0">
                <a:solidFill>
                  <a:schemeClr val="tx1"/>
                </a:solidFill>
                <a:effectLst/>
                <a:latin typeface="Arial" panose="020B0604020202020204" pitchFamily="34" charset="0"/>
                <a:ea typeface="+mn-ea"/>
                <a:cs typeface="Arial" panose="020B0604020202020204" pitchFamily="34" charset="0"/>
              </a:rPr>
              <a:t> server process </a:t>
            </a:r>
            <a:r>
              <a:rPr lang="en-US" sz="1200" kern="1200" dirty="0" err="1" smtClean="0">
                <a:solidFill>
                  <a:schemeClr val="tx1"/>
                </a:solidFill>
                <a:effectLst/>
                <a:latin typeface="Arial" panose="020B0604020202020204" pitchFamily="34" charset="0"/>
                <a:ea typeface="+mn-ea"/>
                <a:cs typeface="Arial" panose="020B0604020202020204" pitchFamily="34" charset="0"/>
              </a:rPr>
              <a:t>chỉ</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phục</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vụ</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một</a:t>
            </a:r>
            <a:r>
              <a:rPr lang="en-US" sz="1200" kern="1200" dirty="0" smtClean="0">
                <a:solidFill>
                  <a:schemeClr val="tx1"/>
                </a:solidFill>
                <a:effectLst/>
                <a:latin typeface="Arial" panose="020B0604020202020204" pitchFamily="34" charset="0"/>
                <a:ea typeface="+mn-ea"/>
                <a:cs typeface="Arial" panose="020B0604020202020204" pitchFamily="34" charset="0"/>
              </a:rPr>
              <a:t> user process </a:t>
            </a:r>
          </a:p>
          <a:p>
            <a:r>
              <a:rPr lang="en-US" sz="1200" kern="1200" dirty="0" err="1" smtClean="0">
                <a:solidFill>
                  <a:schemeClr val="tx1"/>
                </a:solidFill>
                <a:effectLst/>
                <a:latin typeface="Arial" panose="020B0604020202020204" pitchFamily="34" charset="0"/>
                <a:ea typeface="+mn-ea"/>
                <a:cs typeface="Arial" panose="020B0604020202020204" pitchFamily="34" charset="0"/>
              </a:rPr>
              <a:t>Sử</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dụng</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khi</a:t>
            </a:r>
            <a:r>
              <a:rPr lang="en-US" sz="1200" kern="1200" dirty="0" smtClean="0">
                <a:solidFill>
                  <a:schemeClr val="tx1"/>
                </a:solidFill>
                <a:effectLst/>
                <a:latin typeface="Arial" panose="020B0604020202020204" pitchFamily="34" charset="0"/>
                <a:ea typeface="+mn-ea"/>
                <a:cs typeface="Arial" panose="020B0604020202020204" pitchFamily="34" charset="0"/>
              </a:rPr>
              <a:t>:</a:t>
            </a:r>
          </a:p>
          <a:p>
            <a:pPr lvl="0"/>
            <a:r>
              <a:rPr lang="en-US" sz="1200" kern="1200" dirty="0" err="1" smtClean="0">
                <a:solidFill>
                  <a:schemeClr val="tx1"/>
                </a:solidFill>
                <a:effectLst/>
                <a:latin typeface="Arial" panose="020B0604020202020204" pitchFamily="34" charset="0"/>
                <a:ea typeface="+mn-ea"/>
                <a:cs typeface="Arial" panose="020B0604020202020204" pitchFamily="34" charset="0"/>
              </a:rPr>
              <a:t>Thực</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thi</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các</a:t>
            </a:r>
            <a:r>
              <a:rPr lang="en-US" sz="1200" kern="1200" dirty="0" smtClean="0">
                <a:solidFill>
                  <a:schemeClr val="tx1"/>
                </a:solidFill>
                <a:effectLst/>
                <a:latin typeface="Arial" panose="020B0604020202020204" pitchFamily="34" charset="0"/>
                <a:ea typeface="+mn-ea"/>
                <a:cs typeface="Arial" panose="020B0604020202020204" pitchFamily="34" charset="0"/>
              </a:rPr>
              <a:t> job </a:t>
            </a:r>
            <a:r>
              <a:rPr lang="en-US" sz="1200" kern="1200" dirty="0" err="1" smtClean="0">
                <a:solidFill>
                  <a:schemeClr val="tx1"/>
                </a:solidFill>
                <a:effectLst/>
                <a:latin typeface="Arial" panose="020B0604020202020204" pitchFamily="34" charset="0"/>
                <a:ea typeface="+mn-ea"/>
                <a:cs typeface="Arial" panose="020B0604020202020204" pitchFamily="34" charset="0"/>
              </a:rPr>
              <a:t>lớn</a:t>
            </a:r>
            <a:r>
              <a:rPr lang="en-US" sz="1200" kern="1200" dirty="0" smtClean="0">
                <a:solidFill>
                  <a:schemeClr val="tx1"/>
                </a:solidFill>
                <a:effectLst/>
                <a:latin typeface="Arial" panose="020B0604020202020204" pitchFamily="34" charset="0"/>
                <a:ea typeface="+mn-ea"/>
                <a:cs typeface="Arial" panose="020B0604020202020204" pitchFamily="34" charset="0"/>
              </a:rPr>
              <a:t> ( </a:t>
            </a:r>
            <a:r>
              <a:rPr lang="en-US" sz="1200" kern="1200" dirty="0" err="1" smtClean="0">
                <a:solidFill>
                  <a:schemeClr val="tx1"/>
                </a:solidFill>
                <a:effectLst/>
                <a:latin typeface="Arial" panose="020B0604020202020204" pitchFamily="34" charset="0"/>
                <a:ea typeface="+mn-ea"/>
                <a:cs typeface="Arial" panose="020B0604020202020204" pitchFamily="34" charset="0"/>
              </a:rPr>
              <a:t>các</a:t>
            </a:r>
            <a:r>
              <a:rPr lang="en-US" sz="1200" kern="1200" dirty="0" smtClean="0">
                <a:solidFill>
                  <a:schemeClr val="tx1"/>
                </a:solidFill>
                <a:effectLst/>
                <a:latin typeface="Arial" panose="020B0604020202020204" pitchFamily="34" charset="0"/>
                <a:ea typeface="+mn-ea"/>
                <a:cs typeface="Arial" panose="020B0604020202020204" pitchFamily="34" charset="0"/>
              </a:rPr>
              <a:t> job </a:t>
            </a:r>
            <a:r>
              <a:rPr lang="en-US" sz="1200" kern="1200" dirty="0" err="1" smtClean="0">
                <a:solidFill>
                  <a:schemeClr val="tx1"/>
                </a:solidFill>
                <a:effectLst/>
                <a:latin typeface="Arial" panose="020B0604020202020204" pitchFamily="34" charset="0"/>
                <a:ea typeface="+mn-ea"/>
                <a:cs typeface="Arial" panose="020B0604020202020204" pitchFamily="34" charset="0"/>
              </a:rPr>
              <a:t>rất</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ít</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hoặc</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không</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có</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thời</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gian</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chờ</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đợi</a:t>
            </a:r>
            <a:r>
              <a:rPr lang="en-US" sz="1200" kern="1200" dirty="0" smtClean="0">
                <a:solidFill>
                  <a:schemeClr val="tx1"/>
                </a:solidFill>
                <a:effectLst/>
                <a:latin typeface="Arial" panose="020B0604020202020204" pitchFamily="34" charset="0"/>
                <a:ea typeface="+mn-ea"/>
                <a:cs typeface="Arial" panose="020B0604020202020204" pitchFamily="34" charset="0"/>
              </a:rPr>
              <a:t>...)</a:t>
            </a:r>
          </a:p>
          <a:p>
            <a:pPr lvl="0"/>
            <a:r>
              <a:rPr lang="en-US" sz="1200" kern="1200" dirty="0" err="1" smtClean="0">
                <a:solidFill>
                  <a:schemeClr val="tx1"/>
                </a:solidFill>
                <a:effectLst/>
                <a:latin typeface="Arial" panose="020B0604020202020204" pitchFamily="34" charset="0"/>
                <a:ea typeface="+mn-ea"/>
                <a:cs typeface="Arial" panose="020B0604020202020204" pitchFamily="34" charset="0"/>
              </a:rPr>
              <a:t>Sử</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dụng</a:t>
            </a:r>
            <a:r>
              <a:rPr lang="en-US" sz="1200" kern="1200" dirty="0" smtClean="0">
                <a:solidFill>
                  <a:schemeClr val="tx1"/>
                </a:solidFill>
                <a:effectLst/>
                <a:latin typeface="Arial" panose="020B0604020202020204" pitchFamily="34" charset="0"/>
                <a:ea typeface="+mn-ea"/>
                <a:cs typeface="Arial" panose="020B0604020202020204" pitchFamily="34" charset="0"/>
              </a:rPr>
              <a:t> (RMAN)  </a:t>
            </a:r>
            <a:r>
              <a:rPr lang="en-US" sz="1200" kern="1200" dirty="0" err="1" smtClean="0">
                <a:solidFill>
                  <a:schemeClr val="tx1"/>
                </a:solidFill>
                <a:effectLst/>
                <a:latin typeface="Arial" panose="020B0604020202020204" pitchFamily="34" charset="0"/>
                <a:ea typeface="+mn-ea"/>
                <a:cs typeface="Arial" panose="020B0604020202020204" pitchFamily="34" charset="0"/>
              </a:rPr>
              <a:t>để</a:t>
            </a:r>
            <a:r>
              <a:rPr lang="en-US" sz="1200" kern="1200" dirty="0" smtClean="0">
                <a:solidFill>
                  <a:schemeClr val="tx1"/>
                </a:solidFill>
                <a:effectLst/>
                <a:latin typeface="Arial" panose="020B0604020202020204" pitchFamily="34" charset="0"/>
                <a:ea typeface="+mn-ea"/>
                <a:cs typeface="Arial" panose="020B0604020202020204" pitchFamily="34" charset="0"/>
              </a:rPr>
              <a:t> back up, restore, </a:t>
            </a:r>
            <a:r>
              <a:rPr lang="en-US" sz="1200" kern="1200" dirty="0" err="1" smtClean="0">
                <a:solidFill>
                  <a:schemeClr val="tx1"/>
                </a:solidFill>
                <a:effectLst/>
                <a:latin typeface="Arial" panose="020B0604020202020204" pitchFamily="34" charset="0"/>
                <a:ea typeface="+mn-ea"/>
                <a:cs typeface="Arial" panose="020B0604020202020204" pitchFamily="34" charset="0"/>
              </a:rPr>
              <a:t>hoặc</a:t>
            </a:r>
            <a:r>
              <a:rPr lang="en-US" sz="1200" kern="1200" dirty="0" smtClean="0">
                <a:solidFill>
                  <a:schemeClr val="tx1"/>
                </a:solidFill>
                <a:effectLst/>
                <a:latin typeface="Arial" panose="020B0604020202020204" pitchFamily="34" charset="0"/>
                <a:ea typeface="+mn-ea"/>
                <a:cs typeface="Arial" panose="020B0604020202020204" pitchFamily="34" charset="0"/>
              </a:rPr>
              <a:t> recover database</a:t>
            </a:r>
          </a:p>
          <a:p>
            <a:r>
              <a:rPr lang="en-US" sz="1200" kern="1200" dirty="0" smtClean="0">
                <a:solidFill>
                  <a:schemeClr val="tx1"/>
                </a:solidFill>
                <a:effectLst/>
                <a:latin typeface="Arial" panose="020B0604020202020204" pitchFamily="34" charset="0"/>
                <a:ea typeface="+mn-ea"/>
                <a:cs typeface="Arial" panose="020B0604020202020204" pitchFamily="34" charset="0"/>
              </a:rPr>
              <a:t> </a:t>
            </a:r>
          </a:p>
          <a:p>
            <a:r>
              <a:rPr lang="en-US" sz="1200" b="1" kern="1200" dirty="0" smtClean="0">
                <a:solidFill>
                  <a:schemeClr val="tx1"/>
                </a:solidFill>
                <a:effectLst/>
                <a:latin typeface="Arial" panose="020B0604020202020204" pitchFamily="34" charset="0"/>
                <a:ea typeface="+mn-ea"/>
                <a:cs typeface="Arial" panose="020B0604020202020204" pitchFamily="34" charset="0"/>
              </a:rPr>
              <a:t>Shared Server Processes</a:t>
            </a:r>
            <a:endParaRPr lang="en-US" sz="1200" kern="1200" dirty="0" smtClean="0">
              <a:solidFill>
                <a:schemeClr val="tx1"/>
              </a:solidFill>
              <a:effectLst/>
              <a:latin typeface="Arial" panose="020B0604020202020204" pitchFamily="34" charset="0"/>
              <a:ea typeface="+mn-ea"/>
              <a:cs typeface="Arial" panose="020B0604020202020204" pitchFamily="34" charset="0"/>
            </a:endParaRPr>
          </a:p>
          <a:p>
            <a:r>
              <a:rPr lang="en-US" sz="1200" kern="1200" dirty="0" err="1" smtClean="0">
                <a:solidFill>
                  <a:schemeClr val="tx1"/>
                </a:solidFill>
                <a:effectLst/>
                <a:latin typeface="Arial" panose="020B0604020202020204" pitchFamily="34" charset="0"/>
                <a:ea typeface="+mn-ea"/>
                <a:cs typeface="Arial" panose="020B0604020202020204" pitchFamily="34" charset="0"/>
              </a:rPr>
              <a:t>Khái</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niệm</a:t>
            </a:r>
            <a:r>
              <a:rPr lang="en-US" sz="1200" kern="1200" dirty="0" smtClean="0">
                <a:solidFill>
                  <a:schemeClr val="tx1"/>
                </a:solidFill>
                <a:effectLst/>
                <a:latin typeface="Arial" panose="020B0604020202020204" pitchFamily="34" charset="0"/>
                <a:ea typeface="+mn-ea"/>
                <a:cs typeface="Arial" panose="020B0604020202020204" pitchFamily="34" charset="0"/>
              </a:rPr>
              <a:t>:</a:t>
            </a:r>
          </a:p>
          <a:p>
            <a:pPr lvl="0"/>
            <a:r>
              <a:rPr lang="en-US" sz="1200" kern="1200" dirty="0" smtClean="0">
                <a:solidFill>
                  <a:schemeClr val="tx1"/>
                </a:solidFill>
                <a:effectLst/>
                <a:latin typeface="Arial" panose="020B0604020202020204" pitchFamily="34" charset="0"/>
                <a:ea typeface="+mn-ea"/>
                <a:cs typeface="Arial" panose="020B0604020202020204" pitchFamily="34" charset="0"/>
              </a:rPr>
              <a:t>Shared server process: </a:t>
            </a:r>
            <a:r>
              <a:rPr lang="en-US" sz="1200" kern="1200" dirty="0" err="1" smtClean="0">
                <a:solidFill>
                  <a:schemeClr val="tx1"/>
                </a:solidFill>
                <a:effectLst/>
                <a:latin typeface="Arial" panose="020B0604020202020204" pitchFamily="34" charset="0"/>
                <a:ea typeface="+mn-ea"/>
                <a:cs typeface="Arial" panose="020B0604020202020204" pitchFamily="34" charset="0"/>
              </a:rPr>
              <a:t>một</a:t>
            </a:r>
            <a:r>
              <a:rPr lang="en-US" sz="1200" kern="1200" dirty="0" smtClean="0">
                <a:solidFill>
                  <a:schemeClr val="tx1"/>
                </a:solidFill>
                <a:effectLst/>
                <a:latin typeface="Arial" panose="020B0604020202020204" pitchFamily="34" charset="0"/>
                <a:ea typeface="+mn-ea"/>
                <a:cs typeface="Arial" panose="020B0604020202020204" pitchFamily="34" charset="0"/>
              </a:rPr>
              <a:t> server process </a:t>
            </a:r>
            <a:r>
              <a:rPr lang="en-US" sz="1200" kern="1200" dirty="0" err="1" smtClean="0">
                <a:solidFill>
                  <a:schemeClr val="tx1"/>
                </a:solidFill>
                <a:effectLst/>
                <a:latin typeface="Arial" panose="020B0604020202020204" pitchFamily="34" charset="0"/>
                <a:ea typeface="+mn-ea"/>
                <a:cs typeface="Arial" panose="020B0604020202020204" pitchFamily="34" charset="0"/>
              </a:rPr>
              <a:t>có</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thê</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phục</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vụ</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nhiều</a:t>
            </a:r>
            <a:r>
              <a:rPr lang="en-US" sz="1200" kern="1200" dirty="0" smtClean="0">
                <a:solidFill>
                  <a:schemeClr val="tx1"/>
                </a:solidFill>
                <a:effectLst/>
                <a:latin typeface="Arial" panose="020B0604020202020204" pitchFamily="34" charset="0"/>
                <a:ea typeface="+mn-ea"/>
                <a:cs typeface="Arial" panose="020B0604020202020204" pitchFamily="34" charset="0"/>
              </a:rPr>
              <a:t> user process</a:t>
            </a:r>
          </a:p>
          <a:p>
            <a:pPr lvl="0"/>
            <a:r>
              <a:rPr lang="en-US" sz="1200" kern="1200" dirty="0" err="1" smtClean="0">
                <a:solidFill>
                  <a:schemeClr val="tx1"/>
                </a:solidFill>
                <a:effectLst/>
                <a:latin typeface="Arial" panose="020B0604020202020204" pitchFamily="34" charset="0"/>
                <a:ea typeface="+mn-ea"/>
                <a:cs typeface="Arial" panose="020B0604020202020204" pitchFamily="34" charset="0"/>
              </a:rPr>
              <a:t>Sử</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dụng</a:t>
            </a:r>
            <a:r>
              <a:rPr lang="en-US" sz="1200" kern="1200" dirty="0" smtClean="0">
                <a:solidFill>
                  <a:schemeClr val="tx1"/>
                </a:solidFill>
                <a:effectLst/>
                <a:latin typeface="Arial" panose="020B0604020202020204" pitchFamily="34" charset="0"/>
                <a:ea typeface="+mn-ea"/>
                <a:cs typeface="Arial" panose="020B0604020202020204" pitchFamily="34" charset="0"/>
              </a:rPr>
              <a:t> 1 </a:t>
            </a:r>
            <a:r>
              <a:rPr lang="en-US" sz="1200" kern="1200" dirty="0" err="1" smtClean="0">
                <a:solidFill>
                  <a:schemeClr val="tx1"/>
                </a:solidFill>
                <a:effectLst/>
                <a:latin typeface="Arial" panose="020B0604020202020204" pitchFamily="34" charset="0"/>
                <a:ea typeface="+mn-ea"/>
                <a:cs typeface="Arial" panose="020B0604020202020204" pitchFamily="34" charset="0"/>
              </a:rPr>
              <a:t>bộ</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điều</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phối</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để</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quản</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lý</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tài</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nguyên</a:t>
            </a:r>
            <a:r>
              <a:rPr lang="en-US" sz="1200" kern="1200" dirty="0" smtClean="0">
                <a:solidFill>
                  <a:schemeClr val="tx1"/>
                </a:solidFill>
                <a:effectLst/>
                <a:latin typeface="Arial" panose="020B0604020202020204" pitchFamily="34" charset="0"/>
                <a:ea typeface="+mn-ea"/>
                <a:cs typeface="Arial" panose="020B0604020202020204" pitchFamily="34" charset="0"/>
              </a:rPr>
              <a:t> ( </a:t>
            </a:r>
            <a:r>
              <a:rPr lang="en-US" sz="1200" b="1" kern="1200" dirty="0" smtClean="0">
                <a:solidFill>
                  <a:schemeClr val="tx1"/>
                </a:solidFill>
                <a:effectLst/>
                <a:latin typeface="Arial" panose="020B0604020202020204" pitchFamily="34" charset="0"/>
                <a:ea typeface="+mn-ea"/>
                <a:cs typeface="Arial" panose="020B0604020202020204" pitchFamily="34" charset="0"/>
              </a:rPr>
              <a:t>DISPATCHERS </a:t>
            </a:r>
            <a:r>
              <a:rPr lang="en-US" sz="1200" kern="1200" dirty="0" smtClean="0">
                <a:solidFill>
                  <a:schemeClr val="tx1"/>
                </a:solidFill>
                <a:effectLst/>
                <a:latin typeface="Arial" panose="020B0604020202020204" pitchFamily="34" charset="0"/>
                <a:ea typeface="+mn-ea"/>
                <a:cs typeface="Arial" panose="020B0604020202020204" pitchFamily="34" charset="0"/>
              </a:rPr>
              <a:t>)</a:t>
            </a:r>
          </a:p>
          <a:p>
            <a:r>
              <a:rPr lang="en-US" sz="1200" kern="1200" dirty="0" err="1" smtClean="0">
                <a:solidFill>
                  <a:schemeClr val="tx1"/>
                </a:solidFill>
                <a:effectLst/>
                <a:latin typeface="Arial" panose="020B0604020202020204" pitchFamily="34" charset="0"/>
                <a:ea typeface="+mn-ea"/>
                <a:cs typeface="Arial" panose="020B0604020202020204" pitchFamily="34" charset="0"/>
              </a:rPr>
              <a:t>Sử</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dụng</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khi</a:t>
            </a:r>
            <a:r>
              <a:rPr lang="en-US" sz="1200" kern="1200" dirty="0" smtClean="0">
                <a:solidFill>
                  <a:schemeClr val="tx1"/>
                </a:solidFill>
                <a:effectLst/>
                <a:latin typeface="Arial" panose="020B0604020202020204" pitchFamily="34" charset="0"/>
                <a:ea typeface="+mn-ea"/>
                <a:cs typeface="Arial" panose="020B0604020202020204" pitchFamily="34" charset="0"/>
              </a:rPr>
              <a:t>:	</a:t>
            </a:r>
          </a:p>
          <a:p>
            <a:pPr lvl="0"/>
            <a:r>
              <a:rPr lang="en-US" sz="1200" kern="1200" dirty="0" err="1" smtClean="0">
                <a:solidFill>
                  <a:schemeClr val="tx1"/>
                </a:solidFill>
                <a:effectLst/>
                <a:latin typeface="Arial" panose="020B0604020202020204" pitchFamily="34" charset="0"/>
                <a:ea typeface="+mn-ea"/>
                <a:cs typeface="Arial" panose="020B0604020202020204" pitchFamily="34" charset="0"/>
              </a:rPr>
              <a:t>Có</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rất</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nhiều</a:t>
            </a:r>
            <a:r>
              <a:rPr lang="en-US" sz="1200" kern="1200" dirty="0" smtClean="0">
                <a:solidFill>
                  <a:schemeClr val="tx1"/>
                </a:solidFill>
                <a:effectLst/>
                <a:latin typeface="Arial" panose="020B0604020202020204" pitchFamily="34" charset="0"/>
                <a:ea typeface="+mn-ea"/>
                <a:cs typeface="Arial" panose="020B0604020202020204" pitchFamily="34" charset="0"/>
              </a:rPr>
              <a:t> user process </a:t>
            </a:r>
            <a:r>
              <a:rPr lang="en-US" sz="1200" kern="1200" dirty="0" err="1" smtClean="0">
                <a:solidFill>
                  <a:schemeClr val="tx1"/>
                </a:solidFill>
                <a:effectLst/>
                <a:latin typeface="Arial" panose="020B0604020202020204" pitchFamily="34" charset="0"/>
                <a:ea typeface="+mn-ea"/>
                <a:cs typeface="Arial" panose="020B0604020202020204" pitchFamily="34" charset="0"/>
              </a:rPr>
              <a:t>kết</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nối</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tới</a:t>
            </a:r>
            <a:r>
              <a:rPr lang="en-US" sz="1200" kern="1200" dirty="0" smtClean="0">
                <a:solidFill>
                  <a:schemeClr val="tx1"/>
                </a:solidFill>
                <a:effectLst/>
                <a:latin typeface="Arial" panose="020B0604020202020204" pitchFamily="34" charset="0"/>
                <a:ea typeface="+mn-ea"/>
                <a:cs typeface="Arial" panose="020B0604020202020204" pitchFamily="34" charset="0"/>
              </a:rPr>
              <a:t> DB </a:t>
            </a:r>
            <a:r>
              <a:rPr lang="en-US" sz="1200" kern="1200" dirty="0" err="1" smtClean="0">
                <a:solidFill>
                  <a:schemeClr val="tx1"/>
                </a:solidFill>
                <a:effectLst/>
                <a:latin typeface="Arial" panose="020B0604020202020204" pitchFamily="34" charset="0"/>
                <a:ea typeface="+mn-ea"/>
                <a:cs typeface="Arial" panose="020B0604020202020204" pitchFamily="34" charset="0"/>
              </a:rPr>
              <a:t>và</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các</a:t>
            </a:r>
            <a:r>
              <a:rPr lang="en-US" sz="1200" kern="1200" dirty="0" smtClean="0">
                <a:solidFill>
                  <a:schemeClr val="tx1"/>
                </a:solidFill>
                <a:effectLst/>
                <a:latin typeface="Arial" panose="020B0604020202020204" pitchFamily="34" charset="0"/>
                <a:ea typeface="+mn-ea"/>
                <a:cs typeface="Arial" panose="020B0604020202020204" pitchFamily="34" charset="0"/>
              </a:rPr>
              <a:t> server </a:t>
            </a:r>
            <a:r>
              <a:rPr lang="en-US" sz="1200" kern="1200" dirty="0" err="1" smtClean="0">
                <a:solidFill>
                  <a:schemeClr val="tx1"/>
                </a:solidFill>
                <a:effectLst/>
                <a:latin typeface="Arial" panose="020B0604020202020204" pitchFamily="34" charset="0"/>
                <a:ea typeface="+mn-ea"/>
                <a:cs typeface="Arial" panose="020B0604020202020204" pitchFamily="34" charset="0"/>
              </a:rPr>
              <a:t>này</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tương</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tự</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nhau</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và</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có</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thể</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chờ</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đợi</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được</a:t>
            </a:r>
            <a:r>
              <a:rPr lang="en-US" sz="1200" kern="1200" dirty="0" smtClean="0">
                <a:solidFill>
                  <a:schemeClr val="tx1"/>
                </a:solidFill>
                <a:effectLst/>
                <a:latin typeface="Arial" panose="020B0604020202020204" pitchFamily="34" charset="0"/>
                <a:ea typeface="+mn-ea"/>
                <a:cs typeface="Arial" panose="020B0604020202020204" pitchFamily="34" charset="0"/>
              </a:rPr>
              <a:t> ( </a:t>
            </a:r>
            <a:r>
              <a:rPr lang="en-US" sz="1200" kern="1200" dirty="0" err="1" smtClean="0">
                <a:solidFill>
                  <a:schemeClr val="tx1"/>
                </a:solidFill>
                <a:effectLst/>
                <a:latin typeface="Arial" panose="020B0604020202020204" pitchFamily="34" charset="0"/>
                <a:ea typeface="+mn-ea"/>
                <a:cs typeface="Arial" panose="020B0604020202020204" pitchFamily="34" charset="0"/>
              </a:rPr>
              <a:t>đăng</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kí</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vé</a:t>
            </a:r>
            <a:r>
              <a:rPr lang="en-US" sz="1200" kern="1200" dirty="0" smtClean="0">
                <a:solidFill>
                  <a:schemeClr val="tx1"/>
                </a:solidFill>
                <a:effectLst/>
                <a:latin typeface="Arial" panose="020B0604020202020204" pitchFamily="34" charset="0"/>
                <a:ea typeface="+mn-ea"/>
                <a:cs typeface="Arial" panose="020B0604020202020204" pitchFamily="34" charset="0"/>
              </a:rPr>
              <a:t> ....)</a:t>
            </a:r>
          </a:p>
          <a:p>
            <a:endParaRPr lang="en-US" dirty="0"/>
          </a:p>
        </p:txBody>
      </p:sp>
      <p:sp>
        <p:nvSpPr>
          <p:cNvPr id="4" name="Slide Number Placeholder 3"/>
          <p:cNvSpPr>
            <a:spLocks noGrp="1"/>
          </p:cNvSpPr>
          <p:nvPr>
            <p:ph type="sldNum" sz="quarter" idx="10"/>
          </p:nvPr>
        </p:nvSpPr>
        <p:spPr/>
        <p:txBody>
          <a:bodyPr/>
          <a:lstStyle/>
          <a:p>
            <a:fld id="{BE99A011-0317-4A4F-A251-731A881B34A9}" type="slidenum">
              <a:rPr lang="en-US" smtClean="0"/>
              <a:pPr/>
              <a:t>27</a:t>
            </a:fld>
            <a:endParaRPr lang="en-US"/>
          </a:p>
        </p:txBody>
      </p:sp>
    </p:spTree>
    <p:extLst>
      <p:ext uri="{BB962C8B-B14F-4D97-AF65-F5344CB8AC3E}">
        <p14:creationId xmlns:p14="http://schemas.microsoft.com/office/powerpoint/2010/main" val="228579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anose="020B0604020202020204" pitchFamily="34" charset="0"/>
                <a:ea typeface="+mn-ea"/>
                <a:cs typeface="Arial" panose="020B0604020202020204" pitchFamily="34" charset="0"/>
              </a:rPr>
              <a:t>The Database Writer process (</a:t>
            </a:r>
            <a:r>
              <a:rPr lang="en-US" sz="1200" kern="1200" dirty="0" err="1" smtClean="0">
                <a:solidFill>
                  <a:schemeClr val="tx1"/>
                </a:solidFill>
                <a:effectLst/>
                <a:latin typeface="Arial" panose="020B0604020202020204" pitchFamily="34" charset="0"/>
                <a:ea typeface="+mn-ea"/>
                <a:cs typeface="Arial" panose="020B0604020202020204" pitchFamily="34" charset="0"/>
              </a:rPr>
              <a:t>DBWn</a:t>
            </a:r>
            <a:r>
              <a:rPr lang="en-US" sz="1200" kern="1200" dirty="0" smtClean="0">
                <a:solidFill>
                  <a:schemeClr val="tx1"/>
                </a:solidFill>
                <a:effectLst/>
                <a:latin typeface="Arial" panose="020B0604020202020204" pitchFamily="34" charset="0"/>
                <a:ea typeface="+mn-ea"/>
                <a:cs typeface="Arial" panose="020B0604020202020204" pitchFamily="34" charset="0"/>
              </a:rPr>
              <a:t>) writes the contents of buffers to data files. </a:t>
            </a:r>
          </a:p>
          <a:p>
            <a:pPr lvl="1"/>
            <a:r>
              <a:rPr lang="en-US" sz="1200" kern="1200" dirty="0" smtClean="0">
                <a:solidFill>
                  <a:schemeClr val="tx1"/>
                </a:solidFill>
                <a:effectLst/>
                <a:latin typeface="Arial" panose="020B0604020202020204" pitchFamily="34" charset="0"/>
                <a:ea typeface="+mn-ea"/>
                <a:cs typeface="Arial" panose="020B0604020202020204" pitchFamily="34" charset="0"/>
              </a:rPr>
              <a:t>The </a:t>
            </a:r>
            <a:r>
              <a:rPr lang="en-US" sz="1200" kern="1200" dirty="0" err="1" smtClean="0">
                <a:solidFill>
                  <a:schemeClr val="tx1"/>
                </a:solidFill>
                <a:effectLst/>
                <a:latin typeface="Arial" panose="020B0604020202020204" pitchFamily="34" charset="0"/>
                <a:ea typeface="+mn-ea"/>
                <a:cs typeface="Arial" panose="020B0604020202020204" pitchFamily="34" charset="0"/>
              </a:rPr>
              <a:t>DBWn</a:t>
            </a:r>
            <a:r>
              <a:rPr lang="en-US" sz="1200" kern="1200" dirty="0" smtClean="0">
                <a:solidFill>
                  <a:schemeClr val="tx1"/>
                </a:solidFill>
                <a:effectLst/>
                <a:latin typeface="Arial" panose="020B0604020202020204" pitchFamily="34" charset="0"/>
                <a:ea typeface="+mn-ea"/>
                <a:cs typeface="Arial" panose="020B0604020202020204" pitchFamily="34" charset="0"/>
              </a:rPr>
              <a:t> processes are responsible for writing modified (dirty) buffers in the database buffer cache to disk. </a:t>
            </a:r>
          </a:p>
          <a:p>
            <a:pPr lvl="1"/>
            <a:r>
              <a:rPr lang="en-US" sz="1200" kern="1200" dirty="0" smtClean="0">
                <a:solidFill>
                  <a:schemeClr val="tx1"/>
                </a:solidFill>
                <a:effectLst/>
                <a:latin typeface="Arial" panose="020B0604020202020204" pitchFamily="34" charset="0"/>
                <a:ea typeface="+mn-ea"/>
                <a:cs typeface="Arial" panose="020B0604020202020204" pitchFamily="34" charset="0"/>
              </a:rPr>
              <a:t>The </a:t>
            </a:r>
            <a:r>
              <a:rPr lang="en-US" sz="1200" i="1" kern="1200" dirty="0" smtClean="0">
                <a:solidFill>
                  <a:schemeClr val="tx1"/>
                </a:solidFill>
                <a:effectLst/>
                <a:latin typeface="Arial" panose="020B0604020202020204" pitchFamily="34" charset="0"/>
                <a:ea typeface="+mn-ea"/>
                <a:cs typeface="Arial" panose="020B0604020202020204" pitchFamily="34" charset="0"/>
              </a:rPr>
              <a:t>DB_WRITER_PROCESSES</a:t>
            </a:r>
            <a:r>
              <a:rPr lang="en-US" sz="1200" kern="1200" dirty="0" smtClean="0">
                <a:solidFill>
                  <a:schemeClr val="tx1"/>
                </a:solidFill>
                <a:effectLst/>
                <a:latin typeface="Arial" panose="020B0604020202020204" pitchFamily="34" charset="0"/>
                <a:ea typeface="+mn-ea"/>
                <a:cs typeface="Arial" panose="020B0604020202020204" pitchFamily="34" charset="0"/>
              </a:rPr>
              <a:t> initialization parameter specifies the number of </a:t>
            </a:r>
            <a:r>
              <a:rPr lang="en-US" sz="1200" kern="1200" dirty="0" err="1" smtClean="0">
                <a:solidFill>
                  <a:schemeClr val="tx1"/>
                </a:solidFill>
                <a:effectLst/>
                <a:latin typeface="Arial" panose="020B0604020202020204" pitchFamily="34" charset="0"/>
                <a:ea typeface="+mn-ea"/>
                <a:cs typeface="Arial" panose="020B0604020202020204" pitchFamily="34" charset="0"/>
              </a:rPr>
              <a:t>DBWn</a:t>
            </a:r>
            <a:r>
              <a:rPr lang="en-US" sz="1200" kern="1200" dirty="0" smtClean="0">
                <a:solidFill>
                  <a:schemeClr val="tx1"/>
                </a:solidFill>
                <a:effectLst/>
                <a:latin typeface="Arial" panose="020B0604020202020204" pitchFamily="34" charset="0"/>
                <a:ea typeface="+mn-ea"/>
                <a:cs typeface="Arial" panose="020B0604020202020204" pitchFamily="34" charset="0"/>
              </a:rPr>
              <a:t> processes. The maximum number of Database Writer processes is 100. If it is not specified by the user during startup, Oracle Database determines how to set </a:t>
            </a:r>
            <a:r>
              <a:rPr lang="en-US" sz="1200" i="1" kern="1200" dirty="0" smtClean="0">
                <a:solidFill>
                  <a:schemeClr val="tx1"/>
                </a:solidFill>
                <a:effectLst/>
                <a:latin typeface="Arial" panose="020B0604020202020204" pitchFamily="34" charset="0"/>
                <a:ea typeface="+mn-ea"/>
                <a:cs typeface="Arial" panose="020B0604020202020204" pitchFamily="34" charset="0"/>
              </a:rPr>
              <a:t>DB_WRITER_PROCESSES</a:t>
            </a:r>
            <a:r>
              <a:rPr lang="en-US" sz="1200" kern="1200" dirty="0" smtClean="0">
                <a:solidFill>
                  <a:schemeClr val="tx1"/>
                </a:solidFill>
                <a:effectLst/>
                <a:latin typeface="Arial" panose="020B0604020202020204" pitchFamily="34" charset="0"/>
                <a:ea typeface="+mn-ea"/>
                <a:cs typeface="Arial" panose="020B0604020202020204" pitchFamily="34" charset="0"/>
              </a:rPr>
              <a:t> based on the number of CPUs and processor groups.</a:t>
            </a:r>
          </a:p>
          <a:p>
            <a:r>
              <a:rPr lang="en-US" sz="1200" kern="1200" dirty="0" smtClean="0">
                <a:solidFill>
                  <a:schemeClr val="tx1"/>
                </a:solidFill>
                <a:effectLst/>
                <a:latin typeface="Arial" panose="020B0604020202020204" pitchFamily="34" charset="0"/>
                <a:ea typeface="+mn-ea"/>
                <a:cs typeface="Arial" panose="020B0604020202020204" pitchFamily="34" charset="0"/>
              </a:rPr>
              <a:t>The </a:t>
            </a:r>
            <a:r>
              <a:rPr lang="en-US" sz="1200" kern="1200" dirty="0" err="1" smtClean="0">
                <a:solidFill>
                  <a:schemeClr val="tx1"/>
                </a:solidFill>
                <a:effectLst/>
                <a:latin typeface="Arial" panose="020B0604020202020204" pitchFamily="34" charset="0"/>
                <a:ea typeface="+mn-ea"/>
                <a:cs typeface="Arial" panose="020B0604020202020204" pitchFamily="34" charset="0"/>
              </a:rPr>
              <a:t>DBWn</a:t>
            </a:r>
            <a:r>
              <a:rPr lang="en-US" sz="1200" kern="1200" dirty="0" smtClean="0">
                <a:solidFill>
                  <a:schemeClr val="tx1"/>
                </a:solidFill>
                <a:effectLst/>
                <a:latin typeface="Arial" panose="020B0604020202020204" pitchFamily="34" charset="0"/>
                <a:ea typeface="+mn-ea"/>
                <a:cs typeface="Arial" panose="020B0604020202020204" pitchFamily="34" charset="0"/>
              </a:rPr>
              <a:t> process writes dirty buffers to disk under the following conditions:</a:t>
            </a:r>
          </a:p>
          <a:p>
            <a:pPr lvl="1"/>
            <a:r>
              <a:rPr lang="en-US" sz="1200" kern="1200" dirty="0" smtClean="0">
                <a:solidFill>
                  <a:schemeClr val="tx1"/>
                </a:solidFill>
                <a:effectLst/>
                <a:latin typeface="Arial" panose="020B0604020202020204" pitchFamily="34" charset="0"/>
                <a:ea typeface="+mn-ea"/>
                <a:cs typeface="Arial" panose="020B0604020202020204" pitchFamily="34" charset="0"/>
              </a:rPr>
              <a:t>When a server process cannot find a clean reusable buffer after scanning a threshold</a:t>
            </a:r>
          </a:p>
          <a:p>
            <a:r>
              <a:rPr lang="en-US" sz="1200" kern="1200" dirty="0" smtClean="0">
                <a:solidFill>
                  <a:schemeClr val="tx1"/>
                </a:solidFill>
                <a:effectLst/>
                <a:latin typeface="Arial" panose="020B0604020202020204" pitchFamily="34" charset="0"/>
                <a:ea typeface="+mn-ea"/>
                <a:cs typeface="Arial" panose="020B0604020202020204" pitchFamily="34" charset="0"/>
              </a:rPr>
              <a:t>number of buffers, it signals </a:t>
            </a:r>
            <a:r>
              <a:rPr lang="en-US" sz="1200" kern="1200" dirty="0" err="1" smtClean="0">
                <a:solidFill>
                  <a:schemeClr val="tx1"/>
                </a:solidFill>
                <a:effectLst/>
                <a:latin typeface="Arial" panose="020B0604020202020204" pitchFamily="34" charset="0"/>
                <a:ea typeface="+mn-ea"/>
                <a:cs typeface="Arial" panose="020B0604020202020204" pitchFamily="34" charset="0"/>
              </a:rPr>
              <a:t>DBWn</a:t>
            </a:r>
            <a:r>
              <a:rPr lang="en-US" sz="1200" kern="1200" dirty="0" smtClean="0">
                <a:solidFill>
                  <a:schemeClr val="tx1"/>
                </a:solidFill>
                <a:effectLst/>
                <a:latin typeface="Arial" panose="020B0604020202020204" pitchFamily="34" charset="0"/>
                <a:ea typeface="+mn-ea"/>
                <a:cs typeface="Arial" panose="020B0604020202020204" pitchFamily="34" charset="0"/>
              </a:rPr>
              <a:t> to write. </a:t>
            </a:r>
            <a:r>
              <a:rPr lang="en-US" sz="1200" kern="1200" dirty="0" err="1" smtClean="0">
                <a:solidFill>
                  <a:schemeClr val="tx1"/>
                </a:solidFill>
                <a:effectLst/>
                <a:latin typeface="Arial" panose="020B0604020202020204" pitchFamily="34" charset="0"/>
                <a:ea typeface="+mn-ea"/>
                <a:cs typeface="Arial" panose="020B0604020202020204" pitchFamily="34" charset="0"/>
              </a:rPr>
              <a:t>DBWn</a:t>
            </a:r>
            <a:r>
              <a:rPr lang="en-US" sz="1200" kern="1200" dirty="0" smtClean="0">
                <a:solidFill>
                  <a:schemeClr val="tx1"/>
                </a:solidFill>
                <a:effectLst/>
                <a:latin typeface="Arial" panose="020B0604020202020204" pitchFamily="34" charset="0"/>
                <a:ea typeface="+mn-ea"/>
                <a:cs typeface="Arial" panose="020B0604020202020204" pitchFamily="34" charset="0"/>
              </a:rPr>
              <a:t> writes dirty buffers to disk asynchronously while performing other processing.</a:t>
            </a:r>
          </a:p>
          <a:p>
            <a:pPr lvl="1"/>
            <a:r>
              <a:rPr lang="en-US" sz="1200" kern="1200" dirty="0" err="1" smtClean="0">
                <a:solidFill>
                  <a:schemeClr val="tx1"/>
                </a:solidFill>
                <a:effectLst/>
                <a:latin typeface="Arial" panose="020B0604020202020204" pitchFamily="34" charset="0"/>
                <a:ea typeface="+mn-ea"/>
                <a:cs typeface="Arial" panose="020B0604020202020204" pitchFamily="34" charset="0"/>
              </a:rPr>
              <a:t>DBWn</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writesbuffers</a:t>
            </a:r>
            <a:r>
              <a:rPr lang="en-US" sz="1200" kern="1200" dirty="0" smtClean="0">
                <a:solidFill>
                  <a:schemeClr val="tx1"/>
                </a:solidFill>
                <a:effectLst/>
                <a:latin typeface="Arial" panose="020B0604020202020204" pitchFamily="34" charset="0"/>
                <a:ea typeface="+mn-ea"/>
                <a:cs typeface="Arial" panose="020B0604020202020204" pitchFamily="34" charset="0"/>
              </a:rPr>
              <a:t> to advance the checkpoint, which is the position in the redo thread (log) from which instance recovery begins. This log position is determined by the oldest dirty buffer in the buffer cache.</a:t>
            </a:r>
          </a:p>
          <a:p>
            <a:r>
              <a:rPr lang="en-US" sz="1200" kern="1200" dirty="0" smtClean="0">
                <a:solidFill>
                  <a:schemeClr val="tx1"/>
                </a:solidFill>
                <a:effectLst/>
                <a:latin typeface="Arial" panose="020B0604020202020204" pitchFamily="34" charset="0"/>
                <a:ea typeface="+mn-ea"/>
                <a:cs typeface="Arial" panose="020B0604020202020204" pitchFamily="34" charset="0"/>
              </a:rPr>
              <a:t>In all cases, </a:t>
            </a:r>
            <a:r>
              <a:rPr lang="en-US" sz="1200" kern="1200" dirty="0" err="1" smtClean="0">
                <a:solidFill>
                  <a:schemeClr val="tx1"/>
                </a:solidFill>
                <a:effectLst/>
                <a:latin typeface="Arial" panose="020B0604020202020204" pitchFamily="34" charset="0"/>
                <a:ea typeface="+mn-ea"/>
                <a:cs typeface="Arial" panose="020B0604020202020204" pitchFamily="34" charset="0"/>
              </a:rPr>
              <a:t>DBWn</a:t>
            </a:r>
            <a:r>
              <a:rPr lang="en-US" sz="1200" kern="1200" dirty="0" smtClean="0">
                <a:solidFill>
                  <a:schemeClr val="tx1"/>
                </a:solidFill>
                <a:effectLst/>
                <a:latin typeface="Arial" panose="020B0604020202020204" pitchFamily="34" charset="0"/>
                <a:ea typeface="+mn-ea"/>
                <a:cs typeface="Arial" panose="020B0604020202020204" pitchFamily="34" charset="0"/>
              </a:rPr>
              <a:t> performs batched (</a:t>
            </a:r>
            <a:r>
              <a:rPr lang="en-US" sz="1200" kern="1200" dirty="0" err="1" smtClean="0">
                <a:solidFill>
                  <a:schemeClr val="tx1"/>
                </a:solidFill>
                <a:effectLst/>
                <a:latin typeface="Arial" panose="020B0604020202020204" pitchFamily="34" charset="0"/>
                <a:ea typeface="+mn-ea"/>
                <a:cs typeface="Arial" panose="020B0604020202020204" pitchFamily="34" charset="0"/>
              </a:rPr>
              <a:t>multiblock</a:t>
            </a:r>
            <a:r>
              <a:rPr lang="en-US" sz="1200" kern="1200" dirty="0" smtClean="0">
                <a:solidFill>
                  <a:schemeClr val="tx1"/>
                </a:solidFill>
                <a:effectLst/>
                <a:latin typeface="Arial" panose="020B0604020202020204" pitchFamily="34" charset="0"/>
                <a:ea typeface="+mn-ea"/>
                <a:cs typeface="Arial" panose="020B0604020202020204" pitchFamily="34" charset="0"/>
              </a:rPr>
              <a:t>) writes to improve efficiency. The number of blocks written in a </a:t>
            </a:r>
            <a:r>
              <a:rPr lang="en-US" sz="1200" kern="1200" dirty="0" err="1" smtClean="0">
                <a:solidFill>
                  <a:schemeClr val="tx1"/>
                </a:solidFill>
                <a:effectLst/>
                <a:latin typeface="Arial" panose="020B0604020202020204" pitchFamily="34" charset="0"/>
                <a:ea typeface="+mn-ea"/>
                <a:cs typeface="Arial" panose="020B0604020202020204" pitchFamily="34" charset="0"/>
              </a:rPr>
              <a:t>multiblock</a:t>
            </a:r>
            <a:r>
              <a:rPr lang="en-US" sz="1200" kern="1200" dirty="0" smtClean="0">
                <a:solidFill>
                  <a:schemeClr val="tx1"/>
                </a:solidFill>
                <a:effectLst/>
                <a:latin typeface="Arial" panose="020B0604020202020204" pitchFamily="34" charset="0"/>
                <a:ea typeface="+mn-ea"/>
                <a:cs typeface="Arial" panose="020B0604020202020204" pitchFamily="34" charset="0"/>
              </a:rPr>
              <a:t> write varies by operating system</a:t>
            </a:r>
          </a:p>
          <a:p>
            <a:endParaRPr lang="en-US" dirty="0"/>
          </a:p>
        </p:txBody>
      </p:sp>
      <p:sp>
        <p:nvSpPr>
          <p:cNvPr id="4" name="Slide Number Placeholder 3"/>
          <p:cNvSpPr>
            <a:spLocks noGrp="1"/>
          </p:cNvSpPr>
          <p:nvPr>
            <p:ph type="sldNum" sz="quarter" idx="10"/>
          </p:nvPr>
        </p:nvSpPr>
        <p:spPr/>
        <p:txBody>
          <a:bodyPr/>
          <a:lstStyle/>
          <a:p>
            <a:fld id="{BE99A011-0317-4A4F-A251-731A881B34A9}" type="slidenum">
              <a:rPr lang="en-US" smtClean="0"/>
              <a:pPr/>
              <a:t>28</a:t>
            </a:fld>
            <a:endParaRPr lang="en-US"/>
          </a:p>
        </p:txBody>
      </p:sp>
    </p:spTree>
    <p:extLst>
      <p:ext uri="{BB962C8B-B14F-4D97-AF65-F5344CB8AC3E}">
        <p14:creationId xmlns:p14="http://schemas.microsoft.com/office/powerpoint/2010/main" val="14105089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Arial" panose="020B0604020202020204" pitchFamily="34" charset="0"/>
                <a:ea typeface="+mn-ea"/>
                <a:cs typeface="Arial" panose="020B0604020202020204" pitchFamily="34" charset="0"/>
              </a:rPr>
              <a:t>The Log Writer process (LGWR) is responsible for redo log buffer management by writing the redo log buffer entries to a redo log file on disk. LGWR writes all redo entries that have been copied into the buffer since the last time it wrote.</a:t>
            </a:r>
          </a:p>
          <a:p>
            <a:pPr lvl="1"/>
            <a:r>
              <a:rPr lang="en-US" sz="1200" kern="1200" dirty="0" smtClean="0">
                <a:solidFill>
                  <a:schemeClr val="tx1"/>
                </a:solidFill>
                <a:effectLst/>
                <a:latin typeface="Arial" panose="020B0604020202020204" pitchFamily="34" charset="0"/>
                <a:ea typeface="+mn-ea"/>
                <a:cs typeface="Arial" panose="020B0604020202020204" pitchFamily="34" charset="0"/>
              </a:rPr>
              <a:t>LGWR starts and coordinates multiple helper processes that concurrently perform some of the work. LGWR handles the operations that are very fast, or must be coordinated, and delegates operations to the </a:t>
            </a:r>
            <a:r>
              <a:rPr lang="en-US" sz="1200" kern="1200" dirty="0" err="1" smtClean="0">
                <a:solidFill>
                  <a:schemeClr val="tx1"/>
                </a:solidFill>
                <a:effectLst/>
                <a:latin typeface="Arial" panose="020B0604020202020204" pitchFamily="34" charset="0"/>
                <a:ea typeface="+mn-ea"/>
                <a:cs typeface="Arial" panose="020B0604020202020204" pitchFamily="34" charset="0"/>
              </a:rPr>
              <a:t>LGnn</a:t>
            </a:r>
            <a:r>
              <a:rPr lang="en-US" sz="1200" kern="1200" dirty="0" smtClean="0">
                <a:solidFill>
                  <a:schemeClr val="tx1"/>
                </a:solidFill>
                <a:effectLst/>
                <a:latin typeface="Arial" panose="020B0604020202020204" pitchFamily="34" charset="0"/>
                <a:ea typeface="+mn-ea"/>
                <a:cs typeface="Arial" panose="020B0604020202020204" pitchFamily="34" charset="0"/>
              </a:rPr>
              <a:t> that could benefit from concurrent operations, primarily writing the redo from the log buffer to the redo log file and posting the completed write to the foreground process that is waiting.</a:t>
            </a:r>
          </a:p>
          <a:p>
            <a:pPr lvl="1"/>
            <a:r>
              <a:rPr lang="en-US" sz="1200" kern="1200" dirty="0" smtClean="0">
                <a:solidFill>
                  <a:schemeClr val="tx1"/>
                </a:solidFill>
                <a:effectLst/>
                <a:latin typeface="Arial" panose="020B0604020202020204" pitchFamily="34" charset="0"/>
                <a:ea typeface="+mn-ea"/>
                <a:cs typeface="Arial" panose="020B0604020202020204" pitchFamily="34" charset="0"/>
              </a:rPr>
              <a:t>Writes the redo log buffer to a redo log file on disk</a:t>
            </a:r>
          </a:p>
          <a:p>
            <a:pPr lvl="2"/>
            <a:r>
              <a:rPr lang="en-US" sz="1200" kern="1200" dirty="0" smtClean="0">
                <a:solidFill>
                  <a:schemeClr val="tx1"/>
                </a:solidFill>
                <a:effectLst/>
                <a:latin typeface="Arial" panose="020B0604020202020204" pitchFamily="34" charset="0"/>
                <a:ea typeface="+mn-ea"/>
                <a:cs typeface="Arial" panose="020B0604020202020204" pitchFamily="34" charset="0"/>
              </a:rPr>
              <a:t>When a user process commits a transaction</a:t>
            </a:r>
          </a:p>
          <a:p>
            <a:pPr lvl="2"/>
            <a:r>
              <a:rPr lang="en-US" sz="1200" kern="1200" dirty="0" smtClean="0">
                <a:solidFill>
                  <a:schemeClr val="tx1"/>
                </a:solidFill>
                <a:effectLst/>
                <a:latin typeface="Arial" panose="020B0604020202020204" pitchFamily="34" charset="0"/>
                <a:ea typeface="+mn-ea"/>
                <a:cs typeface="Arial" panose="020B0604020202020204" pitchFamily="34" charset="0"/>
              </a:rPr>
              <a:t>When an online redo log switch occurs</a:t>
            </a:r>
          </a:p>
          <a:p>
            <a:pPr lvl="2"/>
            <a:r>
              <a:rPr lang="en-US" sz="1200" kern="1200" dirty="0" smtClean="0">
                <a:solidFill>
                  <a:schemeClr val="tx1"/>
                </a:solidFill>
                <a:effectLst/>
                <a:latin typeface="Arial" panose="020B0604020202020204" pitchFamily="34" charset="0"/>
                <a:ea typeface="+mn-ea"/>
                <a:cs typeface="Arial" panose="020B0604020202020204" pitchFamily="34" charset="0"/>
              </a:rPr>
              <a:t>When the redo log buffer is one-third full or contains 1 MB of buffered data</a:t>
            </a:r>
          </a:p>
          <a:p>
            <a:pPr lvl="2"/>
            <a:r>
              <a:rPr lang="en-US" sz="1200" kern="1200" dirty="0" smtClean="0">
                <a:solidFill>
                  <a:schemeClr val="tx1"/>
                </a:solidFill>
                <a:effectLst/>
                <a:latin typeface="Arial" panose="020B0604020202020204" pitchFamily="34" charset="0"/>
                <a:ea typeface="+mn-ea"/>
                <a:cs typeface="Arial" panose="020B0604020202020204" pitchFamily="34" charset="0"/>
              </a:rPr>
              <a:t>Before a </a:t>
            </a:r>
            <a:r>
              <a:rPr lang="en-US" sz="1200" kern="1200" dirty="0" err="1" smtClean="0">
                <a:solidFill>
                  <a:schemeClr val="tx1"/>
                </a:solidFill>
                <a:effectLst/>
                <a:latin typeface="Arial" panose="020B0604020202020204" pitchFamily="34" charset="0"/>
                <a:ea typeface="+mn-ea"/>
                <a:cs typeface="Arial" panose="020B0604020202020204" pitchFamily="34" charset="0"/>
              </a:rPr>
              <a:t>DBWn</a:t>
            </a:r>
            <a:r>
              <a:rPr lang="en-US" sz="1200" kern="1200" dirty="0" smtClean="0">
                <a:solidFill>
                  <a:schemeClr val="tx1"/>
                </a:solidFill>
                <a:effectLst/>
                <a:latin typeface="Arial" panose="020B0604020202020204" pitchFamily="34" charset="0"/>
                <a:ea typeface="+mn-ea"/>
                <a:cs typeface="Arial" panose="020B0604020202020204" pitchFamily="34" charset="0"/>
              </a:rPr>
              <a:t> process writes modified buffers to disk</a:t>
            </a:r>
          </a:p>
          <a:p>
            <a:pPr lvl="2"/>
            <a:r>
              <a:rPr lang="en-US" sz="1200" kern="1200" dirty="0" smtClean="0">
                <a:solidFill>
                  <a:schemeClr val="tx1"/>
                </a:solidFill>
                <a:effectLst/>
                <a:latin typeface="Arial" panose="020B0604020202020204" pitchFamily="34" charset="0"/>
                <a:ea typeface="+mn-ea"/>
                <a:cs typeface="Arial" panose="020B0604020202020204" pitchFamily="34" charset="0"/>
              </a:rPr>
              <a:t>When three seconds have passed since the last write</a:t>
            </a:r>
          </a:p>
          <a:p>
            <a:pPr lvl="1"/>
            <a:r>
              <a:rPr lang="en-US" sz="1200" kern="1200" dirty="0" smtClean="0">
                <a:solidFill>
                  <a:schemeClr val="tx1"/>
                </a:solidFill>
                <a:effectLst/>
                <a:latin typeface="Arial" panose="020B0604020202020204" pitchFamily="34" charset="0"/>
                <a:ea typeface="+mn-ea"/>
                <a:cs typeface="Arial" panose="020B0604020202020204" pitchFamily="34" charset="0"/>
              </a:rPr>
              <a:t>Serves as coordinator of </a:t>
            </a:r>
            <a:r>
              <a:rPr lang="en-US" sz="1200" kern="1200" dirty="0" err="1" smtClean="0">
                <a:solidFill>
                  <a:schemeClr val="tx1"/>
                </a:solidFill>
                <a:effectLst/>
                <a:latin typeface="Arial" panose="020B0604020202020204" pitchFamily="34" charset="0"/>
                <a:ea typeface="+mn-ea"/>
                <a:cs typeface="Arial" panose="020B0604020202020204" pitchFamily="34" charset="0"/>
              </a:rPr>
              <a:t>LGnn</a:t>
            </a:r>
            <a:r>
              <a:rPr lang="en-US" sz="1200" kern="1200" dirty="0" smtClean="0">
                <a:solidFill>
                  <a:schemeClr val="tx1"/>
                </a:solidFill>
                <a:effectLst/>
                <a:latin typeface="Arial" panose="020B0604020202020204" pitchFamily="34" charset="0"/>
                <a:ea typeface="+mn-ea"/>
                <a:cs typeface="Arial" panose="020B0604020202020204" pitchFamily="34" charset="0"/>
              </a:rPr>
              <a:t> processes and ensures correct order for operations that must be ordered</a:t>
            </a:r>
          </a:p>
          <a:p>
            <a:endParaRPr lang="en-US" dirty="0"/>
          </a:p>
        </p:txBody>
      </p:sp>
      <p:sp>
        <p:nvSpPr>
          <p:cNvPr id="4" name="Slide Number Placeholder 3"/>
          <p:cNvSpPr>
            <a:spLocks noGrp="1"/>
          </p:cNvSpPr>
          <p:nvPr>
            <p:ph type="sldNum" sz="quarter" idx="10"/>
          </p:nvPr>
        </p:nvSpPr>
        <p:spPr/>
        <p:txBody>
          <a:bodyPr/>
          <a:lstStyle/>
          <a:p>
            <a:fld id="{BE99A011-0317-4A4F-A251-731A881B34A9}" type="slidenum">
              <a:rPr lang="en-US" smtClean="0"/>
              <a:pPr/>
              <a:t>29</a:t>
            </a:fld>
            <a:endParaRPr lang="en-US"/>
          </a:p>
        </p:txBody>
      </p:sp>
    </p:spTree>
    <p:extLst>
      <p:ext uri="{BB962C8B-B14F-4D97-AF65-F5344CB8AC3E}">
        <p14:creationId xmlns:p14="http://schemas.microsoft.com/office/powerpoint/2010/main" val="17722711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Arial" panose="020B0604020202020204" pitchFamily="34" charset="0"/>
                <a:ea typeface="+mn-ea"/>
                <a:cs typeface="Arial" panose="020B0604020202020204" pitchFamily="34" charset="0"/>
              </a:rPr>
              <a:t>A checkpoint is a data structure that defines a system change number (SCN) in the redo thread of a database. Checkpoints are recorded in the control file and in each data file header. They are a crucial element of recovery.</a:t>
            </a:r>
          </a:p>
          <a:p>
            <a:pPr lvl="1"/>
            <a:r>
              <a:rPr lang="en-US" sz="1200" kern="1200" dirty="0" smtClean="0">
                <a:solidFill>
                  <a:schemeClr val="tx1"/>
                </a:solidFill>
                <a:effectLst/>
                <a:latin typeface="Arial" panose="020B0604020202020204" pitchFamily="34" charset="0"/>
                <a:ea typeface="+mn-ea"/>
                <a:cs typeface="Arial" panose="020B0604020202020204" pitchFamily="34" charset="0"/>
              </a:rPr>
              <a:t>When a checkpoint occurs, Oracle Database must update the headers of all data files to record the details of the checkpoint. This is done by the CKPT process. And Signals </a:t>
            </a:r>
            <a:r>
              <a:rPr lang="en-US" sz="1200" kern="1200" dirty="0" err="1" smtClean="0">
                <a:solidFill>
                  <a:schemeClr val="tx1"/>
                </a:solidFill>
                <a:effectLst/>
                <a:latin typeface="Arial" panose="020B0604020202020204" pitchFamily="34" charset="0"/>
                <a:ea typeface="+mn-ea"/>
                <a:cs typeface="Arial" panose="020B0604020202020204" pitchFamily="34" charset="0"/>
              </a:rPr>
              <a:t>DBWn</a:t>
            </a:r>
            <a:r>
              <a:rPr lang="en-US" sz="1200" kern="1200" dirty="0" smtClean="0">
                <a:solidFill>
                  <a:schemeClr val="tx1"/>
                </a:solidFill>
                <a:effectLst/>
                <a:latin typeface="Arial" panose="020B0604020202020204" pitchFamily="34" charset="0"/>
                <a:ea typeface="+mn-ea"/>
                <a:cs typeface="Arial" panose="020B0604020202020204" pitchFamily="34" charset="0"/>
              </a:rPr>
              <a:t> to write blocks to disk </a:t>
            </a:r>
          </a:p>
          <a:p>
            <a:endParaRPr lang="en-US" dirty="0"/>
          </a:p>
        </p:txBody>
      </p:sp>
      <p:sp>
        <p:nvSpPr>
          <p:cNvPr id="4" name="Slide Number Placeholder 3"/>
          <p:cNvSpPr>
            <a:spLocks noGrp="1"/>
          </p:cNvSpPr>
          <p:nvPr>
            <p:ph type="sldNum" sz="quarter" idx="10"/>
          </p:nvPr>
        </p:nvSpPr>
        <p:spPr/>
        <p:txBody>
          <a:bodyPr/>
          <a:lstStyle/>
          <a:p>
            <a:fld id="{BE99A011-0317-4A4F-A251-731A881B34A9}" type="slidenum">
              <a:rPr lang="en-US" smtClean="0"/>
              <a:pPr/>
              <a:t>30</a:t>
            </a:fld>
            <a:endParaRPr lang="en-US"/>
          </a:p>
        </p:txBody>
      </p:sp>
    </p:spTree>
    <p:extLst>
      <p:ext uri="{BB962C8B-B14F-4D97-AF65-F5344CB8AC3E}">
        <p14:creationId xmlns:p14="http://schemas.microsoft.com/office/powerpoint/2010/main" val="7477745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Arial" panose="020B0604020202020204" pitchFamily="34" charset="0"/>
                <a:ea typeface="+mn-ea"/>
                <a:cs typeface="Arial" panose="020B0604020202020204" pitchFamily="34" charset="0"/>
              </a:rPr>
              <a:t>The System Monitor process (SMON) performs recovery at instance startup if necessary. SMON is also responsible for cleaning up temporary segments that are no longer in use. If any terminated transactions were skipped during instance recovery because of file-read or offline errors, SMON recovers them when the </a:t>
            </a:r>
            <a:r>
              <a:rPr lang="en-US" sz="1200" kern="1200" dirty="0" err="1" smtClean="0">
                <a:solidFill>
                  <a:schemeClr val="tx1"/>
                </a:solidFill>
                <a:effectLst/>
                <a:latin typeface="Arial" panose="020B0604020202020204" pitchFamily="34" charset="0"/>
                <a:ea typeface="+mn-ea"/>
                <a:cs typeface="Arial" panose="020B0604020202020204" pitchFamily="34" charset="0"/>
              </a:rPr>
              <a:t>tablespace</a:t>
            </a:r>
            <a:r>
              <a:rPr lang="en-US" sz="1200" kern="1200" dirty="0" smtClean="0">
                <a:solidFill>
                  <a:schemeClr val="tx1"/>
                </a:solidFill>
                <a:effectLst/>
                <a:latin typeface="Arial" panose="020B0604020202020204" pitchFamily="34" charset="0"/>
                <a:ea typeface="+mn-ea"/>
                <a:cs typeface="Arial" panose="020B0604020202020204" pitchFamily="34" charset="0"/>
              </a:rPr>
              <a:t> or file is brought back online</a:t>
            </a:r>
          </a:p>
          <a:p>
            <a:endParaRPr lang="en-US" dirty="0"/>
          </a:p>
        </p:txBody>
      </p:sp>
      <p:sp>
        <p:nvSpPr>
          <p:cNvPr id="4" name="Slide Number Placeholder 3"/>
          <p:cNvSpPr>
            <a:spLocks noGrp="1"/>
          </p:cNvSpPr>
          <p:nvPr>
            <p:ph type="sldNum" sz="quarter" idx="10"/>
          </p:nvPr>
        </p:nvSpPr>
        <p:spPr/>
        <p:txBody>
          <a:bodyPr/>
          <a:lstStyle/>
          <a:p>
            <a:fld id="{BE99A011-0317-4A4F-A251-731A881B34A9}" type="slidenum">
              <a:rPr lang="en-US" smtClean="0"/>
              <a:pPr/>
              <a:t>31</a:t>
            </a:fld>
            <a:endParaRPr lang="en-US"/>
          </a:p>
        </p:txBody>
      </p:sp>
    </p:spTree>
    <p:extLst>
      <p:ext uri="{BB962C8B-B14F-4D97-AF65-F5344CB8AC3E}">
        <p14:creationId xmlns:p14="http://schemas.microsoft.com/office/powerpoint/2010/main" val="26516754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Arial" panose="020B0604020202020204" pitchFamily="34" charset="0"/>
                <a:ea typeface="+mn-ea"/>
                <a:cs typeface="Arial" panose="020B0604020202020204" pitchFamily="34" charset="0"/>
              </a:rPr>
              <a:t>The Process Monitor process (PMON) performs process recovery when a user process fails. PMON is responsible for cleaning up the database buffer cache and freeing resources that the user process was using</a:t>
            </a:r>
          </a:p>
          <a:p>
            <a:pPr lvl="1"/>
            <a:r>
              <a:rPr lang="en-US" sz="1200" kern="1200" dirty="0" smtClean="0">
                <a:solidFill>
                  <a:schemeClr val="tx1"/>
                </a:solidFill>
                <a:effectLst/>
                <a:latin typeface="Arial" panose="020B0604020202020204" pitchFamily="34" charset="0"/>
                <a:ea typeface="+mn-ea"/>
                <a:cs typeface="Arial" panose="020B0604020202020204" pitchFamily="34" charset="0"/>
              </a:rPr>
              <a:t>PMON periodically checks the status of dispatcher and server processes, and restarts any that have stopped running (but not any that Oracle Database has terminated intentionally).</a:t>
            </a:r>
          </a:p>
          <a:p>
            <a:endParaRPr lang="en-US" dirty="0"/>
          </a:p>
        </p:txBody>
      </p:sp>
      <p:sp>
        <p:nvSpPr>
          <p:cNvPr id="4" name="Slide Number Placeholder 3"/>
          <p:cNvSpPr>
            <a:spLocks noGrp="1"/>
          </p:cNvSpPr>
          <p:nvPr>
            <p:ph type="sldNum" sz="quarter" idx="10"/>
          </p:nvPr>
        </p:nvSpPr>
        <p:spPr/>
        <p:txBody>
          <a:bodyPr/>
          <a:lstStyle/>
          <a:p>
            <a:fld id="{BE99A011-0317-4A4F-A251-731A881B34A9}" type="slidenum">
              <a:rPr lang="en-US" smtClean="0"/>
              <a:pPr/>
              <a:t>32</a:t>
            </a:fld>
            <a:endParaRPr lang="en-US"/>
          </a:p>
        </p:txBody>
      </p:sp>
    </p:spTree>
    <p:extLst>
      <p:ext uri="{BB962C8B-B14F-4D97-AF65-F5344CB8AC3E}">
        <p14:creationId xmlns:p14="http://schemas.microsoft.com/office/powerpoint/2010/main" val="41059132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Arial" panose="020B0604020202020204" pitchFamily="34" charset="0"/>
                <a:ea typeface="+mn-ea"/>
                <a:cs typeface="Arial" panose="020B0604020202020204" pitchFamily="34" charset="0"/>
              </a:rPr>
              <a:t>The </a:t>
            </a:r>
            <a:r>
              <a:rPr lang="en-US" sz="1200" kern="1200" dirty="0" err="1" smtClean="0">
                <a:solidFill>
                  <a:schemeClr val="tx1"/>
                </a:solidFill>
                <a:effectLst/>
                <a:latin typeface="Arial" panose="020B0604020202020204" pitchFamily="34" charset="0"/>
                <a:ea typeface="+mn-ea"/>
                <a:cs typeface="Arial" panose="020B0604020202020204" pitchFamily="34" charset="0"/>
              </a:rPr>
              <a:t>Recoverer</a:t>
            </a:r>
            <a:r>
              <a:rPr lang="en-US" sz="1200" kern="1200" dirty="0" smtClean="0">
                <a:solidFill>
                  <a:schemeClr val="tx1"/>
                </a:solidFill>
                <a:effectLst/>
                <a:latin typeface="Arial" panose="020B0604020202020204" pitchFamily="34" charset="0"/>
                <a:ea typeface="+mn-ea"/>
                <a:cs typeface="Arial" panose="020B0604020202020204" pitchFamily="34" charset="0"/>
              </a:rPr>
              <a:t> process (RECO) is a background process that is used with the distribute database configuration that automatically resolves failures involving distributed transactions</a:t>
            </a:r>
          </a:p>
          <a:p>
            <a:pPr lvl="1"/>
            <a:r>
              <a:rPr lang="en-US" sz="1200" kern="1200" dirty="0" smtClean="0">
                <a:solidFill>
                  <a:schemeClr val="tx1"/>
                </a:solidFill>
                <a:effectLst/>
                <a:latin typeface="Arial" panose="020B0604020202020204" pitchFamily="34" charset="0"/>
                <a:ea typeface="+mn-ea"/>
                <a:cs typeface="Arial" panose="020B0604020202020204" pitchFamily="34" charset="0"/>
              </a:rPr>
              <a:t>Automatically connects to other databases involved in </a:t>
            </a:r>
            <a:r>
              <a:rPr lang="en-US" sz="1200" kern="1200" dirty="0" err="1" smtClean="0">
                <a:solidFill>
                  <a:schemeClr val="tx1"/>
                </a:solidFill>
                <a:effectLst/>
                <a:latin typeface="Arial" panose="020B0604020202020204" pitchFamily="34" charset="0"/>
                <a:ea typeface="+mn-ea"/>
                <a:cs typeface="Arial" panose="020B0604020202020204" pitchFamily="34" charset="0"/>
              </a:rPr>
              <a:t>indoubt</a:t>
            </a:r>
            <a:r>
              <a:rPr lang="en-US" sz="1200" kern="1200" dirty="0" smtClean="0">
                <a:solidFill>
                  <a:schemeClr val="tx1"/>
                </a:solidFill>
                <a:effectLst/>
                <a:latin typeface="Arial" panose="020B0604020202020204" pitchFamily="34" charset="0"/>
                <a:ea typeface="+mn-ea"/>
                <a:cs typeface="Arial" panose="020B0604020202020204" pitchFamily="34" charset="0"/>
              </a:rPr>
              <a:t> distributed transactions</a:t>
            </a:r>
          </a:p>
          <a:p>
            <a:pPr lvl="1"/>
            <a:r>
              <a:rPr lang="en-US" sz="1200" kern="1200" dirty="0" smtClean="0">
                <a:solidFill>
                  <a:schemeClr val="tx1"/>
                </a:solidFill>
                <a:effectLst/>
                <a:latin typeface="Arial" panose="020B0604020202020204" pitchFamily="34" charset="0"/>
                <a:ea typeface="+mn-ea"/>
                <a:cs typeface="Arial" panose="020B0604020202020204" pitchFamily="34" charset="0"/>
              </a:rPr>
              <a:t>Automatically resolves all in-doubt transactions</a:t>
            </a:r>
          </a:p>
          <a:p>
            <a:pPr lvl="1"/>
            <a:r>
              <a:rPr lang="en-US" sz="1200" kern="1200" dirty="0" smtClean="0">
                <a:solidFill>
                  <a:schemeClr val="tx1"/>
                </a:solidFill>
                <a:effectLst/>
                <a:latin typeface="Arial" panose="020B0604020202020204" pitchFamily="34" charset="0"/>
                <a:ea typeface="+mn-ea"/>
                <a:cs typeface="Arial" panose="020B0604020202020204" pitchFamily="34" charset="0"/>
              </a:rPr>
              <a:t>Removes any rows that correspond to in-doubt transactions</a:t>
            </a:r>
          </a:p>
          <a:p>
            <a:endParaRPr lang="en-US" dirty="0"/>
          </a:p>
        </p:txBody>
      </p:sp>
      <p:sp>
        <p:nvSpPr>
          <p:cNvPr id="4" name="Slide Number Placeholder 3"/>
          <p:cNvSpPr>
            <a:spLocks noGrp="1"/>
          </p:cNvSpPr>
          <p:nvPr>
            <p:ph type="sldNum" sz="quarter" idx="10"/>
          </p:nvPr>
        </p:nvSpPr>
        <p:spPr/>
        <p:txBody>
          <a:bodyPr/>
          <a:lstStyle/>
          <a:p>
            <a:fld id="{BE99A011-0317-4A4F-A251-731A881B34A9}" type="slidenum">
              <a:rPr lang="en-US" smtClean="0"/>
              <a:pPr/>
              <a:t>33</a:t>
            </a:fld>
            <a:endParaRPr lang="en-US"/>
          </a:p>
        </p:txBody>
      </p:sp>
    </p:spTree>
    <p:extLst>
      <p:ext uri="{BB962C8B-B14F-4D97-AF65-F5344CB8AC3E}">
        <p14:creationId xmlns:p14="http://schemas.microsoft.com/office/powerpoint/2010/main" val="1240989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Organizations need to support multiple terabytes of information for users who demand fast and secure access to business applications round the clock. The database systems must be reliable and must be able to recover quickly in the event of any kind of failure. Oracle Database 11</a:t>
            </a:r>
            <a:r>
              <a:rPr lang="en-US" i="1" dirty="0" smtClean="0"/>
              <a:t>g </a:t>
            </a:r>
            <a:r>
              <a:rPr lang="en-US" dirty="0" smtClean="0"/>
              <a:t>is designed along the following feature areas to help organizations manage infrastructure grids easily and deliver high-quality service:</a:t>
            </a:r>
          </a:p>
          <a:p>
            <a:pPr lvl="2"/>
            <a:r>
              <a:rPr lang="en-US" b="1" dirty="0" smtClean="0"/>
              <a:t>Manageability: </a:t>
            </a:r>
            <a:r>
              <a:rPr lang="en-US" dirty="0" smtClean="0"/>
              <a:t>By using some of the change assurance, management automation, and fault diagnostics features, the database administrators (DBAs) can increase their productivity, reduce costs, minimize errors, and maximize quality of service. Some of the useful features that promote better management are Database Replay facility, the SQL Performance Analyzer, and the Automatic SQL Tuning facility.</a:t>
            </a:r>
          </a:p>
          <a:p>
            <a:pPr lvl="2"/>
            <a:r>
              <a:rPr lang="en-US" b="1" dirty="0" smtClean="0"/>
              <a:t>High availability: </a:t>
            </a:r>
            <a:r>
              <a:rPr lang="en-US" dirty="0" smtClean="0"/>
              <a:t>By using the high availability features, you can reduce the risk of down time and data loss. These features improve online operations and enable faster database upgrades.</a:t>
            </a:r>
          </a:p>
          <a:p>
            <a:pPr lvl="2">
              <a:spcBef>
                <a:spcPct val="25000"/>
              </a:spcBef>
            </a:pPr>
            <a:r>
              <a:rPr lang="en-US" b="1" dirty="0" smtClean="0"/>
              <a:t>Performance:</a:t>
            </a:r>
            <a:r>
              <a:rPr lang="en-US" dirty="0" smtClean="0"/>
              <a:t> By using capabilities such as </a:t>
            </a:r>
            <a:r>
              <a:rPr lang="en-US" dirty="0" err="1" smtClean="0"/>
              <a:t>SecureFiles</a:t>
            </a:r>
            <a:r>
              <a:rPr lang="en-US" dirty="0" smtClean="0"/>
              <a:t>, compression for online transaction processing (OLTP), Real Application Clusters (RAC) optimizations, Result Caches, and so on, you can greatly improve the performance of your database. Oracle Database 12c enables organizations to manage large, scalable, transactional, and data warehousing systems that deliver fast data access using low-cost modular storage.</a:t>
            </a:r>
          </a:p>
          <a:p>
            <a:pPr lvl="2"/>
            <a:r>
              <a:rPr lang="en-US" b="1" dirty="0" smtClean="0"/>
              <a:t>Security: </a:t>
            </a:r>
            <a:r>
              <a:rPr lang="en-US" dirty="0" smtClean="0"/>
              <a:t>Oracle Database 12c helps organizations protect their information with unique secure configurations, data encryption and masking, and sophisticated auditing capabilities. It delivers a secure and scalable platform for reliable and fast access to all types of information by using the industry-standard interfaces.</a:t>
            </a:r>
          </a:p>
          <a:p>
            <a:pPr lvl="2"/>
            <a:r>
              <a:rPr lang="en-US" b="1" dirty="0" smtClean="0"/>
              <a:t>Information integration: </a:t>
            </a:r>
            <a:r>
              <a:rPr lang="en-US" dirty="0" smtClean="0"/>
              <a:t>Oracle Database 12c has many features to better integrate data throughout the enterprise. It also supports advanced information life-cycle management capabilities. This helps you manage the changing data in your database.</a:t>
            </a:r>
          </a:p>
          <a:p>
            <a:pPr lvl="2"/>
            <a:endParaRPr lang="en-US" dirty="0" smtClean="0"/>
          </a:p>
          <a:p>
            <a:pPr lvl="2"/>
            <a:endParaRPr lang="en-US" dirty="0" smtClean="0"/>
          </a:p>
          <a:p>
            <a:endParaRPr lang="en-US" dirty="0"/>
          </a:p>
        </p:txBody>
      </p:sp>
      <p:sp>
        <p:nvSpPr>
          <p:cNvPr id="4" name="Slide Number Placeholder 3"/>
          <p:cNvSpPr>
            <a:spLocks noGrp="1"/>
          </p:cNvSpPr>
          <p:nvPr>
            <p:ph type="sldNum" sz="quarter" idx="10"/>
          </p:nvPr>
        </p:nvSpPr>
        <p:spPr/>
        <p:txBody>
          <a:bodyPr/>
          <a:lstStyle/>
          <a:p>
            <a:fld id="{BE99A011-0317-4A4F-A251-731A881B34A9}" type="slidenum">
              <a:rPr lang="en-US" smtClean="0"/>
              <a:pPr/>
              <a:t>8</a:t>
            </a:fld>
            <a:endParaRPr lang="en-US"/>
          </a:p>
        </p:txBody>
      </p:sp>
    </p:spTree>
    <p:extLst>
      <p:ext uri="{BB962C8B-B14F-4D97-AF65-F5344CB8AC3E}">
        <p14:creationId xmlns:p14="http://schemas.microsoft.com/office/powerpoint/2010/main" val="40150874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Arial" panose="020B0604020202020204" pitchFamily="34" charset="0"/>
                <a:ea typeface="+mn-ea"/>
                <a:cs typeface="Arial" panose="020B0604020202020204" pitchFamily="34" charset="0"/>
              </a:rPr>
              <a:t>The Listener Registration process, LREG, registers information about the database instance and dispatcher processes with the Oracle Net Listener. LREG provides the listener with the following information:</a:t>
            </a:r>
          </a:p>
          <a:p>
            <a:pPr lvl="2"/>
            <a:r>
              <a:rPr lang="en-US" sz="1200" kern="1200" dirty="0" smtClean="0">
                <a:solidFill>
                  <a:schemeClr val="tx1"/>
                </a:solidFill>
                <a:effectLst/>
                <a:latin typeface="Arial" panose="020B0604020202020204" pitchFamily="34" charset="0"/>
                <a:ea typeface="+mn-ea"/>
                <a:cs typeface="Arial" panose="020B0604020202020204" pitchFamily="34" charset="0"/>
              </a:rPr>
              <a:t>Names of the database services</a:t>
            </a:r>
          </a:p>
          <a:p>
            <a:pPr lvl="2"/>
            <a:r>
              <a:rPr lang="en-US" sz="1200" kern="1200" dirty="0" smtClean="0">
                <a:solidFill>
                  <a:schemeClr val="tx1"/>
                </a:solidFill>
                <a:effectLst/>
                <a:latin typeface="Arial" panose="020B0604020202020204" pitchFamily="34" charset="0"/>
                <a:ea typeface="+mn-ea"/>
                <a:cs typeface="Arial" panose="020B0604020202020204" pitchFamily="34" charset="0"/>
              </a:rPr>
              <a:t>Name of the database instance associated with the services and its current and maximum load</a:t>
            </a:r>
          </a:p>
          <a:p>
            <a:pPr lvl="2"/>
            <a:r>
              <a:rPr lang="en-US" sz="1200" kern="1200" dirty="0" smtClean="0">
                <a:solidFill>
                  <a:schemeClr val="tx1"/>
                </a:solidFill>
                <a:effectLst/>
                <a:latin typeface="Arial" panose="020B0604020202020204" pitchFamily="34" charset="0"/>
                <a:ea typeface="+mn-ea"/>
                <a:cs typeface="Arial" panose="020B0604020202020204" pitchFamily="34" charset="0"/>
              </a:rPr>
              <a:t>Service handlers available for the instance, including their type, protocol addresses, and current and maximum load</a:t>
            </a:r>
          </a:p>
          <a:p>
            <a:endParaRPr lang="en-US" dirty="0"/>
          </a:p>
        </p:txBody>
      </p:sp>
      <p:sp>
        <p:nvSpPr>
          <p:cNvPr id="4" name="Slide Number Placeholder 3"/>
          <p:cNvSpPr>
            <a:spLocks noGrp="1"/>
          </p:cNvSpPr>
          <p:nvPr>
            <p:ph type="sldNum" sz="quarter" idx="10"/>
          </p:nvPr>
        </p:nvSpPr>
        <p:spPr/>
        <p:txBody>
          <a:bodyPr/>
          <a:lstStyle/>
          <a:p>
            <a:fld id="{BE99A011-0317-4A4F-A251-731A881B34A9}" type="slidenum">
              <a:rPr lang="en-US" smtClean="0"/>
              <a:pPr/>
              <a:t>34</a:t>
            </a:fld>
            <a:endParaRPr lang="en-US"/>
          </a:p>
        </p:txBody>
      </p:sp>
    </p:spTree>
    <p:extLst>
      <p:ext uri="{BB962C8B-B14F-4D97-AF65-F5344CB8AC3E}">
        <p14:creationId xmlns:p14="http://schemas.microsoft.com/office/powerpoint/2010/main" val="17871842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Arial" panose="020B0604020202020204" pitchFamily="34" charset="0"/>
                <a:ea typeface="+mn-ea"/>
                <a:cs typeface="Arial" panose="020B0604020202020204" pitchFamily="34" charset="0"/>
              </a:rPr>
              <a:t>Parameter file </a:t>
            </a:r>
          </a:p>
          <a:p>
            <a:pPr lvl="1"/>
            <a:r>
              <a:rPr lang="en-US" sz="1200" kern="1200" dirty="0" smtClean="0">
                <a:solidFill>
                  <a:schemeClr val="tx1"/>
                </a:solidFill>
                <a:effectLst/>
                <a:latin typeface="Arial" panose="020B0604020202020204" pitchFamily="34" charset="0"/>
                <a:ea typeface="+mn-ea"/>
                <a:cs typeface="Arial" panose="020B0604020202020204" pitchFamily="34" charset="0"/>
              </a:rPr>
              <a:t>File </a:t>
            </a:r>
            <a:r>
              <a:rPr lang="en-US" sz="1200" kern="1200" dirty="0" err="1" smtClean="0">
                <a:solidFill>
                  <a:schemeClr val="tx1"/>
                </a:solidFill>
                <a:effectLst/>
                <a:latin typeface="Arial" panose="020B0604020202020204" pitchFamily="34" charset="0"/>
                <a:ea typeface="+mn-ea"/>
                <a:cs typeface="Arial" panose="020B0604020202020204" pitchFamily="34" charset="0"/>
              </a:rPr>
              <a:t>chứa</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những</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thông</a:t>
            </a:r>
            <a:r>
              <a:rPr lang="en-US" sz="1200" kern="1200" dirty="0" smtClean="0">
                <a:solidFill>
                  <a:schemeClr val="tx1"/>
                </a:solidFill>
                <a:effectLst/>
                <a:latin typeface="Arial" panose="020B0604020202020204" pitchFamily="34" charset="0"/>
                <a:ea typeface="+mn-ea"/>
                <a:cs typeface="Arial" panose="020B0604020202020204" pitchFamily="34" charset="0"/>
              </a:rPr>
              <a:t> tin </a:t>
            </a:r>
            <a:r>
              <a:rPr lang="en-US" sz="1200" kern="1200" dirty="0" err="1" smtClean="0">
                <a:solidFill>
                  <a:schemeClr val="tx1"/>
                </a:solidFill>
                <a:effectLst/>
                <a:latin typeface="Arial" panose="020B0604020202020204" pitchFamily="34" charset="0"/>
                <a:ea typeface="+mn-ea"/>
                <a:cs typeface="Arial" panose="020B0604020202020204" pitchFamily="34" charset="0"/>
              </a:rPr>
              <a:t>cấu</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hình</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của</a:t>
            </a:r>
            <a:r>
              <a:rPr lang="en-US" sz="1200" kern="1200" dirty="0" smtClean="0">
                <a:solidFill>
                  <a:schemeClr val="tx1"/>
                </a:solidFill>
                <a:effectLst/>
                <a:latin typeface="Arial" panose="020B0604020202020204" pitchFamily="34" charset="0"/>
                <a:ea typeface="+mn-ea"/>
                <a:cs typeface="Arial" panose="020B0604020202020204" pitchFamily="34" charset="0"/>
              </a:rPr>
              <a:t> 1 instance </a:t>
            </a:r>
            <a:r>
              <a:rPr lang="en-US" sz="1200" kern="1200" dirty="0" err="1" smtClean="0">
                <a:solidFill>
                  <a:schemeClr val="tx1"/>
                </a:solidFill>
                <a:effectLst/>
                <a:latin typeface="Arial" panose="020B0604020202020204" pitchFamily="34" charset="0"/>
                <a:ea typeface="+mn-ea"/>
                <a:cs typeface="Arial" panose="020B0604020202020204" pitchFamily="34" charset="0"/>
              </a:rPr>
              <a:t>và</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địa</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chỉ</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của</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controlfile</a:t>
            </a:r>
            <a:r>
              <a:rPr lang="en-US" sz="1200" kern="1200" dirty="0" smtClean="0">
                <a:solidFill>
                  <a:schemeClr val="tx1"/>
                </a:solidFill>
                <a:effectLst/>
                <a:latin typeface="Arial" panose="020B0604020202020204" pitchFamily="34" charset="0"/>
                <a:ea typeface="+mn-ea"/>
                <a:cs typeface="Arial" panose="020B0604020202020204" pitchFamily="34" charset="0"/>
              </a:rPr>
              <a:t>. </a:t>
            </a:r>
          </a:p>
          <a:p>
            <a:pPr lvl="1"/>
            <a:r>
              <a:rPr lang="en-US" sz="1200" kern="1200" dirty="0" err="1" smtClean="0">
                <a:solidFill>
                  <a:schemeClr val="tx1"/>
                </a:solidFill>
                <a:effectLst/>
                <a:latin typeface="Arial" panose="020B0604020202020204" pitchFamily="34" charset="0"/>
                <a:ea typeface="+mn-ea"/>
                <a:cs typeface="Arial" panose="020B0604020202020204" pitchFamily="34" charset="0"/>
              </a:rPr>
              <a:t>Ví</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dụ</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như</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Các</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vùng</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nhớ</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khởi</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tạo</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được</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cấp</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phát</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bao</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nhiêu</a:t>
            </a:r>
            <a:r>
              <a:rPr lang="en-US" sz="1200" kern="1200" dirty="0" smtClean="0">
                <a:solidFill>
                  <a:schemeClr val="tx1"/>
                </a:solidFill>
                <a:effectLst/>
                <a:latin typeface="Arial" panose="020B0604020202020204" pitchFamily="34" charset="0"/>
                <a:ea typeface="+mn-ea"/>
                <a:cs typeface="Arial" panose="020B0604020202020204" pitchFamily="34" charset="0"/>
              </a:rPr>
              <a:t> GB, </a:t>
            </a:r>
            <a:r>
              <a:rPr lang="en-US" sz="1200" kern="1200" dirty="0" err="1" smtClean="0">
                <a:solidFill>
                  <a:schemeClr val="tx1"/>
                </a:solidFill>
                <a:effectLst/>
                <a:latin typeface="Arial" panose="020B0604020202020204" pitchFamily="34" charset="0"/>
                <a:ea typeface="+mn-ea"/>
                <a:cs typeface="Arial" panose="020B0604020202020204" pitchFamily="34" charset="0"/>
              </a:rPr>
              <a:t>các</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control_file</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nằm</a:t>
            </a:r>
            <a:r>
              <a:rPr lang="en-US" sz="1200" kern="1200" dirty="0" smtClean="0">
                <a:solidFill>
                  <a:schemeClr val="tx1"/>
                </a:solidFill>
                <a:effectLst/>
                <a:latin typeface="Arial" panose="020B0604020202020204" pitchFamily="34" charset="0"/>
                <a:ea typeface="+mn-ea"/>
                <a:cs typeface="Arial" panose="020B0604020202020204" pitchFamily="34" charset="0"/>
              </a:rPr>
              <a:t> ở </a:t>
            </a:r>
            <a:r>
              <a:rPr lang="en-US" sz="1200" kern="1200" dirty="0" err="1" smtClean="0">
                <a:solidFill>
                  <a:schemeClr val="tx1"/>
                </a:solidFill>
                <a:effectLst/>
                <a:latin typeface="Arial" panose="020B0604020202020204" pitchFamily="34" charset="0"/>
                <a:ea typeface="+mn-ea"/>
                <a:cs typeface="Arial" panose="020B0604020202020204" pitchFamily="34" charset="0"/>
              </a:rPr>
              <a:t>đâu</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bao</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nhiêu</a:t>
            </a:r>
            <a:r>
              <a:rPr lang="en-US" sz="1200" kern="1200" dirty="0" smtClean="0">
                <a:solidFill>
                  <a:schemeClr val="tx1"/>
                </a:solidFill>
                <a:effectLst/>
                <a:latin typeface="Arial" panose="020B0604020202020204" pitchFamily="34" charset="0"/>
                <a:ea typeface="+mn-ea"/>
                <a:cs typeface="Arial" panose="020B0604020202020204" pitchFamily="34" charset="0"/>
              </a:rPr>
              <a:t> process, session </a:t>
            </a:r>
            <a:r>
              <a:rPr lang="en-US" sz="1200" kern="1200" dirty="0" err="1" smtClean="0">
                <a:solidFill>
                  <a:schemeClr val="tx1"/>
                </a:solidFill>
                <a:effectLst/>
                <a:latin typeface="Arial" panose="020B0604020202020204" pitchFamily="34" charset="0"/>
                <a:ea typeface="+mn-ea"/>
                <a:cs typeface="Arial" panose="020B0604020202020204" pitchFamily="34" charset="0"/>
              </a:rPr>
              <a:t>v.v</a:t>
            </a:r>
            <a:r>
              <a:rPr lang="en-US" sz="1200" kern="1200" dirty="0" smtClean="0">
                <a:solidFill>
                  <a:schemeClr val="tx1"/>
                </a:solidFill>
                <a:effectLst/>
                <a:latin typeface="Arial" panose="020B0604020202020204" pitchFamily="34" charset="0"/>
                <a:ea typeface="+mn-ea"/>
                <a:cs typeface="Arial" panose="020B0604020202020204" pitchFamily="34" charset="0"/>
              </a:rPr>
              <a:t>… </a:t>
            </a:r>
          </a:p>
          <a:p>
            <a:pPr lvl="1"/>
            <a:r>
              <a:rPr lang="en-US" sz="1200" kern="1200" dirty="0" smtClean="0">
                <a:solidFill>
                  <a:schemeClr val="tx1"/>
                </a:solidFill>
                <a:effectLst/>
                <a:latin typeface="Arial" panose="020B0604020202020204" pitchFamily="34" charset="0"/>
                <a:ea typeface="+mn-ea"/>
                <a:cs typeface="Arial" panose="020B0604020202020204" pitchFamily="34" charset="0"/>
              </a:rPr>
              <a:t>Parameter </a:t>
            </a:r>
            <a:r>
              <a:rPr lang="en-US" sz="1200" kern="1200" dirty="0" err="1" smtClean="0">
                <a:solidFill>
                  <a:schemeClr val="tx1"/>
                </a:solidFill>
                <a:effectLst/>
                <a:latin typeface="Arial" panose="020B0604020202020204" pitchFamily="34" charset="0"/>
                <a:ea typeface="+mn-ea"/>
                <a:cs typeface="Arial" panose="020B0604020202020204" pitchFamily="34" charset="0"/>
              </a:rPr>
              <a:t>có</a:t>
            </a:r>
            <a:r>
              <a:rPr lang="en-US" sz="1200" kern="1200" dirty="0" smtClean="0">
                <a:solidFill>
                  <a:schemeClr val="tx1"/>
                </a:solidFill>
                <a:effectLst/>
                <a:latin typeface="Arial" panose="020B0604020202020204" pitchFamily="34" charset="0"/>
                <a:ea typeface="+mn-ea"/>
                <a:cs typeface="Arial" panose="020B0604020202020204" pitchFamily="34" charset="0"/>
              </a:rPr>
              <a:t> 2 </a:t>
            </a:r>
            <a:r>
              <a:rPr lang="en-US" sz="1200" kern="1200" dirty="0" err="1" smtClean="0">
                <a:solidFill>
                  <a:schemeClr val="tx1"/>
                </a:solidFill>
                <a:effectLst/>
                <a:latin typeface="Arial" panose="020B0604020202020204" pitchFamily="34" charset="0"/>
                <a:ea typeface="+mn-ea"/>
                <a:cs typeface="Arial" panose="020B0604020202020204" pitchFamily="34" charset="0"/>
              </a:rPr>
              <a:t>loại</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là</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SPFile</a:t>
            </a:r>
            <a:r>
              <a:rPr lang="en-US" sz="1200" kern="1200" dirty="0" smtClean="0">
                <a:solidFill>
                  <a:schemeClr val="tx1"/>
                </a:solidFill>
                <a:effectLst/>
                <a:latin typeface="Arial" panose="020B0604020202020204" pitchFamily="34" charset="0"/>
                <a:ea typeface="+mn-ea"/>
                <a:cs typeface="Arial" panose="020B0604020202020204" pitchFamily="34" charset="0"/>
              </a:rPr>
              <a:t> (file Binary) </a:t>
            </a:r>
            <a:r>
              <a:rPr lang="en-US" sz="1200" kern="1200" dirty="0" err="1" smtClean="0">
                <a:solidFill>
                  <a:schemeClr val="tx1"/>
                </a:solidFill>
                <a:effectLst/>
                <a:latin typeface="Arial" panose="020B0604020202020204" pitchFamily="34" charset="0"/>
                <a:ea typeface="+mn-ea"/>
                <a:cs typeface="Arial" panose="020B0604020202020204" pitchFamily="34" charset="0"/>
              </a:rPr>
              <a:t>và</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Pfile</a:t>
            </a:r>
            <a:r>
              <a:rPr lang="en-US" sz="1200" kern="1200" dirty="0" smtClean="0">
                <a:solidFill>
                  <a:schemeClr val="tx1"/>
                </a:solidFill>
                <a:effectLst/>
                <a:latin typeface="Arial" panose="020B0604020202020204" pitchFamily="34" charset="0"/>
                <a:ea typeface="+mn-ea"/>
                <a:cs typeface="Arial" panose="020B0604020202020204" pitchFamily="34" charset="0"/>
              </a:rPr>
              <a:t> (file text), </a:t>
            </a:r>
            <a:r>
              <a:rPr lang="en-US" sz="1200" kern="1200" dirty="0" err="1" smtClean="0">
                <a:solidFill>
                  <a:schemeClr val="tx1"/>
                </a:solidFill>
                <a:effectLst/>
                <a:latin typeface="Arial" panose="020B0604020202020204" pitchFamily="34" charset="0"/>
                <a:ea typeface="+mn-ea"/>
                <a:cs typeface="Arial" panose="020B0604020202020204" pitchFamily="34" charset="0"/>
              </a:rPr>
              <a:t>nhiệm</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vụ</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của</a:t>
            </a:r>
            <a:r>
              <a:rPr lang="en-US" sz="1200" kern="1200" dirty="0" smtClean="0">
                <a:solidFill>
                  <a:schemeClr val="tx1"/>
                </a:solidFill>
                <a:effectLst/>
                <a:latin typeface="Arial" panose="020B0604020202020204" pitchFamily="34" charset="0"/>
                <a:ea typeface="+mn-ea"/>
                <a:cs typeface="Arial" panose="020B0604020202020204" pitchFamily="34" charset="0"/>
              </a:rPr>
              <a:t> 2 file </a:t>
            </a:r>
            <a:r>
              <a:rPr lang="en-US" sz="1200" kern="1200" dirty="0" err="1" smtClean="0">
                <a:solidFill>
                  <a:schemeClr val="tx1"/>
                </a:solidFill>
                <a:effectLst/>
                <a:latin typeface="Arial" panose="020B0604020202020204" pitchFamily="34" charset="0"/>
                <a:ea typeface="+mn-ea"/>
                <a:cs typeface="Arial" panose="020B0604020202020204" pitchFamily="34" charset="0"/>
              </a:rPr>
              <a:t>này</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là</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giống</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nhau</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Mặc</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định</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lúc</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khởi</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động</a:t>
            </a:r>
            <a:r>
              <a:rPr lang="en-US" sz="1200" kern="1200" dirty="0" smtClean="0">
                <a:solidFill>
                  <a:schemeClr val="tx1"/>
                </a:solidFill>
                <a:effectLst/>
                <a:latin typeface="Arial" panose="020B0604020202020204" pitchFamily="34" charset="0"/>
                <a:ea typeface="+mn-ea"/>
                <a:cs typeface="Arial" panose="020B0604020202020204" pitchFamily="34" charset="0"/>
              </a:rPr>
              <a:t> DB, Oracle </a:t>
            </a:r>
            <a:r>
              <a:rPr lang="en-US" sz="1200" kern="1200" dirty="0" err="1" smtClean="0">
                <a:solidFill>
                  <a:schemeClr val="tx1"/>
                </a:solidFill>
                <a:effectLst/>
                <a:latin typeface="Arial" panose="020B0604020202020204" pitchFamily="34" charset="0"/>
                <a:ea typeface="+mn-ea"/>
                <a:cs typeface="Arial" panose="020B0604020202020204" pitchFamily="34" charset="0"/>
              </a:rPr>
              <a:t>sẽ</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ưu</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tiên</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sử</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dụng</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spfile</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trước</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nếu</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không</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có</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thì</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sẽ</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chuyển</a:t>
            </a:r>
            <a:r>
              <a:rPr lang="en-US" sz="1200" kern="1200" dirty="0" smtClean="0">
                <a:solidFill>
                  <a:schemeClr val="tx1"/>
                </a:solidFill>
                <a:effectLst/>
                <a:latin typeface="Arial" panose="020B0604020202020204" pitchFamily="34" charset="0"/>
                <a:ea typeface="+mn-ea"/>
                <a:cs typeface="Arial" panose="020B0604020202020204" pitchFamily="34" charset="0"/>
              </a:rPr>
              <a:t> sang </a:t>
            </a:r>
            <a:r>
              <a:rPr lang="en-US" sz="1200" kern="1200" dirty="0" err="1" smtClean="0">
                <a:solidFill>
                  <a:schemeClr val="tx1"/>
                </a:solidFill>
                <a:effectLst/>
                <a:latin typeface="Arial" panose="020B0604020202020204" pitchFamily="34" charset="0"/>
                <a:ea typeface="+mn-ea"/>
                <a:cs typeface="Arial" panose="020B0604020202020204" pitchFamily="34" charset="0"/>
              </a:rPr>
              <a:t>dùng</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pfile</a:t>
            </a:r>
            <a:r>
              <a:rPr lang="en-US" sz="1200" kern="1200" dirty="0" smtClean="0">
                <a:solidFill>
                  <a:schemeClr val="tx1"/>
                </a:solidFill>
                <a:effectLst/>
                <a:latin typeface="Arial" panose="020B0604020202020204" pitchFamily="34" charset="0"/>
                <a:ea typeface="+mn-ea"/>
                <a:cs typeface="Arial" panose="020B0604020202020204" pitchFamily="34" charset="0"/>
              </a:rPr>
              <a:t> ( </a:t>
            </a:r>
            <a:r>
              <a:rPr lang="en-US" sz="1200" kern="1200" dirty="0" err="1" smtClean="0">
                <a:solidFill>
                  <a:schemeClr val="tx1"/>
                </a:solidFill>
                <a:effectLst/>
                <a:latin typeface="Arial" panose="020B0604020202020204" pitchFamily="34" charset="0"/>
                <a:ea typeface="+mn-ea"/>
                <a:cs typeface="Arial" panose="020B0604020202020204" pitchFamily="34" charset="0"/>
              </a:rPr>
              <a:t>pfile</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có</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thể</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lưu</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trữ</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địa</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chỉ</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của</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spfile</a:t>
            </a:r>
            <a:r>
              <a:rPr lang="en-US" sz="1200" kern="1200" dirty="0" smtClean="0">
                <a:solidFill>
                  <a:schemeClr val="tx1"/>
                </a:solidFill>
                <a:effectLst/>
                <a:latin typeface="Arial" panose="020B0604020202020204" pitchFamily="34" charset="0"/>
                <a:ea typeface="+mn-ea"/>
                <a:cs typeface="Arial" panose="020B0604020202020204" pitchFamily="34" charset="0"/>
              </a:rPr>
              <a:t>)</a:t>
            </a:r>
          </a:p>
          <a:p>
            <a:endParaRPr lang="en-US" dirty="0" smtClean="0"/>
          </a:p>
          <a:p>
            <a:r>
              <a:rPr lang="en-US" sz="1200" kern="1200" dirty="0" smtClean="0">
                <a:solidFill>
                  <a:schemeClr val="tx1"/>
                </a:solidFill>
                <a:effectLst/>
                <a:latin typeface="Arial" panose="020B0604020202020204" pitchFamily="34" charset="0"/>
                <a:ea typeface="+mn-ea"/>
                <a:cs typeface="Arial" panose="020B0604020202020204" pitchFamily="34" charset="0"/>
              </a:rPr>
              <a:t>When you start the instance, an initialization parameter file is read. There are two types of parameter files.</a:t>
            </a:r>
          </a:p>
          <a:p>
            <a:pPr lvl="0"/>
            <a:r>
              <a:rPr lang="en-US" sz="1200" kern="1200" dirty="0" smtClean="0">
                <a:solidFill>
                  <a:schemeClr val="tx1"/>
                </a:solidFill>
                <a:effectLst/>
                <a:latin typeface="Arial" panose="020B0604020202020204" pitchFamily="34" charset="0"/>
                <a:ea typeface="+mn-ea"/>
                <a:cs typeface="Arial" panose="020B0604020202020204" pitchFamily="34" charset="0"/>
              </a:rPr>
              <a:t>Server parameter file (SPFILE): This is the preferred type of initialization parameter file. It is a binary file that can be written to and read by the database server and must not be edited manually. It resides on the server on which the Oracle instance is executing; it is persistent across shutdown and startup. The default name of this file, which is automatically sought at startup, is </a:t>
            </a:r>
            <a:r>
              <a:rPr lang="en-US" sz="1200" kern="1200" dirty="0" err="1" smtClean="0">
                <a:solidFill>
                  <a:schemeClr val="tx1"/>
                </a:solidFill>
                <a:effectLst/>
                <a:latin typeface="Arial" panose="020B0604020202020204" pitchFamily="34" charset="0"/>
                <a:ea typeface="+mn-ea"/>
                <a:cs typeface="Arial" panose="020B0604020202020204" pitchFamily="34" charset="0"/>
              </a:rPr>
              <a:t>spfile</a:t>
            </a:r>
            <a:r>
              <a:rPr lang="en-US" sz="1200" kern="1200" dirty="0" smtClean="0">
                <a:solidFill>
                  <a:schemeClr val="tx1"/>
                </a:solidFill>
                <a:effectLst/>
                <a:latin typeface="Arial" panose="020B0604020202020204" pitchFamily="34" charset="0"/>
                <a:ea typeface="+mn-ea"/>
                <a:cs typeface="Arial" panose="020B0604020202020204" pitchFamily="34" charset="0"/>
              </a:rPr>
              <a:t>&lt;SID&gt;.</a:t>
            </a:r>
            <a:r>
              <a:rPr lang="en-US" sz="1200" kern="1200" dirty="0" err="1" smtClean="0">
                <a:solidFill>
                  <a:schemeClr val="tx1"/>
                </a:solidFill>
                <a:effectLst/>
                <a:latin typeface="Arial" panose="020B0604020202020204" pitchFamily="34" charset="0"/>
                <a:ea typeface="+mn-ea"/>
                <a:cs typeface="Arial" panose="020B0604020202020204" pitchFamily="34" charset="0"/>
              </a:rPr>
              <a:t>ora</a:t>
            </a:r>
            <a:r>
              <a:rPr lang="en-US" sz="1200" kern="1200" dirty="0" smtClean="0">
                <a:solidFill>
                  <a:schemeClr val="tx1"/>
                </a:solidFill>
                <a:effectLst/>
                <a:latin typeface="Arial" panose="020B0604020202020204" pitchFamily="34" charset="0"/>
                <a:ea typeface="+mn-ea"/>
                <a:cs typeface="Arial" panose="020B0604020202020204" pitchFamily="34" charset="0"/>
              </a:rPr>
              <a:t>.</a:t>
            </a:r>
          </a:p>
          <a:p>
            <a:pPr lvl="0"/>
            <a:r>
              <a:rPr lang="en-US" sz="1200" kern="1200" dirty="0" smtClean="0">
                <a:solidFill>
                  <a:schemeClr val="tx1"/>
                </a:solidFill>
                <a:effectLst/>
                <a:latin typeface="Arial" panose="020B0604020202020204" pitchFamily="34" charset="0"/>
                <a:ea typeface="+mn-ea"/>
                <a:cs typeface="Arial" panose="020B0604020202020204" pitchFamily="34" charset="0"/>
              </a:rPr>
              <a:t>Text initialization parameter file: This type of initialization parameter file can be read by the database server, but it is not written to by the server. The initialization parameter settings must be set and changed manually by using a text editor so that they are persistent across shutdown and startup. The default name of this file (which is automatically sought at startup if an SPFILE is not found) is </a:t>
            </a:r>
            <a:r>
              <a:rPr lang="en-US" sz="1200" kern="1200" dirty="0" err="1" smtClean="0">
                <a:solidFill>
                  <a:schemeClr val="tx1"/>
                </a:solidFill>
                <a:effectLst/>
                <a:latin typeface="Arial" panose="020B0604020202020204" pitchFamily="34" charset="0"/>
                <a:ea typeface="+mn-ea"/>
                <a:cs typeface="Arial" panose="020B0604020202020204" pitchFamily="34" charset="0"/>
              </a:rPr>
              <a:t>init</a:t>
            </a:r>
            <a:r>
              <a:rPr lang="en-US" sz="1200" kern="1200" dirty="0" smtClean="0">
                <a:solidFill>
                  <a:schemeClr val="tx1"/>
                </a:solidFill>
                <a:effectLst/>
                <a:latin typeface="Arial" panose="020B0604020202020204" pitchFamily="34" charset="0"/>
                <a:ea typeface="+mn-ea"/>
                <a:cs typeface="Arial" panose="020B0604020202020204" pitchFamily="34" charset="0"/>
              </a:rPr>
              <a:t>&lt;SID&gt;.</a:t>
            </a:r>
            <a:r>
              <a:rPr lang="en-US" sz="1200" kern="1200" dirty="0" err="1" smtClean="0">
                <a:solidFill>
                  <a:schemeClr val="tx1"/>
                </a:solidFill>
                <a:effectLst/>
                <a:latin typeface="Arial" panose="020B0604020202020204" pitchFamily="34" charset="0"/>
                <a:ea typeface="+mn-ea"/>
                <a:cs typeface="Arial" panose="020B0604020202020204" pitchFamily="34" charset="0"/>
              </a:rPr>
              <a:t>ora</a:t>
            </a:r>
            <a:r>
              <a:rPr lang="en-US" sz="1200" kern="1200" dirty="0" smtClean="0">
                <a:solidFill>
                  <a:schemeClr val="tx1"/>
                </a:solidFill>
                <a:effectLst/>
                <a:latin typeface="Arial" panose="020B0604020202020204" pitchFamily="34" charset="0"/>
                <a:ea typeface="+mn-ea"/>
                <a:cs typeface="Arial" panose="020B0604020202020204" pitchFamily="34" charset="0"/>
              </a:rPr>
              <a:t>.</a:t>
            </a:r>
          </a:p>
          <a:p>
            <a:r>
              <a:rPr lang="en-US" sz="1200" kern="1200" dirty="0" smtClean="0">
                <a:solidFill>
                  <a:schemeClr val="tx1"/>
                </a:solidFill>
                <a:effectLst/>
                <a:latin typeface="Arial" panose="020B0604020202020204" pitchFamily="34" charset="0"/>
                <a:ea typeface="+mn-ea"/>
                <a:cs typeface="Arial" panose="020B0604020202020204" pitchFamily="34" charset="0"/>
              </a:rPr>
              <a:t>In the majority of cases, it is necessary to set and tune only the 30 or so basic parameters to get reasonable performance from the database. In rare situations, modification of the advanced parameters may be needed to achieve optimal performance. There are more than 300 advanced parameters.</a:t>
            </a:r>
          </a:p>
          <a:p>
            <a:endParaRPr lang="en-US" dirty="0"/>
          </a:p>
        </p:txBody>
      </p:sp>
      <p:sp>
        <p:nvSpPr>
          <p:cNvPr id="4" name="Slide Number Placeholder 3"/>
          <p:cNvSpPr>
            <a:spLocks noGrp="1"/>
          </p:cNvSpPr>
          <p:nvPr>
            <p:ph type="sldNum" sz="quarter" idx="10"/>
          </p:nvPr>
        </p:nvSpPr>
        <p:spPr/>
        <p:txBody>
          <a:bodyPr/>
          <a:lstStyle/>
          <a:p>
            <a:fld id="{BE99A011-0317-4A4F-A251-731A881B34A9}" type="slidenum">
              <a:rPr lang="en-US" smtClean="0"/>
              <a:pPr/>
              <a:t>38</a:t>
            </a:fld>
            <a:endParaRPr lang="en-US"/>
          </a:p>
        </p:txBody>
      </p:sp>
    </p:spTree>
    <p:extLst>
      <p:ext uri="{BB962C8B-B14F-4D97-AF65-F5344CB8AC3E}">
        <p14:creationId xmlns:p14="http://schemas.microsoft.com/office/powerpoint/2010/main" val="21598476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Arial" panose="020B0604020202020204" pitchFamily="34" charset="0"/>
                <a:ea typeface="+mn-ea"/>
                <a:cs typeface="Arial" panose="020B0604020202020204" pitchFamily="34" charset="0"/>
              </a:rPr>
              <a:t>REDO LOG file </a:t>
            </a:r>
            <a:r>
              <a:rPr lang="en-US" sz="1200" kern="1200" dirty="0" err="1" smtClean="0">
                <a:solidFill>
                  <a:schemeClr val="tx1"/>
                </a:solidFill>
                <a:effectLst/>
                <a:latin typeface="Arial" panose="020B0604020202020204" pitchFamily="34" charset="0"/>
                <a:ea typeface="+mn-ea"/>
                <a:cs typeface="Arial" panose="020B0604020202020204" pitchFamily="34" charset="0"/>
              </a:rPr>
              <a:t>là</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một</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phần</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quan</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trọng</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của</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quá</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trình</a:t>
            </a:r>
            <a:r>
              <a:rPr lang="en-US" sz="1200" kern="1200" dirty="0" smtClean="0">
                <a:solidFill>
                  <a:schemeClr val="tx1"/>
                </a:solidFill>
                <a:effectLst/>
                <a:latin typeface="Arial" panose="020B0604020202020204" pitchFamily="34" charset="0"/>
                <a:ea typeface="+mn-ea"/>
                <a:cs typeface="Arial" panose="020B0604020202020204" pitchFamily="34" charset="0"/>
              </a:rPr>
              <a:t>  Oracle recovery. </a:t>
            </a:r>
            <a:r>
              <a:rPr lang="en-US" sz="1200" kern="1200" dirty="0" err="1" smtClean="0">
                <a:solidFill>
                  <a:schemeClr val="tx1"/>
                </a:solidFill>
                <a:effectLst/>
                <a:latin typeface="Arial" panose="020B0604020202020204" pitchFamily="34" charset="0"/>
                <a:ea typeface="+mn-ea"/>
                <a:cs typeface="Arial" panose="020B0604020202020204" pitchFamily="34" charset="0"/>
              </a:rPr>
              <a:t>Được</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sử</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dụng</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để</a:t>
            </a:r>
            <a:r>
              <a:rPr lang="en-US" sz="1200" kern="1200" dirty="0" smtClean="0">
                <a:solidFill>
                  <a:schemeClr val="tx1"/>
                </a:solidFill>
                <a:effectLst/>
                <a:latin typeface="Arial" panose="020B0604020202020204" pitchFamily="34" charset="0"/>
                <a:ea typeface="+mn-ea"/>
                <a:cs typeface="Arial" panose="020B0604020202020204" pitchFamily="34" charset="0"/>
              </a:rPr>
              <a:t> recover database </a:t>
            </a:r>
            <a:r>
              <a:rPr lang="en-US" sz="1200" kern="1200" dirty="0" err="1" smtClean="0">
                <a:solidFill>
                  <a:schemeClr val="tx1"/>
                </a:solidFill>
                <a:effectLst/>
                <a:latin typeface="Arial" panose="020B0604020202020204" pitchFamily="34" charset="0"/>
                <a:ea typeface="+mn-ea"/>
                <a:cs typeface="Arial" panose="020B0604020202020204" pitchFamily="34" charset="0"/>
              </a:rPr>
              <a:t>khi</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bị</a:t>
            </a:r>
            <a:r>
              <a:rPr lang="en-US" sz="1200" kern="1200" dirty="0" smtClean="0">
                <a:solidFill>
                  <a:schemeClr val="tx1"/>
                </a:solidFill>
                <a:effectLst/>
                <a:latin typeface="Arial" panose="020B0604020202020204" pitchFamily="34" charset="0"/>
                <a:ea typeface="+mn-ea"/>
                <a:cs typeface="Arial" panose="020B0604020202020204" pitchFamily="34" charset="0"/>
              </a:rPr>
              <a:t> crash. </a:t>
            </a:r>
          </a:p>
          <a:p>
            <a:pPr lvl="1"/>
            <a:r>
              <a:rPr lang="en-US" sz="1200" kern="1200" dirty="0" err="1" smtClean="0">
                <a:solidFill>
                  <a:schemeClr val="tx1"/>
                </a:solidFill>
                <a:effectLst/>
                <a:latin typeface="Arial" panose="020B0604020202020204" pitchFamily="34" charset="0"/>
                <a:ea typeface="+mn-ea"/>
                <a:cs typeface="Arial" panose="020B0604020202020204" pitchFamily="34" charset="0"/>
              </a:rPr>
              <a:t>Chức</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năng</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chính</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của</a:t>
            </a:r>
            <a:r>
              <a:rPr lang="en-US" sz="1200" kern="1200" dirty="0" smtClean="0">
                <a:solidFill>
                  <a:schemeClr val="tx1"/>
                </a:solidFill>
                <a:effectLst/>
                <a:latin typeface="Arial" panose="020B0604020202020204" pitchFamily="34" charset="0"/>
                <a:ea typeface="+mn-ea"/>
                <a:cs typeface="Arial" panose="020B0604020202020204" pitchFamily="34" charset="0"/>
              </a:rPr>
              <a:t> redo log </a:t>
            </a:r>
            <a:r>
              <a:rPr lang="en-US" sz="1200" kern="1200" dirty="0" err="1" smtClean="0">
                <a:solidFill>
                  <a:schemeClr val="tx1"/>
                </a:solidFill>
                <a:effectLst/>
                <a:latin typeface="Arial" panose="020B0604020202020204" pitchFamily="34" charset="0"/>
                <a:ea typeface="+mn-ea"/>
                <a:cs typeface="Arial" panose="020B0604020202020204" pitchFamily="34" charset="0"/>
              </a:rPr>
              <a:t>là</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ghi</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lại</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tất</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cả</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các</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thay</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đổi</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đối</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với</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dữ</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liệu</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trong</a:t>
            </a:r>
            <a:r>
              <a:rPr lang="en-US" sz="1200" kern="1200" dirty="0" smtClean="0">
                <a:solidFill>
                  <a:schemeClr val="tx1"/>
                </a:solidFill>
                <a:effectLst/>
                <a:latin typeface="Arial" panose="020B0604020202020204" pitchFamily="34" charset="0"/>
                <a:ea typeface="+mn-ea"/>
                <a:cs typeface="Arial" panose="020B0604020202020204" pitchFamily="34" charset="0"/>
              </a:rPr>
              <a:t> database. Redo log files </a:t>
            </a:r>
            <a:r>
              <a:rPr lang="en-US" sz="1200" kern="1200" dirty="0" err="1" smtClean="0">
                <a:solidFill>
                  <a:schemeClr val="tx1"/>
                </a:solidFill>
                <a:effectLst/>
                <a:latin typeface="Arial" panose="020B0604020202020204" pitchFamily="34" charset="0"/>
                <a:ea typeface="+mn-ea"/>
                <a:cs typeface="Arial" panose="020B0604020202020204" pitchFamily="34" charset="0"/>
              </a:rPr>
              <a:t>được</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sử</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dụng</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để</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bảo</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vệ</a:t>
            </a:r>
            <a:r>
              <a:rPr lang="en-US" sz="1200" kern="1200" dirty="0" smtClean="0">
                <a:solidFill>
                  <a:schemeClr val="tx1"/>
                </a:solidFill>
                <a:effectLst/>
                <a:latin typeface="Arial" panose="020B0604020202020204" pitchFamily="34" charset="0"/>
                <a:ea typeface="+mn-ea"/>
                <a:cs typeface="Arial" panose="020B0604020202020204" pitchFamily="34" charset="0"/>
              </a:rPr>
              <a:t> database </a:t>
            </a:r>
            <a:r>
              <a:rPr lang="en-US" sz="1200" kern="1200" dirty="0" err="1" smtClean="0">
                <a:solidFill>
                  <a:schemeClr val="tx1"/>
                </a:solidFill>
                <a:effectLst/>
                <a:latin typeface="Arial" panose="020B0604020202020204" pitchFamily="34" charset="0"/>
                <a:ea typeface="+mn-ea"/>
                <a:cs typeface="Arial" panose="020B0604020202020204" pitchFamily="34" charset="0"/>
              </a:rPr>
              <a:t>khỏi</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những</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sự</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cố</a:t>
            </a:r>
            <a:r>
              <a:rPr lang="en-US" sz="1200" kern="1200" dirty="0" smtClean="0">
                <a:solidFill>
                  <a:schemeClr val="tx1"/>
                </a:solidFill>
                <a:effectLst/>
                <a:latin typeface="Arial" panose="020B0604020202020204" pitchFamily="34" charset="0"/>
                <a:ea typeface="+mn-ea"/>
                <a:cs typeface="Arial" panose="020B0604020202020204" pitchFamily="34" charset="0"/>
              </a:rPr>
              <a:t>. Oracle </a:t>
            </a:r>
            <a:r>
              <a:rPr lang="en-US" sz="1200" kern="1200" dirty="0" err="1" smtClean="0">
                <a:solidFill>
                  <a:schemeClr val="tx1"/>
                </a:solidFill>
                <a:effectLst/>
                <a:latin typeface="Arial" panose="020B0604020202020204" pitchFamily="34" charset="0"/>
                <a:ea typeface="+mn-ea"/>
                <a:cs typeface="Arial" panose="020B0604020202020204" pitchFamily="34" charset="0"/>
              </a:rPr>
              <a:t>cho</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phép</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sử</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dụng</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cùng</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một</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lúc</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nhiều</a:t>
            </a:r>
            <a:r>
              <a:rPr lang="en-US" sz="1200" kern="1200" dirty="0" smtClean="0">
                <a:solidFill>
                  <a:schemeClr val="tx1"/>
                </a:solidFill>
                <a:effectLst/>
                <a:latin typeface="Arial" panose="020B0604020202020204" pitchFamily="34" charset="0"/>
                <a:ea typeface="+mn-ea"/>
                <a:cs typeface="Arial" panose="020B0604020202020204" pitchFamily="34" charset="0"/>
              </a:rPr>
              <a:t> redo log </a:t>
            </a:r>
            <a:r>
              <a:rPr lang="en-US" sz="1200" kern="1200" dirty="0" err="1" smtClean="0">
                <a:solidFill>
                  <a:schemeClr val="tx1"/>
                </a:solidFill>
                <a:effectLst/>
                <a:latin typeface="Arial" panose="020B0604020202020204" pitchFamily="34" charset="0"/>
                <a:ea typeface="+mn-ea"/>
                <a:cs typeface="Arial" panose="020B0604020202020204" pitchFamily="34" charset="0"/>
              </a:rPr>
              <a:t>gọi</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là</a:t>
            </a:r>
            <a:r>
              <a:rPr lang="en-US" sz="1200" kern="1200" dirty="0" smtClean="0">
                <a:solidFill>
                  <a:schemeClr val="tx1"/>
                </a:solidFill>
                <a:effectLst/>
                <a:latin typeface="Arial" panose="020B0604020202020204" pitchFamily="34" charset="0"/>
                <a:ea typeface="+mn-ea"/>
                <a:cs typeface="Arial" panose="020B0604020202020204" pitchFamily="34" charset="0"/>
              </a:rPr>
              <a:t> multiplexed redo log </a:t>
            </a:r>
            <a:r>
              <a:rPr lang="en-US" sz="1200" kern="1200" dirty="0" err="1" smtClean="0">
                <a:solidFill>
                  <a:schemeClr val="tx1"/>
                </a:solidFill>
                <a:effectLst/>
                <a:latin typeface="Arial" panose="020B0604020202020204" pitchFamily="34" charset="0"/>
                <a:ea typeface="+mn-ea"/>
                <a:cs typeface="Arial" panose="020B0604020202020204" pitchFamily="34" charset="0"/>
              </a:rPr>
              <a:t>để</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cùng</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lưu</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trữ</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các</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bản</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sao</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của</a:t>
            </a:r>
            <a:r>
              <a:rPr lang="en-US" sz="1200" kern="1200" dirty="0" smtClean="0">
                <a:solidFill>
                  <a:schemeClr val="tx1"/>
                </a:solidFill>
                <a:effectLst/>
                <a:latin typeface="Arial" panose="020B0604020202020204" pitchFamily="34" charset="0"/>
                <a:ea typeface="+mn-ea"/>
                <a:cs typeface="Arial" panose="020B0604020202020204" pitchFamily="34" charset="0"/>
              </a:rPr>
              <a:t> redo log </a:t>
            </a:r>
            <a:r>
              <a:rPr lang="en-US" sz="1200" kern="1200" dirty="0" err="1" smtClean="0">
                <a:solidFill>
                  <a:schemeClr val="tx1"/>
                </a:solidFill>
                <a:effectLst/>
                <a:latin typeface="Arial" panose="020B0604020202020204" pitchFamily="34" charset="0"/>
                <a:ea typeface="+mn-ea"/>
                <a:cs typeface="Arial" panose="020B0604020202020204" pitchFamily="34" charset="0"/>
              </a:rPr>
              <a:t>trên</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các</a:t>
            </a:r>
            <a:r>
              <a:rPr lang="en-US" sz="1200" kern="1200" dirty="0" smtClean="0">
                <a:solidFill>
                  <a:schemeClr val="tx1"/>
                </a:solidFill>
                <a:effectLst/>
                <a:latin typeface="Arial" panose="020B0604020202020204" pitchFamily="34" charset="0"/>
                <a:ea typeface="+mn-ea"/>
                <a:cs typeface="Arial" panose="020B0604020202020204" pitchFamily="34" charset="0"/>
              </a:rPr>
              <a:t> ổ </a:t>
            </a:r>
            <a:r>
              <a:rPr lang="en-US" sz="1200" kern="1200" dirty="0" err="1" smtClean="0">
                <a:solidFill>
                  <a:schemeClr val="tx1"/>
                </a:solidFill>
                <a:effectLst/>
                <a:latin typeface="Arial" panose="020B0604020202020204" pitchFamily="34" charset="0"/>
                <a:ea typeface="+mn-ea"/>
                <a:cs typeface="Arial" panose="020B0604020202020204" pitchFamily="34" charset="0"/>
              </a:rPr>
              <a:t>đĩa</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khác</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nhau</a:t>
            </a:r>
            <a:endParaRPr lang="en-US" sz="1200" kern="1200" dirty="0" smtClean="0">
              <a:solidFill>
                <a:schemeClr val="tx1"/>
              </a:solidFill>
              <a:effectLst/>
              <a:latin typeface="Arial" panose="020B0604020202020204" pitchFamily="34" charset="0"/>
              <a:ea typeface="+mn-ea"/>
              <a:cs typeface="Arial" panose="020B0604020202020204" pitchFamily="34" charset="0"/>
            </a:endParaRPr>
          </a:p>
          <a:p>
            <a:pPr lvl="1"/>
            <a:r>
              <a:rPr lang="en-US" sz="1200" kern="1200" dirty="0" err="1" smtClean="0">
                <a:solidFill>
                  <a:schemeClr val="tx1"/>
                </a:solidFill>
                <a:effectLst/>
                <a:latin typeface="Arial" panose="020B0604020202020204" pitchFamily="34" charset="0"/>
                <a:ea typeface="+mn-ea"/>
                <a:cs typeface="Arial" panose="020B0604020202020204" pitchFamily="34" charset="0"/>
              </a:rPr>
              <a:t>Khi</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mỗi</a:t>
            </a:r>
            <a:r>
              <a:rPr lang="en-US" sz="1200" kern="1200" dirty="0" smtClean="0">
                <a:solidFill>
                  <a:schemeClr val="tx1"/>
                </a:solidFill>
                <a:effectLst/>
                <a:latin typeface="Arial" panose="020B0604020202020204" pitchFamily="34" charset="0"/>
                <a:ea typeface="+mn-ea"/>
                <a:cs typeface="Arial" panose="020B0604020202020204" pitchFamily="34" charset="0"/>
              </a:rPr>
              <a:t> Oracle block </a:t>
            </a:r>
            <a:r>
              <a:rPr lang="en-US" sz="1200" kern="1200" dirty="0" err="1" smtClean="0">
                <a:solidFill>
                  <a:schemeClr val="tx1"/>
                </a:solidFill>
                <a:effectLst/>
                <a:latin typeface="Arial" panose="020B0604020202020204" pitchFamily="34" charset="0"/>
                <a:ea typeface="+mn-ea"/>
                <a:cs typeface="Arial" panose="020B0604020202020204" pitchFamily="34" charset="0"/>
              </a:rPr>
              <a:t>thay</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đổi</a:t>
            </a:r>
            <a:r>
              <a:rPr lang="en-US" sz="1200" kern="1200" dirty="0" smtClean="0">
                <a:solidFill>
                  <a:schemeClr val="tx1"/>
                </a:solidFill>
                <a:effectLst/>
                <a:latin typeface="Arial" panose="020B0604020202020204" pitchFamily="34" charset="0"/>
                <a:ea typeface="+mn-ea"/>
                <a:cs typeface="Arial" panose="020B0604020202020204" pitchFamily="34" charset="0"/>
              </a:rPr>
              <a:t>, Oracle </a:t>
            </a:r>
            <a:r>
              <a:rPr lang="en-US" sz="1200" kern="1200" dirty="0" err="1" smtClean="0">
                <a:solidFill>
                  <a:schemeClr val="tx1"/>
                </a:solidFill>
                <a:effectLst/>
                <a:latin typeface="Arial" panose="020B0604020202020204" pitchFamily="34" charset="0"/>
                <a:ea typeface="+mn-ea"/>
                <a:cs typeface="Arial" panose="020B0604020202020204" pitchFamily="34" charset="0"/>
              </a:rPr>
              <a:t>tạo</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ra</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các</a:t>
            </a:r>
            <a:r>
              <a:rPr lang="en-US" sz="1200" kern="1200" dirty="0" smtClean="0">
                <a:solidFill>
                  <a:schemeClr val="tx1"/>
                </a:solidFill>
                <a:effectLst/>
                <a:latin typeface="Arial" panose="020B0604020202020204" pitchFamily="34" charset="0"/>
                <a:ea typeface="+mn-ea"/>
                <a:cs typeface="Arial" panose="020B0604020202020204" pitchFamily="34" charset="0"/>
              </a:rPr>
              <a:t> vector </a:t>
            </a:r>
            <a:r>
              <a:rPr lang="en-US" sz="1200" kern="1200" dirty="0" err="1" smtClean="0">
                <a:solidFill>
                  <a:schemeClr val="tx1"/>
                </a:solidFill>
                <a:effectLst/>
                <a:latin typeface="Arial" panose="020B0604020202020204" pitchFamily="34" charset="0"/>
                <a:ea typeface="+mn-ea"/>
                <a:cs typeface="Arial" panose="020B0604020202020204" pitchFamily="34" charset="0"/>
              </a:rPr>
              <a:t>thay</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đổi</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cho</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nó</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Mỗi</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vetor</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này</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được</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cọi</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là</a:t>
            </a:r>
            <a:r>
              <a:rPr lang="en-US" sz="1200" kern="1200" dirty="0" smtClean="0">
                <a:solidFill>
                  <a:schemeClr val="tx1"/>
                </a:solidFill>
                <a:effectLst/>
                <a:latin typeface="Arial" panose="020B0604020202020204" pitchFamily="34" charset="0"/>
                <a:ea typeface="+mn-ea"/>
                <a:cs typeface="Arial" panose="020B0604020202020204" pitchFamily="34" charset="0"/>
              </a:rPr>
              <a:t> REDO entry </a:t>
            </a:r>
            <a:r>
              <a:rPr lang="en-US" sz="1200" kern="1200" dirty="0" err="1" smtClean="0">
                <a:solidFill>
                  <a:schemeClr val="tx1"/>
                </a:solidFill>
                <a:effectLst/>
                <a:latin typeface="Arial" panose="020B0604020202020204" pitchFamily="34" charset="0"/>
                <a:ea typeface="+mn-ea"/>
                <a:cs typeface="Arial" panose="020B0604020202020204" pitchFamily="34" charset="0"/>
              </a:rPr>
              <a:t>hoặc</a:t>
            </a:r>
            <a:r>
              <a:rPr lang="en-US" sz="1200" kern="1200" dirty="0" smtClean="0">
                <a:solidFill>
                  <a:schemeClr val="tx1"/>
                </a:solidFill>
                <a:effectLst/>
                <a:latin typeface="Arial" panose="020B0604020202020204" pitchFamily="34" charset="0"/>
                <a:ea typeface="+mn-ea"/>
                <a:cs typeface="Arial" panose="020B0604020202020204" pitchFamily="34" charset="0"/>
              </a:rPr>
              <a:t> REDO records. </a:t>
            </a:r>
            <a:r>
              <a:rPr lang="en-US" sz="1200" kern="1200" dirty="0" err="1" smtClean="0">
                <a:solidFill>
                  <a:schemeClr val="tx1"/>
                </a:solidFill>
                <a:effectLst/>
                <a:latin typeface="Arial" panose="020B0604020202020204" pitchFamily="34" charset="0"/>
                <a:ea typeface="+mn-ea"/>
                <a:cs typeface="Arial" panose="020B0604020202020204" pitchFamily="34" charset="0"/>
              </a:rPr>
              <a:t>Những</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sự</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thay</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đổi</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này</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sẽ</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được</a:t>
            </a:r>
            <a:r>
              <a:rPr lang="en-US" sz="1200" kern="1200" dirty="0" smtClean="0">
                <a:solidFill>
                  <a:schemeClr val="tx1"/>
                </a:solidFill>
                <a:effectLst/>
                <a:latin typeface="Arial" panose="020B0604020202020204" pitchFamily="34" charset="0"/>
                <a:ea typeface="+mn-ea"/>
                <a:cs typeface="Arial" panose="020B0604020202020204" pitchFamily="34" charset="0"/>
              </a:rPr>
              <a:t> server process </a:t>
            </a:r>
            <a:r>
              <a:rPr lang="en-US" sz="1200" kern="1200" dirty="0" err="1" smtClean="0">
                <a:solidFill>
                  <a:schemeClr val="tx1"/>
                </a:solidFill>
                <a:effectLst/>
                <a:latin typeface="Arial" panose="020B0604020202020204" pitchFamily="34" charset="0"/>
                <a:ea typeface="+mn-ea"/>
                <a:cs typeface="Arial" panose="020B0604020202020204" pitchFamily="34" charset="0"/>
              </a:rPr>
              <a:t>ghi</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vào</a:t>
            </a:r>
            <a:r>
              <a:rPr lang="en-US" sz="1200" kern="1200" dirty="0" smtClean="0">
                <a:solidFill>
                  <a:schemeClr val="tx1"/>
                </a:solidFill>
                <a:effectLst/>
                <a:latin typeface="Arial" panose="020B0604020202020204" pitchFamily="34" charset="0"/>
                <a:ea typeface="+mn-ea"/>
                <a:cs typeface="Arial" panose="020B0604020202020204" pitchFamily="34" charset="0"/>
              </a:rPr>
              <a:t> redo log buffer </a:t>
            </a:r>
            <a:r>
              <a:rPr lang="en-US" sz="1200" kern="1200" dirty="0" err="1" smtClean="0">
                <a:solidFill>
                  <a:schemeClr val="tx1"/>
                </a:solidFill>
                <a:effectLst/>
                <a:latin typeface="Arial" panose="020B0604020202020204" pitchFamily="34" charset="0"/>
                <a:ea typeface="+mn-ea"/>
                <a:cs typeface="Arial" panose="020B0604020202020204" pitchFamily="34" charset="0"/>
              </a:rPr>
              <a:t>trên</a:t>
            </a:r>
            <a:r>
              <a:rPr lang="en-US" sz="1200" kern="1200" dirty="0" smtClean="0">
                <a:solidFill>
                  <a:schemeClr val="tx1"/>
                </a:solidFill>
                <a:effectLst/>
                <a:latin typeface="Arial" panose="020B0604020202020204" pitchFamily="34" charset="0"/>
                <a:ea typeface="+mn-ea"/>
                <a:cs typeface="Arial" panose="020B0604020202020204" pitchFamily="34" charset="0"/>
              </a:rPr>
              <a:t> PGA. Redo log buffer </a:t>
            </a:r>
            <a:r>
              <a:rPr lang="en-US" sz="1200" kern="1200" dirty="0" err="1" smtClean="0">
                <a:solidFill>
                  <a:schemeClr val="tx1"/>
                </a:solidFill>
                <a:effectLst/>
                <a:latin typeface="Arial" panose="020B0604020202020204" pitchFamily="34" charset="0"/>
                <a:ea typeface="+mn-ea"/>
                <a:cs typeface="Arial" panose="020B0604020202020204" pitchFamily="34" charset="0"/>
              </a:rPr>
              <a:t>ghi</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xuống</a:t>
            </a:r>
            <a:r>
              <a:rPr lang="en-US" sz="1200" kern="1200" dirty="0" smtClean="0">
                <a:solidFill>
                  <a:schemeClr val="tx1"/>
                </a:solidFill>
                <a:effectLst/>
                <a:latin typeface="Arial" panose="020B0604020202020204" pitchFamily="34" charset="0"/>
                <a:ea typeface="+mn-ea"/>
                <a:cs typeface="Arial" panose="020B0604020202020204" pitchFamily="34" charset="0"/>
              </a:rPr>
              <a:t> online redo log </a:t>
            </a:r>
            <a:r>
              <a:rPr lang="en-US" sz="1200" kern="1200" dirty="0" err="1" smtClean="0">
                <a:solidFill>
                  <a:schemeClr val="tx1"/>
                </a:solidFill>
                <a:effectLst/>
                <a:latin typeface="Arial" panose="020B0604020202020204" pitchFamily="34" charset="0"/>
                <a:ea typeface="+mn-ea"/>
                <a:cs typeface="Arial" panose="020B0604020202020204" pitchFamily="34" charset="0"/>
              </a:rPr>
              <a:t>vào</a:t>
            </a:r>
            <a:r>
              <a:rPr lang="en-US" sz="1200" kern="1200" dirty="0" smtClean="0">
                <a:solidFill>
                  <a:schemeClr val="tx1"/>
                </a:solidFill>
                <a:effectLst/>
                <a:latin typeface="Arial" panose="020B0604020202020204" pitchFamily="34" charset="0"/>
                <a:ea typeface="+mn-ea"/>
                <a:cs typeface="Arial" panose="020B0604020202020204" pitchFamily="34" charset="0"/>
              </a:rPr>
              <a:t> 1 </a:t>
            </a:r>
            <a:r>
              <a:rPr lang="en-US" sz="1200" kern="1200" dirty="0" err="1" smtClean="0">
                <a:solidFill>
                  <a:schemeClr val="tx1"/>
                </a:solidFill>
                <a:effectLst/>
                <a:latin typeface="Arial" panose="020B0604020202020204" pitchFamily="34" charset="0"/>
                <a:ea typeface="+mn-ea"/>
                <a:cs typeface="Arial" panose="020B0604020202020204" pitchFamily="34" charset="0"/>
              </a:rPr>
              <a:t>thời</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điểm</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nào</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đó</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bởi</a:t>
            </a:r>
            <a:r>
              <a:rPr lang="en-US" sz="1200" kern="1200" dirty="0" smtClean="0">
                <a:solidFill>
                  <a:schemeClr val="tx1"/>
                </a:solidFill>
                <a:effectLst/>
                <a:latin typeface="Arial" panose="020B0604020202020204" pitchFamily="34" charset="0"/>
                <a:ea typeface="+mn-ea"/>
                <a:cs typeface="Arial" panose="020B0604020202020204" pitchFamily="34" charset="0"/>
              </a:rPr>
              <a:t> LGWR</a:t>
            </a:r>
          </a:p>
          <a:p>
            <a:pPr lvl="1"/>
            <a:r>
              <a:rPr lang="en-US" sz="1200" kern="1200" dirty="0" err="1" smtClean="0">
                <a:solidFill>
                  <a:schemeClr val="tx1"/>
                </a:solidFill>
                <a:effectLst/>
                <a:latin typeface="Arial" panose="020B0604020202020204" pitchFamily="34" charset="0"/>
                <a:ea typeface="+mn-ea"/>
                <a:cs typeface="Arial" panose="020B0604020202020204" pitchFamily="34" charset="0"/>
              </a:rPr>
              <a:t>Redolog</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thường</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gồm</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ít</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nhất</a:t>
            </a:r>
            <a:r>
              <a:rPr lang="en-US" sz="1200" kern="1200" dirty="0" smtClean="0">
                <a:solidFill>
                  <a:schemeClr val="tx1"/>
                </a:solidFill>
                <a:effectLst/>
                <a:latin typeface="Arial" panose="020B0604020202020204" pitchFamily="34" charset="0"/>
                <a:ea typeface="+mn-ea"/>
                <a:cs typeface="Arial" panose="020B0604020202020204" pitchFamily="34" charset="0"/>
              </a:rPr>
              <a:t> 2 </a:t>
            </a:r>
            <a:r>
              <a:rPr lang="en-US" sz="1200" kern="1200" dirty="0" err="1" smtClean="0">
                <a:solidFill>
                  <a:schemeClr val="tx1"/>
                </a:solidFill>
                <a:effectLst/>
                <a:latin typeface="Arial" panose="020B0604020202020204" pitchFamily="34" charset="0"/>
                <a:ea typeface="+mn-ea"/>
                <a:cs typeface="Arial" panose="020B0604020202020204" pitchFamily="34" charset="0"/>
              </a:rPr>
              <a:t>đơn</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vị</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ghi</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lại</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những</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thao</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tác</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tác</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động</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lên</a:t>
            </a:r>
            <a:r>
              <a:rPr lang="en-US" sz="1200" kern="1200" dirty="0" smtClean="0">
                <a:solidFill>
                  <a:schemeClr val="tx1"/>
                </a:solidFill>
                <a:effectLst/>
                <a:latin typeface="Arial" panose="020B0604020202020204" pitchFamily="34" charset="0"/>
                <a:ea typeface="+mn-ea"/>
                <a:cs typeface="Arial" panose="020B0604020202020204" pitchFamily="34" charset="0"/>
              </a:rPr>
              <a:t> DB, </a:t>
            </a:r>
            <a:r>
              <a:rPr lang="en-US" sz="1200" kern="1200" dirty="0" err="1" smtClean="0">
                <a:solidFill>
                  <a:schemeClr val="tx1"/>
                </a:solidFill>
                <a:effectLst/>
                <a:latin typeface="Arial" panose="020B0604020202020204" pitchFamily="34" charset="0"/>
                <a:ea typeface="+mn-ea"/>
                <a:cs typeface="Arial" panose="020B0604020202020204" pitchFamily="34" charset="0"/>
              </a:rPr>
              <a:t>khi</a:t>
            </a:r>
            <a:r>
              <a:rPr lang="en-US" sz="1200" kern="1200" dirty="0" smtClean="0">
                <a:solidFill>
                  <a:schemeClr val="tx1"/>
                </a:solidFill>
                <a:effectLst/>
                <a:latin typeface="Arial" panose="020B0604020202020204" pitchFamily="34" charset="0"/>
                <a:ea typeface="+mn-ea"/>
                <a:cs typeface="Arial" panose="020B0604020202020204" pitchFamily="34" charset="0"/>
              </a:rPr>
              <a:t> 1 </a:t>
            </a:r>
            <a:r>
              <a:rPr lang="en-US" sz="1200" kern="1200" dirty="0" err="1" smtClean="0">
                <a:solidFill>
                  <a:schemeClr val="tx1"/>
                </a:solidFill>
                <a:effectLst/>
                <a:latin typeface="Arial" panose="020B0604020202020204" pitchFamily="34" charset="0"/>
                <a:ea typeface="+mn-ea"/>
                <a:cs typeface="Arial" panose="020B0604020202020204" pitchFamily="34" charset="0"/>
              </a:rPr>
              <a:t>redolog</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đầy</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sẽ</a:t>
            </a:r>
            <a:r>
              <a:rPr lang="en-US" sz="1200" kern="1200" dirty="0" smtClean="0">
                <a:solidFill>
                  <a:schemeClr val="tx1"/>
                </a:solidFill>
                <a:effectLst/>
                <a:latin typeface="Arial" panose="020B0604020202020204" pitchFamily="34" charset="0"/>
                <a:ea typeface="+mn-ea"/>
                <a:cs typeface="Arial" panose="020B0604020202020204" pitchFamily="34" charset="0"/>
              </a:rPr>
              <a:t> switch sang redo log </a:t>
            </a:r>
            <a:r>
              <a:rPr lang="en-US" sz="1200" kern="1200" dirty="0" err="1" smtClean="0">
                <a:solidFill>
                  <a:schemeClr val="tx1"/>
                </a:solidFill>
                <a:effectLst/>
                <a:latin typeface="Arial" panose="020B0604020202020204" pitchFamily="34" charset="0"/>
                <a:ea typeface="+mn-ea"/>
                <a:cs typeface="Arial" panose="020B0604020202020204" pitchFamily="34" charset="0"/>
              </a:rPr>
              <a:t>bên</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cạnh</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Khi</a:t>
            </a:r>
            <a:r>
              <a:rPr lang="en-US" sz="1200" kern="1200" dirty="0" smtClean="0">
                <a:solidFill>
                  <a:schemeClr val="tx1"/>
                </a:solidFill>
                <a:effectLst/>
                <a:latin typeface="Arial" panose="020B0604020202020204" pitchFamily="34" charset="0"/>
                <a:ea typeface="+mn-ea"/>
                <a:cs typeface="Arial" panose="020B0604020202020204" pitchFamily="34" charset="0"/>
              </a:rPr>
              <a:t> switch sang 1 </a:t>
            </a:r>
            <a:r>
              <a:rPr lang="en-US" sz="1200" kern="1200" dirty="0" err="1" smtClean="0">
                <a:solidFill>
                  <a:schemeClr val="tx1"/>
                </a:solidFill>
                <a:effectLst/>
                <a:latin typeface="Arial" panose="020B0604020202020204" pitchFamily="34" charset="0"/>
                <a:ea typeface="+mn-ea"/>
                <a:cs typeface="Arial" panose="020B0604020202020204" pitchFamily="34" charset="0"/>
              </a:rPr>
              <a:t>redolog</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đã</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có</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dữ</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liệu</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dữ</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liệu</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này</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sẽ</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được</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ghi</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xuống</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archivelog</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để</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lưu</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trữ</a:t>
            </a:r>
            <a:endParaRPr lang="en-US" sz="1200" kern="1200" dirty="0" smtClean="0">
              <a:solidFill>
                <a:schemeClr val="tx1"/>
              </a:solidFill>
              <a:effectLst/>
              <a:latin typeface="Arial" panose="020B0604020202020204" pitchFamily="34" charset="0"/>
              <a:ea typeface="+mn-ea"/>
              <a:cs typeface="Arial" panose="020B0604020202020204" pitchFamily="34" charset="0"/>
            </a:endParaRPr>
          </a:p>
          <a:p>
            <a:pPr lvl="1"/>
            <a:endParaRPr lang="en-US" sz="1200" kern="1200" dirty="0" smtClean="0">
              <a:solidFill>
                <a:schemeClr val="tx1"/>
              </a:solidFill>
              <a:effectLst/>
              <a:latin typeface="Arial" panose="020B0604020202020204" pitchFamily="34" charset="0"/>
              <a:ea typeface="+mn-ea"/>
              <a:cs typeface="Arial" panose="020B0604020202020204" pitchFamily="34" charset="0"/>
            </a:endParaRPr>
          </a:p>
          <a:p>
            <a:r>
              <a:rPr lang="en-US" sz="1200" b="1" kern="1200" dirty="0" smtClean="0">
                <a:solidFill>
                  <a:schemeClr val="tx1"/>
                </a:solidFill>
                <a:effectLst/>
                <a:latin typeface="Arial" panose="020B0604020202020204" pitchFamily="34" charset="0"/>
                <a:ea typeface="+mn-ea"/>
                <a:cs typeface="Arial" panose="020B0604020202020204" pitchFamily="34" charset="0"/>
              </a:rPr>
              <a:t>Archived redo log files</a:t>
            </a:r>
            <a:r>
              <a:rPr lang="en-US" sz="1200" kern="1200" dirty="0" smtClean="0">
                <a:solidFill>
                  <a:schemeClr val="tx1"/>
                </a:solidFill>
                <a:effectLst/>
                <a:latin typeface="Arial" panose="020B0604020202020204" pitchFamily="34" charset="0"/>
                <a:ea typeface="+mn-ea"/>
                <a:cs typeface="Arial" panose="020B0604020202020204" pitchFamily="34" charset="0"/>
              </a:rPr>
              <a:t>: </a:t>
            </a:r>
          </a:p>
          <a:p>
            <a:pPr lvl="1"/>
            <a:r>
              <a:rPr lang="en-US" sz="1200" kern="1200" dirty="0" smtClean="0">
                <a:solidFill>
                  <a:schemeClr val="tx1"/>
                </a:solidFill>
                <a:effectLst/>
                <a:latin typeface="Arial" panose="020B0604020202020204" pitchFamily="34" charset="0"/>
                <a:ea typeface="+mn-ea"/>
                <a:cs typeface="Arial" panose="020B0604020202020204" pitchFamily="34" charset="0"/>
              </a:rPr>
              <a:t>Contain an ongoing history of the data changes (redo) that are generated by the instance. Using these files and a backup of the database, you can recover a lost data file. That is, archive logs enable the recovery of restored data files.</a:t>
            </a:r>
          </a:p>
          <a:p>
            <a:pPr lvl="1"/>
            <a:endParaRPr lang="en-US" sz="1200" kern="1200" dirty="0" smtClean="0">
              <a:solidFill>
                <a:schemeClr val="tx1"/>
              </a:solidFill>
              <a:effectLst/>
              <a:latin typeface="Arial" panose="020B0604020202020204" pitchFamily="34" charset="0"/>
              <a:ea typeface="+mn-ea"/>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BE99A011-0317-4A4F-A251-731A881B34A9}" type="slidenum">
              <a:rPr lang="en-US" smtClean="0"/>
              <a:pPr/>
              <a:t>41</a:t>
            </a:fld>
            <a:endParaRPr lang="en-US"/>
          </a:p>
        </p:txBody>
      </p:sp>
    </p:spTree>
    <p:extLst>
      <p:ext uri="{BB962C8B-B14F-4D97-AF65-F5344CB8AC3E}">
        <p14:creationId xmlns:p14="http://schemas.microsoft.com/office/powerpoint/2010/main" val="1644482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anose="020B0604020202020204" pitchFamily="34" charset="0"/>
                <a:ea typeface="+mn-ea"/>
                <a:cs typeface="Arial" panose="020B0604020202020204" pitchFamily="34" charset="0"/>
              </a:rPr>
              <a:t>At the finest level of granularity, Oracle stores data in </a:t>
            </a:r>
            <a:r>
              <a:rPr lang="en-US" sz="1200" b="1" i="0" kern="1200" dirty="0" smtClean="0">
                <a:solidFill>
                  <a:schemeClr val="tx1"/>
                </a:solidFill>
                <a:effectLst/>
                <a:latin typeface="Arial" panose="020B0604020202020204" pitchFamily="34" charset="0"/>
                <a:ea typeface="+mn-ea"/>
                <a:cs typeface="Arial" panose="020B0604020202020204" pitchFamily="34" charset="0"/>
              </a:rPr>
              <a:t>data blocks</a:t>
            </a:r>
            <a:r>
              <a:rPr lang="en-US" sz="1200" b="0" i="0" kern="1200" dirty="0" smtClean="0">
                <a:solidFill>
                  <a:schemeClr val="tx1"/>
                </a:solidFill>
                <a:effectLst/>
                <a:latin typeface="Arial" panose="020B0604020202020204" pitchFamily="34" charset="0"/>
                <a:ea typeface="+mn-ea"/>
                <a:cs typeface="Arial" panose="020B0604020202020204" pitchFamily="34" charset="0"/>
              </a:rPr>
              <a:t> (also called </a:t>
            </a:r>
            <a:r>
              <a:rPr lang="en-US" sz="1200" b="1" i="0" kern="1200" dirty="0" smtClean="0">
                <a:solidFill>
                  <a:schemeClr val="tx1"/>
                </a:solidFill>
                <a:effectLst/>
                <a:latin typeface="Arial" panose="020B0604020202020204" pitchFamily="34" charset="0"/>
                <a:ea typeface="+mn-ea"/>
                <a:cs typeface="Arial" panose="020B0604020202020204" pitchFamily="34" charset="0"/>
              </a:rPr>
              <a:t>logical blocks</a:t>
            </a:r>
            <a:r>
              <a:rPr lang="en-US" sz="1200" b="0" i="0" kern="1200" dirty="0" smtClean="0">
                <a:solidFill>
                  <a:schemeClr val="tx1"/>
                </a:solidFill>
                <a:effectLst/>
                <a:latin typeface="Arial" panose="020B0604020202020204" pitchFamily="34" charset="0"/>
                <a:ea typeface="+mn-ea"/>
                <a:cs typeface="Arial" panose="020B0604020202020204" pitchFamily="34" charset="0"/>
              </a:rPr>
              <a:t>, </a:t>
            </a:r>
            <a:r>
              <a:rPr lang="en-US" sz="1200" b="1" i="0" kern="1200" dirty="0" smtClean="0">
                <a:solidFill>
                  <a:schemeClr val="tx1"/>
                </a:solidFill>
                <a:effectLst/>
                <a:latin typeface="Arial" panose="020B0604020202020204" pitchFamily="34" charset="0"/>
                <a:ea typeface="+mn-ea"/>
                <a:cs typeface="Arial" panose="020B0604020202020204" pitchFamily="34" charset="0"/>
              </a:rPr>
              <a:t>Oracle blocks</a:t>
            </a:r>
            <a:r>
              <a:rPr lang="en-US" sz="1200" b="0" i="0" kern="1200" dirty="0" smtClean="0">
                <a:solidFill>
                  <a:schemeClr val="tx1"/>
                </a:solidFill>
                <a:effectLst/>
                <a:latin typeface="Arial" panose="020B0604020202020204" pitchFamily="34" charset="0"/>
                <a:ea typeface="+mn-ea"/>
                <a:cs typeface="Arial" panose="020B0604020202020204" pitchFamily="34" charset="0"/>
              </a:rPr>
              <a:t>, or </a:t>
            </a:r>
            <a:r>
              <a:rPr lang="en-US" sz="1200" b="1" i="0" kern="1200" dirty="0" smtClean="0">
                <a:solidFill>
                  <a:schemeClr val="tx1"/>
                </a:solidFill>
                <a:effectLst/>
                <a:latin typeface="Arial" panose="020B0604020202020204" pitchFamily="34" charset="0"/>
                <a:ea typeface="+mn-ea"/>
                <a:cs typeface="Arial" panose="020B0604020202020204" pitchFamily="34" charset="0"/>
              </a:rPr>
              <a:t>pages</a:t>
            </a:r>
            <a:r>
              <a:rPr lang="en-US" sz="1200" b="0" i="0" kern="1200" dirty="0" smtClean="0">
                <a:solidFill>
                  <a:schemeClr val="tx1"/>
                </a:solidFill>
                <a:effectLst/>
                <a:latin typeface="Arial" panose="020B0604020202020204" pitchFamily="34" charset="0"/>
                <a:ea typeface="+mn-ea"/>
                <a:cs typeface="Arial" panose="020B0604020202020204" pitchFamily="34" charset="0"/>
              </a:rPr>
              <a:t>). One data block corresponds to a specific number of bytes of physical database space on disk.</a:t>
            </a:r>
          </a:p>
          <a:p>
            <a:endParaRPr lang="en-US" sz="1200" b="0" i="0" kern="1200" dirty="0" smtClean="0">
              <a:solidFill>
                <a:schemeClr val="tx1"/>
              </a:solidFill>
              <a:effectLst/>
              <a:latin typeface="Arial" panose="020B0604020202020204" pitchFamily="34" charset="0"/>
              <a:ea typeface="+mn-ea"/>
              <a:cs typeface="Arial" panose="020B0604020202020204" pitchFamily="34" charset="0"/>
            </a:endParaRPr>
          </a:p>
          <a:p>
            <a:r>
              <a:rPr lang="en-US" sz="1200" b="0" i="0" kern="1200" dirty="0" smtClean="0">
                <a:solidFill>
                  <a:schemeClr val="tx1"/>
                </a:solidFill>
                <a:effectLst/>
                <a:latin typeface="Arial" panose="020B0604020202020204" pitchFamily="34" charset="0"/>
                <a:ea typeface="+mn-ea"/>
                <a:cs typeface="Arial" panose="020B0604020202020204" pitchFamily="34" charset="0"/>
              </a:rPr>
              <a:t>The next level of logical database space is an </a:t>
            </a:r>
            <a:r>
              <a:rPr lang="en-US" sz="1200" b="1" i="0" kern="1200" dirty="0" smtClean="0">
                <a:solidFill>
                  <a:schemeClr val="tx1"/>
                </a:solidFill>
                <a:effectLst/>
                <a:latin typeface="Arial" panose="020B0604020202020204" pitchFamily="34" charset="0"/>
                <a:ea typeface="+mn-ea"/>
                <a:cs typeface="Arial" panose="020B0604020202020204" pitchFamily="34" charset="0"/>
              </a:rPr>
              <a:t>extent</a:t>
            </a:r>
            <a:r>
              <a:rPr lang="en-US" sz="1200" b="0" i="0" kern="1200" dirty="0" smtClean="0">
                <a:solidFill>
                  <a:schemeClr val="tx1"/>
                </a:solidFill>
                <a:effectLst/>
                <a:latin typeface="Arial" panose="020B0604020202020204" pitchFamily="34" charset="0"/>
                <a:ea typeface="+mn-ea"/>
                <a:cs typeface="Arial" panose="020B0604020202020204" pitchFamily="34" charset="0"/>
              </a:rPr>
              <a:t>. An extent is a specific number of contiguous data blocks allocated for storing a specific type of information.</a:t>
            </a:r>
          </a:p>
          <a:p>
            <a:endParaRPr lang="en-US" sz="1200" b="0" i="0" kern="1200" dirty="0" smtClean="0">
              <a:solidFill>
                <a:schemeClr val="tx1"/>
              </a:solidFill>
              <a:effectLst/>
              <a:latin typeface="Arial" panose="020B0604020202020204" pitchFamily="34" charset="0"/>
              <a:ea typeface="+mn-ea"/>
              <a:cs typeface="Arial" panose="020B0604020202020204" pitchFamily="34" charset="0"/>
            </a:endParaRPr>
          </a:p>
          <a:p>
            <a:r>
              <a:rPr lang="en-US" sz="1200" b="1" kern="1200" dirty="0" smtClean="0">
                <a:solidFill>
                  <a:schemeClr val="tx1"/>
                </a:solidFill>
                <a:effectLst/>
                <a:latin typeface="Arial" panose="020B0604020202020204" pitchFamily="34" charset="0"/>
                <a:ea typeface="+mn-ea"/>
                <a:cs typeface="Arial" panose="020B0604020202020204" pitchFamily="34" charset="0"/>
              </a:rPr>
              <a:t>Segments</a:t>
            </a:r>
            <a:endParaRPr lang="en-US" sz="1200" kern="1200" dirty="0" smtClean="0">
              <a:solidFill>
                <a:schemeClr val="tx1"/>
              </a:solidFill>
              <a:effectLst/>
              <a:latin typeface="Arial" panose="020B0604020202020204" pitchFamily="34" charset="0"/>
              <a:ea typeface="+mn-ea"/>
              <a:cs typeface="Arial" panose="020B0604020202020204" pitchFamily="34" charset="0"/>
            </a:endParaRPr>
          </a:p>
          <a:p>
            <a:pPr lvl="0"/>
            <a:r>
              <a:rPr lang="en-US" sz="1200" kern="1200" dirty="0" smtClean="0">
                <a:solidFill>
                  <a:schemeClr val="tx1"/>
                </a:solidFill>
                <a:effectLst/>
                <a:latin typeface="Arial" panose="020B0604020202020204" pitchFamily="34" charset="0"/>
                <a:ea typeface="+mn-ea"/>
                <a:cs typeface="Arial" panose="020B0604020202020204" pitchFamily="34" charset="0"/>
              </a:rPr>
              <a:t>The level of logical database storage above an extent is called a segment. A segment is a set of extents allocated for a certain logical structure. Example:</a:t>
            </a:r>
          </a:p>
          <a:p>
            <a:pPr lvl="1"/>
            <a:r>
              <a:rPr lang="en-US" sz="1200" kern="1200" dirty="0" smtClean="0">
                <a:solidFill>
                  <a:schemeClr val="tx1"/>
                </a:solidFill>
                <a:effectLst/>
                <a:latin typeface="Arial" panose="020B0604020202020204" pitchFamily="34" charset="0"/>
                <a:ea typeface="+mn-ea"/>
                <a:cs typeface="Arial" panose="020B0604020202020204" pitchFamily="34" charset="0"/>
              </a:rPr>
              <a:t>Data segments: Each </a:t>
            </a:r>
            <a:r>
              <a:rPr lang="en-US" sz="1200" kern="1200" dirty="0" err="1" smtClean="0">
                <a:solidFill>
                  <a:schemeClr val="tx1"/>
                </a:solidFill>
                <a:effectLst/>
                <a:latin typeface="Arial" panose="020B0604020202020204" pitchFamily="34" charset="0"/>
                <a:ea typeface="+mn-ea"/>
                <a:cs typeface="Arial" panose="020B0604020202020204" pitchFamily="34" charset="0"/>
              </a:rPr>
              <a:t>nonclustered</a:t>
            </a:r>
            <a:r>
              <a:rPr lang="en-US" sz="1200" kern="1200" dirty="0" smtClean="0">
                <a:solidFill>
                  <a:schemeClr val="tx1"/>
                </a:solidFill>
                <a:effectLst/>
                <a:latin typeface="Arial" panose="020B0604020202020204" pitchFamily="34" charset="0"/>
                <a:ea typeface="+mn-ea"/>
                <a:cs typeface="Arial" panose="020B0604020202020204" pitchFamily="34" charset="0"/>
              </a:rPr>
              <a:t>, non-index-organized table has a data segment, with the exception of external tables, global temporary tables, and partitioned tables (in which each table has one or more segments). All of the table’s data is stored in the extents of its data segment. For a partitioned table, each partition has a data segment. Each cluster has a data segment. The data of every table in the cluster is stored in the cluster’s data segment.</a:t>
            </a:r>
          </a:p>
          <a:p>
            <a:pPr lvl="1"/>
            <a:r>
              <a:rPr lang="en-US" sz="1200" kern="1200" dirty="0" smtClean="0">
                <a:solidFill>
                  <a:schemeClr val="tx1"/>
                </a:solidFill>
                <a:effectLst/>
                <a:latin typeface="Arial" panose="020B0604020202020204" pitchFamily="34" charset="0"/>
                <a:ea typeface="+mn-ea"/>
                <a:cs typeface="Arial" panose="020B0604020202020204" pitchFamily="34" charset="0"/>
              </a:rPr>
              <a:t>Index segments: Each index has an index segment that stores all of its data. For a partitioned index, each partition has an index segment.</a:t>
            </a:r>
          </a:p>
          <a:p>
            <a:pPr lvl="1"/>
            <a:r>
              <a:rPr lang="en-US" sz="1200" kern="1200" dirty="0" smtClean="0">
                <a:solidFill>
                  <a:schemeClr val="tx1"/>
                </a:solidFill>
                <a:effectLst/>
                <a:latin typeface="Arial" panose="020B0604020202020204" pitchFamily="34" charset="0"/>
                <a:ea typeface="+mn-ea"/>
                <a:cs typeface="Arial" panose="020B0604020202020204" pitchFamily="34" charset="0"/>
              </a:rPr>
              <a:t>Undo segments: One UNDO </a:t>
            </a:r>
            <a:r>
              <a:rPr lang="en-US" sz="1200" kern="1200" dirty="0" err="1" smtClean="0">
                <a:solidFill>
                  <a:schemeClr val="tx1"/>
                </a:solidFill>
                <a:effectLst/>
                <a:latin typeface="Arial" panose="020B0604020202020204" pitchFamily="34" charset="0"/>
                <a:ea typeface="+mn-ea"/>
                <a:cs typeface="Arial" panose="020B0604020202020204" pitchFamily="34" charset="0"/>
              </a:rPr>
              <a:t>tablespace</a:t>
            </a:r>
            <a:r>
              <a:rPr lang="en-US" sz="1200" kern="1200" dirty="0" smtClean="0">
                <a:solidFill>
                  <a:schemeClr val="tx1"/>
                </a:solidFill>
                <a:effectLst/>
                <a:latin typeface="Arial" panose="020B0604020202020204" pitchFamily="34" charset="0"/>
                <a:ea typeface="+mn-ea"/>
                <a:cs typeface="Arial" panose="020B0604020202020204" pitchFamily="34" charset="0"/>
              </a:rPr>
              <a:t> is created for each database instance This </a:t>
            </a:r>
            <a:r>
              <a:rPr lang="en-US" sz="1200" kern="1200" dirty="0" err="1" smtClean="0">
                <a:solidFill>
                  <a:schemeClr val="tx1"/>
                </a:solidFill>
                <a:effectLst/>
                <a:latin typeface="Arial" panose="020B0604020202020204" pitchFamily="34" charset="0"/>
                <a:ea typeface="+mn-ea"/>
                <a:cs typeface="Arial" panose="020B0604020202020204" pitchFamily="34" charset="0"/>
              </a:rPr>
              <a:t>tablespace</a:t>
            </a:r>
            <a:r>
              <a:rPr lang="en-US" sz="1200" kern="1200" dirty="0" smtClean="0">
                <a:solidFill>
                  <a:schemeClr val="tx1"/>
                </a:solidFill>
                <a:effectLst/>
                <a:latin typeface="Arial" panose="020B0604020202020204" pitchFamily="34" charset="0"/>
                <a:ea typeface="+mn-ea"/>
                <a:cs typeface="Arial" panose="020B0604020202020204" pitchFamily="34" charset="0"/>
              </a:rPr>
              <a:t> contains numerous undo segments to temporarily store undo information. The information in an undo segment is used to generate read-consistent database information and, during database recovery, to roll back uncommitted transactions for users.</a:t>
            </a:r>
          </a:p>
          <a:p>
            <a:pPr lvl="1"/>
            <a:r>
              <a:rPr lang="en-US" sz="1200" kern="1200" dirty="0" smtClean="0">
                <a:solidFill>
                  <a:schemeClr val="tx1"/>
                </a:solidFill>
                <a:effectLst/>
                <a:latin typeface="Arial" panose="020B0604020202020204" pitchFamily="34" charset="0"/>
                <a:ea typeface="+mn-ea"/>
                <a:cs typeface="Arial" panose="020B0604020202020204" pitchFamily="34" charset="0"/>
              </a:rPr>
              <a:t>Temporary segments: Temporary segments are created by the Oracle database when a SQL statement needs a temporary work area to complete execution. When the statement finishes execution, the temporary segment’s extents are returned to the database for future use. Specify either a default temporary </a:t>
            </a:r>
            <a:r>
              <a:rPr lang="en-US" sz="1200" kern="1200" dirty="0" err="1" smtClean="0">
                <a:solidFill>
                  <a:schemeClr val="tx1"/>
                </a:solidFill>
                <a:effectLst/>
                <a:latin typeface="Arial" panose="020B0604020202020204" pitchFamily="34" charset="0"/>
                <a:ea typeface="+mn-ea"/>
                <a:cs typeface="Arial" panose="020B0604020202020204" pitchFamily="34" charset="0"/>
              </a:rPr>
              <a:t>tablespace</a:t>
            </a:r>
            <a:r>
              <a:rPr lang="en-US" sz="1200" kern="1200" dirty="0" smtClean="0">
                <a:solidFill>
                  <a:schemeClr val="tx1"/>
                </a:solidFill>
                <a:effectLst/>
                <a:latin typeface="Arial" panose="020B0604020202020204" pitchFamily="34" charset="0"/>
                <a:ea typeface="+mn-ea"/>
                <a:cs typeface="Arial" panose="020B0604020202020204" pitchFamily="34" charset="0"/>
              </a:rPr>
              <a:t> for every user, or a default temporary </a:t>
            </a:r>
            <a:r>
              <a:rPr lang="en-US" sz="1200" kern="1200" dirty="0" err="1" smtClean="0">
                <a:solidFill>
                  <a:schemeClr val="tx1"/>
                </a:solidFill>
                <a:effectLst/>
                <a:latin typeface="Arial" panose="020B0604020202020204" pitchFamily="34" charset="0"/>
                <a:ea typeface="+mn-ea"/>
                <a:cs typeface="Arial" panose="020B0604020202020204" pitchFamily="34" charset="0"/>
              </a:rPr>
              <a:t>tablespace</a:t>
            </a:r>
            <a:r>
              <a:rPr lang="en-US" sz="1200" kern="1200" dirty="0" smtClean="0">
                <a:solidFill>
                  <a:schemeClr val="tx1"/>
                </a:solidFill>
                <a:effectLst/>
                <a:latin typeface="Arial" panose="020B0604020202020204" pitchFamily="34" charset="0"/>
                <a:ea typeface="+mn-ea"/>
                <a:cs typeface="Arial" panose="020B0604020202020204" pitchFamily="34" charset="0"/>
              </a:rPr>
              <a:t> that is used database-wide</a:t>
            </a:r>
          </a:p>
          <a:p>
            <a:endParaRPr lang="en-US" dirty="0"/>
          </a:p>
        </p:txBody>
      </p:sp>
      <p:sp>
        <p:nvSpPr>
          <p:cNvPr id="4" name="Slide Number Placeholder 3"/>
          <p:cNvSpPr>
            <a:spLocks noGrp="1"/>
          </p:cNvSpPr>
          <p:nvPr>
            <p:ph type="sldNum" sz="quarter" idx="10"/>
          </p:nvPr>
        </p:nvSpPr>
        <p:spPr/>
        <p:txBody>
          <a:bodyPr/>
          <a:lstStyle/>
          <a:p>
            <a:fld id="{BE99A011-0317-4A4F-A251-731A881B34A9}" type="slidenum">
              <a:rPr lang="en-US" smtClean="0"/>
              <a:pPr/>
              <a:t>45</a:t>
            </a:fld>
            <a:endParaRPr lang="en-US"/>
          </a:p>
        </p:txBody>
      </p:sp>
    </p:spTree>
    <p:extLst>
      <p:ext uri="{BB962C8B-B14F-4D97-AF65-F5344CB8AC3E}">
        <p14:creationId xmlns:p14="http://schemas.microsoft.com/office/powerpoint/2010/main" val="18750693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99A011-0317-4A4F-A251-731A881B34A9}" type="slidenum">
              <a:rPr lang="en-US" smtClean="0"/>
              <a:pPr/>
              <a:t>46</a:t>
            </a:fld>
            <a:endParaRPr lang="en-US"/>
          </a:p>
        </p:txBody>
      </p:sp>
    </p:spTree>
    <p:extLst>
      <p:ext uri="{BB962C8B-B14F-4D97-AF65-F5344CB8AC3E}">
        <p14:creationId xmlns:p14="http://schemas.microsoft.com/office/powerpoint/2010/main" val="19458550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The size of the database can also be determined by the total size of its </a:t>
            </a:r>
            <a:r>
              <a:rPr lang="en-US" b="0" dirty="0" err="1" smtClean="0"/>
              <a:t>tablespaces</a:t>
            </a:r>
            <a:endParaRPr lang="en-US" b="0" dirty="0" smtClean="0"/>
          </a:p>
          <a:p>
            <a:endParaRPr lang="en-US" b="0" dirty="0" smtClean="0"/>
          </a:p>
          <a:p>
            <a:pPr lvl="1"/>
            <a:r>
              <a:rPr lang="en-US" sz="1200" b="1" kern="1200" dirty="0" err="1" smtClean="0">
                <a:solidFill>
                  <a:schemeClr val="tx1"/>
                </a:solidFill>
                <a:effectLst/>
                <a:latin typeface="Arial" panose="020B0604020202020204" pitchFamily="34" charset="0"/>
                <a:ea typeface="+mn-ea"/>
                <a:cs typeface="Arial" panose="020B0604020202020204" pitchFamily="34" charset="0"/>
              </a:rPr>
              <a:t>Phân</a:t>
            </a:r>
            <a:r>
              <a:rPr lang="en-US" sz="1200" b="1" kern="1200" dirty="0" smtClean="0">
                <a:solidFill>
                  <a:schemeClr val="tx1"/>
                </a:solidFill>
                <a:effectLst/>
                <a:latin typeface="Arial" panose="020B0604020202020204" pitchFamily="34" charset="0"/>
                <a:ea typeface="+mn-ea"/>
                <a:cs typeface="Arial" panose="020B0604020202020204" pitchFamily="34" charset="0"/>
              </a:rPr>
              <a:t> </a:t>
            </a:r>
            <a:r>
              <a:rPr lang="en-US" sz="1200" b="1" kern="1200" dirty="0" err="1" smtClean="0">
                <a:solidFill>
                  <a:schemeClr val="tx1"/>
                </a:solidFill>
                <a:effectLst/>
                <a:latin typeface="Arial" panose="020B0604020202020204" pitchFamily="34" charset="0"/>
                <a:ea typeface="+mn-ea"/>
                <a:cs typeface="Arial" panose="020B0604020202020204" pitchFamily="34" charset="0"/>
              </a:rPr>
              <a:t>loại</a:t>
            </a:r>
            <a:r>
              <a:rPr lang="en-US" sz="1200" b="1" kern="1200" dirty="0" smtClean="0">
                <a:solidFill>
                  <a:schemeClr val="tx1"/>
                </a:solidFill>
                <a:effectLst/>
                <a:latin typeface="Arial" panose="020B0604020202020204" pitchFamily="34" charset="0"/>
                <a:ea typeface="+mn-ea"/>
                <a:cs typeface="Arial" panose="020B0604020202020204" pitchFamily="34" charset="0"/>
              </a:rPr>
              <a:t>:</a:t>
            </a:r>
            <a:endParaRPr lang="en-US" sz="1200" kern="1200" dirty="0" smtClean="0">
              <a:solidFill>
                <a:schemeClr val="tx1"/>
              </a:solidFill>
              <a:effectLst/>
              <a:latin typeface="Arial" panose="020B0604020202020204" pitchFamily="34" charset="0"/>
              <a:ea typeface="+mn-ea"/>
              <a:cs typeface="Arial" panose="020B0604020202020204" pitchFamily="34" charset="0"/>
            </a:endParaRPr>
          </a:p>
          <a:p>
            <a:pPr lvl="2"/>
            <a:r>
              <a:rPr lang="en-US" sz="1200" kern="1200" dirty="0" err="1" smtClean="0">
                <a:solidFill>
                  <a:schemeClr val="tx1"/>
                </a:solidFill>
                <a:effectLst/>
                <a:latin typeface="Arial" panose="020B0604020202020204" pitchFamily="34" charset="0"/>
                <a:ea typeface="+mn-ea"/>
                <a:cs typeface="Arial" panose="020B0604020202020204" pitchFamily="34" charset="0"/>
              </a:rPr>
              <a:t>Tablespace</a:t>
            </a:r>
            <a:r>
              <a:rPr lang="en-US" sz="1200" kern="1200" dirty="0" smtClean="0">
                <a:solidFill>
                  <a:schemeClr val="tx1"/>
                </a:solidFill>
                <a:effectLst/>
                <a:latin typeface="Arial" panose="020B0604020202020204" pitchFamily="34" charset="0"/>
                <a:ea typeface="+mn-ea"/>
                <a:cs typeface="Arial" panose="020B0604020202020204" pitchFamily="34" charset="0"/>
              </a:rPr>
              <a:t> SYSTEM</a:t>
            </a:r>
          </a:p>
          <a:p>
            <a:pPr lvl="3"/>
            <a:r>
              <a:rPr lang="en-US" sz="1200" kern="1200" dirty="0" err="1" smtClean="0">
                <a:solidFill>
                  <a:schemeClr val="tx1"/>
                </a:solidFill>
                <a:effectLst/>
                <a:latin typeface="Arial" panose="020B0604020202020204" pitchFamily="34" charset="0"/>
                <a:ea typeface="+mn-ea"/>
                <a:cs typeface="Arial" panose="020B0604020202020204" pitchFamily="34" charset="0"/>
              </a:rPr>
              <a:t>Sẽ</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tự</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động</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được</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tạo</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khi</a:t>
            </a:r>
            <a:r>
              <a:rPr lang="en-US" sz="1200" kern="1200" dirty="0" smtClean="0">
                <a:solidFill>
                  <a:schemeClr val="tx1"/>
                </a:solidFill>
                <a:effectLst/>
                <a:latin typeface="Arial" panose="020B0604020202020204" pitchFamily="34" charset="0"/>
                <a:ea typeface="+mn-ea"/>
                <a:cs typeface="Arial" panose="020B0604020202020204" pitchFamily="34" charset="0"/>
              </a:rPr>
              <a:t> database </a:t>
            </a:r>
            <a:r>
              <a:rPr lang="en-US" sz="1200" kern="1200" dirty="0" err="1" smtClean="0">
                <a:solidFill>
                  <a:schemeClr val="tx1"/>
                </a:solidFill>
                <a:effectLst/>
                <a:latin typeface="Arial" panose="020B0604020202020204" pitchFamily="34" charset="0"/>
                <a:ea typeface="+mn-ea"/>
                <a:cs typeface="Arial" panose="020B0604020202020204" pitchFamily="34" charset="0"/>
              </a:rPr>
              <a:t>tạo</a:t>
            </a:r>
            <a:r>
              <a:rPr lang="en-US" sz="1200" kern="1200" dirty="0" smtClean="0">
                <a:solidFill>
                  <a:schemeClr val="tx1"/>
                </a:solidFill>
                <a:effectLst/>
                <a:latin typeface="Arial" panose="020B0604020202020204" pitchFamily="34" charset="0"/>
                <a:ea typeface="+mn-ea"/>
                <a:cs typeface="Arial" panose="020B0604020202020204" pitchFamily="34" charset="0"/>
              </a:rPr>
              <a:t>.</a:t>
            </a:r>
          </a:p>
          <a:p>
            <a:pPr lvl="3"/>
            <a:r>
              <a:rPr lang="en-US" sz="1200" kern="1200" dirty="0" err="1" smtClean="0">
                <a:solidFill>
                  <a:schemeClr val="tx1"/>
                </a:solidFill>
                <a:effectLst/>
                <a:latin typeface="Arial" panose="020B0604020202020204" pitchFamily="34" charset="0"/>
                <a:ea typeface="+mn-ea"/>
                <a:cs typeface="Arial" panose="020B0604020202020204" pitchFamily="34" charset="0"/>
              </a:rPr>
              <a:t>Có</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trong</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tất</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cả</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các</a:t>
            </a:r>
            <a:r>
              <a:rPr lang="en-US" sz="1200" kern="1200" dirty="0" smtClean="0">
                <a:solidFill>
                  <a:schemeClr val="tx1"/>
                </a:solidFill>
                <a:effectLst/>
                <a:latin typeface="Arial" panose="020B0604020202020204" pitchFamily="34" charset="0"/>
                <a:ea typeface="+mn-ea"/>
                <a:cs typeface="Arial" panose="020B0604020202020204" pitchFamily="34" charset="0"/>
              </a:rPr>
              <a:t> database </a:t>
            </a:r>
            <a:r>
              <a:rPr lang="en-US" sz="1200" kern="1200" dirty="0" err="1" smtClean="0">
                <a:solidFill>
                  <a:schemeClr val="tx1"/>
                </a:solidFill>
                <a:effectLst/>
                <a:latin typeface="Arial" panose="020B0604020202020204" pitchFamily="34" charset="0"/>
                <a:ea typeface="+mn-ea"/>
                <a:cs typeface="Arial" panose="020B0604020202020204" pitchFamily="34" charset="0"/>
              </a:rPr>
              <a:t>dùng</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cho</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hoạt</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động</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của</a:t>
            </a:r>
            <a:r>
              <a:rPr lang="en-US" sz="1200" kern="1200" dirty="0" smtClean="0">
                <a:solidFill>
                  <a:schemeClr val="tx1"/>
                </a:solidFill>
                <a:effectLst/>
                <a:latin typeface="Arial" panose="020B0604020202020204" pitchFamily="34" charset="0"/>
                <a:ea typeface="+mn-ea"/>
                <a:cs typeface="Arial" panose="020B0604020202020204" pitchFamily="34" charset="0"/>
              </a:rPr>
              <a:t> database</a:t>
            </a:r>
          </a:p>
          <a:p>
            <a:pPr lvl="3"/>
            <a:r>
              <a:rPr lang="en-US" sz="1200" kern="1200" dirty="0" err="1" smtClean="0">
                <a:solidFill>
                  <a:schemeClr val="tx1"/>
                </a:solidFill>
                <a:effectLst/>
                <a:latin typeface="Arial" panose="020B0604020202020204" pitchFamily="34" charset="0"/>
                <a:ea typeface="+mn-ea"/>
                <a:cs typeface="Arial" panose="020B0604020202020204" pitchFamily="34" charset="0"/>
              </a:rPr>
              <a:t>Chứa</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thông</a:t>
            </a:r>
            <a:r>
              <a:rPr lang="en-US" sz="1200" kern="1200" dirty="0" smtClean="0">
                <a:solidFill>
                  <a:schemeClr val="tx1"/>
                </a:solidFill>
                <a:effectLst/>
                <a:latin typeface="Arial" panose="020B0604020202020204" pitchFamily="34" charset="0"/>
                <a:ea typeface="+mn-ea"/>
                <a:cs typeface="Arial" panose="020B0604020202020204" pitchFamily="34" charset="0"/>
              </a:rPr>
              <a:t> tin </a:t>
            </a:r>
            <a:r>
              <a:rPr lang="en-US" sz="1200" kern="1200" dirty="0" err="1" smtClean="0">
                <a:solidFill>
                  <a:schemeClr val="tx1"/>
                </a:solidFill>
                <a:effectLst/>
                <a:latin typeface="Arial" panose="020B0604020202020204" pitchFamily="34" charset="0"/>
                <a:ea typeface="+mn-ea"/>
                <a:cs typeface="Arial" panose="020B0604020202020204" pitchFamily="34" charset="0"/>
              </a:rPr>
              <a:t>về</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các</a:t>
            </a:r>
            <a:r>
              <a:rPr lang="en-US" sz="1200" kern="1200" dirty="0" smtClean="0">
                <a:solidFill>
                  <a:schemeClr val="tx1"/>
                </a:solidFill>
                <a:effectLst/>
                <a:latin typeface="Arial" panose="020B0604020202020204" pitchFamily="34" charset="0"/>
                <a:ea typeface="+mn-ea"/>
                <a:cs typeface="Arial" panose="020B0604020202020204" pitchFamily="34" charset="0"/>
              </a:rPr>
              <a:t> data dictionary </a:t>
            </a:r>
            <a:r>
              <a:rPr lang="en-US" sz="1200" kern="1200" dirty="0" err="1" smtClean="0">
                <a:solidFill>
                  <a:schemeClr val="tx1"/>
                </a:solidFill>
                <a:effectLst/>
                <a:latin typeface="Arial" panose="020B0604020202020204" pitchFamily="34" charset="0"/>
                <a:ea typeface="+mn-ea"/>
                <a:cs typeface="Arial" panose="020B0604020202020204" pitchFamily="34" charset="0"/>
              </a:rPr>
              <a:t>view,các</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định</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nghĩa</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của</a:t>
            </a:r>
            <a:r>
              <a:rPr lang="en-US" sz="1200" kern="1200" dirty="0" smtClean="0">
                <a:solidFill>
                  <a:schemeClr val="tx1"/>
                </a:solidFill>
                <a:effectLst/>
                <a:latin typeface="Arial" panose="020B0604020202020204" pitchFamily="34" charset="0"/>
                <a:ea typeface="+mn-ea"/>
                <a:cs typeface="Arial" panose="020B0604020202020204" pitchFamily="34" charset="0"/>
              </a:rPr>
              <a:t> store </a:t>
            </a:r>
            <a:r>
              <a:rPr lang="en-US" sz="1200" kern="1200" dirty="0" err="1" smtClean="0">
                <a:solidFill>
                  <a:schemeClr val="tx1"/>
                </a:solidFill>
                <a:effectLst/>
                <a:latin typeface="Arial" panose="020B0604020202020204" pitchFamily="34" charset="0"/>
                <a:ea typeface="+mn-ea"/>
                <a:cs typeface="Arial" panose="020B0604020202020204" pitchFamily="34" charset="0"/>
              </a:rPr>
              <a:t>procedure,pakage</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và</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các</a:t>
            </a:r>
            <a:r>
              <a:rPr lang="en-US" sz="1200" kern="1200" dirty="0" smtClean="0">
                <a:solidFill>
                  <a:schemeClr val="tx1"/>
                </a:solidFill>
                <a:effectLst/>
                <a:latin typeface="Arial" panose="020B0604020202020204" pitchFamily="34" charset="0"/>
                <a:ea typeface="+mn-ea"/>
                <a:cs typeface="Arial" panose="020B0604020202020204" pitchFamily="34" charset="0"/>
              </a:rPr>
              <a:t> database trigger.</a:t>
            </a:r>
          </a:p>
          <a:p>
            <a:pPr lvl="3"/>
            <a:r>
              <a:rPr lang="en-US" sz="1200" kern="1200" dirty="0" err="1" smtClean="0">
                <a:solidFill>
                  <a:schemeClr val="tx1"/>
                </a:solidFill>
                <a:effectLst/>
                <a:latin typeface="Arial" panose="020B0604020202020204" pitchFamily="34" charset="0"/>
                <a:ea typeface="+mn-ea"/>
                <a:cs typeface="Arial" panose="020B0604020202020204" pitchFamily="34" charset="0"/>
              </a:rPr>
              <a:t>Chứa</a:t>
            </a:r>
            <a:r>
              <a:rPr lang="en-US" sz="1200" kern="1200" dirty="0" smtClean="0">
                <a:solidFill>
                  <a:schemeClr val="tx1"/>
                </a:solidFill>
                <a:effectLst/>
                <a:latin typeface="Arial" panose="020B0604020202020204" pitchFamily="34" charset="0"/>
                <a:ea typeface="+mn-ea"/>
                <a:cs typeface="Arial" panose="020B0604020202020204" pitchFamily="34" charset="0"/>
              </a:rPr>
              <a:t> SYSTEM </a:t>
            </a:r>
            <a:r>
              <a:rPr lang="en-US" sz="1200" b="1" u="sng" kern="1200" dirty="0" smtClean="0">
                <a:solidFill>
                  <a:schemeClr val="tx1"/>
                </a:solidFill>
                <a:effectLst/>
                <a:latin typeface="Arial" panose="020B0604020202020204" pitchFamily="34" charset="0"/>
                <a:ea typeface="+mn-ea"/>
                <a:cs typeface="Arial" panose="020B0604020202020204" pitchFamily="34" charset="0"/>
              </a:rPr>
              <a:t>Undo segment</a:t>
            </a:r>
            <a:r>
              <a:rPr lang="en-US" sz="1200" kern="1200" dirty="0" smtClean="0">
                <a:solidFill>
                  <a:schemeClr val="tx1"/>
                </a:solidFill>
                <a:effectLst/>
                <a:latin typeface="Arial" panose="020B0604020202020204" pitchFamily="34" charset="0"/>
                <a:ea typeface="+mn-ea"/>
                <a:cs typeface="Arial" panose="020B0604020202020204" pitchFamily="34" charset="0"/>
              </a:rPr>
              <a:t>.</a:t>
            </a:r>
          </a:p>
          <a:p>
            <a:pPr lvl="3"/>
            <a:r>
              <a:rPr lang="en-US" sz="1200" kern="1200" dirty="0" err="1" smtClean="0">
                <a:solidFill>
                  <a:schemeClr val="tx1"/>
                </a:solidFill>
                <a:effectLst/>
                <a:latin typeface="Arial" panose="020B0604020202020204" pitchFamily="34" charset="0"/>
                <a:ea typeface="+mn-ea"/>
                <a:cs typeface="Arial" panose="020B0604020202020204" pitchFamily="34" charset="0"/>
              </a:rPr>
              <a:t>Chứa</a:t>
            </a:r>
            <a:r>
              <a:rPr lang="en-US" sz="1200" kern="1200" dirty="0" smtClean="0">
                <a:solidFill>
                  <a:schemeClr val="tx1"/>
                </a:solidFill>
                <a:effectLst/>
                <a:latin typeface="Arial" panose="020B0604020202020204" pitchFamily="34" charset="0"/>
                <a:ea typeface="+mn-ea"/>
                <a:cs typeface="Arial" panose="020B0604020202020204" pitchFamily="34" charset="0"/>
              </a:rPr>
              <a:t> SYSTEM </a:t>
            </a:r>
            <a:r>
              <a:rPr lang="en-US" sz="1200" b="1" u="sng" kern="1200" dirty="0" smtClean="0">
                <a:solidFill>
                  <a:schemeClr val="tx1"/>
                </a:solidFill>
                <a:effectLst/>
                <a:latin typeface="Arial" panose="020B0604020202020204" pitchFamily="34" charset="0"/>
                <a:ea typeface="+mn-ea"/>
                <a:cs typeface="Arial" panose="020B0604020202020204" pitchFamily="34" charset="0"/>
              </a:rPr>
              <a:t>rollback segment</a:t>
            </a:r>
            <a:endParaRPr lang="en-US" sz="1200" kern="1200" dirty="0" smtClean="0">
              <a:solidFill>
                <a:schemeClr val="tx1"/>
              </a:solidFill>
              <a:effectLst/>
              <a:latin typeface="Arial" panose="020B0604020202020204" pitchFamily="34" charset="0"/>
              <a:ea typeface="+mn-ea"/>
              <a:cs typeface="Arial" panose="020B0604020202020204" pitchFamily="34" charset="0"/>
            </a:endParaRPr>
          </a:p>
          <a:p>
            <a:pPr lvl="1"/>
            <a:r>
              <a:rPr lang="en-US" sz="1200" kern="1200" dirty="0" smtClean="0">
                <a:solidFill>
                  <a:schemeClr val="tx1"/>
                </a:solidFill>
                <a:effectLst/>
                <a:latin typeface="Arial" panose="020B0604020202020204" pitchFamily="34" charset="0"/>
                <a:ea typeface="+mn-ea"/>
                <a:cs typeface="Arial" panose="020B0604020202020204" pitchFamily="34" charset="0"/>
              </a:rPr>
              <a:t>Non – System </a:t>
            </a:r>
            <a:r>
              <a:rPr lang="en-US" sz="1200" kern="1200" dirty="0" err="1" smtClean="0">
                <a:solidFill>
                  <a:schemeClr val="tx1"/>
                </a:solidFill>
                <a:effectLst/>
                <a:latin typeface="Arial" panose="020B0604020202020204" pitchFamily="34" charset="0"/>
                <a:ea typeface="+mn-ea"/>
                <a:cs typeface="Arial" panose="020B0604020202020204" pitchFamily="34" charset="0"/>
              </a:rPr>
              <a:t>Tablespace</a:t>
            </a:r>
            <a:endParaRPr lang="en-US" sz="1200" kern="1200" dirty="0" smtClean="0">
              <a:solidFill>
                <a:schemeClr val="tx1"/>
              </a:solidFill>
              <a:effectLst/>
              <a:latin typeface="Arial" panose="020B0604020202020204" pitchFamily="34" charset="0"/>
              <a:ea typeface="+mn-ea"/>
              <a:cs typeface="Arial" panose="020B0604020202020204" pitchFamily="34" charset="0"/>
            </a:endParaRPr>
          </a:p>
          <a:p>
            <a:pPr lvl="2"/>
            <a:r>
              <a:rPr lang="en-US" sz="1200" kern="1200" dirty="0" err="1" smtClean="0">
                <a:solidFill>
                  <a:schemeClr val="tx1"/>
                </a:solidFill>
                <a:effectLst/>
                <a:latin typeface="Arial" panose="020B0604020202020204" pitchFamily="34" charset="0"/>
                <a:ea typeface="+mn-ea"/>
                <a:cs typeface="Arial" panose="020B0604020202020204" pitchFamily="34" charset="0"/>
              </a:rPr>
              <a:t>Có</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thể</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lưu</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trữ</a:t>
            </a:r>
            <a:r>
              <a:rPr lang="en-US" sz="1200" kern="1200" dirty="0" smtClean="0">
                <a:solidFill>
                  <a:schemeClr val="tx1"/>
                </a:solidFill>
                <a:effectLst/>
                <a:latin typeface="Arial" panose="020B0604020202020204" pitchFamily="34" charset="0"/>
                <a:ea typeface="+mn-ea"/>
                <a:cs typeface="Arial" panose="020B0604020202020204" pitchFamily="34" charset="0"/>
              </a:rPr>
              <a:t> rollback segment, temporary segment, data segment, index segment </a:t>
            </a:r>
          </a:p>
          <a:p>
            <a:pPr lvl="2"/>
            <a:r>
              <a:rPr lang="en-US" sz="1200" kern="1200" dirty="0" err="1" smtClean="0">
                <a:solidFill>
                  <a:schemeClr val="tx1"/>
                </a:solidFill>
                <a:effectLst/>
                <a:latin typeface="Arial" panose="020B0604020202020204" pitchFamily="34" charset="0"/>
                <a:ea typeface="+mn-ea"/>
                <a:cs typeface="Arial" panose="020B0604020202020204" pitchFamily="34" charset="0"/>
              </a:rPr>
              <a:t>Giúp</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cho</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quản</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trị</a:t>
            </a:r>
            <a:r>
              <a:rPr lang="en-US" sz="1200" kern="1200" dirty="0" smtClean="0">
                <a:solidFill>
                  <a:schemeClr val="tx1"/>
                </a:solidFill>
                <a:effectLst/>
                <a:latin typeface="Arial" panose="020B0604020202020204" pitchFamily="34" charset="0"/>
                <a:ea typeface="+mn-ea"/>
                <a:cs typeface="Arial" panose="020B0604020202020204" pitchFamily="34" charset="0"/>
              </a:rPr>
              <a:t> database </a:t>
            </a:r>
            <a:r>
              <a:rPr lang="en-US" sz="1200" kern="1200" dirty="0" err="1" smtClean="0">
                <a:solidFill>
                  <a:schemeClr val="tx1"/>
                </a:solidFill>
                <a:effectLst/>
                <a:latin typeface="Arial" panose="020B0604020202020204" pitchFamily="34" charset="0"/>
                <a:ea typeface="+mn-ea"/>
                <a:cs typeface="Arial" panose="020B0604020202020204" pitchFamily="34" charset="0"/>
              </a:rPr>
              <a:t>linh</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hoạt</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hơn</a:t>
            </a:r>
            <a:r>
              <a:rPr lang="en-US" sz="1200" kern="1200" dirty="0" smtClean="0">
                <a:solidFill>
                  <a:schemeClr val="tx1"/>
                </a:solidFill>
                <a:effectLst/>
                <a:latin typeface="Arial" panose="020B0604020202020204" pitchFamily="34" charset="0"/>
                <a:ea typeface="+mn-ea"/>
                <a:cs typeface="Arial" panose="020B0604020202020204" pitchFamily="34" charset="0"/>
              </a:rPr>
              <a:t>.</a:t>
            </a:r>
          </a:p>
          <a:p>
            <a:endParaRPr lang="en-US" dirty="0"/>
          </a:p>
        </p:txBody>
      </p:sp>
      <p:sp>
        <p:nvSpPr>
          <p:cNvPr id="4" name="Slide Number Placeholder 3"/>
          <p:cNvSpPr>
            <a:spLocks noGrp="1"/>
          </p:cNvSpPr>
          <p:nvPr>
            <p:ph type="sldNum" sz="quarter" idx="10"/>
          </p:nvPr>
        </p:nvSpPr>
        <p:spPr/>
        <p:txBody>
          <a:bodyPr/>
          <a:lstStyle/>
          <a:p>
            <a:fld id="{BE99A011-0317-4A4F-A251-731A881B34A9}" type="slidenum">
              <a:rPr lang="en-US" smtClean="0"/>
              <a:pPr/>
              <a:t>47</a:t>
            </a:fld>
            <a:endParaRPr lang="en-US"/>
          </a:p>
        </p:txBody>
      </p:sp>
    </p:spTree>
    <p:extLst>
      <p:ext uri="{BB962C8B-B14F-4D97-AF65-F5344CB8AC3E}">
        <p14:creationId xmlns:p14="http://schemas.microsoft.com/office/powerpoint/2010/main" val="13976545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Arial" panose="020B0604020202020204" pitchFamily="34" charset="0"/>
                <a:ea typeface="+mn-ea"/>
                <a:cs typeface="Arial" panose="020B0604020202020204" pitchFamily="34" charset="0"/>
              </a:rPr>
              <a:t>Temporary </a:t>
            </a:r>
            <a:r>
              <a:rPr lang="en-US" sz="1200" b="1" kern="1200" dirty="0" err="1" smtClean="0">
                <a:solidFill>
                  <a:schemeClr val="tx1"/>
                </a:solidFill>
                <a:effectLst/>
                <a:latin typeface="Arial" panose="020B0604020202020204" pitchFamily="34" charset="0"/>
                <a:ea typeface="+mn-ea"/>
                <a:cs typeface="Arial" panose="020B0604020202020204" pitchFamily="34" charset="0"/>
              </a:rPr>
              <a:t>tablespace</a:t>
            </a:r>
            <a:endParaRPr lang="en-US" sz="1200" kern="1200" dirty="0" smtClean="0">
              <a:solidFill>
                <a:schemeClr val="tx1"/>
              </a:solidFill>
              <a:effectLst/>
              <a:latin typeface="Arial" panose="020B0604020202020204" pitchFamily="34" charset="0"/>
              <a:ea typeface="+mn-ea"/>
              <a:cs typeface="Arial" panose="020B0604020202020204" pitchFamily="34" charset="0"/>
            </a:endParaRPr>
          </a:p>
          <a:p>
            <a:pPr lvl="1"/>
            <a:r>
              <a:rPr lang="en-US" sz="1200" kern="1200" dirty="0" err="1" smtClean="0">
                <a:solidFill>
                  <a:schemeClr val="tx1"/>
                </a:solidFill>
                <a:effectLst/>
                <a:latin typeface="Arial" panose="020B0604020202020204" pitchFamily="34" charset="0"/>
                <a:ea typeface="+mn-ea"/>
                <a:cs typeface="Arial" panose="020B0604020202020204" pitchFamily="34" charset="0"/>
              </a:rPr>
              <a:t>Tempory</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Tablespace</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được</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sử</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dụng</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để</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chứa</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các</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tempory</a:t>
            </a:r>
            <a:r>
              <a:rPr lang="en-US" sz="1200" kern="1200" dirty="0" smtClean="0">
                <a:solidFill>
                  <a:schemeClr val="tx1"/>
                </a:solidFill>
                <a:effectLst/>
                <a:latin typeface="Arial" panose="020B0604020202020204" pitchFamily="34" charset="0"/>
                <a:ea typeface="+mn-ea"/>
                <a:cs typeface="Arial" panose="020B0604020202020204" pitchFamily="34" charset="0"/>
              </a:rPr>
              <a:t> table </a:t>
            </a:r>
            <a:r>
              <a:rPr lang="en-US" sz="1200" kern="1200" dirty="0" err="1" smtClean="0">
                <a:solidFill>
                  <a:schemeClr val="tx1"/>
                </a:solidFill>
                <a:effectLst/>
                <a:latin typeface="Arial" panose="020B0604020202020204" pitchFamily="34" charset="0"/>
                <a:ea typeface="+mn-ea"/>
                <a:cs typeface="Arial" panose="020B0604020202020204" pitchFamily="34" charset="0"/>
              </a:rPr>
              <a:t>trong</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thời</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gian</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của</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các</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phiên</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giao</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dịch</a:t>
            </a:r>
            <a:r>
              <a:rPr lang="en-US" sz="1200" kern="1200" dirty="0" smtClean="0">
                <a:solidFill>
                  <a:schemeClr val="tx1"/>
                </a:solidFill>
                <a:effectLst/>
                <a:latin typeface="Arial" panose="020B0604020202020204" pitchFamily="34" charset="0"/>
                <a:ea typeface="+mn-ea"/>
                <a:cs typeface="Arial" panose="020B0604020202020204" pitchFamily="34" charset="0"/>
              </a:rPr>
              <a:t>.</a:t>
            </a:r>
          </a:p>
          <a:p>
            <a:pPr lvl="1"/>
            <a:r>
              <a:rPr lang="en-US" sz="1200" kern="1200" dirty="0" smtClean="0">
                <a:solidFill>
                  <a:schemeClr val="tx1"/>
                </a:solidFill>
                <a:effectLst/>
                <a:latin typeface="Arial" panose="020B0604020202020204" pitchFamily="34" charset="0"/>
                <a:ea typeface="+mn-ea"/>
                <a:cs typeface="Arial" panose="020B0604020202020204" pitchFamily="34" charset="0"/>
              </a:rPr>
              <a:t>Temporary </a:t>
            </a:r>
            <a:r>
              <a:rPr lang="en-US" sz="1200" kern="1200" dirty="0" err="1" smtClean="0">
                <a:solidFill>
                  <a:schemeClr val="tx1"/>
                </a:solidFill>
                <a:effectLst/>
                <a:latin typeface="Arial" panose="020B0604020202020204" pitchFamily="34" charset="0"/>
                <a:ea typeface="+mn-ea"/>
                <a:cs typeface="Arial" panose="020B0604020202020204" pitchFamily="34" charset="0"/>
              </a:rPr>
              <a:t>tablespaces</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sử</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dụng</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lưu</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trữ</a:t>
            </a:r>
            <a:r>
              <a:rPr lang="en-US" sz="1200" kern="1200" dirty="0" smtClean="0">
                <a:solidFill>
                  <a:schemeClr val="tx1"/>
                </a:solidFill>
                <a:effectLst/>
                <a:latin typeface="Arial" panose="020B0604020202020204" pitchFamily="34" charset="0"/>
                <a:ea typeface="+mn-ea"/>
                <a:cs typeface="Arial" panose="020B0604020202020204" pitchFamily="34" charset="0"/>
              </a:rPr>
              <a:t>:</a:t>
            </a:r>
          </a:p>
          <a:p>
            <a:pPr lvl="2"/>
            <a:r>
              <a:rPr lang="en-US" sz="1200" kern="1200" dirty="0" smtClean="0">
                <a:solidFill>
                  <a:schemeClr val="tx1"/>
                </a:solidFill>
                <a:effectLst/>
                <a:latin typeface="Arial" panose="020B0604020202020204" pitchFamily="34" charset="0"/>
                <a:ea typeface="+mn-ea"/>
                <a:cs typeface="Arial" panose="020B0604020202020204" pitchFamily="34" charset="0"/>
              </a:rPr>
              <a:t>Intermediate sort results: </a:t>
            </a:r>
            <a:r>
              <a:rPr lang="en-US" sz="1200" kern="1200" dirty="0" err="1" smtClean="0">
                <a:solidFill>
                  <a:schemeClr val="tx1"/>
                </a:solidFill>
                <a:effectLst/>
                <a:latin typeface="Arial" panose="020B0604020202020204" pitchFamily="34" charset="0"/>
                <a:ea typeface="+mn-ea"/>
                <a:cs typeface="Arial" panose="020B0604020202020204" pitchFamily="34" charset="0"/>
              </a:rPr>
              <a:t>nếu</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dữ</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liệu</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truy</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vấn</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trong</a:t>
            </a:r>
            <a:r>
              <a:rPr lang="en-US" sz="1200" kern="1200" dirty="0" smtClean="0">
                <a:solidFill>
                  <a:schemeClr val="tx1"/>
                </a:solidFill>
                <a:effectLst/>
                <a:latin typeface="Arial" panose="020B0604020202020204" pitchFamily="34" charset="0"/>
                <a:ea typeface="+mn-ea"/>
                <a:cs typeface="Arial" panose="020B0604020202020204" pitchFamily="34" charset="0"/>
              </a:rPr>
              <a:t> PGA </a:t>
            </a:r>
            <a:r>
              <a:rPr lang="en-US" sz="1200" kern="1200" dirty="0" err="1" smtClean="0">
                <a:solidFill>
                  <a:schemeClr val="tx1"/>
                </a:solidFill>
                <a:effectLst/>
                <a:latin typeface="Arial" panose="020B0604020202020204" pitchFamily="34" charset="0"/>
                <a:ea typeface="+mn-ea"/>
                <a:cs typeface="Arial" panose="020B0604020202020204" pitchFamily="34" charset="0"/>
              </a:rPr>
              <a:t>quá</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nhiều</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thì</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nó</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có</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thể</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được</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lưu</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trữ</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tại</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đây</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và</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lấy</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dần</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ra</a:t>
            </a:r>
            <a:endParaRPr lang="en-US" sz="1200" kern="1200" dirty="0" smtClean="0">
              <a:solidFill>
                <a:schemeClr val="tx1"/>
              </a:solidFill>
              <a:effectLst/>
              <a:latin typeface="Arial" panose="020B0604020202020204" pitchFamily="34" charset="0"/>
              <a:ea typeface="+mn-ea"/>
              <a:cs typeface="Arial" panose="020B0604020202020204" pitchFamily="34" charset="0"/>
            </a:endParaRPr>
          </a:p>
          <a:p>
            <a:pPr lvl="2"/>
            <a:r>
              <a:rPr lang="en-US" sz="1200" kern="1200" dirty="0" smtClean="0">
                <a:solidFill>
                  <a:schemeClr val="tx1"/>
                </a:solidFill>
                <a:effectLst/>
                <a:latin typeface="Arial" panose="020B0604020202020204" pitchFamily="34" charset="0"/>
                <a:ea typeface="+mn-ea"/>
                <a:cs typeface="Arial" panose="020B0604020202020204" pitchFamily="34" charset="0"/>
              </a:rPr>
              <a:t>Temporary tables and temporary indexes</a:t>
            </a:r>
          </a:p>
          <a:p>
            <a:pPr lvl="2"/>
            <a:r>
              <a:rPr lang="en-US" sz="1200" kern="1200" dirty="0" smtClean="0">
                <a:solidFill>
                  <a:schemeClr val="tx1"/>
                </a:solidFill>
                <a:effectLst/>
                <a:latin typeface="Arial" panose="020B0604020202020204" pitchFamily="34" charset="0"/>
                <a:ea typeface="+mn-ea"/>
                <a:cs typeface="Arial" panose="020B0604020202020204" pitchFamily="34" charset="0"/>
              </a:rPr>
              <a:t>Temporary LOBs</a:t>
            </a:r>
          </a:p>
          <a:p>
            <a:pPr lvl="2"/>
            <a:r>
              <a:rPr lang="en-US" sz="1200" kern="1200" dirty="0" smtClean="0">
                <a:solidFill>
                  <a:schemeClr val="tx1"/>
                </a:solidFill>
                <a:effectLst/>
                <a:latin typeface="Arial" panose="020B0604020202020204" pitchFamily="34" charset="0"/>
                <a:ea typeface="+mn-ea"/>
                <a:cs typeface="Arial" panose="020B0604020202020204" pitchFamily="34" charset="0"/>
              </a:rPr>
              <a:t>Temporary B-trees</a:t>
            </a:r>
          </a:p>
          <a:p>
            <a:pPr lvl="1"/>
            <a:r>
              <a:rPr lang="en-US" sz="1200" kern="1200" dirty="0" err="1" smtClean="0">
                <a:solidFill>
                  <a:schemeClr val="tx1"/>
                </a:solidFill>
                <a:effectLst/>
                <a:latin typeface="Arial" panose="020B0604020202020204" pitchFamily="34" charset="0"/>
                <a:ea typeface="+mn-ea"/>
                <a:cs typeface="Arial" panose="020B0604020202020204" pitchFamily="34" charset="0"/>
              </a:rPr>
              <a:t>Mặc</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định</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chỉ</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có</a:t>
            </a:r>
            <a:r>
              <a:rPr lang="en-US" sz="1200" kern="1200" dirty="0" smtClean="0">
                <a:solidFill>
                  <a:schemeClr val="tx1"/>
                </a:solidFill>
                <a:effectLst/>
                <a:latin typeface="Arial" panose="020B0604020202020204" pitchFamily="34" charset="0"/>
                <a:ea typeface="+mn-ea"/>
                <a:cs typeface="Arial" panose="020B0604020202020204" pitchFamily="34" charset="0"/>
              </a:rPr>
              <a:t> Temp </a:t>
            </a:r>
            <a:r>
              <a:rPr lang="en-US" sz="1200" kern="1200" dirty="0" err="1" smtClean="0">
                <a:solidFill>
                  <a:schemeClr val="tx1"/>
                </a:solidFill>
                <a:effectLst/>
                <a:latin typeface="Arial" panose="020B0604020202020204" pitchFamily="34" charset="0"/>
                <a:ea typeface="+mn-ea"/>
                <a:cs typeface="Arial" panose="020B0604020202020204" pitchFamily="34" charset="0"/>
              </a:rPr>
              <a:t>tablespace</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duy</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nhất</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được</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tạo</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ra</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khi</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cài</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đặt</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một</a:t>
            </a:r>
            <a:r>
              <a:rPr lang="en-US" sz="1200" kern="1200" dirty="0" smtClean="0">
                <a:solidFill>
                  <a:schemeClr val="tx1"/>
                </a:solidFill>
                <a:effectLst/>
                <a:latin typeface="Arial" panose="020B0604020202020204" pitchFamily="34" charset="0"/>
                <a:ea typeface="+mn-ea"/>
                <a:cs typeface="Arial" panose="020B0604020202020204" pitchFamily="34" charset="0"/>
              </a:rPr>
              <a:t> Oracle </a:t>
            </a:r>
            <a:r>
              <a:rPr lang="en-US" sz="1200" kern="1200" dirty="0" err="1" smtClean="0">
                <a:solidFill>
                  <a:schemeClr val="tx1"/>
                </a:solidFill>
                <a:effectLst/>
                <a:latin typeface="Arial" panose="020B0604020202020204" pitchFamily="34" charset="0"/>
                <a:ea typeface="+mn-ea"/>
                <a:cs typeface="Arial" panose="020B0604020202020204" pitchFamily="34" charset="0"/>
              </a:rPr>
              <a:t>mới</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Nhưng</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có</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thể</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tạo</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thêm</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tablespace</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bổ</a:t>
            </a:r>
            <a:r>
              <a:rPr lang="en-US" sz="1200" kern="1200" dirty="0" smtClean="0">
                <a:solidFill>
                  <a:schemeClr val="tx1"/>
                </a:solidFill>
                <a:effectLst/>
                <a:latin typeface="Arial" panose="020B0604020202020204" pitchFamily="34" charset="0"/>
                <a:ea typeface="+mn-ea"/>
                <a:cs typeface="Arial" panose="020B0604020202020204" pitchFamily="34" charset="0"/>
              </a:rPr>
              <a:t> sung </a:t>
            </a:r>
          </a:p>
          <a:p>
            <a:r>
              <a:rPr lang="en-US" sz="1200" kern="1200" dirty="0" smtClean="0">
                <a:solidFill>
                  <a:schemeClr val="tx1"/>
                </a:solidFill>
                <a:effectLst/>
                <a:latin typeface="Arial" panose="020B0604020202020204" pitchFamily="34" charset="0"/>
                <a:ea typeface="+mn-ea"/>
                <a:cs typeface="Arial" panose="020B0604020202020204" pitchFamily="34" charset="0"/>
              </a:rPr>
              <a:t> </a:t>
            </a:r>
          </a:p>
          <a:p>
            <a:r>
              <a:rPr lang="en-US" sz="1200" b="1" kern="1200" dirty="0" smtClean="0">
                <a:solidFill>
                  <a:schemeClr val="tx1"/>
                </a:solidFill>
                <a:effectLst/>
                <a:latin typeface="Arial" panose="020B0604020202020204" pitchFamily="34" charset="0"/>
                <a:ea typeface="+mn-ea"/>
                <a:cs typeface="Arial" panose="020B0604020202020204" pitchFamily="34" charset="0"/>
              </a:rPr>
              <a:t>Temporary table </a:t>
            </a:r>
            <a:endParaRPr lang="en-US" sz="1200" kern="1200" dirty="0" smtClean="0">
              <a:solidFill>
                <a:schemeClr val="tx1"/>
              </a:solidFill>
              <a:effectLst/>
              <a:latin typeface="Arial" panose="020B0604020202020204" pitchFamily="34" charset="0"/>
              <a:ea typeface="+mn-ea"/>
              <a:cs typeface="Arial" panose="020B0604020202020204" pitchFamily="34" charset="0"/>
            </a:endParaRPr>
          </a:p>
          <a:p>
            <a:pPr lvl="1"/>
            <a:r>
              <a:rPr lang="en-US" sz="1200" kern="1200" dirty="0" smtClean="0">
                <a:solidFill>
                  <a:schemeClr val="tx1"/>
                </a:solidFill>
                <a:effectLst/>
                <a:latin typeface="Arial" panose="020B0604020202020204" pitchFamily="34" charset="0"/>
                <a:ea typeface="+mn-ea"/>
                <a:cs typeface="Arial" panose="020B0604020202020204" pitchFamily="34" charset="0"/>
              </a:rPr>
              <a:t>Temporary Table </a:t>
            </a:r>
            <a:r>
              <a:rPr lang="en-US" sz="1200" kern="1200" dirty="0" err="1" smtClean="0">
                <a:solidFill>
                  <a:schemeClr val="tx1"/>
                </a:solidFill>
                <a:effectLst/>
                <a:latin typeface="Arial" panose="020B0604020202020204" pitchFamily="34" charset="0"/>
                <a:ea typeface="+mn-ea"/>
                <a:cs typeface="Arial" panose="020B0604020202020204" pitchFamily="34" charset="0"/>
              </a:rPr>
              <a:t>là</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một</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bảng</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chứa</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dữ</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liệu</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mà</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chỉ</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tồn</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tại</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trong</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thời</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gian</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của</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một</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giao</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dịch</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hoặc</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phiên</a:t>
            </a:r>
            <a:r>
              <a:rPr lang="en-US" sz="1200" kern="1200" dirty="0" smtClean="0">
                <a:solidFill>
                  <a:schemeClr val="tx1"/>
                </a:solidFill>
                <a:effectLst/>
                <a:latin typeface="Arial" panose="020B0604020202020204" pitchFamily="34" charset="0"/>
                <a:ea typeface="+mn-ea"/>
                <a:cs typeface="Arial" panose="020B0604020202020204" pitchFamily="34" charset="0"/>
              </a:rPr>
              <a:t> . </a:t>
            </a:r>
            <a:r>
              <a:rPr lang="en-US" sz="1200" kern="1200" dirty="0" err="1" smtClean="0">
                <a:solidFill>
                  <a:schemeClr val="tx1"/>
                </a:solidFill>
                <a:effectLst/>
                <a:latin typeface="Arial" panose="020B0604020202020204" pitchFamily="34" charset="0"/>
                <a:ea typeface="+mn-ea"/>
                <a:cs typeface="Arial" panose="020B0604020202020204" pitchFamily="34" charset="0"/>
              </a:rPr>
              <a:t>Dữ</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liệu</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trong</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một</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bảng</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tạm</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thời</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là</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trong</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phiên</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giao</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dịch</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có</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nghĩa</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là</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mỗi</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phiên</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chỉ</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có</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thể</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xem</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và</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sửa</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đổi</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dữ</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liệu</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riêng</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của</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mình</a:t>
            </a:r>
            <a:r>
              <a:rPr lang="en-US" sz="1200" kern="1200" dirty="0" smtClean="0">
                <a:solidFill>
                  <a:schemeClr val="tx1"/>
                </a:solidFill>
                <a:effectLst/>
                <a:latin typeface="Arial" panose="020B0604020202020204" pitchFamily="34" charset="0"/>
                <a:ea typeface="+mn-ea"/>
                <a:cs typeface="Arial" panose="020B0604020202020204" pitchFamily="34" charset="0"/>
              </a:rPr>
              <a:t> .</a:t>
            </a:r>
          </a:p>
          <a:p>
            <a:pPr lvl="1"/>
            <a:r>
              <a:rPr lang="en-US" sz="1200" kern="1200" dirty="0" smtClean="0">
                <a:solidFill>
                  <a:schemeClr val="tx1"/>
                </a:solidFill>
                <a:effectLst/>
                <a:latin typeface="Arial" panose="020B0604020202020204" pitchFamily="34" charset="0"/>
                <a:ea typeface="+mn-ea"/>
                <a:cs typeface="Arial" panose="020B0604020202020204" pitchFamily="34" charset="0"/>
              </a:rPr>
              <a:t>Temporary table </a:t>
            </a:r>
            <a:r>
              <a:rPr lang="en-US" sz="1200" kern="1200" dirty="0" err="1" smtClean="0">
                <a:solidFill>
                  <a:schemeClr val="tx1"/>
                </a:solidFill>
                <a:effectLst/>
                <a:latin typeface="Arial" panose="020B0604020202020204" pitchFamily="34" charset="0"/>
                <a:ea typeface="+mn-ea"/>
                <a:cs typeface="Arial" panose="020B0604020202020204" pitchFamily="34" charset="0"/>
              </a:rPr>
              <a:t>rất</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hữu</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ích</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trong</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các</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ứng</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dụng</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một</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tập</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hợp</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kết</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quả</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được</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đếm</a:t>
            </a:r>
            <a:r>
              <a:rPr lang="en-US" sz="1200" kern="1200" dirty="0" smtClean="0">
                <a:solidFill>
                  <a:schemeClr val="tx1"/>
                </a:solidFill>
                <a:effectLst/>
                <a:latin typeface="Arial" panose="020B0604020202020204" pitchFamily="34" charset="0"/>
                <a:ea typeface="+mn-ea"/>
                <a:cs typeface="Arial" panose="020B0604020202020204" pitchFamily="34" charset="0"/>
              </a:rPr>
              <a:t>. </a:t>
            </a:r>
          </a:p>
          <a:p>
            <a:pPr lvl="1"/>
            <a:r>
              <a:rPr lang="en-US" sz="1200" kern="1200" dirty="0" err="1" smtClean="0">
                <a:solidFill>
                  <a:schemeClr val="tx1"/>
                </a:solidFill>
                <a:effectLst/>
                <a:latin typeface="Arial" panose="020B0604020202020204" pitchFamily="34" charset="0"/>
                <a:ea typeface="+mn-ea"/>
                <a:cs typeface="Arial" panose="020B0604020202020204" pitchFamily="34" charset="0"/>
              </a:rPr>
              <a:t>Ví</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dụ</a:t>
            </a:r>
            <a:r>
              <a:rPr lang="en-US" sz="1200" kern="1200" dirty="0" smtClean="0">
                <a:solidFill>
                  <a:schemeClr val="tx1"/>
                </a:solidFill>
                <a:effectLst/>
                <a:latin typeface="Arial" panose="020B0604020202020204" pitchFamily="34" charset="0"/>
                <a:ea typeface="+mn-ea"/>
                <a:cs typeface="Arial" panose="020B0604020202020204" pitchFamily="34" charset="0"/>
              </a:rPr>
              <a:t> : </a:t>
            </a:r>
            <a:r>
              <a:rPr lang="en-US" sz="1200" kern="1200" dirty="0" err="1" smtClean="0">
                <a:solidFill>
                  <a:schemeClr val="tx1"/>
                </a:solidFill>
                <a:effectLst/>
                <a:latin typeface="Arial" panose="020B0604020202020204" pitchFamily="34" charset="0"/>
                <a:ea typeface="+mn-ea"/>
                <a:cs typeface="Arial" panose="020B0604020202020204" pitchFamily="34" charset="0"/>
              </a:rPr>
              <a:t>một</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giỏ</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mua</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hàng</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trong</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một</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ứng</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dụng</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trực</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tuyến</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có</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thể</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là</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một</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bảng</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tạm</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thời</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Mỗi</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mục</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được</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đại</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diện</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bởi</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một</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hàng</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trong</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bảng</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tạm</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thời</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Bởi</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vì</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bảng</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tạm</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thời</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được</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định</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nghĩa</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cố</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định</a:t>
            </a:r>
            <a:r>
              <a:rPr lang="en-US" sz="1200" kern="1200" dirty="0" smtClean="0">
                <a:solidFill>
                  <a:schemeClr val="tx1"/>
                </a:solidFill>
                <a:effectLst/>
                <a:latin typeface="Arial" panose="020B0604020202020204" pitchFamily="34" charset="0"/>
                <a:ea typeface="+mn-ea"/>
                <a:cs typeface="Arial" panose="020B0604020202020204" pitchFamily="34" charset="0"/>
              </a:rPr>
              <a:t> , </a:t>
            </a:r>
            <a:r>
              <a:rPr lang="en-US" sz="1200" kern="1200" dirty="0" err="1" smtClean="0">
                <a:solidFill>
                  <a:schemeClr val="tx1"/>
                </a:solidFill>
                <a:effectLst/>
                <a:latin typeface="Arial" panose="020B0604020202020204" pitchFamily="34" charset="0"/>
                <a:ea typeface="+mn-ea"/>
                <a:cs typeface="Arial" panose="020B0604020202020204" pitchFamily="34" charset="0"/>
              </a:rPr>
              <a:t>nên</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có</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thể</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tạo</a:t>
            </a:r>
            <a:r>
              <a:rPr lang="en-US" sz="1200" kern="1200" dirty="0" smtClean="0">
                <a:solidFill>
                  <a:schemeClr val="tx1"/>
                </a:solidFill>
                <a:effectLst/>
                <a:latin typeface="Arial" panose="020B0604020202020204" pitchFamily="34" charset="0"/>
                <a:ea typeface="+mn-ea"/>
                <a:cs typeface="Arial" panose="020B0604020202020204" pitchFamily="34" charset="0"/>
              </a:rPr>
              <a:t> index </a:t>
            </a:r>
            <a:r>
              <a:rPr lang="en-US" sz="1200" kern="1200" dirty="0" err="1" smtClean="0">
                <a:solidFill>
                  <a:schemeClr val="tx1"/>
                </a:solidFill>
                <a:effectLst/>
                <a:latin typeface="Arial" panose="020B0604020202020204" pitchFamily="34" charset="0"/>
                <a:ea typeface="+mn-ea"/>
                <a:cs typeface="Arial" panose="020B0604020202020204" pitchFamily="34" charset="0"/>
              </a:rPr>
              <a:t>cho</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Chỉ</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số</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tạo</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ra</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trên</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bảng</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tạm</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thời</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cũng</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chỉ</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là</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tạm</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thời</a:t>
            </a:r>
            <a:r>
              <a:rPr lang="en-US" sz="1200" kern="1200" dirty="0" smtClean="0">
                <a:solidFill>
                  <a:schemeClr val="tx1"/>
                </a:solidFill>
                <a:effectLst/>
                <a:latin typeface="Arial" panose="020B0604020202020204" pitchFamily="34" charset="0"/>
                <a:ea typeface="+mn-ea"/>
                <a:cs typeface="Arial" panose="020B0604020202020204" pitchFamily="34" charset="0"/>
              </a:rPr>
              <a:t> . </a:t>
            </a:r>
            <a:r>
              <a:rPr lang="en-US" sz="1200" kern="1200" dirty="0" err="1" smtClean="0">
                <a:solidFill>
                  <a:schemeClr val="tx1"/>
                </a:solidFill>
                <a:effectLst/>
                <a:latin typeface="Arial" panose="020B0604020202020204" pitchFamily="34" charset="0"/>
                <a:ea typeface="+mn-ea"/>
                <a:cs typeface="Arial" panose="020B0604020202020204" pitchFamily="34" charset="0"/>
              </a:rPr>
              <a:t>Các</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dữ</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liệu</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trong</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các</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chỉ</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số</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có</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cùng</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một</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phiên</a:t>
            </a:r>
            <a:r>
              <a:rPr lang="en-US" sz="1200" kern="1200" dirty="0" smtClean="0">
                <a:solidFill>
                  <a:schemeClr val="tx1"/>
                </a:solidFill>
                <a:effectLst/>
                <a:latin typeface="Arial" panose="020B0604020202020204" pitchFamily="34" charset="0"/>
                <a:ea typeface="+mn-ea"/>
                <a:cs typeface="Arial" panose="020B0604020202020204" pitchFamily="34" charset="0"/>
              </a:rPr>
              <a:t> , </a:t>
            </a:r>
            <a:r>
              <a:rPr lang="en-US" sz="1200" kern="1200" dirty="0" err="1" smtClean="0">
                <a:solidFill>
                  <a:schemeClr val="tx1"/>
                </a:solidFill>
                <a:effectLst/>
                <a:latin typeface="Arial" panose="020B0604020202020204" pitchFamily="34" charset="0"/>
                <a:ea typeface="+mn-ea"/>
                <a:cs typeface="Arial" panose="020B0604020202020204" pitchFamily="34" charset="0"/>
              </a:rPr>
              <a:t>phạm</a:t>
            </a:r>
            <a:r>
              <a:rPr lang="en-US" sz="1200" kern="1200" dirty="0" smtClean="0">
                <a:solidFill>
                  <a:schemeClr val="tx1"/>
                </a:solidFill>
                <a:effectLst/>
                <a:latin typeface="Arial" panose="020B0604020202020204" pitchFamily="34" charset="0"/>
                <a:ea typeface="+mn-ea"/>
                <a:cs typeface="Arial" panose="020B0604020202020204" pitchFamily="34" charset="0"/>
              </a:rPr>
              <a:t> vi </a:t>
            </a:r>
            <a:r>
              <a:rPr lang="en-US" sz="1200" kern="1200" dirty="0" err="1" smtClean="0">
                <a:solidFill>
                  <a:schemeClr val="tx1"/>
                </a:solidFill>
                <a:effectLst/>
                <a:latin typeface="Arial" panose="020B0604020202020204" pitchFamily="34" charset="0"/>
                <a:ea typeface="+mn-ea"/>
                <a:cs typeface="Arial" panose="020B0604020202020204" pitchFamily="34" charset="0"/>
              </a:rPr>
              <a:t>giao</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dịch</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như</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các</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dữ</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liệu</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trong</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bảng</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tạm</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thời</a:t>
            </a:r>
            <a:r>
              <a:rPr lang="en-US" sz="1200" kern="1200" dirty="0" smtClean="0">
                <a:solidFill>
                  <a:schemeClr val="tx1"/>
                </a:solidFill>
                <a:effectLst/>
                <a:latin typeface="Arial" panose="020B0604020202020204" pitchFamily="34" charset="0"/>
                <a:ea typeface="+mn-ea"/>
                <a:cs typeface="Arial" panose="020B0604020202020204" pitchFamily="34" charset="0"/>
              </a:rPr>
              <a:t> .     </a:t>
            </a:r>
          </a:p>
          <a:p>
            <a:endParaRPr lang="en-US" dirty="0"/>
          </a:p>
        </p:txBody>
      </p:sp>
      <p:sp>
        <p:nvSpPr>
          <p:cNvPr id="4" name="Slide Number Placeholder 3"/>
          <p:cNvSpPr>
            <a:spLocks noGrp="1"/>
          </p:cNvSpPr>
          <p:nvPr>
            <p:ph type="sldNum" sz="quarter" idx="10"/>
          </p:nvPr>
        </p:nvSpPr>
        <p:spPr/>
        <p:txBody>
          <a:bodyPr/>
          <a:lstStyle/>
          <a:p>
            <a:fld id="{BE99A011-0317-4A4F-A251-731A881B34A9}" type="slidenum">
              <a:rPr lang="en-US" smtClean="0"/>
              <a:pPr/>
              <a:t>48</a:t>
            </a:fld>
            <a:endParaRPr lang="en-US"/>
          </a:p>
        </p:txBody>
      </p:sp>
    </p:spTree>
    <p:extLst>
      <p:ext uri="{BB962C8B-B14F-4D97-AF65-F5344CB8AC3E}">
        <p14:creationId xmlns:p14="http://schemas.microsoft.com/office/powerpoint/2010/main" val="10177262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anose="020B0604020202020204" pitchFamily="34" charset="0"/>
                <a:ea typeface="+mn-ea"/>
                <a:cs typeface="Arial" panose="020B0604020202020204" pitchFamily="34" charset="0"/>
              </a:rPr>
              <a:t> </a:t>
            </a:r>
          </a:p>
          <a:p>
            <a:r>
              <a:rPr lang="en-US" sz="1200" kern="1200" dirty="0" smtClean="0">
                <a:solidFill>
                  <a:schemeClr val="tx1"/>
                </a:solidFill>
                <a:effectLst/>
                <a:latin typeface="Arial" panose="020B0604020202020204" pitchFamily="34" charset="0"/>
                <a:ea typeface="+mn-ea"/>
                <a:cs typeface="Arial" panose="020B0604020202020204" pitchFamily="34" charset="0"/>
              </a:rPr>
              <a:t>At the physical level, the CDB has a database instance and database files, just as a non-CDB does.</a:t>
            </a:r>
          </a:p>
          <a:p>
            <a:pPr lvl="0"/>
            <a:r>
              <a:rPr lang="en-US" sz="1200" kern="1200" dirty="0" smtClean="0">
                <a:solidFill>
                  <a:schemeClr val="tx1"/>
                </a:solidFill>
                <a:effectLst/>
                <a:latin typeface="Arial" panose="020B0604020202020204" pitchFamily="34" charset="0"/>
                <a:ea typeface="+mn-ea"/>
                <a:cs typeface="Arial" panose="020B0604020202020204" pitchFamily="34" charset="0"/>
              </a:rPr>
              <a:t>The redo log files are common for the whole CDB. The information it contains is annotated with the identity of the PDB where a change occurs. Oracle </a:t>
            </a:r>
            <a:r>
              <a:rPr lang="en-US" sz="1200" kern="1200" dirty="0" err="1" smtClean="0">
                <a:solidFill>
                  <a:schemeClr val="tx1"/>
                </a:solidFill>
                <a:effectLst/>
                <a:latin typeface="Arial" panose="020B0604020202020204" pitchFamily="34" charset="0"/>
                <a:ea typeface="+mn-ea"/>
                <a:cs typeface="Arial" panose="020B0604020202020204" pitchFamily="34" charset="0"/>
              </a:rPr>
              <a:t>GoldenGate</a:t>
            </a:r>
            <a:r>
              <a:rPr lang="en-US" sz="1200" kern="1200" dirty="0" smtClean="0">
                <a:solidFill>
                  <a:schemeClr val="tx1"/>
                </a:solidFill>
                <a:effectLst/>
                <a:latin typeface="Arial" panose="020B0604020202020204" pitchFamily="34" charset="0"/>
                <a:ea typeface="+mn-ea"/>
                <a:cs typeface="Arial" panose="020B0604020202020204" pitchFamily="34" charset="0"/>
              </a:rPr>
              <a:t> is enhanced to understand the format of the redo log for a CDB. All PDBs in a CDB share the ARCHIVELOG mode of the CDB.</a:t>
            </a:r>
          </a:p>
          <a:p>
            <a:pPr lvl="0"/>
            <a:r>
              <a:rPr lang="en-US" sz="1200" kern="1200" dirty="0" smtClean="0">
                <a:solidFill>
                  <a:schemeClr val="tx1"/>
                </a:solidFill>
                <a:effectLst/>
                <a:latin typeface="Arial" panose="020B0604020202020204" pitchFamily="34" charset="0"/>
                <a:ea typeface="+mn-ea"/>
                <a:cs typeface="Arial" panose="020B0604020202020204" pitchFamily="34" charset="0"/>
              </a:rPr>
              <a:t>The control files are common for the whole CDB. The control files are updated to reflect any additional </a:t>
            </a:r>
            <a:r>
              <a:rPr lang="en-US" sz="1200" kern="1200" dirty="0" err="1" smtClean="0">
                <a:solidFill>
                  <a:schemeClr val="tx1"/>
                </a:solidFill>
                <a:effectLst/>
                <a:latin typeface="Arial" panose="020B0604020202020204" pitchFamily="34" charset="0"/>
                <a:ea typeface="+mn-ea"/>
                <a:cs typeface="Arial" panose="020B0604020202020204" pitchFamily="34" charset="0"/>
              </a:rPr>
              <a:t>tablespace</a:t>
            </a:r>
            <a:r>
              <a:rPr lang="en-US" sz="1200" kern="1200" dirty="0" smtClean="0">
                <a:solidFill>
                  <a:schemeClr val="tx1"/>
                </a:solidFill>
                <a:effectLst/>
                <a:latin typeface="Arial" panose="020B0604020202020204" pitchFamily="34" charset="0"/>
                <a:ea typeface="+mn-ea"/>
                <a:cs typeface="Arial" panose="020B0604020202020204" pitchFamily="34" charset="0"/>
              </a:rPr>
              <a:t> and data files of plugged PDBs.</a:t>
            </a:r>
          </a:p>
          <a:p>
            <a:pPr lvl="0"/>
            <a:r>
              <a:rPr lang="en-US" sz="1200" kern="1200" dirty="0" smtClean="0">
                <a:solidFill>
                  <a:schemeClr val="tx1"/>
                </a:solidFill>
                <a:effectLst/>
                <a:latin typeface="Arial" panose="020B0604020202020204" pitchFamily="34" charset="0"/>
                <a:ea typeface="+mn-ea"/>
                <a:cs typeface="Arial" panose="020B0604020202020204" pitchFamily="34" charset="0"/>
              </a:rPr>
              <a:t>The UNDO </a:t>
            </a:r>
            <a:r>
              <a:rPr lang="en-US" sz="1200" kern="1200" dirty="0" err="1" smtClean="0">
                <a:solidFill>
                  <a:schemeClr val="tx1"/>
                </a:solidFill>
                <a:effectLst/>
                <a:latin typeface="Arial" panose="020B0604020202020204" pitchFamily="34" charset="0"/>
                <a:ea typeface="+mn-ea"/>
                <a:cs typeface="Arial" panose="020B0604020202020204" pitchFamily="34" charset="0"/>
              </a:rPr>
              <a:t>tablespace</a:t>
            </a:r>
            <a:r>
              <a:rPr lang="en-US" sz="1200" kern="1200" dirty="0" smtClean="0">
                <a:solidFill>
                  <a:schemeClr val="tx1"/>
                </a:solidFill>
                <a:effectLst/>
                <a:latin typeface="Arial" panose="020B0604020202020204" pitchFamily="34" charset="0"/>
                <a:ea typeface="+mn-ea"/>
                <a:cs typeface="Arial" panose="020B0604020202020204" pitchFamily="34" charset="0"/>
              </a:rPr>
              <a:t> is common for all containers.</a:t>
            </a:r>
          </a:p>
          <a:p>
            <a:pPr lvl="0"/>
            <a:r>
              <a:rPr lang="en-US" sz="1200" kern="1200" dirty="0" smtClean="0">
                <a:solidFill>
                  <a:schemeClr val="tx1"/>
                </a:solidFill>
                <a:effectLst/>
                <a:latin typeface="Arial" panose="020B0604020202020204" pitchFamily="34" charset="0"/>
                <a:ea typeface="+mn-ea"/>
                <a:cs typeface="Arial" panose="020B0604020202020204" pitchFamily="34" charset="0"/>
              </a:rPr>
              <a:t>A temporary </a:t>
            </a:r>
            <a:r>
              <a:rPr lang="en-US" sz="1200" kern="1200" dirty="0" err="1" smtClean="0">
                <a:solidFill>
                  <a:schemeClr val="tx1"/>
                </a:solidFill>
                <a:effectLst/>
                <a:latin typeface="Arial" panose="020B0604020202020204" pitchFamily="34" charset="0"/>
                <a:ea typeface="+mn-ea"/>
                <a:cs typeface="Arial" panose="020B0604020202020204" pitchFamily="34" charset="0"/>
              </a:rPr>
              <a:t>tablespace</a:t>
            </a:r>
            <a:r>
              <a:rPr lang="en-US" sz="1200" kern="1200" dirty="0" smtClean="0">
                <a:solidFill>
                  <a:schemeClr val="tx1"/>
                </a:solidFill>
                <a:effectLst/>
                <a:latin typeface="Arial" panose="020B0604020202020204" pitchFamily="34" charset="0"/>
                <a:ea typeface="+mn-ea"/>
                <a:cs typeface="Arial" panose="020B0604020202020204" pitchFamily="34" charset="0"/>
              </a:rPr>
              <a:t> common to all containers is required. But each PDB can hold its own temporary </a:t>
            </a:r>
            <a:r>
              <a:rPr lang="en-US" sz="1200" kern="1200" dirty="0" err="1" smtClean="0">
                <a:solidFill>
                  <a:schemeClr val="tx1"/>
                </a:solidFill>
                <a:effectLst/>
                <a:latin typeface="Arial" panose="020B0604020202020204" pitchFamily="34" charset="0"/>
                <a:ea typeface="+mn-ea"/>
                <a:cs typeface="Arial" panose="020B0604020202020204" pitchFamily="34" charset="0"/>
              </a:rPr>
              <a:t>tablespace</a:t>
            </a:r>
            <a:r>
              <a:rPr lang="en-US" sz="1200" kern="1200" dirty="0" smtClean="0">
                <a:solidFill>
                  <a:schemeClr val="tx1"/>
                </a:solidFill>
                <a:effectLst/>
                <a:latin typeface="Arial" panose="020B0604020202020204" pitchFamily="34" charset="0"/>
                <a:ea typeface="+mn-ea"/>
                <a:cs typeface="Arial" panose="020B0604020202020204" pitchFamily="34" charset="0"/>
              </a:rPr>
              <a:t> for its own local users.</a:t>
            </a:r>
          </a:p>
          <a:p>
            <a:pPr lvl="0"/>
            <a:r>
              <a:rPr lang="en-US" sz="1200" kern="1200" dirty="0" smtClean="0">
                <a:solidFill>
                  <a:schemeClr val="tx1"/>
                </a:solidFill>
                <a:effectLst/>
                <a:latin typeface="Arial" panose="020B0604020202020204" pitchFamily="34" charset="0"/>
                <a:ea typeface="+mn-ea"/>
                <a:cs typeface="Arial" panose="020B0604020202020204" pitchFamily="34" charset="0"/>
              </a:rPr>
              <a:t>Each container has its own data dictionary stored in its proper SYSTEM </a:t>
            </a:r>
            <a:r>
              <a:rPr lang="en-US" sz="1200" kern="1200" dirty="0" err="1" smtClean="0">
                <a:solidFill>
                  <a:schemeClr val="tx1"/>
                </a:solidFill>
                <a:effectLst/>
                <a:latin typeface="Arial" panose="020B0604020202020204" pitchFamily="34" charset="0"/>
                <a:ea typeface="+mn-ea"/>
                <a:cs typeface="Arial" panose="020B0604020202020204" pitchFamily="34" charset="0"/>
              </a:rPr>
              <a:t>tablespace</a:t>
            </a:r>
            <a:r>
              <a:rPr lang="en-US" sz="1200" kern="1200" dirty="0" smtClean="0">
                <a:solidFill>
                  <a:schemeClr val="tx1"/>
                </a:solidFill>
                <a:effectLst/>
                <a:latin typeface="Arial" panose="020B0604020202020204" pitchFamily="34" charset="0"/>
                <a:ea typeface="+mn-ea"/>
                <a:cs typeface="Arial" panose="020B0604020202020204" pitchFamily="34" charset="0"/>
              </a:rPr>
              <a:t>, containing its own metadata, and a SYSAUX </a:t>
            </a:r>
            <a:r>
              <a:rPr lang="en-US" sz="1200" kern="1200" dirty="0" err="1" smtClean="0">
                <a:solidFill>
                  <a:schemeClr val="tx1"/>
                </a:solidFill>
                <a:effectLst/>
                <a:latin typeface="Arial" panose="020B0604020202020204" pitchFamily="34" charset="0"/>
                <a:ea typeface="+mn-ea"/>
                <a:cs typeface="Arial" panose="020B0604020202020204" pitchFamily="34" charset="0"/>
              </a:rPr>
              <a:t>tablespace</a:t>
            </a:r>
            <a:r>
              <a:rPr lang="en-US" sz="1200" kern="1200" dirty="0" smtClean="0">
                <a:solidFill>
                  <a:schemeClr val="tx1"/>
                </a:solidFill>
                <a:effectLst/>
                <a:latin typeface="Arial" panose="020B0604020202020204" pitchFamily="34" charset="0"/>
                <a:ea typeface="+mn-ea"/>
                <a:cs typeface="Arial" panose="020B0604020202020204" pitchFamily="34" charset="0"/>
              </a:rPr>
              <a:t>.</a:t>
            </a:r>
          </a:p>
          <a:p>
            <a:pPr lvl="0"/>
            <a:r>
              <a:rPr lang="en-US" sz="1200" kern="1200" dirty="0" err="1" smtClean="0">
                <a:solidFill>
                  <a:schemeClr val="tx1"/>
                </a:solidFill>
                <a:effectLst/>
                <a:latin typeface="Arial" panose="020B0604020202020204" pitchFamily="34" charset="0"/>
                <a:ea typeface="+mn-ea"/>
                <a:cs typeface="Arial" panose="020B0604020202020204" pitchFamily="34" charset="0"/>
              </a:rPr>
              <a:t>Th</a:t>
            </a:r>
            <a:r>
              <a:rPr lang="en-US" sz="1200" kern="1200" dirty="0" smtClean="0">
                <a:solidFill>
                  <a:schemeClr val="tx1"/>
                </a:solidFill>
                <a:effectLst/>
                <a:latin typeface="Arial" panose="020B0604020202020204" pitchFamily="34" charset="0"/>
                <a:ea typeface="+mn-ea"/>
                <a:cs typeface="Arial" panose="020B0604020202020204" pitchFamily="34" charset="0"/>
              </a:rPr>
              <a:t> PDBs can create </a:t>
            </a:r>
            <a:r>
              <a:rPr lang="en-US" sz="1200" kern="1200" dirty="0" err="1" smtClean="0">
                <a:solidFill>
                  <a:schemeClr val="tx1"/>
                </a:solidFill>
                <a:effectLst/>
                <a:latin typeface="Arial" panose="020B0604020202020204" pitchFamily="34" charset="0"/>
                <a:ea typeface="+mn-ea"/>
                <a:cs typeface="Arial" panose="020B0604020202020204" pitchFamily="34" charset="0"/>
              </a:rPr>
              <a:t>tablespaces</a:t>
            </a:r>
            <a:r>
              <a:rPr lang="en-US" sz="1200" kern="1200" dirty="0" smtClean="0">
                <a:solidFill>
                  <a:schemeClr val="tx1"/>
                </a:solidFill>
                <a:effectLst/>
                <a:latin typeface="Arial" panose="020B0604020202020204" pitchFamily="34" charset="0"/>
                <a:ea typeface="+mn-ea"/>
                <a:cs typeface="Arial" panose="020B0604020202020204" pitchFamily="34" charset="0"/>
              </a:rPr>
              <a:t> within the PDB according to application needs.</a:t>
            </a:r>
          </a:p>
          <a:p>
            <a:pPr lvl="0"/>
            <a:r>
              <a:rPr lang="en-US" sz="1200" kern="1200" dirty="0" smtClean="0">
                <a:solidFill>
                  <a:schemeClr val="tx1"/>
                </a:solidFill>
                <a:effectLst/>
                <a:latin typeface="Arial" panose="020B0604020202020204" pitchFamily="34" charset="0"/>
                <a:ea typeface="+mn-ea"/>
                <a:cs typeface="Arial" panose="020B0604020202020204" pitchFamily="34" charset="0"/>
              </a:rPr>
              <a:t>Each data file is associated with a specific container, named CON_ID.</a:t>
            </a:r>
          </a:p>
          <a:p>
            <a:endParaRPr lang="en-US" dirty="0"/>
          </a:p>
        </p:txBody>
      </p:sp>
      <p:sp>
        <p:nvSpPr>
          <p:cNvPr id="4" name="Slide Number Placeholder 3"/>
          <p:cNvSpPr>
            <a:spLocks noGrp="1"/>
          </p:cNvSpPr>
          <p:nvPr>
            <p:ph type="sldNum" sz="quarter" idx="10"/>
          </p:nvPr>
        </p:nvSpPr>
        <p:spPr/>
        <p:txBody>
          <a:bodyPr/>
          <a:lstStyle/>
          <a:p>
            <a:fld id="{BE99A011-0317-4A4F-A251-731A881B34A9}" type="slidenum">
              <a:rPr lang="en-US" smtClean="0"/>
              <a:pPr/>
              <a:t>50</a:t>
            </a:fld>
            <a:endParaRPr lang="en-US"/>
          </a:p>
        </p:txBody>
      </p:sp>
    </p:spTree>
    <p:extLst>
      <p:ext uri="{BB962C8B-B14F-4D97-AF65-F5344CB8AC3E}">
        <p14:creationId xmlns:p14="http://schemas.microsoft.com/office/powerpoint/2010/main" val="13253369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smtClean="0">
                <a:solidFill>
                  <a:schemeClr val="tx1"/>
                </a:solidFill>
                <a:effectLst/>
                <a:latin typeface="Arial" panose="020B0604020202020204" pitchFamily="34" charset="0"/>
                <a:ea typeface="+mn-ea"/>
                <a:cs typeface="Arial" panose="020B0604020202020204" pitchFamily="34" charset="0"/>
              </a:rPr>
              <a:t>Oracle ASM is a volume manager and a file system for Oracle Database files that supports single-instance Oracle Database and Oracle Real Application Clusters (Oracle RAC) configurations. Oracle ASM is Oracle's recommended storage management solution that provides an alternative to conventional volume managers, file systems, and raw devices.. Combining volume management functions with a file system allows a level of integration and efficiency that would not otherwise be possible. For example, ASM is able to avoid the overhead associated with a conventional file system and achieve native raw disk performance for Oracle data files and other file types supported by ASM. ASM is engineered to operate efficiently in both clustered and </a:t>
            </a:r>
            <a:r>
              <a:rPr lang="en-US" sz="1200" i="0" kern="1200" dirty="0" err="1" smtClean="0">
                <a:solidFill>
                  <a:schemeClr val="tx1"/>
                </a:solidFill>
                <a:effectLst/>
                <a:latin typeface="Arial" panose="020B0604020202020204" pitchFamily="34" charset="0"/>
                <a:ea typeface="+mn-ea"/>
                <a:cs typeface="Arial" panose="020B0604020202020204" pitchFamily="34" charset="0"/>
              </a:rPr>
              <a:t>nonclustered</a:t>
            </a:r>
            <a:r>
              <a:rPr lang="en-US" sz="1200" i="0" kern="1200" dirty="0" smtClean="0">
                <a:solidFill>
                  <a:schemeClr val="tx1"/>
                </a:solidFill>
                <a:effectLst/>
                <a:latin typeface="Arial" panose="020B0604020202020204" pitchFamily="34" charset="0"/>
                <a:ea typeface="+mn-ea"/>
                <a:cs typeface="Arial" panose="020B0604020202020204" pitchFamily="34" charset="0"/>
              </a:rPr>
              <a:t> environments. Oracle ASM files can coexist with other storage management options such as raw disks and third-party file systems. This capability simplifies the integration of Oracle ASM into pre existing environments.</a:t>
            </a:r>
          </a:p>
          <a:p>
            <a:endParaRPr lang="en-US" sz="1200" i="0" kern="1200" dirty="0" smtClean="0">
              <a:solidFill>
                <a:schemeClr val="tx1"/>
              </a:solidFill>
              <a:effectLst/>
              <a:latin typeface="Arial" panose="020B0604020202020204" pitchFamily="34" charset="0"/>
              <a:ea typeface="+mn-ea"/>
              <a:cs typeface="Arial" panose="020B0604020202020204" pitchFamily="34" charset="0"/>
            </a:endParaRPr>
          </a:p>
          <a:p>
            <a:pPr lvl="0"/>
            <a:r>
              <a:rPr lang="en-US" sz="1200" kern="1200" dirty="0" smtClean="0">
                <a:solidFill>
                  <a:schemeClr val="tx1"/>
                </a:solidFill>
                <a:effectLst/>
                <a:latin typeface="Arial" panose="020B0604020202020204" pitchFamily="34" charset="0"/>
                <a:ea typeface="+mn-ea"/>
                <a:cs typeface="Arial" panose="020B0604020202020204" pitchFamily="34" charset="0"/>
              </a:rPr>
              <a:t>Is a portable and high-performance cluster file system</a:t>
            </a:r>
          </a:p>
          <a:p>
            <a:pPr lvl="0"/>
            <a:r>
              <a:rPr lang="en-US" sz="1200" kern="1200" dirty="0" smtClean="0">
                <a:solidFill>
                  <a:schemeClr val="tx1"/>
                </a:solidFill>
                <a:effectLst/>
                <a:latin typeface="Arial" panose="020B0604020202020204" pitchFamily="34" charset="0"/>
                <a:ea typeface="+mn-ea"/>
                <a:cs typeface="Arial" panose="020B0604020202020204" pitchFamily="34" charset="0"/>
              </a:rPr>
              <a:t>Manages Oracle database files</a:t>
            </a:r>
          </a:p>
          <a:p>
            <a:pPr lvl="0"/>
            <a:r>
              <a:rPr lang="en-US" sz="1200" kern="1200" dirty="0" smtClean="0">
                <a:solidFill>
                  <a:schemeClr val="tx1"/>
                </a:solidFill>
                <a:effectLst/>
                <a:latin typeface="Arial" panose="020B0604020202020204" pitchFamily="34" charset="0"/>
                <a:ea typeface="+mn-ea"/>
                <a:cs typeface="Arial" panose="020B0604020202020204" pitchFamily="34" charset="0"/>
              </a:rPr>
              <a:t>Manages application files with ASM Cluster File System (ACFS)</a:t>
            </a:r>
          </a:p>
          <a:p>
            <a:pPr lvl="0"/>
            <a:r>
              <a:rPr lang="en-US" sz="1200" kern="1200" dirty="0" smtClean="0">
                <a:solidFill>
                  <a:schemeClr val="tx1"/>
                </a:solidFill>
                <a:effectLst/>
                <a:latin typeface="Arial" panose="020B0604020202020204" pitchFamily="34" charset="0"/>
                <a:ea typeface="+mn-ea"/>
                <a:cs typeface="Arial" panose="020B0604020202020204" pitchFamily="34" charset="0"/>
              </a:rPr>
              <a:t>Spreads data across disks to balance load </a:t>
            </a:r>
          </a:p>
          <a:p>
            <a:pPr lvl="0"/>
            <a:r>
              <a:rPr lang="en-US" sz="1200" kern="1200" dirty="0" smtClean="0">
                <a:solidFill>
                  <a:schemeClr val="tx1"/>
                </a:solidFill>
                <a:effectLst/>
                <a:latin typeface="Arial" panose="020B0604020202020204" pitchFamily="34" charset="0"/>
                <a:ea typeface="+mn-ea"/>
                <a:cs typeface="Arial" panose="020B0604020202020204" pitchFamily="34" charset="0"/>
              </a:rPr>
              <a:t>Mirrors data in case of failures</a:t>
            </a:r>
          </a:p>
          <a:p>
            <a:pPr lvl="0"/>
            <a:r>
              <a:rPr lang="en-US" sz="1200" kern="1200" dirty="0" smtClean="0">
                <a:solidFill>
                  <a:schemeClr val="tx1"/>
                </a:solidFill>
                <a:effectLst/>
                <a:latin typeface="Arial" panose="020B0604020202020204" pitchFamily="34" charset="0"/>
                <a:ea typeface="+mn-ea"/>
                <a:cs typeface="Arial" panose="020B0604020202020204" pitchFamily="34" charset="0"/>
              </a:rPr>
              <a:t>Solves storage management challenges</a:t>
            </a:r>
          </a:p>
          <a:p>
            <a:r>
              <a:rPr lang="en-US" sz="1200" i="0" kern="1200" dirty="0" smtClean="0">
                <a:solidFill>
                  <a:schemeClr val="tx1"/>
                </a:solidFill>
                <a:effectLst/>
                <a:latin typeface="Arial" panose="020B0604020202020204" pitchFamily="34" charset="0"/>
                <a:ea typeface="+mn-ea"/>
                <a:cs typeface="Arial" panose="020B0604020202020204" pitchFamily="34" charset="0"/>
              </a:rPr>
              <a:t/>
            </a:r>
            <a:br>
              <a:rPr lang="en-US" sz="1200" i="0" kern="1200" dirty="0" smtClean="0">
                <a:solidFill>
                  <a:schemeClr val="tx1"/>
                </a:solidFill>
                <a:effectLst/>
                <a:latin typeface="Arial" panose="020B0604020202020204" pitchFamily="34" charset="0"/>
                <a:ea typeface="+mn-ea"/>
                <a:cs typeface="Arial" panose="020B0604020202020204" pitchFamily="34" charset="0"/>
              </a:rPr>
            </a:br>
            <a:endParaRPr lang="en-US" dirty="0"/>
          </a:p>
        </p:txBody>
      </p:sp>
      <p:sp>
        <p:nvSpPr>
          <p:cNvPr id="4" name="Slide Number Placeholder 3"/>
          <p:cNvSpPr>
            <a:spLocks noGrp="1"/>
          </p:cNvSpPr>
          <p:nvPr>
            <p:ph type="sldNum" sz="quarter" idx="10"/>
          </p:nvPr>
        </p:nvSpPr>
        <p:spPr/>
        <p:txBody>
          <a:bodyPr/>
          <a:lstStyle/>
          <a:p>
            <a:fld id="{BE99A011-0317-4A4F-A251-731A881B34A9}" type="slidenum">
              <a:rPr lang="en-US" smtClean="0"/>
              <a:pPr/>
              <a:t>52</a:t>
            </a:fld>
            <a:endParaRPr lang="en-US"/>
          </a:p>
        </p:txBody>
      </p:sp>
    </p:spTree>
    <p:extLst>
      <p:ext uri="{BB962C8B-B14F-4D97-AF65-F5344CB8AC3E}">
        <p14:creationId xmlns:p14="http://schemas.microsoft.com/office/powerpoint/2010/main" val="29698469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99A011-0317-4A4F-A251-731A881B34A9}" type="slidenum">
              <a:rPr lang="en-US" smtClean="0"/>
              <a:pPr/>
              <a:t>53</a:t>
            </a:fld>
            <a:endParaRPr lang="en-US"/>
          </a:p>
        </p:txBody>
      </p:sp>
    </p:spTree>
    <p:extLst>
      <p:ext uri="{BB962C8B-B14F-4D97-AF65-F5344CB8AC3E}">
        <p14:creationId xmlns:p14="http://schemas.microsoft.com/office/powerpoint/2010/main" val="2962753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Arial" panose="020B0604020202020204" pitchFamily="34" charset="0"/>
                <a:ea typeface="+mn-ea"/>
                <a:cs typeface="Arial" panose="020B0604020202020204" pitchFamily="34" charset="0"/>
              </a:rPr>
              <a:t>Oracle server :</a:t>
            </a:r>
            <a:endParaRPr lang="en-US" sz="1200" kern="1200" dirty="0" smtClean="0">
              <a:solidFill>
                <a:schemeClr val="tx1"/>
              </a:solidFill>
              <a:effectLst/>
              <a:latin typeface="Arial" panose="020B0604020202020204" pitchFamily="34" charset="0"/>
              <a:ea typeface="+mn-ea"/>
              <a:cs typeface="Arial" panose="020B0604020202020204" pitchFamily="34" charset="0"/>
            </a:endParaRPr>
          </a:p>
          <a:p>
            <a:pPr lvl="1"/>
            <a:r>
              <a:rPr lang="en-US" sz="1200" kern="1200" dirty="0" err="1" smtClean="0">
                <a:solidFill>
                  <a:schemeClr val="tx1"/>
                </a:solidFill>
                <a:effectLst/>
                <a:latin typeface="Arial" panose="020B0604020202020204" pitchFamily="34" charset="0"/>
                <a:ea typeface="+mn-ea"/>
                <a:cs typeface="Arial" panose="020B0604020202020204" pitchFamily="34" charset="0"/>
              </a:rPr>
              <a:t>Là</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tập</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hợp</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những</a:t>
            </a:r>
            <a:r>
              <a:rPr lang="en-US" sz="1200" kern="1200" dirty="0" smtClean="0">
                <a:solidFill>
                  <a:schemeClr val="tx1"/>
                </a:solidFill>
                <a:effectLst/>
                <a:latin typeface="Arial" panose="020B0604020202020204" pitchFamily="34" charset="0"/>
                <a:ea typeface="+mn-ea"/>
                <a:cs typeface="Arial" panose="020B0604020202020204" pitchFamily="34" charset="0"/>
              </a:rPr>
              <a:t> file, </a:t>
            </a:r>
            <a:r>
              <a:rPr lang="en-US" sz="1200" kern="1200" dirty="0" err="1" smtClean="0">
                <a:solidFill>
                  <a:schemeClr val="tx1"/>
                </a:solidFill>
                <a:effectLst/>
                <a:latin typeface="Arial" panose="020B0604020202020204" pitchFamily="34" charset="0"/>
                <a:ea typeface="+mn-ea"/>
                <a:cs typeface="Arial" panose="020B0604020202020204" pitchFamily="34" charset="0"/>
              </a:rPr>
              <a:t>những</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tiến</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trình</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và</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cấu</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trúc</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bộ</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nhớ</a:t>
            </a:r>
            <a:r>
              <a:rPr lang="en-US" sz="1200" kern="1200" dirty="0" smtClean="0">
                <a:solidFill>
                  <a:schemeClr val="tx1"/>
                </a:solidFill>
                <a:effectLst/>
                <a:latin typeface="Arial" panose="020B0604020202020204" pitchFamily="34" charset="0"/>
                <a:ea typeface="+mn-ea"/>
                <a:cs typeface="Arial" panose="020B0604020202020204" pitchFamily="34" charset="0"/>
              </a:rPr>
              <a:t> </a:t>
            </a:r>
          </a:p>
          <a:p>
            <a:pPr lvl="1"/>
            <a:r>
              <a:rPr lang="en-US" sz="1200" kern="1200" dirty="0" smtClean="0">
                <a:solidFill>
                  <a:schemeClr val="tx1"/>
                </a:solidFill>
                <a:effectLst/>
                <a:latin typeface="Arial" panose="020B0604020202020204" pitchFamily="34" charset="0"/>
                <a:ea typeface="+mn-ea"/>
                <a:cs typeface="Arial" panose="020B0604020202020204" pitchFamily="34" charset="0"/>
              </a:rPr>
              <a:t>Oracle server </a:t>
            </a:r>
            <a:r>
              <a:rPr lang="en-US" sz="1200" kern="1200" dirty="0" err="1" smtClean="0">
                <a:solidFill>
                  <a:schemeClr val="tx1"/>
                </a:solidFill>
                <a:effectLst/>
                <a:latin typeface="Arial" panose="020B0604020202020204" pitchFamily="34" charset="0"/>
                <a:ea typeface="+mn-ea"/>
                <a:cs typeface="Arial" panose="020B0604020202020204" pitchFamily="34" charset="0"/>
              </a:rPr>
              <a:t>bao</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gồm</a:t>
            </a:r>
            <a:r>
              <a:rPr lang="en-US" sz="1200" kern="1200" dirty="0" smtClean="0">
                <a:solidFill>
                  <a:schemeClr val="tx1"/>
                </a:solidFill>
                <a:effectLst/>
                <a:latin typeface="Arial" panose="020B0604020202020204" pitchFamily="34" charset="0"/>
                <a:ea typeface="+mn-ea"/>
                <a:cs typeface="Arial" panose="020B0604020202020204" pitchFamily="34" charset="0"/>
              </a:rPr>
              <a:t> Oracle Instance </a:t>
            </a:r>
            <a:r>
              <a:rPr lang="en-US" sz="1200" kern="1200" dirty="0" err="1" smtClean="0">
                <a:solidFill>
                  <a:schemeClr val="tx1"/>
                </a:solidFill>
                <a:effectLst/>
                <a:latin typeface="Arial" panose="020B0604020202020204" pitchFamily="34" charset="0"/>
                <a:ea typeface="+mn-ea"/>
                <a:cs typeface="Arial" panose="020B0604020202020204" pitchFamily="34" charset="0"/>
              </a:rPr>
              <a:t>và</a:t>
            </a:r>
            <a:r>
              <a:rPr lang="en-US" sz="1200" kern="1200" dirty="0" smtClean="0">
                <a:solidFill>
                  <a:schemeClr val="tx1"/>
                </a:solidFill>
                <a:effectLst/>
                <a:latin typeface="Arial" panose="020B0604020202020204" pitchFamily="34" charset="0"/>
                <a:ea typeface="+mn-ea"/>
                <a:cs typeface="Arial" panose="020B0604020202020204" pitchFamily="34" charset="0"/>
              </a:rPr>
              <a:t> Oracle Database</a:t>
            </a:r>
          </a:p>
          <a:p>
            <a:r>
              <a:rPr lang="en-US" sz="1200" b="1" kern="1200" dirty="0" smtClean="0">
                <a:solidFill>
                  <a:schemeClr val="tx1"/>
                </a:solidFill>
                <a:effectLst/>
                <a:latin typeface="Arial" panose="020B0604020202020204" pitchFamily="34" charset="0"/>
                <a:ea typeface="+mn-ea"/>
                <a:cs typeface="Arial" panose="020B0604020202020204" pitchFamily="34" charset="0"/>
              </a:rPr>
              <a:t>Oracle Instance</a:t>
            </a:r>
            <a:endParaRPr lang="en-US" sz="1200" kern="1200" dirty="0" smtClean="0">
              <a:solidFill>
                <a:schemeClr val="tx1"/>
              </a:solidFill>
              <a:effectLst/>
              <a:latin typeface="Arial" panose="020B0604020202020204" pitchFamily="34" charset="0"/>
              <a:ea typeface="+mn-ea"/>
              <a:cs typeface="Arial" panose="020B0604020202020204" pitchFamily="34" charset="0"/>
            </a:endParaRPr>
          </a:p>
          <a:p>
            <a:pPr lvl="1"/>
            <a:r>
              <a:rPr lang="en-US" sz="1200" kern="1200" dirty="0" err="1" smtClean="0">
                <a:solidFill>
                  <a:schemeClr val="tx1"/>
                </a:solidFill>
                <a:effectLst/>
                <a:latin typeface="Arial" panose="020B0604020202020204" pitchFamily="34" charset="0"/>
                <a:ea typeface="+mn-ea"/>
                <a:cs typeface="Arial" panose="020B0604020202020204" pitchFamily="34" charset="0"/>
              </a:rPr>
              <a:t>Là</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tập</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hợp</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của</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các</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tiến</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trình</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ngầm</a:t>
            </a:r>
            <a:r>
              <a:rPr lang="en-US" sz="1200" kern="1200" dirty="0" smtClean="0">
                <a:solidFill>
                  <a:schemeClr val="tx1"/>
                </a:solidFill>
                <a:effectLst/>
                <a:latin typeface="Arial" panose="020B0604020202020204" pitchFamily="34" charset="0"/>
                <a:ea typeface="+mn-ea"/>
                <a:cs typeface="Arial" panose="020B0604020202020204" pitchFamily="34" charset="0"/>
              </a:rPr>
              <a:t> (background processes) </a:t>
            </a:r>
            <a:r>
              <a:rPr lang="en-US" sz="1200" kern="1200" dirty="0" err="1" smtClean="0">
                <a:solidFill>
                  <a:schemeClr val="tx1"/>
                </a:solidFill>
                <a:effectLst/>
                <a:latin typeface="Arial" panose="020B0604020202020204" pitchFamily="34" charset="0"/>
                <a:ea typeface="+mn-ea"/>
                <a:cs typeface="Arial" panose="020B0604020202020204" pitchFamily="34" charset="0"/>
              </a:rPr>
              <a:t>và</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cấu</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trúc</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bộ</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nhớ</a:t>
            </a:r>
            <a:r>
              <a:rPr lang="en-US" sz="1200" kern="1200" dirty="0" smtClean="0">
                <a:solidFill>
                  <a:schemeClr val="tx1"/>
                </a:solidFill>
                <a:effectLst/>
                <a:latin typeface="Arial" panose="020B0604020202020204" pitchFamily="34" charset="0"/>
                <a:ea typeface="+mn-ea"/>
                <a:cs typeface="Arial" panose="020B0604020202020204" pitchFamily="34" charset="0"/>
              </a:rPr>
              <a:t> (memory structure). </a:t>
            </a:r>
            <a:r>
              <a:rPr lang="en-US" sz="1200" kern="1200" dirty="0" err="1" smtClean="0">
                <a:solidFill>
                  <a:schemeClr val="tx1"/>
                </a:solidFill>
                <a:effectLst/>
                <a:latin typeface="Arial" panose="020B0604020202020204" pitchFamily="34" charset="0"/>
                <a:ea typeface="+mn-ea"/>
                <a:cs typeface="Arial" panose="020B0604020202020204" pitchFamily="34" charset="0"/>
              </a:rPr>
              <a:t>Một</a:t>
            </a:r>
            <a:r>
              <a:rPr lang="en-US" sz="1200" kern="1200" dirty="0" smtClean="0">
                <a:solidFill>
                  <a:schemeClr val="tx1"/>
                </a:solidFill>
                <a:effectLst/>
                <a:latin typeface="Arial" panose="020B0604020202020204" pitchFamily="34" charset="0"/>
                <a:ea typeface="+mn-ea"/>
                <a:cs typeface="Arial" panose="020B0604020202020204" pitchFamily="34" charset="0"/>
              </a:rPr>
              <a:t> Instance </a:t>
            </a:r>
            <a:r>
              <a:rPr lang="en-US" sz="1200" kern="1200" dirty="0" err="1" smtClean="0">
                <a:solidFill>
                  <a:schemeClr val="tx1"/>
                </a:solidFill>
                <a:effectLst/>
                <a:latin typeface="Arial" panose="020B0604020202020204" pitchFamily="34" charset="0"/>
                <a:ea typeface="+mn-ea"/>
                <a:cs typeface="Arial" panose="020B0604020202020204" pitchFamily="34" charset="0"/>
              </a:rPr>
              <a:t>được</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khởi</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động</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để</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truy</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cập</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dữ</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liệu</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trong</a:t>
            </a:r>
            <a:r>
              <a:rPr lang="en-US" sz="1200" kern="1200" dirty="0" smtClean="0">
                <a:solidFill>
                  <a:schemeClr val="tx1"/>
                </a:solidFill>
                <a:effectLst/>
                <a:latin typeface="Arial" panose="020B0604020202020204" pitchFamily="34" charset="0"/>
                <a:ea typeface="+mn-ea"/>
                <a:cs typeface="Arial" panose="020B0604020202020204" pitchFamily="34" charset="0"/>
              </a:rPr>
              <a:t> Oracle Database.</a:t>
            </a:r>
          </a:p>
          <a:p>
            <a:pPr lvl="1"/>
            <a:r>
              <a:rPr lang="en-US" sz="1200" kern="1200" dirty="0" err="1" smtClean="0">
                <a:solidFill>
                  <a:schemeClr val="tx1"/>
                </a:solidFill>
                <a:effectLst/>
                <a:latin typeface="Arial" panose="020B0604020202020204" pitchFamily="34" charset="0"/>
                <a:ea typeface="+mn-ea"/>
                <a:cs typeface="Arial" panose="020B0604020202020204" pitchFamily="34" charset="0"/>
              </a:rPr>
              <a:t>Định</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danh</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bởi</a:t>
            </a:r>
            <a:r>
              <a:rPr lang="en-US" sz="1200" kern="1200" dirty="0" smtClean="0">
                <a:solidFill>
                  <a:schemeClr val="tx1"/>
                </a:solidFill>
                <a:effectLst/>
                <a:latin typeface="Arial" panose="020B0604020202020204" pitchFamily="34" charset="0"/>
                <a:ea typeface="+mn-ea"/>
                <a:cs typeface="Arial" panose="020B0604020202020204" pitchFamily="34" charset="0"/>
              </a:rPr>
              <a:t>: Oracle System Identifier </a:t>
            </a:r>
            <a:r>
              <a:rPr lang="en-US" sz="1200" b="1" kern="1200" dirty="0" smtClean="0">
                <a:solidFill>
                  <a:schemeClr val="tx1"/>
                </a:solidFill>
                <a:effectLst/>
                <a:latin typeface="Arial" panose="020B0604020202020204" pitchFamily="34" charset="0"/>
                <a:ea typeface="+mn-ea"/>
                <a:cs typeface="Arial" panose="020B0604020202020204" pitchFamily="34" charset="0"/>
              </a:rPr>
              <a:t>(SID)</a:t>
            </a:r>
            <a:r>
              <a:rPr lang="en-US" sz="1200" kern="1200" dirty="0" smtClean="0">
                <a:solidFill>
                  <a:schemeClr val="tx1"/>
                </a:solidFill>
                <a:effectLst/>
                <a:latin typeface="Arial" panose="020B0604020202020204" pitchFamily="34" charset="0"/>
                <a:ea typeface="+mn-ea"/>
                <a:cs typeface="Arial" panose="020B0604020202020204" pitchFamily="34" charset="0"/>
              </a:rPr>
              <a:t> </a:t>
            </a:r>
          </a:p>
          <a:p>
            <a:pPr lvl="1"/>
            <a:r>
              <a:rPr lang="en-US" sz="1200" kern="1200" dirty="0" err="1" smtClean="0">
                <a:solidFill>
                  <a:schemeClr val="tx1"/>
                </a:solidFill>
                <a:effectLst/>
                <a:latin typeface="Arial" panose="020B0604020202020204" pitchFamily="34" charset="0"/>
                <a:ea typeface="+mn-ea"/>
                <a:cs typeface="Arial" panose="020B0604020202020204" pitchFamily="34" charset="0"/>
              </a:rPr>
              <a:t>Mỗi</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khi</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một</a:t>
            </a:r>
            <a:r>
              <a:rPr lang="en-US" sz="1200" kern="1200" dirty="0" smtClean="0">
                <a:solidFill>
                  <a:schemeClr val="tx1"/>
                </a:solidFill>
                <a:effectLst/>
                <a:latin typeface="Arial" panose="020B0604020202020204" pitchFamily="34" charset="0"/>
                <a:ea typeface="+mn-ea"/>
                <a:cs typeface="Arial" panose="020B0604020202020204" pitchFamily="34" charset="0"/>
              </a:rPr>
              <a:t> Instance </a:t>
            </a:r>
            <a:r>
              <a:rPr lang="en-US" sz="1200" kern="1200" dirty="0" err="1" smtClean="0">
                <a:solidFill>
                  <a:schemeClr val="tx1"/>
                </a:solidFill>
                <a:effectLst/>
                <a:latin typeface="Arial" panose="020B0604020202020204" pitchFamily="34" charset="0"/>
                <a:ea typeface="+mn-ea"/>
                <a:cs typeface="Arial" panose="020B0604020202020204" pitchFamily="34" charset="0"/>
              </a:rPr>
              <a:t>được</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khởi</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động</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một</a:t>
            </a:r>
            <a:r>
              <a:rPr lang="en-US" sz="1200" kern="1200" dirty="0" smtClean="0">
                <a:solidFill>
                  <a:schemeClr val="tx1"/>
                </a:solidFill>
                <a:effectLst/>
                <a:latin typeface="Arial" panose="020B0604020202020204" pitchFamily="34" charset="0"/>
                <a:ea typeface="+mn-ea"/>
                <a:cs typeface="Arial" panose="020B0604020202020204" pitchFamily="34" charset="0"/>
              </a:rPr>
              <a:t> System Global Area (SGA) </a:t>
            </a:r>
            <a:r>
              <a:rPr lang="en-US" sz="1200" kern="1200" dirty="0" err="1" smtClean="0">
                <a:solidFill>
                  <a:schemeClr val="tx1"/>
                </a:solidFill>
                <a:effectLst/>
                <a:latin typeface="Arial" panose="020B0604020202020204" pitchFamily="34" charset="0"/>
                <a:ea typeface="+mn-ea"/>
                <a:cs typeface="Arial" panose="020B0604020202020204" pitchFamily="34" charset="0"/>
              </a:rPr>
              <a:t>được</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cấp</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phát</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và</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các</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tiến</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trình</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ngầm</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của</a:t>
            </a:r>
            <a:r>
              <a:rPr lang="en-US" sz="1200" kern="1200" dirty="0" smtClean="0">
                <a:solidFill>
                  <a:schemeClr val="tx1"/>
                </a:solidFill>
                <a:effectLst/>
                <a:latin typeface="Arial" panose="020B0604020202020204" pitchFamily="34" charset="0"/>
                <a:ea typeface="+mn-ea"/>
                <a:cs typeface="Arial" panose="020B0604020202020204" pitchFamily="34" charset="0"/>
              </a:rPr>
              <a:t> Oracle </a:t>
            </a:r>
            <a:r>
              <a:rPr lang="en-US" sz="1200" kern="1200" dirty="0" err="1" smtClean="0">
                <a:solidFill>
                  <a:schemeClr val="tx1"/>
                </a:solidFill>
                <a:effectLst/>
                <a:latin typeface="Arial" panose="020B0604020202020204" pitchFamily="34" charset="0"/>
                <a:ea typeface="+mn-ea"/>
                <a:cs typeface="Arial" panose="020B0604020202020204" pitchFamily="34" charset="0"/>
              </a:rPr>
              <a:t>cũng</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sẽ</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được</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khởi</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động</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Các</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tiến</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trình</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ngầm</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này</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sẽ</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thực</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hiện</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tác</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vụ</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vào</a:t>
            </a:r>
            <a:r>
              <a:rPr lang="en-US" sz="1200" kern="1200" dirty="0" smtClean="0">
                <a:solidFill>
                  <a:schemeClr val="tx1"/>
                </a:solidFill>
                <a:effectLst/>
                <a:latin typeface="Arial" panose="020B0604020202020204" pitchFamily="34" charset="0"/>
                <a:ea typeface="+mn-ea"/>
                <a:cs typeface="Arial" panose="020B0604020202020204" pitchFamily="34" charset="0"/>
              </a:rPr>
              <a:t>/</a:t>
            </a:r>
            <a:r>
              <a:rPr lang="en-US" sz="1200" kern="1200" dirty="0" err="1" smtClean="0">
                <a:solidFill>
                  <a:schemeClr val="tx1"/>
                </a:solidFill>
                <a:effectLst/>
                <a:latin typeface="Arial" panose="020B0604020202020204" pitchFamily="34" charset="0"/>
                <a:ea typeface="+mn-ea"/>
                <a:cs typeface="Arial" panose="020B0604020202020204" pitchFamily="34" charset="0"/>
              </a:rPr>
              <a:t>ra</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và</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quản</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lý</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các</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tiến</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trình</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khác</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của</a:t>
            </a:r>
            <a:r>
              <a:rPr lang="en-US" sz="1200" kern="1200" dirty="0" smtClean="0">
                <a:solidFill>
                  <a:schemeClr val="tx1"/>
                </a:solidFill>
                <a:effectLst/>
                <a:latin typeface="Arial" panose="020B0604020202020204" pitchFamily="34" charset="0"/>
                <a:ea typeface="+mn-ea"/>
                <a:cs typeface="Arial" panose="020B0604020202020204" pitchFamily="34" charset="0"/>
              </a:rPr>
              <a:t> Oracle </a:t>
            </a:r>
            <a:r>
              <a:rPr lang="en-US" sz="1200" kern="1200" dirty="0" err="1" smtClean="0">
                <a:solidFill>
                  <a:schemeClr val="tx1"/>
                </a:solidFill>
                <a:effectLst/>
                <a:latin typeface="Arial" panose="020B0604020202020204" pitchFamily="34" charset="0"/>
                <a:ea typeface="+mn-ea"/>
                <a:cs typeface="Arial" panose="020B0604020202020204" pitchFamily="34" charset="0"/>
              </a:rPr>
              <a:t>nhằm</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cung</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cấp</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khả</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năng</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chạy</a:t>
            </a:r>
            <a:r>
              <a:rPr lang="en-US" sz="1200" kern="1200" dirty="0" smtClean="0">
                <a:solidFill>
                  <a:schemeClr val="tx1"/>
                </a:solidFill>
                <a:effectLst/>
                <a:latin typeface="Arial" panose="020B0604020202020204" pitchFamily="34" charset="0"/>
                <a:ea typeface="+mn-ea"/>
                <a:cs typeface="Arial" panose="020B0604020202020204" pitchFamily="34" charset="0"/>
              </a:rPr>
              <a:t> song </a:t>
            </a:r>
            <a:r>
              <a:rPr lang="en-US" sz="1200" kern="1200" dirty="0" err="1" smtClean="0">
                <a:solidFill>
                  <a:schemeClr val="tx1"/>
                </a:solidFill>
                <a:effectLst/>
                <a:latin typeface="Arial" panose="020B0604020202020204" pitchFamily="34" charset="0"/>
                <a:ea typeface="+mn-ea"/>
                <a:cs typeface="Arial" panose="020B0604020202020204" pitchFamily="34" charset="0"/>
              </a:rPr>
              <a:t>song</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để</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thi</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hành</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tốt</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hơn</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và</a:t>
            </a:r>
            <a:r>
              <a:rPr lang="en-US" sz="1200" kern="1200" dirty="0" smtClean="0">
                <a:solidFill>
                  <a:schemeClr val="tx1"/>
                </a:solidFill>
                <a:effectLst/>
                <a:latin typeface="Arial" panose="020B0604020202020204" pitchFamily="34" charset="0"/>
                <a:ea typeface="+mn-ea"/>
                <a:cs typeface="Arial" panose="020B0604020202020204" pitchFamily="34" charset="0"/>
              </a:rPr>
              <a:t> tin </a:t>
            </a:r>
            <a:r>
              <a:rPr lang="en-US" sz="1200" kern="1200" dirty="0" err="1" smtClean="0">
                <a:solidFill>
                  <a:schemeClr val="tx1"/>
                </a:solidFill>
                <a:effectLst/>
                <a:latin typeface="Arial" panose="020B0604020202020204" pitchFamily="34" charset="0"/>
                <a:ea typeface="+mn-ea"/>
                <a:cs typeface="Arial" panose="020B0604020202020204" pitchFamily="34" charset="0"/>
              </a:rPr>
              <a:t>cậy</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hơn</a:t>
            </a:r>
            <a:r>
              <a:rPr lang="en-US" sz="1200" kern="1200" dirty="0" smtClean="0">
                <a:solidFill>
                  <a:schemeClr val="tx1"/>
                </a:solidFill>
                <a:effectLst/>
                <a:latin typeface="Arial" panose="020B0604020202020204" pitchFamily="34" charset="0"/>
                <a:ea typeface="+mn-ea"/>
                <a:cs typeface="Arial" panose="020B0604020202020204" pitchFamily="34" charset="0"/>
              </a:rPr>
              <a:t>:</a:t>
            </a:r>
          </a:p>
          <a:p>
            <a:pPr lvl="2"/>
            <a:r>
              <a:rPr lang="en-US" sz="1200" kern="1200" dirty="0" err="1" smtClean="0">
                <a:solidFill>
                  <a:schemeClr val="tx1"/>
                </a:solidFill>
                <a:effectLst/>
                <a:latin typeface="Arial" panose="020B0604020202020204" pitchFamily="34" charset="0"/>
                <a:ea typeface="+mn-ea"/>
                <a:cs typeface="Arial" panose="020B0604020202020204" pitchFamily="34" charset="0"/>
              </a:rPr>
              <a:t>Pmon</a:t>
            </a:r>
            <a:endParaRPr lang="en-US" sz="1200" kern="1200" dirty="0" smtClean="0">
              <a:solidFill>
                <a:schemeClr val="tx1"/>
              </a:solidFill>
              <a:effectLst/>
              <a:latin typeface="Arial" panose="020B0604020202020204" pitchFamily="34" charset="0"/>
              <a:ea typeface="+mn-ea"/>
              <a:cs typeface="Arial" panose="020B0604020202020204" pitchFamily="34" charset="0"/>
            </a:endParaRPr>
          </a:p>
          <a:p>
            <a:pPr lvl="2"/>
            <a:r>
              <a:rPr lang="en-US" sz="1200" kern="1200" dirty="0" err="1" smtClean="0">
                <a:solidFill>
                  <a:schemeClr val="tx1"/>
                </a:solidFill>
                <a:effectLst/>
                <a:latin typeface="Arial" panose="020B0604020202020204" pitchFamily="34" charset="0"/>
                <a:ea typeface="+mn-ea"/>
                <a:cs typeface="Arial" panose="020B0604020202020204" pitchFamily="34" charset="0"/>
              </a:rPr>
              <a:t>Smon</a:t>
            </a:r>
            <a:endParaRPr lang="en-US" sz="1200" kern="1200" dirty="0" smtClean="0">
              <a:solidFill>
                <a:schemeClr val="tx1"/>
              </a:solidFill>
              <a:effectLst/>
              <a:latin typeface="Arial" panose="020B0604020202020204" pitchFamily="34" charset="0"/>
              <a:ea typeface="+mn-ea"/>
              <a:cs typeface="Arial" panose="020B0604020202020204" pitchFamily="34" charset="0"/>
            </a:endParaRPr>
          </a:p>
          <a:p>
            <a:pPr lvl="2"/>
            <a:r>
              <a:rPr lang="en-US" sz="1200" kern="1200" dirty="0" smtClean="0">
                <a:solidFill>
                  <a:schemeClr val="tx1"/>
                </a:solidFill>
                <a:effectLst/>
                <a:latin typeface="Arial" panose="020B0604020202020204" pitchFamily="34" charset="0"/>
                <a:ea typeface="+mn-ea"/>
                <a:cs typeface="Arial" panose="020B0604020202020204" pitchFamily="34" charset="0"/>
              </a:rPr>
              <a:t>DBWR</a:t>
            </a:r>
          </a:p>
          <a:p>
            <a:pPr lvl="2"/>
            <a:r>
              <a:rPr lang="en-US" sz="1200" kern="1200" dirty="0" err="1" smtClean="0">
                <a:solidFill>
                  <a:schemeClr val="tx1"/>
                </a:solidFill>
                <a:effectLst/>
                <a:latin typeface="Arial" panose="020B0604020202020204" pitchFamily="34" charset="0"/>
                <a:ea typeface="+mn-ea"/>
                <a:cs typeface="Arial" panose="020B0604020202020204" pitchFamily="34" charset="0"/>
              </a:rPr>
              <a:t>LogWR</a:t>
            </a:r>
            <a:endParaRPr lang="en-US" sz="1200" kern="1200" dirty="0" smtClean="0">
              <a:solidFill>
                <a:schemeClr val="tx1"/>
              </a:solidFill>
              <a:effectLst/>
              <a:latin typeface="Arial" panose="020B0604020202020204" pitchFamily="34" charset="0"/>
              <a:ea typeface="+mn-ea"/>
              <a:cs typeface="Arial" panose="020B0604020202020204" pitchFamily="34" charset="0"/>
            </a:endParaRPr>
          </a:p>
          <a:p>
            <a:r>
              <a:rPr lang="en-US" sz="1200" b="1" kern="1200" dirty="0" smtClean="0">
                <a:solidFill>
                  <a:schemeClr val="tx1"/>
                </a:solidFill>
                <a:effectLst/>
                <a:latin typeface="Arial" panose="020B0604020202020204" pitchFamily="34" charset="0"/>
                <a:ea typeface="+mn-ea"/>
                <a:cs typeface="Arial" panose="020B0604020202020204" pitchFamily="34" charset="0"/>
              </a:rPr>
              <a:t>Oracle Database</a:t>
            </a:r>
            <a:endParaRPr lang="en-US" sz="1200" kern="1200" dirty="0" smtClean="0">
              <a:solidFill>
                <a:schemeClr val="tx1"/>
              </a:solidFill>
              <a:effectLst/>
              <a:latin typeface="Arial" panose="020B0604020202020204" pitchFamily="34" charset="0"/>
              <a:ea typeface="+mn-ea"/>
              <a:cs typeface="Arial" panose="020B0604020202020204" pitchFamily="34" charset="0"/>
            </a:endParaRPr>
          </a:p>
          <a:p>
            <a:pPr lvl="1"/>
            <a:r>
              <a:rPr lang="en-US" sz="1200" kern="1200" dirty="0" err="1" smtClean="0">
                <a:solidFill>
                  <a:schemeClr val="tx1"/>
                </a:solidFill>
                <a:effectLst/>
                <a:latin typeface="Arial" panose="020B0604020202020204" pitchFamily="34" charset="0"/>
                <a:ea typeface="+mn-ea"/>
                <a:cs typeface="Arial" panose="020B0604020202020204" pitchFamily="34" charset="0"/>
              </a:rPr>
              <a:t>Là</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một</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tập</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hợp</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các</a:t>
            </a:r>
            <a:r>
              <a:rPr lang="en-US" sz="1200" kern="1200" dirty="0" smtClean="0">
                <a:solidFill>
                  <a:schemeClr val="tx1"/>
                </a:solidFill>
                <a:effectLst/>
                <a:latin typeface="Arial" panose="020B0604020202020204" pitchFamily="34" charset="0"/>
                <a:ea typeface="+mn-ea"/>
                <a:cs typeface="Arial" panose="020B0604020202020204" pitchFamily="34" charset="0"/>
              </a:rPr>
              <a:t> file </a:t>
            </a:r>
            <a:r>
              <a:rPr lang="en-US" sz="1200" kern="1200" dirty="0" err="1" smtClean="0">
                <a:solidFill>
                  <a:schemeClr val="tx1"/>
                </a:solidFill>
                <a:effectLst/>
                <a:latin typeface="Arial" panose="020B0604020202020204" pitchFamily="34" charset="0"/>
                <a:ea typeface="+mn-ea"/>
                <a:cs typeface="Arial" panose="020B0604020202020204" pitchFamily="34" charset="0"/>
              </a:rPr>
              <a:t>hệ</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thống</a:t>
            </a:r>
            <a:r>
              <a:rPr lang="en-US" sz="1200" kern="1200" dirty="0" smtClean="0">
                <a:solidFill>
                  <a:schemeClr val="tx1"/>
                </a:solidFill>
                <a:effectLst/>
                <a:latin typeface="Arial" panose="020B0604020202020204" pitchFamily="34" charset="0"/>
                <a:ea typeface="+mn-ea"/>
                <a:cs typeface="Arial" panose="020B0604020202020204" pitchFamily="34" charset="0"/>
              </a:rPr>
              <a:t> hay </a:t>
            </a:r>
            <a:r>
              <a:rPr lang="en-US" sz="1200" kern="1200" dirty="0" err="1" smtClean="0">
                <a:solidFill>
                  <a:schemeClr val="tx1"/>
                </a:solidFill>
                <a:effectLst/>
                <a:latin typeface="Arial" panose="020B0604020202020204" pitchFamily="34" charset="0"/>
                <a:ea typeface="+mn-ea"/>
                <a:cs typeface="Arial" panose="020B0604020202020204" pitchFamily="34" charset="0"/>
              </a:rPr>
              <a:t>còn</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gọi</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là</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các</a:t>
            </a:r>
            <a:r>
              <a:rPr lang="en-US" sz="1200" kern="1200" dirty="0" smtClean="0">
                <a:solidFill>
                  <a:schemeClr val="tx1"/>
                </a:solidFill>
                <a:effectLst/>
                <a:latin typeface="Arial" panose="020B0604020202020204" pitchFamily="34" charset="0"/>
                <a:ea typeface="+mn-ea"/>
                <a:cs typeface="Arial" panose="020B0604020202020204" pitchFamily="34" charset="0"/>
              </a:rPr>
              <a:t> file Database, </a:t>
            </a:r>
            <a:r>
              <a:rPr lang="en-US" sz="1200" kern="1200" dirty="0" err="1" smtClean="0">
                <a:solidFill>
                  <a:schemeClr val="tx1"/>
                </a:solidFill>
                <a:effectLst/>
                <a:latin typeface="Arial" panose="020B0604020202020204" pitchFamily="34" charset="0"/>
                <a:ea typeface="+mn-ea"/>
                <a:cs typeface="Arial" panose="020B0604020202020204" pitchFamily="34" charset="0"/>
              </a:rPr>
              <a:t>cung</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cấp</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các</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thông</a:t>
            </a:r>
            <a:r>
              <a:rPr lang="en-US" sz="1200" kern="1200" dirty="0" smtClean="0">
                <a:solidFill>
                  <a:schemeClr val="tx1"/>
                </a:solidFill>
                <a:effectLst/>
                <a:latin typeface="Arial" panose="020B0604020202020204" pitchFamily="34" charset="0"/>
                <a:ea typeface="+mn-ea"/>
                <a:cs typeface="Arial" panose="020B0604020202020204" pitchFamily="34" charset="0"/>
              </a:rPr>
              <a:t> tin </a:t>
            </a:r>
            <a:r>
              <a:rPr lang="en-US" sz="1200" kern="1200" dirty="0" err="1" smtClean="0">
                <a:solidFill>
                  <a:schemeClr val="tx1"/>
                </a:solidFill>
                <a:effectLst/>
                <a:latin typeface="Arial" panose="020B0604020202020204" pitchFamily="34" charset="0"/>
                <a:ea typeface="+mn-ea"/>
                <a:cs typeface="Arial" panose="020B0604020202020204" pitchFamily="34" charset="0"/>
              </a:rPr>
              <a:t>về</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những</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thiết</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bị</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lưu</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trữ</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vật</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lý</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và</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thông</a:t>
            </a:r>
            <a:r>
              <a:rPr lang="en-US" sz="1200" kern="1200" dirty="0" smtClean="0">
                <a:solidFill>
                  <a:schemeClr val="tx1"/>
                </a:solidFill>
                <a:effectLst/>
                <a:latin typeface="Arial" panose="020B0604020202020204" pitchFamily="34" charset="0"/>
                <a:ea typeface="+mn-ea"/>
                <a:cs typeface="Arial" panose="020B0604020202020204" pitchFamily="34" charset="0"/>
              </a:rPr>
              <a:t> tin </a:t>
            </a:r>
            <a:r>
              <a:rPr lang="en-US" sz="1200" kern="1200" dirty="0" err="1" smtClean="0">
                <a:solidFill>
                  <a:schemeClr val="tx1"/>
                </a:solidFill>
                <a:effectLst/>
                <a:latin typeface="Arial" panose="020B0604020202020204" pitchFamily="34" charset="0"/>
                <a:ea typeface="+mn-ea"/>
                <a:cs typeface="Arial" panose="020B0604020202020204" pitchFamily="34" charset="0"/>
              </a:rPr>
              <a:t>và</a:t>
            </a:r>
            <a:r>
              <a:rPr lang="en-US" sz="1200" kern="1200" dirty="0" smtClean="0">
                <a:solidFill>
                  <a:schemeClr val="tx1"/>
                </a:solidFill>
                <a:effectLst/>
                <a:latin typeface="Arial" panose="020B0604020202020204" pitchFamily="34" charset="0"/>
                <a:ea typeface="+mn-ea"/>
                <a:cs typeface="Arial" panose="020B0604020202020204" pitchFamily="34" charset="0"/>
              </a:rPr>
              <a:t> Database. </a:t>
            </a:r>
          </a:p>
          <a:p>
            <a:pPr lvl="1"/>
            <a:r>
              <a:rPr lang="en-US" sz="1200" kern="1200" dirty="0" err="1" smtClean="0">
                <a:solidFill>
                  <a:schemeClr val="tx1"/>
                </a:solidFill>
                <a:effectLst/>
                <a:latin typeface="Arial" panose="020B0604020202020204" pitchFamily="34" charset="0"/>
                <a:ea typeface="+mn-ea"/>
                <a:cs typeface="Arial" panose="020B0604020202020204" pitchFamily="34" charset="0"/>
              </a:rPr>
              <a:t>Định</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danh</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bởi</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b="1" kern="1200" dirty="0" smtClean="0">
                <a:solidFill>
                  <a:schemeClr val="tx1"/>
                </a:solidFill>
                <a:effectLst/>
                <a:latin typeface="Arial" panose="020B0604020202020204" pitchFamily="34" charset="0"/>
                <a:ea typeface="+mn-ea"/>
                <a:cs typeface="Arial" panose="020B0604020202020204" pitchFamily="34" charset="0"/>
              </a:rPr>
              <a:t>DB_NAME</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và</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b="1" kern="1200" dirty="0" smtClean="0">
                <a:solidFill>
                  <a:schemeClr val="tx1"/>
                </a:solidFill>
                <a:effectLst/>
                <a:latin typeface="Arial" panose="020B0604020202020204" pitchFamily="34" charset="0"/>
                <a:ea typeface="+mn-ea"/>
                <a:cs typeface="Arial" panose="020B0604020202020204" pitchFamily="34" charset="0"/>
              </a:rPr>
              <a:t>DB_ID</a:t>
            </a:r>
            <a:endParaRPr lang="en-US" sz="1200" kern="1200" dirty="0" smtClean="0">
              <a:solidFill>
                <a:schemeClr val="tx1"/>
              </a:solidFill>
              <a:effectLst/>
              <a:latin typeface="Arial" panose="020B0604020202020204" pitchFamily="34" charset="0"/>
              <a:ea typeface="+mn-ea"/>
              <a:cs typeface="Arial" panose="020B0604020202020204" pitchFamily="34" charset="0"/>
            </a:endParaRPr>
          </a:p>
          <a:p>
            <a:pPr lvl="1"/>
            <a:r>
              <a:rPr lang="en-US" sz="1200" kern="1200" dirty="0" err="1" smtClean="0">
                <a:solidFill>
                  <a:schemeClr val="tx1"/>
                </a:solidFill>
                <a:effectLst/>
                <a:latin typeface="Arial" panose="020B0604020202020204" pitchFamily="34" charset="0"/>
                <a:ea typeface="+mn-ea"/>
                <a:cs typeface="Arial" panose="020B0604020202020204" pitchFamily="34" charset="0"/>
              </a:rPr>
              <a:t>Những</a:t>
            </a:r>
            <a:r>
              <a:rPr lang="en-US" sz="1200" kern="1200" dirty="0" smtClean="0">
                <a:solidFill>
                  <a:schemeClr val="tx1"/>
                </a:solidFill>
                <a:effectLst/>
                <a:latin typeface="Arial" panose="020B0604020202020204" pitchFamily="34" charset="0"/>
                <a:ea typeface="+mn-ea"/>
                <a:cs typeface="Arial" panose="020B0604020202020204" pitchFamily="34" charset="0"/>
              </a:rPr>
              <a:t> file Database </a:t>
            </a:r>
            <a:r>
              <a:rPr lang="en-US" sz="1200" kern="1200" dirty="0" err="1" smtClean="0">
                <a:solidFill>
                  <a:schemeClr val="tx1"/>
                </a:solidFill>
                <a:effectLst/>
                <a:latin typeface="Arial" panose="020B0604020202020204" pitchFamily="34" charset="0"/>
                <a:ea typeface="+mn-ea"/>
                <a:cs typeface="Arial" panose="020B0604020202020204" pitchFamily="34" charset="0"/>
              </a:rPr>
              <a:t>được</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sử</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dụng</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để</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đảm</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bảo</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rằng</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dữ</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liệu</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được</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lưu</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giữ</a:t>
            </a:r>
            <a:r>
              <a:rPr lang="en-US" sz="1200" kern="1200" dirty="0" smtClean="0">
                <a:solidFill>
                  <a:schemeClr val="tx1"/>
                </a:solidFill>
                <a:effectLst/>
                <a:latin typeface="Arial" panose="020B0604020202020204" pitchFamily="34" charset="0"/>
                <a:ea typeface="+mn-ea"/>
                <a:cs typeface="Arial" panose="020B0604020202020204" pitchFamily="34" charset="0"/>
              </a:rPr>
              <a:t> ở </a:t>
            </a:r>
            <a:r>
              <a:rPr lang="en-US" sz="1200" kern="1200" dirty="0" err="1" smtClean="0">
                <a:solidFill>
                  <a:schemeClr val="tx1"/>
                </a:solidFill>
                <a:effectLst/>
                <a:latin typeface="Arial" panose="020B0604020202020204" pitchFamily="34" charset="0"/>
                <a:ea typeface="+mn-ea"/>
                <a:cs typeface="Arial" panose="020B0604020202020204" pitchFamily="34" charset="0"/>
              </a:rPr>
              <a:t>trạng</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thái</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nhất</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quán</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và</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có</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thể</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được</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khôi</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phục</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lại</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tại</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thời</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điểm</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một</a:t>
            </a:r>
            <a:r>
              <a:rPr lang="en-US" sz="1200" kern="1200" dirty="0" smtClean="0">
                <a:solidFill>
                  <a:schemeClr val="tx1"/>
                </a:solidFill>
                <a:effectLst/>
                <a:latin typeface="Arial" panose="020B0604020202020204" pitchFamily="34" charset="0"/>
                <a:ea typeface="+mn-ea"/>
                <a:cs typeface="Arial" panose="020B0604020202020204" pitchFamily="34" charset="0"/>
              </a:rPr>
              <a:t> Instance </a:t>
            </a:r>
            <a:r>
              <a:rPr lang="en-US" sz="1200" kern="1200" dirty="0" err="1" smtClean="0">
                <a:solidFill>
                  <a:schemeClr val="tx1"/>
                </a:solidFill>
                <a:effectLst/>
                <a:latin typeface="Arial" panose="020B0604020202020204" pitchFamily="34" charset="0"/>
                <a:ea typeface="+mn-ea"/>
                <a:cs typeface="Arial" panose="020B0604020202020204" pitchFamily="34" charset="0"/>
              </a:rPr>
              <a:t>bị</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lỗi</a:t>
            </a:r>
            <a:r>
              <a:rPr lang="en-US" sz="1200" kern="1200" dirty="0" smtClean="0">
                <a:solidFill>
                  <a:schemeClr val="tx1"/>
                </a:solidFill>
                <a:effectLst/>
                <a:latin typeface="Arial" panose="020B0604020202020204" pitchFamily="34" charset="0"/>
                <a:ea typeface="+mn-ea"/>
                <a:cs typeface="Arial" panose="020B0604020202020204" pitchFamily="34" charset="0"/>
              </a:rPr>
              <a:t>:</a:t>
            </a:r>
          </a:p>
          <a:p>
            <a:pPr lvl="2"/>
            <a:r>
              <a:rPr lang="en-US" sz="1200" kern="1200" dirty="0" err="1" smtClean="0">
                <a:solidFill>
                  <a:schemeClr val="tx1"/>
                </a:solidFill>
                <a:effectLst/>
                <a:latin typeface="Arial" panose="020B0604020202020204" pitchFamily="34" charset="0"/>
                <a:ea typeface="+mn-ea"/>
                <a:cs typeface="Arial" panose="020B0604020202020204" pitchFamily="34" charset="0"/>
              </a:rPr>
              <a:t>Spfile</a:t>
            </a:r>
            <a:r>
              <a:rPr lang="en-US" sz="1200" kern="1200" dirty="0" smtClean="0">
                <a:solidFill>
                  <a:schemeClr val="tx1"/>
                </a:solidFill>
                <a:effectLst/>
                <a:latin typeface="Arial" panose="020B0604020202020204" pitchFamily="34" charset="0"/>
                <a:ea typeface="+mn-ea"/>
                <a:cs typeface="Arial" panose="020B0604020202020204" pitchFamily="34" charset="0"/>
              </a:rPr>
              <a:t> : memory, </a:t>
            </a:r>
            <a:r>
              <a:rPr lang="en-US" sz="1200" kern="1200" dirty="0" err="1" smtClean="0">
                <a:solidFill>
                  <a:schemeClr val="tx1"/>
                </a:solidFill>
                <a:effectLst/>
                <a:latin typeface="Arial" panose="020B0604020202020204" pitchFamily="34" charset="0"/>
                <a:ea typeface="+mn-ea"/>
                <a:cs typeface="Arial" panose="020B0604020202020204" pitchFamily="34" charset="0"/>
              </a:rPr>
              <a:t>vị</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trí</a:t>
            </a:r>
            <a:r>
              <a:rPr lang="en-US" sz="1200" kern="1200" dirty="0" smtClean="0">
                <a:solidFill>
                  <a:schemeClr val="tx1"/>
                </a:solidFill>
                <a:effectLst/>
                <a:latin typeface="Arial" panose="020B0604020202020204" pitchFamily="34" charset="0"/>
                <a:ea typeface="+mn-ea"/>
                <a:cs typeface="Arial" panose="020B0604020202020204" pitchFamily="34" charset="0"/>
              </a:rPr>
              <a:t> control file, </a:t>
            </a:r>
            <a:r>
              <a:rPr lang="en-US" sz="1200" kern="1200" dirty="0" err="1" smtClean="0">
                <a:solidFill>
                  <a:schemeClr val="tx1"/>
                </a:solidFill>
                <a:effectLst/>
                <a:latin typeface="Arial" panose="020B0604020202020204" pitchFamily="34" charset="0"/>
                <a:ea typeface="+mn-ea"/>
                <a:cs typeface="Arial" panose="020B0604020202020204" pitchFamily="34" charset="0"/>
              </a:rPr>
              <a:t>các</a:t>
            </a:r>
            <a:r>
              <a:rPr lang="en-US" sz="1200" kern="1200" dirty="0" smtClean="0">
                <a:solidFill>
                  <a:schemeClr val="tx1"/>
                </a:solidFill>
                <a:effectLst/>
                <a:latin typeface="Arial" panose="020B0604020202020204" pitchFamily="34" charset="0"/>
                <a:ea typeface="+mn-ea"/>
                <a:cs typeface="Arial" panose="020B0604020202020204" pitchFamily="34" charset="0"/>
              </a:rPr>
              <a:t> setting	</a:t>
            </a:r>
          </a:p>
          <a:p>
            <a:pPr lvl="2"/>
            <a:r>
              <a:rPr lang="en-US" sz="1200" kern="1200" dirty="0" smtClean="0">
                <a:solidFill>
                  <a:schemeClr val="tx1"/>
                </a:solidFill>
                <a:effectLst/>
                <a:latin typeface="Arial" panose="020B0604020202020204" pitchFamily="34" charset="0"/>
                <a:ea typeface="+mn-ea"/>
                <a:cs typeface="Arial" panose="020B0604020202020204" pitchFamily="34" charset="0"/>
              </a:rPr>
              <a:t>Control file : </a:t>
            </a:r>
            <a:r>
              <a:rPr lang="en-US" sz="1200" kern="1200" dirty="0" err="1" smtClean="0">
                <a:solidFill>
                  <a:schemeClr val="tx1"/>
                </a:solidFill>
                <a:effectLst/>
                <a:latin typeface="Arial" panose="020B0604020202020204" pitchFamily="34" charset="0"/>
                <a:ea typeface="+mn-ea"/>
                <a:cs typeface="Arial" panose="020B0604020202020204" pitchFamily="34" charset="0"/>
              </a:rPr>
              <a:t>vị</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trí</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datafile,redo</a:t>
            </a:r>
            <a:r>
              <a:rPr lang="en-US" sz="1200" kern="1200" dirty="0" smtClean="0">
                <a:solidFill>
                  <a:schemeClr val="tx1"/>
                </a:solidFill>
                <a:effectLst/>
                <a:latin typeface="Arial" panose="020B0604020202020204" pitchFamily="34" charset="0"/>
                <a:ea typeface="+mn-ea"/>
                <a:cs typeface="Arial" panose="020B0604020202020204" pitchFamily="34" charset="0"/>
              </a:rPr>
              <a:t> log </a:t>
            </a:r>
            <a:r>
              <a:rPr lang="en-US" sz="1200" kern="1200" dirty="0" err="1" smtClean="0">
                <a:solidFill>
                  <a:schemeClr val="tx1"/>
                </a:solidFill>
                <a:effectLst/>
                <a:latin typeface="Arial" panose="020B0604020202020204" pitchFamily="34" charset="0"/>
                <a:ea typeface="+mn-ea"/>
                <a:cs typeface="Arial" panose="020B0604020202020204" pitchFamily="34" charset="0"/>
              </a:rPr>
              <a:t>thông</a:t>
            </a:r>
            <a:r>
              <a:rPr lang="en-US" sz="1200" kern="1200" dirty="0" smtClean="0">
                <a:solidFill>
                  <a:schemeClr val="tx1"/>
                </a:solidFill>
                <a:effectLst/>
                <a:latin typeface="Arial" panose="020B0604020202020204" pitchFamily="34" charset="0"/>
                <a:ea typeface="+mn-ea"/>
                <a:cs typeface="Arial" panose="020B0604020202020204" pitchFamily="34" charset="0"/>
              </a:rPr>
              <a:t> tin backup, SCN</a:t>
            </a:r>
          </a:p>
          <a:p>
            <a:pPr lvl="2"/>
            <a:r>
              <a:rPr lang="en-US" sz="1200" kern="1200" dirty="0" err="1" smtClean="0">
                <a:solidFill>
                  <a:schemeClr val="tx1"/>
                </a:solidFill>
                <a:effectLst/>
                <a:latin typeface="Arial" panose="020B0604020202020204" pitchFamily="34" charset="0"/>
                <a:ea typeface="+mn-ea"/>
                <a:cs typeface="Arial" panose="020B0604020202020204" pitchFamily="34" charset="0"/>
              </a:rPr>
              <a:t>Datafile</a:t>
            </a:r>
            <a:endParaRPr lang="en-US" sz="1200" kern="1200" dirty="0" smtClean="0">
              <a:solidFill>
                <a:schemeClr val="tx1"/>
              </a:solidFill>
              <a:effectLst/>
              <a:latin typeface="Arial" panose="020B0604020202020204" pitchFamily="34" charset="0"/>
              <a:ea typeface="+mn-ea"/>
              <a:cs typeface="Arial" panose="020B0604020202020204" pitchFamily="34" charset="0"/>
            </a:endParaRPr>
          </a:p>
          <a:p>
            <a:pPr lvl="2"/>
            <a:r>
              <a:rPr lang="en-US" sz="1200" kern="1200" dirty="0" err="1" smtClean="0">
                <a:solidFill>
                  <a:schemeClr val="tx1"/>
                </a:solidFill>
                <a:effectLst/>
                <a:latin typeface="Arial" panose="020B0604020202020204" pitchFamily="34" charset="0"/>
                <a:ea typeface="+mn-ea"/>
                <a:cs typeface="Arial" panose="020B0604020202020204" pitchFamily="34" charset="0"/>
              </a:rPr>
              <a:t>Redolog</a:t>
            </a:r>
            <a:r>
              <a:rPr lang="en-US" sz="1200" kern="1200" dirty="0" smtClean="0">
                <a:solidFill>
                  <a:schemeClr val="tx1"/>
                </a:solidFill>
                <a:effectLst/>
                <a:latin typeface="Arial" panose="020B0604020202020204" pitchFamily="34" charset="0"/>
                <a:ea typeface="+mn-ea"/>
                <a:cs typeface="Arial" panose="020B0604020202020204" pitchFamily="34" charset="0"/>
              </a:rPr>
              <a:t> file</a:t>
            </a:r>
          </a:p>
          <a:p>
            <a:pPr lvl="2"/>
            <a:r>
              <a:rPr lang="en-US" sz="1200" kern="1200" dirty="0" err="1" smtClean="0">
                <a:solidFill>
                  <a:schemeClr val="tx1"/>
                </a:solidFill>
                <a:effectLst/>
                <a:latin typeface="Arial" panose="020B0604020202020204" pitchFamily="34" charset="0"/>
                <a:ea typeface="+mn-ea"/>
                <a:cs typeface="Arial" panose="020B0604020202020204" pitchFamily="34" charset="0"/>
              </a:rPr>
              <a:t>Archivelog</a:t>
            </a:r>
            <a:r>
              <a:rPr lang="en-US" sz="1200" kern="1200" dirty="0" smtClean="0">
                <a:solidFill>
                  <a:schemeClr val="tx1"/>
                </a:solidFill>
                <a:effectLst/>
                <a:latin typeface="Arial" panose="020B0604020202020204" pitchFamily="34" charset="0"/>
                <a:ea typeface="+mn-ea"/>
                <a:cs typeface="Arial" panose="020B0604020202020204" pitchFamily="34" charset="0"/>
              </a:rPr>
              <a:t> file</a:t>
            </a:r>
          </a:p>
          <a:p>
            <a:endParaRPr lang="en-US" dirty="0"/>
          </a:p>
        </p:txBody>
      </p:sp>
      <p:sp>
        <p:nvSpPr>
          <p:cNvPr id="4" name="Slide Number Placeholder 3"/>
          <p:cNvSpPr>
            <a:spLocks noGrp="1"/>
          </p:cNvSpPr>
          <p:nvPr>
            <p:ph type="sldNum" sz="quarter" idx="10"/>
          </p:nvPr>
        </p:nvSpPr>
        <p:spPr/>
        <p:txBody>
          <a:bodyPr/>
          <a:lstStyle/>
          <a:p>
            <a:fld id="{BE99A011-0317-4A4F-A251-731A881B34A9}" type="slidenum">
              <a:rPr lang="en-US" smtClean="0"/>
              <a:pPr/>
              <a:t>14</a:t>
            </a:fld>
            <a:endParaRPr lang="en-US"/>
          </a:p>
        </p:txBody>
      </p:sp>
    </p:spTree>
    <p:extLst>
      <p:ext uri="{BB962C8B-B14F-4D97-AF65-F5344CB8AC3E}">
        <p14:creationId xmlns:p14="http://schemas.microsoft.com/office/powerpoint/2010/main" val="39236355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smtClean="0">
                <a:solidFill>
                  <a:schemeClr val="tx1"/>
                </a:solidFill>
                <a:effectLst/>
                <a:latin typeface="Arial" panose="020B0604020202020204" pitchFamily="34" charset="0"/>
                <a:ea typeface="+mn-ea"/>
                <a:cs typeface="Arial" panose="020B0604020202020204" pitchFamily="34" charset="0"/>
              </a:rPr>
              <a:t>• </a:t>
            </a:r>
            <a:r>
              <a:rPr lang="en-US" sz="1200" b="1" i="0" kern="1200" dirty="0" smtClean="0">
                <a:solidFill>
                  <a:schemeClr val="tx1"/>
                </a:solidFill>
                <a:effectLst/>
                <a:latin typeface="Arial" panose="020B0604020202020204" pitchFamily="34" charset="0"/>
                <a:ea typeface="+mn-ea"/>
                <a:cs typeface="Arial" panose="020B0604020202020204" pitchFamily="34" charset="0"/>
              </a:rPr>
              <a:t>Shared Pool: </a:t>
            </a:r>
            <a:r>
              <a:rPr lang="en-US" sz="1200" i="0" kern="1200" dirty="0" smtClean="0">
                <a:solidFill>
                  <a:schemeClr val="tx1"/>
                </a:solidFill>
                <a:effectLst/>
                <a:latin typeface="Arial" panose="020B0604020202020204" pitchFamily="34" charset="0"/>
                <a:ea typeface="+mn-ea"/>
                <a:cs typeface="Arial" panose="020B0604020202020204" pitchFamily="34" charset="0"/>
              </a:rPr>
              <a:t>Used for metadata information</a:t>
            </a:r>
            <a:br>
              <a:rPr lang="en-US" sz="1200" i="0" kern="1200" dirty="0" smtClean="0">
                <a:solidFill>
                  <a:schemeClr val="tx1"/>
                </a:solidFill>
                <a:effectLst/>
                <a:latin typeface="Arial" panose="020B0604020202020204" pitchFamily="34" charset="0"/>
                <a:ea typeface="+mn-ea"/>
                <a:cs typeface="Arial" panose="020B0604020202020204" pitchFamily="34" charset="0"/>
              </a:rPr>
            </a:br>
            <a:r>
              <a:rPr lang="en-US" sz="1200" i="0" kern="1200" dirty="0" smtClean="0">
                <a:solidFill>
                  <a:schemeClr val="tx1"/>
                </a:solidFill>
                <a:effectLst/>
                <a:latin typeface="Arial" panose="020B0604020202020204" pitchFamily="34" charset="0"/>
                <a:ea typeface="+mn-ea"/>
                <a:cs typeface="Arial" panose="020B0604020202020204" pitchFamily="34" charset="0"/>
              </a:rPr>
              <a:t>• </a:t>
            </a:r>
            <a:r>
              <a:rPr lang="en-US" sz="1200" b="1" i="0" kern="1200" dirty="0" smtClean="0">
                <a:solidFill>
                  <a:schemeClr val="tx1"/>
                </a:solidFill>
                <a:effectLst/>
                <a:latin typeface="Arial" panose="020B0604020202020204" pitchFamily="34" charset="0"/>
                <a:ea typeface="+mn-ea"/>
                <a:cs typeface="Arial" panose="020B0604020202020204" pitchFamily="34" charset="0"/>
              </a:rPr>
              <a:t>Large Pool: </a:t>
            </a:r>
            <a:r>
              <a:rPr lang="en-US" sz="1200" i="0" kern="1200" dirty="0" smtClean="0">
                <a:solidFill>
                  <a:schemeClr val="tx1"/>
                </a:solidFill>
                <a:effectLst/>
                <a:latin typeface="Arial" panose="020B0604020202020204" pitchFamily="34" charset="0"/>
                <a:ea typeface="+mn-ea"/>
                <a:cs typeface="Arial" panose="020B0604020202020204" pitchFamily="34" charset="0"/>
              </a:rPr>
              <a:t>Used for parallel operations</a:t>
            </a:r>
            <a:br>
              <a:rPr lang="en-US" sz="1200" i="0" kern="1200" dirty="0" smtClean="0">
                <a:solidFill>
                  <a:schemeClr val="tx1"/>
                </a:solidFill>
                <a:effectLst/>
                <a:latin typeface="Arial" panose="020B0604020202020204" pitchFamily="34" charset="0"/>
                <a:ea typeface="+mn-ea"/>
                <a:cs typeface="Arial" panose="020B0604020202020204" pitchFamily="34" charset="0"/>
              </a:rPr>
            </a:br>
            <a:r>
              <a:rPr lang="en-US" sz="1200" i="0" kern="1200" dirty="0" smtClean="0">
                <a:solidFill>
                  <a:schemeClr val="tx1"/>
                </a:solidFill>
                <a:effectLst/>
                <a:latin typeface="Arial" panose="020B0604020202020204" pitchFamily="34" charset="0"/>
                <a:ea typeface="+mn-ea"/>
                <a:cs typeface="Arial" panose="020B0604020202020204" pitchFamily="34" charset="0"/>
              </a:rPr>
              <a:t>• </a:t>
            </a:r>
            <a:r>
              <a:rPr lang="en-US" sz="1200" b="1" i="0" kern="1200" dirty="0" smtClean="0">
                <a:solidFill>
                  <a:schemeClr val="tx1"/>
                </a:solidFill>
                <a:effectLst/>
                <a:latin typeface="Arial" panose="020B0604020202020204" pitchFamily="34" charset="0"/>
                <a:ea typeface="+mn-ea"/>
                <a:cs typeface="Arial" panose="020B0604020202020204" pitchFamily="34" charset="0"/>
              </a:rPr>
              <a:t>ASM Cache: </a:t>
            </a:r>
            <a:r>
              <a:rPr lang="en-US" sz="1200" i="0" kern="1200" dirty="0" smtClean="0">
                <a:solidFill>
                  <a:schemeClr val="tx1"/>
                </a:solidFill>
                <a:effectLst/>
                <a:latin typeface="Arial" panose="020B0604020202020204" pitchFamily="34" charset="0"/>
                <a:ea typeface="+mn-ea"/>
                <a:cs typeface="Arial" panose="020B0604020202020204" pitchFamily="34" charset="0"/>
              </a:rPr>
              <a:t>Used for reading and writing blocks during rebalance operations</a:t>
            </a:r>
            <a:br>
              <a:rPr lang="en-US" sz="1200" i="0" kern="1200" dirty="0" smtClean="0">
                <a:solidFill>
                  <a:schemeClr val="tx1"/>
                </a:solidFill>
                <a:effectLst/>
                <a:latin typeface="Arial" panose="020B0604020202020204" pitchFamily="34" charset="0"/>
                <a:ea typeface="+mn-ea"/>
                <a:cs typeface="Arial" panose="020B0604020202020204" pitchFamily="34" charset="0"/>
              </a:rPr>
            </a:br>
            <a:r>
              <a:rPr lang="en-US" sz="1200" i="0" kern="1200" dirty="0" smtClean="0">
                <a:solidFill>
                  <a:schemeClr val="tx1"/>
                </a:solidFill>
                <a:effectLst/>
                <a:latin typeface="Arial" panose="020B0604020202020204" pitchFamily="34" charset="0"/>
                <a:ea typeface="+mn-ea"/>
                <a:cs typeface="Arial" panose="020B0604020202020204" pitchFamily="34" charset="0"/>
              </a:rPr>
              <a:t>• </a:t>
            </a:r>
            <a:r>
              <a:rPr lang="en-US" sz="1200" b="1" i="0" kern="1200" dirty="0" smtClean="0">
                <a:solidFill>
                  <a:schemeClr val="tx1"/>
                </a:solidFill>
                <a:effectLst/>
                <a:latin typeface="Arial" panose="020B0604020202020204" pitchFamily="34" charset="0"/>
                <a:ea typeface="+mn-ea"/>
                <a:cs typeface="Arial" panose="020B0604020202020204" pitchFamily="34" charset="0"/>
              </a:rPr>
              <a:t>Free Memory: </a:t>
            </a:r>
            <a:r>
              <a:rPr lang="en-US" sz="1200" i="0" kern="1200" dirty="0" smtClean="0">
                <a:solidFill>
                  <a:schemeClr val="tx1"/>
                </a:solidFill>
                <a:effectLst/>
                <a:latin typeface="Arial" panose="020B0604020202020204" pitchFamily="34" charset="0"/>
                <a:ea typeface="+mn-ea"/>
                <a:cs typeface="Arial" panose="020B0604020202020204" pitchFamily="34" charset="0"/>
              </a:rPr>
              <a:t>Unallocated memory available</a:t>
            </a:r>
          </a:p>
          <a:p>
            <a:endParaRPr lang="en-US" sz="1200" i="0" kern="1200" dirty="0" smtClean="0">
              <a:solidFill>
                <a:schemeClr val="tx1"/>
              </a:solidFill>
              <a:effectLst/>
              <a:latin typeface="Arial" panose="020B0604020202020204" pitchFamily="34" charset="0"/>
              <a:ea typeface="+mn-ea"/>
              <a:cs typeface="Arial" panose="020B0604020202020204" pitchFamily="34" charset="0"/>
            </a:endParaRPr>
          </a:p>
          <a:p>
            <a:r>
              <a:rPr lang="en-US" sz="1200" i="0" kern="1200" dirty="0" smtClean="0">
                <a:solidFill>
                  <a:schemeClr val="tx1"/>
                </a:solidFill>
                <a:effectLst/>
                <a:latin typeface="Arial" panose="020B0604020202020204" pitchFamily="34" charset="0"/>
                <a:ea typeface="+mn-ea"/>
                <a:cs typeface="Arial" panose="020B0604020202020204" pitchFamily="34" charset="0"/>
              </a:rPr>
              <a:t>• </a:t>
            </a:r>
            <a:r>
              <a:rPr lang="en-US" sz="1200" b="1" i="0" kern="1200" dirty="0" err="1" smtClean="0">
                <a:solidFill>
                  <a:schemeClr val="tx1"/>
                </a:solidFill>
                <a:effectLst/>
                <a:latin typeface="Arial" panose="020B0604020202020204" pitchFamily="34" charset="0"/>
                <a:ea typeface="+mn-ea"/>
                <a:cs typeface="Arial" panose="020B0604020202020204" pitchFamily="34" charset="0"/>
              </a:rPr>
              <a:t>ARC</a:t>
            </a:r>
            <a:r>
              <a:rPr lang="en-US" sz="1200" b="1" i="1" kern="1200" dirty="0" err="1" smtClean="0">
                <a:solidFill>
                  <a:schemeClr val="tx1"/>
                </a:solidFill>
                <a:effectLst/>
                <a:latin typeface="Arial" panose="020B0604020202020204" pitchFamily="34" charset="0"/>
                <a:ea typeface="+mn-ea"/>
                <a:cs typeface="Arial" panose="020B0604020202020204" pitchFamily="34" charset="0"/>
              </a:rPr>
              <a:t>n</a:t>
            </a:r>
            <a:r>
              <a:rPr lang="en-US" sz="1200" b="1" i="0" kern="1200" dirty="0" smtClean="0">
                <a:solidFill>
                  <a:schemeClr val="tx1"/>
                </a:solidFill>
                <a:effectLst/>
                <a:latin typeface="Arial" panose="020B0604020202020204" pitchFamily="34" charset="0"/>
                <a:ea typeface="+mn-ea"/>
                <a:cs typeface="Arial" panose="020B0604020202020204" pitchFamily="34" charset="0"/>
              </a:rPr>
              <a:t>: The </a:t>
            </a:r>
            <a:r>
              <a:rPr lang="en-US" sz="1200" b="1" i="0" kern="1200" dirty="0" err="1" smtClean="0">
                <a:solidFill>
                  <a:schemeClr val="tx1"/>
                </a:solidFill>
                <a:effectLst/>
                <a:latin typeface="Arial" panose="020B0604020202020204" pitchFamily="34" charset="0"/>
                <a:ea typeface="+mn-ea"/>
                <a:cs typeface="Arial" panose="020B0604020202020204" pitchFamily="34" charset="0"/>
              </a:rPr>
              <a:t>archiver</a:t>
            </a:r>
            <a:r>
              <a:rPr lang="en-US" sz="1200" b="1" i="0" kern="1200" dirty="0" smtClean="0">
                <a:solidFill>
                  <a:schemeClr val="tx1"/>
                </a:solidFill>
                <a:effectLst/>
                <a:latin typeface="Arial" panose="020B0604020202020204" pitchFamily="34" charset="0"/>
                <a:ea typeface="+mn-ea"/>
                <a:cs typeface="Arial" panose="020B0604020202020204" pitchFamily="34" charset="0"/>
              </a:rPr>
              <a:t> processes (Exists only when the database is in ARCHIVELOG mode and automatic archiving is enabled)</a:t>
            </a:r>
            <a:br>
              <a:rPr lang="en-US" sz="1200" b="1" i="0" kern="1200" dirty="0" smtClean="0">
                <a:solidFill>
                  <a:schemeClr val="tx1"/>
                </a:solidFill>
                <a:effectLst/>
                <a:latin typeface="Arial" panose="020B0604020202020204" pitchFamily="34" charset="0"/>
                <a:ea typeface="+mn-ea"/>
                <a:cs typeface="Arial" panose="020B0604020202020204" pitchFamily="34" charset="0"/>
              </a:rPr>
            </a:br>
            <a:r>
              <a:rPr lang="en-US" sz="1200" b="1" i="0" kern="1200" dirty="0" smtClean="0">
                <a:solidFill>
                  <a:schemeClr val="tx1"/>
                </a:solidFill>
                <a:effectLst/>
                <a:latin typeface="Arial" panose="020B0604020202020204" pitchFamily="34" charset="0"/>
                <a:ea typeface="+mn-ea"/>
                <a:cs typeface="Arial" panose="020B0604020202020204" pitchFamily="34" charset="0"/>
              </a:rPr>
              <a:t>• CKPT: The checkpoint process</a:t>
            </a:r>
            <a:br>
              <a:rPr lang="en-US" sz="1200" b="1" i="0" kern="1200" dirty="0" smtClean="0">
                <a:solidFill>
                  <a:schemeClr val="tx1"/>
                </a:solidFill>
                <a:effectLst/>
                <a:latin typeface="Arial" panose="020B0604020202020204" pitchFamily="34" charset="0"/>
                <a:ea typeface="+mn-ea"/>
                <a:cs typeface="Arial" panose="020B0604020202020204" pitchFamily="34" charset="0"/>
              </a:rPr>
            </a:br>
            <a:r>
              <a:rPr lang="en-US" sz="1200" b="1" i="0" kern="1200" dirty="0" smtClean="0">
                <a:solidFill>
                  <a:schemeClr val="tx1"/>
                </a:solidFill>
                <a:effectLst/>
                <a:latin typeface="Arial" panose="020B0604020202020204" pitchFamily="34" charset="0"/>
                <a:ea typeface="+mn-ea"/>
                <a:cs typeface="Arial" panose="020B0604020202020204" pitchFamily="34" charset="0"/>
              </a:rPr>
              <a:t>• </a:t>
            </a:r>
            <a:r>
              <a:rPr lang="en-US" sz="1200" b="1" i="0" kern="1200" dirty="0" err="1" smtClean="0">
                <a:solidFill>
                  <a:schemeClr val="tx1"/>
                </a:solidFill>
                <a:effectLst/>
                <a:latin typeface="Arial" panose="020B0604020202020204" pitchFamily="34" charset="0"/>
                <a:ea typeface="+mn-ea"/>
                <a:cs typeface="Arial" panose="020B0604020202020204" pitchFamily="34" charset="0"/>
              </a:rPr>
              <a:t>DBW</a:t>
            </a:r>
            <a:r>
              <a:rPr lang="en-US" sz="1200" b="1" i="1" kern="1200" dirty="0" err="1" smtClean="0">
                <a:solidFill>
                  <a:schemeClr val="tx1"/>
                </a:solidFill>
                <a:effectLst/>
                <a:latin typeface="Arial" panose="020B0604020202020204" pitchFamily="34" charset="0"/>
                <a:ea typeface="+mn-ea"/>
                <a:cs typeface="Arial" panose="020B0604020202020204" pitchFamily="34" charset="0"/>
              </a:rPr>
              <a:t>n</a:t>
            </a:r>
            <a:r>
              <a:rPr lang="en-US" sz="1200" b="1" i="0" kern="1200" dirty="0" smtClean="0">
                <a:solidFill>
                  <a:schemeClr val="tx1"/>
                </a:solidFill>
                <a:effectLst/>
                <a:latin typeface="Arial" panose="020B0604020202020204" pitchFamily="34" charset="0"/>
                <a:ea typeface="+mn-ea"/>
                <a:cs typeface="Arial" panose="020B0604020202020204" pitchFamily="34" charset="0"/>
              </a:rPr>
              <a:t>: The database writer processes</a:t>
            </a:r>
            <a:br>
              <a:rPr lang="en-US" sz="1200" b="1" i="0" kern="1200" dirty="0" smtClean="0">
                <a:solidFill>
                  <a:schemeClr val="tx1"/>
                </a:solidFill>
                <a:effectLst/>
                <a:latin typeface="Arial" panose="020B0604020202020204" pitchFamily="34" charset="0"/>
                <a:ea typeface="+mn-ea"/>
                <a:cs typeface="Arial" panose="020B0604020202020204" pitchFamily="34" charset="0"/>
              </a:rPr>
            </a:br>
            <a:r>
              <a:rPr lang="en-US" sz="1200" b="1" i="0" kern="1200" dirty="0" smtClean="0">
                <a:solidFill>
                  <a:schemeClr val="tx1"/>
                </a:solidFill>
                <a:effectLst/>
                <a:latin typeface="Arial" panose="020B0604020202020204" pitchFamily="34" charset="0"/>
                <a:ea typeface="+mn-ea"/>
                <a:cs typeface="Arial" panose="020B0604020202020204" pitchFamily="34" charset="0"/>
              </a:rPr>
              <a:t>• DIAG: The </a:t>
            </a:r>
            <a:r>
              <a:rPr lang="en-US" sz="1200" b="1" i="0" kern="1200" dirty="0" err="1" smtClean="0">
                <a:solidFill>
                  <a:schemeClr val="tx1"/>
                </a:solidFill>
                <a:effectLst/>
                <a:latin typeface="Arial" panose="020B0604020202020204" pitchFamily="34" charset="0"/>
                <a:ea typeface="+mn-ea"/>
                <a:cs typeface="Arial" panose="020B0604020202020204" pitchFamily="34" charset="0"/>
              </a:rPr>
              <a:t>diagnosability</a:t>
            </a:r>
            <a:r>
              <a:rPr lang="en-US" sz="1200" b="1" i="0" kern="1200" dirty="0" smtClean="0">
                <a:solidFill>
                  <a:schemeClr val="tx1"/>
                </a:solidFill>
                <a:effectLst/>
                <a:latin typeface="Arial" panose="020B0604020202020204" pitchFamily="34" charset="0"/>
                <a:ea typeface="+mn-ea"/>
                <a:cs typeface="Arial" panose="020B0604020202020204" pitchFamily="34" charset="0"/>
              </a:rPr>
              <a:t> process</a:t>
            </a:r>
            <a:br>
              <a:rPr lang="en-US" sz="1200" b="1" i="0" kern="1200" dirty="0" smtClean="0">
                <a:solidFill>
                  <a:schemeClr val="tx1"/>
                </a:solidFill>
                <a:effectLst/>
                <a:latin typeface="Arial" panose="020B0604020202020204" pitchFamily="34" charset="0"/>
                <a:ea typeface="+mn-ea"/>
                <a:cs typeface="Arial" panose="020B0604020202020204" pitchFamily="34" charset="0"/>
              </a:rPr>
            </a:br>
            <a:r>
              <a:rPr lang="en-US" sz="1200" b="1" i="0" kern="1200" dirty="0" smtClean="0">
                <a:solidFill>
                  <a:schemeClr val="tx1"/>
                </a:solidFill>
                <a:effectLst/>
                <a:latin typeface="Arial" panose="020B0604020202020204" pitchFamily="34" charset="0"/>
                <a:ea typeface="+mn-ea"/>
                <a:cs typeface="Arial" panose="020B0604020202020204" pitchFamily="34" charset="0"/>
              </a:rPr>
              <a:t>• CJQ0: The job coordinator process (Started and stopped as needed by Oracle Scheduler, dynamically spawns job queue slave processes (</a:t>
            </a:r>
            <a:r>
              <a:rPr lang="en-US" sz="1200" b="1" i="0" kern="1200" dirty="0" err="1" smtClean="0">
                <a:solidFill>
                  <a:schemeClr val="tx1"/>
                </a:solidFill>
                <a:effectLst/>
                <a:latin typeface="Arial" panose="020B0604020202020204" pitchFamily="34" charset="0"/>
                <a:ea typeface="+mn-ea"/>
                <a:cs typeface="Arial" panose="020B0604020202020204" pitchFamily="34" charset="0"/>
              </a:rPr>
              <a:t>J</a:t>
            </a:r>
            <a:r>
              <a:rPr lang="en-US" sz="1200" b="1" i="1" kern="1200" dirty="0" err="1" smtClean="0">
                <a:solidFill>
                  <a:schemeClr val="tx1"/>
                </a:solidFill>
                <a:effectLst/>
                <a:latin typeface="Arial" panose="020B0604020202020204" pitchFamily="34" charset="0"/>
                <a:ea typeface="+mn-ea"/>
                <a:cs typeface="Arial" panose="020B0604020202020204" pitchFamily="34" charset="0"/>
              </a:rPr>
              <a:t>nnn</a:t>
            </a:r>
            <a:r>
              <a:rPr lang="en-US" sz="1200" b="1" i="0" kern="1200" dirty="0" smtClean="0">
                <a:solidFill>
                  <a:schemeClr val="tx1"/>
                </a:solidFill>
                <a:effectLst/>
                <a:latin typeface="Arial" panose="020B0604020202020204" pitchFamily="34" charset="0"/>
                <a:ea typeface="+mn-ea"/>
                <a:cs typeface="Arial" panose="020B0604020202020204" pitchFamily="34" charset="0"/>
              </a:rPr>
              <a:t>) to run the jobs)</a:t>
            </a:r>
            <a:br>
              <a:rPr lang="en-US" sz="1200" b="1" i="0" kern="1200" dirty="0" smtClean="0">
                <a:solidFill>
                  <a:schemeClr val="tx1"/>
                </a:solidFill>
                <a:effectLst/>
                <a:latin typeface="Arial" panose="020B0604020202020204" pitchFamily="34" charset="0"/>
                <a:ea typeface="+mn-ea"/>
                <a:cs typeface="Arial" panose="020B0604020202020204" pitchFamily="34" charset="0"/>
              </a:rPr>
            </a:br>
            <a:r>
              <a:rPr lang="en-US" sz="1200" b="1" i="0" kern="1200" dirty="0" smtClean="0">
                <a:solidFill>
                  <a:schemeClr val="tx1"/>
                </a:solidFill>
                <a:effectLst/>
                <a:latin typeface="Arial" panose="020B0604020202020204" pitchFamily="34" charset="0"/>
                <a:ea typeface="+mn-ea"/>
                <a:cs typeface="Arial" panose="020B0604020202020204" pitchFamily="34" charset="0"/>
              </a:rPr>
              <a:t>• </a:t>
            </a:r>
            <a:r>
              <a:rPr lang="en-US" sz="1200" b="1" i="0" kern="1200" dirty="0" err="1" smtClean="0">
                <a:solidFill>
                  <a:schemeClr val="tx1"/>
                </a:solidFill>
                <a:effectLst/>
                <a:latin typeface="Arial" panose="020B0604020202020204" pitchFamily="34" charset="0"/>
                <a:ea typeface="+mn-ea"/>
                <a:cs typeface="Arial" panose="020B0604020202020204" pitchFamily="34" charset="0"/>
              </a:rPr>
              <a:t>J</a:t>
            </a:r>
            <a:r>
              <a:rPr lang="en-US" sz="1200" b="1" i="1" kern="1200" dirty="0" err="1" smtClean="0">
                <a:solidFill>
                  <a:schemeClr val="tx1"/>
                </a:solidFill>
                <a:effectLst/>
                <a:latin typeface="Arial" panose="020B0604020202020204" pitchFamily="34" charset="0"/>
                <a:ea typeface="+mn-ea"/>
                <a:cs typeface="Arial" panose="020B0604020202020204" pitchFamily="34" charset="0"/>
              </a:rPr>
              <a:t>nnn</a:t>
            </a:r>
            <a:r>
              <a:rPr lang="en-US" sz="1200" b="1" i="0" kern="1200" dirty="0" smtClean="0">
                <a:solidFill>
                  <a:schemeClr val="tx1"/>
                </a:solidFill>
                <a:effectLst/>
                <a:latin typeface="Arial" panose="020B0604020202020204" pitchFamily="34" charset="0"/>
                <a:ea typeface="+mn-ea"/>
                <a:cs typeface="Arial" panose="020B0604020202020204" pitchFamily="34" charset="0"/>
              </a:rPr>
              <a:t>: Job queue processes</a:t>
            </a:r>
            <a:br>
              <a:rPr lang="en-US" sz="1200" b="1" i="0" kern="1200" dirty="0" smtClean="0">
                <a:solidFill>
                  <a:schemeClr val="tx1"/>
                </a:solidFill>
                <a:effectLst/>
                <a:latin typeface="Arial" panose="020B0604020202020204" pitchFamily="34" charset="0"/>
                <a:ea typeface="+mn-ea"/>
                <a:cs typeface="Arial" panose="020B0604020202020204" pitchFamily="34" charset="0"/>
              </a:rPr>
            </a:br>
            <a:r>
              <a:rPr lang="en-US" sz="1200" b="1" i="0" kern="1200" dirty="0" smtClean="0">
                <a:solidFill>
                  <a:schemeClr val="tx1"/>
                </a:solidFill>
                <a:effectLst/>
                <a:latin typeface="Arial" panose="020B0604020202020204" pitchFamily="34" charset="0"/>
                <a:ea typeface="+mn-ea"/>
                <a:cs typeface="Arial" panose="020B0604020202020204" pitchFamily="34" charset="0"/>
              </a:rPr>
              <a:t>• LGWR: The log writer process</a:t>
            </a:r>
            <a:br>
              <a:rPr lang="en-US" sz="1200" b="1" i="0" kern="1200" dirty="0" smtClean="0">
                <a:solidFill>
                  <a:schemeClr val="tx1"/>
                </a:solidFill>
                <a:effectLst/>
                <a:latin typeface="Arial" panose="020B0604020202020204" pitchFamily="34" charset="0"/>
                <a:ea typeface="+mn-ea"/>
                <a:cs typeface="Arial" panose="020B0604020202020204" pitchFamily="34" charset="0"/>
              </a:rPr>
            </a:br>
            <a:r>
              <a:rPr lang="en-US" sz="1200" b="1" i="0" kern="1200" dirty="0" smtClean="0">
                <a:solidFill>
                  <a:schemeClr val="tx1"/>
                </a:solidFill>
                <a:effectLst/>
                <a:latin typeface="Arial" panose="020B0604020202020204" pitchFamily="34" charset="0"/>
                <a:ea typeface="+mn-ea"/>
                <a:cs typeface="Arial" panose="020B0604020202020204" pitchFamily="34" charset="0"/>
              </a:rPr>
              <a:t>• PMON: The process monitor process</a:t>
            </a:r>
            <a:br>
              <a:rPr lang="en-US" sz="1200" b="1" i="0" kern="1200" dirty="0" smtClean="0">
                <a:solidFill>
                  <a:schemeClr val="tx1"/>
                </a:solidFill>
                <a:effectLst/>
                <a:latin typeface="Arial" panose="020B0604020202020204" pitchFamily="34" charset="0"/>
                <a:ea typeface="+mn-ea"/>
                <a:cs typeface="Arial" panose="020B0604020202020204" pitchFamily="34" charset="0"/>
              </a:rPr>
            </a:br>
            <a:r>
              <a:rPr lang="en-US" sz="1200" b="1" i="0" kern="1200" dirty="0" smtClean="0">
                <a:solidFill>
                  <a:schemeClr val="tx1"/>
                </a:solidFill>
                <a:effectLst/>
                <a:latin typeface="Arial" panose="020B0604020202020204" pitchFamily="34" charset="0"/>
                <a:ea typeface="+mn-ea"/>
                <a:cs typeface="Arial" panose="020B0604020202020204" pitchFamily="34" charset="0"/>
              </a:rPr>
              <a:t>• PSP0: The process </a:t>
            </a:r>
            <a:r>
              <a:rPr lang="en-US" sz="1200" b="1" i="0" kern="1200" dirty="0" err="1" smtClean="0">
                <a:solidFill>
                  <a:schemeClr val="tx1"/>
                </a:solidFill>
                <a:effectLst/>
                <a:latin typeface="Arial" panose="020B0604020202020204" pitchFamily="34" charset="0"/>
                <a:ea typeface="+mn-ea"/>
                <a:cs typeface="Arial" panose="020B0604020202020204" pitchFamily="34" charset="0"/>
              </a:rPr>
              <a:t>spawner</a:t>
            </a:r>
            <a:r>
              <a:rPr lang="en-US" sz="1200" b="1" i="0" kern="1200" dirty="0" smtClean="0">
                <a:solidFill>
                  <a:schemeClr val="tx1"/>
                </a:solidFill>
                <a:effectLst/>
                <a:latin typeface="Arial" panose="020B0604020202020204" pitchFamily="34" charset="0"/>
                <a:ea typeface="+mn-ea"/>
                <a:cs typeface="Arial" panose="020B0604020202020204" pitchFamily="34" charset="0"/>
              </a:rPr>
              <a:t> process</a:t>
            </a:r>
            <a:br>
              <a:rPr lang="en-US" sz="1200" b="1" i="0" kern="1200" dirty="0" smtClean="0">
                <a:solidFill>
                  <a:schemeClr val="tx1"/>
                </a:solidFill>
                <a:effectLst/>
                <a:latin typeface="Arial" panose="020B0604020202020204" pitchFamily="34" charset="0"/>
                <a:ea typeface="+mn-ea"/>
                <a:cs typeface="Arial" panose="020B0604020202020204" pitchFamily="34" charset="0"/>
              </a:rPr>
            </a:br>
            <a:r>
              <a:rPr lang="en-US" sz="1200" b="1" i="0" kern="1200" dirty="0" smtClean="0">
                <a:solidFill>
                  <a:schemeClr val="tx1"/>
                </a:solidFill>
                <a:effectLst/>
                <a:latin typeface="Arial" panose="020B0604020202020204" pitchFamily="34" charset="0"/>
                <a:ea typeface="+mn-ea"/>
                <a:cs typeface="Arial" panose="020B0604020202020204" pitchFamily="34" charset="0"/>
              </a:rPr>
              <a:t>• </a:t>
            </a:r>
            <a:r>
              <a:rPr lang="en-US" sz="1200" b="1" i="0" kern="1200" dirty="0" err="1" smtClean="0">
                <a:solidFill>
                  <a:schemeClr val="tx1"/>
                </a:solidFill>
                <a:effectLst/>
                <a:latin typeface="Arial" panose="020B0604020202020204" pitchFamily="34" charset="0"/>
                <a:ea typeface="+mn-ea"/>
                <a:cs typeface="Arial" panose="020B0604020202020204" pitchFamily="34" charset="0"/>
              </a:rPr>
              <a:t>QMN</a:t>
            </a:r>
            <a:r>
              <a:rPr lang="en-US" sz="1200" b="1" i="1" kern="1200" dirty="0" err="1" smtClean="0">
                <a:solidFill>
                  <a:schemeClr val="tx1"/>
                </a:solidFill>
                <a:effectLst/>
                <a:latin typeface="Arial" panose="020B0604020202020204" pitchFamily="34" charset="0"/>
                <a:ea typeface="+mn-ea"/>
                <a:cs typeface="Arial" panose="020B0604020202020204" pitchFamily="34" charset="0"/>
              </a:rPr>
              <a:t>n</a:t>
            </a:r>
            <a:r>
              <a:rPr lang="en-US" sz="1200" b="1" i="0" kern="1200" dirty="0" smtClean="0">
                <a:solidFill>
                  <a:schemeClr val="tx1"/>
                </a:solidFill>
                <a:effectLst/>
                <a:latin typeface="Arial" panose="020B0604020202020204" pitchFamily="34" charset="0"/>
                <a:ea typeface="+mn-ea"/>
                <a:cs typeface="Arial" panose="020B0604020202020204" pitchFamily="34" charset="0"/>
              </a:rPr>
              <a:t>: The queue monitor processes (If AQ_TM_PROCESSES is 0, this process will not start)</a:t>
            </a:r>
            <a:br>
              <a:rPr lang="en-US" sz="1200" b="1" i="0" kern="1200" dirty="0" smtClean="0">
                <a:solidFill>
                  <a:schemeClr val="tx1"/>
                </a:solidFill>
                <a:effectLst/>
                <a:latin typeface="Arial" panose="020B0604020202020204" pitchFamily="34" charset="0"/>
                <a:ea typeface="+mn-ea"/>
                <a:cs typeface="Arial" panose="020B0604020202020204" pitchFamily="34" charset="0"/>
              </a:rPr>
            </a:br>
            <a:r>
              <a:rPr lang="en-US" sz="1200" b="1" i="0" kern="1200" dirty="0" smtClean="0">
                <a:solidFill>
                  <a:schemeClr val="tx1"/>
                </a:solidFill>
                <a:effectLst/>
                <a:latin typeface="Arial" panose="020B0604020202020204" pitchFamily="34" charset="0"/>
                <a:ea typeface="+mn-ea"/>
                <a:cs typeface="Arial" panose="020B0604020202020204" pitchFamily="34" charset="0"/>
              </a:rPr>
              <a:t>• SMON: The system monitor process</a:t>
            </a:r>
            <a:br>
              <a:rPr lang="en-US" sz="1200" b="1" i="0" kern="1200" dirty="0" smtClean="0">
                <a:solidFill>
                  <a:schemeClr val="tx1"/>
                </a:solidFill>
                <a:effectLst/>
                <a:latin typeface="Arial" panose="020B0604020202020204" pitchFamily="34" charset="0"/>
                <a:ea typeface="+mn-ea"/>
                <a:cs typeface="Arial" panose="020B0604020202020204" pitchFamily="34" charset="0"/>
              </a:rPr>
            </a:br>
            <a:r>
              <a:rPr lang="en-US" sz="1200" b="1" i="0" kern="1200" dirty="0" smtClean="0">
                <a:solidFill>
                  <a:schemeClr val="tx1"/>
                </a:solidFill>
                <a:effectLst/>
                <a:latin typeface="Arial" panose="020B0604020202020204" pitchFamily="34" charset="0"/>
                <a:ea typeface="+mn-ea"/>
                <a:cs typeface="Arial" panose="020B0604020202020204" pitchFamily="34" charset="0"/>
              </a:rPr>
              <a:t>• VKTM: The virtual keeper of time process</a:t>
            </a:r>
            <a:br>
              <a:rPr lang="en-US" sz="1200" b="1" i="0" kern="1200" dirty="0" smtClean="0">
                <a:solidFill>
                  <a:schemeClr val="tx1"/>
                </a:solidFill>
                <a:effectLst/>
                <a:latin typeface="Arial" panose="020B0604020202020204" pitchFamily="34" charset="0"/>
                <a:ea typeface="+mn-ea"/>
                <a:cs typeface="Arial" panose="020B0604020202020204" pitchFamily="34" charset="0"/>
              </a:rPr>
            </a:br>
            <a:r>
              <a:rPr lang="en-US" sz="1200" b="1" i="0" kern="1200" dirty="0" smtClean="0">
                <a:solidFill>
                  <a:schemeClr val="tx1"/>
                </a:solidFill>
                <a:effectLst/>
                <a:latin typeface="Arial" panose="020B0604020202020204" pitchFamily="34" charset="0"/>
                <a:ea typeface="+mn-ea"/>
                <a:cs typeface="Arial" panose="020B0604020202020204" pitchFamily="34" charset="0"/>
              </a:rPr>
              <a:t>• MMAN: The memory manager process</a:t>
            </a:r>
            <a:br>
              <a:rPr lang="en-US" sz="1200" b="1" i="0" kern="1200" dirty="0" smtClean="0">
                <a:solidFill>
                  <a:schemeClr val="tx1"/>
                </a:solidFill>
                <a:effectLst/>
                <a:latin typeface="Arial" panose="020B0604020202020204" pitchFamily="34" charset="0"/>
                <a:ea typeface="+mn-ea"/>
                <a:cs typeface="Arial" panose="020B0604020202020204" pitchFamily="34" charset="0"/>
              </a:rPr>
            </a:br>
            <a:r>
              <a:rPr lang="en-US" sz="1200" i="0" kern="1200" dirty="0" smtClean="0">
                <a:solidFill>
                  <a:schemeClr val="tx1"/>
                </a:solidFill>
                <a:effectLst/>
                <a:latin typeface="Arial" panose="020B0604020202020204" pitchFamily="34" charset="0"/>
                <a:ea typeface="+mn-ea"/>
                <a:cs typeface="Arial" panose="020B0604020202020204" pitchFamily="34" charset="0"/>
              </a:rPr>
              <a:t/>
            </a:r>
            <a:br>
              <a:rPr lang="en-US" sz="1200" i="0" kern="1200" dirty="0" smtClean="0">
                <a:solidFill>
                  <a:schemeClr val="tx1"/>
                </a:solidFill>
                <a:effectLst/>
                <a:latin typeface="Arial" panose="020B0604020202020204" pitchFamily="34" charset="0"/>
                <a:ea typeface="+mn-ea"/>
                <a:cs typeface="Arial" panose="020B0604020202020204" pitchFamily="34" charset="0"/>
              </a:rPr>
            </a:br>
            <a:endParaRPr lang="en-US" dirty="0"/>
          </a:p>
        </p:txBody>
      </p:sp>
      <p:sp>
        <p:nvSpPr>
          <p:cNvPr id="4" name="Slide Number Placeholder 3"/>
          <p:cNvSpPr>
            <a:spLocks noGrp="1"/>
          </p:cNvSpPr>
          <p:nvPr>
            <p:ph type="sldNum" sz="quarter" idx="10"/>
          </p:nvPr>
        </p:nvSpPr>
        <p:spPr/>
        <p:txBody>
          <a:bodyPr/>
          <a:lstStyle/>
          <a:p>
            <a:fld id="{BE99A011-0317-4A4F-A251-731A881B34A9}" type="slidenum">
              <a:rPr lang="en-US" smtClean="0"/>
              <a:pPr/>
              <a:t>55</a:t>
            </a:fld>
            <a:endParaRPr lang="en-US"/>
          </a:p>
        </p:txBody>
      </p:sp>
    </p:spTree>
    <p:extLst>
      <p:ext uri="{BB962C8B-B14F-4D97-AF65-F5344CB8AC3E}">
        <p14:creationId xmlns:p14="http://schemas.microsoft.com/office/powerpoint/2010/main" val="4094894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kern="1200" dirty="0" err="1" smtClean="0">
                <a:solidFill>
                  <a:schemeClr val="tx1"/>
                </a:solidFill>
                <a:effectLst/>
                <a:latin typeface="Arial" panose="020B0604020202020204" pitchFamily="34" charset="0"/>
                <a:ea typeface="+mn-ea"/>
                <a:cs typeface="Arial" panose="020B0604020202020204" pitchFamily="34" charset="0"/>
              </a:rPr>
              <a:t>Có</a:t>
            </a:r>
            <a:r>
              <a:rPr lang="en-US" sz="1200" kern="1200" dirty="0" smtClean="0">
                <a:solidFill>
                  <a:schemeClr val="tx1"/>
                </a:solidFill>
                <a:effectLst/>
                <a:latin typeface="Arial" panose="020B0604020202020204" pitchFamily="34" charset="0"/>
                <a:ea typeface="+mn-ea"/>
                <a:cs typeface="Arial" panose="020B0604020202020204" pitchFamily="34" charset="0"/>
              </a:rPr>
              <a:t> 2 </a:t>
            </a:r>
            <a:r>
              <a:rPr lang="en-US" sz="1200" kern="1200" dirty="0" err="1" smtClean="0">
                <a:solidFill>
                  <a:schemeClr val="tx1"/>
                </a:solidFill>
                <a:effectLst/>
                <a:latin typeface="Arial" panose="020B0604020202020204" pitchFamily="34" charset="0"/>
                <a:ea typeface="+mn-ea"/>
                <a:cs typeface="Arial" panose="020B0604020202020204" pitchFamily="34" charset="0"/>
              </a:rPr>
              <a:t>dạng</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cấu</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hình</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của</a:t>
            </a:r>
            <a:r>
              <a:rPr lang="en-US" sz="1200" kern="1200" dirty="0" smtClean="0">
                <a:solidFill>
                  <a:schemeClr val="tx1"/>
                </a:solidFill>
                <a:effectLst/>
                <a:latin typeface="Arial" panose="020B0604020202020204" pitchFamily="34" charset="0"/>
                <a:ea typeface="+mn-ea"/>
                <a:cs typeface="Arial" panose="020B0604020202020204" pitchFamily="34" charset="0"/>
              </a:rPr>
              <a:t> database instance:</a:t>
            </a:r>
          </a:p>
          <a:p>
            <a:pPr lvl="2"/>
            <a:r>
              <a:rPr lang="en-US" sz="1200" kern="1200" dirty="0" smtClean="0">
                <a:solidFill>
                  <a:schemeClr val="tx1"/>
                </a:solidFill>
                <a:effectLst/>
                <a:latin typeface="Arial" panose="020B0604020202020204" pitchFamily="34" charset="0"/>
                <a:ea typeface="+mn-ea"/>
                <a:cs typeface="Arial" panose="020B0604020202020204" pitchFamily="34" charset="0"/>
              </a:rPr>
              <a:t>Single instance : 1 database – 1 instance</a:t>
            </a:r>
          </a:p>
          <a:p>
            <a:pPr lvl="2"/>
            <a:r>
              <a:rPr lang="en-US" sz="1200" kern="1200" dirty="0" err="1" smtClean="0">
                <a:solidFill>
                  <a:schemeClr val="tx1"/>
                </a:solidFill>
                <a:effectLst/>
                <a:latin typeface="Arial" panose="020B0604020202020204" pitchFamily="34" charset="0"/>
                <a:ea typeface="+mn-ea"/>
                <a:cs typeface="Arial" panose="020B0604020202020204" pitchFamily="34" charset="0"/>
              </a:rPr>
              <a:t>Rac</a:t>
            </a:r>
            <a:r>
              <a:rPr lang="en-US" sz="1200" kern="1200" dirty="0" smtClean="0">
                <a:solidFill>
                  <a:schemeClr val="tx1"/>
                </a:solidFill>
                <a:effectLst/>
                <a:latin typeface="Arial" panose="020B0604020202020204" pitchFamily="34" charset="0"/>
                <a:ea typeface="+mn-ea"/>
                <a:cs typeface="Arial" panose="020B0604020202020204" pitchFamily="34" charset="0"/>
              </a:rPr>
              <a:t> : 1 database – n instance</a:t>
            </a:r>
          </a:p>
          <a:p>
            <a:endParaRPr lang="en-US" dirty="0"/>
          </a:p>
        </p:txBody>
      </p:sp>
      <p:sp>
        <p:nvSpPr>
          <p:cNvPr id="4" name="Slide Number Placeholder 3"/>
          <p:cNvSpPr>
            <a:spLocks noGrp="1"/>
          </p:cNvSpPr>
          <p:nvPr>
            <p:ph type="sldNum" sz="quarter" idx="10"/>
          </p:nvPr>
        </p:nvSpPr>
        <p:spPr/>
        <p:txBody>
          <a:bodyPr/>
          <a:lstStyle/>
          <a:p>
            <a:fld id="{BE99A011-0317-4A4F-A251-731A881B34A9}" type="slidenum">
              <a:rPr lang="en-US" smtClean="0"/>
              <a:pPr/>
              <a:t>15</a:t>
            </a:fld>
            <a:endParaRPr lang="en-US"/>
          </a:p>
        </p:txBody>
      </p:sp>
    </p:spTree>
    <p:extLst>
      <p:ext uri="{BB962C8B-B14F-4D97-AF65-F5344CB8AC3E}">
        <p14:creationId xmlns:p14="http://schemas.microsoft.com/office/powerpoint/2010/main" val="21788057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Arial" panose="020B0604020202020204" pitchFamily="34" charset="0"/>
                <a:ea typeface="+mn-ea"/>
                <a:cs typeface="Arial" panose="020B0604020202020204" pitchFamily="34" charset="0"/>
              </a:rPr>
              <a:t>Có</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hai</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cấu</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trúc</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bộ</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nhớ</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cơ</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bản</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trong</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một</a:t>
            </a:r>
            <a:r>
              <a:rPr lang="en-US" sz="1200" kern="1200" dirty="0" smtClean="0">
                <a:solidFill>
                  <a:schemeClr val="tx1"/>
                </a:solidFill>
                <a:effectLst/>
                <a:latin typeface="Arial" panose="020B0604020202020204" pitchFamily="34" charset="0"/>
                <a:ea typeface="+mn-ea"/>
                <a:cs typeface="Arial" panose="020B0604020202020204" pitchFamily="34" charset="0"/>
              </a:rPr>
              <a:t> Instance:</a:t>
            </a:r>
          </a:p>
          <a:p>
            <a:pPr lvl="1"/>
            <a:r>
              <a:rPr lang="en-US" sz="1200" kern="1200" dirty="0" smtClean="0">
                <a:solidFill>
                  <a:schemeClr val="tx1"/>
                </a:solidFill>
                <a:effectLst/>
                <a:latin typeface="Arial" panose="020B0604020202020204" pitchFamily="34" charset="0"/>
                <a:ea typeface="+mn-ea"/>
                <a:cs typeface="Arial" panose="020B0604020202020204" pitchFamily="34" charset="0"/>
              </a:rPr>
              <a:t>System Global Area (SGA): </a:t>
            </a:r>
          </a:p>
          <a:p>
            <a:pPr lvl="2"/>
            <a:r>
              <a:rPr lang="en-US" sz="1200" kern="1200" dirty="0" err="1" smtClean="0">
                <a:solidFill>
                  <a:schemeClr val="tx1"/>
                </a:solidFill>
                <a:effectLst/>
                <a:latin typeface="Arial" panose="020B0604020202020204" pitchFamily="34" charset="0"/>
                <a:ea typeface="+mn-ea"/>
                <a:cs typeface="Arial" panose="020B0604020202020204" pitchFamily="34" charset="0"/>
              </a:rPr>
              <a:t>Là</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vùng</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bộ</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nhớ</a:t>
            </a:r>
            <a:r>
              <a:rPr lang="en-US" sz="1200" kern="1200" dirty="0" smtClean="0">
                <a:solidFill>
                  <a:schemeClr val="tx1"/>
                </a:solidFill>
                <a:effectLst/>
                <a:latin typeface="Arial" panose="020B0604020202020204" pitchFamily="34" charset="0"/>
                <a:ea typeface="+mn-ea"/>
                <a:cs typeface="Arial" panose="020B0604020202020204" pitchFamily="34" charset="0"/>
              </a:rPr>
              <a:t> chia </a:t>
            </a:r>
            <a:r>
              <a:rPr lang="en-US" sz="1200" kern="1200" dirty="0" err="1" smtClean="0">
                <a:solidFill>
                  <a:schemeClr val="tx1"/>
                </a:solidFill>
                <a:effectLst/>
                <a:latin typeface="Arial" panose="020B0604020202020204" pitchFamily="34" charset="0"/>
                <a:ea typeface="+mn-ea"/>
                <a:cs typeface="Arial" panose="020B0604020202020204" pitchFamily="34" charset="0"/>
              </a:rPr>
              <a:t>sẻ</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được</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sử</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dụng</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để</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lưu</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trữ</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dữ</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liệu</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và</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các</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thông</a:t>
            </a:r>
            <a:r>
              <a:rPr lang="en-US" sz="1200" kern="1200" dirty="0" smtClean="0">
                <a:solidFill>
                  <a:schemeClr val="tx1"/>
                </a:solidFill>
                <a:effectLst/>
                <a:latin typeface="Arial" panose="020B0604020202020204" pitchFamily="34" charset="0"/>
                <a:ea typeface="+mn-ea"/>
                <a:cs typeface="Arial" panose="020B0604020202020204" pitchFamily="34" charset="0"/>
              </a:rPr>
              <a:t> tin </a:t>
            </a:r>
            <a:r>
              <a:rPr lang="en-US" sz="1200" kern="1200" dirty="0" err="1" smtClean="0">
                <a:solidFill>
                  <a:schemeClr val="tx1"/>
                </a:solidFill>
                <a:effectLst/>
                <a:latin typeface="Arial" panose="020B0604020202020204" pitchFamily="34" charset="0"/>
                <a:ea typeface="+mn-ea"/>
                <a:cs typeface="Arial" panose="020B0604020202020204" pitchFamily="34" charset="0"/>
              </a:rPr>
              <a:t>điều</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khiển</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của</a:t>
            </a:r>
            <a:r>
              <a:rPr lang="en-US" sz="1200" kern="1200" dirty="0" smtClean="0">
                <a:solidFill>
                  <a:schemeClr val="tx1"/>
                </a:solidFill>
                <a:effectLst/>
                <a:latin typeface="Arial" panose="020B0604020202020204" pitchFamily="34" charset="0"/>
                <a:ea typeface="+mn-ea"/>
                <a:cs typeface="Arial" panose="020B0604020202020204" pitchFamily="34" charset="0"/>
              </a:rPr>
              <a:t> Oracle server. </a:t>
            </a:r>
            <a:r>
              <a:rPr lang="en-US" sz="1200" kern="1200" dirty="0" err="1" smtClean="0">
                <a:solidFill>
                  <a:schemeClr val="tx1"/>
                </a:solidFill>
                <a:effectLst/>
                <a:latin typeface="Arial" panose="020B0604020202020204" pitchFamily="34" charset="0"/>
                <a:ea typeface="+mn-ea"/>
                <a:cs typeface="Arial" panose="020B0604020202020204" pitchFamily="34" charset="0"/>
              </a:rPr>
              <a:t>Được</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chỉ</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định</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khi</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một</a:t>
            </a:r>
            <a:r>
              <a:rPr lang="en-US" sz="1200" kern="1200" dirty="0" smtClean="0">
                <a:solidFill>
                  <a:schemeClr val="tx1"/>
                </a:solidFill>
                <a:effectLst/>
                <a:latin typeface="Arial" panose="020B0604020202020204" pitchFamily="34" charset="0"/>
                <a:ea typeface="+mn-ea"/>
                <a:cs typeface="Arial" panose="020B0604020202020204" pitchFamily="34" charset="0"/>
              </a:rPr>
              <a:t> Instance </a:t>
            </a:r>
            <a:r>
              <a:rPr lang="en-US" sz="1200" kern="1200" dirty="0" err="1" smtClean="0">
                <a:solidFill>
                  <a:schemeClr val="tx1"/>
                </a:solidFill>
                <a:effectLst/>
                <a:latin typeface="Arial" panose="020B0604020202020204" pitchFamily="34" charset="0"/>
                <a:ea typeface="+mn-ea"/>
                <a:cs typeface="Arial" panose="020B0604020202020204" pitchFamily="34" charset="0"/>
              </a:rPr>
              <a:t>được</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khởi</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động</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và</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là</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thành</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phần</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cơ</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bản</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của</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một</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Oralce</a:t>
            </a:r>
            <a:r>
              <a:rPr lang="en-US" sz="1200" kern="1200" dirty="0" smtClean="0">
                <a:solidFill>
                  <a:schemeClr val="tx1"/>
                </a:solidFill>
                <a:effectLst/>
                <a:latin typeface="Arial" panose="020B0604020202020204" pitchFamily="34" charset="0"/>
                <a:ea typeface="+mn-ea"/>
                <a:cs typeface="Arial" panose="020B0604020202020204" pitchFamily="34" charset="0"/>
              </a:rPr>
              <a:t> Instance.</a:t>
            </a:r>
          </a:p>
          <a:p>
            <a:pPr lvl="2"/>
            <a:r>
              <a:rPr lang="en-US" sz="1200" kern="1200" dirty="0" smtClean="0">
                <a:solidFill>
                  <a:schemeClr val="tx1"/>
                </a:solidFill>
                <a:effectLst/>
                <a:latin typeface="Arial" panose="020B0604020202020204" pitchFamily="34" charset="0"/>
                <a:ea typeface="+mn-ea"/>
                <a:cs typeface="Arial" panose="020B0604020202020204" pitchFamily="34" charset="0"/>
              </a:rPr>
              <a:t>The SGA </a:t>
            </a:r>
            <a:r>
              <a:rPr lang="en-US" sz="1200" kern="1200" dirty="0" err="1" smtClean="0">
                <a:solidFill>
                  <a:schemeClr val="tx1"/>
                </a:solidFill>
                <a:effectLst/>
                <a:latin typeface="Arial" panose="020B0604020202020204" pitchFamily="34" charset="0"/>
                <a:ea typeface="+mn-ea"/>
                <a:cs typeface="Arial" panose="020B0604020202020204" pitchFamily="34" charset="0"/>
              </a:rPr>
              <a:t>được</a:t>
            </a:r>
            <a:r>
              <a:rPr lang="en-US" sz="1200" kern="1200" dirty="0" smtClean="0">
                <a:solidFill>
                  <a:schemeClr val="tx1"/>
                </a:solidFill>
                <a:effectLst/>
                <a:latin typeface="Arial" panose="020B0604020202020204" pitchFamily="34" charset="0"/>
                <a:ea typeface="+mn-ea"/>
                <a:cs typeface="Arial" panose="020B0604020202020204" pitchFamily="34" charset="0"/>
              </a:rPr>
              <a:t> chia </a:t>
            </a:r>
            <a:r>
              <a:rPr lang="en-US" sz="1200" kern="1200" dirty="0" err="1" smtClean="0">
                <a:solidFill>
                  <a:schemeClr val="tx1"/>
                </a:solidFill>
                <a:effectLst/>
                <a:latin typeface="Arial" panose="020B0604020202020204" pitchFamily="34" charset="0"/>
                <a:ea typeface="+mn-ea"/>
                <a:cs typeface="Arial" panose="020B0604020202020204" pitchFamily="34" charset="0"/>
              </a:rPr>
              <a:t>sẻ</a:t>
            </a:r>
            <a:r>
              <a:rPr lang="en-US" sz="1200" kern="1200" dirty="0" smtClean="0">
                <a:solidFill>
                  <a:schemeClr val="tx1"/>
                </a:solidFill>
                <a:effectLst/>
                <a:latin typeface="Arial" panose="020B0604020202020204" pitchFamily="34" charset="0"/>
                <a:ea typeface="+mn-ea"/>
                <a:cs typeface="Arial" panose="020B0604020202020204" pitchFamily="34" charset="0"/>
              </a:rPr>
              <a:t> dung </a:t>
            </a:r>
            <a:r>
              <a:rPr lang="en-US" sz="1200" kern="1200" dirty="0" err="1" smtClean="0">
                <a:solidFill>
                  <a:schemeClr val="tx1"/>
                </a:solidFill>
                <a:effectLst/>
                <a:latin typeface="Arial" panose="020B0604020202020204" pitchFamily="34" charset="0"/>
                <a:ea typeface="+mn-ea"/>
                <a:cs typeface="Arial" panose="020B0604020202020204" pitchFamily="34" charset="0"/>
              </a:rPr>
              <a:t>chung</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bởi</a:t>
            </a:r>
            <a:r>
              <a:rPr lang="en-US" sz="1200" kern="1200" dirty="0" smtClean="0">
                <a:solidFill>
                  <a:schemeClr val="tx1"/>
                </a:solidFill>
                <a:effectLst/>
                <a:latin typeface="Arial" panose="020B0604020202020204" pitchFamily="34" charset="0"/>
                <a:ea typeface="+mn-ea"/>
                <a:cs typeface="Arial" panose="020B0604020202020204" pitchFamily="34" charset="0"/>
              </a:rPr>
              <a:t> server </a:t>
            </a:r>
            <a:r>
              <a:rPr lang="en-US" sz="1200" kern="1200" dirty="0" err="1" smtClean="0">
                <a:solidFill>
                  <a:schemeClr val="tx1"/>
                </a:solidFill>
                <a:effectLst/>
                <a:latin typeface="Arial" panose="020B0604020202020204" pitchFamily="34" charset="0"/>
                <a:ea typeface="+mn-ea"/>
                <a:cs typeface="Arial" panose="020B0604020202020204" pitchFamily="34" charset="0"/>
              </a:rPr>
              <a:t>và</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các</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tiến</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trình</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nền</a:t>
            </a:r>
            <a:r>
              <a:rPr lang="en-US" sz="1200" kern="1200" dirty="0" smtClean="0">
                <a:solidFill>
                  <a:schemeClr val="tx1"/>
                </a:solidFill>
                <a:effectLst/>
                <a:latin typeface="Arial" panose="020B0604020202020204" pitchFamily="34" charset="0"/>
                <a:ea typeface="+mn-ea"/>
                <a:cs typeface="Arial" panose="020B0604020202020204" pitchFamily="34" charset="0"/>
              </a:rPr>
              <a:t> processes</a:t>
            </a:r>
          </a:p>
          <a:p>
            <a:pPr lvl="1"/>
            <a:r>
              <a:rPr lang="en-US" sz="1200" kern="1200" dirty="0" smtClean="0">
                <a:solidFill>
                  <a:schemeClr val="tx1"/>
                </a:solidFill>
                <a:effectLst/>
                <a:latin typeface="Arial" panose="020B0604020202020204" pitchFamily="34" charset="0"/>
                <a:ea typeface="+mn-ea"/>
                <a:cs typeface="Arial" panose="020B0604020202020204" pitchFamily="34" charset="0"/>
              </a:rPr>
              <a:t>Program Global Area (PGA): </a:t>
            </a:r>
          </a:p>
          <a:p>
            <a:pPr lvl="2"/>
            <a:r>
              <a:rPr lang="en-US" sz="1200" kern="1200" dirty="0" err="1" smtClean="0">
                <a:solidFill>
                  <a:schemeClr val="tx1"/>
                </a:solidFill>
                <a:effectLst/>
                <a:latin typeface="Arial" panose="020B0604020202020204" pitchFamily="34" charset="0"/>
                <a:ea typeface="+mn-ea"/>
                <a:cs typeface="Arial" panose="020B0604020202020204" pitchFamily="34" charset="0"/>
              </a:rPr>
              <a:t>Là</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một</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phần</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cấu</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trúc</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bộ</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nhớ</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lưu</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trữ</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dành</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cho</a:t>
            </a:r>
            <a:r>
              <a:rPr lang="en-US" sz="1200" kern="1200" dirty="0" smtClean="0">
                <a:solidFill>
                  <a:schemeClr val="tx1"/>
                </a:solidFill>
                <a:effectLst/>
                <a:latin typeface="Arial" panose="020B0604020202020204" pitchFamily="34" charset="0"/>
                <a:ea typeface="+mn-ea"/>
                <a:cs typeface="Arial" panose="020B0604020202020204" pitchFamily="34" charset="0"/>
              </a:rPr>
              <a:t> 1 User process </a:t>
            </a:r>
            <a:r>
              <a:rPr lang="en-US" sz="1200" kern="1200" dirty="0" err="1" smtClean="0">
                <a:solidFill>
                  <a:schemeClr val="tx1"/>
                </a:solidFill>
                <a:effectLst/>
                <a:latin typeface="Arial" panose="020B0604020202020204" pitchFamily="34" charset="0"/>
                <a:ea typeface="+mn-ea"/>
                <a:cs typeface="Arial" panose="020B0604020202020204" pitchFamily="34" charset="0"/>
              </a:rPr>
              <a:t>kết</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nối</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tới</a:t>
            </a:r>
            <a:r>
              <a:rPr lang="en-US" sz="1200" kern="1200" dirty="0" smtClean="0">
                <a:solidFill>
                  <a:schemeClr val="tx1"/>
                </a:solidFill>
                <a:effectLst/>
                <a:latin typeface="Arial" panose="020B0604020202020204" pitchFamily="34" charset="0"/>
                <a:ea typeface="+mn-ea"/>
                <a:cs typeface="Arial" panose="020B0604020202020204" pitchFamily="34" charset="0"/>
              </a:rPr>
              <a:t> 1 Instance </a:t>
            </a:r>
            <a:r>
              <a:rPr lang="en-US" sz="1200" kern="1200" dirty="0" err="1" smtClean="0">
                <a:solidFill>
                  <a:schemeClr val="tx1"/>
                </a:solidFill>
                <a:effectLst/>
                <a:latin typeface="Arial" panose="020B0604020202020204" pitchFamily="34" charset="0"/>
                <a:ea typeface="+mn-ea"/>
                <a:cs typeface="Arial" panose="020B0604020202020204" pitchFamily="34" charset="0"/>
              </a:rPr>
              <a:t>bao</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gồm</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dữ</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liệu</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và</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thông</a:t>
            </a:r>
            <a:r>
              <a:rPr lang="en-US" sz="1200" kern="1200" dirty="0" smtClean="0">
                <a:solidFill>
                  <a:schemeClr val="tx1"/>
                </a:solidFill>
                <a:effectLst/>
                <a:latin typeface="Arial" panose="020B0604020202020204" pitchFamily="34" charset="0"/>
                <a:ea typeface="+mn-ea"/>
                <a:cs typeface="Arial" panose="020B0604020202020204" pitchFamily="34" charset="0"/>
              </a:rPr>
              <a:t> tin </a:t>
            </a:r>
            <a:r>
              <a:rPr lang="en-US" sz="1200" kern="1200" dirty="0" err="1" smtClean="0">
                <a:solidFill>
                  <a:schemeClr val="tx1"/>
                </a:solidFill>
                <a:effectLst/>
                <a:latin typeface="Arial" panose="020B0604020202020204" pitchFamily="34" charset="0"/>
                <a:ea typeface="+mn-ea"/>
                <a:cs typeface="Arial" panose="020B0604020202020204" pitchFamily="34" charset="0"/>
              </a:rPr>
              <a:t>điều</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khiển</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cho</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một</a:t>
            </a:r>
            <a:r>
              <a:rPr lang="en-US" sz="1200" kern="1200" dirty="0" smtClean="0">
                <a:solidFill>
                  <a:schemeClr val="tx1"/>
                </a:solidFill>
                <a:effectLst/>
                <a:latin typeface="Arial" panose="020B0604020202020204" pitchFamily="34" charset="0"/>
                <a:ea typeface="+mn-ea"/>
                <a:cs typeface="Arial" panose="020B0604020202020204" pitchFamily="34" charset="0"/>
              </a:rPr>
              <a:t> Server </a:t>
            </a:r>
            <a:r>
              <a:rPr lang="en-US" sz="1200" kern="1200" dirty="0" err="1" smtClean="0">
                <a:solidFill>
                  <a:schemeClr val="tx1"/>
                </a:solidFill>
                <a:effectLst/>
                <a:latin typeface="Arial" panose="020B0604020202020204" pitchFamily="34" charset="0"/>
                <a:ea typeface="+mn-ea"/>
                <a:cs typeface="Arial" panose="020B0604020202020204" pitchFamily="34" charset="0"/>
              </a:rPr>
              <a:t>hoặc</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một</a:t>
            </a:r>
            <a:r>
              <a:rPr lang="en-US" sz="1200" kern="1200" dirty="0" smtClean="0">
                <a:solidFill>
                  <a:schemeClr val="tx1"/>
                </a:solidFill>
                <a:effectLst/>
                <a:latin typeface="Arial" panose="020B0604020202020204" pitchFamily="34" charset="0"/>
                <a:ea typeface="+mn-ea"/>
                <a:cs typeface="Arial" panose="020B0604020202020204" pitchFamily="34" charset="0"/>
              </a:rPr>
              <a:t> Background process. </a:t>
            </a:r>
          </a:p>
          <a:p>
            <a:pPr lvl="2"/>
            <a:r>
              <a:rPr lang="en-US" sz="1200" kern="1200" dirty="0" err="1" smtClean="0">
                <a:solidFill>
                  <a:schemeClr val="tx1"/>
                </a:solidFill>
                <a:effectLst/>
                <a:latin typeface="Arial" panose="020B0604020202020204" pitchFamily="34" charset="0"/>
                <a:ea typeface="+mn-ea"/>
                <a:cs typeface="Arial" panose="020B0604020202020204" pitchFamily="34" charset="0"/>
              </a:rPr>
              <a:t>Được</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khởi</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tạo</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Được</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chỉ</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định</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khi</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một</a:t>
            </a:r>
            <a:r>
              <a:rPr lang="en-US" sz="1200" kern="1200" dirty="0" smtClean="0">
                <a:solidFill>
                  <a:schemeClr val="tx1"/>
                </a:solidFill>
                <a:effectLst/>
                <a:latin typeface="Arial" panose="020B0604020202020204" pitchFamily="34" charset="0"/>
                <a:ea typeface="+mn-ea"/>
                <a:cs typeface="Arial" panose="020B0604020202020204" pitchFamily="34" charset="0"/>
              </a:rPr>
              <a:t> Server Process </a:t>
            </a:r>
            <a:r>
              <a:rPr lang="en-US" sz="1200" kern="1200" dirty="0" err="1" smtClean="0">
                <a:solidFill>
                  <a:schemeClr val="tx1"/>
                </a:solidFill>
                <a:effectLst/>
                <a:latin typeface="Arial" panose="020B0604020202020204" pitchFamily="34" charset="0"/>
                <a:ea typeface="+mn-ea"/>
                <a:cs typeface="Arial" panose="020B0604020202020204" pitchFamily="34" charset="0"/>
              </a:rPr>
              <a:t>được</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khởi</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động</a:t>
            </a:r>
            <a:r>
              <a:rPr lang="en-US" sz="1200" kern="1200" dirty="0" smtClean="0">
                <a:solidFill>
                  <a:schemeClr val="tx1"/>
                </a:solidFill>
                <a:effectLst/>
                <a:latin typeface="Arial" panose="020B0604020202020204" pitchFamily="34" charset="0"/>
                <a:ea typeface="+mn-ea"/>
                <a:cs typeface="Arial" panose="020B0604020202020204" pitchFamily="34" charset="0"/>
              </a:rPr>
              <a:t>.</a:t>
            </a:r>
          </a:p>
          <a:p>
            <a:endParaRPr lang="en-US" dirty="0"/>
          </a:p>
        </p:txBody>
      </p:sp>
      <p:sp>
        <p:nvSpPr>
          <p:cNvPr id="4" name="Slide Number Placeholder 3"/>
          <p:cNvSpPr>
            <a:spLocks noGrp="1"/>
          </p:cNvSpPr>
          <p:nvPr>
            <p:ph type="sldNum" sz="quarter" idx="10"/>
          </p:nvPr>
        </p:nvSpPr>
        <p:spPr/>
        <p:txBody>
          <a:bodyPr/>
          <a:lstStyle/>
          <a:p>
            <a:fld id="{BE99A011-0317-4A4F-A251-731A881B34A9}" type="slidenum">
              <a:rPr lang="en-US" smtClean="0"/>
              <a:pPr/>
              <a:t>18</a:t>
            </a:fld>
            <a:endParaRPr lang="en-US"/>
          </a:p>
        </p:txBody>
      </p:sp>
    </p:spTree>
    <p:extLst>
      <p:ext uri="{BB962C8B-B14F-4D97-AF65-F5344CB8AC3E}">
        <p14:creationId xmlns:p14="http://schemas.microsoft.com/office/powerpoint/2010/main" val="41206867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Arial" panose="020B0604020202020204" pitchFamily="34" charset="0"/>
                <a:ea typeface="+mn-ea"/>
                <a:cs typeface="Arial" panose="020B0604020202020204" pitchFamily="34" charset="0"/>
              </a:rPr>
              <a:t>Shared pool </a:t>
            </a:r>
            <a:endParaRPr lang="en-US" sz="1200" kern="1200" dirty="0" smtClean="0">
              <a:solidFill>
                <a:schemeClr val="tx1"/>
              </a:solidFill>
              <a:effectLst/>
              <a:latin typeface="Arial" panose="020B0604020202020204" pitchFamily="34" charset="0"/>
              <a:ea typeface="+mn-ea"/>
              <a:cs typeface="Arial" panose="020B0604020202020204" pitchFamily="34" charset="0"/>
            </a:endParaRPr>
          </a:p>
          <a:p>
            <a:pPr lvl="1"/>
            <a:r>
              <a:rPr lang="en-US" sz="1200" b="1" kern="1200" dirty="0" smtClean="0">
                <a:solidFill>
                  <a:schemeClr val="tx1"/>
                </a:solidFill>
                <a:effectLst/>
                <a:latin typeface="Arial" panose="020B0604020202020204" pitchFamily="34" charset="0"/>
                <a:ea typeface="+mn-ea"/>
                <a:cs typeface="Arial" panose="020B0604020202020204" pitchFamily="34" charset="0"/>
              </a:rPr>
              <a:t>Library cache</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Lưu</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trữ</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những</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định</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nghĩa</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về</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những</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đoạn</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lệnh</a:t>
            </a:r>
            <a:r>
              <a:rPr lang="en-US" sz="1200" kern="1200" dirty="0" smtClean="0">
                <a:solidFill>
                  <a:schemeClr val="tx1"/>
                </a:solidFill>
                <a:effectLst/>
                <a:latin typeface="Arial" panose="020B0604020202020204" pitchFamily="34" charset="0"/>
                <a:ea typeface="+mn-ea"/>
                <a:cs typeface="Arial" panose="020B0604020202020204" pitchFamily="34" charset="0"/>
              </a:rPr>
              <a:t> SQL </a:t>
            </a:r>
            <a:r>
              <a:rPr lang="en-US" sz="1200" kern="1200" dirty="0" err="1" smtClean="0">
                <a:solidFill>
                  <a:schemeClr val="tx1"/>
                </a:solidFill>
                <a:effectLst/>
                <a:latin typeface="Arial" panose="020B0604020202020204" pitchFamily="34" charset="0"/>
                <a:ea typeface="+mn-ea"/>
                <a:cs typeface="Arial" panose="020B0604020202020204" pitchFamily="34" charset="0"/>
              </a:rPr>
              <a:t>và</a:t>
            </a:r>
            <a:r>
              <a:rPr lang="en-US" sz="1200" kern="1200" dirty="0" smtClean="0">
                <a:solidFill>
                  <a:schemeClr val="tx1"/>
                </a:solidFill>
                <a:effectLst/>
                <a:latin typeface="Arial" panose="020B0604020202020204" pitchFamily="34" charset="0"/>
                <a:ea typeface="+mn-ea"/>
                <a:cs typeface="Arial" panose="020B0604020202020204" pitchFamily="34" charset="0"/>
              </a:rPr>
              <a:t> PL/SQL </a:t>
            </a:r>
            <a:r>
              <a:rPr lang="en-US" sz="1200" kern="1200" dirty="0" err="1" smtClean="0">
                <a:solidFill>
                  <a:schemeClr val="tx1"/>
                </a:solidFill>
                <a:effectLst/>
                <a:latin typeface="Arial" panose="020B0604020202020204" pitchFamily="34" charset="0"/>
                <a:ea typeface="+mn-ea"/>
                <a:cs typeface="Arial" panose="020B0604020202020204" pitchFamily="34" charset="0"/>
              </a:rPr>
              <a:t>vừa</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được</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thực</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thi</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gần</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đây</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nhất</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theo</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thuật</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giải</a:t>
            </a:r>
            <a:r>
              <a:rPr lang="en-US" sz="1200" kern="1200" dirty="0" smtClean="0">
                <a:solidFill>
                  <a:schemeClr val="tx1"/>
                </a:solidFill>
                <a:effectLst/>
                <a:latin typeface="Arial" panose="020B0604020202020204" pitchFamily="34" charset="0"/>
                <a:ea typeface="+mn-ea"/>
                <a:cs typeface="Arial" panose="020B0604020202020204" pitchFamily="34" charset="0"/>
              </a:rPr>
              <a:t> Least Recently Used (LRU). Library cache </a:t>
            </a:r>
            <a:r>
              <a:rPr lang="en-US" sz="1200" kern="1200" dirty="0" err="1" smtClean="0">
                <a:solidFill>
                  <a:schemeClr val="tx1"/>
                </a:solidFill>
                <a:effectLst/>
                <a:latin typeface="Arial" panose="020B0604020202020204" pitchFamily="34" charset="0"/>
                <a:ea typeface="+mn-ea"/>
                <a:cs typeface="Arial" panose="020B0604020202020204" pitchFamily="34" charset="0"/>
              </a:rPr>
              <a:t>bao</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gồm</a:t>
            </a:r>
            <a:r>
              <a:rPr lang="en-US" sz="1200" kern="1200" dirty="0" smtClean="0">
                <a:solidFill>
                  <a:schemeClr val="tx1"/>
                </a:solidFill>
                <a:effectLst/>
                <a:latin typeface="Arial" panose="020B0604020202020204" pitchFamily="34" charset="0"/>
                <a:ea typeface="+mn-ea"/>
                <a:cs typeface="Arial" panose="020B0604020202020204" pitchFamily="34" charset="0"/>
              </a:rPr>
              <a:t> 2 </a:t>
            </a:r>
            <a:r>
              <a:rPr lang="en-US" sz="1200" kern="1200" dirty="0" err="1" smtClean="0">
                <a:solidFill>
                  <a:schemeClr val="tx1"/>
                </a:solidFill>
                <a:effectLst/>
                <a:latin typeface="Arial" panose="020B0604020202020204" pitchFamily="34" charset="0"/>
                <a:ea typeface="+mn-ea"/>
                <a:cs typeface="Arial" panose="020B0604020202020204" pitchFamily="34" charset="0"/>
              </a:rPr>
              <a:t>cấu</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trúc</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là</a:t>
            </a:r>
            <a:r>
              <a:rPr lang="en-US" sz="1200" kern="1200" dirty="0" smtClean="0">
                <a:solidFill>
                  <a:schemeClr val="tx1"/>
                </a:solidFill>
                <a:effectLst/>
                <a:latin typeface="Arial" panose="020B0604020202020204" pitchFamily="34" charset="0"/>
                <a:ea typeface="+mn-ea"/>
                <a:cs typeface="Arial" panose="020B0604020202020204" pitchFamily="34" charset="0"/>
              </a:rPr>
              <a:t> Shared SQL area </a:t>
            </a:r>
            <a:r>
              <a:rPr lang="en-US" sz="1200" kern="1200" dirty="0" err="1" smtClean="0">
                <a:solidFill>
                  <a:schemeClr val="tx1"/>
                </a:solidFill>
                <a:effectLst/>
                <a:latin typeface="Arial" panose="020B0604020202020204" pitchFamily="34" charset="0"/>
                <a:ea typeface="+mn-ea"/>
                <a:cs typeface="Arial" panose="020B0604020202020204" pitchFamily="34" charset="0"/>
              </a:rPr>
              <a:t>và</a:t>
            </a:r>
            <a:r>
              <a:rPr lang="en-US" sz="1200" kern="1200" dirty="0" smtClean="0">
                <a:solidFill>
                  <a:schemeClr val="tx1"/>
                </a:solidFill>
                <a:effectLst/>
                <a:latin typeface="Arial" panose="020B0604020202020204" pitchFamily="34" charset="0"/>
                <a:ea typeface="+mn-ea"/>
                <a:cs typeface="Arial" panose="020B0604020202020204" pitchFamily="34" charset="0"/>
              </a:rPr>
              <a:t> Shared PL/SQL area. </a:t>
            </a:r>
            <a:r>
              <a:rPr lang="en-US" sz="1200" kern="1200" dirty="0" err="1" smtClean="0">
                <a:solidFill>
                  <a:schemeClr val="tx1"/>
                </a:solidFill>
                <a:effectLst/>
                <a:latin typeface="Arial" panose="020B0604020202020204" pitchFamily="34" charset="0"/>
                <a:ea typeface="+mn-ea"/>
                <a:cs typeface="Arial" panose="020B0604020202020204" pitchFamily="34" charset="0"/>
              </a:rPr>
              <a:t>Kích</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thước</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của</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vùng</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này</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được</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xác</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định</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bởi</a:t>
            </a:r>
            <a:r>
              <a:rPr lang="en-US" sz="1200" kern="1200" dirty="0" smtClean="0">
                <a:solidFill>
                  <a:schemeClr val="tx1"/>
                </a:solidFill>
                <a:effectLst/>
                <a:latin typeface="Arial" panose="020B0604020202020204" pitchFamily="34" charset="0"/>
                <a:ea typeface="+mn-ea"/>
                <a:cs typeface="Arial" panose="020B0604020202020204" pitchFamily="34" charset="0"/>
              </a:rPr>
              <a:t> Shared pool sizing.</a:t>
            </a:r>
          </a:p>
          <a:p>
            <a:pPr lvl="1"/>
            <a:r>
              <a:rPr lang="en-US" sz="1200" b="1" kern="1200" dirty="0" smtClean="0">
                <a:solidFill>
                  <a:schemeClr val="tx1"/>
                </a:solidFill>
                <a:effectLst/>
                <a:latin typeface="Arial" panose="020B0604020202020204" pitchFamily="34" charset="0"/>
                <a:ea typeface="+mn-ea"/>
                <a:cs typeface="Arial" panose="020B0604020202020204" pitchFamily="34" charset="0"/>
              </a:rPr>
              <a:t>Data dictionary cache</a:t>
            </a:r>
            <a:r>
              <a:rPr lang="en-US" sz="1200" kern="1200" dirty="0" smtClean="0">
                <a:solidFill>
                  <a:schemeClr val="tx1"/>
                </a:solidFill>
                <a:effectLst/>
                <a:latin typeface="Arial" panose="020B0604020202020204" pitchFamily="34" charset="0"/>
                <a:ea typeface="+mn-ea"/>
                <a:cs typeface="Arial" panose="020B0604020202020204" pitchFamily="34" charset="0"/>
              </a:rPr>
              <a:t>: Thu </a:t>
            </a:r>
            <a:r>
              <a:rPr lang="en-US" sz="1200" kern="1200" dirty="0" err="1" smtClean="0">
                <a:solidFill>
                  <a:schemeClr val="tx1"/>
                </a:solidFill>
                <a:effectLst/>
                <a:latin typeface="Arial" panose="020B0604020202020204" pitchFamily="34" charset="0"/>
                <a:ea typeface="+mn-ea"/>
                <a:cs typeface="Arial" panose="020B0604020202020204" pitchFamily="34" charset="0"/>
              </a:rPr>
              <a:t>thập</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những</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định</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nghĩa</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được</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dùng</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gần</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đây</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nhất</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trên</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cơ</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sỡ</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dữ</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liệu</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bao</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gồm</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các</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thông</a:t>
            </a:r>
            <a:r>
              <a:rPr lang="en-US" sz="1200" kern="1200" dirty="0" smtClean="0">
                <a:solidFill>
                  <a:schemeClr val="tx1"/>
                </a:solidFill>
                <a:effectLst/>
                <a:latin typeface="Arial" panose="020B0604020202020204" pitchFamily="34" charset="0"/>
                <a:ea typeface="+mn-ea"/>
                <a:cs typeface="Arial" panose="020B0604020202020204" pitchFamily="34" charset="0"/>
              </a:rPr>
              <a:t> tin </a:t>
            </a:r>
            <a:r>
              <a:rPr lang="en-US" sz="1200" kern="1200" dirty="0" err="1" smtClean="0">
                <a:solidFill>
                  <a:schemeClr val="tx1"/>
                </a:solidFill>
                <a:effectLst/>
                <a:latin typeface="Arial" panose="020B0604020202020204" pitchFamily="34" charset="0"/>
                <a:ea typeface="+mn-ea"/>
                <a:cs typeface="Arial" panose="020B0604020202020204" pitchFamily="34" charset="0"/>
              </a:rPr>
              <a:t>về</a:t>
            </a:r>
            <a:r>
              <a:rPr lang="en-US" sz="1200" kern="1200" dirty="0" smtClean="0">
                <a:solidFill>
                  <a:schemeClr val="tx1"/>
                </a:solidFill>
                <a:effectLst/>
                <a:latin typeface="Arial" panose="020B0604020202020204" pitchFamily="34" charset="0"/>
                <a:ea typeface="+mn-ea"/>
                <a:cs typeface="Arial" panose="020B0604020202020204" pitchFamily="34" charset="0"/>
              </a:rPr>
              <a:t> Database file, tables, indexes, columns, user, privileges,…</a:t>
            </a:r>
            <a:r>
              <a:rPr lang="en-US" sz="1200" kern="1200" dirty="0" err="1" smtClean="0">
                <a:solidFill>
                  <a:schemeClr val="tx1"/>
                </a:solidFill>
                <a:effectLst/>
                <a:latin typeface="Arial" panose="020B0604020202020204" pitchFamily="34" charset="0"/>
                <a:ea typeface="+mn-ea"/>
                <a:cs typeface="Arial" panose="020B0604020202020204" pitchFamily="34" charset="0"/>
              </a:rPr>
              <a:t>Trong</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quá</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trình</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phân</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tích</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cú</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pháp</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đoạn</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lệnh</a:t>
            </a:r>
            <a:r>
              <a:rPr lang="en-US" sz="1200" kern="1200" dirty="0" smtClean="0">
                <a:solidFill>
                  <a:schemeClr val="tx1"/>
                </a:solidFill>
                <a:effectLst/>
                <a:latin typeface="Arial" panose="020B0604020202020204" pitchFamily="34" charset="0"/>
                <a:ea typeface="+mn-ea"/>
                <a:cs typeface="Arial" panose="020B0604020202020204" pitchFamily="34" charset="0"/>
              </a:rPr>
              <a:t>, Server Process </a:t>
            </a:r>
            <a:r>
              <a:rPr lang="en-US" sz="1200" kern="1200" dirty="0" err="1" smtClean="0">
                <a:solidFill>
                  <a:schemeClr val="tx1"/>
                </a:solidFill>
                <a:effectLst/>
                <a:latin typeface="Arial" panose="020B0604020202020204" pitchFamily="34" charset="0"/>
                <a:ea typeface="+mn-ea"/>
                <a:cs typeface="Arial" panose="020B0604020202020204" pitchFamily="34" charset="0"/>
              </a:rPr>
              <a:t>sẽ</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đọc</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các</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thông</a:t>
            </a:r>
            <a:r>
              <a:rPr lang="en-US" sz="1200" kern="1200" dirty="0" smtClean="0">
                <a:solidFill>
                  <a:schemeClr val="tx1"/>
                </a:solidFill>
                <a:effectLst/>
                <a:latin typeface="Arial" panose="020B0604020202020204" pitchFamily="34" charset="0"/>
                <a:ea typeface="+mn-ea"/>
                <a:cs typeface="Arial" panose="020B0604020202020204" pitchFamily="34" charset="0"/>
              </a:rPr>
              <a:t> tin </a:t>
            </a:r>
            <a:r>
              <a:rPr lang="en-US" sz="1200" kern="1200" dirty="0" err="1" smtClean="0">
                <a:solidFill>
                  <a:schemeClr val="tx1"/>
                </a:solidFill>
                <a:effectLst/>
                <a:latin typeface="Arial" panose="020B0604020202020204" pitchFamily="34" charset="0"/>
                <a:ea typeface="+mn-ea"/>
                <a:cs typeface="Arial" panose="020B0604020202020204" pitchFamily="34" charset="0"/>
              </a:rPr>
              <a:t>định</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nghĩa</a:t>
            </a:r>
            <a:r>
              <a:rPr lang="en-US" sz="1200" kern="1200" dirty="0" smtClean="0">
                <a:solidFill>
                  <a:schemeClr val="tx1"/>
                </a:solidFill>
                <a:effectLst/>
                <a:latin typeface="Arial" panose="020B0604020202020204" pitchFamily="34" charset="0"/>
                <a:ea typeface="+mn-ea"/>
                <a:cs typeface="Arial" panose="020B0604020202020204" pitchFamily="34" charset="0"/>
              </a:rPr>
              <a:t> ở Data dictionary cache </a:t>
            </a:r>
            <a:r>
              <a:rPr lang="en-US" sz="1200" kern="1200" dirty="0" err="1" smtClean="0">
                <a:solidFill>
                  <a:schemeClr val="tx1"/>
                </a:solidFill>
                <a:effectLst/>
                <a:latin typeface="Arial" panose="020B0604020202020204" pitchFamily="34" charset="0"/>
                <a:ea typeface="+mn-ea"/>
                <a:cs typeface="Arial" panose="020B0604020202020204" pitchFamily="34" charset="0"/>
              </a:rPr>
              <a:t>để</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lấy</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tên</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các</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đối</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tượng</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xác</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nhận</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truy</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cập</a:t>
            </a:r>
            <a:r>
              <a:rPr lang="en-US" sz="1200" kern="1200" dirty="0" smtClean="0">
                <a:solidFill>
                  <a:schemeClr val="tx1"/>
                </a:solidFill>
                <a:effectLst/>
                <a:latin typeface="Arial" panose="020B0604020202020204" pitchFamily="34" charset="0"/>
                <a:ea typeface="+mn-ea"/>
                <a:cs typeface="Arial" panose="020B0604020202020204" pitchFamily="34" charset="0"/>
              </a:rPr>
              <a:t>,…</a:t>
            </a:r>
            <a:r>
              <a:rPr lang="en-US" sz="1200" kern="1200" dirty="0" err="1" smtClean="0">
                <a:solidFill>
                  <a:schemeClr val="tx1"/>
                </a:solidFill>
                <a:effectLst/>
                <a:latin typeface="Arial" panose="020B0604020202020204" pitchFamily="34" charset="0"/>
                <a:ea typeface="+mn-ea"/>
                <a:cs typeface="Arial" panose="020B0604020202020204" pitchFamily="34" charset="0"/>
              </a:rPr>
              <a:t>Kích</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thước</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của</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vùng</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này</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được</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xác</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định</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bởi</a:t>
            </a:r>
            <a:r>
              <a:rPr lang="en-US" sz="1200" kern="1200" dirty="0" smtClean="0">
                <a:solidFill>
                  <a:schemeClr val="tx1"/>
                </a:solidFill>
                <a:effectLst/>
                <a:latin typeface="Arial" panose="020B0604020202020204" pitchFamily="34" charset="0"/>
                <a:ea typeface="+mn-ea"/>
                <a:cs typeface="Arial" panose="020B0604020202020204" pitchFamily="34" charset="0"/>
              </a:rPr>
              <a:t> Shared pool sizing.</a:t>
            </a:r>
          </a:p>
          <a:p>
            <a:pPr lvl="1"/>
            <a:r>
              <a:rPr lang="en-US" sz="1200" b="1" kern="1200" dirty="0" smtClean="0">
                <a:solidFill>
                  <a:schemeClr val="tx1"/>
                </a:solidFill>
                <a:effectLst/>
                <a:latin typeface="Arial" panose="020B0604020202020204" pitchFamily="34" charset="0"/>
                <a:ea typeface="+mn-ea"/>
                <a:cs typeface="Arial" panose="020B0604020202020204" pitchFamily="34" charset="0"/>
              </a:rPr>
              <a:t>Shared SQL area: </a:t>
            </a:r>
            <a:r>
              <a:rPr lang="en-US" sz="1200" kern="1200" dirty="0" smtClean="0">
                <a:solidFill>
                  <a:schemeClr val="tx1"/>
                </a:solidFill>
                <a:effectLst/>
                <a:latin typeface="Arial" panose="020B0604020202020204" pitchFamily="34" charset="0"/>
                <a:ea typeface="+mn-ea"/>
                <a:cs typeface="Arial" panose="020B0604020202020204" pitchFamily="34" charset="0"/>
              </a:rPr>
              <a:t>Oracle Database represents each SQL statement that it runs with a shared SQL area (as well as a private SQL area kept in the PGA). When a new SQL statement is parsed, Oracle Database allocates memory from the shared pool to store in the shared SQL area. The size of this memory depends on the complexity of the statement</a:t>
            </a:r>
          </a:p>
          <a:p>
            <a:pPr lvl="1"/>
            <a:r>
              <a:rPr lang="en-US" sz="1200" b="1" kern="1200" dirty="0" smtClean="0">
                <a:solidFill>
                  <a:schemeClr val="tx1"/>
                </a:solidFill>
                <a:effectLst/>
                <a:latin typeface="Arial" panose="020B0604020202020204" pitchFamily="34" charset="0"/>
                <a:ea typeface="+mn-ea"/>
                <a:cs typeface="Arial" panose="020B0604020202020204" pitchFamily="34" charset="0"/>
              </a:rPr>
              <a:t>The server result cache</a:t>
            </a:r>
            <a:r>
              <a:rPr lang="en-US" sz="1200" kern="1200" dirty="0" smtClean="0">
                <a:solidFill>
                  <a:schemeClr val="tx1"/>
                </a:solidFill>
                <a:effectLst/>
                <a:latin typeface="Arial" panose="020B0604020202020204" pitchFamily="34" charset="0"/>
                <a:ea typeface="+mn-ea"/>
                <a:cs typeface="Arial" panose="020B0604020202020204" pitchFamily="34" charset="0"/>
              </a:rPr>
              <a:t> contains the SQL query result cache and PL/SQL function result cache, which share the same infrastructure. The server result cache contains result sets, not data blocks</a:t>
            </a:r>
          </a:p>
          <a:p>
            <a:pPr lvl="1"/>
            <a:r>
              <a:rPr lang="en-US" sz="1200" b="1" kern="1200" dirty="0" smtClean="0">
                <a:solidFill>
                  <a:schemeClr val="tx1"/>
                </a:solidFill>
                <a:effectLst/>
                <a:latin typeface="Arial" panose="020B0604020202020204" pitchFamily="34" charset="0"/>
                <a:ea typeface="+mn-ea"/>
                <a:cs typeface="Arial" panose="020B0604020202020204" pitchFamily="34" charset="0"/>
              </a:rPr>
              <a:t>The reserved pool</a:t>
            </a:r>
            <a:r>
              <a:rPr lang="en-US" sz="1200" kern="1200" dirty="0" smtClean="0">
                <a:solidFill>
                  <a:schemeClr val="tx1"/>
                </a:solidFill>
                <a:effectLst/>
                <a:latin typeface="Arial" panose="020B0604020202020204" pitchFamily="34" charset="0"/>
                <a:ea typeface="+mn-ea"/>
                <a:cs typeface="Arial" panose="020B0604020202020204" pitchFamily="34" charset="0"/>
              </a:rPr>
              <a:t> is a memory area in the shared pool that Oracle Database can use to allocate large contiguous chunks of memory</a:t>
            </a:r>
          </a:p>
          <a:p>
            <a:pPr lvl="1"/>
            <a:endParaRPr lang="en-US" sz="1200" kern="1200" dirty="0" smtClean="0">
              <a:solidFill>
                <a:schemeClr val="tx1"/>
              </a:solidFill>
              <a:effectLst/>
              <a:latin typeface="Arial" panose="020B0604020202020204" pitchFamily="34" charset="0"/>
              <a:ea typeface="+mn-ea"/>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BE99A011-0317-4A4F-A251-731A881B34A9}" type="slidenum">
              <a:rPr lang="en-US" smtClean="0"/>
              <a:pPr/>
              <a:t>19</a:t>
            </a:fld>
            <a:endParaRPr lang="en-US"/>
          </a:p>
        </p:txBody>
      </p:sp>
    </p:spTree>
    <p:extLst>
      <p:ext uri="{BB962C8B-B14F-4D97-AF65-F5344CB8AC3E}">
        <p14:creationId xmlns:p14="http://schemas.microsoft.com/office/powerpoint/2010/main" val="8001038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kern="1200" dirty="0" err="1" smtClean="0">
                <a:solidFill>
                  <a:schemeClr val="tx1"/>
                </a:solidFill>
                <a:effectLst/>
                <a:latin typeface="Arial" panose="020B0604020202020204" pitchFamily="34" charset="0"/>
                <a:ea typeface="+mn-ea"/>
                <a:cs typeface="Arial" panose="020B0604020202020204" pitchFamily="34" charset="0"/>
              </a:rPr>
              <a:t>Lưu</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trữ</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những</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bản</a:t>
            </a:r>
            <a:r>
              <a:rPr lang="en-US" sz="1200" kern="1200" dirty="0" smtClean="0">
                <a:solidFill>
                  <a:schemeClr val="tx1"/>
                </a:solidFill>
                <a:effectLst/>
                <a:latin typeface="Arial" panose="020B0604020202020204" pitchFamily="34" charset="0"/>
                <a:ea typeface="+mn-ea"/>
                <a:cs typeface="Arial" panose="020B0604020202020204" pitchFamily="34" charset="0"/>
              </a:rPr>
              <a:t> copy </a:t>
            </a:r>
            <a:r>
              <a:rPr lang="en-US" sz="1200" kern="1200" dirty="0" err="1" smtClean="0">
                <a:solidFill>
                  <a:schemeClr val="tx1"/>
                </a:solidFill>
                <a:effectLst/>
                <a:latin typeface="Arial" panose="020B0604020202020204" pitchFamily="34" charset="0"/>
                <a:ea typeface="+mn-ea"/>
                <a:cs typeface="Arial" panose="020B0604020202020204" pitchFamily="34" charset="0"/>
              </a:rPr>
              <a:t>của</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b="1" kern="1200" dirty="0" smtClean="0">
                <a:solidFill>
                  <a:schemeClr val="tx1"/>
                </a:solidFill>
                <a:effectLst/>
                <a:latin typeface="Arial" panose="020B0604020202020204" pitchFamily="34" charset="0"/>
                <a:ea typeface="+mn-ea"/>
                <a:cs typeface="Arial" panose="020B0604020202020204" pitchFamily="34" charset="0"/>
              </a:rPr>
              <a:t>Block</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dữ</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liệu</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đã</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được</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đọc</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từ</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b="1" kern="1200" dirty="0" smtClean="0">
                <a:solidFill>
                  <a:schemeClr val="tx1"/>
                </a:solidFill>
                <a:effectLst/>
                <a:latin typeface="Arial" panose="020B0604020202020204" pitchFamily="34" charset="0"/>
                <a:ea typeface="+mn-ea"/>
                <a:cs typeface="Arial" panose="020B0604020202020204" pitchFamily="34" charset="0"/>
              </a:rPr>
              <a:t>Data File.</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Khi</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một</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đoạn</a:t>
            </a:r>
            <a:r>
              <a:rPr lang="en-US" sz="1200" kern="1200" dirty="0" smtClean="0">
                <a:solidFill>
                  <a:schemeClr val="tx1"/>
                </a:solidFill>
                <a:effectLst/>
                <a:latin typeface="Arial" panose="020B0604020202020204" pitchFamily="34" charset="0"/>
                <a:ea typeface="+mn-ea"/>
                <a:cs typeface="Arial" panose="020B0604020202020204" pitchFamily="34" charset="0"/>
              </a:rPr>
              <a:t> SQL </a:t>
            </a:r>
            <a:r>
              <a:rPr lang="en-US" sz="1200" kern="1200" dirty="0" err="1" smtClean="0">
                <a:solidFill>
                  <a:schemeClr val="tx1"/>
                </a:solidFill>
                <a:effectLst/>
                <a:latin typeface="Arial" panose="020B0604020202020204" pitchFamily="34" charset="0"/>
                <a:ea typeface="+mn-ea"/>
                <a:cs typeface="Arial" panose="020B0604020202020204" pitchFamily="34" charset="0"/>
              </a:rPr>
              <a:t>được</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thực</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thi</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thì</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b="1" kern="1200" dirty="0" smtClean="0">
                <a:solidFill>
                  <a:schemeClr val="tx1"/>
                </a:solidFill>
                <a:effectLst/>
                <a:latin typeface="Arial" panose="020B0604020202020204" pitchFamily="34" charset="0"/>
                <a:ea typeface="+mn-ea"/>
                <a:cs typeface="Arial" panose="020B0604020202020204" pitchFamily="34" charset="0"/>
              </a:rPr>
              <a:t>Server Process</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sẽ</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đọc</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các</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thông</a:t>
            </a:r>
            <a:r>
              <a:rPr lang="en-US" sz="1200" kern="1200" dirty="0" smtClean="0">
                <a:solidFill>
                  <a:schemeClr val="tx1"/>
                </a:solidFill>
                <a:effectLst/>
                <a:latin typeface="Arial" panose="020B0604020202020204" pitchFamily="34" charset="0"/>
                <a:ea typeface="+mn-ea"/>
                <a:cs typeface="Arial" panose="020B0604020202020204" pitchFamily="34" charset="0"/>
              </a:rPr>
              <a:t> tin </a:t>
            </a:r>
            <a:r>
              <a:rPr lang="en-US" sz="1200" kern="1200" dirty="0" err="1" smtClean="0">
                <a:solidFill>
                  <a:schemeClr val="tx1"/>
                </a:solidFill>
                <a:effectLst/>
                <a:latin typeface="Arial" panose="020B0604020202020204" pitchFamily="34" charset="0"/>
                <a:ea typeface="+mn-ea"/>
                <a:cs typeface="Arial" panose="020B0604020202020204" pitchFamily="34" charset="0"/>
              </a:rPr>
              <a:t>từ</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b="1" kern="1200" dirty="0" smtClean="0">
                <a:solidFill>
                  <a:schemeClr val="tx1"/>
                </a:solidFill>
                <a:effectLst/>
                <a:latin typeface="Arial" panose="020B0604020202020204" pitchFamily="34" charset="0"/>
                <a:ea typeface="+mn-ea"/>
                <a:cs typeface="Arial" panose="020B0604020202020204" pitchFamily="34" charset="0"/>
              </a:rPr>
              <a:t>Database buffer cache</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để</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lấy</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các</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b="1" kern="1200" dirty="0" smtClean="0">
                <a:solidFill>
                  <a:schemeClr val="tx1"/>
                </a:solidFill>
                <a:effectLst/>
                <a:latin typeface="Arial" panose="020B0604020202020204" pitchFamily="34" charset="0"/>
                <a:ea typeface="+mn-ea"/>
                <a:cs typeface="Arial" panose="020B0604020202020204" pitchFamily="34" charset="0"/>
              </a:rPr>
              <a:t>block</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dữ</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liệu</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cần</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thiết</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điều</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này</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giúp</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cho</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tốc</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độ</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hoạt</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động</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của</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hệ</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thống</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sẽ</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cao</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hơn</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vì</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đọc</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trên</a:t>
            </a:r>
            <a:r>
              <a:rPr lang="en-US" sz="1200" kern="1200" dirty="0" smtClean="0">
                <a:solidFill>
                  <a:schemeClr val="tx1"/>
                </a:solidFill>
                <a:effectLst/>
                <a:latin typeface="Arial" panose="020B0604020202020204" pitchFamily="34" charset="0"/>
                <a:ea typeface="+mn-ea"/>
                <a:cs typeface="Arial" panose="020B0604020202020204" pitchFamily="34" charset="0"/>
              </a:rPr>
              <a:t> cache </a:t>
            </a:r>
            <a:r>
              <a:rPr lang="en-US" sz="1200" kern="1200" dirty="0" err="1" smtClean="0">
                <a:solidFill>
                  <a:schemeClr val="tx1"/>
                </a:solidFill>
                <a:effectLst/>
                <a:latin typeface="Arial" panose="020B0604020202020204" pitchFamily="34" charset="0"/>
                <a:ea typeface="+mn-ea"/>
                <a:cs typeface="Arial" panose="020B0604020202020204" pitchFamily="34" charset="0"/>
              </a:rPr>
              <a:t>sẽ</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nhanh</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hơn</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là</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đọc</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trên</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đĩa</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cứng</a:t>
            </a:r>
            <a:r>
              <a:rPr lang="en-US" sz="1200" kern="1200" dirty="0" smtClean="0">
                <a:solidFill>
                  <a:schemeClr val="tx1"/>
                </a:solidFill>
                <a:effectLst/>
                <a:latin typeface="Arial" panose="020B0604020202020204" pitchFamily="34" charset="0"/>
                <a:ea typeface="+mn-ea"/>
                <a:cs typeface="Arial" panose="020B0604020202020204" pitchFamily="34" charset="0"/>
              </a:rPr>
              <a:t> . </a:t>
            </a:r>
            <a:r>
              <a:rPr lang="en-US" sz="1200" kern="1200" dirty="0" err="1" smtClean="0">
                <a:solidFill>
                  <a:schemeClr val="tx1"/>
                </a:solidFill>
                <a:effectLst/>
                <a:latin typeface="Arial" panose="020B0604020202020204" pitchFamily="34" charset="0"/>
                <a:ea typeface="+mn-ea"/>
                <a:cs typeface="Arial" panose="020B0604020202020204" pitchFamily="34" charset="0"/>
              </a:rPr>
              <a:t>Nếu</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các</a:t>
            </a:r>
            <a:r>
              <a:rPr lang="en-US" sz="1200" kern="1200" dirty="0" smtClean="0">
                <a:solidFill>
                  <a:schemeClr val="tx1"/>
                </a:solidFill>
                <a:effectLst/>
                <a:latin typeface="Arial" panose="020B0604020202020204" pitchFamily="34" charset="0"/>
                <a:ea typeface="+mn-ea"/>
                <a:cs typeface="Arial" panose="020B0604020202020204" pitchFamily="34" charset="0"/>
              </a:rPr>
              <a:t> block </a:t>
            </a:r>
            <a:r>
              <a:rPr lang="en-US" sz="1200" kern="1200" dirty="0" err="1" smtClean="0">
                <a:solidFill>
                  <a:schemeClr val="tx1"/>
                </a:solidFill>
                <a:effectLst/>
                <a:latin typeface="Arial" panose="020B0604020202020204" pitchFamily="34" charset="0"/>
                <a:ea typeface="+mn-ea"/>
                <a:cs typeface="Arial" panose="020B0604020202020204" pitchFamily="34" charset="0"/>
              </a:rPr>
              <a:t>dữ</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liệu</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không</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có</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trong</a:t>
            </a:r>
            <a:r>
              <a:rPr lang="en-US" sz="1200" kern="1200" dirty="0" smtClean="0">
                <a:solidFill>
                  <a:schemeClr val="tx1"/>
                </a:solidFill>
                <a:effectLst/>
                <a:latin typeface="Arial" panose="020B0604020202020204" pitchFamily="34" charset="0"/>
                <a:ea typeface="+mn-ea"/>
                <a:cs typeface="Arial" panose="020B0604020202020204" pitchFamily="34" charset="0"/>
              </a:rPr>
              <a:t> Database buffer cache </a:t>
            </a:r>
            <a:r>
              <a:rPr lang="en-US" sz="1200" kern="1200" dirty="0" err="1" smtClean="0">
                <a:solidFill>
                  <a:schemeClr val="tx1"/>
                </a:solidFill>
                <a:effectLst/>
                <a:latin typeface="Arial" panose="020B0604020202020204" pitchFamily="34" charset="0"/>
                <a:ea typeface="+mn-ea"/>
                <a:cs typeface="Arial" panose="020B0604020202020204" pitchFamily="34" charset="0"/>
              </a:rPr>
              <a:t>thì</a:t>
            </a:r>
            <a:r>
              <a:rPr lang="en-US" sz="1200" kern="1200" dirty="0" smtClean="0">
                <a:solidFill>
                  <a:schemeClr val="tx1"/>
                </a:solidFill>
                <a:effectLst/>
                <a:latin typeface="Arial" panose="020B0604020202020204" pitchFamily="34" charset="0"/>
                <a:ea typeface="+mn-ea"/>
                <a:cs typeface="Arial" panose="020B0604020202020204" pitchFamily="34" charset="0"/>
              </a:rPr>
              <a:t> Server process </a:t>
            </a:r>
            <a:r>
              <a:rPr lang="en-US" sz="1200" kern="1200" dirty="0" err="1" smtClean="0">
                <a:solidFill>
                  <a:schemeClr val="tx1"/>
                </a:solidFill>
                <a:effectLst/>
                <a:latin typeface="Arial" panose="020B0604020202020204" pitchFamily="34" charset="0"/>
                <a:ea typeface="+mn-ea"/>
                <a:cs typeface="Arial" panose="020B0604020202020204" pitchFamily="34" charset="0"/>
              </a:rPr>
              <a:t>mới</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đọc</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dữ</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liệu</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từ</a:t>
            </a:r>
            <a:r>
              <a:rPr lang="en-US" sz="1200" kern="1200" dirty="0" smtClean="0">
                <a:solidFill>
                  <a:schemeClr val="tx1"/>
                </a:solidFill>
                <a:effectLst/>
                <a:latin typeface="Arial" panose="020B0604020202020204" pitchFamily="34" charset="0"/>
                <a:ea typeface="+mn-ea"/>
                <a:cs typeface="Arial" panose="020B0604020202020204" pitchFamily="34" charset="0"/>
              </a:rPr>
              <a:t> data file. Database buffer cache </a:t>
            </a:r>
            <a:r>
              <a:rPr lang="en-US" sz="1200" kern="1200" dirty="0" err="1" smtClean="0">
                <a:solidFill>
                  <a:schemeClr val="tx1"/>
                </a:solidFill>
                <a:effectLst/>
                <a:latin typeface="Arial" panose="020B0604020202020204" pitchFamily="34" charset="0"/>
                <a:ea typeface="+mn-ea"/>
                <a:cs typeface="Arial" panose="020B0604020202020204" pitchFamily="34" charset="0"/>
              </a:rPr>
              <a:t>cũng</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sử</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dụng</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thuật</a:t>
            </a:r>
            <a:r>
              <a:rPr lang="en-US" sz="1200" kern="1200" dirty="0" smtClean="0">
                <a:solidFill>
                  <a:schemeClr val="tx1"/>
                </a:solidFill>
                <a:effectLst/>
                <a:latin typeface="Arial" panose="020B0604020202020204" pitchFamily="34" charset="0"/>
                <a:ea typeface="+mn-ea"/>
                <a:cs typeface="Arial" panose="020B0604020202020204" pitchFamily="34" charset="0"/>
              </a:rPr>
              <a:t> </a:t>
            </a:r>
            <a:r>
              <a:rPr lang="en-US" sz="1200" kern="1200" dirty="0" err="1" smtClean="0">
                <a:solidFill>
                  <a:schemeClr val="tx1"/>
                </a:solidFill>
                <a:effectLst/>
                <a:latin typeface="Arial" panose="020B0604020202020204" pitchFamily="34" charset="0"/>
                <a:ea typeface="+mn-ea"/>
                <a:cs typeface="Arial" panose="020B0604020202020204" pitchFamily="34" charset="0"/>
              </a:rPr>
              <a:t>giải</a:t>
            </a:r>
            <a:r>
              <a:rPr lang="en-US" sz="1200" kern="1200" dirty="0" smtClean="0">
                <a:solidFill>
                  <a:schemeClr val="tx1"/>
                </a:solidFill>
                <a:effectLst/>
                <a:latin typeface="Arial" panose="020B0604020202020204" pitchFamily="34" charset="0"/>
                <a:ea typeface="+mn-ea"/>
                <a:cs typeface="Arial" panose="020B0604020202020204" pitchFamily="34" charset="0"/>
              </a:rPr>
              <a:t> LRU </a:t>
            </a:r>
            <a:r>
              <a:rPr lang="en-US" sz="1200" kern="1200" dirty="0" err="1" smtClean="0">
                <a:solidFill>
                  <a:schemeClr val="tx1"/>
                </a:solidFill>
                <a:effectLst/>
                <a:latin typeface="Arial" panose="020B0604020202020204" pitchFamily="34" charset="0"/>
                <a:ea typeface="+mn-ea"/>
                <a:cs typeface="Arial" panose="020B0604020202020204" pitchFamily="34" charset="0"/>
              </a:rPr>
              <a:t>như</a:t>
            </a:r>
            <a:r>
              <a:rPr lang="en-US" sz="1200" kern="1200" dirty="0" smtClean="0">
                <a:solidFill>
                  <a:schemeClr val="tx1"/>
                </a:solidFill>
                <a:effectLst/>
                <a:latin typeface="Arial" panose="020B0604020202020204" pitchFamily="34" charset="0"/>
                <a:ea typeface="+mn-ea"/>
                <a:cs typeface="Arial" panose="020B0604020202020204" pitchFamily="34" charset="0"/>
              </a:rPr>
              <a:t> ở Shared Pool.</a:t>
            </a:r>
          </a:p>
          <a:p>
            <a:pPr lvl="1"/>
            <a:r>
              <a:rPr lang="en-US" sz="1200" kern="1200" dirty="0" smtClean="0">
                <a:solidFill>
                  <a:schemeClr val="tx1"/>
                </a:solidFill>
                <a:effectLst/>
                <a:latin typeface="Arial" panose="020B0604020202020204" pitchFamily="34" charset="0"/>
                <a:ea typeface="+mn-ea"/>
                <a:cs typeface="Arial" panose="020B0604020202020204" pitchFamily="34" charset="0"/>
              </a:rPr>
              <a:t>The </a:t>
            </a:r>
            <a:r>
              <a:rPr lang="en-US" sz="1200" b="1" kern="1200" dirty="0" smtClean="0">
                <a:solidFill>
                  <a:schemeClr val="tx1"/>
                </a:solidFill>
                <a:effectLst/>
                <a:latin typeface="Arial" panose="020B0604020202020204" pitchFamily="34" charset="0"/>
                <a:ea typeface="+mn-ea"/>
                <a:cs typeface="Arial" panose="020B0604020202020204" pitchFamily="34" charset="0"/>
              </a:rPr>
              <a:t>keep buffer pool</a:t>
            </a:r>
            <a:r>
              <a:rPr lang="en-US" sz="1200" kern="1200" dirty="0" smtClean="0">
                <a:solidFill>
                  <a:schemeClr val="tx1"/>
                </a:solidFill>
                <a:effectLst/>
                <a:latin typeface="Arial" panose="020B0604020202020204" pitchFamily="34" charset="0"/>
                <a:ea typeface="+mn-ea"/>
                <a:cs typeface="Arial" panose="020B0604020202020204" pitchFamily="34" charset="0"/>
              </a:rPr>
              <a:t> and the </a:t>
            </a:r>
            <a:r>
              <a:rPr lang="en-US" sz="1200" b="1" kern="1200" dirty="0" smtClean="0">
                <a:solidFill>
                  <a:schemeClr val="tx1"/>
                </a:solidFill>
                <a:effectLst/>
                <a:latin typeface="Arial" panose="020B0604020202020204" pitchFamily="34" charset="0"/>
                <a:ea typeface="+mn-ea"/>
                <a:cs typeface="Arial" panose="020B0604020202020204" pitchFamily="34" charset="0"/>
              </a:rPr>
              <a:t>recycle buffer pool</a:t>
            </a:r>
            <a:r>
              <a:rPr lang="en-US" sz="1200" kern="1200" dirty="0" smtClean="0">
                <a:solidFill>
                  <a:schemeClr val="tx1"/>
                </a:solidFill>
                <a:effectLst/>
                <a:latin typeface="Arial" panose="020B0604020202020204" pitchFamily="34" charset="0"/>
                <a:ea typeface="+mn-ea"/>
                <a:cs typeface="Arial" panose="020B0604020202020204" pitchFamily="34" charset="0"/>
              </a:rPr>
              <a:t> are used for specialized buffer pool tuning. The keep buffer pool is designed to retain buffers in memory longer than the LRU would normally retain them. The recycle buffer pool is designed to flush buffers from memory faster than the LRU normally would.</a:t>
            </a:r>
          </a:p>
          <a:p>
            <a:pPr lvl="1"/>
            <a:r>
              <a:rPr lang="en-US" sz="1200" b="1" kern="1200" dirty="0" err="1" smtClean="0">
                <a:solidFill>
                  <a:schemeClr val="tx1"/>
                </a:solidFill>
                <a:effectLst/>
                <a:latin typeface="Arial" panose="020B0604020202020204" pitchFamily="34" charset="0"/>
                <a:ea typeface="+mn-ea"/>
                <a:cs typeface="Arial" panose="020B0604020202020204" pitchFamily="34" charset="0"/>
              </a:rPr>
              <a:t>nK</a:t>
            </a:r>
            <a:r>
              <a:rPr lang="en-US" sz="1200" b="1" kern="1200" dirty="0" smtClean="0">
                <a:solidFill>
                  <a:schemeClr val="tx1"/>
                </a:solidFill>
                <a:effectLst/>
                <a:latin typeface="Arial" panose="020B0604020202020204" pitchFamily="34" charset="0"/>
                <a:ea typeface="+mn-ea"/>
                <a:cs typeface="Arial" panose="020B0604020202020204" pitchFamily="34" charset="0"/>
              </a:rPr>
              <a:t> buffer caches,</a:t>
            </a:r>
            <a:r>
              <a:rPr lang="en-US" sz="1200" kern="1200" dirty="0" smtClean="0">
                <a:solidFill>
                  <a:schemeClr val="tx1"/>
                </a:solidFill>
                <a:effectLst/>
                <a:latin typeface="Arial" panose="020B0604020202020204" pitchFamily="34" charset="0"/>
                <a:ea typeface="+mn-ea"/>
                <a:cs typeface="Arial" panose="020B0604020202020204" pitchFamily="34" charset="0"/>
              </a:rPr>
              <a:t> additional buffer can be configured to hold blocks of a size that is different from the default block size.</a:t>
            </a:r>
          </a:p>
          <a:p>
            <a:endParaRPr lang="en-US" dirty="0"/>
          </a:p>
        </p:txBody>
      </p:sp>
      <p:sp>
        <p:nvSpPr>
          <p:cNvPr id="4" name="Slide Number Placeholder 3"/>
          <p:cNvSpPr>
            <a:spLocks noGrp="1"/>
          </p:cNvSpPr>
          <p:nvPr>
            <p:ph type="sldNum" sz="quarter" idx="10"/>
          </p:nvPr>
        </p:nvSpPr>
        <p:spPr/>
        <p:txBody>
          <a:bodyPr/>
          <a:lstStyle/>
          <a:p>
            <a:fld id="{BE99A011-0317-4A4F-A251-731A881B34A9}" type="slidenum">
              <a:rPr lang="en-US" smtClean="0"/>
              <a:pPr/>
              <a:t>20</a:t>
            </a:fld>
            <a:endParaRPr lang="en-US"/>
          </a:p>
        </p:txBody>
      </p:sp>
    </p:spTree>
    <p:extLst>
      <p:ext uri="{BB962C8B-B14F-4D97-AF65-F5344CB8AC3E}">
        <p14:creationId xmlns:p14="http://schemas.microsoft.com/office/powerpoint/2010/main" val="3654263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Arial" panose="020B0604020202020204" pitchFamily="34" charset="0"/>
                <a:ea typeface="+mn-ea"/>
                <a:cs typeface="Arial" panose="020B0604020202020204" pitchFamily="34" charset="0"/>
              </a:rPr>
              <a:t>Redo entries contain the information necessary to reconstruct (or redo) changes that are made to the database by DML, DDL, or internal operations. Redo entries are used for database recovery if necessary</a:t>
            </a:r>
          </a:p>
          <a:p>
            <a:endParaRPr lang="en-US" dirty="0"/>
          </a:p>
        </p:txBody>
      </p:sp>
      <p:sp>
        <p:nvSpPr>
          <p:cNvPr id="4" name="Slide Number Placeholder 3"/>
          <p:cNvSpPr>
            <a:spLocks noGrp="1"/>
          </p:cNvSpPr>
          <p:nvPr>
            <p:ph type="sldNum" sz="quarter" idx="10"/>
          </p:nvPr>
        </p:nvSpPr>
        <p:spPr/>
        <p:txBody>
          <a:bodyPr/>
          <a:lstStyle/>
          <a:p>
            <a:fld id="{BE99A011-0317-4A4F-A251-731A881B34A9}" type="slidenum">
              <a:rPr lang="en-US" smtClean="0"/>
              <a:pPr/>
              <a:t>21</a:t>
            </a:fld>
            <a:endParaRPr lang="en-US"/>
          </a:p>
        </p:txBody>
      </p:sp>
    </p:spTree>
    <p:extLst>
      <p:ext uri="{BB962C8B-B14F-4D97-AF65-F5344CB8AC3E}">
        <p14:creationId xmlns:p14="http://schemas.microsoft.com/office/powerpoint/2010/main" val="31568943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kern="1200" dirty="0" smtClean="0">
                <a:solidFill>
                  <a:schemeClr val="tx1"/>
                </a:solidFill>
                <a:effectLst/>
                <a:latin typeface="Arial" panose="020B0604020202020204" pitchFamily="34" charset="0"/>
                <a:ea typeface="+mn-ea"/>
                <a:cs typeface="Arial" panose="020B0604020202020204" pitchFamily="34" charset="0"/>
              </a:rPr>
              <a:t>The database administrator can configure an optional memory area called the large pool to provide large memory allocations for:</a:t>
            </a:r>
          </a:p>
          <a:p>
            <a:pPr lvl="2"/>
            <a:r>
              <a:rPr lang="en-US" sz="1200" kern="1200" dirty="0" smtClean="0">
                <a:solidFill>
                  <a:schemeClr val="tx1"/>
                </a:solidFill>
                <a:effectLst/>
                <a:latin typeface="Arial" panose="020B0604020202020204" pitchFamily="34" charset="0"/>
                <a:ea typeface="+mn-ea"/>
                <a:cs typeface="Arial" panose="020B0604020202020204" pitchFamily="34" charset="0"/>
              </a:rPr>
              <a:t>Session memory for the shared server and the Oracle XA interface (used where transactions interact with multiple databases)</a:t>
            </a:r>
          </a:p>
          <a:p>
            <a:pPr lvl="2"/>
            <a:r>
              <a:rPr lang="en-US" sz="1200" kern="1200" dirty="0" smtClean="0">
                <a:solidFill>
                  <a:schemeClr val="tx1"/>
                </a:solidFill>
                <a:effectLst/>
                <a:latin typeface="Arial" panose="020B0604020202020204" pitchFamily="34" charset="0"/>
                <a:ea typeface="+mn-ea"/>
                <a:cs typeface="Arial" panose="020B0604020202020204" pitchFamily="34" charset="0"/>
              </a:rPr>
              <a:t>I/O server processes</a:t>
            </a:r>
          </a:p>
          <a:p>
            <a:pPr lvl="2"/>
            <a:r>
              <a:rPr lang="en-US" sz="1200" kern="1200" dirty="0" smtClean="0">
                <a:solidFill>
                  <a:schemeClr val="tx1"/>
                </a:solidFill>
                <a:effectLst/>
                <a:latin typeface="Arial" panose="020B0604020202020204" pitchFamily="34" charset="0"/>
                <a:ea typeface="+mn-ea"/>
                <a:cs typeface="Arial" panose="020B0604020202020204" pitchFamily="34" charset="0"/>
              </a:rPr>
              <a:t>Oracle Database backup and restore operations</a:t>
            </a:r>
          </a:p>
          <a:p>
            <a:pPr lvl="2"/>
            <a:r>
              <a:rPr lang="en-US" sz="1200" kern="1200" dirty="0" smtClean="0">
                <a:solidFill>
                  <a:schemeClr val="tx1"/>
                </a:solidFill>
                <a:effectLst/>
                <a:latin typeface="Arial" panose="020B0604020202020204" pitchFamily="34" charset="0"/>
                <a:ea typeface="+mn-ea"/>
                <a:cs typeface="Arial" panose="020B0604020202020204" pitchFamily="34" charset="0"/>
              </a:rPr>
              <a:t>Parallel Query operations</a:t>
            </a:r>
          </a:p>
          <a:p>
            <a:pPr lvl="2"/>
            <a:r>
              <a:rPr lang="en-US" sz="1200" kern="1200" dirty="0" smtClean="0">
                <a:solidFill>
                  <a:schemeClr val="tx1"/>
                </a:solidFill>
                <a:effectLst/>
                <a:latin typeface="Arial" panose="020B0604020202020204" pitchFamily="34" charset="0"/>
                <a:ea typeface="+mn-ea"/>
                <a:cs typeface="Arial" panose="020B0604020202020204" pitchFamily="34" charset="0"/>
              </a:rPr>
              <a:t>Advanced Queuing memory table storage    </a:t>
            </a:r>
          </a:p>
          <a:p>
            <a:endParaRPr lang="en-US" dirty="0"/>
          </a:p>
        </p:txBody>
      </p:sp>
      <p:sp>
        <p:nvSpPr>
          <p:cNvPr id="4" name="Slide Number Placeholder 3"/>
          <p:cNvSpPr>
            <a:spLocks noGrp="1"/>
          </p:cNvSpPr>
          <p:nvPr>
            <p:ph type="sldNum" sz="quarter" idx="10"/>
          </p:nvPr>
        </p:nvSpPr>
        <p:spPr/>
        <p:txBody>
          <a:bodyPr/>
          <a:lstStyle/>
          <a:p>
            <a:fld id="{BE99A011-0317-4A4F-A251-731A881B34A9}" type="slidenum">
              <a:rPr lang="en-US" smtClean="0"/>
              <a:pPr/>
              <a:t>22</a:t>
            </a:fld>
            <a:endParaRPr lang="en-US"/>
          </a:p>
        </p:txBody>
      </p:sp>
    </p:spTree>
    <p:extLst>
      <p:ext uri="{BB962C8B-B14F-4D97-AF65-F5344CB8AC3E}">
        <p14:creationId xmlns:p14="http://schemas.microsoft.com/office/powerpoint/2010/main" val="29904213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A45944F-6EE6-4A58-B8CD-209E246F65C8}" type="slidenum">
              <a:rPr lang="en-US"/>
              <a:pPr/>
              <a:t>‹#›</a:t>
            </a:fld>
            <a:endParaRPr lang="en-US"/>
          </a:p>
        </p:txBody>
      </p:sp>
    </p:spTree>
    <p:extLst>
      <p:ext uri="{BB962C8B-B14F-4D97-AF65-F5344CB8AC3E}">
        <p14:creationId xmlns:p14="http://schemas.microsoft.com/office/powerpoint/2010/main" val="359322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64A649A-BE91-4531-9FF8-8DE960A056F8}" type="slidenum">
              <a:rPr lang="en-US"/>
              <a:pPr/>
              <a:t>‹#›</a:t>
            </a:fld>
            <a:endParaRPr lang="en-US"/>
          </a:p>
        </p:txBody>
      </p:sp>
    </p:spTree>
    <p:extLst>
      <p:ext uri="{BB962C8B-B14F-4D97-AF65-F5344CB8AC3E}">
        <p14:creationId xmlns:p14="http://schemas.microsoft.com/office/powerpoint/2010/main" val="1034486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A1B7BF2-A96C-4B90-ADE7-DCEB58FEF70B}" type="slidenum">
              <a:rPr lang="en-US"/>
              <a:pPr/>
              <a:t>‹#›</a:t>
            </a:fld>
            <a:endParaRPr lang="en-US"/>
          </a:p>
        </p:txBody>
      </p:sp>
    </p:spTree>
    <p:extLst>
      <p:ext uri="{BB962C8B-B14F-4D97-AF65-F5344CB8AC3E}">
        <p14:creationId xmlns:p14="http://schemas.microsoft.com/office/powerpoint/2010/main" val="2416170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30DC2C6-9140-4A26-AAA2-AD13C58F53A4}" type="slidenum">
              <a:rPr lang="en-US"/>
              <a:pPr/>
              <a:t>‹#›</a:t>
            </a:fld>
            <a:endParaRPr lang="en-US"/>
          </a:p>
        </p:txBody>
      </p:sp>
    </p:spTree>
    <p:extLst>
      <p:ext uri="{BB962C8B-B14F-4D97-AF65-F5344CB8AC3E}">
        <p14:creationId xmlns:p14="http://schemas.microsoft.com/office/powerpoint/2010/main" val="1856617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7E5B2EA-7368-4D17-8B42-8D5B51D5B837}" type="slidenum">
              <a:rPr lang="en-US"/>
              <a:pPr/>
              <a:t>‹#›</a:t>
            </a:fld>
            <a:endParaRPr lang="en-US"/>
          </a:p>
        </p:txBody>
      </p:sp>
    </p:spTree>
    <p:extLst>
      <p:ext uri="{BB962C8B-B14F-4D97-AF65-F5344CB8AC3E}">
        <p14:creationId xmlns:p14="http://schemas.microsoft.com/office/powerpoint/2010/main" val="120414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7763D92-237E-42BE-8548-59EDB06E333C}" type="slidenum">
              <a:rPr lang="en-US"/>
              <a:pPr/>
              <a:t>‹#›</a:t>
            </a:fld>
            <a:endParaRPr lang="en-US"/>
          </a:p>
        </p:txBody>
      </p:sp>
    </p:spTree>
    <p:extLst>
      <p:ext uri="{BB962C8B-B14F-4D97-AF65-F5344CB8AC3E}">
        <p14:creationId xmlns:p14="http://schemas.microsoft.com/office/powerpoint/2010/main" val="2619764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98895BF7-046C-4217-B857-72B0FB1EE0D9}" type="slidenum">
              <a:rPr lang="en-US"/>
              <a:pPr/>
              <a:t>‹#›</a:t>
            </a:fld>
            <a:endParaRPr lang="en-US"/>
          </a:p>
        </p:txBody>
      </p:sp>
    </p:spTree>
    <p:extLst>
      <p:ext uri="{BB962C8B-B14F-4D97-AF65-F5344CB8AC3E}">
        <p14:creationId xmlns:p14="http://schemas.microsoft.com/office/powerpoint/2010/main" val="2913514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8F749642-0CE4-4BD4-9D94-7692DCF569BF}" type="slidenum">
              <a:rPr lang="en-US"/>
              <a:pPr/>
              <a:t>‹#›</a:t>
            </a:fld>
            <a:endParaRPr lang="en-US"/>
          </a:p>
        </p:txBody>
      </p:sp>
    </p:spTree>
    <p:extLst>
      <p:ext uri="{BB962C8B-B14F-4D97-AF65-F5344CB8AC3E}">
        <p14:creationId xmlns:p14="http://schemas.microsoft.com/office/powerpoint/2010/main" val="2956350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B40C9260-632C-4389-8DAC-22AA2F48C611}" type="slidenum">
              <a:rPr lang="en-US"/>
              <a:pPr/>
              <a:t>‹#›</a:t>
            </a:fld>
            <a:endParaRPr lang="en-US"/>
          </a:p>
        </p:txBody>
      </p:sp>
    </p:spTree>
    <p:extLst>
      <p:ext uri="{BB962C8B-B14F-4D97-AF65-F5344CB8AC3E}">
        <p14:creationId xmlns:p14="http://schemas.microsoft.com/office/powerpoint/2010/main" val="2858124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2B181EB-F915-42E2-9157-1A4695889C15}" type="slidenum">
              <a:rPr lang="en-US"/>
              <a:pPr/>
              <a:t>‹#›</a:t>
            </a:fld>
            <a:endParaRPr lang="en-US"/>
          </a:p>
        </p:txBody>
      </p:sp>
    </p:spTree>
    <p:extLst>
      <p:ext uri="{BB962C8B-B14F-4D97-AF65-F5344CB8AC3E}">
        <p14:creationId xmlns:p14="http://schemas.microsoft.com/office/powerpoint/2010/main" val="3572353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E4E6E2E-AE92-4E76-AB19-971A2C97CED3}" type="slidenum">
              <a:rPr lang="en-US"/>
              <a:pPr/>
              <a:t>‹#›</a:t>
            </a:fld>
            <a:endParaRPr lang="en-US"/>
          </a:p>
        </p:txBody>
      </p:sp>
    </p:spTree>
    <p:extLst>
      <p:ext uri="{BB962C8B-B14F-4D97-AF65-F5344CB8AC3E}">
        <p14:creationId xmlns:p14="http://schemas.microsoft.com/office/powerpoint/2010/main" val="3706155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3" name="Picture 9" descr="back"/>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032" name="Line 8"/>
          <p:cNvSpPr>
            <a:spLocks noChangeShapeType="1"/>
          </p:cNvSpPr>
          <p:nvPr userDrawn="1"/>
        </p:nvSpPr>
        <p:spPr bwMode="auto">
          <a:xfrm>
            <a:off x="533400" y="990600"/>
            <a:ext cx="8610600" cy="0"/>
          </a:xfrm>
          <a:prstGeom prst="line">
            <a:avLst/>
          </a:prstGeom>
          <a:noFill/>
          <a:ln w="28575">
            <a:solidFill>
              <a:srgbClr val="1D33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6" name="Rectangle 2"/>
          <p:cNvSpPr>
            <a:spLocks noGrp="1" noChangeArrowheads="1"/>
          </p:cNvSpPr>
          <p:nvPr>
            <p:ph type="title"/>
          </p:nvPr>
        </p:nvSpPr>
        <p:spPr bwMode="auto">
          <a:xfrm>
            <a:off x="457200" y="274638"/>
            <a:ext cx="82296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F2948F39-0762-428A-8FA7-A6C4E5A03F9A}"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spcBef>
          <a:spcPct val="0"/>
        </a:spcBef>
        <a:spcAft>
          <a:spcPct val="0"/>
        </a:spcAft>
        <a:defRPr sz="2800" b="1" kern="1200">
          <a:solidFill>
            <a:srgbClr val="1D3380"/>
          </a:solidFill>
          <a:latin typeface="+mj-lt"/>
          <a:ea typeface="+mj-ea"/>
          <a:cs typeface="+mj-cs"/>
        </a:defRPr>
      </a:lvl1pPr>
      <a:lvl2pPr algn="l" rtl="0" fontAlgn="base">
        <a:spcBef>
          <a:spcPct val="0"/>
        </a:spcBef>
        <a:spcAft>
          <a:spcPct val="0"/>
        </a:spcAft>
        <a:defRPr sz="2800" b="1">
          <a:solidFill>
            <a:srgbClr val="1D3380"/>
          </a:solidFill>
          <a:latin typeface="Arial" panose="020B0604020202020204" pitchFamily="34" charset="0"/>
          <a:cs typeface="Arial" panose="020B0604020202020204" pitchFamily="34" charset="0"/>
        </a:defRPr>
      </a:lvl2pPr>
      <a:lvl3pPr algn="l" rtl="0" fontAlgn="base">
        <a:spcBef>
          <a:spcPct val="0"/>
        </a:spcBef>
        <a:spcAft>
          <a:spcPct val="0"/>
        </a:spcAft>
        <a:defRPr sz="2800" b="1">
          <a:solidFill>
            <a:srgbClr val="1D3380"/>
          </a:solidFill>
          <a:latin typeface="Arial" panose="020B0604020202020204" pitchFamily="34" charset="0"/>
          <a:cs typeface="Arial" panose="020B0604020202020204" pitchFamily="34" charset="0"/>
        </a:defRPr>
      </a:lvl3pPr>
      <a:lvl4pPr algn="l" rtl="0" fontAlgn="base">
        <a:spcBef>
          <a:spcPct val="0"/>
        </a:spcBef>
        <a:spcAft>
          <a:spcPct val="0"/>
        </a:spcAft>
        <a:defRPr sz="2800" b="1">
          <a:solidFill>
            <a:srgbClr val="1D3380"/>
          </a:solidFill>
          <a:latin typeface="Arial" panose="020B0604020202020204" pitchFamily="34" charset="0"/>
          <a:cs typeface="Arial" panose="020B0604020202020204" pitchFamily="34" charset="0"/>
        </a:defRPr>
      </a:lvl4pPr>
      <a:lvl5pPr algn="l" rtl="0" fontAlgn="base">
        <a:spcBef>
          <a:spcPct val="0"/>
        </a:spcBef>
        <a:spcAft>
          <a:spcPct val="0"/>
        </a:spcAft>
        <a:defRPr sz="2800" b="1">
          <a:solidFill>
            <a:srgbClr val="1D3380"/>
          </a:solidFill>
          <a:latin typeface="Arial" panose="020B0604020202020204" pitchFamily="34" charset="0"/>
          <a:cs typeface="Arial" panose="020B0604020202020204" pitchFamily="34" charset="0"/>
        </a:defRPr>
      </a:lvl5pPr>
      <a:lvl6pPr marL="457200" algn="l" rtl="0" fontAlgn="base">
        <a:spcBef>
          <a:spcPct val="0"/>
        </a:spcBef>
        <a:spcAft>
          <a:spcPct val="0"/>
        </a:spcAft>
        <a:defRPr sz="2800" b="1">
          <a:solidFill>
            <a:srgbClr val="1D3380"/>
          </a:solidFill>
          <a:latin typeface="Arial" panose="020B0604020202020204" pitchFamily="34" charset="0"/>
          <a:cs typeface="Arial" panose="020B0604020202020204" pitchFamily="34" charset="0"/>
        </a:defRPr>
      </a:lvl6pPr>
      <a:lvl7pPr marL="914400" algn="l" rtl="0" fontAlgn="base">
        <a:spcBef>
          <a:spcPct val="0"/>
        </a:spcBef>
        <a:spcAft>
          <a:spcPct val="0"/>
        </a:spcAft>
        <a:defRPr sz="2800" b="1">
          <a:solidFill>
            <a:srgbClr val="1D3380"/>
          </a:solidFill>
          <a:latin typeface="Arial" panose="020B0604020202020204" pitchFamily="34" charset="0"/>
          <a:cs typeface="Arial" panose="020B0604020202020204" pitchFamily="34" charset="0"/>
        </a:defRPr>
      </a:lvl7pPr>
      <a:lvl8pPr marL="1371600" algn="l" rtl="0" fontAlgn="base">
        <a:spcBef>
          <a:spcPct val="0"/>
        </a:spcBef>
        <a:spcAft>
          <a:spcPct val="0"/>
        </a:spcAft>
        <a:defRPr sz="2800" b="1">
          <a:solidFill>
            <a:srgbClr val="1D3380"/>
          </a:solidFill>
          <a:latin typeface="Arial" panose="020B0604020202020204" pitchFamily="34" charset="0"/>
          <a:cs typeface="Arial" panose="020B0604020202020204" pitchFamily="34" charset="0"/>
        </a:defRPr>
      </a:lvl8pPr>
      <a:lvl9pPr marL="1828800" algn="l" rtl="0" fontAlgn="base">
        <a:spcBef>
          <a:spcPct val="0"/>
        </a:spcBef>
        <a:spcAft>
          <a:spcPct val="0"/>
        </a:spcAft>
        <a:defRPr sz="2800" b="1">
          <a:solidFill>
            <a:srgbClr val="1D3380"/>
          </a:solidFill>
          <a:latin typeface="Arial" panose="020B0604020202020204" pitchFamily="34" charset="0"/>
          <a:cs typeface="Arial" panose="020B0604020202020204" pitchFamily="34" charset="0"/>
        </a:defRPr>
      </a:lvl9pPr>
    </p:titleStyle>
    <p:bodyStyle>
      <a:lvl1pPr marL="508000" indent="-508000" algn="l" rtl="0" fontAlgn="base">
        <a:spcBef>
          <a:spcPct val="20000"/>
        </a:spcBef>
        <a:spcAft>
          <a:spcPct val="0"/>
        </a:spcAft>
        <a:buAutoNum type="romanUcPeriod"/>
        <a:defRPr sz="2400" b="1" kern="1200">
          <a:solidFill>
            <a:srgbClr val="1D3380"/>
          </a:solidFill>
          <a:latin typeface="+mn-lt"/>
          <a:ea typeface="+mn-ea"/>
          <a:cs typeface="+mn-cs"/>
        </a:defRPr>
      </a:lvl1pPr>
      <a:lvl2pPr marL="965200" indent="-508000" algn="l" rtl="0" fontAlgn="base">
        <a:spcBef>
          <a:spcPct val="20000"/>
        </a:spcBef>
        <a:spcAft>
          <a:spcPct val="0"/>
        </a:spcAft>
        <a:buAutoNum type="arabicPeriod"/>
        <a:defRPr sz="2000" kern="1200">
          <a:solidFill>
            <a:srgbClr val="1D3380"/>
          </a:solidFill>
          <a:latin typeface="+mn-lt"/>
          <a:ea typeface="+mn-ea"/>
          <a:cs typeface="+mn-cs"/>
        </a:defRPr>
      </a:lvl2pPr>
      <a:lvl3pPr marL="1422400" indent="-508000" algn="l" rtl="0" fontAlgn="base">
        <a:spcBef>
          <a:spcPct val="20000"/>
        </a:spcBef>
        <a:spcAft>
          <a:spcPct val="0"/>
        </a:spcAft>
        <a:buFont typeface="Wingdings" panose="05000000000000000000" pitchFamily="2" charset="2"/>
        <a:buChar char="§"/>
        <a:defRPr sz="2000" kern="1200">
          <a:solidFill>
            <a:srgbClr val="1D3380"/>
          </a:solidFill>
          <a:latin typeface="+mn-lt"/>
          <a:ea typeface="+mn-ea"/>
          <a:cs typeface="+mn-cs"/>
        </a:defRPr>
      </a:lvl3pPr>
      <a:lvl4pPr marL="1879600" indent="-508000" algn="l" rtl="0" fontAlgn="base">
        <a:spcBef>
          <a:spcPct val="20000"/>
        </a:spcBef>
        <a:spcAft>
          <a:spcPct val="0"/>
        </a:spcAft>
        <a:buChar char="–"/>
        <a:defRPr sz="2000" kern="1200">
          <a:solidFill>
            <a:srgbClr val="1D3380"/>
          </a:solidFill>
          <a:latin typeface="+mn-lt"/>
          <a:ea typeface="+mn-ea"/>
          <a:cs typeface="+mn-cs"/>
        </a:defRPr>
      </a:lvl4pPr>
      <a:lvl5pPr marL="2336800" indent="-508000" algn="l" rtl="0" fontAlgn="base">
        <a:spcBef>
          <a:spcPct val="20000"/>
        </a:spcBef>
        <a:spcAft>
          <a:spcPct val="0"/>
        </a:spcAft>
        <a:buChar char="»"/>
        <a:defRPr sz="2000" kern="1200">
          <a:solidFill>
            <a:srgbClr val="1D338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back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053" name="Text Box 5"/>
          <p:cNvSpPr txBox="1">
            <a:spLocks noChangeArrowheads="1"/>
          </p:cNvSpPr>
          <p:nvPr/>
        </p:nvSpPr>
        <p:spPr bwMode="auto">
          <a:xfrm>
            <a:off x="609600" y="2682875"/>
            <a:ext cx="6705600"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4000" b="1" dirty="0" smtClean="0">
                <a:solidFill>
                  <a:srgbClr val="1D3380"/>
                </a:solidFill>
              </a:rPr>
              <a:t>ORACLE DATABASE 12c</a:t>
            </a:r>
          </a:p>
          <a:p>
            <a:pPr>
              <a:spcBef>
                <a:spcPct val="50000"/>
              </a:spcBef>
            </a:pPr>
            <a:r>
              <a:rPr lang="en-US" sz="3200" b="1" dirty="0" smtClean="0">
                <a:solidFill>
                  <a:srgbClr val="1D3380"/>
                </a:solidFill>
              </a:rPr>
              <a:t>Overview</a:t>
            </a:r>
            <a:endParaRPr lang="en-US" sz="3200" b="1" dirty="0">
              <a:solidFill>
                <a:srgbClr val="1D3380"/>
              </a:solidFill>
            </a:endParaRPr>
          </a:p>
        </p:txBody>
      </p:sp>
      <p:sp>
        <p:nvSpPr>
          <p:cNvPr id="2054" name="Text Box 6"/>
          <p:cNvSpPr txBox="1">
            <a:spLocks noChangeArrowheads="1"/>
          </p:cNvSpPr>
          <p:nvPr/>
        </p:nvSpPr>
        <p:spPr bwMode="auto">
          <a:xfrm>
            <a:off x="685800" y="4953000"/>
            <a:ext cx="62484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dirty="0" err="1">
                <a:solidFill>
                  <a:srgbClr val="1D3380"/>
                </a:solidFill>
              </a:rPr>
              <a:t>Người</a:t>
            </a:r>
            <a:r>
              <a:rPr lang="en-US" sz="2000" dirty="0">
                <a:solidFill>
                  <a:srgbClr val="1D3380"/>
                </a:solidFill>
              </a:rPr>
              <a:t> </a:t>
            </a:r>
            <a:r>
              <a:rPr lang="en-US" sz="2000" dirty="0" err="1">
                <a:solidFill>
                  <a:srgbClr val="1D3380"/>
                </a:solidFill>
              </a:rPr>
              <a:t>trình</a:t>
            </a:r>
            <a:r>
              <a:rPr lang="en-US" sz="2000" dirty="0">
                <a:solidFill>
                  <a:srgbClr val="1D3380"/>
                </a:solidFill>
              </a:rPr>
              <a:t> </a:t>
            </a:r>
            <a:r>
              <a:rPr lang="en-US" sz="2000" dirty="0" err="1">
                <a:solidFill>
                  <a:srgbClr val="1D3380"/>
                </a:solidFill>
              </a:rPr>
              <a:t>bày</a:t>
            </a:r>
            <a:r>
              <a:rPr lang="en-US" sz="2000" dirty="0">
                <a:solidFill>
                  <a:srgbClr val="1D3380"/>
                </a:solidFill>
              </a:rPr>
              <a:t>: </a:t>
            </a:r>
            <a:r>
              <a:rPr lang="en-US" sz="2000" dirty="0" err="1" smtClean="0">
                <a:solidFill>
                  <a:srgbClr val="1D3380"/>
                </a:solidFill>
              </a:rPr>
              <a:t>Phạm</a:t>
            </a:r>
            <a:r>
              <a:rPr lang="en-US" sz="2000" dirty="0" smtClean="0">
                <a:solidFill>
                  <a:srgbClr val="1D3380"/>
                </a:solidFill>
              </a:rPr>
              <a:t> </a:t>
            </a:r>
            <a:r>
              <a:rPr lang="en-US" sz="2000" dirty="0" err="1" smtClean="0">
                <a:solidFill>
                  <a:srgbClr val="1D3380"/>
                </a:solidFill>
              </a:rPr>
              <a:t>Khánh</a:t>
            </a:r>
            <a:r>
              <a:rPr lang="en-US" sz="2000" dirty="0" smtClean="0">
                <a:solidFill>
                  <a:srgbClr val="1D3380"/>
                </a:solidFill>
              </a:rPr>
              <a:t> </a:t>
            </a:r>
            <a:r>
              <a:rPr lang="en-US" sz="2000" dirty="0" err="1" smtClean="0">
                <a:solidFill>
                  <a:srgbClr val="1D3380"/>
                </a:solidFill>
              </a:rPr>
              <a:t>Dương</a:t>
            </a:r>
            <a:endParaRPr lang="en-US" sz="2000" dirty="0">
              <a:solidFill>
                <a:srgbClr val="1D3380"/>
              </a:solidFill>
            </a:endParaRPr>
          </a:p>
          <a:p>
            <a:pPr>
              <a:spcBef>
                <a:spcPct val="50000"/>
              </a:spcBef>
            </a:pPr>
            <a:r>
              <a:rPr lang="en-US" sz="2000" dirty="0" err="1">
                <a:solidFill>
                  <a:srgbClr val="1D3380"/>
                </a:solidFill>
              </a:rPr>
              <a:t>Hà</a:t>
            </a:r>
            <a:r>
              <a:rPr lang="en-US" sz="2000" dirty="0">
                <a:solidFill>
                  <a:srgbClr val="1D3380"/>
                </a:solidFill>
              </a:rPr>
              <a:t> </a:t>
            </a:r>
            <a:r>
              <a:rPr lang="en-US" sz="2000" dirty="0" err="1">
                <a:solidFill>
                  <a:srgbClr val="1D3380"/>
                </a:solidFill>
              </a:rPr>
              <a:t>Nội</a:t>
            </a:r>
            <a:r>
              <a:rPr lang="en-US" sz="2000" dirty="0">
                <a:solidFill>
                  <a:srgbClr val="1D3380"/>
                </a:solidFill>
              </a:rPr>
              <a:t>, </a:t>
            </a:r>
            <a:r>
              <a:rPr lang="en-US" sz="2000" dirty="0" err="1">
                <a:solidFill>
                  <a:srgbClr val="1D3380"/>
                </a:solidFill>
              </a:rPr>
              <a:t>Ngày</a:t>
            </a:r>
            <a:r>
              <a:rPr lang="en-US" sz="2000" dirty="0">
                <a:solidFill>
                  <a:srgbClr val="1D3380"/>
                </a:solidFill>
              </a:rPr>
              <a:t> ..... </a:t>
            </a:r>
            <a:r>
              <a:rPr lang="en-US" sz="2000" dirty="0" err="1">
                <a:solidFill>
                  <a:srgbClr val="1D3380"/>
                </a:solidFill>
              </a:rPr>
              <a:t>tháng</a:t>
            </a:r>
            <a:r>
              <a:rPr lang="en-US" sz="2000" dirty="0">
                <a:solidFill>
                  <a:srgbClr val="1D3380"/>
                </a:solidFill>
              </a:rPr>
              <a:t> ...... </a:t>
            </a:r>
            <a:r>
              <a:rPr lang="en-US" sz="2000" dirty="0" err="1">
                <a:solidFill>
                  <a:srgbClr val="1D3380"/>
                </a:solidFill>
              </a:rPr>
              <a:t>năm</a:t>
            </a:r>
            <a:r>
              <a:rPr lang="en-US" sz="2000" dirty="0">
                <a:solidFill>
                  <a:srgbClr val="1D3380"/>
                </a:solidFill>
              </a:rPr>
              <a: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Oracle Database 12c </a:t>
            </a:r>
            <a:r>
              <a:rPr lang="en-US" dirty="0" err="1" smtClean="0"/>
              <a:t>Rac</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1676399" y="1600200"/>
            <a:ext cx="5906765" cy="4525963"/>
          </a:xfrm>
          <a:prstGeom prst="rect">
            <a:avLst/>
          </a:prstGeom>
        </p:spPr>
      </p:pic>
    </p:spTree>
    <p:extLst>
      <p:ext uri="{BB962C8B-B14F-4D97-AF65-F5344CB8AC3E}">
        <p14:creationId xmlns:p14="http://schemas.microsoft.com/office/powerpoint/2010/main" val="15488697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Oracle Database 12c Feature </a:t>
            </a:r>
            <a:r>
              <a:rPr lang="en-US" dirty="0" smtClean="0"/>
              <a:t>(3)</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066800" y="2893895"/>
            <a:ext cx="6781800" cy="3268758"/>
          </a:xfrm>
          <a:prstGeom prst="rect">
            <a:avLst/>
          </a:prstGeom>
        </p:spPr>
      </p:pic>
      <p:pic>
        <p:nvPicPr>
          <p:cNvPr id="5" name="Picture 4"/>
          <p:cNvPicPr>
            <a:picLocks noChangeAspect="1"/>
          </p:cNvPicPr>
          <p:nvPr/>
        </p:nvPicPr>
        <p:blipFill>
          <a:blip r:embed="rId3"/>
          <a:stretch>
            <a:fillRect/>
          </a:stretch>
        </p:blipFill>
        <p:spPr>
          <a:xfrm>
            <a:off x="2781300" y="1805890"/>
            <a:ext cx="3352800" cy="882316"/>
          </a:xfrm>
          <a:prstGeom prst="rect">
            <a:avLst/>
          </a:prstGeom>
        </p:spPr>
      </p:pic>
    </p:spTree>
    <p:extLst>
      <p:ext uri="{BB962C8B-B14F-4D97-AF65-F5344CB8AC3E}">
        <p14:creationId xmlns:p14="http://schemas.microsoft.com/office/powerpoint/2010/main" val="12105708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Oracle Database 12c </a:t>
            </a:r>
            <a:r>
              <a:rPr lang="en-US" dirty="0" smtClean="0"/>
              <a:t>Certifications</a:t>
            </a:r>
            <a:endParaRPr lang="en-US" dirty="0"/>
          </a:p>
        </p:txBody>
      </p:sp>
      <p:sp>
        <p:nvSpPr>
          <p:cNvPr id="7" name="Content Placeholder 6"/>
          <p:cNvSpPr>
            <a:spLocks noGrp="1"/>
          </p:cNvSpPr>
          <p:nvPr>
            <p:ph idx="1"/>
          </p:nvPr>
        </p:nvSpPr>
        <p:spPr/>
        <p:txBody>
          <a:bodyPr/>
          <a:lstStyle/>
          <a:p>
            <a:endParaRPr lang="en-US"/>
          </a:p>
        </p:txBody>
      </p:sp>
      <p:pic>
        <p:nvPicPr>
          <p:cNvPr id="10" name="Picture 9"/>
          <p:cNvPicPr>
            <a:picLocks noChangeAspect="1"/>
          </p:cNvPicPr>
          <p:nvPr/>
        </p:nvPicPr>
        <p:blipFill>
          <a:blip r:embed="rId2"/>
          <a:stretch>
            <a:fillRect/>
          </a:stretch>
        </p:blipFill>
        <p:spPr>
          <a:xfrm>
            <a:off x="16933" y="1904999"/>
            <a:ext cx="9026772" cy="3352801"/>
          </a:xfrm>
          <a:prstGeom prst="rect">
            <a:avLst/>
          </a:prstGeom>
        </p:spPr>
      </p:pic>
    </p:spTree>
    <p:extLst>
      <p:ext uri="{BB962C8B-B14F-4D97-AF65-F5344CB8AC3E}">
        <p14:creationId xmlns:p14="http://schemas.microsoft.com/office/powerpoint/2010/main" val="14869454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534400" cy="4525963"/>
          </a:xfrm>
        </p:spPr>
        <p:txBody>
          <a:bodyPr/>
          <a:lstStyle/>
          <a:p>
            <a:pPr marL="0" lvl="0" indent="0">
              <a:buNone/>
            </a:pPr>
            <a:endParaRPr lang="en-US" dirty="0" smtClean="0"/>
          </a:p>
          <a:p>
            <a:pPr marL="0" lvl="0" indent="0">
              <a:buNone/>
            </a:pPr>
            <a:endParaRPr lang="en-US" dirty="0"/>
          </a:p>
          <a:p>
            <a:pPr marL="0" indent="0" algn="ctr">
              <a:buNone/>
            </a:pPr>
            <a:r>
              <a:rPr lang="en-US" sz="4000" dirty="0"/>
              <a:t>Oracle Database Server </a:t>
            </a:r>
            <a:r>
              <a:rPr lang="en-US" sz="4000" dirty="0" smtClean="0"/>
              <a:t>Architecture</a:t>
            </a:r>
            <a:r>
              <a:rPr lang="en-US" sz="4000" dirty="0"/>
              <a:t/>
            </a:r>
            <a:br>
              <a:rPr lang="en-US" sz="4000" dirty="0"/>
            </a:br>
            <a:endParaRPr lang="en-US" sz="5000" dirty="0" smtClean="0"/>
          </a:p>
          <a:p>
            <a:endParaRPr lang="en-US" dirty="0"/>
          </a:p>
        </p:txBody>
      </p:sp>
    </p:spTree>
    <p:extLst>
      <p:ext uri="{BB962C8B-B14F-4D97-AF65-F5344CB8AC3E}">
        <p14:creationId xmlns:p14="http://schemas.microsoft.com/office/powerpoint/2010/main" val="35874678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Oracle Database Server </a:t>
            </a:r>
            <a:r>
              <a:rPr lang="en-US" dirty="0" smtClean="0"/>
              <a:t>Architecture</a:t>
            </a:r>
            <a:endParaRPr lang="en-US" dirty="0"/>
          </a:p>
        </p:txBody>
      </p:sp>
      <p:pic>
        <p:nvPicPr>
          <p:cNvPr id="4" name="Content Placeholder 3"/>
          <p:cNvPicPr>
            <a:picLocks noGrp="1" noChangeAspect="1"/>
          </p:cNvPicPr>
          <p:nvPr>
            <p:ph idx="1"/>
          </p:nvPr>
        </p:nvPicPr>
        <p:blipFill>
          <a:blip r:embed="rId3"/>
          <a:stretch>
            <a:fillRect/>
          </a:stretch>
        </p:blipFill>
        <p:spPr>
          <a:xfrm>
            <a:off x="1181100" y="1676400"/>
            <a:ext cx="6781800" cy="4229100"/>
          </a:xfrm>
          <a:prstGeom prst="rect">
            <a:avLst/>
          </a:prstGeom>
        </p:spPr>
      </p:pic>
    </p:spTree>
    <p:extLst>
      <p:ext uri="{BB962C8B-B14F-4D97-AF65-F5344CB8AC3E}">
        <p14:creationId xmlns:p14="http://schemas.microsoft.com/office/powerpoint/2010/main" val="36934060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Oracle Database Instance </a:t>
            </a:r>
            <a:r>
              <a:rPr lang="en-US" dirty="0" smtClean="0"/>
              <a:t>Configurations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962025" y="1600200"/>
            <a:ext cx="7219950" cy="3943350"/>
          </a:xfrm>
          <a:prstGeom prst="rect">
            <a:avLst/>
          </a:prstGeom>
        </p:spPr>
      </p:pic>
    </p:spTree>
    <p:extLst>
      <p:ext uri="{BB962C8B-B14F-4D97-AF65-F5344CB8AC3E}">
        <p14:creationId xmlns:p14="http://schemas.microsoft.com/office/powerpoint/2010/main" val="5360721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Connecting to the Database </a:t>
            </a:r>
            <a:r>
              <a:rPr lang="en-US" dirty="0" smtClean="0"/>
              <a:t>Instance</a:t>
            </a:r>
            <a:endParaRPr lang="en-US" dirty="0"/>
          </a:p>
        </p:txBody>
      </p:sp>
      <p:sp>
        <p:nvSpPr>
          <p:cNvPr id="3" name="Content Placeholder 2"/>
          <p:cNvSpPr>
            <a:spLocks noGrp="1"/>
          </p:cNvSpPr>
          <p:nvPr>
            <p:ph idx="1"/>
          </p:nvPr>
        </p:nvSpPr>
        <p:spPr/>
        <p:txBody>
          <a:bodyPr/>
          <a:lstStyle/>
          <a:p>
            <a:pPr marL="342900" indent="-342900" algn="just">
              <a:buFont typeface="Arial" panose="020B0604020202020204" pitchFamily="34" charset="0"/>
              <a:buChar char="•"/>
            </a:pPr>
            <a:r>
              <a:rPr lang="en-US" dirty="0" smtClean="0"/>
              <a:t>Connection</a:t>
            </a:r>
            <a:r>
              <a:rPr lang="en-US" dirty="0"/>
              <a:t>: </a:t>
            </a:r>
            <a:r>
              <a:rPr lang="en-US" b="0" dirty="0"/>
              <a:t>Communication between a user process </a:t>
            </a:r>
            <a:r>
              <a:rPr lang="en-US" b="0" dirty="0" smtClean="0"/>
              <a:t>and an instance</a:t>
            </a:r>
          </a:p>
          <a:p>
            <a:pPr marL="342900" indent="-342900" algn="just">
              <a:buFont typeface="Arial" panose="020B0604020202020204" pitchFamily="34" charset="0"/>
              <a:buChar char="•"/>
            </a:pPr>
            <a:r>
              <a:rPr lang="en-US" dirty="0" smtClean="0"/>
              <a:t>Session: </a:t>
            </a:r>
            <a:r>
              <a:rPr lang="en-US" b="0" dirty="0" smtClean="0"/>
              <a:t>Specific </a:t>
            </a:r>
            <a:r>
              <a:rPr lang="en-US" b="0" dirty="0"/>
              <a:t>connection of a user to </a:t>
            </a:r>
            <a:r>
              <a:rPr lang="en-US" b="0" dirty="0" smtClean="0"/>
              <a:t>an instance through </a:t>
            </a:r>
            <a:r>
              <a:rPr lang="en-US" b="0" dirty="0"/>
              <a:t>a user </a:t>
            </a:r>
            <a:r>
              <a:rPr lang="en-US" b="0" dirty="0" smtClean="0"/>
              <a:t>process</a:t>
            </a:r>
          </a:p>
          <a:p>
            <a:pPr marL="0" indent="0" algn="just">
              <a:buNone/>
            </a:pPr>
            <a:r>
              <a:rPr lang="en-US" dirty="0"/>
              <a:t/>
            </a:r>
            <a:br>
              <a:rPr lang="en-US" dirty="0"/>
            </a:b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685800" y="3366030"/>
            <a:ext cx="7886700" cy="2743200"/>
          </a:xfrm>
          <a:prstGeom prst="rect">
            <a:avLst/>
          </a:prstGeom>
          <a:noFill/>
          <a:ln>
            <a:noFill/>
          </a:ln>
        </p:spPr>
      </p:pic>
    </p:spTree>
    <p:extLst>
      <p:ext uri="{BB962C8B-B14F-4D97-AF65-F5344CB8AC3E}">
        <p14:creationId xmlns:p14="http://schemas.microsoft.com/office/powerpoint/2010/main" val="2371731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534400" cy="4525963"/>
          </a:xfrm>
        </p:spPr>
        <p:txBody>
          <a:bodyPr/>
          <a:lstStyle/>
          <a:p>
            <a:pPr marL="0" lvl="0" indent="0">
              <a:buNone/>
            </a:pPr>
            <a:endParaRPr lang="en-US" dirty="0" smtClean="0"/>
          </a:p>
          <a:p>
            <a:pPr marL="0" lvl="0" indent="0">
              <a:buNone/>
            </a:pPr>
            <a:endParaRPr lang="en-US" dirty="0"/>
          </a:p>
          <a:p>
            <a:pPr marL="0" indent="0" algn="ctr">
              <a:buNone/>
            </a:pPr>
            <a:endParaRPr lang="en-US" dirty="0"/>
          </a:p>
          <a:p>
            <a:pPr marL="0" lvl="0" indent="0" algn="just">
              <a:buNone/>
            </a:pPr>
            <a:r>
              <a:rPr lang="en-US" sz="4000" dirty="0" smtClean="0"/>
              <a:t>		Memory </a:t>
            </a:r>
            <a:r>
              <a:rPr lang="en-US" sz="4000" dirty="0"/>
              <a:t>architecture</a:t>
            </a:r>
          </a:p>
          <a:p>
            <a:pPr marL="0" lvl="0" indent="0">
              <a:buNone/>
            </a:pPr>
            <a:endParaRPr lang="en-US" sz="5000" dirty="0"/>
          </a:p>
          <a:p>
            <a:endParaRPr lang="en-US" dirty="0"/>
          </a:p>
        </p:txBody>
      </p:sp>
    </p:spTree>
    <p:extLst>
      <p:ext uri="{BB962C8B-B14F-4D97-AF65-F5344CB8AC3E}">
        <p14:creationId xmlns:p14="http://schemas.microsoft.com/office/powerpoint/2010/main" val="27139667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Oracle Database Memory </a:t>
            </a:r>
            <a:r>
              <a:rPr lang="en-US" dirty="0" smtClean="0"/>
              <a:t>Structures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p:nvPr/>
        </p:nvPicPr>
        <p:blipFill>
          <a:blip r:embed="rId3"/>
          <a:stretch>
            <a:fillRect/>
          </a:stretch>
        </p:blipFill>
        <p:spPr>
          <a:xfrm>
            <a:off x="990600" y="1371599"/>
            <a:ext cx="7239000" cy="4754563"/>
          </a:xfrm>
          <a:prstGeom prst="rect">
            <a:avLst/>
          </a:prstGeom>
        </p:spPr>
      </p:pic>
    </p:spTree>
    <p:extLst>
      <p:ext uri="{BB962C8B-B14F-4D97-AF65-F5344CB8AC3E}">
        <p14:creationId xmlns:p14="http://schemas.microsoft.com/office/powerpoint/2010/main" val="37970619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Shared pool </a:t>
            </a:r>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3"/>
          <a:stretch>
            <a:fillRect/>
          </a:stretch>
        </p:blipFill>
        <p:spPr>
          <a:xfrm>
            <a:off x="663778" y="1295400"/>
            <a:ext cx="7816443" cy="4830763"/>
          </a:xfrm>
          <a:prstGeom prst="rect">
            <a:avLst/>
          </a:prstGeom>
        </p:spPr>
      </p:pic>
    </p:spTree>
    <p:extLst>
      <p:ext uri="{BB962C8B-B14F-4D97-AF65-F5344CB8AC3E}">
        <p14:creationId xmlns:p14="http://schemas.microsoft.com/office/powerpoint/2010/main" val="9770098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5"/>
          <p:cNvSpPr>
            <a:spLocks noGrp="1" noChangeArrowheads="1"/>
          </p:cNvSpPr>
          <p:nvPr>
            <p:ph type="title"/>
          </p:nvPr>
        </p:nvSpPr>
        <p:spPr/>
        <p:txBody>
          <a:bodyPr/>
          <a:lstStyle/>
          <a:p>
            <a:r>
              <a:rPr lang="en-US" dirty="0" smtClean="0"/>
              <a:t>Index</a:t>
            </a:r>
            <a:endParaRPr lang="en-US" dirty="0"/>
          </a:p>
        </p:txBody>
      </p:sp>
      <p:sp>
        <p:nvSpPr>
          <p:cNvPr id="7174" name="Rectangle 6"/>
          <p:cNvSpPr>
            <a:spLocks noGrp="1" noChangeArrowheads="1"/>
          </p:cNvSpPr>
          <p:nvPr>
            <p:ph type="body" idx="1"/>
          </p:nvPr>
        </p:nvSpPr>
        <p:spPr>
          <a:xfrm>
            <a:off x="457200" y="1600200"/>
            <a:ext cx="8382000" cy="4525963"/>
          </a:xfrm>
        </p:spPr>
        <p:txBody>
          <a:bodyPr/>
          <a:lstStyle/>
          <a:p>
            <a:pPr lvl="0" algn="just">
              <a:buFont typeface="+mj-lt"/>
              <a:buAutoNum type="arabicPeriod"/>
            </a:pPr>
            <a:r>
              <a:rPr lang="en-US" dirty="0" smtClean="0"/>
              <a:t>Introduction</a:t>
            </a:r>
          </a:p>
          <a:p>
            <a:pPr lvl="1" algn="just">
              <a:buFont typeface="Arial" panose="020B0604020202020204" pitchFamily="34" charset="0"/>
              <a:buChar char="•"/>
            </a:pPr>
            <a:r>
              <a:rPr lang="en-US" dirty="0" smtClean="0"/>
              <a:t>Database Overview</a:t>
            </a:r>
          </a:p>
          <a:p>
            <a:pPr lvl="1" algn="just">
              <a:buFont typeface="Arial" panose="020B0604020202020204" pitchFamily="34" charset="0"/>
              <a:buChar char="•"/>
            </a:pPr>
            <a:r>
              <a:rPr lang="en-US" dirty="0" smtClean="0"/>
              <a:t>Oracle Database 12 overview</a:t>
            </a:r>
            <a:endParaRPr lang="en-US" dirty="0"/>
          </a:p>
          <a:p>
            <a:pPr lvl="1" algn="just">
              <a:buFont typeface="Arial" panose="020B0604020202020204" pitchFamily="34" charset="0"/>
              <a:buChar char="•"/>
            </a:pPr>
            <a:r>
              <a:rPr lang="en-US" dirty="0" smtClean="0"/>
              <a:t>Oracle Database 12c Integration </a:t>
            </a:r>
            <a:r>
              <a:rPr lang="en-US" dirty="0"/>
              <a:t>capabilities</a:t>
            </a:r>
            <a:endParaRPr lang="en-US" dirty="0" smtClean="0"/>
          </a:p>
          <a:p>
            <a:pPr lvl="0" algn="just">
              <a:buFont typeface="+mj-lt"/>
              <a:buAutoNum type="arabicPeriod"/>
            </a:pPr>
            <a:r>
              <a:rPr lang="en-US" dirty="0" smtClean="0"/>
              <a:t>Oracle Database 12c Server Architecture</a:t>
            </a:r>
          </a:p>
          <a:p>
            <a:pPr lvl="1" algn="just">
              <a:buFont typeface="Arial" panose="020B0604020202020204" pitchFamily="34" charset="0"/>
              <a:buChar char="•"/>
            </a:pPr>
            <a:r>
              <a:rPr lang="en-US" dirty="0" smtClean="0"/>
              <a:t>Memory architecture</a:t>
            </a:r>
            <a:endParaRPr lang="en-US" dirty="0"/>
          </a:p>
          <a:p>
            <a:pPr lvl="1" algn="just">
              <a:buFont typeface="Arial" panose="020B0604020202020204" pitchFamily="34" charset="0"/>
              <a:buChar char="•"/>
            </a:pPr>
            <a:r>
              <a:rPr lang="en-US" dirty="0" smtClean="0"/>
              <a:t>Processes architecture</a:t>
            </a:r>
          </a:p>
          <a:p>
            <a:pPr lvl="1" algn="just">
              <a:buFont typeface="Arial" panose="020B0604020202020204" pitchFamily="34" charset="0"/>
              <a:buChar char="•"/>
            </a:pPr>
            <a:r>
              <a:rPr lang="en-US" dirty="0" smtClean="0"/>
              <a:t>Storage architecture</a:t>
            </a:r>
            <a:r>
              <a:rPr lang="vi-VN" dirty="0" smtClean="0"/>
              <a:t> </a:t>
            </a:r>
            <a:endParaRPr lang="en-US" dirty="0"/>
          </a:p>
          <a:p>
            <a:pPr lvl="1" algn="just">
              <a:buFont typeface="Arial" panose="020B0604020202020204" pitchFamily="34" charset="0"/>
              <a:buChar char="•"/>
            </a:pPr>
            <a:r>
              <a:rPr lang="en-US" dirty="0" smtClean="0"/>
              <a:t>Logical </a:t>
            </a:r>
            <a:r>
              <a:rPr lang="en-US" dirty="0"/>
              <a:t>structure </a:t>
            </a:r>
            <a:endParaRPr lang="en-US" dirty="0" smtClean="0"/>
          </a:p>
          <a:p>
            <a:pPr lvl="1" algn="just">
              <a:buFont typeface="Arial" panose="020B0604020202020204" pitchFamily="34" charset="0"/>
              <a:buChar char="•"/>
            </a:pPr>
            <a:r>
              <a:rPr lang="en-US" dirty="0" smtClean="0"/>
              <a:t>Multitenant </a:t>
            </a:r>
            <a:r>
              <a:rPr lang="en-US" dirty="0"/>
              <a:t>Container Database </a:t>
            </a:r>
          </a:p>
          <a:p>
            <a:pPr lvl="1" algn="just">
              <a:buFont typeface="Arial" panose="020B0604020202020204" pitchFamily="34" charset="0"/>
              <a:buChar char="•"/>
            </a:pPr>
            <a:r>
              <a:rPr lang="en-US" dirty="0" smtClean="0"/>
              <a:t>Automatic </a:t>
            </a:r>
            <a:r>
              <a:rPr lang="en-US" dirty="0"/>
              <a:t>Storage </a:t>
            </a:r>
            <a:r>
              <a:rPr lang="en-US" dirty="0" smtClean="0"/>
              <a:t>Management</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Buffer Cache </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790413" y="1447800"/>
            <a:ext cx="7563173" cy="4678363"/>
          </a:xfrm>
          <a:prstGeom prst="rect">
            <a:avLst/>
          </a:prstGeom>
        </p:spPr>
      </p:pic>
    </p:spTree>
    <p:extLst>
      <p:ext uri="{BB962C8B-B14F-4D97-AF65-F5344CB8AC3E}">
        <p14:creationId xmlns:p14="http://schemas.microsoft.com/office/powerpoint/2010/main" val="11993696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Redo Log Buffer</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518416" y="1371600"/>
            <a:ext cx="8168384" cy="4754563"/>
          </a:xfrm>
          <a:prstGeom prst="rect">
            <a:avLst/>
          </a:prstGeom>
        </p:spPr>
      </p:pic>
    </p:spTree>
    <p:extLst>
      <p:ext uri="{BB962C8B-B14F-4D97-AF65-F5344CB8AC3E}">
        <p14:creationId xmlns:p14="http://schemas.microsoft.com/office/powerpoint/2010/main" val="22488257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Large pool</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609600" y="1405467"/>
            <a:ext cx="7807146" cy="4754563"/>
          </a:xfrm>
          <a:prstGeom prst="rect">
            <a:avLst/>
          </a:prstGeom>
        </p:spPr>
      </p:pic>
    </p:spTree>
    <p:extLst>
      <p:ext uri="{BB962C8B-B14F-4D97-AF65-F5344CB8AC3E}">
        <p14:creationId xmlns:p14="http://schemas.microsoft.com/office/powerpoint/2010/main" val="30290233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pool &amp; Streams pool</a:t>
            </a:r>
            <a:endParaRPr lang="en-US"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3"/>
          <a:stretch>
            <a:fillRect/>
          </a:stretch>
        </p:blipFill>
        <p:spPr>
          <a:xfrm>
            <a:off x="303989" y="2286000"/>
            <a:ext cx="8536021" cy="3429000"/>
          </a:xfrm>
          <a:prstGeom prst="rect">
            <a:avLst/>
          </a:prstGeom>
        </p:spPr>
      </p:pic>
    </p:spTree>
    <p:extLst>
      <p:ext uri="{BB962C8B-B14F-4D97-AF65-F5344CB8AC3E}">
        <p14:creationId xmlns:p14="http://schemas.microsoft.com/office/powerpoint/2010/main" val="23210605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Global Area (PGA</a:t>
            </a:r>
            <a:r>
              <a:rPr lang="en-US" dirty="0" smtClean="0"/>
              <a:t>)</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762000" y="1295400"/>
            <a:ext cx="7512202" cy="4830763"/>
          </a:xfrm>
          <a:prstGeom prst="rect">
            <a:avLst/>
          </a:prstGeom>
        </p:spPr>
      </p:pic>
    </p:spTree>
    <p:extLst>
      <p:ext uri="{BB962C8B-B14F-4D97-AF65-F5344CB8AC3E}">
        <p14:creationId xmlns:p14="http://schemas.microsoft.com/office/powerpoint/2010/main" val="18195840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534400" cy="4525963"/>
          </a:xfrm>
        </p:spPr>
        <p:txBody>
          <a:bodyPr/>
          <a:lstStyle/>
          <a:p>
            <a:pPr marL="0" lvl="0" indent="0">
              <a:buNone/>
            </a:pPr>
            <a:endParaRPr lang="en-US" dirty="0" smtClean="0"/>
          </a:p>
          <a:p>
            <a:pPr marL="0" lvl="0" indent="0">
              <a:buNone/>
            </a:pPr>
            <a:endParaRPr lang="en-US" dirty="0"/>
          </a:p>
          <a:p>
            <a:pPr marL="0" indent="0" algn="ctr">
              <a:buNone/>
            </a:pPr>
            <a:endParaRPr lang="en-US" dirty="0"/>
          </a:p>
          <a:p>
            <a:pPr marL="0" lvl="0" indent="0" algn="just">
              <a:buNone/>
            </a:pPr>
            <a:r>
              <a:rPr lang="en-US" sz="4000" dirty="0" smtClean="0"/>
              <a:t>	    Processes </a:t>
            </a:r>
            <a:r>
              <a:rPr lang="en-US" sz="4000" dirty="0"/>
              <a:t>architecture</a:t>
            </a:r>
          </a:p>
          <a:p>
            <a:pPr marL="0" lvl="0" indent="0">
              <a:buNone/>
            </a:pPr>
            <a:endParaRPr lang="en-US" sz="5000" dirty="0"/>
          </a:p>
          <a:p>
            <a:endParaRPr lang="en-US" dirty="0"/>
          </a:p>
        </p:txBody>
      </p:sp>
    </p:spTree>
    <p:extLst>
      <p:ext uri="{BB962C8B-B14F-4D97-AF65-F5344CB8AC3E}">
        <p14:creationId xmlns:p14="http://schemas.microsoft.com/office/powerpoint/2010/main" val="40169271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a:t>
            </a:r>
            <a:r>
              <a:rPr lang="en-US" dirty="0" smtClean="0"/>
              <a:t>Architecture</a:t>
            </a:r>
            <a:endParaRPr lang="en-US" dirty="0"/>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dirty="0"/>
              <a:t>User </a:t>
            </a:r>
            <a:r>
              <a:rPr lang="en-US" dirty="0" smtClean="0"/>
              <a:t>process</a:t>
            </a:r>
            <a:endParaRPr lang="en-US" dirty="0"/>
          </a:p>
          <a:p>
            <a:pPr marL="800100" lvl="1" indent="-342900">
              <a:buFont typeface="Arial" panose="020B0604020202020204" pitchFamily="34" charset="0"/>
              <a:buChar char="•"/>
            </a:pPr>
            <a:r>
              <a:rPr lang="en-US" sz="2200" dirty="0" smtClean="0"/>
              <a:t>Is </a:t>
            </a:r>
            <a:r>
              <a:rPr lang="en-US" sz="2200" dirty="0"/>
              <a:t>the application or tool that connects to the Oracle</a:t>
            </a:r>
            <a:br>
              <a:rPr lang="en-US" sz="2200" dirty="0"/>
            </a:br>
            <a:r>
              <a:rPr lang="en-US" sz="2200" dirty="0" smtClean="0"/>
              <a:t>database</a:t>
            </a:r>
            <a:endParaRPr lang="en-US" sz="2200" dirty="0"/>
          </a:p>
          <a:p>
            <a:pPr marL="342900" indent="-342900">
              <a:buFont typeface="Arial" panose="020B0604020202020204" pitchFamily="34" charset="0"/>
              <a:buChar char="•"/>
            </a:pPr>
            <a:r>
              <a:rPr lang="en-US" dirty="0" smtClean="0"/>
              <a:t>Database processes</a:t>
            </a:r>
            <a:endParaRPr lang="en-US" dirty="0"/>
          </a:p>
          <a:p>
            <a:pPr marL="800100" lvl="1" indent="-342900">
              <a:buFont typeface="Arial" panose="020B0604020202020204" pitchFamily="34" charset="0"/>
              <a:buChar char="•"/>
            </a:pPr>
            <a:r>
              <a:rPr lang="en-US" sz="2200" dirty="0" smtClean="0"/>
              <a:t>Server </a:t>
            </a:r>
            <a:r>
              <a:rPr lang="en-US" sz="2200" dirty="0"/>
              <a:t>process: Connects to the Oracle instance and </a:t>
            </a:r>
            <a:r>
              <a:rPr lang="en-US" sz="2200" dirty="0" smtClean="0"/>
              <a:t>is started </a:t>
            </a:r>
            <a:r>
              <a:rPr lang="en-US" sz="2200" dirty="0"/>
              <a:t>when a user establishes a </a:t>
            </a:r>
            <a:r>
              <a:rPr lang="en-US" sz="2200" dirty="0" smtClean="0"/>
              <a:t>session</a:t>
            </a:r>
            <a:endParaRPr lang="en-US" sz="2200" dirty="0"/>
          </a:p>
          <a:p>
            <a:pPr marL="800100" lvl="1" indent="-342900">
              <a:buFont typeface="Arial" panose="020B0604020202020204" pitchFamily="34" charset="0"/>
              <a:buChar char="•"/>
            </a:pPr>
            <a:r>
              <a:rPr lang="en-US" sz="2200" dirty="0" smtClean="0"/>
              <a:t>Background </a:t>
            </a:r>
            <a:r>
              <a:rPr lang="en-US" sz="2200" dirty="0"/>
              <a:t>processes: Are started when an Oracle </a:t>
            </a:r>
            <a:r>
              <a:rPr lang="en-US" sz="2200" dirty="0" smtClean="0"/>
              <a:t>instance is started</a:t>
            </a:r>
            <a:endParaRPr lang="en-US" sz="2200" dirty="0"/>
          </a:p>
          <a:p>
            <a:pPr marL="342900" indent="-342900">
              <a:buFont typeface="Arial" panose="020B0604020202020204" pitchFamily="34" charset="0"/>
              <a:buChar char="•"/>
            </a:pPr>
            <a:r>
              <a:rPr lang="en-US" dirty="0" smtClean="0"/>
              <a:t>Daemon </a:t>
            </a:r>
            <a:r>
              <a:rPr lang="en-US" dirty="0"/>
              <a:t>/ </a:t>
            </a:r>
            <a:r>
              <a:rPr lang="en-US" dirty="0" smtClean="0"/>
              <a:t>Application processes</a:t>
            </a:r>
          </a:p>
          <a:p>
            <a:pPr marL="800100" lvl="1" indent="-342900">
              <a:buFont typeface="Arial" panose="020B0604020202020204" pitchFamily="34" charset="0"/>
              <a:buChar char="•"/>
            </a:pPr>
            <a:r>
              <a:rPr lang="en-US" sz="2200" dirty="0" smtClean="0"/>
              <a:t>Networking listeners</a:t>
            </a:r>
            <a:endParaRPr lang="en-US" sz="2200" dirty="0"/>
          </a:p>
          <a:p>
            <a:pPr marL="800100" lvl="1" indent="-342900">
              <a:buFont typeface="Arial" panose="020B0604020202020204" pitchFamily="34" charset="0"/>
              <a:buChar char="•"/>
            </a:pPr>
            <a:r>
              <a:rPr lang="en-US" sz="2200" dirty="0" smtClean="0"/>
              <a:t>Grid </a:t>
            </a:r>
            <a:r>
              <a:rPr lang="en-US" sz="2200" dirty="0"/>
              <a:t>Infrastructure daemons</a:t>
            </a:r>
            <a:r>
              <a:rPr lang="en-US" dirty="0"/>
              <a:t/>
            </a:r>
            <a:br>
              <a:rPr lang="en-US" dirty="0"/>
            </a:br>
            <a:endParaRPr lang="en-US" dirty="0"/>
          </a:p>
        </p:txBody>
      </p:sp>
      <p:pic>
        <p:nvPicPr>
          <p:cNvPr id="5" name="Picture 4"/>
          <p:cNvPicPr/>
          <p:nvPr/>
        </p:nvPicPr>
        <p:blipFill>
          <a:blip r:embed="rId3"/>
          <a:stretch>
            <a:fillRect/>
          </a:stretch>
        </p:blipFill>
        <p:spPr>
          <a:xfrm>
            <a:off x="533400" y="1367896"/>
            <a:ext cx="8153400" cy="4880504"/>
          </a:xfrm>
          <a:prstGeom prst="rect">
            <a:avLst/>
          </a:prstGeom>
        </p:spPr>
      </p:pic>
    </p:spTree>
    <p:extLst>
      <p:ext uri="{BB962C8B-B14F-4D97-AF65-F5344CB8AC3E}">
        <p14:creationId xmlns:p14="http://schemas.microsoft.com/office/powerpoint/2010/main" val="2747117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Process</a:t>
            </a:r>
            <a:endParaRPr lang="en-US" dirty="0"/>
          </a:p>
        </p:txBody>
      </p:sp>
      <p:sp>
        <p:nvSpPr>
          <p:cNvPr id="3" name="Content Placeholder 2"/>
          <p:cNvSpPr>
            <a:spLocks noGrp="1"/>
          </p:cNvSpPr>
          <p:nvPr>
            <p:ph idx="1"/>
          </p:nvPr>
        </p:nvSpPr>
        <p:spPr/>
        <p:txBody>
          <a:bodyPr/>
          <a:lstStyle/>
          <a:p>
            <a:endParaRPr lang="en-US"/>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838200" y="1295400"/>
            <a:ext cx="7391400" cy="4953000"/>
          </a:xfrm>
          <a:prstGeom prst="rect">
            <a:avLst/>
          </a:prstGeom>
          <a:noFill/>
          <a:ln>
            <a:noFill/>
          </a:ln>
        </p:spPr>
      </p:pic>
    </p:spTree>
    <p:extLst>
      <p:ext uri="{BB962C8B-B14F-4D97-AF65-F5344CB8AC3E}">
        <p14:creationId xmlns:p14="http://schemas.microsoft.com/office/powerpoint/2010/main" val="12377038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Writer (</a:t>
            </a:r>
            <a:r>
              <a:rPr lang="en-US" dirty="0" err="1"/>
              <a:t>DBWn</a:t>
            </a:r>
            <a:r>
              <a:rPr lang="en-US" dirty="0" smtClean="0"/>
              <a:t>)</a:t>
            </a:r>
            <a:endParaRPr lang="en-US"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3"/>
          <a:stretch>
            <a:fillRect/>
          </a:stretch>
        </p:blipFill>
        <p:spPr>
          <a:xfrm>
            <a:off x="507999" y="1566332"/>
            <a:ext cx="8274821" cy="4559831"/>
          </a:xfrm>
          <a:prstGeom prst="rect">
            <a:avLst/>
          </a:prstGeom>
        </p:spPr>
      </p:pic>
    </p:spTree>
    <p:extLst>
      <p:ext uri="{BB962C8B-B14F-4D97-AF65-F5344CB8AC3E}">
        <p14:creationId xmlns:p14="http://schemas.microsoft.com/office/powerpoint/2010/main" val="317893611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 Writer Process (LGWR</a:t>
            </a:r>
            <a:r>
              <a:rPr lang="en-US" dirty="0" smtClean="0"/>
              <a:t>)</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725031" y="1591733"/>
            <a:ext cx="7693938" cy="4648200"/>
          </a:xfrm>
          <a:prstGeom prst="rect">
            <a:avLst/>
          </a:prstGeom>
        </p:spPr>
      </p:pic>
    </p:spTree>
    <p:extLst>
      <p:ext uri="{BB962C8B-B14F-4D97-AF65-F5344CB8AC3E}">
        <p14:creationId xmlns:p14="http://schemas.microsoft.com/office/powerpoint/2010/main" val="41262395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lvl="0" indent="0">
              <a:buNone/>
            </a:pPr>
            <a:endParaRPr lang="en-US" dirty="0" smtClean="0"/>
          </a:p>
          <a:p>
            <a:pPr marL="0" lvl="0" indent="0">
              <a:buNone/>
            </a:pPr>
            <a:endParaRPr lang="en-US" dirty="0"/>
          </a:p>
          <a:p>
            <a:pPr marL="0" lvl="0" indent="0">
              <a:buNone/>
            </a:pPr>
            <a:endParaRPr lang="en-US" dirty="0" smtClean="0"/>
          </a:p>
          <a:p>
            <a:pPr marL="0" lvl="0" indent="0">
              <a:buNone/>
            </a:pPr>
            <a:r>
              <a:rPr lang="en-US" dirty="0" smtClean="0"/>
              <a:t>	   </a:t>
            </a:r>
            <a:r>
              <a:rPr lang="en-US" sz="5000" dirty="0" smtClean="0"/>
              <a:t>Database </a:t>
            </a:r>
            <a:r>
              <a:rPr lang="en-US" sz="5000" dirty="0"/>
              <a:t>Overview </a:t>
            </a:r>
          </a:p>
          <a:p>
            <a:endParaRPr lang="en-US" dirty="0"/>
          </a:p>
        </p:txBody>
      </p:sp>
    </p:spTree>
    <p:extLst>
      <p:ext uri="{BB962C8B-B14F-4D97-AF65-F5344CB8AC3E}">
        <p14:creationId xmlns:p14="http://schemas.microsoft.com/office/powerpoint/2010/main" val="7547395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Checkpoint Process (CKPT</a:t>
            </a:r>
            <a:r>
              <a:rPr lang="en-US" dirty="0" smtClean="0"/>
              <a:t>)</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1104900" y="1456192"/>
            <a:ext cx="6934200" cy="4669971"/>
          </a:xfrm>
          <a:prstGeom prst="rect">
            <a:avLst/>
          </a:prstGeom>
        </p:spPr>
      </p:pic>
    </p:spTree>
    <p:extLst>
      <p:ext uri="{BB962C8B-B14F-4D97-AF65-F5344CB8AC3E}">
        <p14:creationId xmlns:p14="http://schemas.microsoft.com/office/powerpoint/2010/main" val="17406459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Monitor Process (SMON</a:t>
            </a:r>
            <a:r>
              <a:rPr lang="en-US" dirty="0" smtClean="0"/>
              <a:t>)</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1219200" y="1443472"/>
            <a:ext cx="6400800" cy="4682691"/>
          </a:xfrm>
          <a:prstGeom prst="rect">
            <a:avLst/>
          </a:prstGeom>
        </p:spPr>
      </p:pic>
    </p:spTree>
    <p:extLst>
      <p:ext uri="{BB962C8B-B14F-4D97-AF65-F5344CB8AC3E}">
        <p14:creationId xmlns:p14="http://schemas.microsoft.com/office/powerpoint/2010/main" val="225265766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491067" y="1295400"/>
            <a:ext cx="7854252" cy="4830763"/>
          </a:xfrm>
          <a:prstGeom prst="rect">
            <a:avLst/>
          </a:prstGeom>
        </p:spPr>
      </p:pic>
    </p:spTree>
    <p:extLst>
      <p:ext uri="{BB962C8B-B14F-4D97-AF65-F5344CB8AC3E}">
        <p14:creationId xmlns:p14="http://schemas.microsoft.com/office/powerpoint/2010/main" val="9044748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Recoverer</a:t>
            </a:r>
            <a:r>
              <a:rPr lang="en-US" dirty="0"/>
              <a:t> Process (RECO</a:t>
            </a:r>
            <a:r>
              <a:rPr lang="en-US" dirty="0" smtClean="0"/>
              <a:t>)</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762000" y="1371599"/>
            <a:ext cx="7596244" cy="4754563"/>
          </a:xfrm>
          <a:prstGeom prst="rect">
            <a:avLst/>
          </a:prstGeom>
        </p:spPr>
      </p:pic>
    </p:spTree>
    <p:extLst>
      <p:ext uri="{BB962C8B-B14F-4D97-AF65-F5344CB8AC3E}">
        <p14:creationId xmlns:p14="http://schemas.microsoft.com/office/powerpoint/2010/main" val="114046422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Listener Registration Process (LREG</a:t>
            </a:r>
            <a:r>
              <a:rPr lang="en-US" dirty="0" smtClean="0"/>
              <a:t>)</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700372" y="1261533"/>
            <a:ext cx="7743256" cy="4830763"/>
          </a:xfrm>
          <a:prstGeom prst="rect">
            <a:avLst/>
          </a:prstGeom>
        </p:spPr>
      </p:pic>
    </p:spTree>
    <p:extLst>
      <p:ext uri="{BB962C8B-B14F-4D97-AF65-F5344CB8AC3E}">
        <p14:creationId xmlns:p14="http://schemas.microsoft.com/office/powerpoint/2010/main" val="396524072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Archiver</a:t>
            </a:r>
            <a:r>
              <a:rPr lang="en-US" dirty="0"/>
              <a:t> Processes (</a:t>
            </a:r>
            <a:r>
              <a:rPr lang="en-US" dirty="0" err="1"/>
              <a:t>ARC</a:t>
            </a:r>
            <a:r>
              <a:rPr lang="en-US" i="1" dirty="0" err="1"/>
              <a:t>n</a:t>
            </a:r>
            <a:r>
              <a:rPr lang="en-US" dirty="0" smtClean="0"/>
              <a:t>)</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474132" y="1371600"/>
            <a:ext cx="8215675" cy="4572000"/>
          </a:xfrm>
          <a:prstGeom prst="rect">
            <a:avLst/>
          </a:prstGeom>
        </p:spPr>
      </p:pic>
    </p:spTree>
    <p:extLst>
      <p:ext uri="{BB962C8B-B14F-4D97-AF65-F5344CB8AC3E}">
        <p14:creationId xmlns:p14="http://schemas.microsoft.com/office/powerpoint/2010/main" val="341312997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534400" cy="4525963"/>
          </a:xfrm>
        </p:spPr>
        <p:txBody>
          <a:bodyPr/>
          <a:lstStyle/>
          <a:p>
            <a:pPr marL="0" lvl="0" indent="0">
              <a:buNone/>
            </a:pPr>
            <a:endParaRPr lang="en-US" dirty="0" smtClean="0"/>
          </a:p>
          <a:p>
            <a:pPr marL="0" lvl="0" indent="0">
              <a:buNone/>
            </a:pPr>
            <a:endParaRPr lang="en-US" dirty="0"/>
          </a:p>
          <a:p>
            <a:pPr marL="0" indent="0" algn="ctr">
              <a:buNone/>
            </a:pPr>
            <a:endParaRPr lang="en-US" dirty="0"/>
          </a:p>
          <a:p>
            <a:pPr marL="0" lvl="0" indent="0" algn="just">
              <a:buNone/>
            </a:pPr>
            <a:r>
              <a:rPr lang="en-US" sz="4000" dirty="0" smtClean="0"/>
              <a:t>	    Storage architecture </a:t>
            </a:r>
            <a:endParaRPr lang="en-US" sz="4000" dirty="0"/>
          </a:p>
          <a:p>
            <a:pPr marL="0" lvl="0" indent="0">
              <a:buNone/>
            </a:pPr>
            <a:endParaRPr lang="en-US" sz="5000" dirty="0"/>
          </a:p>
          <a:p>
            <a:endParaRPr lang="en-US" dirty="0"/>
          </a:p>
        </p:txBody>
      </p:sp>
    </p:spTree>
    <p:extLst>
      <p:ext uri="{BB962C8B-B14F-4D97-AF65-F5344CB8AC3E}">
        <p14:creationId xmlns:p14="http://schemas.microsoft.com/office/powerpoint/2010/main" val="187878067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architecture</a:t>
            </a:r>
          </a:p>
        </p:txBody>
      </p:sp>
      <p:sp>
        <p:nvSpPr>
          <p:cNvPr id="3" name="Content Placeholder 2"/>
          <p:cNvSpPr>
            <a:spLocks noGrp="1"/>
          </p:cNvSpPr>
          <p:nvPr>
            <p:ph idx="1"/>
          </p:nvPr>
        </p:nvSpPr>
        <p:spPr/>
        <p:txBody>
          <a:bodyPr/>
          <a:lstStyle/>
          <a:p>
            <a:endParaRPr lang="en-US"/>
          </a:p>
        </p:txBody>
      </p:sp>
      <p:pic>
        <p:nvPicPr>
          <p:cNvPr id="4" name="Picture 3"/>
          <p:cNvPicPr/>
          <p:nvPr/>
        </p:nvPicPr>
        <p:blipFill>
          <a:blip r:embed="rId2"/>
          <a:stretch>
            <a:fillRect/>
          </a:stretch>
        </p:blipFill>
        <p:spPr>
          <a:xfrm>
            <a:off x="685800" y="1574800"/>
            <a:ext cx="7772400" cy="4551363"/>
          </a:xfrm>
          <a:prstGeom prst="rect">
            <a:avLst/>
          </a:prstGeom>
        </p:spPr>
      </p:pic>
    </p:spTree>
    <p:extLst>
      <p:ext uri="{BB962C8B-B14F-4D97-AF65-F5344CB8AC3E}">
        <p14:creationId xmlns:p14="http://schemas.microsoft.com/office/powerpoint/2010/main" val="166796661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 file</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p:nvPr/>
        </p:nvPicPr>
        <p:blipFill>
          <a:blip r:embed="rId3"/>
          <a:stretch>
            <a:fillRect/>
          </a:stretch>
        </p:blipFill>
        <p:spPr>
          <a:xfrm>
            <a:off x="762000" y="1600199"/>
            <a:ext cx="7391400" cy="4525963"/>
          </a:xfrm>
          <a:prstGeom prst="rect">
            <a:avLst/>
          </a:prstGeom>
        </p:spPr>
      </p:pic>
    </p:spTree>
    <p:extLst>
      <p:ext uri="{BB962C8B-B14F-4D97-AF65-F5344CB8AC3E}">
        <p14:creationId xmlns:p14="http://schemas.microsoft.com/office/powerpoint/2010/main" val="249271090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files</a:t>
            </a:r>
            <a:endParaRPr lang="en-US" dirty="0"/>
          </a:p>
        </p:txBody>
      </p:sp>
      <p:sp>
        <p:nvSpPr>
          <p:cNvPr id="3" name="Content Placeholder 2"/>
          <p:cNvSpPr>
            <a:spLocks noGrp="1"/>
          </p:cNvSpPr>
          <p:nvPr>
            <p:ph idx="1"/>
          </p:nvPr>
        </p:nvSpPr>
        <p:spPr/>
        <p:txBody>
          <a:bodyPr/>
          <a:lstStyle/>
          <a:p>
            <a:pPr marL="342900" indent="-342900" algn="just">
              <a:buFont typeface="Arial" panose="020B0604020202020204" pitchFamily="34" charset="0"/>
              <a:buChar char="•"/>
            </a:pPr>
            <a:r>
              <a:rPr lang="en-US" b="0" dirty="0"/>
              <a:t>A</a:t>
            </a:r>
            <a:r>
              <a:rPr lang="en-US" b="0" dirty="0" smtClean="0"/>
              <a:t>t least one control file in a </a:t>
            </a:r>
            <a:r>
              <a:rPr lang="en-US" b="0" dirty="0"/>
              <a:t>database </a:t>
            </a:r>
            <a:r>
              <a:rPr lang="en-US" b="0" dirty="0" smtClean="0"/>
              <a:t>( recommend 2 )</a:t>
            </a:r>
          </a:p>
          <a:p>
            <a:pPr marL="342900" indent="-342900" algn="just">
              <a:buFont typeface="Arial" panose="020B0604020202020204" pitchFamily="34" charset="0"/>
              <a:buChar char="•"/>
            </a:pPr>
            <a:r>
              <a:rPr lang="en-US" b="0" dirty="0"/>
              <a:t>C</a:t>
            </a:r>
            <a:r>
              <a:rPr lang="en-US" b="0" dirty="0" smtClean="0"/>
              <a:t>ritical </a:t>
            </a:r>
            <a:r>
              <a:rPr lang="en-US" b="0" dirty="0"/>
              <a:t>to the database. Without the control file, the database cannot be opened</a:t>
            </a:r>
          </a:p>
          <a:p>
            <a:pPr marL="342900" indent="-342900" algn="just">
              <a:buFont typeface="Arial" panose="020B0604020202020204" pitchFamily="34" charset="0"/>
              <a:buChar char="•"/>
            </a:pPr>
            <a:r>
              <a:rPr lang="en-US" b="0" dirty="0" smtClean="0"/>
              <a:t>Contains information items specified physical structure of the database, such as:</a:t>
            </a:r>
          </a:p>
          <a:p>
            <a:pPr marL="800100" lvl="1" indent="-342900" algn="just">
              <a:buFont typeface="Arial" panose="020B0604020202020204" pitchFamily="34" charset="0"/>
              <a:buChar char="•"/>
            </a:pPr>
            <a:r>
              <a:rPr lang="en-US" sz="2200" dirty="0" smtClean="0"/>
              <a:t>The </a:t>
            </a:r>
            <a:r>
              <a:rPr lang="en-US" sz="2200" dirty="0"/>
              <a:t>name of the </a:t>
            </a:r>
            <a:r>
              <a:rPr lang="en-US" sz="2200" dirty="0" smtClean="0"/>
              <a:t>database.</a:t>
            </a:r>
          </a:p>
          <a:p>
            <a:pPr marL="800100" lvl="1" indent="-342900" algn="just">
              <a:buFont typeface="Arial" panose="020B0604020202020204" pitchFamily="34" charset="0"/>
              <a:buChar char="•"/>
            </a:pPr>
            <a:r>
              <a:rPr lang="en-US" sz="2200" dirty="0" smtClean="0"/>
              <a:t>Names </a:t>
            </a:r>
            <a:r>
              <a:rPr lang="en-US" sz="2200" dirty="0"/>
              <a:t>and places to store </a:t>
            </a:r>
            <a:r>
              <a:rPr lang="en-US" sz="2200" dirty="0" err="1"/>
              <a:t>datafiles</a:t>
            </a:r>
            <a:r>
              <a:rPr lang="en-US" sz="2200" dirty="0"/>
              <a:t>, redo log </a:t>
            </a:r>
            <a:r>
              <a:rPr lang="en-US" sz="2200" dirty="0" smtClean="0"/>
              <a:t>files.</a:t>
            </a:r>
          </a:p>
          <a:p>
            <a:pPr marL="800100" lvl="1" indent="-342900" algn="just">
              <a:buFont typeface="Arial" panose="020B0604020202020204" pitchFamily="34" charset="0"/>
              <a:buChar char="•"/>
            </a:pPr>
            <a:r>
              <a:rPr lang="en-US" sz="2200" dirty="0" smtClean="0"/>
              <a:t>The </a:t>
            </a:r>
            <a:r>
              <a:rPr lang="en-US" sz="2200" dirty="0"/>
              <a:t>information on the database </a:t>
            </a:r>
            <a:r>
              <a:rPr lang="en-US" sz="2200" dirty="0" smtClean="0"/>
              <a:t>backup</a:t>
            </a:r>
          </a:p>
          <a:p>
            <a:pPr marL="342900" indent="-342900" algn="just">
              <a:buFont typeface="Arial" panose="020B0604020202020204" pitchFamily="34" charset="0"/>
              <a:buChar char="•"/>
            </a:pPr>
            <a:r>
              <a:rPr lang="en-US" b="0" dirty="0"/>
              <a:t>A</a:t>
            </a:r>
            <a:r>
              <a:rPr lang="en-US" b="0" dirty="0" smtClean="0"/>
              <a:t>lso used to performing data restore.</a:t>
            </a:r>
          </a:p>
          <a:p>
            <a:endParaRPr lang="en-US" dirty="0"/>
          </a:p>
        </p:txBody>
      </p:sp>
    </p:spTree>
    <p:extLst>
      <p:ext uri="{BB962C8B-B14F-4D97-AF65-F5344CB8AC3E}">
        <p14:creationId xmlns:p14="http://schemas.microsoft.com/office/powerpoint/2010/main" val="10381422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Database </a:t>
            </a:r>
            <a:r>
              <a:rPr lang="en-US" dirty="0" smtClean="0"/>
              <a:t>Introduction </a:t>
            </a:r>
            <a:endParaRPr lang="en-US" dirty="0"/>
          </a:p>
        </p:txBody>
      </p:sp>
      <p:sp>
        <p:nvSpPr>
          <p:cNvPr id="3" name="Content Placeholder 2"/>
          <p:cNvSpPr>
            <a:spLocks noGrp="1"/>
          </p:cNvSpPr>
          <p:nvPr>
            <p:ph idx="1"/>
          </p:nvPr>
        </p:nvSpPr>
        <p:spPr>
          <a:xfrm>
            <a:off x="457200" y="1600200"/>
            <a:ext cx="8382000" cy="4525963"/>
          </a:xfrm>
        </p:spPr>
        <p:txBody>
          <a:bodyPr/>
          <a:lstStyle/>
          <a:p>
            <a:pPr marL="0" indent="0">
              <a:buNone/>
            </a:pPr>
            <a:r>
              <a:rPr lang="en-US" dirty="0"/>
              <a:t>Database : </a:t>
            </a:r>
            <a:endParaRPr lang="en-US" b="0" dirty="0"/>
          </a:p>
          <a:p>
            <a:pPr marL="342900" indent="-342900">
              <a:buFont typeface="Arial" panose="020B0604020202020204" pitchFamily="34" charset="0"/>
              <a:buChar char="•"/>
            </a:pPr>
            <a:r>
              <a:rPr lang="en-US" b="0" dirty="0" smtClean="0"/>
              <a:t>Assemble </a:t>
            </a:r>
            <a:r>
              <a:rPr lang="en-US" b="0" dirty="0"/>
              <a:t>structured </a:t>
            </a:r>
            <a:r>
              <a:rPr lang="en-US" b="0" dirty="0" smtClean="0"/>
              <a:t>Database</a:t>
            </a:r>
          </a:p>
          <a:p>
            <a:pPr marL="342900" indent="-342900">
              <a:buFont typeface="Arial" panose="020B0604020202020204" pitchFamily="34" charset="0"/>
              <a:buChar char="•"/>
            </a:pPr>
            <a:r>
              <a:rPr lang="en-US" b="0" dirty="0" smtClean="0"/>
              <a:t>Related </a:t>
            </a:r>
            <a:r>
              <a:rPr lang="en-US" b="0" dirty="0"/>
              <a:t>to each </a:t>
            </a:r>
            <a:r>
              <a:rPr lang="en-US" b="0" dirty="0" smtClean="0"/>
              <a:t>other</a:t>
            </a:r>
          </a:p>
          <a:p>
            <a:pPr marL="342900" indent="-342900">
              <a:buFont typeface="Arial" panose="020B0604020202020204" pitchFamily="34" charset="0"/>
              <a:buChar char="•"/>
            </a:pPr>
            <a:r>
              <a:rPr lang="en-US" b="0" dirty="0" smtClean="0"/>
              <a:t>Allows </a:t>
            </a:r>
            <a:r>
              <a:rPr lang="en-US" b="0" dirty="0"/>
              <a:t>users to store, Retrieve information, or update data</a:t>
            </a:r>
          </a:p>
          <a:p>
            <a:pPr marL="0" indent="0">
              <a:buNone/>
            </a:pPr>
            <a:endParaRPr lang="en-US" dirty="0"/>
          </a:p>
        </p:txBody>
      </p:sp>
      <p:pic>
        <p:nvPicPr>
          <p:cNvPr id="5" name="Picture 4"/>
          <p:cNvPicPr>
            <a:picLocks noChangeAspect="1"/>
          </p:cNvPicPr>
          <p:nvPr/>
        </p:nvPicPr>
        <p:blipFill>
          <a:blip r:embed="rId2"/>
          <a:stretch>
            <a:fillRect/>
          </a:stretch>
        </p:blipFill>
        <p:spPr>
          <a:xfrm>
            <a:off x="685800" y="3505200"/>
            <a:ext cx="7769165" cy="2514600"/>
          </a:xfrm>
          <a:prstGeom prst="rect">
            <a:avLst/>
          </a:prstGeom>
        </p:spPr>
      </p:pic>
    </p:spTree>
    <p:extLst>
      <p:ext uri="{BB962C8B-B14F-4D97-AF65-F5344CB8AC3E}">
        <p14:creationId xmlns:p14="http://schemas.microsoft.com/office/powerpoint/2010/main" val="9607628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Datafiles</a:t>
            </a:r>
          </a:p>
        </p:txBody>
      </p:sp>
      <p:sp>
        <p:nvSpPr>
          <p:cNvPr id="3" name="Content Placeholder 2"/>
          <p:cNvSpPr>
            <a:spLocks noGrp="1"/>
          </p:cNvSpPr>
          <p:nvPr>
            <p:ph idx="1"/>
          </p:nvPr>
        </p:nvSpPr>
        <p:spPr/>
        <p:txBody>
          <a:bodyPr/>
          <a:lstStyle/>
          <a:p>
            <a:pPr marL="342900" indent="-342900" algn="just">
              <a:buFont typeface="Arial" panose="020B0604020202020204" pitchFamily="34" charset="0"/>
              <a:buChar char="•"/>
            </a:pPr>
            <a:r>
              <a:rPr lang="en-US" b="0" dirty="0"/>
              <a:t>O</a:t>
            </a:r>
            <a:r>
              <a:rPr lang="en-US" b="0" dirty="0" smtClean="0"/>
              <a:t>ne </a:t>
            </a:r>
            <a:r>
              <a:rPr lang="en-US" b="0" dirty="0"/>
              <a:t>or more </a:t>
            </a:r>
            <a:r>
              <a:rPr lang="en-US" b="0" dirty="0" err="1" smtClean="0"/>
              <a:t>datafiles</a:t>
            </a:r>
            <a:r>
              <a:rPr lang="en-US" b="0" dirty="0" smtClean="0"/>
              <a:t> in a database .</a:t>
            </a:r>
          </a:p>
          <a:p>
            <a:pPr marL="342900" indent="-342900" algn="just">
              <a:buFont typeface="Arial" panose="020B0604020202020204" pitchFamily="34" charset="0"/>
              <a:buChar char="•"/>
            </a:pPr>
            <a:r>
              <a:rPr lang="en-US" b="0" dirty="0" smtClean="0"/>
              <a:t>Store logical objects </a:t>
            </a:r>
            <a:r>
              <a:rPr lang="en-US" b="0" dirty="0"/>
              <a:t>of the database, such as </a:t>
            </a:r>
            <a:r>
              <a:rPr lang="en-US" b="0" dirty="0" smtClean="0"/>
              <a:t>tables </a:t>
            </a:r>
            <a:r>
              <a:rPr lang="en-US" b="0" dirty="0"/>
              <a:t>or </a:t>
            </a:r>
            <a:r>
              <a:rPr lang="en-US" b="0" dirty="0" smtClean="0"/>
              <a:t>view, indexes…</a:t>
            </a:r>
          </a:p>
          <a:p>
            <a:pPr marL="342900" indent="-342900" algn="just">
              <a:buFont typeface="Arial" panose="020B0604020202020204" pitchFamily="34" charset="0"/>
              <a:buChar char="•"/>
            </a:pPr>
            <a:r>
              <a:rPr lang="en-US" b="0" dirty="0" smtClean="0"/>
              <a:t>Some </a:t>
            </a:r>
            <a:r>
              <a:rPr lang="en-US" b="0" dirty="0"/>
              <a:t>characteristics of </a:t>
            </a:r>
            <a:r>
              <a:rPr lang="en-US" b="0" dirty="0" err="1" smtClean="0"/>
              <a:t>datafiles</a:t>
            </a:r>
            <a:r>
              <a:rPr lang="en-US" b="0" dirty="0" smtClean="0"/>
              <a:t>:</a:t>
            </a:r>
          </a:p>
          <a:p>
            <a:pPr marL="800100" lvl="1" indent="-342900" algn="just">
              <a:buFont typeface="Arial" panose="020B0604020202020204" pitchFamily="34" charset="0"/>
              <a:buChar char="•"/>
            </a:pPr>
            <a:r>
              <a:rPr lang="en-US" sz="2200" b="0" dirty="0" smtClean="0"/>
              <a:t>Each </a:t>
            </a:r>
            <a:r>
              <a:rPr lang="en-US" sz="2200" b="0" dirty="0" err="1"/>
              <a:t>datafile</a:t>
            </a:r>
            <a:r>
              <a:rPr lang="en-US" sz="2200" b="0" dirty="0"/>
              <a:t> can only be used in a </a:t>
            </a:r>
            <a:r>
              <a:rPr lang="en-US" sz="2200" b="0" dirty="0" smtClean="0"/>
              <a:t>database.</a:t>
            </a:r>
          </a:p>
          <a:p>
            <a:pPr marL="800100" lvl="1" indent="-342900" algn="just">
              <a:buFont typeface="Arial" panose="020B0604020202020204" pitchFamily="34" charset="0"/>
              <a:buChar char="•"/>
            </a:pPr>
            <a:r>
              <a:rPr lang="en-US" sz="2200" b="0" dirty="0" smtClean="0"/>
              <a:t>Can be allowed automatically </a:t>
            </a:r>
            <a:r>
              <a:rPr lang="en-US" sz="2200" b="0" dirty="0"/>
              <a:t>extend </a:t>
            </a:r>
            <a:r>
              <a:rPr lang="en-US" sz="2200" dirty="0"/>
              <a:t>when </a:t>
            </a:r>
            <a:r>
              <a:rPr lang="en-US" sz="2200" dirty="0" smtClean="0"/>
              <a:t>necessary</a:t>
            </a:r>
            <a:r>
              <a:rPr lang="en-US" sz="2200" b="0" dirty="0" smtClean="0"/>
              <a:t>.</a:t>
            </a:r>
            <a:endParaRPr lang="en-US" sz="2200" dirty="0"/>
          </a:p>
          <a:p>
            <a:pPr marL="800100" lvl="1" indent="-342900" algn="just">
              <a:buFont typeface="Arial" panose="020B0604020202020204" pitchFamily="34" charset="0"/>
              <a:buChar char="•"/>
            </a:pPr>
            <a:r>
              <a:rPr lang="en-US" sz="2200" b="0" dirty="0" smtClean="0"/>
              <a:t>One or more </a:t>
            </a:r>
            <a:r>
              <a:rPr lang="en-US" sz="2200" b="0" dirty="0" err="1" smtClean="0"/>
              <a:t>datafiles</a:t>
            </a:r>
            <a:r>
              <a:rPr lang="en-US" sz="2200" b="0" dirty="0" smtClean="0"/>
              <a:t> form a logical unit of database storage called a </a:t>
            </a:r>
            <a:r>
              <a:rPr lang="en-US" sz="2200" b="0" dirty="0" err="1" smtClean="0"/>
              <a:t>tablespace</a:t>
            </a:r>
            <a:r>
              <a:rPr lang="en-US" sz="2200" b="0" dirty="0" smtClean="0"/>
              <a:t>. A </a:t>
            </a:r>
            <a:r>
              <a:rPr lang="en-US" sz="2200" b="0" dirty="0" err="1" smtClean="0"/>
              <a:t>datafile</a:t>
            </a:r>
            <a:r>
              <a:rPr lang="en-US" sz="2200" b="0" dirty="0" smtClean="0"/>
              <a:t> only belong to </a:t>
            </a:r>
            <a:r>
              <a:rPr lang="en-US" sz="2200" dirty="0" smtClean="0"/>
              <a:t>one table space.</a:t>
            </a:r>
          </a:p>
          <a:p>
            <a:pPr marL="0" indent="0">
              <a:buNone/>
            </a:pPr>
            <a:endParaRPr lang="en-US" dirty="0"/>
          </a:p>
        </p:txBody>
      </p:sp>
    </p:spTree>
    <p:extLst>
      <p:ext uri="{BB962C8B-B14F-4D97-AF65-F5344CB8AC3E}">
        <p14:creationId xmlns:p14="http://schemas.microsoft.com/office/powerpoint/2010/main" val="128297166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Redo Log Files - </a:t>
            </a:r>
            <a:r>
              <a:rPr lang="en-US" dirty="0" err="1" smtClean="0"/>
              <a:t>Archivelog</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600200"/>
            <a:ext cx="4800600" cy="4267200"/>
          </a:xfrm>
          <a:prstGeom prst="rect">
            <a:avLst/>
          </a:prstGeom>
          <a:noFill/>
          <a:ln>
            <a:noFill/>
          </a:ln>
        </p:spPr>
      </p:pic>
    </p:spTree>
    <p:extLst>
      <p:ext uri="{BB962C8B-B14F-4D97-AF65-F5344CB8AC3E}">
        <p14:creationId xmlns:p14="http://schemas.microsoft.com/office/powerpoint/2010/main" val="69872000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important file</a:t>
            </a:r>
            <a:endParaRPr lang="en-US" dirty="0"/>
          </a:p>
        </p:txBody>
      </p:sp>
      <p:sp>
        <p:nvSpPr>
          <p:cNvPr id="3" name="Content Placeholder 2"/>
          <p:cNvSpPr>
            <a:spLocks noGrp="1"/>
          </p:cNvSpPr>
          <p:nvPr>
            <p:ph idx="1"/>
          </p:nvPr>
        </p:nvSpPr>
        <p:spPr>
          <a:xfrm>
            <a:off x="457200" y="1447800"/>
            <a:ext cx="8229600" cy="4525963"/>
          </a:xfrm>
        </p:spPr>
        <p:txBody>
          <a:bodyPr/>
          <a:lstStyle/>
          <a:p>
            <a:pPr marL="342900" indent="-342900">
              <a:buFont typeface="Arial" panose="020B0604020202020204" pitchFamily="34" charset="0"/>
              <a:buChar char="•"/>
            </a:pPr>
            <a:r>
              <a:rPr lang="en-US" sz="2200" dirty="0"/>
              <a:t>Password file: </a:t>
            </a:r>
            <a:endParaRPr lang="en-US" sz="2200" dirty="0" smtClean="0"/>
          </a:p>
          <a:p>
            <a:pPr marL="800100" lvl="1" indent="-342900" algn="just">
              <a:buFont typeface="Arial" panose="020B0604020202020204" pitchFamily="34" charset="0"/>
              <a:buChar char="•"/>
            </a:pPr>
            <a:r>
              <a:rPr lang="en-US" sz="2200" dirty="0" smtClean="0"/>
              <a:t>Allows </a:t>
            </a:r>
            <a:r>
              <a:rPr lang="en-US" sz="2200" dirty="0"/>
              <a:t>users using the SYSDBA, SYSOPER, SYSBACKUP, SYSDG, SYSKM, and SYSASM roles to connect remotely to the instance and perform administrative </a:t>
            </a:r>
            <a:r>
              <a:rPr lang="en-US" sz="2200" dirty="0" smtClean="0"/>
              <a:t>tasks</a:t>
            </a:r>
          </a:p>
          <a:p>
            <a:pPr marL="342900" indent="-342900" algn="just">
              <a:buFont typeface="Arial" panose="020B0604020202020204" pitchFamily="34" charset="0"/>
              <a:buChar char="•"/>
            </a:pPr>
            <a:r>
              <a:rPr lang="en-US" sz="2200" dirty="0" smtClean="0"/>
              <a:t>Backup files : </a:t>
            </a:r>
          </a:p>
          <a:p>
            <a:pPr marL="800100" lvl="1" indent="-342900" algn="just">
              <a:buFont typeface="Arial" panose="020B0604020202020204" pitchFamily="34" charset="0"/>
              <a:buChar char="•"/>
            </a:pPr>
            <a:r>
              <a:rPr lang="en-US" sz="2200" dirty="0" smtClean="0"/>
              <a:t>Are use for database recovery. You typically restore a backup file when a media failure or user error has damaged or deleted the original file</a:t>
            </a:r>
          </a:p>
          <a:p>
            <a:pPr marL="342900" indent="-342900" algn="just">
              <a:buFont typeface="Arial" panose="020B0604020202020204" pitchFamily="34" charset="0"/>
              <a:buChar char="•"/>
            </a:pPr>
            <a:r>
              <a:rPr lang="en-US" sz="2200" dirty="0" smtClean="0"/>
              <a:t>Alert </a:t>
            </a:r>
            <a:r>
              <a:rPr lang="en-US" sz="2200" dirty="0"/>
              <a:t>log file: </a:t>
            </a:r>
            <a:endParaRPr lang="en-US" sz="2200" dirty="0" smtClean="0"/>
          </a:p>
          <a:p>
            <a:pPr marL="800100" lvl="1" indent="-342900" algn="just">
              <a:buFont typeface="Arial" panose="020B0604020202020204" pitchFamily="34" charset="0"/>
              <a:buChar char="•"/>
            </a:pPr>
            <a:r>
              <a:rPr lang="en-US" sz="2200" dirty="0" smtClean="0"/>
              <a:t>The </a:t>
            </a:r>
            <a:r>
              <a:rPr lang="en-US" sz="2200" dirty="0"/>
              <a:t>alert log of a database is a chronological log of messages and errors. Oracle recommends that you review the alert log periodically.</a:t>
            </a:r>
          </a:p>
          <a:p>
            <a:endParaRPr lang="en-US" dirty="0"/>
          </a:p>
        </p:txBody>
      </p:sp>
    </p:spTree>
    <p:extLst>
      <p:ext uri="{BB962C8B-B14F-4D97-AF65-F5344CB8AC3E}">
        <p14:creationId xmlns:p14="http://schemas.microsoft.com/office/powerpoint/2010/main" val="19191361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534400" cy="4525963"/>
          </a:xfrm>
        </p:spPr>
        <p:txBody>
          <a:bodyPr/>
          <a:lstStyle/>
          <a:p>
            <a:pPr marL="0" lvl="0" indent="0">
              <a:buNone/>
            </a:pPr>
            <a:endParaRPr lang="en-US" dirty="0" smtClean="0"/>
          </a:p>
          <a:p>
            <a:pPr marL="0" lvl="0" indent="0">
              <a:buNone/>
            </a:pPr>
            <a:endParaRPr lang="en-US" dirty="0"/>
          </a:p>
          <a:p>
            <a:pPr marL="0" indent="0" algn="ctr">
              <a:buNone/>
            </a:pPr>
            <a:endParaRPr lang="en-US" dirty="0"/>
          </a:p>
          <a:p>
            <a:pPr marL="0" lvl="0" indent="0" algn="just">
              <a:buNone/>
            </a:pPr>
            <a:r>
              <a:rPr lang="en-US" sz="4000" dirty="0"/>
              <a:t>	</a:t>
            </a:r>
            <a:r>
              <a:rPr lang="en-US" sz="4000" dirty="0" smtClean="0"/>
              <a:t>	   Logical </a:t>
            </a:r>
            <a:r>
              <a:rPr lang="en-US" sz="4000" dirty="0"/>
              <a:t>structure </a:t>
            </a:r>
          </a:p>
          <a:p>
            <a:pPr marL="0" lvl="0" indent="0">
              <a:buNone/>
            </a:pPr>
            <a:endParaRPr lang="en-US" sz="5000" dirty="0"/>
          </a:p>
          <a:p>
            <a:endParaRPr lang="en-US" dirty="0"/>
          </a:p>
        </p:txBody>
      </p:sp>
    </p:spTree>
    <p:extLst>
      <p:ext uri="{BB962C8B-B14F-4D97-AF65-F5344CB8AC3E}">
        <p14:creationId xmlns:p14="http://schemas.microsoft.com/office/powerpoint/2010/main" val="956967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and Physical Database </a:t>
            </a:r>
            <a:r>
              <a:rPr lang="en-US" dirty="0" smtClean="0"/>
              <a:t>Structures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p:nvPr/>
        </p:nvPicPr>
        <p:blipFill>
          <a:blip r:embed="rId2"/>
          <a:stretch>
            <a:fillRect/>
          </a:stretch>
        </p:blipFill>
        <p:spPr>
          <a:xfrm>
            <a:off x="1676400" y="1600200"/>
            <a:ext cx="5334000" cy="4525963"/>
          </a:xfrm>
          <a:prstGeom prst="rect">
            <a:avLst/>
          </a:prstGeom>
        </p:spPr>
      </p:pic>
    </p:spTree>
    <p:extLst>
      <p:ext uri="{BB962C8B-B14F-4D97-AF65-F5344CB8AC3E}">
        <p14:creationId xmlns:p14="http://schemas.microsoft.com/office/powerpoint/2010/main" val="68783595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Segments, Extents, and </a:t>
            </a:r>
            <a:r>
              <a:rPr lang="en-US" dirty="0" smtClean="0"/>
              <a:t>Blocks</a:t>
            </a:r>
            <a:endParaRPr lang="en-US" dirty="0"/>
          </a:p>
        </p:txBody>
      </p:sp>
      <p:sp>
        <p:nvSpPr>
          <p:cNvPr id="5" name="Content Placeholder 4"/>
          <p:cNvSpPr>
            <a:spLocks noGrp="1"/>
          </p:cNvSpPr>
          <p:nvPr>
            <p:ph idx="1"/>
          </p:nvPr>
        </p:nvSpPr>
        <p:spPr/>
        <p:txBody>
          <a:bodyPr/>
          <a:lstStyle/>
          <a:p>
            <a:endParaRPr lang="en-US"/>
          </a:p>
        </p:txBody>
      </p:sp>
      <p:pic>
        <p:nvPicPr>
          <p:cNvPr id="6" name="Picture 5"/>
          <p:cNvPicPr>
            <a:picLocks noChangeAspect="1"/>
          </p:cNvPicPr>
          <p:nvPr/>
        </p:nvPicPr>
        <p:blipFill>
          <a:blip r:embed="rId3"/>
          <a:stretch>
            <a:fillRect/>
          </a:stretch>
        </p:blipFill>
        <p:spPr>
          <a:xfrm>
            <a:off x="828229" y="1447800"/>
            <a:ext cx="7487542" cy="4678363"/>
          </a:xfrm>
          <a:prstGeom prst="rect">
            <a:avLst/>
          </a:prstGeom>
        </p:spPr>
      </p:pic>
    </p:spTree>
    <p:extLst>
      <p:ext uri="{BB962C8B-B14F-4D97-AF65-F5344CB8AC3E}">
        <p14:creationId xmlns:p14="http://schemas.microsoft.com/office/powerpoint/2010/main" val="101062066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Tablespaces</a:t>
            </a:r>
            <a:r>
              <a:rPr lang="en-US" dirty="0"/>
              <a:t> and Data </a:t>
            </a:r>
            <a:r>
              <a:rPr lang="en-US" dirty="0" smtClean="0"/>
              <a:t>Files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1828800" y="1151628"/>
            <a:ext cx="4953000" cy="4974535"/>
          </a:xfrm>
          <a:prstGeom prst="rect">
            <a:avLst/>
          </a:prstGeom>
        </p:spPr>
      </p:pic>
    </p:spTree>
    <p:extLst>
      <p:ext uri="{BB962C8B-B14F-4D97-AF65-F5344CB8AC3E}">
        <p14:creationId xmlns:p14="http://schemas.microsoft.com/office/powerpoint/2010/main" val="3936540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Tablespaces</a:t>
            </a:r>
            <a:endParaRPr lang="en-US" dirty="0"/>
          </a:p>
        </p:txBody>
      </p:sp>
      <p:sp>
        <p:nvSpPr>
          <p:cNvPr id="3" name="Content Placeholder 2"/>
          <p:cNvSpPr>
            <a:spLocks noGrp="1"/>
          </p:cNvSpPr>
          <p:nvPr>
            <p:ph idx="1"/>
          </p:nvPr>
        </p:nvSpPr>
        <p:spPr/>
        <p:txBody>
          <a:bodyPr/>
          <a:lstStyle/>
          <a:p>
            <a:pPr marL="342900" indent="-342900" algn="just">
              <a:buFont typeface="Arial" panose="020B0604020202020204" pitchFamily="34" charset="0"/>
              <a:buChar char="•"/>
            </a:pPr>
            <a:r>
              <a:rPr lang="en-US" b="0" dirty="0" smtClean="0"/>
              <a:t>Include of </a:t>
            </a:r>
            <a:r>
              <a:rPr lang="en-US" b="0" dirty="0"/>
              <a:t>a group of components (logic) the logical relationship to each </a:t>
            </a:r>
            <a:r>
              <a:rPr lang="en-US" b="0" dirty="0" smtClean="0"/>
              <a:t>other.</a:t>
            </a:r>
          </a:p>
          <a:p>
            <a:pPr marL="342900" indent="-342900" algn="just">
              <a:buFont typeface="Arial" panose="020B0604020202020204" pitchFamily="34" charset="0"/>
              <a:buChar char="•"/>
            </a:pPr>
            <a:r>
              <a:rPr lang="en-US" b="0" dirty="0" smtClean="0"/>
              <a:t>Each </a:t>
            </a:r>
            <a:r>
              <a:rPr lang="en-US" b="0" dirty="0"/>
              <a:t>table space can be created, by one or more </a:t>
            </a:r>
            <a:r>
              <a:rPr lang="en-US" b="0" dirty="0" err="1" smtClean="0"/>
              <a:t>datafiles</a:t>
            </a:r>
            <a:r>
              <a:rPr lang="en-US" b="0" dirty="0" smtClean="0"/>
              <a:t>.</a:t>
            </a:r>
          </a:p>
          <a:p>
            <a:pPr marL="342900" indent="-342900" algn="just">
              <a:buFont typeface="Arial" panose="020B0604020202020204" pitchFamily="34" charset="0"/>
              <a:buChar char="•"/>
            </a:pPr>
            <a:r>
              <a:rPr lang="en-US" b="0" dirty="0" smtClean="0"/>
              <a:t>Type:</a:t>
            </a:r>
          </a:p>
          <a:p>
            <a:pPr marL="800100" lvl="1" indent="-342900" algn="just">
              <a:buFont typeface="Arial" panose="020B0604020202020204" pitchFamily="34" charset="0"/>
              <a:buChar char="•"/>
            </a:pPr>
            <a:r>
              <a:rPr lang="en-US" sz="2200" dirty="0" smtClean="0"/>
              <a:t>SYSTEM, SYSAUX( auxiliary to system)</a:t>
            </a:r>
            <a:endParaRPr lang="en-US" sz="2200" dirty="0"/>
          </a:p>
          <a:p>
            <a:pPr marL="800100" lvl="1" indent="-342900" algn="just">
              <a:buFont typeface="Arial" panose="020B0604020202020204" pitchFamily="34" charset="0"/>
              <a:buChar char="•"/>
            </a:pPr>
            <a:r>
              <a:rPr lang="en-US" sz="2200" dirty="0"/>
              <a:t>Non – </a:t>
            </a:r>
            <a:r>
              <a:rPr lang="en-US" sz="2200" dirty="0" smtClean="0"/>
              <a:t>System</a:t>
            </a:r>
            <a:endParaRPr lang="en-US" sz="2200" b="0" dirty="0"/>
          </a:p>
        </p:txBody>
      </p:sp>
    </p:spTree>
    <p:extLst>
      <p:ext uri="{BB962C8B-B14F-4D97-AF65-F5344CB8AC3E}">
        <p14:creationId xmlns:p14="http://schemas.microsoft.com/office/powerpoint/2010/main" val="354342801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Temporary </a:t>
            </a:r>
            <a:r>
              <a:rPr lang="en-US" dirty="0" err="1"/>
              <a:t>tablespace</a:t>
            </a:r>
            <a:r>
              <a:rPr lang="en-US" dirty="0"/>
              <a:t> &amp; </a:t>
            </a:r>
            <a:r>
              <a:rPr lang="en-US" dirty="0" err="1"/>
              <a:t>tempory</a:t>
            </a:r>
            <a:r>
              <a:rPr lang="en-US" dirty="0"/>
              <a:t> </a:t>
            </a:r>
            <a:r>
              <a:rPr lang="en-US" dirty="0" smtClean="0"/>
              <a:t>table</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600200"/>
            <a:ext cx="6705600" cy="4419600"/>
          </a:xfrm>
          <a:prstGeom prst="rect">
            <a:avLst/>
          </a:prstGeom>
          <a:noFill/>
          <a:ln>
            <a:noFill/>
          </a:ln>
        </p:spPr>
      </p:pic>
    </p:spTree>
    <p:extLst>
      <p:ext uri="{BB962C8B-B14F-4D97-AF65-F5344CB8AC3E}">
        <p14:creationId xmlns:p14="http://schemas.microsoft.com/office/powerpoint/2010/main" val="262934006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534400" cy="4525963"/>
          </a:xfrm>
        </p:spPr>
        <p:txBody>
          <a:bodyPr/>
          <a:lstStyle/>
          <a:p>
            <a:pPr marL="0" lvl="0" indent="0">
              <a:buNone/>
            </a:pPr>
            <a:endParaRPr lang="en-US" dirty="0" smtClean="0"/>
          </a:p>
          <a:p>
            <a:pPr marL="0" lvl="0" indent="0">
              <a:buNone/>
            </a:pPr>
            <a:endParaRPr lang="en-US" dirty="0" smtClean="0"/>
          </a:p>
          <a:p>
            <a:pPr marL="0" lvl="0" indent="0" algn="ctr">
              <a:buNone/>
            </a:pPr>
            <a:r>
              <a:rPr lang="en-US" sz="4000" dirty="0" smtClean="0"/>
              <a:t>Multitenant </a:t>
            </a:r>
          </a:p>
          <a:p>
            <a:pPr marL="0" lvl="0" indent="0" algn="ctr">
              <a:buNone/>
            </a:pPr>
            <a:r>
              <a:rPr lang="en-US" sz="4000" dirty="0" smtClean="0"/>
              <a:t>Container</a:t>
            </a:r>
            <a:r>
              <a:rPr lang="en-US" sz="4000" dirty="0"/>
              <a:t> </a:t>
            </a:r>
            <a:r>
              <a:rPr lang="en-US" sz="4000" dirty="0" smtClean="0"/>
              <a:t>Database</a:t>
            </a:r>
            <a:endParaRPr lang="en-US" sz="5000" dirty="0"/>
          </a:p>
          <a:p>
            <a:endParaRPr lang="en-US" dirty="0"/>
          </a:p>
        </p:txBody>
      </p:sp>
    </p:spTree>
    <p:extLst>
      <p:ext uri="{BB962C8B-B14F-4D97-AF65-F5344CB8AC3E}">
        <p14:creationId xmlns:p14="http://schemas.microsoft.com/office/powerpoint/2010/main" val="647847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 </a:t>
            </a:r>
            <a:r>
              <a:rPr lang="en-US" dirty="0"/>
              <a:t>Database</a:t>
            </a:r>
          </a:p>
        </p:txBody>
      </p:sp>
      <p:sp>
        <p:nvSpPr>
          <p:cNvPr id="3" name="Content Placeholder 2"/>
          <p:cNvSpPr>
            <a:spLocks noGrp="1"/>
          </p:cNvSpPr>
          <p:nvPr>
            <p:ph idx="1"/>
          </p:nvPr>
        </p:nvSpPr>
        <p:spPr>
          <a:xfrm>
            <a:off x="228600" y="1524000"/>
            <a:ext cx="8839200" cy="4525963"/>
          </a:xfrm>
        </p:spPr>
        <p:txBody>
          <a:bodyPr/>
          <a:lstStyle/>
          <a:p>
            <a:pPr marL="0" indent="0">
              <a:buNone/>
            </a:pPr>
            <a:r>
              <a:rPr lang="en-US" dirty="0" smtClean="0"/>
              <a:t>Relationship </a:t>
            </a:r>
            <a:r>
              <a:rPr lang="en-US" dirty="0"/>
              <a:t>Database</a:t>
            </a:r>
            <a:endParaRPr lang="vi-VN" b="0" dirty="0" smtClean="0"/>
          </a:p>
          <a:p>
            <a:pPr marL="457200" lvl="1" indent="0">
              <a:buNone/>
            </a:pPr>
            <a:r>
              <a:rPr lang="en-US" sz="2200" dirty="0"/>
              <a:t>The data is stored in the table:</a:t>
            </a:r>
          </a:p>
          <a:p>
            <a:pPr marL="800100" lvl="1" indent="-342900">
              <a:buFont typeface="Arial" panose="020B0604020202020204" pitchFamily="34" charset="0"/>
              <a:buChar char="•"/>
            </a:pPr>
            <a:r>
              <a:rPr lang="en-US" sz="2200" dirty="0" smtClean="0"/>
              <a:t>Each </a:t>
            </a:r>
            <a:r>
              <a:rPr lang="en-US" sz="2200" dirty="0"/>
              <a:t>row is a </a:t>
            </a:r>
            <a:r>
              <a:rPr lang="en-US" sz="2200" dirty="0" smtClean="0"/>
              <a:t>record, </a:t>
            </a:r>
            <a:r>
              <a:rPr lang="en-US" sz="2200" dirty="0"/>
              <a:t>also known as </a:t>
            </a:r>
            <a:r>
              <a:rPr lang="en-US" sz="2200" dirty="0" smtClean="0"/>
              <a:t>row</a:t>
            </a:r>
          </a:p>
          <a:p>
            <a:pPr marL="800100" lvl="1" indent="-342900">
              <a:buFont typeface="Arial" panose="020B0604020202020204" pitchFamily="34" charset="0"/>
              <a:buChar char="•"/>
            </a:pPr>
            <a:r>
              <a:rPr lang="en-US" sz="2200" dirty="0" smtClean="0"/>
              <a:t>Each column is an attribute, also known as the field</a:t>
            </a:r>
          </a:p>
          <a:p>
            <a:pPr marL="457200" lvl="1" indent="0">
              <a:buNone/>
            </a:pPr>
            <a:r>
              <a:rPr lang="en-US" sz="2200" dirty="0" smtClean="0"/>
              <a:t>Data </a:t>
            </a:r>
            <a:r>
              <a:rPr lang="en-US" sz="2200" dirty="0"/>
              <a:t>between two table related to each other </a:t>
            </a:r>
            <a:r>
              <a:rPr lang="en-US" sz="2200" dirty="0" smtClean="0"/>
              <a:t>by the reference</a:t>
            </a:r>
            <a:r>
              <a:rPr lang="vi-VN" sz="2200" b="0" dirty="0" smtClean="0"/>
              <a:t>.</a:t>
            </a:r>
          </a:p>
          <a:p>
            <a:endParaRPr lang="en-US" dirty="0"/>
          </a:p>
        </p:txBody>
      </p:sp>
      <p:pic>
        <p:nvPicPr>
          <p:cNvPr id="5" name="Picture 4"/>
          <p:cNvPicPr>
            <a:picLocks noChangeAspect="1"/>
          </p:cNvPicPr>
          <p:nvPr/>
        </p:nvPicPr>
        <p:blipFill>
          <a:blip r:embed="rId2"/>
          <a:stretch>
            <a:fillRect/>
          </a:stretch>
        </p:blipFill>
        <p:spPr>
          <a:xfrm>
            <a:off x="194762" y="1603504"/>
            <a:ext cx="8754476" cy="4262907"/>
          </a:xfrm>
          <a:prstGeom prst="rect">
            <a:avLst/>
          </a:prstGeom>
        </p:spPr>
      </p:pic>
    </p:spTree>
    <p:extLst>
      <p:ext uri="{BB962C8B-B14F-4D97-AF65-F5344CB8AC3E}">
        <p14:creationId xmlns:p14="http://schemas.microsoft.com/office/powerpoint/2010/main" val="899544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Multitenant </a:t>
            </a:r>
            <a:r>
              <a:rPr lang="en-US" dirty="0" smtClean="0"/>
              <a:t>Architecture</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914400" y="1319317"/>
            <a:ext cx="7315200" cy="4806846"/>
          </a:xfrm>
          <a:prstGeom prst="rect">
            <a:avLst/>
          </a:prstGeom>
        </p:spPr>
      </p:pic>
    </p:spTree>
    <p:extLst>
      <p:ext uri="{BB962C8B-B14F-4D97-AF65-F5344CB8AC3E}">
        <p14:creationId xmlns:p14="http://schemas.microsoft.com/office/powerpoint/2010/main" val="97089282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534400" cy="4525963"/>
          </a:xfrm>
        </p:spPr>
        <p:txBody>
          <a:bodyPr/>
          <a:lstStyle/>
          <a:p>
            <a:pPr marL="0" lvl="0" indent="0">
              <a:buNone/>
            </a:pPr>
            <a:endParaRPr lang="en-US" dirty="0" smtClean="0"/>
          </a:p>
          <a:p>
            <a:pPr marL="0" lvl="0" indent="0">
              <a:buNone/>
            </a:pPr>
            <a:endParaRPr lang="en-US" dirty="0"/>
          </a:p>
          <a:p>
            <a:pPr marL="0" lvl="0" indent="0" algn="ctr">
              <a:buNone/>
            </a:pPr>
            <a:r>
              <a:rPr lang="en-US" sz="4000" dirty="0" smtClean="0"/>
              <a:t>Automatic </a:t>
            </a:r>
            <a:r>
              <a:rPr lang="en-US" sz="4000" dirty="0"/>
              <a:t>Storage </a:t>
            </a:r>
            <a:endParaRPr lang="en-US" sz="4000" dirty="0" smtClean="0"/>
          </a:p>
          <a:p>
            <a:pPr marL="0" lvl="0" indent="0" algn="ctr">
              <a:buNone/>
            </a:pPr>
            <a:r>
              <a:rPr lang="en-US" sz="4000" dirty="0" smtClean="0"/>
              <a:t>Management</a:t>
            </a:r>
            <a:endParaRPr lang="en-US" sz="4000" dirty="0"/>
          </a:p>
          <a:p>
            <a:pPr marL="0" lvl="0" indent="0">
              <a:buNone/>
            </a:pPr>
            <a:endParaRPr lang="en-US" sz="5000" dirty="0"/>
          </a:p>
          <a:p>
            <a:endParaRPr lang="en-US" dirty="0"/>
          </a:p>
        </p:txBody>
      </p:sp>
    </p:spTree>
    <p:extLst>
      <p:ext uri="{BB962C8B-B14F-4D97-AF65-F5344CB8AC3E}">
        <p14:creationId xmlns:p14="http://schemas.microsoft.com/office/powerpoint/2010/main" val="311395977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Oracle ASM</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3"/>
          <a:stretch>
            <a:fillRect/>
          </a:stretch>
        </p:blipFill>
        <p:spPr>
          <a:xfrm>
            <a:off x="457200" y="2209800"/>
            <a:ext cx="8229600" cy="2994569"/>
          </a:xfrm>
          <a:prstGeom prst="rect">
            <a:avLst/>
          </a:prstGeom>
        </p:spPr>
      </p:pic>
      <p:pic>
        <p:nvPicPr>
          <p:cNvPr id="6" name="Picture 5"/>
          <p:cNvPicPr>
            <a:picLocks noChangeAspect="1"/>
          </p:cNvPicPr>
          <p:nvPr/>
        </p:nvPicPr>
        <p:blipFill>
          <a:blip r:embed="rId4"/>
          <a:stretch>
            <a:fillRect/>
          </a:stretch>
        </p:blipFill>
        <p:spPr>
          <a:xfrm>
            <a:off x="465667" y="1458823"/>
            <a:ext cx="8229600" cy="4808716"/>
          </a:xfrm>
          <a:prstGeom prst="rect">
            <a:avLst/>
          </a:prstGeom>
        </p:spPr>
      </p:pic>
    </p:spTree>
    <p:extLst>
      <p:ext uri="{BB962C8B-B14F-4D97-AF65-F5344CB8AC3E}">
        <p14:creationId xmlns:p14="http://schemas.microsoft.com/office/powerpoint/2010/main" val="1816088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ASM Features and </a:t>
            </a:r>
            <a:r>
              <a:rPr lang="en-US" dirty="0" smtClean="0"/>
              <a:t>Benefits</a:t>
            </a:r>
            <a:endParaRPr lang="en-US" dirty="0"/>
          </a:p>
        </p:txBody>
      </p:sp>
      <p:sp>
        <p:nvSpPr>
          <p:cNvPr id="3" name="Content Placeholder 2"/>
          <p:cNvSpPr>
            <a:spLocks noGrp="1"/>
          </p:cNvSpPr>
          <p:nvPr>
            <p:ph idx="1"/>
          </p:nvPr>
        </p:nvSpPr>
        <p:spPr>
          <a:xfrm>
            <a:off x="457200" y="1447800"/>
            <a:ext cx="8229600" cy="4525963"/>
          </a:xfrm>
        </p:spPr>
        <p:txBody>
          <a:bodyPr/>
          <a:lstStyle/>
          <a:p>
            <a:pPr marL="342900" indent="-342900" algn="just">
              <a:buFont typeface="Arial" panose="020B0604020202020204" pitchFamily="34" charset="0"/>
              <a:buChar char="•"/>
            </a:pPr>
            <a:r>
              <a:rPr lang="en-US" b="0" dirty="0" smtClean="0"/>
              <a:t>Stripes </a:t>
            </a:r>
            <a:r>
              <a:rPr lang="en-US" b="0" dirty="0"/>
              <a:t>files rather than logical </a:t>
            </a:r>
            <a:r>
              <a:rPr lang="en-US" b="0" dirty="0" smtClean="0"/>
              <a:t>volumes</a:t>
            </a:r>
            <a:endParaRPr lang="en-US" b="0" dirty="0"/>
          </a:p>
          <a:p>
            <a:pPr marL="342900" indent="-342900" algn="just">
              <a:buFont typeface="Arial" panose="020B0604020202020204" pitchFamily="34" charset="0"/>
              <a:buChar char="•"/>
            </a:pPr>
            <a:r>
              <a:rPr lang="en-US" b="0" dirty="0" smtClean="0"/>
              <a:t>Provides </a:t>
            </a:r>
            <a:r>
              <a:rPr lang="en-US" b="0" dirty="0"/>
              <a:t>redundancy on a file </a:t>
            </a:r>
            <a:r>
              <a:rPr lang="en-US" b="0" dirty="0" smtClean="0"/>
              <a:t>basis</a:t>
            </a:r>
            <a:endParaRPr lang="en-US" b="0" dirty="0"/>
          </a:p>
          <a:p>
            <a:pPr marL="342900" indent="-342900" algn="just">
              <a:buFont typeface="Arial" panose="020B0604020202020204" pitchFamily="34" charset="0"/>
              <a:buChar char="•"/>
            </a:pPr>
            <a:r>
              <a:rPr lang="en-US" b="0" dirty="0" smtClean="0"/>
              <a:t>Enables </a:t>
            </a:r>
            <a:r>
              <a:rPr lang="en-US" b="0" dirty="0"/>
              <a:t>online disk reconfiguration and dynamic</a:t>
            </a:r>
            <a:br>
              <a:rPr lang="en-US" b="0" dirty="0"/>
            </a:br>
            <a:r>
              <a:rPr lang="en-US" b="0" dirty="0" smtClean="0"/>
              <a:t>rebalancing</a:t>
            </a:r>
            <a:endParaRPr lang="en-US" b="0" dirty="0"/>
          </a:p>
          <a:p>
            <a:pPr marL="342900" indent="-342900" algn="just">
              <a:buFont typeface="Arial" panose="020B0604020202020204" pitchFamily="34" charset="0"/>
              <a:buChar char="•"/>
            </a:pPr>
            <a:r>
              <a:rPr lang="en-US" b="0" dirty="0" smtClean="0"/>
              <a:t>Reduces </a:t>
            </a:r>
            <a:r>
              <a:rPr lang="en-US" b="0" dirty="0"/>
              <a:t>the time significantly to resynchronize a </a:t>
            </a:r>
            <a:r>
              <a:rPr lang="en-US" b="0" dirty="0" smtClean="0"/>
              <a:t>transient failure </a:t>
            </a:r>
            <a:r>
              <a:rPr lang="en-US" b="0" dirty="0"/>
              <a:t>by tracking changes while the disk is </a:t>
            </a:r>
            <a:r>
              <a:rPr lang="en-US" b="0" dirty="0" smtClean="0"/>
              <a:t>offline</a:t>
            </a:r>
            <a:endParaRPr lang="en-US" b="0" dirty="0"/>
          </a:p>
          <a:p>
            <a:pPr marL="342900" indent="-342900" algn="just">
              <a:buFont typeface="Arial" panose="020B0604020202020204" pitchFamily="34" charset="0"/>
              <a:buChar char="•"/>
            </a:pPr>
            <a:r>
              <a:rPr lang="en-US" b="0" dirty="0" smtClean="0"/>
              <a:t>Provides </a:t>
            </a:r>
            <a:r>
              <a:rPr lang="en-US" b="0" dirty="0"/>
              <a:t>adjustable rebalancing </a:t>
            </a:r>
            <a:r>
              <a:rPr lang="en-US" b="0" dirty="0" smtClean="0"/>
              <a:t>speed</a:t>
            </a:r>
            <a:endParaRPr lang="en-US" b="0" dirty="0"/>
          </a:p>
          <a:p>
            <a:pPr marL="342900" indent="-342900" algn="just">
              <a:buFont typeface="Arial" panose="020B0604020202020204" pitchFamily="34" charset="0"/>
              <a:buChar char="•"/>
            </a:pPr>
            <a:r>
              <a:rPr lang="en-US" b="0" dirty="0" smtClean="0"/>
              <a:t>Is cluster-aware</a:t>
            </a:r>
            <a:endParaRPr lang="en-US" b="0" dirty="0"/>
          </a:p>
          <a:p>
            <a:pPr marL="342900" indent="-342900" algn="just">
              <a:buFont typeface="Arial" panose="020B0604020202020204" pitchFamily="34" charset="0"/>
              <a:buChar char="•"/>
            </a:pPr>
            <a:r>
              <a:rPr lang="en-US" b="0" dirty="0" smtClean="0"/>
              <a:t>Supports </a:t>
            </a:r>
            <a:r>
              <a:rPr lang="en-US" b="0" dirty="0"/>
              <a:t>reading from mirrored copy instead of </a:t>
            </a:r>
            <a:r>
              <a:rPr lang="en-US" b="0" dirty="0" smtClean="0"/>
              <a:t>primary copy </a:t>
            </a:r>
            <a:r>
              <a:rPr lang="en-US" b="0" dirty="0"/>
              <a:t>for extended </a:t>
            </a:r>
            <a:r>
              <a:rPr lang="en-US" b="0" dirty="0" smtClean="0"/>
              <a:t>clusters</a:t>
            </a:r>
            <a:endParaRPr lang="en-US" b="0" dirty="0"/>
          </a:p>
          <a:p>
            <a:pPr marL="0" indent="0" algn="just">
              <a:buNone/>
            </a:pPr>
            <a:r>
              <a:rPr lang="en-US" dirty="0"/>
              <a:t/>
            </a:r>
            <a:br>
              <a:rPr lang="en-US" dirty="0"/>
            </a:br>
            <a:endParaRPr lang="en-US" dirty="0"/>
          </a:p>
        </p:txBody>
      </p:sp>
    </p:spTree>
    <p:extLst>
      <p:ext uri="{BB962C8B-B14F-4D97-AF65-F5344CB8AC3E}">
        <p14:creationId xmlns:p14="http://schemas.microsoft.com/office/powerpoint/2010/main" val="57337957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ASM Instance </a:t>
            </a:r>
            <a:r>
              <a:rPr lang="en-US" dirty="0" smtClean="0"/>
              <a:t>Designs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066800" y="1371599"/>
            <a:ext cx="6750677" cy="4754563"/>
          </a:xfrm>
          <a:prstGeom prst="rect">
            <a:avLst/>
          </a:prstGeom>
        </p:spPr>
      </p:pic>
    </p:spTree>
    <p:extLst>
      <p:ext uri="{BB962C8B-B14F-4D97-AF65-F5344CB8AC3E}">
        <p14:creationId xmlns:p14="http://schemas.microsoft.com/office/powerpoint/2010/main" val="255543194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ASM </a:t>
            </a:r>
            <a:r>
              <a:rPr lang="en-US" dirty="0" smtClean="0"/>
              <a:t>Instance</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838200" y="1294950"/>
            <a:ext cx="7467600" cy="4831213"/>
          </a:xfrm>
          <a:prstGeom prst="rect">
            <a:avLst/>
          </a:prstGeom>
        </p:spPr>
      </p:pic>
    </p:spTree>
    <p:extLst>
      <p:ext uri="{BB962C8B-B14F-4D97-AF65-F5344CB8AC3E}">
        <p14:creationId xmlns:p14="http://schemas.microsoft.com/office/powerpoint/2010/main" val="120955381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304800" y="1600200"/>
            <a:ext cx="8534400" cy="4525963"/>
          </a:xfrm>
        </p:spPr>
        <p:txBody>
          <a:bodyPr/>
          <a:lstStyle/>
          <a:p>
            <a:pPr marL="342900" indent="-342900">
              <a:buFont typeface="Arial" panose="020B0604020202020204" pitchFamily="34" charset="0"/>
              <a:buChar char="•"/>
            </a:pPr>
            <a:r>
              <a:rPr lang="en-US" dirty="0" smtClean="0"/>
              <a:t>List the major architectural components of Oracle</a:t>
            </a:r>
            <a:br>
              <a:rPr lang="en-US" dirty="0" smtClean="0"/>
            </a:br>
            <a:r>
              <a:rPr lang="en-US" dirty="0" smtClean="0"/>
              <a:t>Database</a:t>
            </a:r>
          </a:p>
          <a:p>
            <a:pPr marL="342900" indent="-342900">
              <a:buFont typeface="Arial" panose="020B0604020202020204" pitchFamily="34" charset="0"/>
              <a:buChar char="•"/>
            </a:pPr>
            <a:r>
              <a:rPr lang="en-US" dirty="0" smtClean="0"/>
              <a:t>Explain memory structures</a:t>
            </a:r>
          </a:p>
          <a:p>
            <a:pPr marL="342900" indent="-342900">
              <a:buFont typeface="Arial" panose="020B0604020202020204" pitchFamily="34" charset="0"/>
              <a:buChar char="•"/>
            </a:pPr>
            <a:r>
              <a:rPr lang="en-US" dirty="0" smtClean="0"/>
              <a:t>Describe background processes</a:t>
            </a:r>
          </a:p>
          <a:p>
            <a:pPr marL="342900" indent="-342900">
              <a:buFont typeface="Arial" panose="020B0604020202020204" pitchFamily="34" charset="0"/>
              <a:buChar char="•"/>
            </a:pPr>
            <a:r>
              <a:rPr lang="en-US" dirty="0" smtClean="0"/>
              <a:t>Correlate logical and physical storage structures</a:t>
            </a:r>
          </a:p>
          <a:p>
            <a:pPr marL="342900" indent="-342900">
              <a:buFont typeface="Arial" panose="020B0604020202020204" pitchFamily="34" charset="0"/>
              <a:buChar char="•"/>
            </a:pPr>
            <a:r>
              <a:rPr lang="en-US" dirty="0" smtClean="0"/>
              <a:t>Describe pluggable databases</a:t>
            </a:r>
          </a:p>
          <a:p>
            <a:pPr marL="342900" indent="-342900">
              <a:buFont typeface="Arial" panose="020B0604020202020204" pitchFamily="34" charset="0"/>
              <a:buChar char="•"/>
            </a:pPr>
            <a:r>
              <a:rPr lang="en-US" dirty="0" smtClean="0"/>
              <a:t>Describe ASM storage components</a:t>
            </a:r>
            <a:br>
              <a:rPr lang="en-US" dirty="0" smtClean="0"/>
            </a:br>
            <a:endParaRPr lang="en-US" dirty="0"/>
          </a:p>
        </p:txBody>
      </p:sp>
      <p:pic>
        <p:nvPicPr>
          <p:cNvPr id="5" name="Picture 4"/>
          <p:cNvPicPr>
            <a:picLocks noChangeAspect="1"/>
          </p:cNvPicPr>
          <p:nvPr/>
        </p:nvPicPr>
        <p:blipFill>
          <a:blip r:embed="rId2"/>
          <a:stretch>
            <a:fillRect/>
          </a:stretch>
        </p:blipFill>
        <p:spPr>
          <a:xfrm>
            <a:off x="304800" y="1219200"/>
            <a:ext cx="7871443" cy="4754563"/>
          </a:xfrm>
          <a:prstGeom prst="rect">
            <a:avLst/>
          </a:prstGeom>
        </p:spPr>
      </p:pic>
    </p:spTree>
    <p:extLst>
      <p:ext uri="{BB962C8B-B14F-4D97-AF65-F5344CB8AC3E}">
        <p14:creationId xmlns:p14="http://schemas.microsoft.com/office/powerpoint/2010/main" val="2209110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and Answers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371600" y="1295930"/>
            <a:ext cx="7000875" cy="4838700"/>
          </a:xfrm>
          <a:prstGeom prst="rect">
            <a:avLst/>
          </a:prstGeom>
        </p:spPr>
      </p:pic>
    </p:spTree>
    <p:extLst>
      <p:ext uri="{BB962C8B-B14F-4D97-AF65-F5344CB8AC3E}">
        <p14:creationId xmlns:p14="http://schemas.microsoft.com/office/powerpoint/2010/main" val="29188597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a:t>
            </a:r>
            <a:endParaRPr lang="en-US" dirty="0"/>
          </a:p>
        </p:txBody>
      </p:sp>
      <p:sp>
        <p:nvSpPr>
          <p:cNvPr id="3" name="Content Placeholder 2"/>
          <p:cNvSpPr>
            <a:spLocks noGrp="1"/>
          </p:cNvSpPr>
          <p:nvPr>
            <p:ph idx="1"/>
          </p:nvPr>
        </p:nvSpPr>
        <p:spPr/>
        <p:txBody>
          <a:bodyPr/>
          <a:lstStyle/>
          <a:p>
            <a:pPr marL="0" indent="0">
              <a:buNone/>
            </a:pPr>
            <a:r>
              <a:rPr lang="en-US" dirty="0"/>
              <a:t>SQL (Structured Query Language</a:t>
            </a:r>
            <a:r>
              <a:rPr lang="en-US" dirty="0" smtClean="0"/>
              <a:t>)</a:t>
            </a:r>
          </a:p>
          <a:p>
            <a:pPr marL="342900" indent="-342900">
              <a:buFont typeface="Arial" panose="020B0604020202020204" pitchFamily="34" charset="0"/>
              <a:buChar char="•"/>
            </a:pPr>
            <a:r>
              <a:rPr lang="en-US" b="0" dirty="0"/>
              <a:t>Using to manipulate with relationship </a:t>
            </a:r>
            <a:r>
              <a:rPr lang="en-US" b="0" dirty="0" smtClean="0"/>
              <a:t>database</a:t>
            </a:r>
          </a:p>
          <a:p>
            <a:pPr marL="342900" indent="-342900">
              <a:buFont typeface="Arial" panose="020B0604020202020204" pitchFamily="34" charset="0"/>
              <a:buChar char="•"/>
            </a:pPr>
            <a:r>
              <a:rPr lang="en-US" b="0" dirty="0"/>
              <a:t>High level language, </a:t>
            </a:r>
            <a:r>
              <a:rPr lang="en-US" b="0" dirty="0" err="1"/>
              <a:t>Ngôn</a:t>
            </a:r>
            <a:r>
              <a:rPr lang="en-US" b="0" dirty="0"/>
              <a:t> </a:t>
            </a:r>
            <a:r>
              <a:rPr lang="en-US" b="0" dirty="0" err="1"/>
              <a:t>ngữ</a:t>
            </a:r>
            <a:r>
              <a:rPr lang="en-US" b="0" dirty="0"/>
              <a:t> </a:t>
            </a:r>
            <a:r>
              <a:rPr lang="en-US" b="0" dirty="0" err="1"/>
              <a:t>bậc</a:t>
            </a:r>
            <a:r>
              <a:rPr lang="en-US" b="0" dirty="0"/>
              <a:t> </a:t>
            </a:r>
            <a:r>
              <a:rPr lang="en-US" b="0" dirty="0" err="1"/>
              <a:t>cao</a:t>
            </a:r>
            <a:r>
              <a:rPr lang="en-US" b="0" dirty="0"/>
              <a:t>, close to human </a:t>
            </a:r>
            <a:r>
              <a:rPr lang="en-US" b="0" dirty="0" smtClean="0"/>
              <a:t>language</a:t>
            </a:r>
          </a:p>
          <a:p>
            <a:pPr marL="342900" indent="-342900">
              <a:buFont typeface="Arial" panose="020B0604020202020204" pitchFamily="34" charset="0"/>
              <a:buChar char="•"/>
            </a:pPr>
            <a:r>
              <a:rPr lang="en-US" b="0" dirty="0"/>
              <a:t>Example: Create table, insert, delete, update …</a:t>
            </a:r>
            <a:endParaRPr lang="en-US" dirty="0"/>
          </a:p>
        </p:txBody>
      </p:sp>
    </p:spTree>
    <p:extLst>
      <p:ext uri="{BB962C8B-B14F-4D97-AF65-F5344CB8AC3E}">
        <p14:creationId xmlns:p14="http://schemas.microsoft.com/office/powerpoint/2010/main" val="40203237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74638"/>
            <a:ext cx="8686801" cy="792162"/>
          </a:xfrm>
        </p:spPr>
        <p:txBody>
          <a:bodyPr/>
          <a:lstStyle/>
          <a:p>
            <a:r>
              <a:rPr lang="en-US" b="0" dirty="0"/>
              <a:t>RDBMS (Relational database management system </a:t>
            </a:r>
            <a:r>
              <a:rPr lang="en-US" dirty="0" smtClean="0"/>
              <a:t>)</a:t>
            </a:r>
            <a:endParaRPr lang="en-US" dirty="0"/>
          </a:p>
        </p:txBody>
      </p:sp>
      <p:sp>
        <p:nvSpPr>
          <p:cNvPr id="5" name="Content Placeholder 4"/>
          <p:cNvSpPr>
            <a:spLocks noGrp="1"/>
          </p:cNvSpPr>
          <p:nvPr>
            <p:ph idx="1"/>
          </p:nvPr>
        </p:nvSpPr>
        <p:spPr/>
        <p:txBody>
          <a:bodyPr/>
          <a:lstStyle/>
          <a:p>
            <a:pPr marL="0" indent="0">
              <a:buNone/>
            </a:pPr>
            <a:r>
              <a:rPr lang="en-US" b="0" dirty="0" smtClean="0"/>
              <a:t>Relational </a:t>
            </a:r>
            <a:r>
              <a:rPr lang="en-US" b="0" dirty="0"/>
              <a:t>database management </a:t>
            </a:r>
            <a:r>
              <a:rPr lang="en-US" b="0" dirty="0" smtClean="0"/>
              <a:t>system </a:t>
            </a:r>
            <a:endParaRPr lang="en-US" dirty="0"/>
          </a:p>
        </p:txBody>
      </p:sp>
      <p:pic>
        <p:nvPicPr>
          <p:cNvPr id="7" name="Picture 6"/>
          <p:cNvPicPr>
            <a:picLocks noChangeAspect="1"/>
          </p:cNvPicPr>
          <p:nvPr/>
        </p:nvPicPr>
        <p:blipFill>
          <a:blip r:embed="rId3"/>
          <a:stretch>
            <a:fillRect/>
          </a:stretch>
        </p:blipFill>
        <p:spPr>
          <a:xfrm>
            <a:off x="167549" y="2057400"/>
            <a:ext cx="8808901" cy="3276600"/>
          </a:xfrm>
          <a:prstGeom prst="rect">
            <a:avLst/>
          </a:prstGeom>
        </p:spPr>
      </p:pic>
    </p:spTree>
    <p:extLst>
      <p:ext uri="{BB962C8B-B14F-4D97-AF65-F5344CB8AC3E}">
        <p14:creationId xmlns:p14="http://schemas.microsoft.com/office/powerpoint/2010/main" val="28399490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Oracle Database </a:t>
            </a:r>
            <a:r>
              <a:rPr lang="en-US" dirty="0" smtClean="0"/>
              <a:t>12c</a:t>
            </a:r>
            <a:endParaRPr lang="en-US" dirty="0"/>
          </a:p>
        </p:txBody>
      </p:sp>
      <p:sp>
        <p:nvSpPr>
          <p:cNvPr id="3" name="Content Placeholder 2"/>
          <p:cNvSpPr>
            <a:spLocks noGrp="1"/>
          </p:cNvSpPr>
          <p:nvPr>
            <p:ph idx="1"/>
          </p:nvPr>
        </p:nvSpPr>
        <p:spPr/>
        <p:txBody>
          <a:bodyPr/>
          <a:lstStyle/>
          <a:p>
            <a:endParaRPr lang="en-US" dirty="0"/>
          </a:p>
        </p:txBody>
      </p:sp>
      <p:pic>
        <p:nvPicPr>
          <p:cNvPr id="9" name="Picture 8"/>
          <p:cNvPicPr>
            <a:picLocks noChangeAspect="1"/>
          </p:cNvPicPr>
          <p:nvPr/>
        </p:nvPicPr>
        <p:blipFill>
          <a:blip r:embed="rId3"/>
          <a:stretch>
            <a:fillRect/>
          </a:stretch>
        </p:blipFill>
        <p:spPr>
          <a:xfrm>
            <a:off x="2209800" y="1752600"/>
            <a:ext cx="4419600" cy="4536345"/>
          </a:xfrm>
          <a:prstGeom prst="rect">
            <a:avLst/>
          </a:prstGeom>
        </p:spPr>
      </p:pic>
    </p:spTree>
    <p:extLst>
      <p:ext uri="{BB962C8B-B14F-4D97-AF65-F5344CB8AC3E}">
        <p14:creationId xmlns:p14="http://schemas.microsoft.com/office/powerpoint/2010/main" val="32531374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Oracle Database 12c </a:t>
            </a:r>
            <a:r>
              <a:rPr lang="en-US" dirty="0" smtClean="0"/>
              <a:t>Data Guard</a:t>
            </a:r>
            <a:endParaRPr lang="en-US" dirty="0"/>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4165478" y="3244334"/>
            <a:ext cx="248786" cy="369332"/>
          </a:xfrm>
          <a:prstGeom prst="rect">
            <a:avLst/>
          </a:prstGeom>
        </p:spPr>
        <p:txBody>
          <a:bodyPr wrap="none">
            <a:spAutoFit/>
          </a:bodyPr>
          <a:lstStyle/>
          <a:p>
            <a:r>
              <a:rPr lang="en-US" dirty="0"/>
              <a:t> </a:t>
            </a:r>
          </a:p>
        </p:txBody>
      </p:sp>
      <p:pic>
        <p:nvPicPr>
          <p:cNvPr id="5" name="Picture 4"/>
          <p:cNvPicPr>
            <a:picLocks noChangeAspect="1"/>
          </p:cNvPicPr>
          <p:nvPr/>
        </p:nvPicPr>
        <p:blipFill>
          <a:blip r:embed="rId2"/>
          <a:stretch>
            <a:fillRect/>
          </a:stretch>
        </p:blipFill>
        <p:spPr>
          <a:xfrm>
            <a:off x="931933" y="2671484"/>
            <a:ext cx="7280134" cy="3249097"/>
          </a:xfrm>
          <a:prstGeom prst="rect">
            <a:avLst/>
          </a:prstGeom>
        </p:spPr>
      </p:pic>
      <p:pic>
        <p:nvPicPr>
          <p:cNvPr id="6" name="Picture 5"/>
          <p:cNvPicPr>
            <a:picLocks noChangeAspect="1"/>
          </p:cNvPicPr>
          <p:nvPr/>
        </p:nvPicPr>
        <p:blipFill>
          <a:blip r:embed="rId3"/>
          <a:stretch>
            <a:fillRect/>
          </a:stretch>
        </p:blipFill>
        <p:spPr>
          <a:xfrm>
            <a:off x="3048000" y="1600200"/>
            <a:ext cx="3352800" cy="882316"/>
          </a:xfrm>
          <a:prstGeom prst="rect">
            <a:avLst/>
          </a:prstGeom>
        </p:spPr>
      </p:pic>
    </p:spTree>
    <p:extLst>
      <p:ext uri="{BB962C8B-B14F-4D97-AF65-F5344CB8AC3E}">
        <p14:creationId xmlns:p14="http://schemas.microsoft.com/office/powerpoint/2010/main" val="2340433846"/>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679</TotalTime>
  <Words>3735</Words>
  <Application>Microsoft Office PowerPoint</Application>
  <PresentationFormat>On-screen Show (4:3)</PresentationFormat>
  <Paragraphs>391</Paragraphs>
  <Slides>57</Slides>
  <Notes>30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57</vt:i4>
      </vt:variant>
    </vt:vector>
  </HeadingPairs>
  <TitlesOfParts>
    <vt:vector size="60" baseType="lpstr">
      <vt:lpstr>Arial</vt:lpstr>
      <vt:lpstr>Wingdings</vt:lpstr>
      <vt:lpstr>Default Design</vt:lpstr>
      <vt:lpstr>PowerPoint Presentation</vt:lpstr>
      <vt:lpstr>Index</vt:lpstr>
      <vt:lpstr>PowerPoint Presentation</vt:lpstr>
      <vt:lpstr>Database Introduction </vt:lpstr>
      <vt:lpstr>Relationship Database</vt:lpstr>
      <vt:lpstr>SQL </vt:lpstr>
      <vt:lpstr>RDBMS (Relational database management system )</vt:lpstr>
      <vt:lpstr>Oracle Database 12c</vt:lpstr>
      <vt:lpstr>Oracle Database 12c Data Guard</vt:lpstr>
      <vt:lpstr>Oracle Database 12c Rac</vt:lpstr>
      <vt:lpstr>Oracle Database 12c Feature (3)</vt:lpstr>
      <vt:lpstr>Oracle Database 12c Certifications</vt:lpstr>
      <vt:lpstr>PowerPoint Presentation</vt:lpstr>
      <vt:lpstr>Oracle Database Server Architecture</vt:lpstr>
      <vt:lpstr>Oracle Database Instance Configurations</vt:lpstr>
      <vt:lpstr>Connecting to the Database Instance</vt:lpstr>
      <vt:lpstr>PowerPoint Presentation</vt:lpstr>
      <vt:lpstr>Oracle Database Memory Structures</vt:lpstr>
      <vt:lpstr>Shared pool </vt:lpstr>
      <vt:lpstr>Database Buffer Cache </vt:lpstr>
      <vt:lpstr>Redo Log Buffer</vt:lpstr>
      <vt:lpstr>Large pool</vt:lpstr>
      <vt:lpstr>Java pool &amp; Streams pool</vt:lpstr>
      <vt:lpstr>Program Global Area (PGA)</vt:lpstr>
      <vt:lpstr>PowerPoint Presentation</vt:lpstr>
      <vt:lpstr>Process Architecture</vt:lpstr>
      <vt:lpstr>Server Process</vt:lpstr>
      <vt:lpstr>Database Writer (DBWn)</vt:lpstr>
      <vt:lpstr>Log Writer Process (LGWR)</vt:lpstr>
      <vt:lpstr>Checkpoint Process (CKPT)</vt:lpstr>
      <vt:lpstr>System Monitor Process (SMON)</vt:lpstr>
      <vt:lpstr>PowerPoint Presentation</vt:lpstr>
      <vt:lpstr>Recoverer Process (RECO)</vt:lpstr>
      <vt:lpstr>Listener Registration Process (LREG)</vt:lpstr>
      <vt:lpstr>Archiver Processes (ARCn)</vt:lpstr>
      <vt:lpstr>PowerPoint Presentation</vt:lpstr>
      <vt:lpstr>Storage architecture</vt:lpstr>
      <vt:lpstr>Parameter file</vt:lpstr>
      <vt:lpstr>Control files</vt:lpstr>
      <vt:lpstr>Datafiles</vt:lpstr>
      <vt:lpstr>Redo Log Files - Archivelog</vt:lpstr>
      <vt:lpstr>Other important file</vt:lpstr>
      <vt:lpstr>PowerPoint Presentation</vt:lpstr>
      <vt:lpstr>Logical and Physical Database Structures</vt:lpstr>
      <vt:lpstr>Segments, Extents, and Blocks</vt:lpstr>
      <vt:lpstr>Tablespaces and Data Files</vt:lpstr>
      <vt:lpstr>Tablespaces</vt:lpstr>
      <vt:lpstr>Temporary tablespace &amp; tempory table</vt:lpstr>
      <vt:lpstr>PowerPoint Presentation</vt:lpstr>
      <vt:lpstr>Multitenant Architecture</vt:lpstr>
      <vt:lpstr>PowerPoint Presentation</vt:lpstr>
      <vt:lpstr>Introduction: Oracle ASM</vt:lpstr>
      <vt:lpstr>ASM Features and Benefits</vt:lpstr>
      <vt:lpstr>ASM Instance Designs</vt:lpstr>
      <vt:lpstr>ASM Instance</vt:lpstr>
      <vt:lpstr>Summary</vt:lpstr>
      <vt:lpstr>Questions and Answers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sudowoodoo</cp:lastModifiedBy>
  <cp:revision>84</cp:revision>
  <dcterms:created xsi:type="dcterms:W3CDTF">2010-01-28T04:42:22Z</dcterms:created>
  <dcterms:modified xsi:type="dcterms:W3CDTF">2016-04-29T02:49:28Z</dcterms:modified>
</cp:coreProperties>
</file>