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355" r:id="rId4"/>
    <p:sldId id="299" r:id="rId5"/>
    <p:sldId id="297" r:id="rId6"/>
    <p:sldId id="298" r:id="rId7"/>
    <p:sldId id="300" r:id="rId8"/>
    <p:sldId id="258" r:id="rId9"/>
    <p:sldId id="351" r:id="rId10"/>
    <p:sldId id="361" r:id="rId11"/>
    <p:sldId id="309" r:id="rId12"/>
    <p:sldId id="338" r:id="rId13"/>
    <p:sldId id="356" r:id="rId14"/>
    <p:sldId id="357" r:id="rId15"/>
    <p:sldId id="358" r:id="rId16"/>
    <p:sldId id="317" r:id="rId17"/>
    <p:sldId id="359" r:id="rId18"/>
    <p:sldId id="360" r:id="rId19"/>
    <p:sldId id="321" r:id="rId20"/>
    <p:sldId id="322" r:id="rId21"/>
    <p:sldId id="323" r:id="rId22"/>
    <p:sldId id="324" r:id="rId23"/>
    <p:sldId id="345" r:id="rId24"/>
    <p:sldId id="346" r:id="rId25"/>
    <p:sldId id="325" r:id="rId26"/>
    <p:sldId id="347" r:id="rId27"/>
    <p:sldId id="326" r:id="rId28"/>
    <p:sldId id="333" r:id="rId29"/>
    <p:sldId id="334" r:id="rId30"/>
    <p:sldId id="267" r:id="rId31"/>
    <p:sldId id="362" r:id="rId32"/>
    <p:sldId id="369" r:id="rId33"/>
    <p:sldId id="365" r:id="rId34"/>
    <p:sldId id="366" r:id="rId35"/>
    <p:sldId id="367" r:id="rId36"/>
    <p:sldId id="368" r:id="rId37"/>
    <p:sldId id="363" r:id="rId38"/>
    <p:sldId id="350"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97" autoAdjust="0"/>
    <p:restoredTop sz="55308" autoAdjust="0"/>
  </p:normalViewPr>
  <p:slideViewPr>
    <p:cSldViewPr>
      <p:cViewPr varScale="1">
        <p:scale>
          <a:sx n="39" d="100"/>
          <a:sy n="39" d="100"/>
        </p:scale>
        <p:origin x="2293" y="43"/>
      </p:cViewPr>
      <p:guideLst>
        <p:guide orient="horz" pos="2160"/>
        <p:guide pos="2880"/>
      </p:guideLst>
    </p:cSldViewPr>
  </p:slideViewPr>
  <p:notesTextViewPr>
    <p:cViewPr>
      <p:scale>
        <a:sx n="100" d="100"/>
        <a:sy n="100" d="100"/>
      </p:scale>
      <p:origin x="0" y="-614"/>
    </p:cViewPr>
  </p:notesTextViewPr>
  <p:notesViewPr>
    <p:cSldViewPr>
      <p:cViewPr varScale="1">
        <p:scale>
          <a:sx n="56" d="100"/>
          <a:sy n="56" d="100"/>
        </p:scale>
        <p:origin x="-12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4A30032-02A8-44A3-BBAE-637F10BC168E}" type="slidenum">
              <a:rPr lang="en-US"/>
              <a:pPr/>
              <a:t>‹#›</a:t>
            </a:fld>
            <a:endParaRPr lang="en-US"/>
          </a:p>
        </p:txBody>
      </p:sp>
    </p:spTree>
    <p:extLst>
      <p:ext uri="{BB962C8B-B14F-4D97-AF65-F5344CB8AC3E}">
        <p14:creationId xmlns:p14="http://schemas.microsoft.com/office/powerpoint/2010/main" val="332424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E99A011-0317-4A4F-A251-731A881B34A9}" type="slidenum">
              <a:rPr lang="en-US"/>
              <a:pPr/>
              <a:t>‹#›</a:t>
            </a:fld>
            <a:endParaRPr lang="en-US"/>
          </a:p>
        </p:txBody>
      </p:sp>
    </p:spTree>
    <p:extLst>
      <p:ext uri="{BB962C8B-B14F-4D97-AF65-F5344CB8AC3E}">
        <p14:creationId xmlns:p14="http://schemas.microsoft.com/office/powerpoint/2010/main" val="37431935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dba.stackexchange.com/" TargetMode="External"/><Relationship Id="rId13" Type="http://schemas.openxmlformats.org/officeDocument/2006/relationships/hyperlink" Target="https://en.wikipedia.org/wiki/Key-value_database" TargetMode="External"/><Relationship Id="rId3" Type="http://schemas.openxmlformats.org/officeDocument/2006/relationships/hyperlink" Target="http://db-engines.com/en/ranking_definition" TargetMode="External"/><Relationship Id="rId7" Type="http://schemas.openxmlformats.org/officeDocument/2006/relationships/hyperlink" Target="http://stackoverflow.com/" TargetMode="External"/><Relationship Id="rId12" Type="http://schemas.openxmlformats.org/officeDocument/2006/relationships/hyperlink" Target="http://twitter.co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google.com/trends/" TargetMode="External"/><Relationship Id="rId11" Type="http://schemas.openxmlformats.org/officeDocument/2006/relationships/hyperlink" Target="http://www.linkedin.com/" TargetMode="External"/><Relationship Id="rId5" Type="http://schemas.openxmlformats.org/officeDocument/2006/relationships/hyperlink" Target="http://www.bing.com/" TargetMode="External"/><Relationship Id="rId15" Type="http://schemas.openxmlformats.org/officeDocument/2006/relationships/hyperlink" Target="https://en.wikipedia.org/wiki/Wide_column_store#cite_note-1" TargetMode="External"/><Relationship Id="rId10" Type="http://schemas.openxmlformats.org/officeDocument/2006/relationships/hyperlink" Target="http://www.simplyhired.com/" TargetMode="External"/><Relationship Id="rId4" Type="http://schemas.openxmlformats.org/officeDocument/2006/relationships/hyperlink" Target="http://www.google.com/" TargetMode="External"/><Relationship Id="rId9" Type="http://schemas.openxmlformats.org/officeDocument/2006/relationships/hyperlink" Target="http://www.indeed.com/" TargetMode="External"/><Relationship Id="rId14" Type="http://schemas.openxmlformats.org/officeDocument/2006/relationships/hyperlink" Target="https://en.wikipedia.org/wiki/Relational_databas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2</a:t>
            </a:fld>
            <a:endParaRPr lang="en-US"/>
          </a:p>
        </p:txBody>
      </p:sp>
    </p:spTree>
    <p:extLst>
      <p:ext uri="{BB962C8B-B14F-4D97-AF65-F5344CB8AC3E}">
        <p14:creationId xmlns:p14="http://schemas.microsoft.com/office/powerpoint/2010/main" val="221848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bản</a:t>
            </a:r>
            <a:r>
              <a:rPr lang="en-US" sz="1200" kern="1200" smtClean="0">
                <a:solidFill>
                  <a:schemeClr val="tx1"/>
                </a:solidFill>
                <a:effectLst/>
                <a:latin typeface="Arial" panose="020B0604020202020204" pitchFamily="34" charset="0"/>
                <a:ea typeface="+mn-ea"/>
                <a:cs typeface="Arial" panose="020B0604020202020204" pitchFamily="34" charset="0"/>
              </a:rPr>
              <a:t> copy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b="1" kern="1200" smtClean="0">
                <a:solidFill>
                  <a:schemeClr val="tx1"/>
                </a:solidFill>
                <a:effectLst/>
                <a:latin typeface="Arial" panose="020B0604020202020204" pitchFamily="34" charset="0"/>
                <a:ea typeface="+mn-ea"/>
                <a:cs typeface="Arial" panose="020B0604020202020204" pitchFamily="34" charset="0"/>
              </a:rPr>
              <a:t>Block</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đã</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đọc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từ</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b="1" kern="1200" smtClean="0">
                <a:solidFill>
                  <a:schemeClr val="tx1"/>
                </a:solidFill>
                <a:effectLst/>
                <a:latin typeface="Arial" panose="020B0604020202020204" pitchFamily="34" charset="0"/>
                <a:ea typeface="+mn-ea"/>
                <a:cs typeface="Arial" panose="020B0604020202020204" pitchFamily="34" charset="0"/>
              </a:rPr>
              <a:t>Data File.</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đoạn</a:t>
            </a:r>
            <a:r>
              <a:rPr lang="en-US" sz="1200" kern="1200" smtClean="0">
                <a:solidFill>
                  <a:schemeClr val="tx1"/>
                </a:solidFill>
                <a:effectLst/>
                <a:latin typeface="Arial" panose="020B0604020202020204" pitchFamily="34" charset="0"/>
                <a:ea typeface="+mn-ea"/>
                <a:cs typeface="Arial" panose="020B0604020202020204" pitchFamily="34" charset="0"/>
              </a:rPr>
              <a:t> SQL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thực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thì</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b="1" kern="1200" smtClean="0">
                <a:solidFill>
                  <a:schemeClr val="tx1"/>
                </a:solidFill>
                <a:effectLst/>
                <a:latin typeface="Arial" panose="020B0604020202020204" pitchFamily="34" charset="0"/>
                <a:ea typeface="+mn-ea"/>
                <a:cs typeface="Arial" panose="020B0604020202020204" pitchFamily="34" charset="0"/>
              </a:rPr>
              <a:t>Server Process</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đọc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từ</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b="1" kern="1200" smtClean="0">
                <a:solidFill>
                  <a:schemeClr val="tx1"/>
                </a:solidFill>
                <a:effectLst/>
                <a:latin typeface="Arial" panose="020B0604020202020204" pitchFamily="34" charset="0"/>
                <a:ea typeface="+mn-ea"/>
                <a:cs typeface="Arial" panose="020B0604020202020204" pitchFamily="34" charset="0"/>
              </a:rPr>
              <a:t>Database buffer cache</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lấy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b="1" kern="1200" smtClean="0">
                <a:solidFill>
                  <a:schemeClr val="tx1"/>
                </a:solidFill>
                <a:effectLst/>
                <a:latin typeface="Arial" panose="020B0604020202020204" pitchFamily="34" charset="0"/>
                <a:ea typeface="+mn-ea"/>
                <a:cs typeface="Arial" panose="020B0604020202020204" pitchFamily="34" charset="0"/>
              </a:rPr>
              <a:t>block</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cần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thiết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điều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này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giúp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tốc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hoạt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hệ</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thống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hơn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vì</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đọc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trên</a:t>
            </a:r>
            <a:r>
              <a:rPr lang="en-US" sz="1200" kern="1200" smtClean="0">
                <a:solidFill>
                  <a:schemeClr val="tx1"/>
                </a:solidFill>
                <a:effectLst/>
                <a:latin typeface="Arial" panose="020B0604020202020204" pitchFamily="34" charset="0"/>
                <a:ea typeface="+mn-ea"/>
                <a:cs typeface="Arial" panose="020B0604020202020204" pitchFamily="34" charset="0"/>
              </a:rPr>
              <a:t> cache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nhanh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hơn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đọc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trên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đĩa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cứng</a:t>
            </a:r>
            <a:r>
              <a:rPr lang="en-US" sz="1200" kern="1200" smtClean="0">
                <a:solidFill>
                  <a:schemeClr val="tx1"/>
                </a:solidFill>
                <a:effectLst/>
                <a:latin typeface="Arial" panose="020B0604020202020204" pitchFamily="34" charset="0"/>
                <a:ea typeface="+mn-ea"/>
                <a:cs typeface="Arial" panose="020B0604020202020204" pitchFamily="34" charset="0"/>
              </a:rPr>
              <a:t> . </a:t>
            </a:r>
            <a:r>
              <a:rPr lang="en-US" sz="1200" kern="1200" err="1" smtClean="0">
                <a:solidFill>
                  <a:schemeClr val="tx1"/>
                </a:solidFill>
                <a:effectLst/>
                <a:latin typeface="Arial" panose="020B0604020202020204" pitchFamily="34" charset="0"/>
                <a:ea typeface="+mn-ea"/>
                <a:cs typeface="Arial" panose="020B0604020202020204" pitchFamily="34" charset="0"/>
              </a:rPr>
              <a:t>Nếu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block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không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trong</a:t>
            </a:r>
            <a:r>
              <a:rPr lang="en-US" sz="1200" kern="1200" smtClean="0">
                <a:solidFill>
                  <a:schemeClr val="tx1"/>
                </a:solidFill>
                <a:effectLst/>
                <a:latin typeface="Arial" panose="020B0604020202020204" pitchFamily="34" charset="0"/>
                <a:ea typeface="+mn-ea"/>
                <a:cs typeface="Arial" panose="020B0604020202020204" pitchFamily="34" charset="0"/>
              </a:rPr>
              <a:t> Database buffer cache </a:t>
            </a:r>
            <a:r>
              <a:rPr lang="en-US" sz="1200" kern="1200" err="1" smtClean="0">
                <a:solidFill>
                  <a:schemeClr val="tx1"/>
                </a:solidFill>
                <a:effectLst/>
                <a:latin typeface="Arial" panose="020B0604020202020204" pitchFamily="34" charset="0"/>
                <a:ea typeface="+mn-ea"/>
                <a:cs typeface="Arial" panose="020B0604020202020204" pitchFamily="34" charset="0"/>
              </a:rPr>
              <a:t>thì</a:t>
            </a:r>
            <a:r>
              <a:rPr lang="en-US" sz="1200" kern="120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err="1" smtClean="0">
                <a:solidFill>
                  <a:schemeClr val="tx1"/>
                </a:solidFill>
                <a:effectLst/>
                <a:latin typeface="Arial" panose="020B0604020202020204" pitchFamily="34" charset="0"/>
                <a:ea typeface="+mn-ea"/>
                <a:cs typeface="Arial" panose="020B0604020202020204" pitchFamily="34" charset="0"/>
              </a:rPr>
              <a:t>mới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đọc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từ</a:t>
            </a:r>
            <a:r>
              <a:rPr lang="en-US" sz="1200" kern="1200" smtClean="0">
                <a:solidFill>
                  <a:schemeClr val="tx1"/>
                </a:solidFill>
                <a:effectLst/>
                <a:latin typeface="Arial" panose="020B0604020202020204" pitchFamily="34" charset="0"/>
                <a:ea typeface="+mn-ea"/>
                <a:cs typeface="Arial" panose="020B0604020202020204" pitchFamily="34" charset="0"/>
              </a:rPr>
              <a:t> data file. Database buffer cache </a:t>
            </a:r>
            <a:r>
              <a:rPr lang="en-US" sz="1200" kern="1200" err="1" smtClean="0">
                <a:solidFill>
                  <a:schemeClr val="tx1"/>
                </a:solidFill>
                <a:effectLst/>
                <a:latin typeface="Arial" panose="020B0604020202020204" pitchFamily="34" charset="0"/>
                <a:ea typeface="+mn-ea"/>
                <a:cs typeface="Arial" panose="020B0604020202020204" pitchFamily="34" charset="0"/>
              </a:rPr>
              <a:t>cũng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dụng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thuật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giải</a:t>
            </a:r>
            <a:r>
              <a:rPr lang="en-US" sz="1200" kern="1200" smtClean="0">
                <a:solidFill>
                  <a:schemeClr val="tx1"/>
                </a:solidFill>
                <a:effectLst/>
                <a:latin typeface="Arial" panose="020B0604020202020204" pitchFamily="34" charset="0"/>
                <a:ea typeface="+mn-ea"/>
                <a:cs typeface="Arial" panose="020B0604020202020204" pitchFamily="34" charset="0"/>
              </a:rPr>
              <a:t> LRU </a:t>
            </a:r>
            <a:r>
              <a:rPr lang="en-US" sz="1200" kern="1200" err="1" smtClean="0">
                <a:solidFill>
                  <a:schemeClr val="tx1"/>
                </a:solidFill>
                <a:effectLst/>
                <a:latin typeface="Arial" panose="020B0604020202020204" pitchFamily="34" charset="0"/>
                <a:ea typeface="+mn-ea"/>
                <a:cs typeface="Arial" panose="020B0604020202020204" pitchFamily="34" charset="0"/>
              </a:rPr>
              <a:t>như</a:t>
            </a:r>
            <a:r>
              <a:rPr lang="en-US" sz="1200" kern="1200" smtClean="0">
                <a:solidFill>
                  <a:schemeClr val="tx1"/>
                </a:solidFill>
                <a:effectLst/>
                <a:latin typeface="Arial" panose="020B0604020202020204" pitchFamily="34" charset="0"/>
                <a:ea typeface="+mn-ea"/>
                <a:cs typeface="Arial" panose="020B0604020202020204" pitchFamily="34" charset="0"/>
              </a:rPr>
              <a:t> ở Shared Pool.</a:t>
            </a:r>
          </a:p>
          <a:p>
            <a:pPr lvl="1"/>
            <a:r>
              <a:rPr lang="en-US" sz="1200" kern="1200" smtClean="0">
                <a:solidFill>
                  <a:schemeClr val="tx1"/>
                </a:solidFill>
                <a:effectLst/>
                <a:latin typeface="Arial" panose="020B0604020202020204" pitchFamily="34" charset="0"/>
                <a:ea typeface="+mn-ea"/>
                <a:cs typeface="Arial" panose="020B0604020202020204" pitchFamily="34" charset="0"/>
              </a:rPr>
              <a:t>The </a:t>
            </a:r>
            <a:r>
              <a:rPr lang="en-US" sz="1200" b="1" kern="1200" smtClean="0">
                <a:solidFill>
                  <a:schemeClr val="tx1"/>
                </a:solidFill>
                <a:effectLst/>
                <a:latin typeface="Arial" panose="020B0604020202020204" pitchFamily="34" charset="0"/>
                <a:ea typeface="+mn-ea"/>
                <a:cs typeface="Arial" panose="020B0604020202020204" pitchFamily="34" charset="0"/>
              </a:rPr>
              <a:t>keep buffer pool</a:t>
            </a:r>
            <a:r>
              <a:rPr lang="en-US" sz="1200" kern="1200" smtClean="0">
                <a:solidFill>
                  <a:schemeClr val="tx1"/>
                </a:solidFill>
                <a:effectLst/>
                <a:latin typeface="Arial" panose="020B0604020202020204" pitchFamily="34" charset="0"/>
                <a:ea typeface="+mn-ea"/>
                <a:cs typeface="Arial" panose="020B0604020202020204" pitchFamily="34" charset="0"/>
              </a:rPr>
              <a:t> and the </a:t>
            </a:r>
            <a:r>
              <a:rPr lang="en-US" sz="1200" b="1" kern="1200" smtClean="0">
                <a:solidFill>
                  <a:schemeClr val="tx1"/>
                </a:solidFill>
                <a:effectLst/>
                <a:latin typeface="Arial" panose="020B0604020202020204" pitchFamily="34" charset="0"/>
                <a:ea typeface="+mn-ea"/>
                <a:cs typeface="Arial" panose="020B0604020202020204" pitchFamily="34" charset="0"/>
              </a:rPr>
              <a:t>recycle buffer pool</a:t>
            </a:r>
            <a:r>
              <a:rPr lang="en-US" sz="1200" kern="1200" smtClean="0">
                <a:solidFill>
                  <a:schemeClr val="tx1"/>
                </a:solidFill>
                <a:effectLst/>
                <a:latin typeface="Arial" panose="020B0604020202020204" pitchFamily="34" charset="0"/>
                <a:ea typeface="+mn-ea"/>
                <a:cs typeface="Arial" panose="020B0604020202020204" pitchFamily="34" charset="0"/>
              </a:rPr>
              <a:t> are used for specialized buffer pool tuning. The keep buffer pool is designed to retain buffers in memory longer than the LRU would normally retain them. The recycle buffer pool is designed to flush buffers from memory faster than the LRU normally would.</a:t>
            </a:r>
          </a:p>
          <a:p>
            <a:pPr lvl="1"/>
            <a:r>
              <a:rPr lang="en-US" sz="1200" b="1" kern="1200" err="1" smtClean="0">
                <a:solidFill>
                  <a:schemeClr val="tx1"/>
                </a:solidFill>
                <a:effectLst/>
                <a:latin typeface="Arial" panose="020B0604020202020204" pitchFamily="34" charset="0"/>
                <a:ea typeface="+mn-ea"/>
                <a:cs typeface="Arial" panose="020B0604020202020204" pitchFamily="34" charset="0"/>
              </a:rPr>
              <a:t>nK</a:t>
            </a:r>
            <a:r>
              <a:rPr lang="en-US" sz="1200" b="1" kern="1200" smtClean="0">
                <a:solidFill>
                  <a:schemeClr val="tx1"/>
                </a:solidFill>
                <a:effectLst/>
                <a:latin typeface="Arial" panose="020B0604020202020204" pitchFamily="34" charset="0"/>
                <a:ea typeface="+mn-ea"/>
                <a:cs typeface="Arial" panose="020B0604020202020204" pitchFamily="34" charset="0"/>
              </a:rPr>
              <a:t> buffer caches,</a:t>
            </a:r>
            <a:r>
              <a:rPr lang="en-US" sz="1200" kern="1200" smtClean="0">
                <a:solidFill>
                  <a:schemeClr val="tx1"/>
                </a:solidFill>
                <a:effectLst/>
                <a:latin typeface="Arial" panose="020B0604020202020204" pitchFamily="34" charset="0"/>
                <a:ea typeface="+mn-ea"/>
                <a:cs typeface="Arial" panose="020B0604020202020204" pitchFamily="34" charset="0"/>
              </a:rPr>
              <a:t> additional buffer can be configured to hold blocks of a size that is different from the default block size.</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14</a:t>
            </a:fld>
            <a:endParaRPr lang="en-US"/>
          </a:p>
        </p:txBody>
      </p:sp>
    </p:spTree>
    <p:extLst>
      <p:ext uri="{BB962C8B-B14F-4D97-AF65-F5344CB8AC3E}">
        <p14:creationId xmlns:p14="http://schemas.microsoft.com/office/powerpoint/2010/main" val="820882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Arial" panose="020B0604020202020204" pitchFamily="34" charset="0"/>
              </a:rPr>
              <a:t>Redo entries contain the information necessary to reconstruct (or redo) changes that are made to the database by DML, DDL, or internal operations. Redo entries are used for database recovery if necessary</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15</a:t>
            </a:fld>
            <a:endParaRPr lang="en-US"/>
          </a:p>
        </p:txBody>
      </p:sp>
    </p:spTree>
    <p:extLst>
      <p:ext uri="{BB962C8B-B14F-4D97-AF65-F5344CB8AC3E}">
        <p14:creationId xmlns:p14="http://schemas.microsoft.com/office/powerpoint/2010/main" val="279828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panose="020B0604020202020204" pitchFamily="34" charset="0"/>
                <a:ea typeface="+mn-ea"/>
                <a:cs typeface="Arial" panose="020B0604020202020204" pitchFamily="34" charset="0"/>
              </a:rPr>
              <a:t>The processes in an Oracle Database system can be divided into three major groups:</a:t>
            </a:r>
          </a:p>
          <a:p>
            <a:pPr lvl="1"/>
            <a:r>
              <a:rPr lang="en-US" sz="1200" kern="1200" smtClean="0">
                <a:solidFill>
                  <a:schemeClr val="tx1"/>
                </a:solidFill>
                <a:effectLst/>
                <a:latin typeface="Arial" panose="020B0604020202020204" pitchFamily="34" charset="0"/>
                <a:ea typeface="+mn-ea"/>
                <a:cs typeface="Arial" panose="020B0604020202020204" pitchFamily="34" charset="0"/>
              </a:rPr>
              <a:t>User processes that run the application or Oracle tool code</a:t>
            </a:r>
          </a:p>
          <a:p>
            <a:pPr lvl="1"/>
            <a:r>
              <a:rPr lang="en-US" sz="1200" kern="1200" smtClean="0">
                <a:solidFill>
                  <a:schemeClr val="tx1"/>
                </a:solidFill>
                <a:effectLst/>
                <a:latin typeface="Arial" panose="020B0604020202020204" pitchFamily="34" charset="0"/>
                <a:ea typeface="+mn-ea"/>
                <a:cs typeface="Arial" panose="020B0604020202020204" pitchFamily="34" charset="0"/>
              </a:rPr>
              <a:t>Oracle Database processes that run the Oracle Database server code (including server processes and background processes)</a:t>
            </a:r>
          </a:p>
          <a:p>
            <a:pPr lvl="2"/>
            <a:r>
              <a:rPr lang="en-US" sz="1200" kern="1200" smtClean="0">
                <a:solidFill>
                  <a:schemeClr val="tx1"/>
                </a:solidFill>
                <a:effectLst/>
                <a:latin typeface="Arial" panose="020B0604020202020204" pitchFamily="34" charset="0"/>
                <a:ea typeface="+mn-ea"/>
                <a:cs typeface="Arial" panose="020B0604020202020204" pitchFamily="34" charset="0"/>
              </a:rPr>
              <a:t>Server processes created on behalf of each user’s application can perform one or more of the following:</a:t>
            </a:r>
          </a:p>
          <a:p>
            <a:pPr lvl="3"/>
            <a:r>
              <a:rPr lang="en-US" sz="1200" kern="1200" smtClean="0">
                <a:solidFill>
                  <a:schemeClr val="tx1"/>
                </a:solidFill>
                <a:effectLst/>
                <a:latin typeface="Arial" panose="020B0604020202020204" pitchFamily="34" charset="0"/>
                <a:ea typeface="+mn-ea"/>
                <a:cs typeface="Arial" panose="020B0604020202020204" pitchFamily="34" charset="0"/>
              </a:rPr>
              <a:t>Parse and run SQL statements issued through the application.</a:t>
            </a:r>
          </a:p>
          <a:p>
            <a:pPr lvl="3"/>
            <a:r>
              <a:rPr lang="en-US" sz="1200" kern="1200" smtClean="0">
                <a:solidFill>
                  <a:schemeClr val="tx1"/>
                </a:solidFill>
                <a:effectLst/>
                <a:latin typeface="Arial" panose="020B0604020202020204" pitchFamily="34" charset="0"/>
                <a:ea typeface="+mn-ea"/>
                <a:cs typeface="Arial" panose="020B0604020202020204" pitchFamily="34" charset="0"/>
              </a:rPr>
              <a:t>Read necessary data blocks from data files on disk into the shared database buffers of the SGA (if the blocks are not already present in the SGA).</a:t>
            </a:r>
          </a:p>
          <a:p>
            <a:pPr lvl="3"/>
            <a:r>
              <a:rPr lang="en-US" sz="1200" kern="1200" smtClean="0">
                <a:solidFill>
                  <a:schemeClr val="tx1"/>
                </a:solidFill>
                <a:effectLst/>
                <a:latin typeface="Arial" panose="020B0604020202020204" pitchFamily="34" charset="0"/>
                <a:ea typeface="+mn-ea"/>
                <a:cs typeface="Arial" panose="020B0604020202020204" pitchFamily="34" charset="0"/>
              </a:rPr>
              <a:t>Return results in such a way that the application can process the information</a:t>
            </a:r>
          </a:p>
          <a:p>
            <a:pPr lvl="2"/>
            <a:r>
              <a:rPr lang="en-US" sz="1200" kern="1200" smtClean="0">
                <a:solidFill>
                  <a:schemeClr val="tx1"/>
                </a:solidFill>
                <a:effectLst/>
                <a:latin typeface="Arial" panose="020B0604020202020204" pitchFamily="34" charset="0"/>
                <a:ea typeface="+mn-ea"/>
                <a:cs typeface="Arial" panose="020B0604020202020204" pitchFamily="34" charset="0"/>
              </a:rPr>
              <a:t>To maximize performance and accommodate many users, a </a:t>
            </a:r>
            <a:r>
              <a:rPr lang="en-US" sz="1200" kern="1200" err="1" smtClean="0">
                <a:solidFill>
                  <a:schemeClr val="tx1"/>
                </a:solidFill>
                <a:effectLst/>
                <a:latin typeface="Arial" panose="020B0604020202020204" pitchFamily="34" charset="0"/>
                <a:ea typeface="+mn-ea"/>
                <a:cs typeface="Arial" panose="020B0604020202020204" pitchFamily="34" charset="0"/>
              </a:rPr>
              <a:t>multiprocess</a:t>
            </a:r>
            <a:r>
              <a:rPr lang="en-US" sz="1200" kern="1200" smtClean="0">
                <a:solidFill>
                  <a:schemeClr val="tx1"/>
                </a:solidFill>
                <a:effectLst/>
                <a:latin typeface="Arial" panose="020B0604020202020204" pitchFamily="34" charset="0"/>
                <a:ea typeface="+mn-ea"/>
                <a:cs typeface="Arial" panose="020B0604020202020204" pitchFamily="34" charset="0"/>
              </a:rPr>
              <a:t> Oracle Database system uses some additional Oracle Database processes called background processes. An Oracle Database instance can have many background processes.</a:t>
            </a:r>
          </a:p>
          <a:p>
            <a:pPr lvl="1"/>
            <a:r>
              <a:rPr lang="en-US" sz="1200" kern="1200" smtClean="0">
                <a:solidFill>
                  <a:schemeClr val="tx1"/>
                </a:solidFill>
                <a:effectLst/>
                <a:latin typeface="Arial" panose="020B0604020202020204" pitchFamily="34" charset="0"/>
                <a:ea typeface="+mn-ea"/>
                <a:cs typeface="Arial" panose="020B0604020202020204" pitchFamily="34" charset="0"/>
              </a:rPr>
              <a:t>Oracle daemons and application processes not specific to a single database</a:t>
            </a:r>
          </a:p>
          <a:p>
            <a:pPr lvl="2"/>
            <a:r>
              <a:rPr lang="en-US" sz="1200" kern="1200" smtClean="0">
                <a:solidFill>
                  <a:schemeClr val="tx1"/>
                </a:solidFill>
                <a:effectLst/>
                <a:latin typeface="Arial" panose="020B0604020202020204" pitchFamily="34" charset="0"/>
                <a:ea typeface="+mn-ea"/>
                <a:cs typeface="Arial" panose="020B0604020202020204" pitchFamily="34" charset="0"/>
              </a:rPr>
              <a:t>Networking listeners</a:t>
            </a:r>
          </a:p>
          <a:p>
            <a:pPr lvl="2"/>
            <a:r>
              <a:rPr lang="en-US" sz="1200" kern="1200" smtClean="0">
                <a:solidFill>
                  <a:schemeClr val="tx1"/>
                </a:solidFill>
                <a:effectLst/>
                <a:latin typeface="Arial" panose="020B0604020202020204" pitchFamily="34" charset="0"/>
                <a:ea typeface="+mn-ea"/>
                <a:cs typeface="Arial" panose="020B0604020202020204" pitchFamily="34" charset="0"/>
              </a:rPr>
              <a:t>Grid Infrastructure daemons</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16</a:t>
            </a:fld>
            <a:endParaRPr lang="en-US"/>
          </a:p>
        </p:txBody>
      </p:sp>
    </p:spTree>
    <p:extLst>
      <p:ext uri="{BB962C8B-B14F-4D97-AF65-F5344CB8AC3E}">
        <p14:creationId xmlns:p14="http://schemas.microsoft.com/office/powerpoint/2010/main" val="3109198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panose="020B0604020202020204" pitchFamily="34" charset="0"/>
                <a:ea typeface="+mn-ea"/>
                <a:cs typeface="Arial" panose="020B0604020202020204" pitchFamily="34" charset="0"/>
              </a:rPr>
              <a:t>The Database Writer process (</a:t>
            </a:r>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writes the contents of buffers to data files. </a:t>
            </a:r>
          </a:p>
          <a:p>
            <a:pPr lvl="1"/>
            <a:r>
              <a:rPr lang="en-US" sz="1200" kern="1200" smtClean="0">
                <a:solidFill>
                  <a:schemeClr val="tx1"/>
                </a:solidFill>
                <a:effectLst/>
                <a:latin typeface="Arial" panose="020B0604020202020204" pitchFamily="34" charset="0"/>
                <a:ea typeface="+mn-ea"/>
                <a:cs typeface="Arial" panose="020B0604020202020204" pitchFamily="34" charset="0"/>
              </a:rPr>
              <a:t>The </a:t>
            </a:r>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processes are responsible for writing modified (dirty) buffers in the database buffer cache to disk. </a:t>
            </a:r>
          </a:p>
          <a:p>
            <a:pPr lvl="1"/>
            <a:r>
              <a:rPr lang="en-US" sz="1200" kern="1200" smtClean="0">
                <a:solidFill>
                  <a:schemeClr val="tx1"/>
                </a:solidFill>
                <a:effectLst/>
                <a:latin typeface="Arial" panose="020B0604020202020204" pitchFamily="34" charset="0"/>
                <a:ea typeface="+mn-ea"/>
                <a:cs typeface="Arial" panose="020B0604020202020204" pitchFamily="34" charset="0"/>
              </a:rPr>
              <a:t>The </a:t>
            </a:r>
            <a:r>
              <a:rPr lang="en-US" sz="1200" i="1" kern="1200" smtClean="0">
                <a:solidFill>
                  <a:schemeClr val="tx1"/>
                </a:solidFill>
                <a:effectLst/>
                <a:latin typeface="Arial" panose="020B0604020202020204" pitchFamily="34" charset="0"/>
                <a:ea typeface="+mn-ea"/>
                <a:cs typeface="Arial" panose="020B0604020202020204" pitchFamily="34" charset="0"/>
              </a:rPr>
              <a:t>DB_WRITER_PROCESSES</a:t>
            </a:r>
            <a:r>
              <a:rPr lang="en-US" sz="1200" kern="1200" smtClean="0">
                <a:solidFill>
                  <a:schemeClr val="tx1"/>
                </a:solidFill>
                <a:effectLst/>
                <a:latin typeface="Arial" panose="020B0604020202020204" pitchFamily="34" charset="0"/>
                <a:ea typeface="+mn-ea"/>
                <a:cs typeface="Arial" panose="020B0604020202020204" pitchFamily="34" charset="0"/>
              </a:rPr>
              <a:t> initialization parameter specifies the number of </a:t>
            </a:r>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processes. The maximum number of Database Writer processes is 100. If it is not specified by the user during startup, Oracle Database determines how to set </a:t>
            </a:r>
            <a:r>
              <a:rPr lang="en-US" sz="1200" i="1" kern="1200" smtClean="0">
                <a:solidFill>
                  <a:schemeClr val="tx1"/>
                </a:solidFill>
                <a:effectLst/>
                <a:latin typeface="Arial" panose="020B0604020202020204" pitchFamily="34" charset="0"/>
                <a:ea typeface="+mn-ea"/>
                <a:cs typeface="Arial" panose="020B0604020202020204" pitchFamily="34" charset="0"/>
              </a:rPr>
              <a:t>DB_WRITER_PROCESSES</a:t>
            </a:r>
            <a:r>
              <a:rPr lang="en-US" sz="1200" kern="1200" smtClean="0">
                <a:solidFill>
                  <a:schemeClr val="tx1"/>
                </a:solidFill>
                <a:effectLst/>
                <a:latin typeface="Arial" panose="020B0604020202020204" pitchFamily="34" charset="0"/>
                <a:ea typeface="+mn-ea"/>
                <a:cs typeface="Arial" panose="020B0604020202020204" pitchFamily="34" charset="0"/>
              </a:rPr>
              <a:t> based on the number of CPUs and processor groups.</a:t>
            </a:r>
          </a:p>
          <a:p>
            <a:r>
              <a:rPr lang="en-US" sz="1200" kern="1200" smtClean="0">
                <a:solidFill>
                  <a:schemeClr val="tx1"/>
                </a:solidFill>
                <a:effectLst/>
                <a:latin typeface="Arial" panose="020B0604020202020204" pitchFamily="34" charset="0"/>
                <a:ea typeface="+mn-ea"/>
                <a:cs typeface="Arial" panose="020B0604020202020204" pitchFamily="34" charset="0"/>
              </a:rPr>
              <a:t>The </a:t>
            </a:r>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process writes dirty buffers to disk under the following conditions:</a:t>
            </a:r>
          </a:p>
          <a:p>
            <a:pPr lvl="1"/>
            <a:r>
              <a:rPr lang="en-US" sz="1200" kern="1200" smtClean="0">
                <a:solidFill>
                  <a:schemeClr val="tx1"/>
                </a:solidFill>
                <a:effectLst/>
                <a:latin typeface="Arial" panose="020B0604020202020204" pitchFamily="34" charset="0"/>
                <a:ea typeface="+mn-ea"/>
                <a:cs typeface="Arial" panose="020B0604020202020204" pitchFamily="34" charset="0"/>
              </a:rPr>
              <a:t>When a server process cannot find a clean reusable buffer after scanning a threshold</a:t>
            </a:r>
          </a:p>
          <a:p>
            <a:r>
              <a:rPr lang="en-US" sz="1200" kern="1200" smtClean="0">
                <a:solidFill>
                  <a:schemeClr val="tx1"/>
                </a:solidFill>
                <a:effectLst/>
                <a:latin typeface="Arial" panose="020B0604020202020204" pitchFamily="34" charset="0"/>
                <a:ea typeface="+mn-ea"/>
                <a:cs typeface="Arial" panose="020B0604020202020204" pitchFamily="34" charset="0"/>
              </a:rPr>
              <a:t>number of buffers, it signals </a:t>
            </a:r>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to write. </a:t>
            </a:r>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writes dirty buffers to disk asynchronously while performing other processing.</a:t>
            </a: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writesbuffers</a:t>
            </a:r>
            <a:r>
              <a:rPr lang="en-US" sz="1200" kern="1200" smtClean="0">
                <a:solidFill>
                  <a:schemeClr val="tx1"/>
                </a:solidFill>
                <a:effectLst/>
                <a:latin typeface="Arial" panose="020B0604020202020204" pitchFamily="34" charset="0"/>
                <a:ea typeface="+mn-ea"/>
                <a:cs typeface="Arial" panose="020B0604020202020204" pitchFamily="34" charset="0"/>
              </a:rPr>
              <a:t> to advance the checkpoint, which is the position in the redo thread (log) from which instance recovery begins. This log position is determined by the oldest dirty buffer in the buffer cache.</a:t>
            </a:r>
          </a:p>
          <a:p>
            <a:r>
              <a:rPr lang="en-US" sz="1200" kern="1200" smtClean="0">
                <a:solidFill>
                  <a:schemeClr val="tx1"/>
                </a:solidFill>
                <a:effectLst/>
                <a:latin typeface="Arial" panose="020B0604020202020204" pitchFamily="34" charset="0"/>
                <a:ea typeface="+mn-ea"/>
                <a:cs typeface="Arial" panose="020B0604020202020204" pitchFamily="34" charset="0"/>
              </a:rPr>
              <a:t>In all cases, </a:t>
            </a:r>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performs batched (</a:t>
            </a:r>
            <a:r>
              <a:rPr lang="en-US" sz="1200" kern="1200" err="1" smtClean="0">
                <a:solidFill>
                  <a:schemeClr val="tx1"/>
                </a:solidFill>
                <a:effectLst/>
                <a:latin typeface="Arial" panose="020B0604020202020204" pitchFamily="34" charset="0"/>
                <a:ea typeface="+mn-ea"/>
                <a:cs typeface="Arial" panose="020B0604020202020204" pitchFamily="34" charset="0"/>
              </a:rPr>
              <a:t>multiblock</a:t>
            </a:r>
            <a:r>
              <a:rPr lang="en-US" sz="1200" kern="1200" smtClean="0">
                <a:solidFill>
                  <a:schemeClr val="tx1"/>
                </a:solidFill>
                <a:effectLst/>
                <a:latin typeface="Arial" panose="020B0604020202020204" pitchFamily="34" charset="0"/>
                <a:ea typeface="+mn-ea"/>
                <a:cs typeface="Arial" panose="020B0604020202020204" pitchFamily="34" charset="0"/>
              </a:rPr>
              <a:t>) writes to improve efficiency. The number of blocks written in a </a:t>
            </a:r>
            <a:r>
              <a:rPr lang="en-US" sz="1200" kern="1200" err="1" smtClean="0">
                <a:solidFill>
                  <a:schemeClr val="tx1"/>
                </a:solidFill>
                <a:effectLst/>
                <a:latin typeface="Arial" panose="020B0604020202020204" pitchFamily="34" charset="0"/>
                <a:ea typeface="+mn-ea"/>
                <a:cs typeface="Arial" panose="020B0604020202020204" pitchFamily="34" charset="0"/>
              </a:rPr>
              <a:t>multiblock</a:t>
            </a:r>
            <a:r>
              <a:rPr lang="en-US" sz="1200" kern="1200" smtClean="0">
                <a:solidFill>
                  <a:schemeClr val="tx1"/>
                </a:solidFill>
                <a:effectLst/>
                <a:latin typeface="Arial" panose="020B0604020202020204" pitchFamily="34" charset="0"/>
                <a:ea typeface="+mn-ea"/>
                <a:cs typeface="Arial" panose="020B0604020202020204" pitchFamily="34" charset="0"/>
              </a:rPr>
              <a:t> write varies by operating system</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17</a:t>
            </a:fld>
            <a:endParaRPr lang="en-US"/>
          </a:p>
        </p:txBody>
      </p:sp>
    </p:spTree>
    <p:extLst>
      <p:ext uri="{BB962C8B-B14F-4D97-AF65-F5344CB8AC3E}">
        <p14:creationId xmlns:p14="http://schemas.microsoft.com/office/powerpoint/2010/main" val="2869761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smtClean="0">
                <a:solidFill>
                  <a:schemeClr val="tx1"/>
                </a:solidFill>
                <a:effectLst/>
                <a:latin typeface="Arial" panose="020B0604020202020204" pitchFamily="34" charset="0"/>
                <a:ea typeface="+mn-ea"/>
                <a:cs typeface="Arial" panose="020B0604020202020204" pitchFamily="34" charset="0"/>
              </a:rPr>
              <a:t>The Log Writer process (LGWR) is responsible for redo log buffer management by writing the redo log buffer entries to a redo log file on disk. LGWR writes all redo entries that have been copied into the buffer since the last time it wrote.</a:t>
            </a:r>
          </a:p>
          <a:p>
            <a:pPr lvl="1"/>
            <a:r>
              <a:rPr lang="en-US" sz="1200" kern="1200" smtClean="0">
                <a:solidFill>
                  <a:schemeClr val="tx1"/>
                </a:solidFill>
                <a:effectLst/>
                <a:latin typeface="Arial" panose="020B0604020202020204" pitchFamily="34" charset="0"/>
                <a:ea typeface="+mn-ea"/>
                <a:cs typeface="Arial" panose="020B0604020202020204" pitchFamily="34" charset="0"/>
              </a:rPr>
              <a:t>LGWR starts and coordinates multiple helper processes that concurrently perform some of the work. LGWR handles the operations that are very fast, or must be coordinated, and delegates operations to the </a:t>
            </a:r>
            <a:r>
              <a:rPr lang="en-US" sz="1200" kern="1200" err="1" smtClean="0">
                <a:solidFill>
                  <a:schemeClr val="tx1"/>
                </a:solidFill>
                <a:effectLst/>
                <a:latin typeface="Arial" panose="020B0604020202020204" pitchFamily="34" charset="0"/>
                <a:ea typeface="+mn-ea"/>
                <a:cs typeface="Arial" panose="020B0604020202020204" pitchFamily="34" charset="0"/>
              </a:rPr>
              <a:t>LGnn</a:t>
            </a:r>
            <a:r>
              <a:rPr lang="en-US" sz="1200" kern="1200" smtClean="0">
                <a:solidFill>
                  <a:schemeClr val="tx1"/>
                </a:solidFill>
                <a:effectLst/>
                <a:latin typeface="Arial" panose="020B0604020202020204" pitchFamily="34" charset="0"/>
                <a:ea typeface="+mn-ea"/>
                <a:cs typeface="Arial" panose="020B0604020202020204" pitchFamily="34" charset="0"/>
              </a:rPr>
              <a:t> that could benefit from concurrent operations, primarily writing the redo from the log buffer to the redo log file and posting the completed write to the foreground process that is waiting.</a:t>
            </a:r>
          </a:p>
          <a:p>
            <a:pPr lvl="1"/>
            <a:r>
              <a:rPr lang="en-US" sz="1200" kern="1200" smtClean="0">
                <a:solidFill>
                  <a:schemeClr val="tx1"/>
                </a:solidFill>
                <a:effectLst/>
                <a:latin typeface="Arial" panose="020B0604020202020204" pitchFamily="34" charset="0"/>
                <a:ea typeface="+mn-ea"/>
                <a:cs typeface="Arial" panose="020B0604020202020204" pitchFamily="34" charset="0"/>
              </a:rPr>
              <a:t>Writes the redo log buffer to a redo log file on disk</a:t>
            </a:r>
          </a:p>
          <a:p>
            <a:pPr lvl="2"/>
            <a:r>
              <a:rPr lang="en-US" sz="1200" kern="1200" smtClean="0">
                <a:solidFill>
                  <a:schemeClr val="tx1"/>
                </a:solidFill>
                <a:effectLst/>
                <a:latin typeface="Arial" panose="020B0604020202020204" pitchFamily="34" charset="0"/>
                <a:ea typeface="+mn-ea"/>
                <a:cs typeface="Arial" panose="020B0604020202020204" pitchFamily="34" charset="0"/>
              </a:rPr>
              <a:t>When a user process commits a transaction</a:t>
            </a:r>
          </a:p>
          <a:p>
            <a:pPr lvl="2"/>
            <a:r>
              <a:rPr lang="en-US" sz="1200" kern="1200" smtClean="0">
                <a:solidFill>
                  <a:schemeClr val="tx1"/>
                </a:solidFill>
                <a:effectLst/>
                <a:latin typeface="Arial" panose="020B0604020202020204" pitchFamily="34" charset="0"/>
                <a:ea typeface="+mn-ea"/>
                <a:cs typeface="Arial" panose="020B0604020202020204" pitchFamily="34" charset="0"/>
              </a:rPr>
              <a:t>When an online redo log switch occurs</a:t>
            </a:r>
          </a:p>
          <a:p>
            <a:pPr lvl="2"/>
            <a:r>
              <a:rPr lang="en-US" sz="1200" kern="1200" smtClean="0">
                <a:solidFill>
                  <a:schemeClr val="tx1"/>
                </a:solidFill>
                <a:effectLst/>
                <a:latin typeface="Arial" panose="020B0604020202020204" pitchFamily="34" charset="0"/>
                <a:ea typeface="+mn-ea"/>
                <a:cs typeface="Arial" panose="020B0604020202020204" pitchFamily="34" charset="0"/>
              </a:rPr>
              <a:t>When the redo log buffer is one-third full or contains 1 MB of buffered data</a:t>
            </a:r>
          </a:p>
          <a:p>
            <a:pPr lvl="2"/>
            <a:r>
              <a:rPr lang="en-US" sz="1200" kern="1200" smtClean="0">
                <a:solidFill>
                  <a:schemeClr val="tx1"/>
                </a:solidFill>
                <a:effectLst/>
                <a:latin typeface="Arial" panose="020B0604020202020204" pitchFamily="34" charset="0"/>
                <a:ea typeface="+mn-ea"/>
                <a:cs typeface="Arial" panose="020B0604020202020204" pitchFamily="34" charset="0"/>
              </a:rPr>
              <a:t>Before a </a:t>
            </a:r>
            <a:r>
              <a:rPr lang="en-US" sz="1200" kern="1200" err="1" smtClean="0">
                <a:solidFill>
                  <a:schemeClr val="tx1"/>
                </a:solidFill>
                <a:effectLst/>
                <a:latin typeface="Arial" panose="020B0604020202020204" pitchFamily="34" charset="0"/>
                <a:ea typeface="+mn-ea"/>
                <a:cs typeface="Arial" panose="020B0604020202020204" pitchFamily="34" charset="0"/>
              </a:rPr>
              <a:t>DBWn</a:t>
            </a:r>
            <a:r>
              <a:rPr lang="en-US" sz="1200" kern="1200" smtClean="0">
                <a:solidFill>
                  <a:schemeClr val="tx1"/>
                </a:solidFill>
                <a:effectLst/>
                <a:latin typeface="Arial" panose="020B0604020202020204" pitchFamily="34" charset="0"/>
                <a:ea typeface="+mn-ea"/>
                <a:cs typeface="Arial" panose="020B0604020202020204" pitchFamily="34" charset="0"/>
              </a:rPr>
              <a:t> process writes modified buffers to disk</a:t>
            </a:r>
          </a:p>
          <a:p>
            <a:pPr lvl="2"/>
            <a:r>
              <a:rPr lang="en-US" sz="1200" kern="1200" smtClean="0">
                <a:solidFill>
                  <a:schemeClr val="tx1"/>
                </a:solidFill>
                <a:effectLst/>
                <a:latin typeface="Arial" panose="020B0604020202020204" pitchFamily="34" charset="0"/>
                <a:ea typeface="+mn-ea"/>
                <a:cs typeface="Arial" panose="020B0604020202020204" pitchFamily="34" charset="0"/>
              </a:rPr>
              <a:t>When three seconds have passed since the last write</a:t>
            </a:r>
          </a:p>
          <a:p>
            <a:pPr lvl="1"/>
            <a:r>
              <a:rPr lang="en-US" sz="1200" kern="1200" smtClean="0">
                <a:solidFill>
                  <a:schemeClr val="tx1"/>
                </a:solidFill>
                <a:effectLst/>
                <a:latin typeface="Arial" panose="020B0604020202020204" pitchFamily="34" charset="0"/>
                <a:ea typeface="+mn-ea"/>
                <a:cs typeface="Arial" panose="020B0604020202020204" pitchFamily="34" charset="0"/>
              </a:rPr>
              <a:t>Serves as coordinator of </a:t>
            </a:r>
            <a:r>
              <a:rPr lang="en-US" sz="1200" kern="1200" err="1" smtClean="0">
                <a:solidFill>
                  <a:schemeClr val="tx1"/>
                </a:solidFill>
                <a:effectLst/>
                <a:latin typeface="Arial" panose="020B0604020202020204" pitchFamily="34" charset="0"/>
                <a:ea typeface="+mn-ea"/>
                <a:cs typeface="Arial" panose="020B0604020202020204" pitchFamily="34" charset="0"/>
              </a:rPr>
              <a:t>LGnn</a:t>
            </a:r>
            <a:r>
              <a:rPr lang="en-US" sz="1200" kern="1200" smtClean="0">
                <a:solidFill>
                  <a:schemeClr val="tx1"/>
                </a:solidFill>
                <a:effectLst/>
                <a:latin typeface="Arial" panose="020B0604020202020204" pitchFamily="34" charset="0"/>
                <a:ea typeface="+mn-ea"/>
                <a:cs typeface="Arial" panose="020B0604020202020204" pitchFamily="34" charset="0"/>
              </a:rPr>
              <a:t> processes and ensures correct order for operations that must be ordered</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18</a:t>
            </a:fld>
            <a:endParaRPr lang="en-US"/>
          </a:p>
        </p:txBody>
      </p:sp>
    </p:spTree>
    <p:extLst>
      <p:ext uri="{BB962C8B-B14F-4D97-AF65-F5344CB8AC3E}">
        <p14:creationId xmlns:p14="http://schemas.microsoft.com/office/powerpoint/2010/main" val="198189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19</a:t>
            </a:fld>
            <a:endParaRPr lang="en-US"/>
          </a:p>
        </p:txBody>
      </p:sp>
    </p:spTree>
    <p:extLst>
      <p:ext uri="{BB962C8B-B14F-4D97-AF65-F5344CB8AC3E}">
        <p14:creationId xmlns:p14="http://schemas.microsoft.com/office/powerpoint/2010/main" val="2629559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Arial" panose="020B0604020202020204" pitchFamily="34" charset="0"/>
                <a:ea typeface="+mn-ea"/>
                <a:cs typeface="Arial" panose="020B0604020202020204" pitchFamily="34" charset="0"/>
              </a:rPr>
              <a:t>Parameter file </a:t>
            </a:r>
          </a:p>
          <a:p>
            <a:pPr lvl="1"/>
            <a:r>
              <a:rPr lang="en-US" sz="1200" kern="1200" smtClean="0">
                <a:solidFill>
                  <a:schemeClr val="tx1"/>
                </a:solidFill>
                <a:effectLst/>
                <a:latin typeface="Arial" panose="020B0604020202020204" pitchFamily="34" charset="0"/>
                <a:ea typeface="+mn-ea"/>
                <a:cs typeface="Arial" panose="020B0604020202020204" pitchFamily="34" charset="0"/>
              </a:rPr>
              <a:t>File </a:t>
            </a:r>
            <a:r>
              <a:rPr lang="en-US" sz="1200" kern="1200" err="1" smtClean="0">
                <a:solidFill>
                  <a:schemeClr val="tx1"/>
                </a:solidFill>
                <a:effectLst/>
                <a:latin typeface="Arial" panose="020B0604020202020204" pitchFamily="34" charset="0"/>
                <a:ea typeface="+mn-ea"/>
                <a:cs typeface="Arial" panose="020B0604020202020204" pitchFamily="34" charset="0"/>
              </a:rPr>
              <a:t>chứa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cấu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hình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1 instance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chỉ</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controlfile</a:t>
            </a:r>
            <a:r>
              <a:rPr lang="en-US" sz="1200" kern="120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Ví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dụ</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như</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nhớ</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tạo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cấp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phát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nhiêu</a:t>
            </a:r>
            <a:r>
              <a:rPr lang="en-US" sz="1200" kern="1200" smtClean="0">
                <a:solidFill>
                  <a:schemeClr val="tx1"/>
                </a:solidFill>
                <a:effectLst/>
                <a:latin typeface="Arial" panose="020B0604020202020204" pitchFamily="34" charset="0"/>
                <a:ea typeface="+mn-ea"/>
                <a:cs typeface="Arial" panose="020B0604020202020204" pitchFamily="34" charset="0"/>
              </a:rPr>
              <a:t> GB,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control_file</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nằm</a:t>
            </a:r>
            <a:r>
              <a:rPr lang="en-US" sz="1200" kern="1200" smtClean="0">
                <a:solidFill>
                  <a:schemeClr val="tx1"/>
                </a:solidFill>
                <a:effectLst/>
                <a:latin typeface="Arial" panose="020B0604020202020204" pitchFamily="34" charset="0"/>
                <a:ea typeface="+mn-ea"/>
                <a:cs typeface="Arial" panose="020B0604020202020204" pitchFamily="34" charset="0"/>
              </a:rPr>
              <a:t> ở </a:t>
            </a:r>
            <a:r>
              <a:rPr lang="en-US" sz="1200" kern="1200" err="1" smtClean="0">
                <a:solidFill>
                  <a:schemeClr val="tx1"/>
                </a:solidFill>
                <a:effectLst/>
                <a:latin typeface="Arial" panose="020B0604020202020204" pitchFamily="34" charset="0"/>
                <a:ea typeface="+mn-ea"/>
                <a:cs typeface="Arial" panose="020B0604020202020204" pitchFamily="34" charset="0"/>
              </a:rPr>
              <a:t>đâu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nhiêu</a:t>
            </a:r>
            <a:r>
              <a:rPr lang="en-US" sz="1200" kern="1200" smtClean="0">
                <a:solidFill>
                  <a:schemeClr val="tx1"/>
                </a:solidFill>
                <a:effectLst/>
                <a:latin typeface="Arial" panose="020B0604020202020204" pitchFamily="34" charset="0"/>
                <a:ea typeface="+mn-ea"/>
                <a:cs typeface="Arial" panose="020B0604020202020204" pitchFamily="34" charset="0"/>
              </a:rPr>
              <a:t> process, session </a:t>
            </a:r>
            <a:r>
              <a:rPr lang="en-US" sz="1200" kern="1200" err="1" smtClean="0">
                <a:solidFill>
                  <a:schemeClr val="tx1"/>
                </a:solidFill>
                <a:effectLst/>
                <a:latin typeface="Arial" panose="020B0604020202020204" pitchFamily="34" charset="0"/>
                <a:ea typeface="+mn-ea"/>
                <a:cs typeface="Arial" panose="020B0604020202020204" pitchFamily="34" charset="0"/>
              </a:rPr>
              <a:t>v.v</a:t>
            </a:r>
            <a:r>
              <a:rPr lang="en-US" sz="1200" kern="120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smtClean="0">
                <a:solidFill>
                  <a:schemeClr val="tx1"/>
                </a:solidFill>
                <a:effectLst/>
                <a:latin typeface="Arial" panose="020B0604020202020204" pitchFamily="34" charset="0"/>
                <a:ea typeface="+mn-ea"/>
                <a:cs typeface="Arial" panose="020B0604020202020204" pitchFamily="34" charset="0"/>
              </a:rPr>
              <a:t>Parameter </a:t>
            </a:r>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2 </a:t>
            </a:r>
            <a:r>
              <a:rPr lang="en-US" sz="1200" kern="1200" err="1" smtClean="0">
                <a:solidFill>
                  <a:schemeClr val="tx1"/>
                </a:solidFill>
                <a:effectLst/>
                <a:latin typeface="Arial" panose="020B0604020202020204" pitchFamily="34" charset="0"/>
                <a:ea typeface="+mn-ea"/>
                <a:cs typeface="Arial" panose="020B0604020202020204" pitchFamily="34" charset="0"/>
              </a:rPr>
              <a:t>loại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SPFile</a:t>
            </a:r>
            <a:r>
              <a:rPr lang="en-US" sz="1200" kern="1200" smtClean="0">
                <a:solidFill>
                  <a:schemeClr val="tx1"/>
                </a:solidFill>
                <a:effectLst/>
                <a:latin typeface="Arial" panose="020B0604020202020204" pitchFamily="34" charset="0"/>
                <a:ea typeface="+mn-ea"/>
                <a:cs typeface="Arial" panose="020B0604020202020204" pitchFamily="34" charset="0"/>
              </a:rPr>
              <a:t> (file Binary)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Pfile</a:t>
            </a:r>
            <a:r>
              <a:rPr lang="en-US" sz="1200" kern="1200" smtClean="0">
                <a:solidFill>
                  <a:schemeClr val="tx1"/>
                </a:solidFill>
                <a:effectLst/>
                <a:latin typeface="Arial" panose="020B0604020202020204" pitchFamily="34" charset="0"/>
                <a:ea typeface="+mn-ea"/>
                <a:cs typeface="Arial" panose="020B0604020202020204" pitchFamily="34" charset="0"/>
              </a:rPr>
              <a:t> (file text), </a:t>
            </a:r>
            <a:r>
              <a:rPr lang="en-US" sz="1200" kern="1200" err="1" smtClean="0">
                <a:solidFill>
                  <a:schemeClr val="tx1"/>
                </a:solidFill>
                <a:effectLst/>
                <a:latin typeface="Arial" panose="020B0604020202020204" pitchFamily="34" charset="0"/>
                <a:ea typeface="+mn-ea"/>
                <a:cs typeface="Arial" panose="020B0604020202020204" pitchFamily="34" charset="0"/>
              </a:rPr>
              <a:t>nhiệm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vụ</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2 file </a:t>
            </a:r>
            <a:r>
              <a:rPr lang="en-US" sz="1200" kern="1200" err="1" smtClean="0">
                <a:solidFill>
                  <a:schemeClr val="tx1"/>
                </a:solidFill>
                <a:effectLst/>
                <a:latin typeface="Arial" panose="020B0604020202020204" pitchFamily="34" charset="0"/>
                <a:ea typeface="+mn-ea"/>
                <a:cs typeface="Arial" panose="020B0604020202020204" pitchFamily="34" charset="0"/>
              </a:rPr>
              <a:t>này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giống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nhau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Mặc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lúc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DB, Oracle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tiên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dụng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spfile</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trước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nếu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không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thì</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chuyển</a:t>
            </a:r>
            <a:r>
              <a:rPr lang="en-US" sz="1200" kern="1200" smtClean="0">
                <a:solidFill>
                  <a:schemeClr val="tx1"/>
                </a:solidFill>
                <a:effectLst/>
                <a:latin typeface="Arial" panose="020B0604020202020204" pitchFamily="34" charset="0"/>
                <a:ea typeface="+mn-ea"/>
                <a:cs typeface="Arial" panose="020B0604020202020204" pitchFamily="34" charset="0"/>
              </a:rPr>
              <a:t> sang </a:t>
            </a:r>
            <a:r>
              <a:rPr lang="en-US" sz="1200" kern="1200" err="1" smtClean="0">
                <a:solidFill>
                  <a:schemeClr val="tx1"/>
                </a:solidFill>
                <a:effectLst/>
                <a:latin typeface="Arial" panose="020B0604020202020204" pitchFamily="34" charset="0"/>
                <a:ea typeface="+mn-ea"/>
                <a:cs typeface="Arial" panose="020B0604020202020204" pitchFamily="34" charset="0"/>
              </a:rPr>
              <a:t>dùng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pfile</a:t>
            </a:r>
            <a:r>
              <a:rPr lang="en-US" sz="1200" kern="1200" smtClean="0">
                <a:solidFill>
                  <a:schemeClr val="tx1"/>
                </a:solidFill>
                <a:effectLst/>
                <a:latin typeface="Arial" panose="020B0604020202020204" pitchFamily="34" charset="0"/>
                <a:ea typeface="+mn-ea"/>
                <a:cs typeface="Arial" panose="020B0604020202020204" pitchFamily="34" charset="0"/>
              </a:rPr>
              <a:t> ( </a:t>
            </a:r>
            <a:r>
              <a:rPr lang="en-US" sz="1200" kern="1200" err="1" smtClean="0">
                <a:solidFill>
                  <a:schemeClr val="tx1"/>
                </a:solidFill>
                <a:effectLst/>
                <a:latin typeface="Arial" panose="020B0604020202020204" pitchFamily="34" charset="0"/>
                <a:ea typeface="+mn-ea"/>
                <a:cs typeface="Arial" panose="020B0604020202020204" pitchFamily="34" charset="0"/>
              </a:rPr>
              <a:t>pfile</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chỉ</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spfile</a:t>
            </a:r>
            <a:r>
              <a:rPr lang="en-US" sz="1200" kern="1200" smtClean="0">
                <a:solidFill>
                  <a:schemeClr val="tx1"/>
                </a:solidFill>
                <a:effectLst/>
                <a:latin typeface="Arial" panose="020B0604020202020204" pitchFamily="34" charset="0"/>
                <a:ea typeface="+mn-ea"/>
                <a:cs typeface="Arial" panose="020B0604020202020204" pitchFamily="34" charset="0"/>
              </a:rPr>
              <a:t>)</a:t>
            </a:r>
          </a:p>
          <a:p>
            <a:endParaRPr lang="en-US" smtClean="0"/>
          </a:p>
          <a:p>
            <a:r>
              <a:rPr lang="en-US" sz="1200" kern="1200" smtClean="0">
                <a:solidFill>
                  <a:schemeClr val="tx1"/>
                </a:solidFill>
                <a:effectLst/>
                <a:latin typeface="Arial" panose="020B0604020202020204" pitchFamily="34" charset="0"/>
                <a:ea typeface="+mn-ea"/>
                <a:cs typeface="Arial" panose="020B0604020202020204" pitchFamily="34" charset="0"/>
              </a:rPr>
              <a:t>When you start the instance, an initialization parameter file is read. There are two types of parameter files.</a:t>
            </a:r>
          </a:p>
          <a:p>
            <a:pPr lvl="0"/>
            <a:r>
              <a:rPr lang="en-US" sz="1200" kern="1200" smtClean="0">
                <a:solidFill>
                  <a:schemeClr val="tx1"/>
                </a:solidFill>
                <a:effectLst/>
                <a:latin typeface="Arial" panose="020B0604020202020204" pitchFamily="34" charset="0"/>
                <a:ea typeface="+mn-ea"/>
                <a:cs typeface="Arial" panose="020B0604020202020204" pitchFamily="34" charset="0"/>
              </a:rPr>
              <a:t>Server parameter file (SPFILE): This is the preferred type of initialization parameter file. It is a binary file that can be written to and read by the database server and must not be edited manually. It resides on the server on which the Oracle instance is executing; it is persistent across shutdown and startup. The default name of this file, which is automatically sought at startup, is </a:t>
            </a:r>
            <a:r>
              <a:rPr lang="en-US" sz="1200" kern="1200" err="1" smtClean="0">
                <a:solidFill>
                  <a:schemeClr val="tx1"/>
                </a:solidFill>
                <a:effectLst/>
                <a:latin typeface="Arial" panose="020B0604020202020204" pitchFamily="34" charset="0"/>
                <a:ea typeface="+mn-ea"/>
                <a:cs typeface="Arial" panose="020B0604020202020204" pitchFamily="34" charset="0"/>
              </a:rPr>
              <a:t>spfile</a:t>
            </a:r>
            <a:r>
              <a:rPr lang="en-US" sz="1200" kern="1200" smtClean="0">
                <a:solidFill>
                  <a:schemeClr val="tx1"/>
                </a:solidFill>
                <a:effectLst/>
                <a:latin typeface="Arial" panose="020B0604020202020204" pitchFamily="34" charset="0"/>
                <a:ea typeface="+mn-ea"/>
                <a:cs typeface="Arial" panose="020B0604020202020204" pitchFamily="34" charset="0"/>
              </a:rPr>
              <a:t>&lt;SID&gt;.</a:t>
            </a:r>
            <a:r>
              <a:rPr lang="en-US" sz="1200" kern="1200" err="1" smtClean="0">
                <a:solidFill>
                  <a:schemeClr val="tx1"/>
                </a:solidFill>
                <a:effectLst/>
                <a:latin typeface="Arial" panose="020B0604020202020204" pitchFamily="34" charset="0"/>
                <a:ea typeface="+mn-ea"/>
                <a:cs typeface="Arial" panose="020B0604020202020204" pitchFamily="34" charset="0"/>
              </a:rPr>
              <a:t>ora</a:t>
            </a:r>
            <a:r>
              <a:rPr lang="en-US" sz="1200" kern="1200" smtClean="0">
                <a:solidFill>
                  <a:schemeClr val="tx1"/>
                </a:solidFill>
                <a:effectLst/>
                <a:latin typeface="Arial" panose="020B0604020202020204" pitchFamily="34" charset="0"/>
                <a:ea typeface="+mn-ea"/>
                <a:cs typeface="Arial" panose="020B0604020202020204" pitchFamily="34" charset="0"/>
              </a:rPr>
              <a:t>.</a:t>
            </a:r>
          </a:p>
          <a:p>
            <a:pPr lvl="0"/>
            <a:r>
              <a:rPr lang="en-US" sz="1200" kern="1200" smtClean="0">
                <a:solidFill>
                  <a:schemeClr val="tx1"/>
                </a:solidFill>
                <a:effectLst/>
                <a:latin typeface="Arial" panose="020B0604020202020204" pitchFamily="34" charset="0"/>
                <a:ea typeface="+mn-ea"/>
                <a:cs typeface="Arial" panose="020B0604020202020204" pitchFamily="34" charset="0"/>
              </a:rPr>
              <a:t>Text initialization parameter file: This type of initialization parameter file can be read by the database server, but it is not written to by the server. The initialization parameter settings must be set and changed manually by using a text editor so that they are persistent across shutdown and startup. The default name of this file (which is automatically sought at startup if an SPFILE is not found) is </a:t>
            </a:r>
            <a:r>
              <a:rPr lang="en-US" sz="1200" kern="1200" err="1" smtClean="0">
                <a:solidFill>
                  <a:schemeClr val="tx1"/>
                </a:solidFill>
                <a:effectLst/>
                <a:latin typeface="Arial" panose="020B0604020202020204" pitchFamily="34" charset="0"/>
                <a:ea typeface="+mn-ea"/>
                <a:cs typeface="Arial" panose="020B0604020202020204" pitchFamily="34" charset="0"/>
              </a:rPr>
              <a:t>init</a:t>
            </a:r>
            <a:r>
              <a:rPr lang="en-US" sz="1200" kern="1200" smtClean="0">
                <a:solidFill>
                  <a:schemeClr val="tx1"/>
                </a:solidFill>
                <a:effectLst/>
                <a:latin typeface="Arial" panose="020B0604020202020204" pitchFamily="34" charset="0"/>
                <a:ea typeface="+mn-ea"/>
                <a:cs typeface="Arial" panose="020B0604020202020204" pitchFamily="34" charset="0"/>
              </a:rPr>
              <a:t>&lt;SID&gt;.</a:t>
            </a:r>
            <a:r>
              <a:rPr lang="en-US" sz="1200" kern="1200" err="1" smtClean="0">
                <a:solidFill>
                  <a:schemeClr val="tx1"/>
                </a:solidFill>
                <a:effectLst/>
                <a:latin typeface="Arial" panose="020B0604020202020204" pitchFamily="34" charset="0"/>
                <a:ea typeface="+mn-ea"/>
                <a:cs typeface="Arial" panose="020B0604020202020204" pitchFamily="34" charset="0"/>
              </a:rPr>
              <a:t>ora</a:t>
            </a:r>
            <a:r>
              <a:rPr lang="en-US" sz="1200" kern="1200" smtClean="0">
                <a:solidFill>
                  <a:schemeClr val="tx1"/>
                </a:solidFill>
                <a:effectLst/>
                <a:latin typeface="Arial" panose="020B0604020202020204" pitchFamily="34" charset="0"/>
                <a:ea typeface="+mn-ea"/>
                <a:cs typeface="Arial" panose="020B0604020202020204" pitchFamily="34" charset="0"/>
              </a:rPr>
              <a:t>.</a:t>
            </a:r>
          </a:p>
          <a:p>
            <a:r>
              <a:rPr lang="en-US" sz="1200" kern="1200" smtClean="0">
                <a:solidFill>
                  <a:schemeClr val="tx1"/>
                </a:solidFill>
                <a:effectLst/>
                <a:latin typeface="Arial" panose="020B0604020202020204" pitchFamily="34" charset="0"/>
                <a:ea typeface="+mn-ea"/>
                <a:cs typeface="Arial" panose="020B0604020202020204" pitchFamily="34" charset="0"/>
              </a:rPr>
              <a:t>In the majority of cases, it is necessary to set and tune only the 30 or so basic parameters to get reasonable performance from the database. In rare situations, modification of the advanced parameters may be needed to achieve optimal performance. There are more than 300 advanced parameters.</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20</a:t>
            </a:fld>
            <a:endParaRPr lang="en-US"/>
          </a:p>
        </p:txBody>
      </p:sp>
    </p:spTree>
    <p:extLst>
      <p:ext uri="{BB962C8B-B14F-4D97-AF65-F5344CB8AC3E}">
        <p14:creationId xmlns:p14="http://schemas.microsoft.com/office/powerpoint/2010/main" val="2159847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smtClean="0">
                <a:solidFill>
                  <a:schemeClr val="tx1"/>
                </a:solidFill>
                <a:effectLst/>
                <a:latin typeface="Arial" panose="020B0604020202020204" pitchFamily="34" charset="0"/>
                <a:ea typeface="+mn-ea"/>
                <a:cs typeface="Arial" panose="020B0604020202020204" pitchFamily="34" charset="0"/>
              </a:rPr>
              <a:t>REDO LOG file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phần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quan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trọng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quá</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trình</a:t>
            </a:r>
            <a:r>
              <a:rPr lang="en-US" sz="1200" kern="1200" smtClean="0">
                <a:solidFill>
                  <a:schemeClr val="tx1"/>
                </a:solidFill>
                <a:effectLst/>
                <a:latin typeface="Arial" panose="020B0604020202020204" pitchFamily="34" charset="0"/>
                <a:ea typeface="+mn-ea"/>
                <a:cs typeface="Arial" panose="020B0604020202020204" pitchFamily="34" charset="0"/>
              </a:rPr>
              <a:t>  Oracle recovery.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dụng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recover database </a:t>
            </a:r>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bị</a:t>
            </a:r>
            <a:r>
              <a:rPr lang="en-US" sz="1200" kern="1200" smtClean="0">
                <a:solidFill>
                  <a:schemeClr val="tx1"/>
                </a:solidFill>
                <a:effectLst/>
                <a:latin typeface="Arial" panose="020B0604020202020204" pitchFamily="34" charset="0"/>
                <a:ea typeface="+mn-ea"/>
                <a:cs typeface="Arial" panose="020B0604020202020204" pitchFamily="34" charset="0"/>
              </a:rPr>
              <a:t> crash. </a:t>
            </a: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Chức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năng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chính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redo log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lại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tất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cả</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thay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đổi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đối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với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trong</a:t>
            </a:r>
            <a:r>
              <a:rPr lang="en-US" sz="1200" kern="1200" smtClean="0">
                <a:solidFill>
                  <a:schemeClr val="tx1"/>
                </a:solidFill>
                <a:effectLst/>
                <a:latin typeface="Arial" panose="020B0604020202020204" pitchFamily="34" charset="0"/>
                <a:ea typeface="+mn-ea"/>
                <a:cs typeface="Arial" panose="020B0604020202020204" pitchFamily="34" charset="0"/>
              </a:rPr>
              <a:t> database. Redo log files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dụng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bảo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vệ</a:t>
            </a:r>
            <a:r>
              <a:rPr lang="en-US" sz="1200" kern="1200" smtClean="0">
                <a:solidFill>
                  <a:schemeClr val="tx1"/>
                </a:solidFill>
                <a:effectLst/>
                <a:latin typeface="Arial" panose="020B0604020202020204" pitchFamily="34" charset="0"/>
                <a:ea typeface="+mn-ea"/>
                <a:cs typeface="Arial" panose="020B0604020202020204" pitchFamily="34" charset="0"/>
              </a:rPr>
              <a:t> database </a:t>
            </a:r>
            <a:r>
              <a:rPr lang="en-US" sz="1200" kern="1200" err="1" smtClean="0">
                <a:solidFill>
                  <a:schemeClr val="tx1"/>
                </a:solidFill>
                <a:effectLst/>
                <a:latin typeface="Arial" panose="020B0604020202020204" pitchFamily="34" charset="0"/>
                <a:ea typeface="+mn-ea"/>
                <a:cs typeface="Arial" panose="020B0604020202020204" pitchFamily="34" charset="0"/>
              </a:rPr>
              <a:t>khỏi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sự</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cố</a:t>
            </a:r>
            <a:r>
              <a:rPr lang="en-US" sz="1200" kern="1200" smtClean="0">
                <a:solidFill>
                  <a:schemeClr val="tx1"/>
                </a:solidFill>
                <a:effectLst/>
                <a:latin typeface="Arial" panose="020B0604020202020204" pitchFamily="34" charset="0"/>
                <a:ea typeface="+mn-ea"/>
                <a:cs typeface="Arial" panose="020B0604020202020204" pitchFamily="34" charset="0"/>
              </a:rPr>
              <a:t>. Oracle </a:t>
            </a:r>
            <a:r>
              <a:rPr lang="en-US" sz="1200" kern="1200" err="1" smtClean="0">
                <a:solidFill>
                  <a:schemeClr val="tx1"/>
                </a:solidFill>
                <a:effectLst/>
                <a:latin typeface="Arial" panose="020B0604020202020204" pitchFamily="34" charset="0"/>
                <a:ea typeface="+mn-ea"/>
                <a:cs typeface="Arial" panose="020B0604020202020204" pitchFamily="34" charset="0"/>
              </a:rPr>
              <a:t>cho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phép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dụng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lúc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nhiều</a:t>
            </a:r>
            <a:r>
              <a:rPr lang="en-US" sz="1200" kern="1200" smtClean="0">
                <a:solidFill>
                  <a:schemeClr val="tx1"/>
                </a:solidFill>
                <a:effectLst/>
                <a:latin typeface="Arial" panose="020B0604020202020204" pitchFamily="34" charset="0"/>
                <a:ea typeface="+mn-ea"/>
                <a:cs typeface="Arial" panose="020B0604020202020204" pitchFamily="34" charset="0"/>
              </a:rPr>
              <a:t> redo log </a:t>
            </a:r>
            <a:r>
              <a:rPr lang="en-US" sz="1200" kern="1200" err="1" smtClean="0">
                <a:solidFill>
                  <a:schemeClr val="tx1"/>
                </a:solidFill>
                <a:effectLst/>
                <a:latin typeface="Arial" panose="020B0604020202020204" pitchFamily="34" charset="0"/>
                <a:ea typeface="+mn-ea"/>
                <a:cs typeface="Arial" panose="020B0604020202020204" pitchFamily="34" charset="0"/>
              </a:rPr>
              <a:t>gọi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multiplexed redo log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bản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redo log </a:t>
            </a:r>
            <a:r>
              <a:rPr lang="en-US" sz="1200" kern="1200" err="1" smtClean="0">
                <a:solidFill>
                  <a:schemeClr val="tx1"/>
                </a:solidFill>
                <a:effectLst/>
                <a:latin typeface="Arial" panose="020B0604020202020204" pitchFamily="34" charset="0"/>
                <a:ea typeface="+mn-ea"/>
                <a:cs typeface="Arial" panose="020B0604020202020204" pitchFamily="34" charset="0"/>
              </a:rPr>
              <a:t>trên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ổ </a:t>
            </a:r>
            <a:r>
              <a:rPr lang="en-US" sz="1200" kern="1200" err="1" smtClean="0">
                <a:solidFill>
                  <a:schemeClr val="tx1"/>
                </a:solidFill>
                <a:effectLst/>
                <a:latin typeface="Arial" panose="020B0604020202020204" pitchFamily="34" charset="0"/>
                <a:ea typeface="+mn-ea"/>
                <a:cs typeface="Arial" panose="020B0604020202020204" pitchFamily="34" charset="0"/>
              </a:rPr>
              <a:t>đĩa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nhau</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mỗi</a:t>
            </a:r>
            <a:r>
              <a:rPr lang="en-US" sz="1200" kern="1200" smtClean="0">
                <a:solidFill>
                  <a:schemeClr val="tx1"/>
                </a:solidFill>
                <a:effectLst/>
                <a:latin typeface="Arial" panose="020B0604020202020204" pitchFamily="34" charset="0"/>
                <a:ea typeface="+mn-ea"/>
                <a:cs typeface="Arial" panose="020B0604020202020204" pitchFamily="34" charset="0"/>
              </a:rPr>
              <a:t> Oracle block </a:t>
            </a:r>
            <a:r>
              <a:rPr lang="en-US" sz="1200" kern="1200" err="1" smtClean="0">
                <a:solidFill>
                  <a:schemeClr val="tx1"/>
                </a:solidFill>
                <a:effectLst/>
                <a:latin typeface="Arial" panose="020B0604020202020204" pitchFamily="34" charset="0"/>
                <a:ea typeface="+mn-ea"/>
                <a:cs typeface="Arial" panose="020B0604020202020204" pitchFamily="34" charset="0"/>
              </a:rPr>
              <a:t>thay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đổi</a:t>
            </a:r>
            <a:r>
              <a:rPr lang="en-US" sz="1200" kern="1200" smtClean="0">
                <a:solidFill>
                  <a:schemeClr val="tx1"/>
                </a:solidFill>
                <a:effectLst/>
                <a:latin typeface="Arial" panose="020B0604020202020204" pitchFamily="34" charset="0"/>
                <a:ea typeface="+mn-ea"/>
                <a:cs typeface="Arial" panose="020B0604020202020204" pitchFamily="34" charset="0"/>
              </a:rPr>
              <a:t>, Oracle </a:t>
            </a:r>
            <a:r>
              <a:rPr lang="en-US" sz="1200" kern="1200" err="1" smtClean="0">
                <a:solidFill>
                  <a:schemeClr val="tx1"/>
                </a:solidFill>
                <a:effectLst/>
                <a:latin typeface="Arial" panose="020B0604020202020204" pitchFamily="34" charset="0"/>
                <a:ea typeface="+mn-ea"/>
                <a:cs typeface="Arial" panose="020B0604020202020204" pitchFamily="34" charset="0"/>
              </a:rPr>
              <a:t>tạo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ra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vector </a:t>
            </a:r>
            <a:r>
              <a:rPr lang="en-US" sz="1200" kern="1200" err="1" smtClean="0">
                <a:solidFill>
                  <a:schemeClr val="tx1"/>
                </a:solidFill>
                <a:effectLst/>
                <a:latin typeface="Arial" panose="020B0604020202020204" pitchFamily="34" charset="0"/>
                <a:ea typeface="+mn-ea"/>
                <a:cs typeface="Arial" panose="020B0604020202020204" pitchFamily="34" charset="0"/>
              </a:rPr>
              <a:t>thay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đổi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Mỗi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vetor</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này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cọi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REDO entry </a:t>
            </a:r>
            <a:r>
              <a:rPr lang="en-US" sz="1200" kern="1200" err="1" smtClean="0">
                <a:solidFill>
                  <a:schemeClr val="tx1"/>
                </a:solidFill>
                <a:effectLst/>
                <a:latin typeface="Arial" panose="020B0604020202020204" pitchFamily="34" charset="0"/>
                <a:ea typeface="+mn-ea"/>
                <a:cs typeface="Arial" panose="020B0604020202020204" pitchFamily="34" charset="0"/>
              </a:rPr>
              <a:t>hoặc</a:t>
            </a:r>
            <a:r>
              <a:rPr lang="en-US" sz="1200" kern="1200" smtClean="0">
                <a:solidFill>
                  <a:schemeClr val="tx1"/>
                </a:solidFill>
                <a:effectLst/>
                <a:latin typeface="Arial" panose="020B0604020202020204" pitchFamily="34" charset="0"/>
                <a:ea typeface="+mn-ea"/>
                <a:cs typeface="Arial" panose="020B0604020202020204" pitchFamily="34" charset="0"/>
              </a:rPr>
              <a:t> REDO records.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sự</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thay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đổi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này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err="1" smtClean="0">
                <a:solidFill>
                  <a:schemeClr val="tx1"/>
                </a:solidFill>
                <a:effectLst/>
                <a:latin typeface="Arial" panose="020B0604020202020204" pitchFamily="34" charset="0"/>
                <a:ea typeface="+mn-ea"/>
                <a:cs typeface="Arial" panose="020B0604020202020204" pitchFamily="34" charset="0"/>
              </a:rPr>
              <a:t>ghi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vào</a:t>
            </a:r>
            <a:r>
              <a:rPr lang="en-US" sz="1200" kern="1200" smtClean="0">
                <a:solidFill>
                  <a:schemeClr val="tx1"/>
                </a:solidFill>
                <a:effectLst/>
                <a:latin typeface="Arial" panose="020B0604020202020204" pitchFamily="34" charset="0"/>
                <a:ea typeface="+mn-ea"/>
                <a:cs typeface="Arial" panose="020B0604020202020204" pitchFamily="34" charset="0"/>
              </a:rPr>
              <a:t> redo log buffer </a:t>
            </a:r>
            <a:r>
              <a:rPr lang="en-US" sz="1200" kern="1200" err="1" smtClean="0">
                <a:solidFill>
                  <a:schemeClr val="tx1"/>
                </a:solidFill>
                <a:effectLst/>
                <a:latin typeface="Arial" panose="020B0604020202020204" pitchFamily="34" charset="0"/>
                <a:ea typeface="+mn-ea"/>
                <a:cs typeface="Arial" panose="020B0604020202020204" pitchFamily="34" charset="0"/>
              </a:rPr>
              <a:t>trên</a:t>
            </a:r>
            <a:r>
              <a:rPr lang="en-US" sz="1200" kern="1200" smtClean="0">
                <a:solidFill>
                  <a:schemeClr val="tx1"/>
                </a:solidFill>
                <a:effectLst/>
                <a:latin typeface="Arial" panose="020B0604020202020204" pitchFamily="34" charset="0"/>
                <a:ea typeface="+mn-ea"/>
                <a:cs typeface="Arial" panose="020B0604020202020204" pitchFamily="34" charset="0"/>
              </a:rPr>
              <a:t> PGA. Redo log buffer </a:t>
            </a:r>
            <a:r>
              <a:rPr lang="en-US" sz="1200" kern="1200" err="1" smtClean="0">
                <a:solidFill>
                  <a:schemeClr val="tx1"/>
                </a:solidFill>
                <a:effectLst/>
                <a:latin typeface="Arial" panose="020B0604020202020204" pitchFamily="34" charset="0"/>
                <a:ea typeface="+mn-ea"/>
                <a:cs typeface="Arial" panose="020B0604020202020204" pitchFamily="34" charset="0"/>
              </a:rPr>
              <a:t>ghi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xuống</a:t>
            </a:r>
            <a:r>
              <a:rPr lang="en-US" sz="1200" kern="1200" smtClean="0">
                <a:solidFill>
                  <a:schemeClr val="tx1"/>
                </a:solidFill>
                <a:effectLst/>
                <a:latin typeface="Arial" panose="020B0604020202020204" pitchFamily="34" charset="0"/>
                <a:ea typeface="+mn-ea"/>
                <a:cs typeface="Arial" panose="020B0604020202020204" pitchFamily="34" charset="0"/>
              </a:rPr>
              <a:t> online redo log </a:t>
            </a:r>
            <a:r>
              <a:rPr lang="en-US" sz="1200" kern="1200" err="1" smtClean="0">
                <a:solidFill>
                  <a:schemeClr val="tx1"/>
                </a:solidFill>
                <a:effectLst/>
                <a:latin typeface="Arial" panose="020B0604020202020204" pitchFamily="34" charset="0"/>
                <a:ea typeface="+mn-ea"/>
                <a:cs typeface="Arial" panose="020B0604020202020204" pitchFamily="34" charset="0"/>
              </a:rPr>
              <a:t>vào</a:t>
            </a:r>
            <a:r>
              <a:rPr lang="en-US" sz="1200" kern="1200" smtClean="0">
                <a:solidFill>
                  <a:schemeClr val="tx1"/>
                </a:solidFill>
                <a:effectLst/>
                <a:latin typeface="Arial" panose="020B0604020202020204" pitchFamily="34" charset="0"/>
                <a:ea typeface="+mn-ea"/>
                <a:cs typeface="Arial" panose="020B0604020202020204" pitchFamily="34" charset="0"/>
              </a:rPr>
              <a:t> 1 </a:t>
            </a:r>
            <a:r>
              <a:rPr lang="en-US" sz="1200" kern="1200" err="1" smtClean="0">
                <a:solidFill>
                  <a:schemeClr val="tx1"/>
                </a:solidFill>
                <a:effectLst/>
                <a:latin typeface="Arial" panose="020B0604020202020204" pitchFamily="34" charset="0"/>
                <a:ea typeface="+mn-ea"/>
                <a:cs typeface="Arial" panose="020B0604020202020204" pitchFamily="34" charset="0"/>
              </a:rPr>
              <a:t>thời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điểm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nào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bởi</a:t>
            </a:r>
            <a:r>
              <a:rPr lang="en-US" sz="1200" kern="1200" smtClean="0">
                <a:solidFill>
                  <a:schemeClr val="tx1"/>
                </a:solidFill>
                <a:effectLst/>
                <a:latin typeface="Arial" panose="020B0604020202020204" pitchFamily="34" charset="0"/>
                <a:ea typeface="+mn-ea"/>
                <a:cs typeface="Arial" panose="020B0604020202020204" pitchFamily="34" charset="0"/>
              </a:rPr>
              <a:t> LGWR</a:t>
            </a: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Redolog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thường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gồm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ít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nhất</a:t>
            </a:r>
            <a:r>
              <a:rPr lang="en-US" sz="1200" kern="1200" smtClean="0">
                <a:solidFill>
                  <a:schemeClr val="tx1"/>
                </a:solidFill>
                <a:effectLst/>
                <a:latin typeface="Arial" panose="020B0604020202020204" pitchFamily="34" charset="0"/>
                <a:ea typeface="+mn-ea"/>
                <a:cs typeface="Arial" panose="020B0604020202020204" pitchFamily="34" charset="0"/>
              </a:rPr>
              <a:t> 2 </a:t>
            </a:r>
            <a:r>
              <a:rPr lang="en-US" sz="1200" kern="1200" err="1" smtClean="0">
                <a:solidFill>
                  <a:schemeClr val="tx1"/>
                </a:solidFill>
                <a:effectLst/>
                <a:latin typeface="Arial" panose="020B0604020202020204" pitchFamily="34" charset="0"/>
                <a:ea typeface="+mn-ea"/>
                <a:cs typeface="Arial" panose="020B0604020202020204" pitchFamily="34" charset="0"/>
              </a:rPr>
              <a:t>đơn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vị</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lại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lên</a:t>
            </a:r>
            <a:r>
              <a:rPr lang="en-US" sz="1200" kern="1200" smtClean="0">
                <a:solidFill>
                  <a:schemeClr val="tx1"/>
                </a:solidFill>
                <a:effectLst/>
                <a:latin typeface="Arial" panose="020B0604020202020204" pitchFamily="34" charset="0"/>
                <a:ea typeface="+mn-ea"/>
                <a:cs typeface="Arial" panose="020B0604020202020204" pitchFamily="34" charset="0"/>
              </a:rPr>
              <a:t> DB, </a:t>
            </a:r>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1 </a:t>
            </a:r>
            <a:r>
              <a:rPr lang="en-US" sz="1200" kern="1200" err="1" smtClean="0">
                <a:solidFill>
                  <a:schemeClr val="tx1"/>
                </a:solidFill>
                <a:effectLst/>
                <a:latin typeface="Arial" panose="020B0604020202020204" pitchFamily="34" charset="0"/>
                <a:ea typeface="+mn-ea"/>
                <a:cs typeface="Arial" panose="020B0604020202020204" pitchFamily="34" charset="0"/>
              </a:rPr>
              <a:t>redolog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đầy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switch sang redo log </a:t>
            </a:r>
            <a:r>
              <a:rPr lang="en-US" sz="1200" kern="1200" err="1" smtClean="0">
                <a:solidFill>
                  <a:schemeClr val="tx1"/>
                </a:solidFill>
                <a:effectLst/>
                <a:latin typeface="Arial" panose="020B0604020202020204" pitchFamily="34" charset="0"/>
                <a:ea typeface="+mn-ea"/>
                <a:cs typeface="Arial" panose="020B0604020202020204" pitchFamily="34" charset="0"/>
              </a:rPr>
              <a:t>bên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cạnh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switch sang 1 </a:t>
            </a:r>
            <a:r>
              <a:rPr lang="en-US" sz="1200" kern="1200" err="1" smtClean="0">
                <a:solidFill>
                  <a:schemeClr val="tx1"/>
                </a:solidFill>
                <a:effectLst/>
                <a:latin typeface="Arial" panose="020B0604020202020204" pitchFamily="34" charset="0"/>
                <a:ea typeface="+mn-ea"/>
                <a:cs typeface="Arial" panose="020B0604020202020204" pitchFamily="34" charset="0"/>
              </a:rPr>
              <a:t>redolog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đã</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này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xuống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archivelog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1"/>
            <a:endParaRPr lang="en-US" sz="1200" kern="1200" smtClean="0">
              <a:solidFill>
                <a:schemeClr val="tx1"/>
              </a:solidFill>
              <a:effectLst/>
              <a:latin typeface="Arial" panose="020B0604020202020204" pitchFamily="34" charset="0"/>
              <a:ea typeface="+mn-ea"/>
              <a:cs typeface="Arial" panose="020B0604020202020204" pitchFamily="34" charset="0"/>
            </a:endParaRPr>
          </a:p>
          <a:p>
            <a:r>
              <a:rPr lang="en-US" sz="1200" b="1" kern="1200" smtClean="0">
                <a:solidFill>
                  <a:schemeClr val="tx1"/>
                </a:solidFill>
                <a:effectLst/>
                <a:latin typeface="Arial" panose="020B0604020202020204" pitchFamily="34" charset="0"/>
                <a:ea typeface="+mn-ea"/>
                <a:cs typeface="Arial" panose="020B0604020202020204" pitchFamily="34" charset="0"/>
              </a:rPr>
              <a:t>Archived redo log files</a:t>
            </a:r>
            <a:r>
              <a:rPr lang="en-US" sz="1200" kern="120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smtClean="0">
                <a:solidFill>
                  <a:schemeClr val="tx1"/>
                </a:solidFill>
                <a:effectLst/>
                <a:latin typeface="Arial" panose="020B0604020202020204" pitchFamily="34" charset="0"/>
                <a:ea typeface="+mn-ea"/>
                <a:cs typeface="Arial" panose="020B0604020202020204" pitchFamily="34" charset="0"/>
              </a:rPr>
              <a:t>Contain an ongoing history of the data changes (redo) that are generated by the instance. Using these files and a backup of the database, you can recover a lost data file. That is, archive logs enable the recovery of restored data files.</a:t>
            </a:r>
          </a:p>
          <a:p>
            <a:pPr lvl="1"/>
            <a:endParaRPr lang="en-US" sz="1200" kern="1200" smtClean="0">
              <a:solidFill>
                <a:schemeClr val="tx1"/>
              </a:solidFill>
              <a:effectLst/>
              <a:latin typeface="Arial" panose="020B0604020202020204" pitchFamily="34" charset="0"/>
              <a:ea typeface="+mn-ea"/>
              <a:cs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23</a:t>
            </a:fld>
            <a:endParaRPr lang="en-US"/>
          </a:p>
        </p:txBody>
      </p:sp>
    </p:spTree>
    <p:extLst>
      <p:ext uri="{BB962C8B-B14F-4D97-AF65-F5344CB8AC3E}">
        <p14:creationId xmlns:p14="http://schemas.microsoft.com/office/powerpoint/2010/main" val="164448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Arial" panose="020B0604020202020204" pitchFamily="34" charset="0"/>
                <a:ea typeface="+mn-ea"/>
                <a:cs typeface="Arial" panose="020B0604020202020204" pitchFamily="34" charset="0"/>
              </a:rPr>
              <a:t>At the finest level of granularity, Oracle stores data in </a:t>
            </a:r>
            <a:r>
              <a:rPr lang="en-US" sz="1200" b="1" i="0" kern="1200" smtClean="0">
                <a:solidFill>
                  <a:schemeClr val="tx1"/>
                </a:solidFill>
                <a:effectLst/>
                <a:latin typeface="Arial" panose="020B0604020202020204" pitchFamily="34" charset="0"/>
                <a:ea typeface="+mn-ea"/>
                <a:cs typeface="Arial" panose="020B0604020202020204" pitchFamily="34" charset="0"/>
              </a:rPr>
              <a:t>data blocks</a:t>
            </a:r>
            <a:r>
              <a:rPr lang="en-US" sz="1200" b="0" i="0" kern="1200" smtClean="0">
                <a:solidFill>
                  <a:schemeClr val="tx1"/>
                </a:solidFill>
                <a:effectLst/>
                <a:latin typeface="Arial" panose="020B0604020202020204" pitchFamily="34" charset="0"/>
                <a:ea typeface="+mn-ea"/>
                <a:cs typeface="Arial" panose="020B0604020202020204" pitchFamily="34" charset="0"/>
              </a:rPr>
              <a:t> (also called </a:t>
            </a:r>
            <a:r>
              <a:rPr lang="en-US" sz="1200" b="1" i="0" kern="1200" smtClean="0">
                <a:solidFill>
                  <a:schemeClr val="tx1"/>
                </a:solidFill>
                <a:effectLst/>
                <a:latin typeface="Arial" panose="020B0604020202020204" pitchFamily="34" charset="0"/>
                <a:ea typeface="+mn-ea"/>
                <a:cs typeface="Arial" panose="020B0604020202020204" pitchFamily="34" charset="0"/>
              </a:rPr>
              <a:t>logical blocks</a:t>
            </a:r>
            <a:r>
              <a:rPr lang="en-US" sz="1200" b="0" i="0" kern="1200" smtClean="0">
                <a:solidFill>
                  <a:schemeClr val="tx1"/>
                </a:solidFill>
                <a:effectLst/>
                <a:latin typeface="Arial" panose="020B0604020202020204" pitchFamily="34" charset="0"/>
                <a:ea typeface="+mn-ea"/>
                <a:cs typeface="Arial" panose="020B0604020202020204" pitchFamily="34" charset="0"/>
              </a:rPr>
              <a:t>, </a:t>
            </a:r>
            <a:r>
              <a:rPr lang="en-US" sz="1200" b="1" i="0" kern="1200" smtClean="0">
                <a:solidFill>
                  <a:schemeClr val="tx1"/>
                </a:solidFill>
                <a:effectLst/>
                <a:latin typeface="Arial" panose="020B0604020202020204" pitchFamily="34" charset="0"/>
                <a:ea typeface="+mn-ea"/>
                <a:cs typeface="Arial" panose="020B0604020202020204" pitchFamily="34" charset="0"/>
              </a:rPr>
              <a:t>Oracle blocks</a:t>
            </a:r>
            <a:r>
              <a:rPr lang="en-US" sz="1200" b="0" i="0" kern="1200" smtClean="0">
                <a:solidFill>
                  <a:schemeClr val="tx1"/>
                </a:solidFill>
                <a:effectLst/>
                <a:latin typeface="Arial" panose="020B0604020202020204" pitchFamily="34" charset="0"/>
                <a:ea typeface="+mn-ea"/>
                <a:cs typeface="Arial" panose="020B0604020202020204" pitchFamily="34" charset="0"/>
              </a:rPr>
              <a:t>, or </a:t>
            </a:r>
            <a:r>
              <a:rPr lang="en-US" sz="1200" b="1" i="0" kern="1200" smtClean="0">
                <a:solidFill>
                  <a:schemeClr val="tx1"/>
                </a:solidFill>
                <a:effectLst/>
                <a:latin typeface="Arial" panose="020B0604020202020204" pitchFamily="34" charset="0"/>
                <a:ea typeface="+mn-ea"/>
                <a:cs typeface="Arial" panose="020B0604020202020204" pitchFamily="34" charset="0"/>
              </a:rPr>
              <a:t>pages</a:t>
            </a:r>
            <a:r>
              <a:rPr lang="en-US" sz="1200" b="0" i="0" kern="1200" smtClean="0">
                <a:solidFill>
                  <a:schemeClr val="tx1"/>
                </a:solidFill>
                <a:effectLst/>
                <a:latin typeface="Arial" panose="020B0604020202020204" pitchFamily="34" charset="0"/>
                <a:ea typeface="+mn-ea"/>
                <a:cs typeface="Arial" panose="020B0604020202020204" pitchFamily="34" charset="0"/>
              </a:rPr>
              <a:t>). One data block corresponds to a specific number of bytes of physical database space on disk.</a:t>
            </a:r>
          </a:p>
          <a:p>
            <a:endParaRPr lang="en-US" sz="1200" b="0" i="0" kern="1200" smtClean="0">
              <a:solidFill>
                <a:schemeClr val="tx1"/>
              </a:solidFill>
              <a:effectLst/>
              <a:latin typeface="Arial" panose="020B0604020202020204" pitchFamily="34" charset="0"/>
              <a:ea typeface="+mn-ea"/>
              <a:cs typeface="Arial" panose="020B0604020202020204" pitchFamily="34" charset="0"/>
            </a:endParaRPr>
          </a:p>
          <a:p>
            <a:r>
              <a:rPr lang="en-US" sz="1200" b="0" i="0" kern="1200" smtClean="0">
                <a:solidFill>
                  <a:schemeClr val="tx1"/>
                </a:solidFill>
                <a:effectLst/>
                <a:latin typeface="Arial" panose="020B0604020202020204" pitchFamily="34" charset="0"/>
                <a:ea typeface="+mn-ea"/>
                <a:cs typeface="Arial" panose="020B0604020202020204" pitchFamily="34" charset="0"/>
              </a:rPr>
              <a:t>The next level of logical database space is an </a:t>
            </a:r>
            <a:r>
              <a:rPr lang="en-US" sz="1200" b="1" i="0" kern="1200" smtClean="0">
                <a:solidFill>
                  <a:schemeClr val="tx1"/>
                </a:solidFill>
                <a:effectLst/>
                <a:latin typeface="Arial" panose="020B0604020202020204" pitchFamily="34" charset="0"/>
                <a:ea typeface="+mn-ea"/>
                <a:cs typeface="Arial" panose="020B0604020202020204" pitchFamily="34" charset="0"/>
              </a:rPr>
              <a:t>extent</a:t>
            </a:r>
            <a:r>
              <a:rPr lang="en-US" sz="1200" b="0" i="0" kern="1200" smtClean="0">
                <a:solidFill>
                  <a:schemeClr val="tx1"/>
                </a:solidFill>
                <a:effectLst/>
                <a:latin typeface="Arial" panose="020B0604020202020204" pitchFamily="34" charset="0"/>
                <a:ea typeface="+mn-ea"/>
                <a:cs typeface="Arial" panose="020B0604020202020204" pitchFamily="34" charset="0"/>
              </a:rPr>
              <a:t>. An extent is a specific number of contiguous data blocks allocated for storing a specific type of information.</a:t>
            </a:r>
          </a:p>
          <a:p>
            <a:endParaRPr lang="en-US" sz="1200" b="0" i="0" kern="1200" smtClean="0">
              <a:solidFill>
                <a:schemeClr val="tx1"/>
              </a:solidFill>
              <a:effectLst/>
              <a:latin typeface="Arial" panose="020B0604020202020204" pitchFamily="34" charset="0"/>
              <a:ea typeface="+mn-ea"/>
              <a:cs typeface="Arial" panose="020B0604020202020204" pitchFamily="34" charset="0"/>
            </a:endParaRPr>
          </a:p>
          <a:p>
            <a:r>
              <a:rPr lang="en-US" sz="1200" b="1" kern="1200" smtClean="0">
                <a:solidFill>
                  <a:schemeClr val="tx1"/>
                </a:solidFill>
                <a:effectLst/>
                <a:latin typeface="Arial" panose="020B0604020202020204" pitchFamily="34" charset="0"/>
                <a:ea typeface="+mn-ea"/>
                <a:cs typeface="Arial" panose="020B0604020202020204" pitchFamily="34" charset="0"/>
              </a:rPr>
              <a:t>Segments</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0"/>
            <a:r>
              <a:rPr lang="en-US" sz="1200" kern="1200" smtClean="0">
                <a:solidFill>
                  <a:schemeClr val="tx1"/>
                </a:solidFill>
                <a:effectLst/>
                <a:latin typeface="Arial" panose="020B0604020202020204" pitchFamily="34" charset="0"/>
                <a:ea typeface="+mn-ea"/>
                <a:cs typeface="Arial" panose="020B0604020202020204" pitchFamily="34" charset="0"/>
              </a:rPr>
              <a:t>The level of logical database storage above an extent is called a segment. A segment is a set of extents allocated for a certain logical structure. Example:</a:t>
            </a:r>
          </a:p>
          <a:p>
            <a:pPr lvl="1"/>
            <a:r>
              <a:rPr lang="en-US" sz="1200" kern="1200" smtClean="0">
                <a:solidFill>
                  <a:schemeClr val="tx1"/>
                </a:solidFill>
                <a:effectLst/>
                <a:latin typeface="Arial" panose="020B0604020202020204" pitchFamily="34" charset="0"/>
                <a:ea typeface="+mn-ea"/>
                <a:cs typeface="Arial" panose="020B0604020202020204" pitchFamily="34" charset="0"/>
              </a:rPr>
              <a:t>Data segments: Each </a:t>
            </a:r>
            <a:r>
              <a:rPr lang="en-US" sz="1200" kern="1200" err="1" smtClean="0">
                <a:solidFill>
                  <a:schemeClr val="tx1"/>
                </a:solidFill>
                <a:effectLst/>
                <a:latin typeface="Arial" panose="020B0604020202020204" pitchFamily="34" charset="0"/>
                <a:ea typeface="+mn-ea"/>
                <a:cs typeface="Arial" panose="020B0604020202020204" pitchFamily="34" charset="0"/>
              </a:rPr>
              <a:t>nonclustered</a:t>
            </a:r>
            <a:r>
              <a:rPr lang="en-US" sz="1200" kern="1200" smtClean="0">
                <a:solidFill>
                  <a:schemeClr val="tx1"/>
                </a:solidFill>
                <a:effectLst/>
                <a:latin typeface="Arial" panose="020B0604020202020204" pitchFamily="34" charset="0"/>
                <a:ea typeface="+mn-ea"/>
                <a:cs typeface="Arial" panose="020B0604020202020204" pitchFamily="34" charset="0"/>
              </a:rPr>
              <a:t>, non-index-organized table has a data segment, with the exception of external tables, global temporary tables, and partitioned tables (in which each table has one or more segments). All of the table’s data is stored in the extents of its data segment. For a partitioned table, each partition has a data segment. Each cluster has a data segment. The data of every table in the cluster is stored in the cluster’s data segment.</a:t>
            </a:r>
          </a:p>
          <a:p>
            <a:pPr lvl="1"/>
            <a:r>
              <a:rPr lang="en-US" sz="1200" kern="1200" smtClean="0">
                <a:solidFill>
                  <a:schemeClr val="tx1"/>
                </a:solidFill>
                <a:effectLst/>
                <a:latin typeface="Arial" panose="020B0604020202020204" pitchFamily="34" charset="0"/>
                <a:ea typeface="+mn-ea"/>
                <a:cs typeface="Arial" panose="020B0604020202020204" pitchFamily="34" charset="0"/>
              </a:rPr>
              <a:t>Index segments: Each index has an index segment that stores all of its data. For a partitioned index, each partition has an index segment.</a:t>
            </a:r>
          </a:p>
          <a:p>
            <a:pPr lvl="1"/>
            <a:r>
              <a:rPr lang="en-US" sz="1200" kern="1200" smtClean="0">
                <a:solidFill>
                  <a:schemeClr val="tx1"/>
                </a:solidFill>
                <a:effectLst/>
                <a:latin typeface="Arial" panose="020B0604020202020204" pitchFamily="34" charset="0"/>
                <a:ea typeface="+mn-ea"/>
                <a:cs typeface="Arial" panose="020B0604020202020204" pitchFamily="34" charset="0"/>
              </a:rPr>
              <a:t>Undo segments: One UNDO </a:t>
            </a:r>
            <a:r>
              <a:rPr lang="en-US" sz="1200" kern="120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smtClean="0">
                <a:solidFill>
                  <a:schemeClr val="tx1"/>
                </a:solidFill>
                <a:effectLst/>
                <a:latin typeface="Arial" panose="020B0604020202020204" pitchFamily="34" charset="0"/>
                <a:ea typeface="+mn-ea"/>
                <a:cs typeface="Arial" panose="020B0604020202020204" pitchFamily="34" charset="0"/>
              </a:rPr>
              <a:t> is created for each database instance This </a:t>
            </a:r>
            <a:r>
              <a:rPr lang="en-US" sz="1200" kern="120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smtClean="0">
                <a:solidFill>
                  <a:schemeClr val="tx1"/>
                </a:solidFill>
                <a:effectLst/>
                <a:latin typeface="Arial" panose="020B0604020202020204" pitchFamily="34" charset="0"/>
                <a:ea typeface="+mn-ea"/>
                <a:cs typeface="Arial" panose="020B0604020202020204" pitchFamily="34" charset="0"/>
              </a:rPr>
              <a:t> contains numerous undo segments to temporarily store undo information. The information in an undo segment is used to generate read-consistent database information and, during database recovery, to roll back uncommitted transactions for users.</a:t>
            </a:r>
          </a:p>
          <a:p>
            <a:pPr lvl="1"/>
            <a:r>
              <a:rPr lang="en-US" sz="1200" kern="1200" smtClean="0">
                <a:solidFill>
                  <a:schemeClr val="tx1"/>
                </a:solidFill>
                <a:effectLst/>
                <a:latin typeface="Arial" panose="020B0604020202020204" pitchFamily="34" charset="0"/>
                <a:ea typeface="+mn-ea"/>
                <a:cs typeface="Arial" panose="020B0604020202020204" pitchFamily="34" charset="0"/>
              </a:rPr>
              <a:t>Temporary segments: Temporary segments are created by the Oracle database when a SQL statement needs a temporary work area to complete execution. When the statement finishes execution, the temporary segment’s extents are returned to the database for future use. Specify either a default temporary </a:t>
            </a:r>
            <a:r>
              <a:rPr lang="en-US" sz="1200" kern="120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smtClean="0">
                <a:solidFill>
                  <a:schemeClr val="tx1"/>
                </a:solidFill>
                <a:effectLst/>
                <a:latin typeface="Arial" panose="020B0604020202020204" pitchFamily="34" charset="0"/>
                <a:ea typeface="+mn-ea"/>
                <a:cs typeface="Arial" panose="020B0604020202020204" pitchFamily="34" charset="0"/>
              </a:rPr>
              <a:t> for every user, or a default temporary </a:t>
            </a:r>
            <a:r>
              <a:rPr lang="en-US" sz="1200" kern="120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smtClean="0">
                <a:solidFill>
                  <a:schemeClr val="tx1"/>
                </a:solidFill>
                <a:effectLst/>
                <a:latin typeface="Arial" panose="020B0604020202020204" pitchFamily="34" charset="0"/>
                <a:ea typeface="+mn-ea"/>
                <a:cs typeface="Arial" panose="020B0604020202020204" pitchFamily="34" charset="0"/>
              </a:rPr>
              <a:t> that is used database-wide</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26</a:t>
            </a:fld>
            <a:endParaRPr lang="en-US"/>
          </a:p>
        </p:txBody>
      </p:sp>
    </p:spTree>
    <p:extLst>
      <p:ext uri="{BB962C8B-B14F-4D97-AF65-F5344CB8AC3E}">
        <p14:creationId xmlns:p14="http://schemas.microsoft.com/office/powerpoint/2010/main" val="1875069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The size of the database can also be determined by the total size of its </a:t>
            </a:r>
            <a:r>
              <a:rPr lang="en-US" b="0" err="1" smtClean="0"/>
              <a:t>tablespaces</a:t>
            </a:r>
            <a:endParaRPr lang="en-US" b="0" smtClean="0"/>
          </a:p>
          <a:p>
            <a:endParaRPr lang="en-US" b="0" smtClean="0"/>
          </a:p>
          <a:p>
            <a:pPr lvl="1"/>
            <a:r>
              <a:rPr lang="en-US" sz="1200" b="1" kern="1200" err="1" smtClean="0">
                <a:solidFill>
                  <a:schemeClr val="tx1"/>
                </a:solidFill>
                <a:effectLst/>
                <a:latin typeface="Arial" panose="020B0604020202020204" pitchFamily="34" charset="0"/>
                <a:ea typeface="+mn-ea"/>
                <a:cs typeface="Arial" panose="020B0604020202020204" pitchFamily="34" charset="0"/>
              </a:rPr>
              <a:t>Phân</a:t>
            </a:r>
            <a:r>
              <a:rPr lang="en-US" sz="1200" b="1" kern="1200" smtClean="0">
                <a:solidFill>
                  <a:schemeClr val="tx1"/>
                </a:solidFill>
                <a:effectLst/>
                <a:latin typeface="Arial" panose="020B0604020202020204" pitchFamily="34" charset="0"/>
                <a:ea typeface="+mn-ea"/>
                <a:cs typeface="Arial" panose="020B0604020202020204" pitchFamily="34" charset="0"/>
              </a:rPr>
              <a:t> </a:t>
            </a:r>
            <a:r>
              <a:rPr lang="en-US" sz="1200" b="1" kern="1200" err="1" smtClean="0">
                <a:solidFill>
                  <a:schemeClr val="tx1"/>
                </a:solidFill>
                <a:effectLst/>
                <a:latin typeface="Arial" panose="020B0604020202020204" pitchFamily="34" charset="0"/>
                <a:ea typeface="+mn-ea"/>
                <a:cs typeface="Arial" panose="020B0604020202020204" pitchFamily="34" charset="0"/>
              </a:rPr>
              <a:t>loại</a:t>
            </a:r>
            <a:r>
              <a:rPr lang="en-US" sz="1200" b="1" kern="1200" smtClean="0">
                <a:solidFill>
                  <a:schemeClr val="tx1"/>
                </a:solidFill>
                <a:effectLst/>
                <a:latin typeface="Arial" panose="020B0604020202020204" pitchFamily="34" charset="0"/>
                <a:ea typeface="+mn-ea"/>
                <a:cs typeface="Arial" panose="020B0604020202020204" pitchFamily="34" charset="0"/>
              </a:rPr>
              <a:t>:</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smtClean="0">
                <a:solidFill>
                  <a:schemeClr val="tx1"/>
                </a:solidFill>
                <a:effectLst/>
                <a:latin typeface="Arial" panose="020B0604020202020204" pitchFamily="34" charset="0"/>
                <a:ea typeface="+mn-ea"/>
                <a:cs typeface="Arial" panose="020B0604020202020204" pitchFamily="34" charset="0"/>
              </a:rPr>
              <a:t> SYSTEM</a:t>
            </a:r>
          </a:p>
          <a:p>
            <a:pPr lvl="3"/>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tự</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tạo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database </a:t>
            </a:r>
            <a:r>
              <a:rPr lang="en-US" sz="1200" kern="1200" err="1" smtClean="0">
                <a:solidFill>
                  <a:schemeClr val="tx1"/>
                </a:solidFill>
                <a:effectLst/>
                <a:latin typeface="Arial" panose="020B0604020202020204" pitchFamily="34" charset="0"/>
                <a:ea typeface="+mn-ea"/>
                <a:cs typeface="Arial" panose="020B0604020202020204" pitchFamily="34" charset="0"/>
              </a:rPr>
              <a:t>tạo</a:t>
            </a:r>
            <a:r>
              <a:rPr lang="en-US" sz="1200" kern="1200" smtClean="0">
                <a:solidFill>
                  <a:schemeClr val="tx1"/>
                </a:solidFill>
                <a:effectLst/>
                <a:latin typeface="Arial" panose="020B0604020202020204" pitchFamily="34" charset="0"/>
                <a:ea typeface="+mn-ea"/>
                <a:cs typeface="Arial" panose="020B0604020202020204" pitchFamily="34" charset="0"/>
              </a:rPr>
              <a:t>.</a:t>
            </a:r>
          </a:p>
          <a:p>
            <a:pPr lvl="3"/>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trong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tất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cả</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database </a:t>
            </a:r>
            <a:r>
              <a:rPr lang="en-US" sz="1200" kern="1200" err="1" smtClean="0">
                <a:solidFill>
                  <a:schemeClr val="tx1"/>
                </a:solidFill>
                <a:effectLst/>
                <a:latin typeface="Arial" panose="020B0604020202020204" pitchFamily="34" charset="0"/>
                <a:ea typeface="+mn-ea"/>
                <a:cs typeface="Arial" panose="020B0604020202020204" pitchFamily="34" charset="0"/>
              </a:rPr>
              <a:t>dùng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hoạt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database</a:t>
            </a:r>
          </a:p>
          <a:p>
            <a:pPr lvl="3"/>
            <a:r>
              <a:rPr lang="en-US" sz="1200" kern="1200" err="1" smtClean="0">
                <a:solidFill>
                  <a:schemeClr val="tx1"/>
                </a:solidFill>
                <a:effectLst/>
                <a:latin typeface="Arial" panose="020B0604020202020204" pitchFamily="34" charset="0"/>
                <a:ea typeface="+mn-ea"/>
                <a:cs typeface="Arial" panose="020B0604020202020204" pitchFamily="34" charset="0"/>
              </a:rPr>
              <a:t>Chứa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về</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data dictionary </a:t>
            </a:r>
            <a:r>
              <a:rPr lang="en-US" sz="1200" kern="1200" err="1" smtClean="0">
                <a:solidFill>
                  <a:schemeClr val="tx1"/>
                </a:solidFill>
                <a:effectLst/>
                <a:latin typeface="Arial" panose="020B0604020202020204" pitchFamily="34" charset="0"/>
                <a:ea typeface="+mn-ea"/>
                <a:cs typeface="Arial" panose="020B0604020202020204" pitchFamily="34" charset="0"/>
              </a:rPr>
              <a:t>view,các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nghĩa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store </a:t>
            </a:r>
            <a:r>
              <a:rPr lang="en-US" sz="1200" kern="1200" err="1" smtClean="0">
                <a:solidFill>
                  <a:schemeClr val="tx1"/>
                </a:solidFill>
                <a:effectLst/>
                <a:latin typeface="Arial" panose="020B0604020202020204" pitchFamily="34" charset="0"/>
                <a:ea typeface="+mn-ea"/>
                <a:cs typeface="Arial" panose="020B0604020202020204" pitchFamily="34" charset="0"/>
              </a:rPr>
              <a:t>procedure,pakage</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database trigger.</a:t>
            </a:r>
          </a:p>
          <a:p>
            <a:pPr lvl="3"/>
            <a:r>
              <a:rPr lang="en-US" sz="1200" kern="1200" err="1" smtClean="0">
                <a:solidFill>
                  <a:schemeClr val="tx1"/>
                </a:solidFill>
                <a:effectLst/>
                <a:latin typeface="Arial" panose="020B0604020202020204" pitchFamily="34" charset="0"/>
                <a:ea typeface="+mn-ea"/>
                <a:cs typeface="Arial" panose="020B0604020202020204" pitchFamily="34" charset="0"/>
              </a:rPr>
              <a:t>Chứa</a:t>
            </a:r>
            <a:r>
              <a:rPr lang="en-US" sz="1200" kern="1200" smtClean="0">
                <a:solidFill>
                  <a:schemeClr val="tx1"/>
                </a:solidFill>
                <a:effectLst/>
                <a:latin typeface="Arial" panose="020B0604020202020204" pitchFamily="34" charset="0"/>
                <a:ea typeface="+mn-ea"/>
                <a:cs typeface="Arial" panose="020B0604020202020204" pitchFamily="34" charset="0"/>
              </a:rPr>
              <a:t> SYSTEM </a:t>
            </a:r>
            <a:r>
              <a:rPr lang="en-US" sz="1200" b="1" u="sng" kern="1200" smtClean="0">
                <a:solidFill>
                  <a:schemeClr val="tx1"/>
                </a:solidFill>
                <a:effectLst/>
                <a:latin typeface="Arial" panose="020B0604020202020204" pitchFamily="34" charset="0"/>
                <a:ea typeface="+mn-ea"/>
                <a:cs typeface="Arial" panose="020B0604020202020204" pitchFamily="34" charset="0"/>
              </a:rPr>
              <a:t>Undo segment</a:t>
            </a:r>
            <a:r>
              <a:rPr lang="en-US" sz="1200" kern="1200" smtClean="0">
                <a:solidFill>
                  <a:schemeClr val="tx1"/>
                </a:solidFill>
                <a:effectLst/>
                <a:latin typeface="Arial" panose="020B0604020202020204" pitchFamily="34" charset="0"/>
                <a:ea typeface="+mn-ea"/>
                <a:cs typeface="Arial" panose="020B0604020202020204" pitchFamily="34" charset="0"/>
              </a:rPr>
              <a:t>.</a:t>
            </a:r>
          </a:p>
          <a:p>
            <a:pPr lvl="3"/>
            <a:r>
              <a:rPr lang="en-US" sz="1200" kern="1200" err="1" smtClean="0">
                <a:solidFill>
                  <a:schemeClr val="tx1"/>
                </a:solidFill>
                <a:effectLst/>
                <a:latin typeface="Arial" panose="020B0604020202020204" pitchFamily="34" charset="0"/>
                <a:ea typeface="+mn-ea"/>
                <a:cs typeface="Arial" panose="020B0604020202020204" pitchFamily="34" charset="0"/>
              </a:rPr>
              <a:t>Chứa</a:t>
            </a:r>
            <a:r>
              <a:rPr lang="en-US" sz="1200" kern="1200" smtClean="0">
                <a:solidFill>
                  <a:schemeClr val="tx1"/>
                </a:solidFill>
                <a:effectLst/>
                <a:latin typeface="Arial" panose="020B0604020202020204" pitchFamily="34" charset="0"/>
                <a:ea typeface="+mn-ea"/>
                <a:cs typeface="Arial" panose="020B0604020202020204" pitchFamily="34" charset="0"/>
              </a:rPr>
              <a:t> SYSTEM </a:t>
            </a:r>
            <a:r>
              <a:rPr lang="en-US" sz="1200" b="1" u="sng" kern="1200" smtClean="0">
                <a:solidFill>
                  <a:schemeClr val="tx1"/>
                </a:solidFill>
                <a:effectLst/>
                <a:latin typeface="Arial" panose="020B0604020202020204" pitchFamily="34" charset="0"/>
                <a:ea typeface="+mn-ea"/>
                <a:cs typeface="Arial" panose="020B0604020202020204" pitchFamily="34" charset="0"/>
              </a:rPr>
              <a:t>rollback segment</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smtClean="0">
                <a:solidFill>
                  <a:schemeClr val="tx1"/>
                </a:solidFill>
                <a:effectLst/>
                <a:latin typeface="Arial" panose="020B0604020202020204" pitchFamily="34" charset="0"/>
                <a:ea typeface="+mn-ea"/>
                <a:cs typeface="Arial" panose="020B0604020202020204" pitchFamily="34" charset="0"/>
              </a:rPr>
              <a:t>Non – System </a:t>
            </a:r>
            <a:r>
              <a:rPr lang="en-US" sz="1200" kern="1200" err="1" smtClean="0">
                <a:solidFill>
                  <a:schemeClr val="tx1"/>
                </a:solidFill>
                <a:effectLst/>
                <a:latin typeface="Arial" panose="020B0604020202020204" pitchFamily="34" charset="0"/>
                <a:ea typeface="+mn-ea"/>
                <a:cs typeface="Arial" panose="020B0604020202020204" pitchFamily="34" charset="0"/>
              </a:rPr>
              <a:t>Tablespace</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r>
              <a:rPr lang="en-US" sz="1200" kern="1200" smtClean="0">
                <a:solidFill>
                  <a:schemeClr val="tx1"/>
                </a:solidFill>
                <a:effectLst/>
                <a:latin typeface="Arial" panose="020B0604020202020204" pitchFamily="34" charset="0"/>
                <a:ea typeface="+mn-ea"/>
                <a:cs typeface="Arial" panose="020B0604020202020204" pitchFamily="34" charset="0"/>
              </a:rPr>
              <a:t> rollback segment, temporary segment, data segment, index segment </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Giúp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quản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trị</a:t>
            </a:r>
            <a:r>
              <a:rPr lang="en-US" sz="1200" kern="1200" smtClean="0">
                <a:solidFill>
                  <a:schemeClr val="tx1"/>
                </a:solidFill>
                <a:effectLst/>
                <a:latin typeface="Arial" panose="020B0604020202020204" pitchFamily="34" charset="0"/>
                <a:ea typeface="+mn-ea"/>
                <a:cs typeface="Arial" panose="020B0604020202020204" pitchFamily="34" charset="0"/>
              </a:rPr>
              <a:t> database </a:t>
            </a:r>
            <a:r>
              <a:rPr lang="en-US" sz="1200" kern="1200" err="1" smtClean="0">
                <a:solidFill>
                  <a:schemeClr val="tx1"/>
                </a:solidFill>
                <a:effectLst/>
                <a:latin typeface="Arial" panose="020B0604020202020204" pitchFamily="34" charset="0"/>
                <a:ea typeface="+mn-ea"/>
                <a:cs typeface="Arial" panose="020B0604020202020204" pitchFamily="34" charset="0"/>
              </a:rPr>
              <a:t>linh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hoạt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hơn</a:t>
            </a:r>
            <a:r>
              <a:rPr lang="en-US" sz="1200" kern="1200" smtClean="0">
                <a:solidFill>
                  <a:schemeClr val="tx1"/>
                </a:solidFill>
                <a:effectLst/>
                <a:latin typeface="Arial" panose="020B0604020202020204" pitchFamily="34" charset="0"/>
                <a:ea typeface="+mn-ea"/>
                <a:cs typeface="Arial" panose="020B0604020202020204" pitchFamily="34" charset="0"/>
              </a:rPr>
              <a:t>.</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27</a:t>
            </a:fld>
            <a:endParaRPr lang="en-US"/>
          </a:p>
        </p:txBody>
      </p:sp>
    </p:spTree>
    <p:extLst>
      <p:ext uri="{BB962C8B-B14F-4D97-AF65-F5344CB8AC3E}">
        <p14:creationId xmlns:p14="http://schemas.microsoft.com/office/powerpoint/2010/main" val="139765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3</a:t>
            </a:fld>
            <a:endParaRPr lang="en-US"/>
          </a:p>
        </p:txBody>
      </p:sp>
    </p:spTree>
    <p:extLst>
      <p:ext uri="{BB962C8B-B14F-4D97-AF65-F5344CB8AC3E}">
        <p14:creationId xmlns:p14="http://schemas.microsoft.com/office/powerpoint/2010/main" val="3543629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Arial" panose="020B0604020202020204" pitchFamily="34" charset="0"/>
                <a:ea typeface="+mn-ea"/>
                <a:cs typeface="Arial" panose="020B0604020202020204" pitchFamily="34" charset="0"/>
              </a:rPr>
              <a:t>Shared Pool: </a:t>
            </a:r>
            <a:r>
              <a:rPr lang="en-US" sz="1200" kern="1200" dirty="0" smtClean="0">
                <a:solidFill>
                  <a:schemeClr val="tx1"/>
                </a:solidFill>
                <a:effectLst/>
                <a:latin typeface="Arial" panose="020B0604020202020204" pitchFamily="34" charset="0"/>
                <a:ea typeface="+mn-ea"/>
                <a:cs typeface="Arial" panose="020B0604020202020204" pitchFamily="34" charset="0"/>
              </a:rPr>
              <a:t>Used for metadata information</a:t>
            </a:r>
          </a:p>
          <a:p>
            <a:pPr lvl="0"/>
            <a:r>
              <a:rPr lang="en-US" sz="1200" b="1" kern="1200" dirty="0" smtClean="0">
                <a:solidFill>
                  <a:schemeClr val="tx1"/>
                </a:solidFill>
                <a:effectLst/>
                <a:latin typeface="Arial" panose="020B0604020202020204" pitchFamily="34" charset="0"/>
                <a:ea typeface="+mn-ea"/>
                <a:cs typeface="Arial" panose="020B0604020202020204" pitchFamily="34" charset="0"/>
              </a:rPr>
              <a:t>Large Pool: </a:t>
            </a:r>
            <a:r>
              <a:rPr lang="en-US" sz="1200" kern="1200" dirty="0" smtClean="0">
                <a:solidFill>
                  <a:schemeClr val="tx1"/>
                </a:solidFill>
                <a:effectLst/>
                <a:latin typeface="Arial" panose="020B0604020202020204" pitchFamily="34" charset="0"/>
                <a:ea typeface="+mn-ea"/>
                <a:cs typeface="Arial" panose="020B0604020202020204" pitchFamily="34" charset="0"/>
              </a:rPr>
              <a:t>Used for parallel operations</a:t>
            </a:r>
          </a:p>
          <a:p>
            <a:pPr lvl="0"/>
            <a:r>
              <a:rPr lang="en-US" sz="1200" b="1" kern="1200" dirty="0" smtClean="0">
                <a:solidFill>
                  <a:schemeClr val="tx1"/>
                </a:solidFill>
                <a:effectLst/>
                <a:latin typeface="Arial" panose="020B0604020202020204" pitchFamily="34" charset="0"/>
                <a:ea typeface="+mn-ea"/>
                <a:cs typeface="Arial" panose="020B0604020202020204" pitchFamily="34" charset="0"/>
              </a:rPr>
              <a:t>ASM Cache: </a:t>
            </a:r>
            <a:r>
              <a:rPr lang="en-US" sz="1200" kern="1200" dirty="0" smtClean="0">
                <a:solidFill>
                  <a:schemeClr val="tx1"/>
                </a:solidFill>
                <a:effectLst/>
                <a:latin typeface="Arial" panose="020B0604020202020204" pitchFamily="34" charset="0"/>
                <a:ea typeface="+mn-ea"/>
                <a:cs typeface="Arial" panose="020B0604020202020204" pitchFamily="34" charset="0"/>
              </a:rPr>
              <a:t>Used for reading and writing blocks during rebalance operations</a:t>
            </a:r>
          </a:p>
          <a:p>
            <a:pPr lvl="0"/>
            <a:r>
              <a:rPr lang="en-US" sz="1200" b="1" kern="1200" dirty="0" smtClean="0">
                <a:solidFill>
                  <a:schemeClr val="tx1"/>
                </a:solidFill>
                <a:effectLst/>
                <a:latin typeface="Arial" panose="020B0604020202020204" pitchFamily="34" charset="0"/>
                <a:ea typeface="+mn-ea"/>
                <a:cs typeface="Arial" panose="020B0604020202020204" pitchFamily="34" charset="0"/>
              </a:rPr>
              <a:t>Free Memory: </a:t>
            </a:r>
            <a:r>
              <a:rPr lang="en-US" sz="1200" kern="1200" dirty="0" smtClean="0">
                <a:solidFill>
                  <a:schemeClr val="tx1"/>
                </a:solidFill>
                <a:effectLst/>
                <a:latin typeface="Arial" panose="020B0604020202020204" pitchFamily="34" charset="0"/>
                <a:ea typeface="+mn-ea"/>
                <a:cs typeface="Arial" panose="020B0604020202020204" pitchFamily="34" charset="0"/>
              </a:rPr>
              <a:t>Unallocated memory available</a:t>
            </a:r>
          </a:p>
          <a:p>
            <a:pPr lvl="0"/>
            <a:r>
              <a:rPr lang="en-US" sz="1200" b="1" kern="1200" dirty="0" err="1" smtClean="0">
                <a:solidFill>
                  <a:schemeClr val="tx1"/>
                </a:solidFill>
                <a:effectLst/>
                <a:latin typeface="Arial" panose="020B0604020202020204" pitchFamily="34" charset="0"/>
                <a:ea typeface="+mn-ea"/>
                <a:cs typeface="Arial" panose="020B0604020202020204" pitchFamily="34" charset="0"/>
              </a:rPr>
              <a:t>Backgroud</a:t>
            </a:r>
            <a:r>
              <a:rPr lang="en-US" sz="1200" b="1" kern="1200" dirty="0" smtClean="0">
                <a:solidFill>
                  <a:schemeClr val="tx1"/>
                </a:solidFill>
                <a:effectLst/>
                <a:latin typeface="Arial" panose="020B0604020202020204" pitchFamily="34" charset="0"/>
                <a:ea typeface="+mn-ea"/>
                <a:cs typeface="Arial" panose="020B0604020202020204" pitchFamily="34" charset="0"/>
              </a:rPr>
              <a:t> process:</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ARCn</a:t>
            </a:r>
            <a:r>
              <a:rPr lang="en-US" sz="1200" kern="1200" dirty="0" smtClean="0">
                <a:solidFill>
                  <a:schemeClr val="tx1"/>
                </a:solidFill>
                <a:effectLst/>
                <a:latin typeface="Arial" panose="020B0604020202020204" pitchFamily="34" charset="0"/>
                <a:ea typeface="+mn-ea"/>
                <a:cs typeface="Arial" panose="020B0604020202020204" pitchFamily="34" charset="0"/>
              </a:rPr>
              <a:t>: The </a:t>
            </a:r>
            <a:r>
              <a:rPr lang="en-US" sz="1200" kern="1200" dirty="0" err="1" smtClean="0">
                <a:solidFill>
                  <a:schemeClr val="tx1"/>
                </a:solidFill>
                <a:effectLst/>
                <a:latin typeface="Arial" panose="020B0604020202020204" pitchFamily="34" charset="0"/>
                <a:ea typeface="+mn-ea"/>
                <a:cs typeface="Arial" panose="020B0604020202020204" pitchFamily="34" charset="0"/>
              </a:rPr>
              <a:t>archiver</a:t>
            </a:r>
            <a:r>
              <a:rPr lang="en-US" sz="1200" kern="1200" dirty="0" smtClean="0">
                <a:solidFill>
                  <a:schemeClr val="tx1"/>
                </a:solidFill>
                <a:effectLst/>
                <a:latin typeface="Arial" panose="020B0604020202020204" pitchFamily="34" charset="0"/>
                <a:ea typeface="+mn-ea"/>
                <a:cs typeface="Arial" panose="020B0604020202020204" pitchFamily="34" charset="0"/>
              </a:rPr>
              <a:t> processes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CKPT: The checkpoint process</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The database writer processes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DIAG: The </a:t>
            </a:r>
            <a:r>
              <a:rPr lang="en-US" sz="1200" kern="1200" dirty="0" err="1" smtClean="0">
                <a:solidFill>
                  <a:schemeClr val="tx1"/>
                </a:solidFill>
                <a:effectLst/>
                <a:latin typeface="Arial" panose="020B0604020202020204" pitchFamily="34" charset="0"/>
                <a:ea typeface="+mn-ea"/>
                <a:cs typeface="Arial" panose="020B0604020202020204" pitchFamily="34" charset="0"/>
              </a:rPr>
              <a:t>diagnosability</a:t>
            </a:r>
            <a:r>
              <a:rPr lang="en-US" sz="1200" kern="1200" dirty="0" smtClean="0">
                <a:solidFill>
                  <a:schemeClr val="tx1"/>
                </a:solidFill>
                <a:effectLst/>
                <a:latin typeface="Arial" panose="020B0604020202020204" pitchFamily="34" charset="0"/>
                <a:ea typeface="+mn-ea"/>
                <a:cs typeface="Arial" panose="020B0604020202020204" pitchFamily="34" charset="0"/>
              </a:rPr>
              <a:t> process</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Jnnn</a:t>
            </a:r>
            <a:r>
              <a:rPr lang="en-US" sz="1200" kern="1200" dirty="0" smtClean="0">
                <a:solidFill>
                  <a:schemeClr val="tx1"/>
                </a:solidFill>
                <a:effectLst/>
                <a:latin typeface="Arial" panose="020B0604020202020204" pitchFamily="34" charset="0"/>
                <a:ea typeface="+mn-ea"/>
                <a:cs typeface="Arial" panose="020B0604020202020204" pitchFamily="34" charset="0"/>
              </a:rPr>
              <a:t>: Job queue processes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LGWR: The log writer process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PMON: The process monitor process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PSP0: The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spawner</a:t>
            </a:r>
            <a:r>
              <a:rPr lang="en-US" sz="1200" kern="1200" dirty="0" smtClean="0">
                <a:solidFill>
                  <a:schemeClr val="tx1"/>
                </a:solidFill>
                <a:effectLst/>
                <a:latin typeface="Arial" panose="020B0604020202020204" pitchFamily="34" charset="0"/>
                <a:ea typeface="+mn-ea"/>
                <a:cs typeface="Arial" panose="020B0604020202020204" pitchFamily="34" charset="0"/>
              </a:rPr>
              <a:t> process</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QMNn</a:t>
            </a:r>
            <a:r>
              <a:rPr lang="en-US" sz="1200" kern="1200" dirty="0" smtClean="0">
                <a:solidFill>
                  <a:schemeClr val="tx1"/>
                </a:solidFill>
                <a:effectLst/>
                <a:latin typeface="Arial" panose="020B0604020202020204" pitchFamily="34" charset="0"/>
                <a:ea typeface="+mn-ea"/>
                <a:cs typeface="Arial" panose="020B0604020202020204" pitchFamily="34" charset="0"/>
              </a:rPr>
              <a:t>: The queue monitor processes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RECO: The </a:t>
            </a:r>
            <a:r>
              <a:rPr lang="en-US" sz="1200" kern="1200" dirty="0" err="1" smtClean="0">
                <a:solidFill>
                  <a:schemeClr val="tx1"/>
                </a:solidFill>
                <a:effectLst/>
                <a:latin typeface="Arial" panose="020B0604020202020204" pitchFamily="34" charset="0"/>
                <a:ea typeface="+mn-ea"/>
                <a:cs typeface="Arial" panose="020B0604020202020204" pitchFamily="34" charset="0"/>
              </a:rPr>
              <a:t>recoverer</a:t>
            </a:r>
            <a:r>
              <a:rPr lang="en-US" sz="1200" kern="1200" dirty="0" smtClean="0">
                <a:solidFill>
                  <a:schemeClr val="tx1"/>
                </a:solidFill>
                <a:effectLst/>
                <a:latin typeface="Arial" panose="020B0604020202020204" pitchFamily="34" charset="0"/>
                <a:ea typeface="+mn-ea"/>
                <a:cs typeface="Arial" panose="020B0604020202020204" pitchFamily="34" charset="0"/>
              </a:rPr>
              <a:t> process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SMON: The system monitor process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VKTM: The virtual keeper of time process</a:t>
            </a:r>
          </a:p>
          <a:p>
            <a:pPr lvl="1"/>
            <a:r>
              <a:rPr lang="en-US" sz="1200" kern="1200" smtClean="0">
                <a:solidFill>
                  <a:schemeClr val="tx1"/>
                </a:solidFill>
                <a:effectLst/>
                <a:latin typeface="Arial" panose="020B0604020202020204" pitchFamily="34" charset="0"/>
                <a:ea typeface="+mn-ea"/>
                <a:cs typeface="Arial" panose="020B0604020202020204" pitchFamily="34" charset="0"/>
              </a:rPr>
              <a:t>MMAN: The memory manager process</a:t>
            </a:r>
          </a:p>
          <a:p>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p>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p>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p>
            <a:r>
              <a:rPr lang="en-US" sz="1200" i="0" kern="1200" dirty="0" smtClean="0">
                <a:solidFill>
                  <a:schemeClr val="tx1"/>
                </a:solidFill>
                <a:effectLst/>
                <a:latin typeface="Arial" panose="020B0604020202020204" pitchFamily="34" charset="0"/>
                <a:ea typeface="+mn-ea"/>
                <a:cs typeface="Arial" panose="020B0604020202020204" pitchFamily="34" charset="0"/>
              </a:rPr>
              <a:t>Oracle </a:t>
            </a:r>
            <a:r>
              <a:rPr lang="en-US" sz="1200" i="0" kern="1200" dirty="0" smtClean="0">
                <a:solidFill>
                  <a:schemeClr val="tx1"/>
                </a:solidFill>
                <a:effectLst/>
                <a:latin typeface="Arial" panose="020B0604020202020204" pitchFamily="34" charset="0"/>
                <a:ea typeface="+mn-ea"/>
                <a:cs typeface="Arial" panose="020B0604020202020204" pitchFamily="34" charset="0"/>
              </a:rPr>
              <a:t>ASM is a volume manager and a file system for Oracle Database files that supports single-instance Oracle Database and Oracle Real Application Clusters (Oracle RAC) configurations. Oracle ASM is Oracle's recommended storage management solution that provides an alternative to conventional volume managers, file systems, and raw devices.. Combining volume management functions with a file system allows a level of integration and efficiency that would not otherwise be possible. For example, ASM is able to avoid the overhead associated with a conventional file system and achieve native raw disk performance for Oracle data files and other file types supported by ASM. ASM is engineered to operate efficiently in both clustered and </a:t>
            </a:r>
            <a:r>
              <a:rPr lang="en-US" sz="1200" i="0" kern="1200" dirty="0" err="1" smtClean="0">
                <a:solidFill>
                  <a:schemeClr val="tx1"/>
                </a:solidFill>
                <a:effectLst/>
                <a:latin typeface="Arial" panose="020B0604020202020204" pitchFamily="34" charset="0"/>
                <a:ea typeface="+mn-ea"/>
                <a:cs typeface="Arial" panose="020B0604020202020204" pitchFamily="34" charset="0"/>
              </a:rPr>
              <a:t>nonclustered</a:t>
            </a:r>
            <a:r>
              <a:rPr lang="en-US" sz="1200" i="0" kern="1200" dirty="0" smtClean="0">
                <a:solidFill>
                  <a:schemeClr val="tx1"/>
                </a:solidFill>
                <a:effectLst/>
                <a:latin typeface="Arial" panose="020B0604020202020204" pitchFamily="34" charset="0"/>
                <a:ea typeface="+mn-ea"/>
                <a:cs typeface="Arial" panose="020B0604020202020204" pitchFamily="34" charset="0"/>
              </a:rPr>
              <a:t> environments. Oracle ASM files can coexist with other storage management options such as raw disks and third-party file systems. This capability simplifies the integration of Oracle ASM into pre existing environments.</a:t>
            </a:r>
          </a:p>
          <a:p>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Is a portable and high-performance cluster file system</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Manages Oracle database files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Manages application files with ASM Cluster File System (ACFS)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Spreads data across disks to balance load </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Mirrors data in case of failures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Solves storage management challenges</a:t>
            </a:r>
          </a:p>
          <a:p>
            <a:r>
              <a:rPr lang="en-US" sz="1200" i="0" kern="1200" dirty="0" smtClean="0">
                <a:solidFill>
                  <a:schemeClr val="tx1"/>
                </a:solidFill>
                <a:effectLst/>
                <a:latin typeface="Arial" panose="020B0604020202020204" pitchFamily="34" charset="0"/>
                <a:ea typeface="+mn-ea"/>
                <a:cs typeface="Arial" panose="020B0604020202020204" pitchFamily="34" charset="0"/>
              </a:rPr>
              <a:t/>
            </a:r>
            <a:br>
              <a:rPr lang="en-US" sz="1200" i="0" kern="1200" dirty="0" smtClean="0">
                <a:solidFill>
                  <a:schemeClr val="tx1"/>
                </a:solidFill>
                <a:effectLst/>
                <a:latin typeface="Arial" panose="020B0604020202020204" pitchFamily="34" charset="0"/>
                <a:ea typeface="+mn-ea"/>
                <a:cs typeface="Arial" panose="020B0604020202020204" pitchFamily="34" charset="0"/>
              </a:rPr>
            </a:br>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28</a:t>
            </a:fld>
            <a:endParaRPr lang="en-US"/>
          </a:p>
        </p:txBody>
      </p:sp>
    </p:spTree>
    <p:extLst>
      <p:ext uri="{BB962C8B-B14F-4D97-AF65-F5344CB8AC3E}">
        <p14:creationId xmlns:p14="http://schemas.microsoft.com/office/powerpoint/2010/main" val="2969846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29</a:t>
            </a:fld>
            <a:endParaRPr lang="en-US"/>
          </a:p>
        </p:txBody>
      </p:sp>
    </p:spTree>
    <p:extLst>
      <p:ext uri="{BB962C8B-B14F-4D97-AF65-F5344CB8AC3E}">
        <p14:creationId xmlns:p14="http://schemas.microsoft.com/office/powerpoint/2010/main" val="296275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31</a:t>
            </a:fld>
            <a:endParaRPr lang="en-US"/>
          </a:p>
        </p:txBody>
      </p:sp>
    </p:spTree>
    <p:extLst>
      <p:ext uri="{BB962C8B-B14F-4D97-AF65-F5344CB8AC3E}">
        <p14:creationId xmlns:p14="http://schemas.microsoft.com/office/powerpoint/2010/main" val="883329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anose="05000000000000000000" pitchFamily="2" charset="2"/>
              <a:buChar char="Ø"/>
            </a:pPr>
            <a:r>
              <a:rPr lang="en-US" sz="2000" smtClean="0">
                <a:latin typeface="Arial" panose="020B0604020202020204" pitchFamily="34" charset="0"/>
              </a:rPr>
              <a:t>Nguyên lý hoạt đông chung</a:t>
            </a:r>
          </a:p>
          <a:p>
            <a:pPr marL="1031875" lvl="1" indent="-457200" eaLnBrk="1" hangingPunct="1"/>
            <a:r>
              <a:rPr lang="en-US" sz="2000" smtClean="0">
                <a:latin typeface="Times New Roman" panose="02020603050405020304" pitchFamily="18" charset="0"/>
              </a:rPr>
              <a:t>Ngăn chặn các cuộc tấn công</a:t>
            </a:r>
          </a:p>
          <a:p>
            <a:pPr marL="1031875" lvl="1" indent="-457200" eaLnBrk="1" hangingPunct="1"/>
            <a:r>
              <a:rPr lang="en-US" sz="2000" smtClean="0">
                <a:latin typeface="Times New Roman" panose="02020603050405020304" pitchFamily="18" charset="0"/>
              </a:rPr>
              <a:t>Mã hóa dữ liệu</a:t>
            </a:r>
          </a:p>
          <a:p>
            <a:pPr marL="1031875" lvl="1" indent="-457200" eaLnBrk="1" hangingPunct="1"/>
            <a:r>
              <a:rPr lang="en-US" sz="2000" smtClean="0">
                <a:latin typeface="Times New Roman" panose="02020603050405020304" pitchFamily="18" charset="0"/>
              </a:rPr>
              <a:t>Xác thực người dùng</a:t>
            </a:r>
          </a:p>
          <a:p>
            <a:pPr marL="1031875" lvl="1" indent="-457200" eaLnBrk="1" hangingPunct="1"/>
            <a:r>
              <a:rPr lang="en-US" sz="2000" smtClean="0">
                <a:latin typeface="Times New Roman" panose="02020603050405020304" pitchFamily="18" charset="0"/>
              </a:rPr>
              <a:t>Kiểm soát truy cập của người dùng</a:t>
            </a:r>
          </a:p>
          <a:p>
            <a:pPr marL="1031875" lvl="1" indent="-457200" eaLnBrk="1" hangingPunct="1"/>
            <a:r>
              <a:rPr lang="en-US" sz="2000" smtClean="0">
                <a:latin typeface="Times New Roman" panose="02020603050405020304" pitchFamily="18" charset="0"/>
              </a:rPr>
              <a:t>Sao lưu dữ liệu</a:t>
            </a:r>
          </a:p>
          <a:p>
            <a:pPr marL="1031875" lvl="1" indent="-457200" eaLnBrk="1" hangingPunct="1"/>
            <a:endParaRPr lang="en-US" sz="2000" smtClean="0">
              <a:latin typeface="Times New Roman" panose="02020603050405020304" pitchFamily="18" charset="0"/>
            </a:endParaRPr>
          </a:p>
          <a:p>
            <a:pPr eaLnBrk="1" hangingPunct="1">
              <a:buFont typeface="Wingdings" panose="05000000000000000000" pitchFamily="2" charset="2"/>
              <a:buChar char="Ø"/>
            </a:pPr>
            <a:r>
              <a:rPr lang="en-US" sz="2000" smtClean="0">
                <a:latin typeface="Arial" panose="020B0604020202020204" pitchFamily="34" charset="0"/>
              </a:rPr>
              <a:t>Ưu điểm</a:t>
            </a:r>
          </a:p>
          <a:p>
            <a:pPr marL="1031875" lvl="1" indent="-457200" eaLnBrk="1" hangingPunct="1"/>
            <a:r>
              <a:rPr lang="en-US" sz="2000" smtClean="0">
                <a:latin typeface="Times New Roman" panose="02020603050405020304" pitchFamily="18" charset="0"/>
              </a:rPr>
              <a:t>Hệ thống an toàn hơn</a:t>
            </a:r>
          </a:p>
          <a:p>
            <a:pPr marL="1031875" lvl="1" indent="-457200" eaLnBrk="1" hangingPunct="1"/>
            <a:r>
              <a:rPr lang="en-US" sz="2000" smtClean="0">
                <a:latin typeface="Times New Roman" panose="02020603050405020304" pitchFamily="18" charset="0"/>
              </a:rPr>
              <a:t>Họat động ổn định</a:t>
            </a:r>
          </a:p>
          <a:p>
            <a:pPr eaLnBrk="1" hangingPunct="1">
              <a:buFont typeface="Wingdings" panose="05000000000000000000" pitchFamily="2" charset="2"/>
              <a:buChar char="Ø"/>
            </a:pPr>
            <a:r>
              <a:rPr lang="en-US" sz="2000" smtClean="0">
                <a:latin typeface="Arial" panose="020B0604020202020204" pitchFamily="34" charset="0"/>
              </a:rPr>
              <a:t>Nhược điểm</a:t>
            </a:r>
          </a:p>
          <a:p>
            <a:pPr marL="1031875" lvl="1" indent="-457200" eaLnBrk="1" hangingPunct="1"/>
            <a:r>
              <a:rPr lang="en-US" sz="2000" smtClean="0">
                <a:latin typeface="Times New Roman" panose="02020603050405020304" pitchFamily="18" charset="0"/>
              </a:rPr>
              <a:t>Giảm hiệu năng hoạt động</a:t>
            </a:r>
          </a:p>
          <a:p>
            <a:pPr marL="1031875" lvl="1" indent="-457200" eaLnBrk="1" hangingPunct="1"/>
            <a:r>
              <a:rPr lang="en-US" sz="2000" smtClean="0">
                <a:latin typeface="Times New Roman" panose="02020603050405020304" pitchFamily="18" charset="0"/>
              </a:rPr>
              <a:t>Khó khăn, phức tạp cho quá trình sử dụng</a:t>
            </a:r>
          </a:p>
          <a:p>
            <a:pPr marL="1031875" lvl="1" indent="-457200" eaLnBrk="1" hangingPunct="1"/>
            <a:endParaRPr lang="en-US" sz="2000" smtClean="0">
              <a:latin typeface="Times New Roman" panose="02020603050405020304" pitchFamily="18" charset="0"/>
            </a:endParaRPr>
          </a:p>
          <a:p>
            <a:pPr marL="1031875" lvl="1" indent="-457200" eaLnBrk="1" hangingPunct="1"/>
            <a:endParaRPr lang="en-US" sz="2000" smtClean="0">
              <a:latin typeface="Times New Roman" panose="02020603050405020304" pitchFamily="18" charset="0"/>
            </a:endParaRPr>
          </a:p>
          <a:p>
            <a:pPr eaLnBrk="1" hangingPunct="1">
              <a:buFont typeface="Wingdings" panose="05000000000000000000" pitchFamily="2" charset="2"/>
              <a:buChar char="Ø"/>
            </a:pPr>
            <a:r>
              <a:rPr lang="en-US" sz="2000" smtClean="0"/>
              <a:t>Audit Vault:</a:t>
            </a:r>
          </a:p>
          <a:p>
            <a:pPr marL="1031875" lvl="1" indent="-457200" eaLnBrk="1" hangingPunct="1"/>
            <a:r>
              <a:rPr lang="vi-VN" sz="2000" smtClean="0"/>
              <a:t>Thu thập</a:t>
            </a:r>
            <a:r>
              <a:rPr lang="en-US" sz="2000" smtClean="0"/>
              <a:t>, quản lý</a:t>
            </a:r>
            <a:r>
              <a:rPr lang="vi-VN" sz="2000" smtClean="0"/>
              <a:t> dữ liệu Audit</a:t>
            </a:r>
          </a:p>
          <a:p>
            <a:pPr marL="1031875" lvl="1" indent="-457200" eaLnBrk="1" hangingPunct="1"/>
            <a:r>
              <a:rPr lang="en-US" sz="2000" smtClean="0"/>
              <a:t>Theo dõi tất cả sự thay đổi ( DDL, DML, Privilege...)</a:t>
            </a:r>
          </a:p>
          <a:p>
            <a:pPr marL="1031875" lvl="1" indent="-457200" eaLnBrk="1" hangingPunct="1"/>
            <a:r>
              <a:rPr lang="en-US" sz="2000" smtClean="0"/>
              <a:t>Tạo báo cáo, cảnh báo cần thiết</a:t>
            </a:r>
          </a:p>
          <a:p>
            <a:pPr marL="1031875" lvl="1" indent="-457200" eaLnBrk="1" hangingPunct="1"/>
            <a:endParaRPr lang="en-US" sz="2000" smtClean="0"/>
          </a:p>
          <a:p>
            <a:pPr eaLnBrk="1" hangingPunct="1">
              <a:buFont typeface="Wingdings" panose="05000000000000000000" pitchFamily="2" charset="2"/>
              <a:buChar char="Ø"/>
            </a:pPr>
            <a:r>
              <a:rPr lang="en-US" sz="2000" smtClean="0"/>
              <a:t>FireWall:</a:t>
            </a:r>
          </a:p>
          <a:p>
            <a:pPr marL="1031875" lvl="1" indent="-457200" eaLnBrk="1" hangingPunct="1"/>
            <a:r>
              <a:rPr lang="en-US" sz="2000" smtClean="0"/>
              <a:t>N</a:t>
            </a:r>
            <a:r>
              <a:rPr lang="vi-VN" sz="2000" smtClean="0"/>
              <a:t>găn chặn các cuộc tấn công</a:t>
            </a:r>
            <a:endParaRPr lang="en-US" sz="2000" smtClean="0"/>
          </a:p>
          <a:p>
            <a:pPr marL="1031875" lvl="1" indent="-457200" eaLnBrk="1" hangingPunct="1"/>
            <a:r>
              <a:rPr lang="en-US" sz="2000" smtClean="0"/>
              <a:t>G</a:t>
            </a:r>
            <a:r>
              <a:rPr lang="vi-VN" sz="2000" smtClean="0"/>
              <a:t>hi lại log của các hoạt động</a:t>
            </a:r>
            <a:r>
              <a:rPr lang="en-US" sz="2000" smtClean="0"/>
              <a:t> truy cập tới DB</a:t>
            </a:r>
          </a:p>
          <a:p>
            <a:pPr marL="1031875" lvl="1" indent="-457200" eaLnBrk="1" hangingPunct="1"/>
            <a:r>
              <a:rPr lang="en-US" sz="2000" smtClean="0"/>
              <a:t>C</a:t>
            </a:r>
            <a:r>
              <a:rPr lang="vi-VN" sz="2000" smtClean="0"/>
              <a:t>ung cấp các tool tăng cường các tính năng bảo mật của DB hiện có như mã hóa dữ liệu và xác thực người dùng</a:t>
            </a:r>
          </a:p>
          <a:p>
            <a:pPr marL="1031875" lvl="1" indent="-457200" eaLnBrk="1" hangingPunct="1"/>
            <a:endParaRPr lang="en-US" sz="2000" smtClean="0">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35</a:t>
            </a:fld>
            <a:endParaRPr lang="en-US"/>
          </a:p>
        </p:txBody>
      </p:sp>
    </p:spTree>
    <p:extLst>
      <p:ext uri="{BB962C8B-B14F-4D97-AF65-F5344CB8AC3E}">
        <p14:creationId xmlns:p14="http://schemas.microsoft.com/office/powerpoint/2010/main" val="1553730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4</a:t>
            </a:fld>
            <a:endParaRPr lang="en-US"/>
          </a:p>
        </p:txBody>
      </p:sp>
    </p:spTree>
    <p:extLst>
      <p:ext uri="{BB962C8B-B14F-4D97-AF65-F5344CB8AC3E}">
        <p14:creationId xmlns:p14="http://schemas.microsoft.com/office/powerpoint/2010/main" val="18372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smtClean="0">
                <a:solidFill>
                  <a:schemeClr val="tx1"/>
                </a:solidFill>
                <a:effectLst/>
                <a:latin typeface="Arial" panose="020B0604020202020204" pitchFamily="34" charset="0"/>
                <a:ea typeface="+mn-ea"/>
                <a:cs typeface="Arial" panose="020B0604020202020204" pitchFamily="34" charset="0"/>
              </a:rPr>
              <a:t>DB-Engines Ranking</a:t>
            </a:r>
          </a:p>
          <a:p>
            <a:r>
              <a:rPr lang="en-US" smtClean="0"/>
              <a:t>http://db-engines.com/</a:t>
            </a:r>
          </a:p>
          <a:p>
            <a:endParaRPr lang="en-US" smtClean="0"/>
          </a:p>
          <a:p>
            <a:r>
              <a:rPr lang="en-US" sz="1200" b="0" i="0" kern="1200" smtClean="0">
                <a:solidFill>
                  <a:schemeClr val="tx1"/>
                </a:solidFill>
                <a:effectLst/>
                <a:latin typeface="Arial" panose="020B0604020202020204" pitchFamily="34" charset="0"/>
                <a:ea typeface="+mn-ea"/>
                <a:cs typeface="Arial" panose="020B0604020202020204" pitchFamily="34" charset="0"/>
              </a:rPr>
              <a:t>The DB-Engines Ranking ranks database management systems according to their popularity. The ranking is updated monthly.</a:t>
            </a:r>
          </a:p>
          <a:p>
            <a:r>
              <a:rPr lang="en-US" sz="1200" b="0" i="0" kern="1200" smtClean="0">
                <a:solidFill>
                  <a:schemeClr val="tx1"/>
                </a:solidFill>
                <a:effectLst/>
                <a:latin typeface="Arial" panose="020B0604020202020204" pitchFamily="34" charset="0"/>
                <a:ea typeface="+mn-ea"/>
                <a:cs typeface="Arial" panose="020B0604020202020204" pitchFamily="34" charset="0"/>
              </a:rPr>
              <a:t>Read more about the </a:t>
            </a:r>
            <a:r>
              <a:rPr lang="en-US" sz="1200" b="0" i="0" kern="1200" smtClean="0">
                <a:solidFill>
                  <a:schemeClr val="tx1"/>
                </a:solidFill>
                <a:effectLst/>
                <a:latin typeface="Arial" panose="020B0604020202020204" pitchFamily="34" charset="0"/>
                <a:ea typeface="+mn-ea"/>
                <a:cs typeface="Arial" panose="020B0604020202020204" pitchFamily="34" charset="0"/>
                <a:hlinkClick r:id="rId3"/>
              </a:rPr>
              <a:t>method</a:t>
            </a:r>
            <a:r>
              <a:rPr lang="en-US" sz="1200" b="0" i="0" kern="1200" smtClean="0">
                <a:solidFill>
                  <a:schemeClr val="tx1"/>
                </a:solidFill>
                <a:effectLst/>
                <a:latin typeface="Arial" panose="020B0604020202020204" pitchFamily="34" charset="0"/>
                <a:ea typeface="+mn-ea"/>
                <a:cs typeface="Arial" panose="020B0604020202020204" pitchFamily="34" charset="0"/>
              </a:rPr>
              <a:t> of calculating the scores.</a:t>
            </a:r>
            <a:br>
              <a:rPr lang="en-US" sz="1200" b="0" i="0" kern="1200" smtClean="0">
                <a:solidFill>
                  <a:schemeClr val="tx1"/>
                </a:solidFill>
                <a:effectLst/>
                <a:latin typeface="Arial" panose="020B0604020202020204" pitchFamily="34" charset="0"/>
                <a:ea typeface="+mn-ea"/>
                <a:cs typeface="Arial" panose="020B0604020202020204" pitchFamily="34" charset="0"/>
              </a:rPr>
            </a:br>
            <a:endParaRPr lang="en-US" sz="1200" b="0" i="0" kern="1200" smtClean="0">
              <a:solidFill>
                <a:schemeClr val="tx1"/>
              </a:solidFill>
              <a:effectLst/>
              <a:latin typeface="Arial" panose="020B0604020202020204" pitchFamily="34" charset="0"/>
              <a:ea typeface="+mn-ea"/>
              <a:cs typeface="Arial" panose="020B0604020202020204" pitchFamily="34" charset="0"/>
            </a:endParaRPr>
          </a:p>
          <a:p>
            <a:r>
              <a:rPr lang="en-US" sz="1200" b="1" i="0" kern="1200" smtClean="0">
                <a:solidFill>
                  <a:schemeClr val="tx1"/>
                </a:solidFill>
                <a:effectLst/>
                <a:latin typeface="Arial" panose="020B0604020202020204" pitchFamily="34" charset="0"/>
                <a:ea typeface="+mn-ea"/>
                <a:cs typeface="Arial" panose="020B0604020202020204" pitchFamily="34" charset="0"/>
              </a:rPr>
              <a:t>Number of mentions of the system on websites</a:t>
            </a:r>
            <a:r>
              <a:rPr lang="en-US" sz="1200" b="0" i="0" kern="1200" smtClean="0">
                <a:solidFill>
                  <a:schemeClr val="tx1"/>
                </a:solidFill>
                <a:effectLst/>
                <a:latin typeface="Arial" panose="020B0604020202020204" pitchFamily="34" charset="0"/>
                <a:ea typeface="+mn-ea"/>
                <a:cs typeface="Arial" panose="020B0604020202020204" pitchFamily="34" charset="0"/>
              </a:rPr>
              <a:t>, measured as number of results in search engines queries. At the moment, we use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4"/>
              </a:rPr>
              <a:t>Google</a:t>
            </a:r>
            <a:r>
              <a:rPr lang="en-US" sz="1200" b="0" i="0" kern="1200" smtClean="0">
                <a:solidFill>
                  <a:schemeClr val="tx1"/>
                </a:solidFill>
                <a:effectLst/>
                <a:latin typeface="Arial" panose="020B0604020202020204" pitchFamily="34" charset="0"/>
                <a:ea typeface="+mn-ea"/>
                <a:cs typeface="Arial" panose="020B0604020202020204" pitchFamily="34" charset="0"/>
              </a:rPr>
              <a:t> and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5"/>
              </a:rPr>
              <a:t>Bing</a:t>
            </a:r>
            <a:r>
              <a:rPr lang="en-US" sz="1200" b="0" i="0" kern="1200" smtClean="0">
                <a:solidFill>
                  <a:schemeClr val="tx1"/>
                </a:solidFill>
                <a:effectLst/>
                <a:latin typeface="Arial" panose="020B0604020202020204" pitchFamily="34" charset="0"/>
                <a:ea typeface="+mn-ea"/>
                <a:cs typeface="Arial" panose="020B0604020202020204" pitchFamily="34" charset="0"/>
              </a:rPr>
              <a:t> for this measurement. In order to count only relevant results, we are searching for &lt;system name&gt; together with the term database, e.g. "Oracle" and "database".</a:t>
            </a:r>
          </a:p>
          <a:p>
            <a:endParaRPr lang="en-US" sz="1200" b="0" i="0" kern="1200" smtClean="0">
              <a:solidFill>
                <a:schemeClr val="tx1"/>
              </a:solidFill>
              <a:effectLst/>
              <a:latin typeface="Arial" panose="020B0604020202020204" pitchFamily="34" charset="0"/>
              <a:ea typeface="+mn-ea"/>
              <a:cs typeface="Arial" panose="020B0604020202020204" pitchFamily="34" charset="0"/>
            </a:endParaRPr>
          </a:p>
          <a:p>
            <a:r>
              <a:rPr lang="en-US" sz="1200" b="1" i="0" kern="1200" smtClean="0">
                <a:solidFill>
                  <a:schemeClr val="tx1"/>
                </a:solidFill>
                <a:effectLst/>
                <a:latin typeface="Arial" panose="020B0604020202020204" pitchFamily="34" charset="0"/>
                <a:ea typeface="+mn-ea"/>
                <a:cs typeface="Arial" panose="020B0604020202020204" pitchFamily="34" charset="0"/>
              </a:rPr>
              <a:t>General interest in the system.</a:t>
            </a:r>
            <a:r>
              <a:rPr lang="en-US" sz="1200" b="0" i="0" kern="1200" smtClean="0">
                <a:solidFill>
                  <a:schemeClr val="tx1"/>
                </a:solidFill>
                <a:effectLst/>
                <a:latin typeface="Arial" panose="020B0604020202020204" pitchFamily="34" charset="0"/>
                <a:ea typeface="+mn-ea"/>
                <a:cs typeface="Arial" panose="020B0604020202020204" pitchFamily="34" charset="0"/>
              </a:rPr>
              <a:t> For this measurement, we use the frequency of searches in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6"/>
              </a:rPr>
              <a:t>Google Trends</a:t>
            </a:r>
            <a:r>
              <a:rPr lang="en-US" sz="1200" b="0" i="0" kern="1200" smtClean="0">
                <a:solidFill>
                  <a:schemeClr val="tx1"/>
                </a:solidFill>
                <a:effectLst/>
                <a:latin typeface="Arial" panose="020B0604020202020204" pitchFamily="34" charset="0"/>
                <a:ea typeface="+mn-ea"/>
                <a:cs typeface="Arial" panose="020B0604020202020204" pitchFamily="34" charset="0"/>
              </a:rPr>
              <a:t>.</a:t>
            </a:r>
          </a:p>
          <a:p>
            <a:r>
              <a:rPr lang="en-US" sz="1200" b="1" i="0" kern="1200" smtClean="0">
                <a:solidFill>
                  <a:schemeClr val="tx1"/>
                </a:solidFill>
                <a:effectLst/>
                <a:latin typeface="Arial" panose="020B0604020202020204" pitchFamily="34" charset="0"/>
                <a:ea typeface="+mn-ea"/>
                <a:cs typeface="Arial" panose="020B0604020202020204" pitchFamily="34" charset="0"/>
              </a:rPr>
              <a:t>Frequency of technical discussions about the system.</a:t>
            </a:r>
            <a:r>
              <a:rPr lang="en-US" sz="1200" b="0" i="0" kern="1200" smtClean="0">
                <a:solidFill>
                  <a:schemeClr val="tx1"/>
                </a:solidFill>
                <a:effectLst/>
                <a:latin typeface="Arial" panose="020B0604020202020204" pitchFamily="34" charset="0"/>
                <a:ea typeface="+mn-ea"/>
                <a:cs typeface="Arial" panose="020B0604020202020204" pitchFamily="34" charset="0"/>
              </a:rPr>
              <a:t> We use the number of related questions and the number of interested users on the well-known IT-related Q&amp;A sites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7"/>
              </a:rPr>
              <a:t>Stack Overflow</a:t>
            </a:r>
            <a:r>
              <a:rPr lang="en-US" sz="1200" b="0" i="0" kern="1200" smtClean="0">
                <a:solidFill>
                  <a:schemeClr val="tx1"/>
                </a:solidFill>
                <a:effectLst/>
                <a:latin typeface="Arial" panose="020B0604020202020204" pitchFamily="34" charset="0"/>
                <a:ea typeface="+mn-ea"/>
                <a:cs typeface="Arial" panose="020B0604020202020204" pitchFamily="34" charset="0"/>
              </a:rPr>
              <a:t> and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8"/>
              </a:rPr>
              <a:t>DBA Stack Exchange</a:t>
            </a:r>
            <a:r>
              <a:rPr lang="en-US" sz="1200" b="0" i="0" kern="1200" smtClean="0">
                <a:solidFill>
                  <a:schemeClr val="tx1"/>
                </a:solidFill>
                <a:effectLst/>
                <a:latin typeface="Arial" panose="020B0604020202020204" pitchFamily="34" charset="0"/>
                <a:ea typeface="+mn-ea"/>
                <a:cs typeface="Arial" panose="020B0604020202020204" pitchFamily="34" charset="0"/>
              </a:rPr>
              <a:t>.</a:t>
            </a:r>
          </a:p>
          <a:p>
            <a:r>
              <a:rPr lang="en-US" sz="1200" b="1" i="0" kern="1200" smtClean="0">
                <a:solidFill>
                  <a:schemeClr val="tx1"/>
                </a:solidFill>
                <a:effectLst/>
                <a:latin typeface="Arial" panose="020B0604020202020204" pitchFamily="34" charset="0"/>
                <a:ea typeface="+mn-ea"/>
                <a:cs typeface="Arial" panose="020B0604020202020204" pitchFamily="34" charset="0"/>
              </a:rPr>
              <a:t>Number of job offers, in which the system is mentioned.</a:t>
            </a:r>
            <a:r>
              <a:rPr lang="en-US" sz="1200" b="0" i="0" kern="1200" smtClean="0">
                <a:solidFill>
                  <a:schemeClr val="tx1"/>
                </a:solidFill>
                <a:effectLst/>
                <a:latin typeface="Arial" panose="020B0604020202020204" pitchFamily="34" charset="0"/>
                <a:ea typeface="+mn-ea"/>
                <a:cs typeface="Arial" panose="020B0604020202020204" pitchFamily="34" charset="0"/>
              </a:rPr>
              <a:t> We use the number of offers on the leading job search engines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9"/>
              </a:rPr>
              <a:t>Indeed</a:t>
            </a:r>
            <a:r>
              <a:rPr lang="en-US" sz="1200" b="0" i="0" kern="1200" smtClean="0">
                <a:solidFill>
                  <a:schemeClr val="tx1"/>
                </a:solidFill>
                <a:effectLst/>
                <a:latin typeface="Arial" panose="020B0604020202020204" pitchFamily="34" charset="0"/>
                <a:ea typeface="+mn-ea"/>
                <a:cs typeface="Arial" panose="020B0604020202020204" pitchFamily="34" charset="0"/>
              </a:rPr>
              <a:t> and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10"/>
              </a:rPr>
              <a:t>Simply Hired</a:t>
            </a:r>
            <a:r>
              <a:rPr lang="en-US" sz="1200" b="0" i="0" kern="1200" smtClean="0">
                <a:solidFill>
                  <a:schemeClr val="tx1"/>
                </a:solidFill>
                <a:effectLst/>
                <a:latin typeface="Arial" panose="020B0604020202020204" pitchFamily="34" charset="0"/>
                <a:ea typeface="+mn-ea"/>
                <a:cs typeface="Arial" panose="020B0604020202020204" pitchFamily="34" charset="0"/>
              </a:rPr>
              <a:t>.</a:t>
            </a:r>
          </a:p>
          <a:p>
            <a:r>
              <a:rPr lang="en-US" sz="1200" b="1" i="0" kern="1200" smtClean="0">
                <a:solidFill>
                  <a:schemeClr val="tx1"/>
                </a:solidFill>
                <a:effectLst/>
                <a:latin typeface="Arial" panose="020B0604020202020204" pitchFamily="34" charset="0"/>
                <a:ea typeface="+mn-ea"/>
                <a:cs typeface="Arial" panose="020B0604020202020204" pitchFamily="34" charset="0"/>
              </a:rPr>
              <a:t>Number of profiles in professional networks, in which the system is </a:t>
            </a:r>
            <a:r>
              <a:rPr lang="en-US" sz="1200" b="1" i="0" kern="1200" err="1" smtClean="0">
                <a:solidFill>
                  <a:schemeClr val="tx1"/>
                </a:solidFill>
                <a:effectLst/>
                <a:latin typeface="Arial" panose="020B0604020202020204" pitchFamily="34" charset="0"/>
                <a:ea typeface="+mn-ea"/>
                <a:cs typeface="Arial" panose="020B0604020202020204" pitchFamily="34" charset="0"/>
              </a:rPr>
              <a:t>mentioned.</a:t>
            </a:r>
            <a:r>
              <a:rPr lang="en-US" sz="1200" b="0" i="0" kern="1200" err="1" smtClean="0">
                <a:solidFill>
                  <a:schemeClr val="tx1"/>
                </a:solidFill>
                <a:effectLst/>
                <a:latin typeface="Arial" panose="020B0604020202020204" pitchFamily="34" charset="0"/>
                <a:ea typeface="+mn-ea"/>
                <a:cs typeface="Arial" panose="020B0604020202020204" pitchFamily="34" charset="0"/>
              </a:rPr>
              <a:t>We</a:t>
            </a:r>
            <a:r>
              <a:rPr lang="en-US" sz="1200" b="0" i="0" kern="1200" smtClean="0">
                <a:solidFill>
                  <a:schemeClr val="tx1"/>
                </a:solidFill>
                <a:effectLst/>
                <a:latin typeface="Arial" panose="020B0604020202020204" pitchFamily="34" charset="0"/>
                <a:ea typeface="+mn-ea"/>
                <a:cs typeface="Arial" panose="020B0604020202020204" pitchFamily="34" charset="0"/>
              </a:rPr>
              <a:t> use the internationally most popular professional network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11"/>
              </a:rPr>
              <a:t>LinkedIn</a:t>
            </a:r>
            <a:r>
              <a:rPr lang="en-US" sz="1200" b="0" i="0" kern="1200" smtClean="0">
                <a:solidFill>
                  <a:schemeClr val="tx1"/>
                </a:solidFill>
                <a:effectLst/>
                <a:latin typeface="Arial" panose="020B0604020202020204" pitchFamily="34" charset="0"/>
                <a:ea typeface="+mn-ea"/>
                <a:cs typeface="Arial" panose="020B0604020202020204" pitchFamily="34" charset="0"/>
              </a:rPr>
              <a:t>.</a:t>
            </a:r>
          </a:p>
          <a:p>
            <a:r>
              <a:rPr lang="en-US" sz="1200" b="1" i="0" kern="1200" smtClean="0">
                <a:solidFill>
                  <a:schemeClr val="tx1"/>
                </a:solidFill>
                <a:effectLst/>
                <a:latin typeface="Arial" panose="020B0604020202020204" pitchFamily="34" charset="0"/>
                <a:ea typeface="+mn-ea"/>
                <a:cs typeface="Arial" panose="020B0604020202020204" pitchFamily="34" charset="0"/>
              </a:rPr>
              <a:t>Relevance in social networks.</a:t>
            </a:r>
            <a:r>
              <a:rPr lang="en-US" sz="1200" b="0" i="0" kern="1200" smtClean="0">
                <a:solidFill>
                  <a:schemeClr val="tx1"/>
                </a:solidFill>
                <a:effectLst/>
                <a:latin typeface="Arial" panose="020B0604020202020204" pitchFamily="34" charset="0"/>
                <a:ea typeface="+mn-ea"/>
                <a:cs typeface="Arial" panose="020B0604020202020204" pitchFamily="34" charset="0"/>
              </a:rPr>
              <a:t> We count the number of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12"/>
              </a:rPr>
              <a:t>Twitter</a:t>
            </a:r>
            <a:r>
              <a:rPr lang="en-US" sz="1200" b="0" i="0" kern="1200" smtClean="0">
                <a:solidFill>
                  <a:schemeClr val="tx1"/>
                </a:solidFill>
                <a:effectLst/>
                <a:latin typeface="Arial" panose="020B0604020202020204" pitchFamily="34" charset="0"/>
                <a:ea typeface="+mn-ea"/>
                <a:cs typeface="Arial" panose="020B0604020202020204" pitchFamily="34" charset="0"/>
              </a:rPr>
              <a:t> tweets, in which the system is mentioned.</a:t>
            </a:r>
          </a:p>
          <a:p>
            <a:endParaRPr lang="en-US" sz="1200" b="0" i="0" kern="1200" smtClean="0">
              <a:solidFill>
                <a:schemeClr val="tx1"/>
              </a:solidFill>
              <a:effectLst/>
              <a:latin typeface="Arial" panose="020B0604020202020204" pitchFamily="34" charset="0"/>
              <a:ea typeface="+mn-ea"/>
              <a:cs typeface="Arial" panose="020B0604020202020204" pitchFamily="34" charset="0"/>
            </a:endParaRPr>
          </a:p>
          <a:p>
            <a:r>
              <a:rPr lang="en-US" sz="1200" b="0" i="0" kern="1200" smtClean="0">
                <a:solidFill>
                  <a:schemeClr val="tx1"/>
                </a:solidFill>
                <a:effectLst/>
                <a:latin typeface="Arial" panose="020B0604020202020204" pitchFamily="34" charset="0"/>
                <a:ea typeface="+mn-ea"/>
                <a:cs typeface="Arial" panose="020B0604020202020204" pitchFamily="34" charset="0"/>
              </a:rPr>
              <a:t>A </a:t>
            </a:r>
            <a:r>
              <a:rPr lang="en-US" sz="1200" b="1" i="0" kern="1200" smtClean="0">
                <a:solidFill>
                  <a:schemeClr val="tx1"/>
                </a:solidFill>
                <a:effectLst/>
                <a:latin typeface="Arial" panose="020B0604020202020204" pitchFamily="34" charset="0"/>
                <a:ea typeface="+mn-ea"/>
                <a:cs typeface="Arial" panose="020B0604020202020204" pitchFamily="34" charset="0"/>
              </a:rPr>
              <a:t>wide column store</a:t>
            </a:r>
            <a:r>
              <a:rPr lang="en-US" sz="1200" b="0" i="0" kern="1200" smtClean="0">
                <a:solidFill>
                  <a:schemeClr val="tx1"/>
                </a:solidFill>
                <a:effectLst/>
                <a:latin typeface="Arial" panose="020B0604020202020204" pitchFamily="34" charset="0"/>
                <a:ea typeface="+mn-ea"/>
                <a:cs typeface="Arial" panose="020B0604020202020204" pitchFamily="34" charset="0"/>
              </a:rPr>
              <a:t> is a type of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13" tooltip="Key-value database"/>
              </a:rPr>
              <a:t>key-value database</a:t>
            </a:r>
            <a:r>
              <a:rPr lang="en-US" sz="1200" b="0" i="0" kern="1200" smtClean="0">
                <a:solidFill>
                  <a:schemeClr val="tx1"/>
                </a:solidFill>
                <a:effectLst/>
                <a:latin typeface="Arial" panose="020B0604020202020204" pitchFamily="34" charset="0"/>
                <a:ea typeface="+mn-ea"/>
                <a:cs typeface="Arial" panose="020B0604020202020204" pitchFamily="34" charset="0"/>
              </a:rPr>
              <a:t>. It uses tables, rows, and columns, but unlike a </a:t>
            </a:r>
            <a:r>
              <a:rPr lang="en-US" sz="1200" b="0" i="0" u="none" strike="noStrike" kern="1200" smtClean="0">
                <a:solidFill>
                  <a:schemeClr val="tx1"/>
                </a:solidFill>
                <a:effectLst/>
                <a:latin typeface="Arial" panose="020B0604020202020204" pitchFamily="34" charset="0"/>
                <a:ea typeface="+mn-ea"/>
                <a:cs typeface="Arial" panose="020B0604020202020204" pitchFamily="34" charset="0"/>
                <a:hlinkClick r:id="rId14" tooltip="Relational database"/>
              </a:rPr>
              <a:t>relational database</a:t>
            </a:r>
            <a:r>
              <a:rPr lang="en-US" sz="1200" b="0" i="0" kern="1200" smtClean="0">
                <a:solidFill>
                  <a:schemeClr val="tx1"/>
                </a:solidFill>
                <a:effectLst/>
                <a:latin typeface="Arial" panose="020B0604020202020204" pitchFamily="34" charset="0"/>
                <a:ea typeface="+mn-ea"/>
                <a:cs typeface="Arial" panose="020B0604020202020204" pitchFamily="34" charset="0"/>
              </a:rPr>
              <a:t>, the names and format of the columns can vary from row to row in the same table.</a:t>
            </a:r>
            <a:r>
              <a:rPr lang="en-US" sz="1200" b="0" i="0" u="none" strike="noStrike" kern="1200" baseline="30000" smtClean="0">
                <a:solidFill>
                  <a:schemeClr val="tx1"/>
                </a:solidFill>
                <a:effectLst/>
                <a:latin typeface="Arial" panose="020B0604020202020204" pitchFamily="34" charset="0"/>
                <a:ea typeface="+mn-ea"/>
                <a:cs typeface="Arial" panose="020B0604020202020204" pitchFamily="34" charset="0"/>
                <a:hlinkClick r:id="rId15"/>
              </a:rPr>
              <a:t>[1]</a:t>
            </a:r>
            <a:endParaRPr lang="en-US" sz="1200" b="0" i="0" kern="1200" smtClean="0">
              <a:solidFill>
                <a:schemeClr val="tx1"/>
              </a:solidFill>
              <a:effectLst/>
              <a:latin typeface="Arial" panose="020B0604020202020204" pitchFamily="34" charset="0"/>
              <a:ea typeface="+mn-ea"/>
              <a:cs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7</a:t>
            </a:fld>
            <a:endParaRPr lang="en-US"/>
          </a:p>
        </p:txBody>
      </p:sp>
    </p:spTree>
    <p:extLst>
      <p:ext uri="{BB962C8B-B14F-4D97-AF65-F5344CB8AC3E}">
        <p14:creationId xmlns:p14="http://schemas.microsoft.com/office/powerpoint/2010/main" val="339833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mtClean="0"/>
              <a:t>Organizations need to support multiple terabytes of information for users who demand fast and secure access to business applications round the clock. The database systems must be reliable and must be able to recover quickly in the event of any kind of failure. Oracle Database 11</a:t>
            </a:r>
            <a:r>
              <a:rPr lang="en-US" i="1" smtClean="0"/>
              <a:t>g </a:t>
            </a:r>
            <a:r>
              <a:rPr lang="en-US" smtClean="0"/>
              <a:t>is designed along the following feature areas to help organizations manage infrastructure grids easily and deliver high-quality service:</a:t>
            </a:r>
          </a:p>
          <a:p>
            <a:pPr lvl="2"/>
            <a:r>
              <a:rPr lang="en-US" b="1" smtClean="0"/>
              <a:t>Manageability: </a:t>
            </a:r>
            <a:r>
              <a:rPr lang="en-US" smtClean="0"/>
              <a:t>By using some of the change assurance, management automation, and fault diagnostics features, the database administrators (DBAs) can increase their productivity, reduce costs, minimize errors, and maximize quality of service. Some of the useful features that promote better management are Database Replay facility, the SQL Performance Analyzer, and the Automatic SQL Tuning facility.</a:t>
            </a:r>
          </a:p>
          <a:p>
            <a:pPr lvl="2"/>
            <a:r>
              <a:rPr lang="en-US" b="1" smtClean="0"/>
              <a:t>High availability: </a:t>
            </a:r>
            <a:r>
              <a:rPr lang="en-US" smtClean="0"/>
              <a:t>By using the high availability features, you can reduce the risk of down time and data loss. These features improve online operations and enable faster database upgrades.</a:t>
            </a:r>
          </a:p>
          <a:p>
            <a:pPr lvl="2">
              <a:spcBef>
                <a:spcPct val="25000"/>
              </a:spcBef>
            </a:pPr>
            <a:r>
              <a:rPr lang="en-US" b="1" smtClean="0"/>
              <a:t>Performance:</a:t>
            </a:r>
            <a:r>
              <a:rPr lang="en-US" smtClean="0"/>
              <a:t> By using capabilities such as </a:t>
            </a:r>
            <a:r>
              <a:rPr lang="en-US" err="1" smtClean="0"/>
              <a:t>SecureFiles</a:t>
            </a:r>
            <a:r>
              <a:rPr lang="en-US" smtClean="0"/>
              <a:t>, compression for online transaction processing (OLTP), Real Application Clusters (RAC) optimizations, Result Caches, and so on, you can greatly improve the performance of your database. Oracle Database 12c enables organizations to manage large, scalable, transactional, and data warehousing systems that deliver fast data access using low-cost modular storage.</a:t>
            </a:r>
          </a:p>
          <a:p>
            <a:pPr lvl="2"/>
            <a:r>
              <a:rPr lang="en-US" b="1" smtClean="0"/>
              <a:t>Security: </a:t>
            </a:r>
            <a:r>
              <a:rPr lang="en-US" smtClean="0"/>
              <a:t>Oracle Database 12c helps organizations protect their information with unique secure configurations, data encryption and masking, and sophisticated auditing capabilities. It delivers a secure and scalable platform for reliable and fast access to all types of information by using the industry-standard interfaces.</a:t>
            </a:r>
          </a:p>
          <a:p>
            <a:pPr lvl="2"/>
            <a:r>
              <a:rPr lang="en-US" b="1" smtClean="0"/>
              <a:t>Information integration: </a:t>
            </a:r>
            <a:r>
              <a:rPr lang="en-US" smtClean="0"/>
              <a:t>Oracle Database 12c has many features to better integrate data throughout the enterprise. It also supports advanced information life-cycle management capabilities. This helps you manage the changing data in your database.</a:t>
            </a:r>
          </a:p>
          <a:p>
            <a:pPr lvl="2"/>
            <a:endParaRPr lang="en-US" smtClean="0"/>
          </a:p>
          <a:p>
            <a:pPr lvl="2"/>
            <a:endParaRPr lang="en-US" smtClean="0"/>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8</a:t>
            </a:fld>
            <a:endParaRPr lang="en-US"/>
          </a:p>
        </p:txBody>
      </p:sp>
    </p:spTree>
    <p:extLst>
      <p:ext uri="{BB962C8B-B14F-4D97-AF65-F5344CB8AC3E}">
        <p14:creationId xmlns:p14="http://schemas.microsoft.com/office/powerpoint/2010/main" val="401508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10</a:t>
            </a:fld>
            <a:endParaRPr lang="en-US"/>
          </a:p>
        </p:txBody>
      </p:sp>
    </p:spTree>
    <p:extLst>
      <p:ext uri="{BB962C8B-B14F-4D97-AF65-F5344CB8AC3E}">
        <p14:creationId xmlns:p14="http://schemas.microsoft.com/office/powerpoint/2010/main" val="148058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Arial" panose="020B0604020202020204" pitchFamily="34" charset="0"/>
                <a:ea typeface="+mn-ea"/>
                <a:cs typeface="Arial" panose="020B0604020202020204" pitchFamily="34" charset="0"/>
              </a:rPr>
              <a:t>Oracle server :</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tập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hợp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file,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tiến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trình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cấu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trúc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bộ</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nhớ</a:t>
            </a:r>
            <a:r>
              <a:rPr lang="en-US" sz="1200" kern="120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smtClean="0">
                <a:solidFill>
                  <a:schemeClr val="tx1"/>
                </a:solidFill>
                <a:effectLst/>
                <a:latin typeface="Arial" panose="020B0604020202020204" pitchFamily="34" charset="0"/>
                <a:ea typeface="+mn-ea"/>
                <a:cs typeface="Arial" panose="020B0604020202020204" pitchFamily="34" charset="0"/>
              </a:rPr>
              <a:t>Oracle server </a:t>
            </a:r>
            <a:r>
              <a:rPr lang="en-US" sz="1200" kern="1200" err="1" smtClean="0">
                <a:solidFill>
                  <a:schemeClr val="tx1"/>
                </a:solidFill>
                <a:effectLst/>
                <a:latin typeface="Arial" panose="020B0604020202020204" pitchFamily="34" charset="0"/>
                <a:ea typeface="+mn-ea"/>
                <a:cs typeface="Arial" panose="020B0604020202020204" pitchFamily="34" charset="0"/>
              </a:rPr>
              <a:t>bao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gồm</a:t>
            </a:r>
            <a:r>
              <a:rPr lang="en-US" sz="1200" kern="1200" smtClean="0">
                <a:solidFill>
                  <a:schemeClr val="tx1"/>
                </a:solidFill>
                <a:effectLst/>
                <a:latin typeface="Arial" panose="020B0604020202020204" pitchFamily="34" charset="0"/>
                <a:ea typeface="+mn-ea"/>
                <a:cs typeface="Arial" panose="020B0604020202020204" pitchFamily="34" charset="0"/>
              </a:rPr>
              <a:t> Oracle Instance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Oracle Database</a:t>
            </a:r>
          </a:p>
          <a:p>
            <a:r>
              <a:rPr lang="en-US" sz="1200" b="1" kern="1200" smtClean="0">
                <a:solidFill>
                  <a:schemeClr val="tx1"/>
                </a:solidFill>
                <a:effectLst/>
                <a:latin typeface="Arial" panose="020B0604020202020204" pitchFamily="34" charset="0"/>
                <a:ea typeface="+mn-ea"/>
                <a:cs typeface="Arial" panose="020B0604020202020204" pitchFamily="34" charset="0"/>
              </a:rPr>
              <a:t>Oracle Instance</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tập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hợp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tiến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trình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ngầm</a:t>
            </a:r>
            <a:r>
              <a:rPr lang="en-US" sz="1200" kern="1200" smtClean="0">
                <a:solidFill>
                  <a:schemeClr val="tx1"/>
                </a:solidFill>
                <a:effectLst/>
                <a:latin typeface="Arial" panose="020B0604020202020204" pitchFamily="34" charset="0"/>
                <a:ea typeface="+mn-ea"/>
                <a:cs typeface="Arial" panose="020B0604020202020204" pitchFamily="34" charset="0"/>
              </a:rPr>
              <a:t> (background processes)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cấu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trúc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bộ</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nhớ</a:t>
            </a:r>
            <a:r>
              <a:rPr lang="en-US" sz="1200" kern="1200" smtClean="0">
                <a:solidFill>
                  <a:schemeClr val="tx1"/>
                </a:solidFill>
                <a:effectLst/>
                <a:latin typeface="Arial" panose="020B0604020202020204" pitchFamily="34" charset="0"/>
                <a:ea typeface="+mn-ea"/>
                <a:cs typeface="Arial" panose="020B0604020202020204" pitchFamily="34" charset="0"/>
              </a:rPr>
              <a:t> (memory structure).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Instance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truy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cập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trong</a:t>
            </a:r>
            <a:r>
              <a:rPr lang="en-US" sz="1200" kern="1200" smtClean="0">
                <a:solidFill>
                  <a:schemeClr val="tx1"/>
                </a:solidFill>
                <a:effectLst/>
                <a:latin typeface="Arial" panose="020B0604020202020204" pitchFamily="34" charset="0"/>
                <a:ea typeface="+mn-ea"/>
                <a:cs typeface="Arial" panose="020B0604020202020204" pitchFamily="34" charset="0"/>
              </a:rPr>
              <a:t> Oracle Database.</a:t>
            </a: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danh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bởi</a:t>
            </a:r>
            <a:r>
              <a:rPr lang="en-US" sz="1200" kern="1200" smtClean="0">
                <a:solidFill>
                  <a:schemeClr val="tx1"/>
                </a:solidFill>
                <a:effectLst/>
                <a:latin typeface="Arial" panose="020B0604020202020204" pitchFamily="34" charset="0"/>
                <a:ea typeface="+mn-ea"/>
                <a:cs typeface="Arial" panose="020B0604020202020204" pitchFamily="34" charset="0"/>
              </a:rPr>
              <a:t>: Oracle System Identifier </a:t>
            </a:r>
            <a:r>
              <a:rPr lang="en-US" sz="1200" b="1" kern="1200" smtClean="0">
                <a:solidFill>
                  <a:schemeClr val="tx1"/>
                </a:solidFill>
                <a:effectLst/>
                <a:latin typeface="Arial" panose="020B0604020202020204" pitchFamily="34" charset="0"/>
                <a:ea typeface="+mn-ea"/>
                <a:cs typeface="Arial" panose="020B0604020202020204" pitchFamily="34" charset="0"/>
              </a:rPr>
              <a:t>(SID)</a:t>
            </a:r>
            <a:r>
              <a:rPr lang="en-US" sz="1200" kern="120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Mỗi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Instance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System Global Area (SGA)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cấp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phát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tiến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trình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ngầm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Oracle </a:t>
            </a:r>
            <a:r>
              <a:rPr lang="en-US" sz="1200" kern="1200" err="1" smtClean="0">
                <a:solidFill>
                  <a:schemeClr val="tx1"/>
                </a:solidFill>
                <a:effectLst/>
                <a:latin typeface="Arial" panose="020B0604020202020204" pitchFamily="34" charset="0"/>
                <a:ea typeface="+mn-ea"/>
                <a:cs typeface="Arial" panose="020B0604020202020204" pitchFamily="34" charset="0"/>
              </a:rPr>
              <a:t>cũng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tiến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trình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ngầm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này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thực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hiện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vụ</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vào</a:t>
            </a:r>
            <a:r>
              <a:rPr lang="en-US" sz="1200" kern="1200" smtClean="0">
                <a:solidFill>
                  <a:schemeClr val="tx1"/>
                </a:solidFill>
                <a:effectLst/>
                <a:latin typeface="Arial" panose="020B0604020202020204" pitchFamily="34" charset="0"/>
                <a:ea typeface="+mn-ea"/>
                <a:cs typeface="Arial" panose="020B0604020202020204" pitchFamily="34" charset="0"/>
              </a:rPr>
              <a:t>/</a:t>
            </a:r>
            <a:r>
              <a:rPr lang="en-US" sz="1200" kern="1200" err="1" smtClean="0">
                <a:solidFill>
                  <a:schemeClr val="tx1"/>
                </a:solidFill>
                <a:effectLst/>
                <a:latin typeface="Arial" panose="020B0604020202020204" pitchFamily="34" charset="0"/>
                <a:ea typeface="+mn-ea"/>
                <a:cs typeface="Arial" panose="020B0604020202020204" pitchFamily="34" charset="0"/>
              </a:rPr>
              <a:t>ra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quản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tiến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trình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Oracle </a:t>
            </a:r>
            <a:r>
              <a:rPr lang="en-US" sz="1200" kern="1200" err="1" smtClean="0">
                <a:solidFill>
                  <a:schemeClr val="tx1"/>
                </a:solidFill>
                <a:effectLst/>
                <a:latin typeface="Arial" panose="020B0604020202020204" pitchFamily="34" charset="0"/>
                <a:ea typeface="+mn-ea"/>
                <a:cs typeface="Arial" panose="020B0604020202020204" pitchFamily="34" charset="0"/>
              </a:rPr>
              <a:t>nhằm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cung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cấp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khả</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năng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chạy</a:t>
            </a:r>
            <a:r>
              <a:rPr lang="en-US" sz="1200" kern="1200" smtClean="0">
                <a:solidFill>
                  <a:schemeClr val="tx1"/>
                </a:solidFill>
                <a:effectLst/>
                <a:latin typeface="Arial" panose="020B0604020202020204" pitchFamily="34" charset="0"/>
                <a:ea typeface="+mn-ea"/>
                <a:cs typeface="Arial" panose="020B0604020202020204" pitchFamily="34" charset="0"/>
              </a:rPr>
              <a:t> song </a:t>
            </a:r>
            <a:r>
              <a:rPr lang="en-US" sz="1200" kern="1200" err="1" smtClean="0">
                <a:solidFill>
                  <a:schemeClr val="tx1"/>
                </a:solidFill>
                <a:effectLst/>
                <a:latin typeface="Arial" panose="020B0604020202020204" pitchFamily="34" charset="0"/>
                <a:ea typeface="+mn-ea"/>
                <a:cs typeface="Arial" panose="020B0604020202020204" pitchFamily="34" charset="0"/>
              </a:rPr>
              <a:t>song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hành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tốt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hơn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cậy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hơn</a:t>
            </a:r>
            <a:r>
              <a:rPr lang="en-US" sz="1200" kern="1200" smtClean="0">
                <a:solidFill>
                  <a:schemeClr val="tx1"/>
                </a:solidFill>
                <a:effectLst/>
                <a:latin typeface="Arial" panose="020B0604020202020204" pitchFamily="34" charset="0"/>
                <a:ea typeface="+mn-ea"/>
                <a:cs typeface="Arial" panose="020B0604020202020204" pitchFamily="34" charset="0"/>
              </a:rPr>
              <a:t>:</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Pmon</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Smon</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smtClean="0">
                <a:solidFill>
                  <a:schemeClr val="tx1"/>
                </a:solidFill>
                <a:effectLst/>
                <a:latin typeface="Arial" panose="020B0604020202020204" pitchFamily="34" charset="0"/>
                <a:ea typeface="+mn-ea"/>
                <a:cs typeface="Arial" panose="020B0604020202020204" pitchFamily="34" charset="0"/>
              </a:rPr>
              <a:t>DBWR</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LogWR</a:t>
            </a:r>
            <a:endParaRPr lang="en-US" sz="1200" kern="1200" smtClean="0">
              <a:solidFill>
                <a:schemeClr val="tx1"/>
              </a:solidFill>
              <a:effectLst/>
              <a:latin typeface="Arial" panose="020B0604020202020204" pitchFamily="34" charset="0"/>
              <a:ea typeface="+mn-ea"/>
              <a:cs typeface="Arial" panose="020B0604020202020204" pitchFamily="34" charset="0"/>
            </a:endParaRPr>
          </a:p>
          <a:p>
            <a:r>
              <a:rPr lang="en-US" sz="1200" b="1" kern="1200" smtClean="0">
                <a:solidFill>
                  <a:schemeClr val="tx1"/>
                </a:solidFill>
                <a:effectLst/>
                <a:latin typeface="Arial" panose="020B0604020202020204" pitchFamily="34" charset="0"/>
                <a:ea typeface="+mn-ea"/>
                <a:cs typeface="Arial" panose="020B0604020202020204" pitchFamily="34" charset="0"/>
              </a:rPr>
              <a:t>Oracle Database</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tập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hợp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file </a:t>
            </a:r>
            <a:r>
              <a:rPr lang="en-US" sz="1200" kern="1200" err="1" smtClean="0">
                <a:solidFill>
                  <a:schemeClr val="tx1"/>
                </a:solidFill>
                <a:effectLst/>
                <a:latin typeface="Arial" panose="020B0604020202020204" pitchFamily="34" charset="0"/>
                <a:ea typeface="+mn-ea"/>
                <a:cs typeface="Arial" panose="020B0604020202020204" pitchFamily="34" charset="0"/>
              </a:rPr>
              <a:t>hệ</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thống</a:t>
            </a:r>
            <a:r>
              <a:rPr lang="en-US" sz="1200" kern="1200" smtClean="0">
                <a:solidFill>
                  <a:schemeClr val="tx1"/>
                </a:solidFill>
                <a:effectLst/>
                <a:latin typeface="Arial" panose="020B0604020202020204" pitchFamily="34" charset="0"/>
                <a:ea typeface="+mn-ea"/>
                <a:cs typeface="Arial" panose="020B0604020202020204" pitchFamily="34" charset="0"/>
              </a:rPr>
              <a:t> hay </a:t>
            </a:r>
            <a:r>
              <a:rPr lang="en-US" sz="1200" kern="1200" err="1" smtClean="0">
                <a:solidFill>
                  <a:schemeClr val="tx1"/>
                </a:solidFill>
                <a:effectLst/>
                <a:latin typeface="Arial" panose="020B0604020202020204" pitchFamily="34" charset="0"/>
                <a:ea typeface="+mn-ea"/>
                <a:cs typeface="Arial" panose="020B0604020202020204" pitchFamily="34" charset="0"/>
              </a:rPr>
              <a:t>còn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gọi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file Database, </a:t>
            </a:r>
            <a:r>
              <a:rPr lang="en-US" sz="1200" kern="1200" err="1" smtClean="0">
                <a:solidFill>
                  <a:schemeClr val="tx1"/>
                </a:solidFill>
                <a:effectLst/>
                <a:latin typeface="Arial" panose="020B0604020202020204" pitchFamily="34" charset="0"/>
                <a:ea typeface="+mn-ea"/>
                <a:cs typeface="Arial" panose="020B0604020202020204" pitchFamily="34" charset="0"/>
              </a:rPr>
              <a:t>cung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cấp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về</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thiết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bị</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vật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Database. </a:t>
            </a: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danh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b="1" kern="1200" smtClean="0">
                <a:solidFill>
                  <a:schemeClr val="tx1"/>
                </a:solidFill>
                <a:effectLst/>
                <a:latin typeface="Arial" panose="020B0604020202020204" pitchFamily="34" charset="0"/>
                <a:ea typeface="+mn-ea"/>
                <a:cs typeface="Arial" panose="020B0604020202020204" pitchFamily="34" charset="0"/>
              </a:rPr>
              <a:t>DB_NAME</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b="1" kern="1200" smtClean="0">
                <a:solidFill>
                  <a:schemeClr val="tx1"/>
                </a:solidFill>
                <a:effectLst/>
                <a:latin typeface="Arial" panose="020B0604020202020204" pitchFamily="34" charset="0"/>
                <a:ea typeface="+mn-ea"/>
                <a:cs typeface="Arial" panose="020B0604020202020204" pitchFamily="34" charset="0"/>
              </a:rPr>
              <a:t>DB_ID</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file Database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dụng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đảm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bảo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rằng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giữ</a:t>
            </a:r>
            <a:r>
              <a:rPr lang="en-US" sz="1200" kern="1200" smtClean="0">
                <a:solidFill>
                  <a:schemeClr val="tx1"/>
                </a:solidFill>
                <a:effectLst/>
                <a:latin typeface="Arial" panose="020B0604020202020204" pitchFamily="34" charset="0"/>
                <a:ea typeface="+mn-ea"/>
                <a:cs typeface="Arial" panose="020B0604020202020204" pitchFamily="34" charset="0"/>
              </a:rPr>
              <a:t> ở </a:t>
            </a:r>
            <a:r>
              <a:rPr lang="en-US" sz="1200" kern="1200" err="1" smtClean="0">
                <a:solidFill>
                  <a:schemeClr val="tx1"/>
                </a:solidFill>
                <a:effectLst/>
                <a:latin typeface="Arial" panose="020B0604020202020204" pitchFamily="34" charset="0"/>
                <a:ea typeface="+mn-ea"/>
                <a:cs typeface="Arial" panose="020B0604020202020204" pitchFamily="34" charset="0"/>
              </a:rPr>
              <a:t>trạng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thái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nhất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quán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khôi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phục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lại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tại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thời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điểm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Instance </a:t>
            </a:r>
            <a:r>
              <a:rPr lang="en-US" sz="1200" kern="1200" err="1" smtClean="0">
                <a:solidFill>
                  <a:schemeClr val="tx1"/>
                </a:solidFill>
                <a:effectLst/>
                <a:latin typeface="Arial" panose="020B0604020202020204" pitchFamily="34" charset="0"/>
                <a:ea typeface="+mn-ea"/>
                <a:cs typeface="Arial" panose="020B0604020202020204" pitchFamily="34" charset="0"/>
              </a:rPr>
              <a:t>bị</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lỗi</a:t>
            </a:r>
            <a:r>
              <a:rPr lang="en-US" sz="1200" kern="1200" smtClean="0">
                <a:solidFill>
                  <a:schemeClr val="tx1"/>
                </a:solidFill>
                <a:effectLst/>
                <a:latin typeface="Arial" panose="020B0604020202020204" pitchFamily="34" charset="0"/>
                <a:ea typeface="+mn-ea"/>
                <a:cs typeface="Arial" panose="020B0604020202020204" pitchFamily="34" charset="0"/>
              </a:rPr>
              <a:t>:</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Spfile</a:t>
            </a:r>
            <a:r>
              <a:rPr lang="en-US" sz="1200" kern="1200" smtClean="0">
                <a:solidFill>
                  <a:schemeClr val="tx1"/>
                </a:solidFill>
                <a:effectLst/>
                <a:latin typeface="Arial" panose="020B0604020202020204" pitchFamily="34" charset="0"/>
                <a:ea typeface="+mn-ea"/>
                <a:cs typeface="Arial" panose="020B0604020202020204" pitchFamily="34" charset="0"/>
              </a:rPr>
              <a:t> : memory, </a:t>
            </a:r>
            <a:r>
              <a:rPr lang="en-US" sz="1200" kern="1200" err="1" smtClean="0">
                <a:solidFill>
                  <a:schemeClr val="tx1"/>
                </a:solidFill>
                <a:effectLst/>
                <a:latin typeface="Arial" panose="020B0604020202020204" pitchFamily="34" charset="0"/>
                <a:ea typeface="+mn-ea"/>
                <a:cs typeface="Arial" panose="020B0604020202020204" pitchFamily="34" charset="0"/>
              </a:rPr>
              <a:t>vị</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trí</a:t>
            </a:r>
            <a:r>
              <a:rPr lang="en-US" sz="1200" kern="1200" smtClean="0">
                <a:solidFill>
                  <a:schemeClr val="tx1"/>
                </a:solidFill>
                <a:effectLst/>
                <a:latin typeface="Arial" panose="020B0604020202020204" pitchFamily="34" charset="0"/>
                <a:ea typeface="+mn-ea"/>
                <a:cs typeface="Arial" panose="020B0604020202020204" pitchFamily="34" charset="0"/>
              </a:rPr>
              <a:t> control file,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setting	</a:t>
            </a:r>
          </a:p>
          <a:p>
            <a:pPr lvl="2"/>
            <a:r>
              <a:rPr lang="en-US" sz="1200" kern="1200" smtClean="0">
                <a:solidFill>
                  <a:schemeClr val="tx1"/>
                </a:solidFill>
                <a:effectLst/>
                <a:latin typeface="Arial" panose="020B0604020202020204" pitchFamily="34" charset="0"/>
                <a:ea typeface="+mn-ea"/>
                <a:cs typeface="Arial" panose="020B0604020202020204" pitchFamily="34" charset="0"/>
              </a:rPr>
              <a:t>Control file : </a:t>
            </a:r>
            <a:r>
              <a:rPr lang="en-US" sz="1200" kern="1200" err="1" smtClean="0">
                <a:solidFill>
                  <a:schemeClr val="tx1"/>
                </a:solidFill>
                <a:effectLst/>
                <a:latin typeface="Arial" panose="020B0604020202020204" pitchFamily="34" charset="0"/>
                <a:ea typeface="+mn-ea"/>
                <a:cs typeface="Arial" panose="020B0604020202020204" pitchFamily="34" charset="0"/>
              </a:rPr>
              <a:t>vị</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datafile,redo</a:t>
            </a:r>
            <a:r>
              <a:rPr lang="en-US" sz="1200" kern="1200" smtClean="0">
                <a:solidFill>
                  <a:schemeClr val="tx1"/>
                </a:solidFill>
                <a:effectLst/>
                <a:latin typeface="Arial" panose="020B0604020202020204" pitchFamily="34" charset="0"/>
                <a:ea typeface="+mn-ea"/>
                <a:cs typeface="Arial" panose="020B0604020202020204" pitchFamily="34" charset="0"/>
              </a:rPr>
              <a:t> log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backup, SCN</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Datafile</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Redolog</a:t>
            </a:r>
            <a:r>
              <a:rPr lang="en-US" sz="1200" kern="1200" smtClean="0">
                <a:solidFill>
                  <a:schemeClr val="tx1"/>
                </a:solidFill>
                <a:effectLst/>
                <a:latin typeface="Arial" panose="020B0604020202020204" pitchFamily="34" charset="0"/>
                <a:ea typeface="+mn-ea"/>
                <a:cs typeface="Arial" panose="020B0604020202020204" pitchFamily="34" charset="0"/>
              </a:rPr>
              <a:t> file</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Archivelog</a:t>
            </a:r>
            <a:r>
              <a:rPr lang="en-US" sz="1200" kern="1200" smtClean="0">
                <a:solidFill>
                  <a:schemeClr val="tx1"/>
                </a:solidFill>
                <a:effectLst/>
                <a:latin typeface="Arial" panose="020B0604020202020204" pitchFamily="34" charset="0"/>
                <a:ea typeface="+mn-ea"/>
                <a:cs typeface="Arial" panose="020B0604020202020204" pitchFamily="34" charset="0"/>
              </a:rPr>
              <a:t> file</a:t>
            </a: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11</a:t>
            </a:fld>
            <a:endParaRPr lang="en-US"/>
          </a:p>
        </p:txBody>
      </p:sp>
    </p:spTree>
    <p:extLst>
      <p:ext uri="{BB962C8B-B14F-4D97-AF65-F5344CB8AC3E}">
        <p14:creationId xmlns:p14="http://schemas.microsoft.com/office/powerpoint/2010/main" val="392363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smtClean="0">
                <a:solidFill>
                  <a:schemeClr val="tx1"/>
                </a:solidFill>
                <a:effectLst/>
                <a:latin typeface="Arial" panose="020B0604020202020204" pitchFamily="34" charset="0"/>
                <a:ea typeface="+mn-ea"/>
                <a:cs typeface="Arial" panose="020B0604020202020204" pitchFamily="34" charset="0"/>
              </a:rPr>
              <a:t>Có</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hai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cấu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trúc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bộ</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nhớ</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cơ</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bản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trong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Instance:</a:t>
            </a:r>
          </a:p>
          <a:p>
            <a:pPr lvl="1"/>
            <a:r>
              <a:rPr lang="en-US" sz="1200" kern="1200" smtClean="0">
                <a:solidFill>
                  <a:schemeClr val="tx1"/>
                </a:solidFill>
                <a:effectLst/>
                <a:latin typeface="Arial" panose="020B0604020202020204" pitchFamily="34" charset="0"/>
                <a:ea typeface="+mn-ea"/>
                <a:cs typeface="Arial" panose="020B0604020202020204" pitchFamily="34" charset="0"/>
              </a:rPr>
              <a:t>System Global Area (SGA): </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bộ</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nhớ</a:t>
            </a:r>
            <a:r>
              <a:rPr lang="en-US" sz="1200" kern="1200" smtClean="0">
                <a:solidFill>
                  <a:schemeClr val="tx1"/>
                </a:solidFill>
                <a:effectLst/>
                <a:latin typeface="Arial" panose="020B0604020202020204" pitchFamily="34" charset="0"/>
                <a:ea typeface="+mn-ea"/>
                <a:cs typeface="Arial" panose="020B0604020202020204" pitchFamily="34" charset="0"/>
              </a:rPr>
              <a:t> chia </a:t>
            </a:r>
            <a:r>
              <a:rPr lang="en-US" sz="1200" kern="1200" err="1" smtClean="0">
                <a:solidFill>
                  <a:schemeClr val="tx1"/>
                </a:solidFill>
                <a:effectLst/>
                <a:latin typeface="Arial" panose="020B0604020202020204" pitchFamily="34" charset="0"/>
                <a:ea typeface="+mn-ea"/>
                <a:cs typeface="Arial" panose="020B0604020202020204" pitchFamily="34" charset="0"/>
              </a:rPr>
              <a:t>sẻ</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sử</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dụng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điều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khiển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Oracle server.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chỉ</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Instance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thành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phần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cơ</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bản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Oralce</a:t>
            </a:r>
            <a:r>
              <a:rPr lang="en-US" sz="1200" kern="1200" smtClean="0">
                <a:solidFill>
                  <a:schemeClr val="tx1"/>
                </a:solidFill>
                <a:effectLst/>
                <a:latin typeface="Arial" panose="020B0604020202020204" pitchFamily="34" charset="0"/>
                <a:ea typeface="+mn-ea"/>
                <a:cs typeface="Arial" panose="020B0604020202020204" pitchFamily="34" charset="0"/>
              </a:rPr>
              <a:t> Instance.</a:t>
            </a:r>
          </a:p>
          <a:p>
            <a:pPr lvl="2"/>
            <a:r>
              <a:rPr lang="en-US" sz="1200" kern="1200" smtClean="0">
                <a:solidFill>
                  <a:schemeClr val="tx1"/>
                </a:solidFill>
                <a:effectLst/>
                <a:latin typeface="Arial" panose="020B0604020202020204" pitchFamily="34" charset="0"/>
                <a:ea typeface="+mn-ea"/>
                <a:cs typeface="Arial" panose="020B0604020202020204" pitchFamily="34" charset="0"/>
              </a:rPr>
              <a:t>The SGA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chia </a:t>
            </a:r>
            <a:r>
              <a:rPr lang="en-US" sz="1200" kern="1200" err="1" smtClean="0">
                <a:solidFill>
                  <a:schemeClr val="tx1"/>
                </a:solidFill>
                <a:effectLst/>
                <a:latin typeface="Arial" panose="020B0604020202020204" pitchFamily="34" charset="0"/>
                <a:ea typeface="+mn-ea"/>
                <a:cs typeface="Arial" panose="020B0604020202020204" pitchFamily="34" charset="0"/>
              </a:rPr>
              <a:t>sẻ</a:t>
            </a:r>
            <a:r>
              <a:rPr lang="en-US" sz="1200" kern="1200" smtClean="0">
                <a:solidFill>
                  <a:schemeClr val="tx1"/>
                </a:solidFill>
                <a:effectLst/>
                <a:latin typeface="Arial" panose="020B0604020202020204" pitchFamily="34" charset="0"/>
                <a:ea typeface="+mn-ea"/>
                <a:cs typeface="Arial" panose="020B0604020202020204" pitchFamily="34" charset="0"/>
              </a:rPr>
              <a:t> dung </a:t>
            </a:r>
            <a:r>
              <a:rPr lang="en-US" sz="1200" kern="1200" err="1" smtClean="0">
                <a:solidFill>
                  <a:schemeClr val="tx1"/>
                </a:solidFill>
                <a:effectLst/>
                <a:latin typeface="Arial" panose="020B0604020202020204" pitchFamily="34" charset="0"/>
                <a:ea typeface="+mn-ea"/>
                <a:cs typeface="Arial" panose="020B0604020202020204" pitchFamily="34" charset="0"/>
              </a:rPr>
              <a:t>chung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bởi</a:t>
            </a:r>
            <a:r>
              <a:rPr lang="en-US" sz="1200" kern="1200" smtClean="0">
                <a:solidFill>
                  <a:schemeClr val="tx1"/>
                </a:solidFill>
                <a:effectLst/>
                <a:latin typeface="Arial" panose="020B0604020202020204" pitchFamily="34" charset="0"/>
                <a:ea typeface="+mn-ea"/>
                <a:cs typeface="Arial" panose="020B0604020202020204" pitchFamily="34" charset="0"/>
              </a:rPr>
              <a:t> server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tiến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trình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nền</a:t>
            </a:r>
            <a:r>
              <a:rPr lang="en-US" sz="1200" kern="1200" smtClean="0">
                <a:solidFill>
                  <a:schemeClr val="tx1"/>
                </a:solidFill>
                <a:effectLst/>
                <a:latin typeface="Arial" panose="020B0604020202020204" pitchFamily="34" charset="0"/>
                <a:ea typeface="+mn-ea"/>
                <a:cs typeface="Arial" panose="020B0604020202020204" pitchFamily="34" charset="0"/>
              </a:rPr>
              <a:t> processes</a:t>
            </a:r>
          </a:p>
          <a:p>
            <a:pPr lvl="1"/>
            <a:r>
              <a:rPr lang="en-US" sz="1200" kern="1200" smtClean="0">
                <a:solidFill>
                  <a:schemeClr val="tx1"/>
                </a:solidFill>
                <a:effectLst/>
                <a:latin typeface="Arial" panose="020B0604020202020204" pitchFamily="34" charset="0"/>
                <a:ea typeface="+mn-ea"/>
                <a:cs typeface="Arial" panose="020B0604020202020204" pitchFamily="34" charset="0"/>
              </a:rPr>
              <a:t>Program Global Area (PGA): </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phần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cấu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trúc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bộ</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nhớ</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dành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cho</a:t>
            </a:r>
            <a:r>
              <a:rPr lang="en-US" sz="1200" kern="1200" smtClean="0">
                <a:solidFill>
                  <a:schemeClr val="tx1"/>
                </a:solidFill>
                <a:effectLst/>
                <a:latin typeface="Arial" panose="020B0604020202020204" pitchFamily="34" charset="0"/>
                <a:ea typeface="+mn-ea"/>
                <a:cs typeface="Arial" panose="020B0604020202020204" pitchFamily="34" charset="0"/>
              </a:rPr>
              <a:t> 1 User process </a:t>
            </a:r>
            <a:r>
              <a:rPr lang="en-US" sz="1200" kern="1200" err="1" smtClean="0">
                <a:solidFill>
                  <a:schemeClr val="tx1"/>
                </a:solidFill>
                <a:effectLst/>
                <a:latin typeface="Arial" panose="020B0604020202020204" pitchFamily="34" charset="0"/>
                <a:ea typeface="+mn-ea"/>
                <a:cs typeface="Arial" panose="020B0604020202020204" pitchFamily="34" charset="0"/>
              </a:rPr>
              <a:t>kết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nối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tới</a:t>
            </a:r>
            <a:r>
              <a:rPr lang="en-US" sz="1200" kern="1200" smtClean="0">
                <a:solidFill>
                  <a:schemeClr val="tx1"/>
                </a:solidFill>
                <a:effectLst/>
                <a:latin typeface="Arial" panose="020B0604020202020204" pitchFamily="34" charset="0"/>
                <a:ea typeface="+mn-ea"/>
                <a:cs typeface="Arial" panose="020B0604020202020204" pitchFamily="34" charset="0"/>
              </a:rPr>
              <a:t> 1 Instance </a:t>
            </a:r>
            <a:r>
              <a:rPr lang="en-US" sz="1200" kern="1200" err="1" smtClean="0">
                <a:solidFill>
                  <a:schemeClr val="tx1"/>
                </a:solidFill>
                <a:effectLst/>
                <a:latin typeface="Arial" panose="020B0604020202020204" pitchFamily="34" charset="0"/>
                <a:ea typeface="+mn-ea"/>
                <a:cs typeface="Arial" panose="020B0604020202020204" pitchFamily="34" charset="0"/>
              </a:rPr>
              <a:t>bao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gồm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điều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khiển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Server </a:t>
            </a:r>
            <a:r>
              <a:rPr lang="en-US" sz="1200" kern="1200" err="1" smtClean="0">
                <a:solidFill>
                  <a:schemeClr val="tx1"/>
                </a:solidFill>
                <a:effectLst/>
                <a:latin typeface="Arial" panose="020B0604020202020204" pitchFamily="34" charset="0"/>
                <a:ea typeface="+mn-ea"/>
                <a:cs typeface="Arial" panose="020B0604020202020204" pitchFamily="34" charset="0"/>
              </a:rPr>
              <a:t>hoặc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Background process. </a:t>
            </a:r>
          </a:p>
          <a:p>
            <a:pPr lvl="2"/>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tạo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chỉ</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một</a:t>
            </a:r>
            <a:r>
              <a:rPr lang="en-US" sz="1200" kern="120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khởi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động</a:t>
            </a:r>
            <a:r>
              <a:rPr lang="en-US" sz="1200" kern="1200" smtClean="0">
                <a:solidFill>
                  <a:schemeClr val="tx1"/>
                </a:solidFill>
                <a:effectLst/>
                <a:latin typeface="Arial" panose="020B0604020202020204" pitchFamily="34" charset="0"/>
                <a:ea typeface="+mn-ea"/>
                <a:cs typeface="Arial" panose="020B0604020202020204" pitchFamily="34" charset="0"/>
              </a:rPr>
              <a:t>.</a:t>
            </a:r>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12</a:t>
            </a:fld>
            <a:endParaRPr lang="en-US"/>
          </a:p>
        </p:txBody>
      </p:sp>
    </p:spTree>
    <p:extLst>
      <p:ext uri="{BB962C8B-B14F-4D97-AF65-F5344CB8AC3E}">
        <p14:creationId xmlns:p14="http://schemas.microsoft.com/office/powerpoint/2010/main" val="1971814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Arial" panose="020B0604020202020204" pitchFamily="34" charset="0"/>
                <a:ea typeface="+mn-ea"/>
                <a:cs typeface="Arial" panose="020B0604020202020204" pitchFamily="34" charset="0"/>
              </a:rPr>
              <a:t>Shared pool </a:t>
            </a:r>
            <a:endParaRPr lang="en-US" sz="1200" kern="1200" smtClean="0">
              <a:solidFill>
                <a:schemeClr val="tx1"/>
              </a:solidFill>
              <a:effectLst/>
              <a:latin typeface="Arial" panose="020B0604020202020204" pitchFamily="34" charset="0"/>
              <a:ea typeface="+mn-ea"/>
              <a:cs typeface="Arial" panose="020B0604020202020204" pitchFamily="34" charset="0"/>
            </a:endParaRPr>
          </a:p>
          <a:p>
            <a:pPr lvl="1"/>
            <a:r>
              <a:rPr lang="en-US" sz="1200" b="1" kern="1200" smtClean="0">
                <a:solidFill>
                  <a:schemeClr val="tx1"/>
                </a:solidFill>
                <a:effectLst/>
                <a:latin typeface="Arial" panose="020B0604020202020204" pitchFamily="34" charset="0"/>
                <a:ea typeface="+mn-ea"/>
                <a:cs typeface="Arial" panose="020B0604020202020204" pitchFamily="34" charset="0"/>
              </a:rPr>
              <a:t>Library cache</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Lưu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nghĩa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về</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đoạn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lệnh</a:t>
            </a:r>
            <a:r>
              <a:rPr lang="en-US" sz="1200" kern="1200" smtClean="0">
                <a:solidFill>
                  <a:schemeClr val="tx1"/>
                </a:solidFill>
                <a:effectLst/>
                <a:latin typeface="Arial" panose="020B0604020202020204" pitchFamily="34" charset="0"/>
                <a:ea typeface="+mn-ea"/>
                <a:cs typeface="Arial" panose="020B0604020202020204" pitchFamily="34" charset="0"/>
              </a:rPr>
              <a:t> SQL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PL/SQL </a:t>
            </a:r>
            <a:r>
              <a:rPr lang="en-US" sz="1200" kern="1200" err="1" smtClean="0">
                <a:solidFill>
                  <a:schemeClr val="tx1"/>
                </a:solidFill>
                <a:effectLst/>
                <a:latin typeface="Arial" panose="020B0604020202020204" pitchFamily="34" charset="0"/>
                <a:ea typeface="+mn-ea"/>
                <a:cs typeface="Arial" panose="020B0604020202020204" pitchFamily="34" charset="0"/>
              </a:rPr>
              <a:t>vừa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thực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gần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đây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nhất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theo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thuật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giải</a:t>
            </a:r>
            <a:r>
              <a:rPr lang="en-US" sz="1200" kern="1200" smtClean="0">
                <a:solidFill>
                  <a:schemeClr val="tx1"/>
                </a:solidFill>
                <a:effectLst/>
                <a:latin typeface="Arial" panose="020B0604020202020204" pitchFamily="34" charset="0"/>
                <a:ea typeface="+mn-ea"/>
                <a:cs typeface="Arial" panose="020B0604020202020204" pitchFamily="34" charset="0"/>
              </a:rPr>
              <a:t> Least Recently Used (LRU). Library cache </a:t>
            </a:r>
            <a:r>
              <a:rPr lang="en-US" sz="1200" kern="1200" err="1" smtClean="0">
                <a:solidFill>
                  <a:schemeClr val="tx1"/>
                </a:solidFill>
                <a:effectLst/>
                <a:latin typeface="Arial" panose="020B0604020202020204" pitchFamily="34" charset="0"/>
                <a:ea typeface="+mn-ea"/>
                <a:cs typeface="Arial" panose="020B0604020202020204" pitchFamily="34" charset="0"/>
              </a:rPr>
              <a:t>bao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gồm</a:t>
            </a:r>
            <a:r>
              <a:rPr lang="en-US" sz="1200" kern="1200" smtClean="0">
                <a:solidFill>
                  <a:schemeClr val="tx1"/>
                </a:solidFill>
                <a:effectLst/>
                <a:latin typeface="Arial" panose="020B0604020202020204" pitchFamily="34" charset="0"/>
                <a:ea typeface="+mn-ea"/>
                <a:cs typeface="Arial" panose="020B0604020202020204" pitchFamily="34" charset="0"/>
              </a:rPr>
              <a:t> 2 </a:t>
            </a:r>
            <a:r>
              <a:rPr lang="en-US" sz="1200" kern="1200" err="1" smtClean="0">
                <a:solidFill>
                  <a:schemeClr val="tx1"/>
                </a:solidFill>
                <a:effectLst/>
                <a:latin typeface="Arial" panose="020B0604020202020204" pitchFamily="34" charset="0"/>
                <a:ea typeface="+mn-ea"/>
                <a:cs typeface="Arial" panose="020B0604020202020204" pitchFamily="34" charset="0"/>
              </a:rPr>
              <a:t>cấu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trúc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là</a:t>
            </a:r>
            <a:r>
              <a:rPr lang="en-US" sz="1200" kern="1200" smtClean="0">
                <a:solidFill>
                  <a:schemeClr val="tx1"/>
                </a:solidFill>
                <a:effectLst/>
                <a:latin typeface="Arial" panose="020B0604020202020204" pitchFamily="34" charset="0"/>
                <a:ea typeface="+mn-ea"/>
                <a:cs typeface="Arial" panose="020B0604020202020204" pitchFamily="34" charset="0"/>
              </a:rPr>
              <a:t> Shared SQL area </a:t>
            </a:r>
            <a:r>
              <a:rPr lang="en-US" sz="1200" kern="1200" err="1" smtClean="0">
                <a:solidFill>
                  <a:schemeClr val="tx1"/>
                </a:solidFill>
                <a:effectLst/>
                <a:latin typeface="Arial" panose="020B0604020202020204" pitchFamily="34" charset="0"/>
                <a:ea typeface="+mn-ea"/>
                <a:cs typeface="Arial" panose="020B0604020202020204" pitchFamily="34" charset="0"/>
              </a:rPr>
              <a:t>và</a:t>
            </a:r>
            <a:r>
              <a:rPr lang="en-US" sz="1200" kern="1200" smtClean="0">
                <a:solidFill>
                  <a:schemeClr val="tx1"/>
                </a:solidFill>
                <a:effectLst/>
                <a:latin typeface="Arial" panose="020B0604020202020204" pitchFamily="34" charset="0"/>
                <a:ea typeface="+mn-ea"/>
                <a:cs typeface="Arial" panose="020B0604020202020204" pitchFamily="34" charset="0"/>
              </a:rPr>
              <a:t> Shared PL/SQL area. </a:t>
            </a:r>
            <a:r>
              <a:rPr lang="en-US" sz="1200" kern="1200" err="1" smtClean="0">
                <a:solidFill>
                  <a:schemeClr val="tx1"/>
                </a:solidFill>
                <a:effectLst/>
                <a:latin typeface="Arial" panose="020B0604020202020204" pitchFamily="34" charset="0"/>
                <a:ea typeface="+mn-ea"/>
                <a:cs typeface="Arial" panose="020B0604020202020204" pitchFamily="34" charset="0"/>
              </a:rPr>
              <a:t>Kích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thước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này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xác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bởi</a:t>
            </a:r>
            <a:r>
              <a:rPr lang="en-US" sz="1200" kern="1200" smtClean="0">
                <a:solidFill>
                  <a:schemeClr val="tx1"/>
                </a:solidFill>
                <a:effectLst/>
                <a:latin typeface="Arial" panose="020B0604020202020204" pitchFamily="34" charset="0"/>
                <a:ea typeface="+mn-ea"/>
                <a:cs typeface="Arial" panose="020B0604020202020204" pitchFamily="34" charset="0"/>
              </a:rPr>
              <a:t> Shared pool sizing.</a:t>
            </a:r>
          </a:p>
          <a:p>
            <a:pPr lvl="1"/>
            <a:r>
              <a:rPr lang="en-US" sz="1200" b="1" kern="1200" smtClean="0">
                <a:solidFill>
                  <a:schemeClr val="tx1"/>
                </a:solidFill>
                <a:effectLst/>
                <a:latin typeface="Arial" panose="020B0604020202020204" pitchFamily="34" charset="0"/>
                <a:ea typeface="+mn-ea"/>
                <a:cs typeface="Arial" panose="020B0604020202020204" pitchFamily="34" charset="0"/>
              </a:rPr>
              <a:t>Data dictionary cache</a:t>
            </a:r>
            <a:r>
              <a:rPr lang="en-US" sz="1200" kern="1200" smtClean="0">
                <a:solidFill>
                  <a:schemeClr val="tx1"/>
                </a:solidFill>
                <a:effectLst/>
                <a:latin typeface="Arial" panose="020B0604020202020204" pitchFamily="34" charset="0"/>
                <a:ea typeface="+mn-ea"/>
                <a:cs typeface="Arial" panose="020B0604020202020204" pitchFamily="34" charset="0"/>
              </a:rPr>
              <a:t>: Thu </a:t>
            </a:r>
            <a:r>
              <a:rPr lang="en-US" sz="1200" kern="1200" err="1" smtClean="0">
                <a:solidFill>
                  <a:schemeClr val="tx1"/>
                </a:solidFill>
                <a:effectLst/>
                <a:latin typeface="Arial" panose="020B0604020202020204" pitchFamily="34" charset="0"/>
                <a:ea typeface="+mn-ea"/>
                <a:cs typeface="Arial" panose="020B0604020202020204" pitchFamily="34" charset="0"/>
              </a:rPr>
              <a:t>thập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những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nghĩa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gần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đây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nhất</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trên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cơ</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sỡ</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dữ</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liệu</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bao</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gồm</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về</a:t>
            </a:r>
            <a:r>
              <a:rPr lang="en-US" sz="1200" kern="1200" smtClean="0">
                <a:solidFill>
                  <a:schemeClr val="tx1"/>
                </a:solidFill>
                <a:effectLst/>
                <a:latin typeface="Arial" panose="020B0604020202020204" pitchFamily="34" charset="0"/>
                <a:ea typeface="+mn-ea"/>
                <a:cs typeface="Arial" panose="020B0604020202020204" pitchFamily="34" charset="0"/>
              </a:rPr>
              <a:t> Database file, tables, indexes, columns, user, privileges,…</a:t>
            </a:r>
            <a:r>
              <a:rPr lang="en-US" sz="1200" kern="1200" err="1" smtClean="0">
                <a:solidFill>
                  <a:schemeClr val="tx1"/>
                </a:solidFill>
                <a:effectLst/>
                <a:latin typeface="Arial" panose="020B0604020202020204" pitchFamily="34" charset="0"/>
                <a:ea typeface="+mn-ea"/>
                <a:cs typeface="Arial" panose="020B0604020202020204" pitchFamily="34" charset="0"/>
              </a:rPr>
              <a:t>Trong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quá</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trình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phân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tích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cú</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pháp</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đoạn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lệnh</a:t>
            </a:r>
            <a:r>
              <a:rPr lang="en-US" sz="1200" kern="120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err="1" smtClean="0">
                <a:solidFill>
                  <a:schemeClr val="tx1"/>
                </a:solidFill>
                <a:effectLst/>
                <a:latin typeface="Arial" panose="020B0604020202020204" pitchFamily="34" charset="0"/>
                <a:ea typeface="+mn-ea"/>
                <a:cs typeface="Arial" panose="020B0604020202020204" pitchFamily="34" charset="0"/>
              </a:rPr>
              <a:t>sẽ</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đọc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thông</a:t>
            </a:r>
            <a:r>
              <a:rPr lang="en-US" sz="1200" kern="1200" smtClean="0">
                <a:solidFill>
                  <a:schemeClr val="tx1"/>
                </a:solidFill>
                <a:effectLst/>
                <a:latin typeface="Arial" panose="020B0604020202020204" pitchFamily="34" charset="0"/>
                <a:ea typeface="+mn-ea"/>
                <a:cs typeface="Arial" panose="020B0604020202020204" pitchFamily="34" charset="0"/>
              </a:rPr>
              <a:t> tin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nghĩa</a:t>
            </a:r>
            <a:r>
              <a:rPr lang="en-US" sz="1200" kern="1200" smtClean="0">
                <a:solidFill>
                  <a:schemeClr val="tx1"/>
                </a:solidFill>
                <a:effectLst/>
                <a:latin typeface="Arial" panose="020B0604020202020204" pitchFamily="34" charset="0"/>
                <a:ea typeface="+mn-ea"/>
                <a:cs typeface="Arial" panose="020B0604020202020204" pitchFamily="34" charset="0"/>
              </a:rPr>
              <a:t> ở Data dictionary cache </a:t>
            </a:r>
            <a:r>
              <a:rPr lang="en-US" sz="1200" kern="1200" err="1" smtClean="0">
                <a:solidFill>
                  <a:schemeClr val="tx1"/>
                </a:solidFill>
                <a:effectLst/>
                <a:latin typeface="Arial" panose="020B0604020202020204" pitchFamily="34" charset="0"/>
                <a:ea typeface="+mn-ea"/>
                <a:cs typeface="Arial" panose="020B0604020202020204" pitchFamily="34" charset="0"/>
              </a:rPr>
              <a:t>để</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lấy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tên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đối</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tượng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xác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nhận</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truy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cập</a:t>
            </a:r>
            <a:r>
              <a:rPr lang="en-US" sz="1200" kern="1200" smtClean="0">
                <a:solidFill>
                  <a:schemeClr val="tx1"/>
                </a:solidFill>
                <a:effectLst/>
                <a:latin typeface="Arial" panose="020B0604020202020204" pitchFamily="34" charset="0"/>
                <a:ea typeface="+mn-ea"/>
                <a:cs typeface="Arial" panose="020B0604020202020204" pitchFamily="34" charset="0"/>
              </a:rPr>
              <a:t>,…</a:t>
            </a:r>
            <a:r>
              <a:rPr lang="en-US" sz="1200" kern="1200" err="1" smtClean="0">
                <a:solidFill>
                  <a:schemeClr val="tx1"/>
                </a:solidFill>
                <a:effectLst/>
                <a:latin typeface="Arial" panose="020B0604020202020204" pitchFamily="34" charset="0"/>
                <a:ea typeface="+mn-ea"/>
                <a:cs typeface="Arial" panose="020B0604020202020204" pitchFamily="34" charset="0"/>
              </a:rPr>
              <a:t>Kích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thước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của</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vùng</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này</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được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xác</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định</a:t>
            </a:r>
            <a:r>
              <a:rPr lang="en-US" sz="1200" kern="1200" smtClean="0">
                <a:solidFill>
                  <a:schemeClr val="tx1"/>
                </a:solidFill>
                <a:effectLst/>
                <a:latin typeface="Arial" panose="020B0604020202020204" pitchFamily="34" charset="0"/>
                <a:ea typeface="+mn-ea"/>
                <a:cs typeface="Arial" panose="020B0604020202020204" pitchFamily="34" charset="0"/>
              </a:rPr>
              <a:t> </a:t>
            </a:r>
            <a:r>
              <a:rPr lang="en-US" sz="1200" kern="1200" err="1" smtClean="0">
                <a:solidFill>
                  <a:schemeClr val="tx1"/>
                </a:solidFill>
                <a:effectLst/>
                <a:latin typeface="Arial" panose="020B0604020202020204" pitchFamily="34" charset="0"/>
                <a:ea typeface="+mn-ea"/>
                <a:cs typeface="Arial" panose="020B0604020202020204" pitchFamily="34" charset="0"/>
              </a:rPr>
              <a:t>bởi</a:t>
            </a:r>
            <a:r>
              <a:rPr lang="en-US" sz="1200" kern="1200" smtClean="0">
                <a:solidFill>
                  <a:schemeClr val="tx1"/>
                </a:solidFill>
                <a:effectLst/>
                <a:latin typeface="Arial" panose="020B0604020202020204" pitchFamily="34" charset="0"/>
                <a:ea typeface="+mn-ea"/>
                <a:cs typeface="Arial" panose="020B0604020202020204" pitchFamily="34" charset="0"/>
              </a:rPr>
              <a:t> Shared pool sizing.</a:t>
            </a:r>
          </a:p>
          <a:p>
            <a:pPr lvl="1"/>
            <a:r>
              <a:rPr lang="en-US" sz="1200" b="1" kern="1200" smtClean="0">
                <a:solidFill>
                  <a:schemeClr val="tx1"/>
                </a:solidFill>
                <a:effectLst/>
                <a:latin typeface="Arial" panose="020B0604020202020204" pitchFamily="34" charset="0"/>
                <a:ea typeface="+mn-ea"/>
                <a:cs typeface="Arial" panose="020B0604020202020204" pitchFamily="34" charset="0"/>
              </a:rPr>
              <a:t>Shared SQL area: </a:t>
            </a:r>
            <a:r>
              <a:rPr lang="en-US" sz="1200" kern="1200" smtClean="0">
                <a:solidFill>
                  <a:schemeClr val="tx1"/>
                </a:solidFill>
                <a:effectLst/>
                <a:latin typeface="Arial" panose="020B0604020202020204" pitchFamily="34" charset="0"/>
                <a:ea typeface="+mn-ea"/>
                <a:cs typeface="Arial" panose="020B0604020202020204" pitchFamily="34" charset="0"/>
              </a:rPr>
              <a:t>Oracle Database represents each SQL statement that it runs with a shared SQL area (as well as a private SQL area kept in the PGA). When a new SQL statement is parsed, Oracle Database allocates memory from the shared pool to store in the shared SQL area. The size of this memory depends on the complexity of the statement</a:t>
            </a:r>
          </a:p>
          <a:p>
            <a:pPr lvl="1"/>
            <a:r>
              <a:rPr lang="en-US" sz="1200" b="1" kern="1200" smtClean="0">
                <a:solidFill>
                  <a:schemeClr val="tx1"/>
                </a:solidFill>
                <a:effectLst/>
                <a:latin typeface="Arial" panose="020B0604020202020204" pitchFamily="34" charset="0"/>
                <a:ea typeface="+mn-ea"/>
                <a:cs typeface="Arial" panose="020B0604020202020204" pitchFamily="34" charset="0"/>
              </a:rPr>
              <a:t>The server result cache</a:t>
            </a:r>
            <a:r>
              <a:rPr lang="en-US" sz="1200" kern="1200" smtClean="0">
                <a:solidFill>
                  <a:schemeClr val="tx1"/>
                </a:solidFill>
                <a:effectLst/>
                <a:latin typeface="Arial" panose="020B0604020202020204" pitchFamily="34" charset="0"/>
                <a:ea typeface="+mn-ea"/>
                <a:cs typeface="Arial" panose="020B0604020202020204" pitchFamily="34" charset="0"/>
              </a:rPr>
              <a:t> contains the SQL query result cache and PL/SQL function result cache, which share the same infrastructure. The server result cache contains result sets, not data blocks</a:t>
            </a:r>
          </a:p>
          <a:p>
            <a:pPr lvl="1"/>
            <a:r>
              <a:rPr lang="en-US" sz="1200" b="1" kern="1200" smtClean="0">
                <a:solidFill>
                  <a:schemeClr val="tx1"/>
                </a:solidFill>
                <a:effectLst/>
                <a:latin typeface="Arial" panose="020B0604020202020204" pitchFamily="34" charset="0"/>
                <a:ea typeface="+mn-ea"/>
                <a:cs typeface="Arial" panose="020B0604020202020204" pitchFamily="34" charset="0"/>
              </a:rPr>
              <a:t>The reserved pool</a:t>
            </a:r>
            <a:r>
              <a:rPr lang="en-US" sz="1200" kern="1200" smtClean="0">
                <a:solidFill>
                  <a:schemeClr val="tx1"/>
                </a:solidFill>
                <a:effectLst/>
                <a:latin typeface="Arial" panose="020B0604020202020204" pitchFamily="34" charset="0"/>
                <a:ea typeface="+mn-ea"/>
                <a:cs typeface="Arial" panose="020B0604020202020204" pitchFamily="34" charset="0"/>
              </a:rPr>
              <a:t> is a memory area in the shared pool that Oracle Database can use to allocate large contiguous chunks of memory</a:t>
            </a:r>
          </a:p>
          <a:p>
            <a:pPr lvl="1"/>
            <a:endParaRPr lang="en-US" sz="1200" kern="1200" smtClean="0">
              <a:solidFill>
                <a:schemeClr val="tx1"/>
              </a:solidFill>
              <a:effectLst/>
              <a:latin typeface="Arial" panose="020B0604020202020204" pitchFamily="34" charset="0"/>
              <a:ea typeface="+mn-ea"/>
              <a:cs typeface="Arial" panose="020B0604020202020204" pitchFamily="34" charset="0"/>
            </a:endParaRPr>
          </a:p>
          <a:p>
            <a:endParaRPr lang="en-US"/>
          </a:p>
        </p:txBody>
      </p:sp>
      <p:sp>
        <p:nvSpPr>
          <p:cNvPr id="4" name="Slide Number Placeholder 3"/>
          <p:cNvSpPr>
            <a:spLocks noGrp="1"/>
          </p:cNvSpPr>
          <p:nvPr>
            <p:ph type="sldNum" sz="quarter" idx="10"/>
          </p:nvPr>
        </p:nvSpPr>
        <p:spPr/>
        <p:txBody>
          <a:bodyPr/>
          <a:lstStyle/>
          <a:p>
            <a:fld id="{BE99A011-0317-4A4F-A251-731A881B34A9}" type="slidenum">
              <a:rPr lang="en-US" smtClean="0"/>
              <a:pPr/>
              <a:t>13</a:t>
            </a:fld>
            <a:endParaRPr lang="en-US"/>
          </a:p>
        </p:txBody>
      </p:sp>
    </p:spTree>
    <p:extLst>
      <p:ext uri="{BB962C8B-B14F-4D97-AF65-F5344CB8AC3E}">
        <p14:creationId xmlns:p14="http://schemas.microsoft.com/office/powerpoint/2010/main" val="3866107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A45944F-6EE6-4A58-B8CD-209E246F65C8}" type="slidenum">
              <a:rPr lang="en-US"/>
              <a:pPr/>
              <a:t>‹#›</a:t>
            </a:fld>
            <a:endParaRPr lang="en-US"/>
          </a:p>
        </p:txBody>
      </p:sp>
    </p:spTree>
    <p:extLst>
      <p:ext uri="{BB962C8B-B14F-4D97-AF65-F5344CB8AC3E}">
        <p14:creationId xmlns:p14="http://schemas.microsoft.com/office/powerpoint/2010/main" val="35932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4A649A-BE91-4531-9FF8-8DE960A056F8}" type="slidenum">
              <a:rPr lang="en-US"/>
              <a:pPr/>
              <a:t>‹#›</a:t>
            </a:fld>
            <a:endParaRPr lang="en-US"/>
          </a:p>
        </p:txBody>
      </p:sp>
    </p:spTree>
    <p:extLst>
      <p:ext uri="{BB962C8B-B14F-4D97-AF65-F5344CB8AC3E}">
        <p14:creationId xmlns:p14="http://schemas.microsoft.com/office/powerpoint/2010/main" val="103448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1B7BF2-A96C-4B90-ADE7-DCEB58FEF70B}" type="slidenum">
              <a:rPr lang="en-US"/>
              <a:pPr/>
              <a:t>‹#›</a:t>
            </a:fld>
            <a:endParaRPr lang="en-US"/>
          </a:p>
        </p:txBody>
      </p:sp>
    </p:spTree>
    <p:extLst>
      <p:ext uri="{BB962C8B-B14F-4D97-AF65-F5344CB8AC3E}">
        <p14:creationId xmlns:p14="http://schemas.microsoft.com/office/powerpoint/2010/main" val="241617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0DC2C6-9140-4A26-AAA2-AD13C58F53A4}" type="slidenum">
              <a:rPr lang="en-US"/>
              <a:pPr/>
              <a:t>‹#›</a:t>
            </a:fld>
            <a:endParaRPr lang="en-US"/>
          </a:p>
        </p:txBody>
      </p:sp>
    </p:spTree>
    <p:extLst>
      <p:ext uri="{BB962C8B-B14F-4D97-AF65-F5344CB8AC3E}">
        <p14:creationId xmlns:p14="http://schemas.microsoft.com/office/powerpoint/2010/main" val="185661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E5B2EA-7368-4D17-8B42-8D5B51D5B837}" type="slidenum">
              <a:rPr lang="en-US"/>
              <a:pPr/>
              <a:t>‹#›</a:t>
            </a:fld>
            <a:endParaRPr lang="en-US"/>
          </a:p>
        </p:txBody>
      </p:sp>
    </p:spTree>
    <p:extLst>
      <p:ext uri="{BB962C8B-B14F-4D97-AF65-F5344CB8AC3E}">
        <p14:creationId xmlns:p14="http://schemas.microsoft.com/office/powerpoint/2010/main" val="12041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763D92-237E-42BE-8548-59EDB06E333C}" type="slidenum">
              <a:rPr lang="en-US"/>
              <a:pPr/>
              <a:t>‹#›</a:t>
            </a:fld>
            <a:endParaRPr lang="en-US"/>
          </a:p>
        </p:txBody>
      </p:sp>
    </p:spTree>
    <p:extLst>
      <p:ext uri="{BB962C8B-B14F-4D97-AF65-F5344CB8AC3E}">
        <p14:creationId xmlns:p14="http://schemas.microsoft.com/office/powerpoint/2010/main" val="261976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8895BF7-046C-4217-B857-72B0FB1EE0D9}" type="slidenum">
              <a:rPr lang="en-US"/>
              <a:pPr/>
              <a:t>‹#›</a:t>
            </a:fld>
            <a:endParaRPr lang="en-US"/>
          </a:p>
        </p:txBody>
      </p:sp>
    </p:spTree>
    <p:extLst>
      <p:ext uri="{BB962C8B-B14F-4D97-AF65-F5344CB8AC3E}">
        <p14:creationId xmlns:p14="http://schemas.microsoft.com/office/powerpoint/2010/main" val="291351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F749642-0CE4-4BD4-9D94-7692DCF569BF}" type="slidenum">
              <a:rPr lang="en-US"/>
              <a:pPr/>
              <a:t>‹#›</a:t>
            </a:fld>
            <a:endParaRPr lang="en-US"/>
          </a:p>
        </p:txBody>
      </p:sp>
    </p:spTree>
    <p:extLst>
      <p:ext uri="{BB962C8B-B14F-4D97-AF65-F5344CB8AC3E}">
        <p14:creationId xmlns:p14="http://schemas.microsoft.com/office/powerpoint/2010/main" val="295635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40C9260-632C-4389-8DAC-22AA2F48C611}" type="slidenum">
              <a:rPr lang="en-US"/>
              <a:pPr/>
              <a:t>‹#›</a:t>
            </a:fld>
            <a:endParaRPr lang="en-US"/>
          </a:p>
        </p:txBody>
      </p:sp>
    </p:spTree>
    <p:extLst>
      <p:ext uri="{BB962C8B-B14F-4D97-AF65-F5344CB8AC3E}">
        <p14:creationId xmlns:p14="http://schemas.microsoft.com/office/powerpoint/2010/main" val="285812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2B181EB-F915-42E2-9157-1A4695889C15}" type="slidenum">
              <a:rPr lang="en-US"/>
              <a:pPr/>
              <a:t>‹#›</a:t>
            </a:fld>
            <a:endParaRPr lang="en-US"/>
          </a:p>
        </p:txBody>
      </p:sp>
    </p:spTree>
    <p:extLst>
      <p:ext uri="{BB962C8B-B14F-4D97-AF65-F5344CB8AC3E}">
        <p14:creationId xmlns:p14="http://schemas.microsoft.com/office/powerpoint/2010/main" val="357235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4E6E2E-AE92-4E76-AB19-971A2C97CED3}" type="slidenum">
              <a:rPr lang="en-US"/>
              <a:pPr/>
              <a:t>‹#›</a:t>
            </a:fld>
            <a:endParaRPr lang="en-US"/>
          </a:p>
        </p:txBody>
      </p:sp>
    </p:spTree>
    <p:extLst>
      <p:ext uri="{BB962C8B-B14F-4D97-AF65-F5344CB8AC3E}">
        <p14:creationId xmlns:p14="http://schemas.microsoft.com/office/powerpoint/2010/main" val="370615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descr="back"/>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2" name="Line 8"/>
          <p:cNvSpPr>
            <a:spLocks noChangeShapeType="1"/>
          </p:cNvSpPr>
          <p:nvPr userDrawn="1"/>
        </p:nvSpPr>
        <p:spPr bwMode="auto">
          <a:xfrm>
            <a:off x="533400" y="990600"/>
            <a:ext cx="8610600" cy="0"/>
          </a:xfrm>
          <a:prstGeom prst="line">
            <a:avLst/>
          </a:prstGeom>
          <a:noFill/>
          <a:ln w="28575">
            <a:solidFill>
              <a:srgbClr val="1D33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 name="Rectangle 2"/>
          <p:cNvSpPr>
            <a:spLocks noGrp="1" noChangeArrowheads="1"/>
          </p:cNvSpPr>
          <p:nvPr>
            <p:ph type="title"/>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948F39-0762-428A-8FA7-A6C4E5A03F9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kern="1200">
          <a:solidFill>
            <a:srgbClr val="1D3380"/>
          </a:solidFill>
          <a:latin typeface="+mj-lt"/>
          <a:ea typeface="+mj-ea"/>
          <a:cs typeface="+mj-cs"/>
        </a:defRPr>
      </a:lvl1pPr>
      <a:lvl2pPr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2pPr>
      <a:lvl3pPr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3pPr>
      <a:lvl4pPr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4pPr>
      <a:lvl5pPr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9pPr>
    </p:titleStyle>
    <p:bodyStyle>
      <a:lvl1pPr marL="508000" indent="-508000" algn="l" rtl="0" fontAlgn="base">
        <a:spcBef>
          <a:spcPct val="20000"/>
        </a:spcBef>
        <a:spcAft>
          <a:spcPct val="0"/>
        </a:spcAft>
        <a:buAutoNum type="romanUcPeriod"/>
        <a:defRPr sz="2400" b="1" kern="1200">
          <a:solidFill>
            <a:srgbClr val="1D3380"/>
          </a:solidFill>
          <a:latin typeface="+mn-lt"/>
          <a:ea typeface="+mn-ea"/>
          <a:cs typeface="+mn-cs"/>
        </a:defRPr>
      </a:lvl1pPr>
      <a:lvl2pPr marL="965200" indent="-508000" algn="l" rtl="0" fontAlgn="base">
        <a:spcBef>
          <a:spcPct val="20000"/>
        </a:spcBef>
        <a:spcAft>
          <a:spcPct val="0"/>
        </a:spcAft>
        <a:buAutoNum type="arabicPeriod"/>
        <a:defRPr sz="2000" kern="1200">
          <a:solidFill>
            <a:srgbClr val="1D3380"/>
          </a:solidFill>
          <a:latin typeface="+mn-lt"/>
          <a:ea typeface="+mn-ea"/>
          <a:cs typeface="+mn-cs"/>
        </a:defRPr>
      </a:lvl2pPr>
      <a:lvl3pPr marL="1422400" indent="-508000" algn="l" rtl="0" fontAlgn="base">
        <a:spcBef>
          <a:spcPct val="20000"/>
        </a:spcBef>
        <a:spcAft>
          <a:spcPct val="0"/>
        </a:spcAft>
        <a:buFont typeface="Wingdings" panose="05000000000000000000" pitchFamily="2" charset="2"/>
        <a:buChar char="§"/>
        <a:defRPr sz="2000" kern="1200">
          <a:solidFill>
            <a:srgbClr val="1D3380"/>
          </a:solidFill>
          <a:latin typeface="+mn-lt"/>
          <a:ea typeface="+mn-ea"/>
          <a:cs typeface="+mn-cs"/>
        </a:defRPr>
      </a:lvl3pPr>
      <a:lvl4pPr marL="1879600" indent="-508000" algn="l" rtl="0" fontAlgn="base">
        <a:spcBef>
          <a:spcPct val="20000"/>
        </a:spcBef>
        <a:spcAft>
          <a:spcPct val="0"/>
        </a:spcAft>
        <a:buChar char="–"/>
        <a:defRPr sz="2000" kern="1200">
          <a:solidFill>
            <a:srgbClr val="1D3380"/>
          </a:solidFill>
          <a:latin typeface="+mn-lt"/>
          <a:ea typeface="+mn-ea"/>
          <a:cs typeface="+mn-cs"/>
        </a:defRPr>
      </a:lvl4pPr>
      <a:lvl5pPr marL="2336800" indent="-508000" algn="l" rtl="0" fontAlgn="base">
        <a:spcBef>
          <a:spcPct val="20000"/>
        </a:spcBef>
        <a:spcAft>
          <a:spcPct val="0"/>
        </a:spcAft>
        <a:buChar char="»"/>
        <a:defRPr sz="2000" kern="1200">
          <a:solidFill>
            <a:srgbClr val="1D338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ack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3" name="Text Box 5"/>
          <p:cNvSpPr txBox="1">
            <a:spLocks noChangeArrowheads="1"/>
          </p:cNvSpPr>
          <p:nvPr/>
        </p:nvSpPr>
        <p:spPr bwMode="auto">
          <a:xfrm>
            <a:off x="609600" y="2682875"/>
            <a:ext cx="67056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smtClean="0">
                <a:solidFill>
                  <a:srgbClr val="1D3380"/>
                </a:solidFill>
              </a:rPr>
              <a:t>ORACLE DATABASE 12c</a:t>
            </a:r>
          </a:p>
          <a:p>
            <a:pPr>
              <a:spcBef>
                <a:spcPct val="50000"/>
              </a:spcBef>
            </a:pPr>
            <a:r>
              <a:rPr lang="en-US" sz="3200" b="1" smtClean="0">
                <a:solidFill>
                  <a:srgbClr val="1D3380"/>
                </a:solidFill>
              </a:rPr>
              <a:t>Overview</a:t>
            </a:r>
            <a:endParaRPr lang="en-US" sz="3200" b="1">
              <a:solidFill>
                <a:srgbClr val="1D3380"/>
              </a:solidFill>
            </a:endParaRPr>
          </a:p>
        </p:txBody>
      </p:sp>
      <p:sp>
        <p:nvSpPr>
          <p:cNvPr id="2054" name="Text Box 6"/>
          <p:cNvSpPr txBox="1">
            <a:spLocks noChangeArrowheads="1"/>
          </p:cNvSpPr>
          <p:nvPr/>
        </p:nvSpPr>
        <p:spPr bwMode="auto">
          <a:xfrm>
            <a:off x="685800" y="4953000"/>
            <a:ext cx="6248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err="1">
                <a:solidFill>
                  <a:srgbClr val="1D3380"/>
                </a:solidFill>
              </a:rPr>
              <a:t>Người</a:t>
            </a:r>
            <a:r>
              <a:rPr lang="en-US" sz="2000">
                <a:solidFill>
                  <a:srgbClr val="1D3380"/>
                </a:solidFill>
              </a:rPr>
              <a:t> </a:t>
            </a:r>
            <a:r>
              <a:rPr lang="en-US" sz="2000" err="1">
                <a:solidFill>
                  <a:srgbClr val="1D3380"/>
                </a:solidFill>
              </a:rPr>
              <a:t>trình</a:t>
            </a:r>
            <a:r>
              <a:rPr lang="en-US" sz="2000">
                <a:solidFill>
                  <a:srgbClr val="1D3380"/>
                </a:solidFill>
              </a:rPr>
              <a:t> </a:t>
            </a:r>
            <a:r>
              <a:rPr lang="en-US" sz="2000" err="1">
                <a:solidFill>
                  <a:srgbClr val="1D3380"/>
                </a:solidFill>
              </a:rPr>
              <a:t>bày</a:t>
            </a:r>
            <a:r>
              <a:rPr lang="en-US" sz="2000">
                <a:solidFill>
                  <a:srgbClr val="1D3380"/>
                </a:solidFill>
              </a:rPr>
              <a:t>: </a:t>
            </a:r>
            <a:r>
              <a:rPr lang="en-US" sz="2000" err="1" smtClean="0">
                <a:solidFill>
                  <a:srgbClr val="1D3380"/>
                </a:solidFill>
              </a:rPr>
              <a:t>Phạm</a:t>
            </a:r>
            <a:r>
              <a:rPr lang="en-US" sz="2000" smtClean="0">
                <a:solidFill>
                  <a:srgbClr val="1D3380"/>
                </a:solidFill>
              </a:rPr>
              <a:t> </a:t>
            </a:r>
            <a:r>
              <a:rPr lang="en-US" sz="2000" err="1" smtClean="0">
                <a:solidFill>
                  <a:srgbClr val="1D3380"/>
                </a:solidFill>
              </a:rPr>
              <a:t>Khánh</a:t>
            </a:r>
            <a:r>
              <a:rPr lang="en-US" sz="2000" smtClean="0">
                <a:solidFill>
                  <a:srgbClr val="1D3380"/>
                </a:solidFill>
              </a:rPr>
              <a:t> </a:t>
            </a:r>
            <a:r>
              <a:rPr lang="en-US" sz="2000" err="1" smtClean="0">
                <a:solidFill>
                  <a:srgbClr val="1D3380"/>
                </a:solidFill>
              </a:rPr>
              <a:t>Dương</a:t>
            </a:r>
            <a:endParaRPr lang="en-US" sz="2000">
              <a:solidFill>
                <a:srgbClr val="1D3380"/>
              </a:solidFill>
            </a:endParaRPr>
          </a:p>
          <a:p>
            <a:pPr>
              <a:spcBef>
                <a:spcPct val="50000"/>
              </a:spcBef>
            </a:pPr>
            <a:r>
              <a:rPr lang="en-US" sz="2000" err="1">
                <a:solidFill>
                  <a:srgbClr val="1D3380"/>
                </a:solidFill>
              </a:rPr>
              <a:t>Hà</a:t>
            </a:r>
            <a:r>
              <a:rPr lang="en-US" sz="2000">
                <a:solidFill>
                  <a:srgbClr val="1D3380"/>
                </a:solidFill>
              </a:rPr>
              <a:t> </a:t>
            </a:r>
            <a:r>
              <a:rPr lang="en-US" sz="2000" err="1">
                <a:solidFill>
                  <a:srgbClr val="1D3380"/>
                </a:solidFill>
              </a:rPr>
              <a:t>Nội</a:t>
            </a:r>
            <a:r>
              <a:rPr lang="en-US" sz="2000">
                <a:solidFill>
                  <a:srgbClr val="1D3380"/>
                </a:solidFill>
              </a:rPr>
              <a:t>, </a:t>
            </a:r>
            <a:r>
              <a:rPr lang="en-US" sz="2000" err="1">
                <a:solidFill>
                  <a:srgbClr val="1D3380"/>
                </a:solidFill>
              </a:rPr>
              <a:t>Ngày</a:t>
            </a:r>
            <a:r>
              <a:rPr lang="en-US" sz="2000">
                <a:solidFill>
                  <a:srgbClr val="1D3380"/>
                </a:solidFill>
              </a:rPr>
              <a:t> </a:t>
            </a:r>
            <a:r>
              <a:rPr lang="en-US" sz="2000" smtClean="0">
                <a:solidFill>
                  <a:srgbClr val="1D3380"/>
                </a:solidFill>
              </a:rPr>
              <a:t>10 </a:t>
            </a:r>
            <a:r>
              <a:rPr lang="en-US" sz="2000" err="1">
                <a:solidFill>
                  <a:srgbClr val="1D3380"/>
                </a:solidFill>
              </a:rPr>
              <a:t>tháng</a:t>
            </a:r>
            <a:r>
              <a:rPr lang="en-US" sz="2000">
                <a:solidFill>
                  <a:srgbClr val="1D3380"/>
                </a:solidFill>
              </a:rPr>
              <a:t> 5</a:t>
            </a:r>
            <a:r>
              <a:rPr lang="en-US" sz="2000" smtClean="0">
                <a:solidFill>
                  <a:srgbClr val="1D3380"/>
                </a:solidFill>
              </a:rPr>
              <a:t> </a:t>
            </a:r>
            <a:r>
              <a:rPr lang="en-US" sz="2000" err="1">
                <a:solidFill>
                  <a:srgbClr val="1D3380"/>
                </a:solidFill>
              </a:rPr>
              <a:t>năm</a:t>
            </a:r>
            <a:r>
              <a:rPr lang="en-US" sz="2000">
                <a:solidFill>
                  <a:srgbClr val="1D3380"/>
                </a:solidFill>
              </a:rPr>
              <a:t> </a:t>
            </a:r>
            <a:r>
              <a:rPr lang="en-US" sz="2000" smtClean="0">
                <a:solidFill>
                  <a:srgbClr val="1D3380"/>
                </a:solidFill>
              </a:rPr>
              <a:t>2016</a:t>
            </a:r>
            <a:endParaRPr lang="en-US" sz="2000">
              <a:solidFill>
                <a:srgbClr val="1D338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p:txBody>
          <a:bodyPr/>
          <a:lstStyle/>
          <a:p>
            <a:r>
              <a:rPr lang="en-US" smtClean="0"/>
              <a:t>Agenda</a:t>
            </a:r>
            <a:endParaRPr lang="en-US"/>
          </a:p>
        </p:txBody>
      </p:sp>
      <p:sp>
        <p:nvSpPr>
          <p:cNvPr id="7174" name="Rectangle 6"/>
          <p:cNvSpPr>
            <a:spLocks noGrp="1" noChangeArrowheads="1"/>
          </p:cNvSpPr>
          <p:nvPr>
            <p:ph type="body" idx="1"/>
          </p:nvPr>
        </p:nvSpPr>
        <p:spPr>
          <a:xfrm>
            <a:off x="476250" y="1524000"/>
            <a:ext cx="8382000" cy="4572000"/>
          </a:xfrm>
        </p:spPr>
        <p:txBody>
          <a:bodyPr/>
          <a:lstStyle/>
          <a:p>
            <a:pPr lvl="0" algn="just">
              <a:buFont typeface="+mj-lt"/>
              <a:buAutoNum type="arabicPeriod"/>
            </a:pPr>
            <a:r>
              <a:rPr lang="en-US" smtClean="0">
                <a:solidFill>
                  <a:schemeClr val="bg1">
                    <a:lumMod val="65000"/>
                  </a:schemeClr>
                </a:solidFill>
              </a:rPr>
              <a:t>Introduction</a:t>
            </a:r>
          </a:p>
          <a:p>
            <a:pPr lvl="1" algn="just">
              <a:buFont typeface="Arial" panose="020B0604020202020204" pitchFamily="34" charset="0"/>
              <a:buChar char="•"/>
            </a:pPr>
            <a:r>
              <a:rPr lang="en-US" smtClean="0">
                <a:solidFill>
                  <a:schemeClr val="bg1">
                    <a:lumMod val="65000"/>
                  </a:schemeClr>
                </a:solidFill>
              </a:rPr>
              <a:t>Database Overview</a:t>
            </a:r>
          </a:p>
          <a:p>
            <a:pPr lvl="1" algn="just">
              <a:buFont typeface="Arial" panose="020B0604020202020204" pitchFamily="34" charset="0"/>
              <a:buChar char="•"/>
            </a:pPr>
            <a:r>
              <a:rPr lang="en-US" smtClean="0">
                <a:solidFill>
                  <a:schemeClr val="bg1">
                    <a:lumMod val="65000"/>
                  </a:schemeClr>
                </a:solidFill>
              </a:rPr>
              <a:t>Oracle Database 12 overview</a:t>
            </a:r>
          </a:p>
          <a:p>
            <a:pPr lvl="0" algn="just">
              <a:buFont typeface="+mj-lt"/>
              <a:buAutoNum type="arabicPeriod"/>
            </a:pPr>
            <a:r>
              <a:rPr lang="en-US" smtClean="0">
                <a:solidFill>
                  <a:schemeClr val="accent2">
                    <a:lumMod val="75000"/>
                  </a:schemeClr>
                </a:solidFill>
              </a:rPr>
              <a:t>Oracle Database 12c architecture</a:t>
            </a:r>
          </a:p>
          <a:p>
            <a:pPr lvl="1" algn="just">
              <a:buFont typeface="Arial" panose="020B0604020202020204" pitchFamily="34" charset="0"/>
              <a:buChar char="•"/>
            </a:pPr>
            <a:r>
              <a:rPr lang="en-US" smtClean="0">
                <a:solidFill>
                  <a:schemeClr val="accent2">
                    <a:lumMod val="75000"/>
                  </a:schemeClr>
                </a:solidFill>
              </a:rPr>
              <a:t>Server </a:t>
            </a:r>
            <a:r>
              <a:rPr lang="en-US">
                <a:solidFill>
                  <a:schemeClr val="accent2">
                    <a:lumMod val="75000"/>
                  </a:schemeClr>
                </a:solidFill>
              </a:rPr>
              <a:t>architecture</a:t>
            </a:r>
          </a:p>
          <a:p>
            <a:pPr lvl="1" algn="just">
              <a:buFont typeface="Arial" panose="020B0604020202020204" pitchFamily="34" charset="0"/>
              <a:buChar char="•"/>
            </a:pPr>
            <a:r>
              <a:rPr lang="en-US" smtClean="0">
                <a:solidFill>
                  <a:schemeClr val="accent2">
                    <a:lumMod val="75000"/>
                  </a:schemeClr>
                </a:solidFill>
              </a:rPr>
              <a:t>Automatic </a:t>
            </a:r>
            <a:r>
              <a:rPr lang="en-US">
                <a:solidFill>
                  <a:schemeClr val="accent2">
                    <a:lumMod val="75000"/>
                  </a:schemeClr>
                </a:solidFill>
              </a:rPr>
              <a:t>Storage Management</a:t>
            </a:r>
          </a:p>
          <a:p>
            <a:pPr lvl="0" algn="just">
              <a:buFont typeface="+mj-lt"/>
              <a:buAutoNum type="arabicPeriod"/>
            </a:pPr>
            <a:r>
              <a:rPr lang="en-US" smtClean="0">
                <a:solidFill>
                  <a:schemeClr val="bg1">
                    <a:lumMod val="65000"/>
                  </a:schemeClr>
                </a:solidFill>
              </a:rPr>
              <a:t>Oracle Database 12c technologies</a:t>
            </a:r>
          </a:p>
          <a:p>
            <a:pPr lvl="1" algn="just">
              <a:buFont typeface="Arial" panose="020B0604020202020204" pitchFamily="34" charset="0"/>
              <a:buChar char="•"/>
            </a:pPr>
            <a:r>
              <a:rPr lang="en-US" smtClean="0">
                <a:solidFill>
                  <a:schemeClr val="bg1">
                    <a:lumMod val="65000"/>
                  </a:schemeClr>
                </a:solidFill>
              </a:rPr>
              <a:t>Manageability</a:t>
            </a:r>
          </a:p>
          <a:p>
            <a:pPr lvl="1" algn="just">
              <a:buFont typeface="Arial" panose="020B0604020202020204" pitchFamily="34" charset="0"/>
              <a:buChar char="•"/>
            </a:pPr>
            <a:r>
              <a:rPr lang="en-US" smtClean="0">
                <a:solidFill>
                  <a:schemeClr val="bg1">
                    <a:lumMod val="65000"/>
                  </a:schemeClr>
                </a:solidFill>
              </a:rPr>
              <a:t>High availability</a:t>
            </a:r>
          </a:p>
          <a:p>
            <a:pPr lvl="1" algn="just">
              <a:buFont typeface="Arial" panose="020B0604020202020204" pitchFamily="34" charset="0"/>
              <a:buChar char="•"/>
            </a:pPr>
            <a:r>
              <a:rPr lang="en-US" smtClean="0">
                <a:solidFill>
                  <a:schemeClr val="bg1">
                    <a:lumMod val="65000"/>
                  </a:schemeClr>
                </a:solidFill>
              </a:rPr>
              <a:t>Performance</a:t>
            </a:r>
          </a:p>
          <a:p>
            <a:pPr lvl="1" algn="just">
              <a:buFont typeface="Arial" panose="020B0604020202020204" pitchFamily="34" charset="0"/>
              <a:buChar char="•"/>
            </a:pPr>
            <a:r>
              <a:rPr lang="en-US" smtClean="0">
                <a:solidFill>
                  <a:schemeClr val="bg1">
                    <a:lumMod val="65000"/>
                  </a:schemeClr>
                </a:solidFill>
              </a:rPr>
              <a:t>Security</a:t>
            </a:r>
          </a:p>
          <a:p>
            <a:pPr lvl="1" algn="just">
              <a:buFont typeface="Arial" panose="020B0604020202020204" pitchFamily="34" charset="0"/>
              <a:buChar char="•"/>
            </a:pPr>
            <a:r>
              <a:rPr lang="en-US" smtClean="0">
                <a:solidFill>
                  <a:schemeClr val="bg1">
                    <a:lumMod val="65000"/>
                  </a:schemeClr>
                </a:solidFill>
              </a:rPr>
              <a:t>Information </a:t>
            </a:r>
            <a:r>
              <a:rPr lang="en-US">
                <a:solidFill>
                  <a:schemeClr val="bg1">
                    <a:lumMod val="65000"/>
                  </a:schemeClr>
                </a:solidFill>
              </a:rPr>
              <a:t>integration</a:t>
            </a:r>
            <a:endParaRPr lang="en-US" smtClean="0">
              <a:solidFill>
                <a:schemeClr val="bg1">
                  <a:lumMod val="65000"/>
                </a:schemeClr>
              </a:solidFill>
            </a:endParaRPr>
          </a:p>
          <a:p>
            <a:pPr marL="457200" lvl="1" indent="0" algn="just">
              <a:buNone/>
            </a:pPr>
            <a:endParaRPr lang="en-US"/>
          </a:p>
          <a:p>
            <a:pPr lvl="1" algn="just">
              <a:buFont typeface="Arial" panose="020B0604020202020204" pitchFamily="34" charset="0"/>
              <a:buChar char="•"/>
            </a:pPr>
            <a:endParaRPr lang="en-US" smtClean="0"/>
          </a:p>
        </p:txBody>
      </p:sp>
    </p:spTree>
    <p:extLst>
      <p:ext uri="{BB962C8B-B14F-4D97-AF65-F5344CB8AC3E}">
        <p14:creationId xmlns:p14="http://schemas.microsoft.com/office/powerpoint/2010/main" val="2262199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Oracle Database Server </a:t>
            </a:r>
            <a:r>
              <a:rPr lang="en-US" smtClean="0"/>
              <a:t>Architecture</a:t>
            </a:r>
            <a:endParaRPr lang="en-US"/>
          </a:p>
        </p:txBody>
      </p:sp>
      <p:pic>
        <p:nvPicPr>
          <p:cNvPr id="4" name="Content Placeholder 3"/>
          <p:cNvPicPr>
            <a:picLocks noGrp="1" noChangeAspect="1"/>
          </p:cNvPicPr>
          <p:nvPr>
            <p:ph idx="1"/>
          </p:nvPr>
        </p:nvPicPr>
        <p:blipFill>
          <a:blip r:embed="rId3"/>
          <a:stretch>
            <a:fillRect/>
          </a:stretch>
        </p:blipFill>
        <p:spPr>
          <a:xfrm>
            <a:off x="1181100" y="1676400"/>
            <a:ext cx="6781800" cy="4229100"/>
          </a:xfrm>
          <a:prstGeom prst="rect">
            <a:avLst/>
          </a:prstGeom>
        </p:spPr>
      </p:pic>
    </p:spTree>
    <p:extLst>
      <p:ext uri="{BB962C8B-B14F-4D97-AF65-F5344CB8AC3E}">
        <p14:creationId xmlns:p14="http://schemas.microsoft.com/office/powerpoint/2010/main" val="3693406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Oracle Database Memory Structures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62000" y="1295400"/>
            <a:ext cx="7512202" cy="4830763"/>
          </a:xfrm>
          <a:prstGeom prst="rect">
            <a:avLst/>
          </a:prstGeom>
        </p:spPr>
      </p:pic>
    </p:spTree>
    <p:extLst>
      <p:ext uri="{BB962C8B-B14F-4D97-AF65-F5344CB8AC3E}">
        <p14:creationId xmlns:p14="http://schemas.microsoft.com/office/powerpoint/2010/main" val="181958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pool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663778" y="1295400"/>
            <a:ext cx="7816443" cy="4830763"/>
          </a:xfrm>
          <a:prstGeom prst="rect">
            <a:avLst/>
          </a:prstGeom>
        </p:spPr>
      </p:pic>
    </p:spTree>
    <p:extLst>
      <p:ext uri="{BB962C8B-B14F-4D97-AF65-F5344CB8AC3E}">
        <p14:creationId xmlns:p14="http://schemas.microsoft.com/office/powerpoint/2010/main" val="3471223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Buffer Cache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90413" y="1447800"/>
            <a:ext cx="7563173" cy="4678363"/>
          </a:xfrm>
          <a:prstGeom prst="rect">
            <a:avLst/>
          </a:prstGeom>
        </p:spPr>
      </p:pic>
    </p:spTree>
    <p:extLst>
      <p:ext uri="{BB962C8B-B14F-4D97-AF65-F5344CB8AC3E}">
        <p14:creationId xmlns:p14="http://schemas.microsoft.com/office/powerpoint/2010/main" val="2910975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Redo Log Buffer</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18416" y="1371600"/>
            <a:ext cx="8168384" cy="4754563"/>
          </a:xfrm>
          <a:prstGeom prst="rect">
            <a:avLst/>
          </a:prstGeom>
        </p:spPr>
      </p:pic>
    </p:spTree>
    <p:extLst>
      <p:ext uri="{BB962C8B-B14F-4D97-AF65-F5344CB8AC3E}">
        <p14:creationId xmlns:p14="http://schemas.microsoft.com/office/powerpoint/2010/main" val="1697747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a:t>
            </a:r>
            <a:r>
              <a:rPr lang="en-US" smtClean="0"/>
              <a:t>Architecture</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t>User </a:t>
            </a:r>
            <a:r>
              <a:rPr lang="en-US" smtClean="0"/>
              <a:t>process</a:t>
            </a:r>
            <a:endParaRPr lang="en-US"/>
          </a:p>
          <a:p>
            <a:pPr marL="800100" lvl="1" indent="-342900">
              <a:buFont typeface="Arial" panose="020B0604020202020204" pitchFamily="34" charset="0"/>
              <a:buChar char="•"/>
            </a:pPr>
            <a:r>
              <a:rPr lang="en-US" sz="2200" smtClean="0"/>
              <a:t>Is </a:t>
            </a:r>
            <a:r>
              <a:rPr lang="en-US" sz="2200"/>
              <a:t>the application or tool that connects to the Oracle</a:t>
            </a:r>
            <a:br>
              <a:rPr lang="en-US" sz="2200"/>
            </a:br>
            <a:r>
              <a:rPr lang="en-US" sz="2200" smtClean="0"/>
              <a:t>database</a:t>
            </a:r>
            <a:endParaRPr lang="en-US" sz="2200"/>
          </a:p>
          <a:p>
            <a:pPr marL="342900" indent="-342900">
              <a:buFont typeface="Arial" panose="020B0604020202020204" pitchFamily="34" charset="0"/>
              <a:buChar char="•"/>
            </a:pPr>
            <a:r>
              <a:rPr lang="en-US" smtClean="0"/>
              <a:t>Database processes</a:t>
            </a:r>
            <a:endParaRPr lang="en-US"/>
          </a:p>
          <a:p>
            <a:pPr marL="800100" lvl="1" indent="-342900">
              <a:buFont typeface="Arial" panose="020B0604020202020204" pitchFamily="34" charset="0"/>
              <a:buChar char="•"/>
            </a:pPr>
            <a:r>
              <a:rPr lang="en-US" sz="2200" smtClean="0"/>
              <a:t>Server </a:t>
            </a:r>
            <a:r>
              <a:rPr lang="en-US" sz="2200"/>
              <a:t>process: Connects to the Oracle instance and </a:t>
            </a:r>
            <a:r>
              <a:rPr lang="en-US" sz="2200" smtClean="0"/>
              <a:t>is started </a:t>
            </a:r>
            <a:r>
              <a:rPr lang="en-US" sz="2200"/>
              <a:t>when a user establishes a </a:t>
            </a:r>
            <a:r>
              <a:rPr lang="en-US" sz="2200" smtClean="0"/>
              <a:t>session</a:t>
            </a:r>
            <a:endParaRPr lang="en-US" sz="2200"/>
          </a:p>
          <a:p>
            <a:pPr marL="800100" lvl="1" indent="-342900">
              <a:buFont typeface="Arial" panose="020B0604020202020204" pitchFamily="34" charset="0"/>
              <a:buChar char="•"/>
            </a:pPr>
            <a:r>
              <a:rPr lang="en-US" sz="2200" smtClean="0"/>
              <a:t>Background </a:t>
            </a:r>
            <a:r>
              <a:rPr lang="en-US" sz="2200"/>
              <a:t>processes: Are started when an Oracle </a:t>
            </a:r>
            <a:r>
              <a:rPr lang="en-US" sz="2200" smtClean="0"/>
              <a:t>instance is started</a:t>
            </a:r>
            <a:endParaRPr lang="en-US" sz="2200"/>
          </a:p>
          <a:p>
            <a:pPr marL="342900" indent="-342900">
              <a:buFont typeface="Arial" panose="020B0604020202020204" pitchFamily="34" charset="0"/>
              <a:buChar char="•"/>
            </a:pPr>
            <a:r>
              <a:rPr lang="en-US" smtClean="0"/>
              <a:t>Daemon </a:t>
            </a:r>
            <a:r>
              <a:rPr lang="en-US"/>
              <a:t>/ </a:t>
            </a:r>
            <a:r>
              <a:rPr lang="en-US" smtClean="0"/>
              <a:t>Application processes</a:t>
            </a:r>
          </a:p>
          <a:p>
            <a:pPr marL="800100" lvl="1" indent="-342900">
              <a:buFont typeface="Arial" panose="020B0604020202020204" pitchFamily="34" charset="0"/>
              <a:buChar char="•"/>
            </a:pPr>
            <a:r>
              <a:rPr lang="en-US" sz="2200" smtClean="0"/>
              <a:t>Networking listeners</a:t>
            </a:r>
            <a:endParaRPr lang="en-US" sz="2200"/>
          </a:p>
          <a:p>
            <a:pPr marL="800100" lvl="1" indent="-342900">
              <a:buFont typeface="Arial" panose="020B0604020202020204" pitchFamily="34" charset="0"/>
              <a:buChar char="•"/>
            </a:pPr>
            <a:r>
              <a:rPr lang="en-US" sz="2200" smtClean="0"/>
              <a:t>Grid </a:t>
            </a:r>
            <a:r>
              <a:rPr lang="en-US" sz="2200"/>
              <a:t>Infrastructure daemons</a:t>
            </a:r>
            <a:r>
              <a:rPr lang="en-US"/>
              <a:t/>
            </a:r>
            <a:br>
              <a:rPr lang="en-US"/>
            </a:br>
            <a:endParaRPr lang="en-US"/>
          </a:p>
        </p:txBody>
      </p:sp>
      <p:pic>
        <p:nvPicPr>
          <p:cNvPr id="5" name="Picture 4"/>
          <p:cNvPicPr/>
          <p:nvPr/>
        </p:nvPicPr>
        <p:blipFill>
          <a:blip r:embed="rId3"/>
          <a:stretch>
            <a:fillRect/>
          </a:stretch>
        </p:blipFill>
        <p:spPr>
          <a:xfrm>
            <a:off x="440267" y="1422929"/>
            <a:ext cx="8153400" cy="4880504"/>
          </a:xfrm>
          <a:prstGeom prst="rect">
            <a:avLst/>
          </a:prstGeom>
        </p:spPr>
      </p:pic>
    </p:spTree>
    <p:extLst>
      <p:ext uri="{BB962C8B-B14F-4D97-AF65-F5344CB8AC3E}">
        <p14:creationId xmlns:p14="http://schemas.microsoft.com/office/powerpoint/2010/main" val="274711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Writer (</a:t>
            </a:r>
            <a:r>
              <a:rPr lang="en-US" err="1"/>
              <a:t>DBWn</a:t>
            </a:r>
            <a:r>
              <a:rPr lang="en-US" smtClean="0"/>
              <a:t>)</a:t>
            </a:r>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507999" y="1566332"/>
            <a:ext cx="8274821" cy="4559831"/>
          </a:xfrm>
          <a:prstGeom prst="rect">
            <a:avLst/>
          </a:prstGeom>
        </p:spPr>
      </p:pic>
    </p:spTree>
    <p:extLst>
      <p:ext uri="{BB962C8B-B14F-4D97-AF65-F5344CB8AC3E}">
        <p14:creationId xmlns:p14="http://schemas.microsoft.com/office/powerpoint/2010/main" val="3234763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 Writer Process (LGWR</a:t>
            </a:r>
            <a:r>
              <a:rPr lang="en-US" smtClean="0"/>
              <a:t>)</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25031" y="1591733"/>
            <a:ext cx="7693938" cy="4648200"/>
          </a:xfrm>
          <a:prstGeom prst="rect">
            <a:avLst/>
          </a:prstGeom>
        </p:spPr>
      </p:pic>
    </p:spTree>
    <p:extLst>
      <p:ext uri="{BB962C8B-B14F-4D97-AF65-F5344CB8AC3E}">
        <p14:creationId xmlns:p14="http://schemas.microsoft.com/office/powerpoint/2010/main" val="2529992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Storage </a:t>
            </a:r>
            <a:r>
              <a:rPr lang="en-US" smtClean="0"/>
              <a:t>Architecture</a:t>
            </a:r>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a:stretch>
            <a:fillRect/>
          </a:stretch>
        </p:blipFill>
        <p:spPr>
          <a:xfrm>
            <a:off x="685800" y="1574800"/>
            <a:ext cx="7772400" cy="4551363"/>
          </a:xfrm>
          <a:prstGeom prst="rect">
            <a:avLst/>
          </a:prstGeom>
        </p:spPr>
      </p:pic>
    </p:spTree>
    <p:extLst>
      <p:ext uri="{BB962C8B-B14F-4D97-AF65-F5344CB8AC3E}">
        <p14:creationId xmlns:p14="http://schemas.microsoft.com/office/powerpoint/2010/main" val="1667966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p:txBody>
          <a:bodyPr/>
          <a:lstStyle/>
          <a:p>
            <a:r>
              <a:rPr lang="en-US" smtClean="0"/>
              <a:t>Objectives</a:t>
            </a:r>
            <a:endParaRPr lang="en-US"/>
          </a:p>
        </p:txBody>
      </p:sp>
      <p:sp>
        <p:nvSpPr>
          <p:cNvPr id="7174" name="Rectangle 6"/>
          <p:cNvSpPr>
            <a:spLocks noGrp="1" noChangeArrowheads="1"/>
          </p:cNvSpPr>
          <p:nvPr>
            <p:ph type="body" idx="1"/>
          </p:nvPr>
        </p:nvSpPr>
        <p:spPr>
          <a:xfrm>
            <a:off x="228600" y="1676400"/>
            <a:ext cx="8686800" cy="4572000"/>
          </a:xfrm>
        </p:spPr>
        <p:txBody>
          <a:bodyPr/>
          <a:lstStyle/>
          <a:p>
            <a:pPr marL="0" indent="0">
              <a:buNone/>
            </a:pPr>
            <a:r>
              <a:rPr lang="en-US"/>
              <a:t>After completing this </a:t>
            </a:r>
            <a:r>
              <a:rPr lang="en-US" smtClean="0"/>
              <a:t>Presentation, </a:t>
            </a:r>
            <a:r>
              <a:rPr lang="en-US"/>
              <a:t>you should be able to:</a:t>
            </a:r>
          </a:p>
          <a:p>
            <a:pPr lvl="1">
              <a:buFont typeface="Arial" panose="020B0604020202020204" pitchFamily="34" charset="0"/>
              <a:buChar char="•"/>
            </a:pPr>
            <a:r>
              <a:rPr lang="en-US" sz="2400"/>
              <a:t>Understand the concept of </a:t>
            </a:r>
            <a:r>
              <a:rPr lang="en-US" sz="2400" smtClean="0"/>
              <a:t>database</a:t>
            </a:r>
          </a:p>
          <a:p>
            <a:pPr lvl="1">
              <a:buFont typeface="Arial" panose="020B0604020202020204" pitchFamily="34" charset="0"/>
              <a:buChar char="•"/>
            </a:pPr>
            <a:r>
              <a:rPr lang="en-US" sz="2400" smtClean="0"/>
              <a:t>Identify the major components of Oracle Database 12c</a:t>
            </a:r>
            <a:endParaRPr lang="en-US" sz="2400" i="1" smtClean="0"/>
          </a:p>
          <a:p>
            <a:pPr lvl="1">
              <a:buFont typeface="Arial" panose="020B0604020202020204" pitchFamily="34" charset="0"/>
              <a:buChar char="•"/>
            </a:pPr>
            <a:r>
              <a:rPr lang="en-US" sz="2400" smtClean="0"/>
              <a:t>Explain </a:t>
            </a:r>
            <a:r>
              <a:rPr lang="en-US" sz="2400"/>
              <a:t>the </a:t>
            </a:r>
            <a:r>
              <a:rPr lang="en-US" sz="2400" smtClean="0"/>
              <a:t>Oracle Database component structures</a:t>
            </a:r>
          </a:p>
          <a:p>
            <a:pPr lvl="1">
              <a:buFont typeface="Arial" panose="020B0604020202020204" pitchFamily="34" charset="0"/>
              <a:buChar char="•"/>
            </a:pPr>
            <a:r>
              <a:rPr lang="en-US" sz="2400" smtClean="0"/>
              <a:t>Describe Oracle Database technologies</a:t>
            </a:r>
            <a:endParaRPr lang="en-US" sz="2400"/>
          </a:p>
          <a:p>
            <a:pPr marL="457200" lvl="1" indent="0" algn="just">
              <a:buNone/>
            </a:pPr>
            <a:endParaRPr lang="en-US"/>
          </a:p>
          <a:p>
            <a:pPr lvl="1" algn="just">
              <a:buFont typeface="Arial" panose="020B0604020202020204" pitchFamily="34" charset="0"/>
              <a:buChar char="•"/>
            </a:pPr>
            <a:endParaRPr lang="en-US" smtClean="0"/>
          </a:p>
        </p:txBody>
      </p:sp>
      <p:pic>
        <p:nvPicPr>
          <p:cNvPr id="2" name="Picture 1"/>
          <p:cNvPicPr>
            <a:picLocks noChangeAspect="1"/>
          </p:cNvPicPr>
          <p:nvPr/>
        </p:nvPicPr>
        <p:blipFill>
          <a:blip r:embed="rId3"/>
          <a:stretch>
            <a:fillRect/>
          </a:stretch>
        </p:blipFill>
        <p:spPr>
          <a:xfrm>
            <a:off x="6096000" y="4000500"/>
            <a:ext cx="2209800" cy="19505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Parameter file</a:t>
            </a:r>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a:stretch>
            <a:fillRect/>
          </a:stretch>
        </p:blipFill>
        <p:spPr>
          <a:xfrm>
            <a:off x="762000" y="1600199"/>
            <a:ext cx="7391400" cy="4525963"/>
          </a:xfrm>
          <a:prstGeom prst="rect">
            <a:avLst/>
          </a:prstGeom>
        </p:spPr>
      </p:pic>
    </p:spTree>
    <p:extLst>
      <p:ext uri="{BB962C8B-B14F-4D97-AF65-F5344CB8AC3E}">
        <p14:creationId xmlns:p14="http://schemas.microsoft.com/office/powerpoint/2010/main" val="2492710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files</a:t>
            </a:r>
            <a:endParaRPr lang="en-US"/>
          </a:p>
        </p:txBody>
      </p:sp>
      <p:sp>
        <p:nvSpPr>
          <p:cNvPr id="3" name="Content Placeholder 2"/>
          <p:cNvSpPr>
            <a:spLocks noGrp="1"/>
          </p:cNvSpPr>
          <p:nvPr>
            <p:ph idx="1"/>
          </p:nvPr>
        </p:nvSpPr>
        <p:spPr/>
        <p:txBody>
          <a:bodyPr/>
          <a:lstStyle/>
          <a:p>
            <a:pPr marL="342900" indent="-342900" algn="just">
              <a:buFont typeface="Arial" panose="020B0604020202020204" pitchFamily="34" charset="0"/>
              <a:buChar char="•"/>
            </a:pPr>
            <a:r>
              <a:rPr lang="en-US" b="0"/>
              <a:t>A</a:t>
            </a:r>
            <a:r>
              <a:rPr lang="en-US" b="0" smtClean="0"/>
              <a:t>t least one control file in a </a:t>
            </a:r>
            <a:r>
              <a:rPr lang="en-US" b="0"/>
              <a:t>database </a:t>
            </a:r>
            <a:r>
              <a:rPr lang="en-US" b="0" smtClean="0"/>
              <a:t>( recommend 2 )</a:t>
            </a:r>
          </a:p>
          <a:p>
            <a:pPr marL="342900" indent="-342900" algn="just">
              <a:buFont typeface="Arial" panose="020B0604020202020204" pitchFamily="34" charset="0"/>
              <a:buChar char="•"/>
            </a:pPr>
            <a:r>
              <a:rPr lang="en-US" b="0"/>
              <a:t>C</a:t>
            </a:r>
            <a:r>
              <a:rPr lang="en-US" b="0" smtClean="0"/>
              <a:t>ritical </a:t>
            </a:r>
            <a:r>
              <a:rPr lang="en-US" b="0"/>
              <a:t>to the database. Without the control file, the database cannot be opened</a:t>
            </a:r>
          </a:p>
          <a:p>
            <a:pPr marL="342900" indent="-342900" algn="just">
              <a:buFont typeface="Arial" panose="020B0604020202020204" pitchFamily="34" charset="0"/>
              <a:buChar char="•"/>
            </a:pPr>
            <a:r>
              <a:rPr lang="en-US" b="0" smtClean="0"/>
              <a:t>Contains information items specified physical structure of the database, such as:</a:t>
            </a:r>
          </a:p>
          <a:p>
            <a:pPr marL="800100" lvl="1" indent="-342900" algn="just">
              <a:buFont typeface="Arial" panose="020B0604020202020204" pitchFamily="34" charset="0"/>
              <a:buChar char="•"/>
            </a:pPr>
            <a:r>
              <a:rPr lang="en-US" sz="2200" smtClean="0"/>
              <a:t>The </a:t>
            </a:r>
            <a:r>
              <a:rPr lang="en-US" sz="2200"/>
              <a:t>name of the </a:t>
            </a:r>
            <a:r>
              <a:rPr lang="en-US" sz="2200" smtClean="0"/>
              <a:t>database.</a:t>
            </a:r>
          </a:p>
          <a:p>
            <a:pPr marL="800100" lvl="1" indent="-342900" algn="just">
              <a:buFont typeface="Arial" panose="020B0604020202020204" pitchFamily="34" charset="0"/>
              <a:buChar char="•"/>
            </a:pPr>
            <a:r>
              <a:rPr lang="en-US" sz="2200" smtClean="0"/>
              <a:t>Names </a:t>
            </a:r>
            <a:r>
              <a:rPr lang="en-US" sz="2200"/>
              <a:t>and places to store </a:t>
            </a:r>
            <a:r>
              <a:rPr lang="en-US" sz="2200" err="1"/>
              <a:t>datafiles</a:t>
            </a:r>
            <a:r>
              <a:rPr lang="en-US" sz="2200"/>
              <a:t>, redo log </a:t>
            </a:r>
            <a:r>
              <a:rPr lang="en-US" sz="2200" smtClean="0"/>
              <a:t>files.</a:t>
            </a:r>
          </a:p>
          <a:p>
            <a:pPr marL="800100" lvl="1" indent="-342900" algn="just">
              <a:buFont typeface="Arial" panose="020B0604020202020204" pitchFamily="34" charset="0"/>
              <a:buChar char="•"/>
            </a:pPr>
            <a:r>
              <a:rPr lang="en-US" sz="2200" smtClean="0"/>
              <a:t>The </a:t>
            </a:r>
            <a:r>
              <a:rPr lang="en-US" sz="2200"/>
              <a:t>information on the database </a:t>
            </a:r>
            <a:r>
              <a:rPr lang="en-US" sz="2200" smtClean="0"/>
              <a:t>backup</a:t>
            </a:r>
          </a:p>
          <a:p>
            <a:pPr marL="342900" indent="-342900" algn="just">
              <a:buFont typeface="Arial" panose="020B0604020202020204" pitchFamily="34" charset="0"/>
              <a:buChar char="•"/>
            </a:pPr>
            <a:r>
              <a:rPr lang="en-US" b="0"/>
              <a:t>A</a:t>
            </a:r>
            <a:r>
              <a:rPr lang="en-US" b="0" smtClean="0"/>
              <a:t>lso used to performing data restore.</a:t>
            </a:r>
          </a:p>
          <a:p>
            <a:endParaRPr lang="en-US"/>
          </a:p>
        </p:txBody>
      </p:sp>
    </p:spTree>
    <p:extLst>
      <p:ext uri="{BB962C8B-B14F-4D97-AF65-F5344CB8AC3E}">
        <p14:creationId xmlns:p14="http://schemas.microsoft.com/office/powerpoint/2010/main" val="1038142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Datafiles</a:t>
            </a:r>
          </a:p>
        </p:txBody>
      </p:sp>
      <p:sp>
        <p:nvSpPr>
          <p:cNvPr id="3" name="Content Placeholder 2"/>
          <p:cNvSpPr>
            <a:spLocks noGrp="1"/>
          </p:cNvSpPr>
          <p:nvPr>
            <p:ph idx="1"/>
          </p:nvPr>
        </p:nvSpPr>
        <p:spPr/>
        <p:txBody>
          <a:bodyPr/>
          <a:lstStyle/>
          <a:p>
            <a:pPr marL="342900" indent="-342900" algn="just">
              <a:buFont typeface="Arial" panose="020B0604020202020204" pitchFamily="34" charset="0"/>
              <a:buChar char="•"/>
            </a:pPr>
            <a:r>
              <a:rPr lang="en-US" b="0"/>
              <a:t>O</a:t>
            </a:r>
            <a:r>
              <a:rPr lang="en-US" b="0" smtClean="0"/>
              <a:t>ne </a:t>
            </a:r>
            <a:r>
              <a:rPr lang="en-US" b="0"/>
              <a:t>or more </a:t>
            </a:r>
            <a:r>
              <a:rPr lang="en-US" b="0" err="1" smtClean="0"/>
              <a:t>datafiles</a:t>
            </a:r>
            <a:r>
              <a:rPr lang="en-US" b="0" smtClean="0"/>
              <a:t> in a database .</a:t>
            </a:r>
          </a:p>
          <a:p>
            <a:pPr marL="342900" indent="-342900" algn="just">
              <a:buFont typeface="Arial" panose="020B0604020202020204" pitchFamily="34" charset="0"/>
              <a:buChar char="•"/>
            </a:pPr>
            <a:r>
              <a:rPr lang="en-US" b="0" smtClean="0"/>
              <a:t>Store logical objects </a:t>
            </a:r>
            <a:r>
              <a:rPr lang="en-US" b="0"/>
              <a:t>of the database, such as </a:t>
            </a:r>
            <a:r>
              <a:rPr lang="en-US" b="0" smtClean="0"/>
              <a:t>tables </a:t>
            </a:r>
            <a:r>
              <a:rPr lang="en-US" b="0"/>
              <a:t>or </a:t>
            </a:r>
            <a:r>
              <a:rPr lang="en-US" b="0" smtClean="0"/>
              <a:t>view, indexes…</a:t>
            </a:r>
          </a:p>
          <a:p>
            <a:pPr marL="342900" indent="-342900" algn="just">
              <a:buFont typeface="Arial" panose="020B0604020202020204" pitchFamily="34" charset="0"/>
              <a:buChar char="•"/>
            </a:pPr>
            <a:r>
              <a:rPr lang="en-US" b="0" smtClean="0"/>
              <a:t>Some </a:t>
            </a:r>
            <a:r>
              <a:rPr lang="en-US" b="0"/>
              <a:t>characteristics of </a:t>
            </a:r>
            <a:r>
              <a:rPr lang="en-US" b="0" err="1" smtClean="0"/>
              <a:t>datafiles</a:t>
            </a:r>
            <a:r>
              <a:rPr lang="en-US" b="0" smtClean="0"/>
              <a:t>:</a:t>
            </a:r>
          </a:p>
          <a:p>
            <a:pPr marL="800100" lvl="1" indent="-342900" algn="just">
              <a:buFont typeface="Arial" panose="020B0604020202020204" pitchFamily="34" charset="0"/>
              <a:buChar char="•"/>
            </a:pPr>
            <a:r>
              <a:rPr lang="en-US" sz="2200" b="0" smtClean="0"/>
              <a:t>Each </a:t>
            </a:r>
            <a:r>
              <a:rPr lang="en-US" sz="2200" b="0" err="1"/>
              <a:t>datafile</a:t>
            </a:r>
            <a:r>
              <a:rPr lang="en-US" sz="2200" b="0"/>
              <a:t> can only be used in a </a:t>
            </a:r>
            <a:r>
              <a:rPr lang="en-US" sz="2200" b="0" smtClean="0"/>
              <a:t>database.</a:t>
            </a:r>
          </a:p>
          <a:p>
            <a:pPr marL="800100" lvl="1" indent="-342900" algn="just">
              <a:buFont typeface="Arial" panose="020B0604020202020204" pitchFamily="34" charset="0"/>
              <a:buChar char="•"/>
            </a:pPr>
            <a:r>
              <a:rPr lang="en-US" sz="2200" b="0" smtClean="0"/>
              <a:t>Can be allowed automatically </a:t>
            </a:r>
            <a:r>
              <a:rPr lang="en-US" sz="2200" b="0"/>
              <a:t>extend </a:t>
            </a:r>
            <a:r>
              <a:rPr lang="en-US" sz="2200"/>
              <a:t>when </a:t>
            </a:r>
            <a:r>
              <a:rPr lang="en-US" sz="2200" smtClean="0"/>
              <a:t>necessary</a:t>
            </a:r>
            <a:r>
              <a:rPr lang="en-US" sz="2200" b="0" smtClean="0"/>
              <a:t>.</a:t>
            </a:r>
            <a:endParaRPr lang="en-US" sz="2200"/>
          </a:p>
          <a:p>
            <a:pPr marL="800100" lvl="1" indent="-342900" algn="just">
              <a:buFont typeface="Arial" panose="020B0604020202020204" pitchFamily="34" charset="0"/>
              <a:buChar char="•"/>
            </a:pPr>
            <a:r>
              <a:rPr lang="en-US" sz="2200" b="0" smtClean="0"/>
              <a:t>One or more </a:t>
            </a:r>
            <a:r>
              <a:rPr lang="en-US" sz="2200" b="0" err="1" smtClean="0"/>
              <a:t>datafiles</a:t>
            </a:r>
            <a:r>
              <a:rPr lang="en-US" sz="2200" b="0" smtClean="0"/>
              <a:t> form a logical unit of database storage called a </a:t>
            </a:r>
            <a:r>
              <a:rPr lang="en-US" sz="2200" b="0" err="1" smtClean="0"/>
              <a:t>tablespace</a:t>
            </a:r>
            <a:r>
              <a:rPr lang="en-US" sz="2200" b="0" smtClean="0"/>
              <a:t>. A </a:t>
            </a:r>
            <a:r>
              <a:rPr lang="en-US" sz="2200" b="0" err="1" smtClean="0"/>
              <a:t>datafile</a:t>
            </a:r>
            <a:r>
              <a:rPr lang="en-US" sz="2200" b="0" smtClean="0"/>
              <a:t> only belong to </a:t>
            </a:r>
            <a:r>
              <a:rPr lang="en-US" sz="2200" smtClean="0"/>
              <a:t>one table space.</a:t>
            </a:r>
          </a:p>
          <a:p>
            <a:pPr marL="0" indent="0">
              <a:buNone/>
            </a:pPr>
            <a:endParaRPr lang="en-US"/>
          </a:p>
        </p:txBody>
      </p:sp>
    </p:spTree>
    <p:extLst>
      <p:ext uri="{BB962C8B-B14F-4D97-AF65-F5344CB8AC3E}">
        <p14:creationId xmlns:p14="http://schemas.microsoft.com/office/powerpoint/2010/main" val="1282971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Redo Log Files - </a:t>
            </a:r>
            <a:r>
              <a:rPr lang="en-US" err="1" smtClean="0"/>
              <a:t>Archivelog</a:t>
            </a:r>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199"/>
            <a:ext cx="5029200" cy="4525963"/>
          </a:xfrm>
          <a:prstGeom prst="rect">
            <a:avLst/>
          </a:prstGeom>
          <a:noFill/>
          <a:ln>
            <a:noFill/>
          </a:ln>
        </p:spPr>
      </p:pic>
    </p:spTree>
    <p:extLst>
      <p:ext uri="{BB962C8B-B14F-4D97-AF65-F5344CB8AC3E}">
        <p14:creationId xmlns:p14="http://schemas.microsoft.com/office/powerpoint/2010/main" val="698720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important file</a:t>
            </a:r>
            <a:endParaRPr lang="en-US"/>
          </a:p>
        </p:txBody>
      </p:sp>
      <p:sp>
        <p:nvSpPr>
          <p:cNvPr id="3" name="Content Placeholder 2"/>
          <p:cNvSpPr>
            <a:spLocks noGrp="1"/>
          </p:cNvSpPr>
          <p:nvPr>
            <p:ph idx="1"/>
          </p:nvPr>
        </p:nvSpPr>
        <p:spPr>
          <a:xfrm>
            <a:off x="457200" y="1447800"/>
            <a:ext cx="8229600" cy="4525963"/>
          </a:xfrm>
        </p:spPr>
        <p:txBody>
          <a:bodyPr/>
          <a:lstStyle/>
          <a:p>
            <a:pPr marL="342900" indent="-342900">
              <a:buFont typeface="Wingdings" panose="05000000000000000000" pitchFamily="2" charset="2"/>
              <a:buChar char="§"/>
            </a:pPr>
            <a:r>
              <a:rPr lang="en-US" sz="2200"/>
              <a:t>Password file: </a:t>
            </a:r>
            <a:endParaRPr lang="en-US" sz="2200" smtClean="0"/>
          </a:p>
          <a:p>
            <a:pPr marL="800100" lvl="1" indent="-342900" algn="just">
              <a:buFont typeface="Arial" panose="020B0604020202020204" pitchFamily="34" charset="0"/>
              <a:buChar char="•"/>
            </a:pPr>
            <a:r>
              <a:rPr lang="en-US" smtClean="0"/>
              <a:t>Allows </a:t>
            </a:r>
            <a:r>
              <a:rPr lang="en-US"/>
              <a:t>users using the SYSDBA, SYSOPER, SYSBACKUP, SYSDG, SYSKM, and SYSASM roles to connect remotely to the instance and perform administrative </a:t>
            </a:r>
            <a:r>
              <a:rPr lang="en-US" smtClean="0"/>
              <a:t>tasks</a:t>
            </a:r>
          </a:p>
          <a:p>
            <a:pPr marL="800100" lvl="1" indent="-342900" algn="just">
              <a:buFont typeface="Arial" panose="020B0604020202020204" pitchFamily="34" charset="0"/>
              <a:buChar char="•"/>
            </a:pPr>
            <a:endParaRPr lang="en-US" sz="1000" smtClean="0"/>
          </a:p>
          <a:p>
            <a:pPr marL="342900" indent="-342900" algn="just">
              <a:buFont typeface="Wingdings" panose="05000000000000000000" pitchFamily="2" charset="2"/>
              <a:buChar char="§"/>
            </a:pPr>
            <a:r>
              <a:rPr lang="en-US" sz="2200" smtClean="0"/>
              <a:t>Backup files : </a:t>
            </a:r>
          </a:p>
          <a:p>
            <a:pPr marL="800100" lvl="1" indent="-342900" algn="just">
              <a:buFont typeface="Arial" panose="020B0604020202020204" pitchFamily="34" charset="0"/>
              <a:buChar char="•"/>
            </a:pPr>
            <a:r>
              <a:rPr lang="en-US" smtClean="0"/>
              <a:t>Are use for database recovery. You typically restore a backup file when a media failure or user error has damaged or deleted the original file</a:t>
            </a:r>
          </a:p>
          <a:p>
            <a:pPr marL="800100" lvl="1" indent="-342900" algn="just">
              <a:buFont typeface="Arial" panose="020B0604020202020204" pitchFamily="34" charset="0"/>
              <a:buChar char="•"/>
            </a:pPr>
            <a:endParaRPr lang="en-US" sz="1000" smtClean="0"/>
          </a:p>
          <a:p>
            <a:pPr marL="342900" indent="-342900" algn="just">
              <a:buFont typeface="Wingdings" panose="05000000000000000000" pitchFamily="2" charset="2"/>
              <a:buChar char="§"/>
            </a:pPr>
            <a:r>
              <a:rPr lang="en-US" sz="2200" smtClean="0"/>
              <a:t>Alert </a:t>
            </a:r>
            <a:r>
              <a:rPr lang="en-US" sz="2200"/>
              <a:t>log file: </a:t>
            </a:r>
            <a:endParaRPr lang="en-US" sz="2200" smtClean="0"/>
          </a:p>
          <a:p>
            <a:pPr marL="800100" lvl="1" indent="-342900" algn="just">
              <a:buFont typeface="Arial" panose="020B0604020202020204" pitchFamily="34" charset="0"/>
              <a:buChar char="•"/>
            </a:pPr>
            <a:r>
              <a:rPr lang="en-US" smtClean="0"/>
              <a:t>The </a:t>
            </a:r>
            <a:r>
              <a:rPr lang="en-US"/>
              <a:t>alert log of a database is a chronological log of messages and errors. Oracle recommends that you review the alert log periodically.</a:t>
            </a:r>
          </a:p>
          <a:p>
            <a:endParaRPr lang="en-US"/>
          </a:p>
        </p:txBody>
      </p:sp>
    </p:spTree>
    <p:extLst>
      <p:ext uri="{BB962C8B-B14F-4D97-AF65-F5344CB8AC3E}">
        <p14:creationId xmlns:p14="http://schemas.microsoft.com/office/powerpoint/2010/main" val="191913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and Physical Database </a:t>
            </a:r>
            <a:r>
              <a:rPr lang="en-US" smtClean="0"/>
              <a:t>Structures</a:t>
            </a:r>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676400" y="1600200"/>
            <a:ext cx="5334000" cy="4525963"/>
          </a:xfrm>
          <a:prstGeom prst="rect">
            <a:avLst/>
          </a:prstGeom>
        </p:spPr>
      </p:pic>
    </p:spTree>
    <p:extLst>
      <p:ext uri="{BB962C8B-B14F-4D97-AF65-F5344CB8AC3E}">
        <p14:creationId xmlns:p14="http://schemas.microsoft.com/office/powerpoint/2010/main" val="687835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Segments, Extents, and </a:t>
            </a:r>
            <a:r>
              <a:rPr lang="en-US" smtClean="0"/>
              <a:t>Blocks</a:t>
            </a:r>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828229" y="1447800"/>
            <a:ext cx="7487542" cy="4678363"/>
          </a:xfrm>
          <a:prstGeom prst="rect">
            <a:avLst/>
          </a:prstGeom>
        </p:spPr>
      </p:pic>
    </p:spTree>
    <p:extLst>
      <p:ext uri="{BB962C8B-B14F-4D97-AF65-F5344CB8AC3E}">
        <p14:creationId xmlns:p14="http://schemas.microsoft.com/office/powerpoint/2010/main" val="1010620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Tablespaces</a:t>
            </a:r>
            <a:endParaRPr lang="en-US"/>
          </a:p>
        </p:txBody>
      </p:sp>
      <p:sp>
        <p:nvSpPr>
          <p:cNvPr id="3" name="Content Placeholder 2"/>
          <p:cNvSpPr>
            <a:spLocks noGrp="1"/>
          </p:cNvSpPr>
          <p:nvPr>
            <p:ph idx="1"/>
          </p:nvPr>
        </p:nvSpPr>
        <p:spPr/>
        <p:txBody>
          <a:bodyPr/>
          <a:lstStyle/>
          <a:p>
            <a:pPr marL="342900" indent="-342900" algn="just">
              <a:buFont typeface="Arial" panose="020B0604020202020204" pitchFamily="34" charset="0"/>
              <a:buChar char="•"/>
            </a:pPr>
            <a:r>
              <a:rPr lang="en-US" b="0" smtClean="0"/>
              <a:t>Include of </a:t>
            </a:r>
            <a:r>
              <a:rPr lang="en-US" b="0"/>
              <a:t>a group of components (logic) the logical relationship to each </a:t>
            </a:r>
            <a:r>
              <a:rPr lang="en-US" b="0" smtClean="0"/>
              <a:t>other.</a:t>
            </a:r>
          </a:p>
          <a:p>
            <a:pPr marL="342900" indent="-342900" algn="just">
              <a:buFont typeface="Arial" panose="020B0604020202020204" pitchFamily="34" charset="0"/>
              <a:buChar char="•"/>
            </a:pPr>
            <a:r>
              <a:rPr lang="en-US" b="0" smtClean="0"/>
              <a:t>Each </a:t>
            </a:r>
            <a:r>
              <a:rPr lang="en-US" b="0"/>
              <a:t>table space can be created, by one or more </a:t>
            </a:r>
            <a:r>
              <a:rPr lang="en-US" b="0" err="1" smtClean="0"/>
              <a:t>datafiles</a:t>
            </a:r>
            <a:r>
              <a:rPr lang="en-US" b="0" smtClean="0"/>
              <a:t>.</a:t>
            </a:r>
          </a:p>
          <a:p>
            <a:pPr marL="342900" indent="-342900" algn="just">
              <a:buFont typeface="Arial" panose="020B0604020202020204" pitchFamily="34" charset="0"/>
              <a:buChar char="•"/>
            </a:pPr>
            <a:r>
              <a:rPr lang="en-US" b="0" smtClean="0"/>
              <a:t>Type:</a:t>
            </a:r>
          </a:p>
          <a:p>
            <a:pPr marL="800100" lvl="1" indent="-342900" algn="just">
              <a:buFont typeface="Arial" panose="020B0604020202020204" pitchFamily="34" charset="0"/>
              <a:buChar char="•"/>
            </a:pPr>
            <a:r>
              <a:rPr lang="en-US" sz="2200" smtClean="0"/>
              <a:t>SYSTEM, SYSAUX( auxiliary to system)</a:t>
            </a:r>
            <a:endParaRPr lang="en-US" sz="2200"/>
          </a:p>
          <a:p>
            <a:pPr marL="800100" lvl="1" indent="-342900" algn="just">
              <a:buFont typeface="Arial" panose="020B0604020202020204" pitchFamily="34" charset="0"/>
              <a:buChar char="•"/>
            </a:pPr>
            <a:r>
              <a:rPr lang="en-US" sz="2200"/>
              <a:t>Non – </a:t>
            </a:r>
            <a:r>
              <a:rPr lang="en-US" sz="2200" smtClean="0"/>
              <a:t>System</a:t>
            </a:r>
            <a:endParaRPr lang="en-US" sz="2200" b="0"/>
          </a:p>
        </p:txBody>
      </p:sp>
    </p:spTree>
    <p:extLst>
      <p:ext uri="{BB962C8B-B14F-4D97-AF65-F5344CB8AC3E}">
        <p14:creationId xmlns:p14="http://schemas.microsoft.com/office/powerpoint/2010/main" val="3543428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Oracle ASM</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09600" y="2209800"/>
            <a:ext cx="8077200" cy="2994569"/>
          </a:xfrm>
          <a:prstGeom prst="rect">
            <a:avLst/>
          </a:prstGeom>
        </p:spPr>
      </p:pic>
      <p:pic>
        <p:nvPicPr>
          <p:cNvPr id="7" name="Picture 6"/>
          <p:cNvPicPr>
            <a:picLocks noChangeAspect="1"/>
          </p:cNvPicPr>
          <p:nvPr/>
        </p:nvPicPr>
        <p:blipFill>
          <a:blip r:embed="rId4"/>
          <a:stretch>
            <a:fillRect/>
          </a:stretch>
        </p:blipFill>
        <p:spPr>
          <a:xfrm>
            <a:off x="571500" y="1118934"/>
            <a:ext cx="8001000" cy="5176300"/>
          </a:xfrm>
          <a:prstGeom prst="rect">
            <a:avLst/>
          </a:prstGeom>
        </p:spPr>
      </p:pic>
    </p:spTree>
    <p:extLst>
      <p:ext uri="{BB962C8B-B14F-4D97-AF65-F5344CB8AC3E}">
        <p14:creationId xmlns:p14="http://schemas.microsoft.com/office/powerpoint/2010/main" val="181608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ASM Features and </a:t>
            </a:r>
            <a:r>
              <a:rPr lang="en-US" smtClean="0"/>
              <a:t>Benefits</a:t>
            </a:r>
            <a:endParaRPr lang="en-US"/>
          </a:p>
        </p:txBody>
      </p:sp>
      <p:sp>
        <p:nvSpPr>
          <p:cNvPr id="3" name="Content Placeholder 2"/>
          <p:cNvSpPr>
            <a:spLocks noGrp="1"/>
          </p:cNvSpPr>
          <p:nvPr>
            <p:ph idx="1"/>
          </p:nvPr>
        </p:nvSpPr>
        <p:spPr>
          <a:xfrm>
            <a:off x="457200" y="1676400"/>
            <a:ext cx="8229600" cy="4525963"/>
          </a:xfrm>
        </p:spPr>
        <p:txBody>
          <a:bodyPr/>
          <a:lstStyle/>
          <a:p>
            <a:pPr marL="342900" indent="-342900" algn="just">
              <a:buFont typeface="Arial" panose="020B0604020202020204" pitchFamily="34" charset="0"/>
              <a:buChar char="•"/>
            </a:pPr>
            <a:r>
              <a:rPr lang="en-US" b="0" smtClean="0"/>
              <a:t>Stripes </a:t>
            </a:r>
            <a:r>
              <a:rPr lang="en-US" b="0"/>
              <a:t>files rather than logical </a:t>
            </a:r>
            <a:r>
              <a:rPr lang="en-US" b="0" smtClean="0"/>
              <a:t>volumes</a:t>
            </a:r>
            <a:endParaRPr lang="en-US" b="0"/>
          </a:p>
          <a:p>
            <a:pPr marL="342900" indent="-342900" algn="just">
              <a:buFont typeface="Arial" panose="020B0604020202020204" pitchFamily="34" charset="0"/>
              <a:buChar char="•"/>
            </a:pPr>
            <a:r>
              <a:rPr lang="en-US" b="0" smtClean="0"/>
              <a:t>Provides </a:t>
            </a:r>
            <a:r>
              <a:rPr lang="en-US" b="0"/>
              <a:t>redundancy on a file </a:t>
            </a:r>
            <a:r>
              <a:rPr lang="en-US" b="0" smtClean="0"/>
              <a:t>basis</a:t>
            </a:r>
            <a:endParaRPr lang="en-US" b="0"/>
          </a:p>
          <a:p>
            <a:pPr marL="342900" indent="-342900" algn="just">
              <a:buFont typeface="Arial" panose="020B0604020202020204" pitchFamily="34" charset="0"/>
              <a:buChar char="•"/>
            </a:pPr>
            <a:r>
              <a:rPr lang="en-US" b="0" smtClean="0"/>
              <a:t>Enables </a:t>
            </a:r>
            <a:r>
              <a:rPr lang="en-US" b="0"/>
              <a:t>online disk reconfiguration and </a:t>
            </a:r>
            <a:r>
              <a:rPr lang="en-US" b="0" smtClean="0"/>
              <a:t>dynamic</a:t>
            </a:r>
            <a:r>
              <a:rPr lang="en-US" b="0"/>
              <a:t/>
            </a:r>
            <a:br>
              <a:rPr lang="en-US" b="0"/>
            </a:br>
            <a:r>
              <a:rPr lang="en-US" b="0" smtClean="0"/>
              <a:t>rebalancing</a:t>
            </a:r>
            <a:endParaRPr lang="en-US" b="0"/>
          </a:p>
          <a:p>
            <a:pPr marL="342900" indent="-342900" algn="just">
              <a:buFont typeface="Arial" panose="020B0604020202020204" pitchFamily="34" charset="0"/>
              <a:buChar char="•"/>
            </a:pPr>
            <a:r>
              <a:rPr lang="en-US" b="0" smtClean="0"/>
              <a:t>Provides </a:t>
            </a:r>
            <a:r>
              <a:rPr lang="en-US" b="0"/>
              <a:t>adjustable rebalancing </a:t>
            </a:r>
            <a:r>
              <a:rPr lang="en-US" b="0" smtClean="0"/>
              <a:t>speed</a:t>
            </a:r>
            <a:endParaRPr lang="en-US" b="0"/>
          </a:p>
          <a:p>
            <a:pPr marL="0" indent="0" algn="just">
              <a:buNone/>
            </a:pPr>
            <a:r>
              <a:rPr lang="en-US"/>
              <a:t/>
            </a:r>
            <a:br>
              <a:rPr lang="en-US"/>
            </a:br>
            <a:endParaRPr lang="en-US"/>
          </a:p>
        </p:txBody>
      </p:sp>
    </p:spTree>
    <p:extLst>
      <p:ext uri="{BB962C8B-B14F-4D97-AF65-F5344CB8AC3E}">
        <p14:creationId xmlns:p14="http://schemas.microsoft.com/office/powerpoint/2010/main" val="573379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p:txBody>
          <a:bodyPr/>
          <a:lstStyle/>
          <a:p>
            <a:r>
              <a:rPr lang="en-US" smtClean="0"/>
              <a:t>Agenda</a:t>
            </a:r>
            <a:endParaRPr lang="en-US"/>
          </a:p>
        </p:txBody>
      </p:sp>
      <p:sp>
        <p:nvSpPr>
          <p:cNvPr id="7174" name="Rectangle 6"/>
          <p:cNvSpPr>
            <a:spLocks noGrp="1" noChangeArrowheads="1"/>
          </p:cNvSpPr>
          <p:nvPr>
            <p:ph type="body" idx="1"/>
          </p:nvPr>
        </p:nvSpPr>
        <p:spPr>
          <a:xfrm>
            <a:off x="476250" y="1524000"/>
            <a:ext cx="8382000" cy="4572000"/>
          </a:xfrm>
        </p:spPr>
        <p:txBody>
          <a:bodyPr/>
          <a:lstStyle/>
          <a:p>
            <a:pPr lvl="0" algn="just">
              <a:buFont typeface="+mj-lt"/>
              <a:buAutoNum type="arabicPeriod"/>
            </a:pPr>
            <a:r>
              <a:rPr lang="en-US" smtClean="0">
                <a:solidFill>
                  <a:schemeClr val="accent2">
                    <a:lumMod val="75000"/>
                  </a:schemeClr>
                </a:solidFill>
              </a:rPr>
              <a:t>Introduction</a:t>
            </a:r>
          </a:p>
          <a:p>
            <a:pPr lvl="1" algn="just">
              <a:buFont typeface="Arial" panose="020B0604020202020204" pitchFamily="34" charset="0"/>
              <a:buChar char="•"/>
            </a:pPr>
            <a:r>
              <a:rPr lang="en-US" smtClean="0">
                <a:solidFill>
                  <a:schemeClr val="accent2">
                    <a:lumMod val="75000"/>
                  </a:schemeClr>
                </a:solidFill>
              </a:rPr>
              <a:t>Database Overview</a:t>
            </a:r>
          </a:p>
          <a:p>
            <a:pPr lvl="1" algn="just">
              <a:buFont typeface="Arial" panose="020B0604020202020204" pitchFamily="34" charset="0"/>
              <a:buChar char="•"/>
            </a:pPr>
            <a:r>
              <a:rPr lang="en-US" smtClean="0">
                <a:solidFill>
                  <a:schemeClr val="accent2">
                    <a:lumMod val="75000"/>
                  </a:schemeClr>
                </a:solidFill>
              </a:rPr>
              <a:t>Oracle Database 12 overview</a:t>
            </a:r>
            <a:endParaRPr lang="en-US">
              <a:solidFill>
                <a:schemeClr val="accent2">
                  <a:lumMod val="75000"/>
                </a:schemeClr>
              </a:solidFill>
            </a:endParaRPr>
          </a:p>
          <a:p>
            <a:pPr lvl="0" algn="just">
              <a:buFont typeface="+mj-lt"/>
              <a:buAutoNum type="arabicPeriod"/>
            </a:pPr>
            <a:r>
              <a:rPr lang="en-US" smtClean="0">
                <a:solidFill>
                  <a:schemeClr val="bg1">
                    <a:lumMod val="65000"/>
                  </a:schemeClr>
                </a:solidFill>
              </a:rPr>
              <a:t>Oracle Database 12c architecture</a:t>
            </a:r>
          </a:p>
          <a:p>
            <a:pPr lvl="1" algn="just">
              <a:buFont typeface="Arial" panose="020B0604020202020204" pitchFamily="34" charset="0"/>
              <a:buChar char="•"/>
            </a:pPr>
            <a:r>
              <a:rPr lang="en-US" smtClean="0">
                <a:solidFill>
                  <a:schemeClr val="bg1">
                    <a:lumMod val="65000"/>
                  </a:schemeClr>
                </a:solidFill>
              </a:rPr>
              <a:t>Server </a:t>
            </a:r>
            <a:r>
              <a:rPr lang="en-US">
                <a:solidFill>
                  <a:schemeClr val="bg1">
                    <a:lumMod val="65000"/>
                  </a:schemeClr>
                </a:solidFill>
              </a:rPr>
              <a:t>architecture</a:t>
            </a:r>
          </a:p>
          <a:p>
            <a:pPr lvl="1" algn="just">
              <a:buFont typeface="Arial" panose="020B0604020202020204" pitchFamily="34" charset="0"/>
              <a:buChar char="•"/>
            </a:pPr>
            <a:r>
              <a:rPr lang="en-US" smtClean="0">
                <a:solidFill>
                  <a:schemeClr val="bg1">
                    <a:lumMod val="65000"/>
                  </a:schemeClr>
                </a:solidFill>
              </a:rPr>
              <a:t>Automatic </a:t>
            </a:r>
            <a:r>
              <a:rPr lang="en-US">
                <a:solidFill>
                  <a:schemeClr val="bg1">
                    <a:lumMod val="65000"/>
                  </a:schemeClr>
                </a:solidFill>
              </a:rPr>
              <a:t>Storage Management</a:t>
            </a:r>
          </a:p>
          <a:p>
            <a:pPr lvl="0" algn="just">
              <a:buFont typeface="+mj-lt"/>
              <a:buAutoNum type="arabicPeriod"/>
            </a:pPr>
            <a:r>
              <a:rPr lang="en-US" smtClean="0">
                <a:solidFill>
                  <a:schemeClr val="bg1">
                    <a:lumMod val="65000"/>
                  </a:schemeClr>
                </a:solidFill>
              </a:rPr>
              <a:t>Oracle Database 12c technologies</a:t>
            </a:r>
          </a:p>
          <a:p>
            <a:pPr lvl="1" algn="just">
              <a:buFont typeface="Arial" panose="020B0604020202020204" pitchFamily="34" charset="0"/>
              <a:buChar char="•"/>
            </a:pPr>
            <a:r>
              <a:rPr lang="en-US" smtClean="0">
                <a:solidFill>
                  <a:schemeClr val="bg1">
                    <a:lumMod val="65000"/>
                  </a:schemeClr>
                </a:solidFill>
              </a:rPr>
              <a:t>Manageability</a:t>
            </a:r>
          </a:p>
          <a:p>
            <a:pPr lvl="1" algn="just">
              <a:buFont typeface="Arial" panose="020B0604020202020204" pitchFamily="34" charset="0"/>
              <a:buChar char="•"/>
            </a:pPr>
            <a:r>
              <a:rPr lang="en-US" smtClean="0">
                <a:solidFill>
                  <a:schemeClr val="bg1">
                    <a:lumMod val="65000"/>
                  </a:schemeClr>
                </a:solidFill>
              </a:rPr>
              <a:t>High availability</a:t>
            </a:r>
          </a:p>
          <a:p>
            <a:pPr lvl="1" algn="just">
              <a:buFont typeface="Arial" panose="020B0604020202020204" pitchFamily="34" charset="0"/>
              <a:buChar char="•"/>
            </a:pPr>
            <a:r>
              <a:rPr lang="en-US" smtClean="0">
                <a:solidFill>
                  <a:schemeClr val="bg1">
                    <a:lumMod val="65000"/>
                  </a:schemeClr>
                </a:solidFill>
              </a:rPr>
              <a:t>Performance</a:t>
            </a:r>
          </a:p>
          <a:p>
            <a:pPr lvl="1" algn="just">
              <a:buFont typeface="Arial" panose="020B0604020202020204" pitchFamily="34" charset="0"/>
              <a:buChar char="•"/>
            </a:pPr>
            <a:r>
              <a:rPr lang="en-US" smtClean="0">
                <a:solidFill>
                  <a:schemeClr val="bg1">
                    <a:lumMod val="65000"/>
                  </a:schemeClr>
                </a:solidFill>
              </a:rPr>
              <a:t>Security</a:t>
            </a:r>
          </a:p>
          <a:p>
            <a:pPr lvl="1" algn="just">
              <a:buFont typeface="Arial" panose="020B0604020202020204" pitchFamily="34" charset="0"/>
              <a:buChar char="•"/>
            </a:pPr>
            <a:r>
              <a:rPr lang="en-US" smtClean="0">
                <a:solidFill>
                  <a:schemeClr val="bg1">
                    <a:lumMod val="65000"/>
                  </a:schemeClr>
                </a:solidFill>
              </a:rPr>
              <a:t>Information </a:t>
            </a:r>
            <a:r>
              <a:rPr lang="en-US">
                <a:solidFill>
                  <a:schemeClr val="bg1">
                    <a:lumMod val="65000"/>
                  </a:schemeClr>
                </a:solidFill>
              </a:rPr>
              <a:t>integration</a:t>
            </a:r>
            <a:endParaRPr lang="en-US" smtClean="0">
              <a:solidFill>
                <a:schemeClr val="bg1">
                  <a:lumMod val="65000"/>
                </a:schemeClr>
              </a:solidFill>
            </a:endParaRPr>
          </a:p>
          <a:p>
            <a:pPr marL="457200" lvl="1" indent="0" algn="just">
              <a:buNone/>
            </a:pPr>
            <a:endParaRPr lang="en-US"/>
          </a:p>
          <a:p>
            <a:pPr lvl="1" algn="just">
              <a:buFont typeface="Arial" panose="020B0604020202020204" pitchFamily="34" charset="0"/>
              <a:buChar char="•"/>
            </a:pPr>
            <a:endParaRPr lang="en-US" smtClean="0"/>
          </a:p>
        </p:txBody>
      </p:sp>
    </p:spTree>
    <p:extLst>
      <p:ext uri="{BB962C8B-B14F-4D97-AF65-F5344CB8AC3E}">
        <p14:creationId xmlns:p14="http://schemas.microsoft.com/office/powerpoint/2010/main" val="1875260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ASM Instance </a:t>
            </a:r>
            <a:r>
              <a:rPr lang="en-US" smtClean="0"/>
              <a:t>Designs</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66800" y="1371599"/>
            <a:ext cx="6750677" cy="4754563"/>
          </a:xfrm>
          <a:prstGeom prst="rect">
            <a:avLst/>
          </a:prstGeom>
        </p:spPr>
      </p:pic>
    </p:spTree>
    <p:extLst>
      <p:ext uri="{BB962C8B-B14F-4D97-AF65-F5344CB8AC3E}">
        <p14:creationId xmlns:p14="http://schemas.microsoft.com/office/powerpoint/2010/main" val="2555431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p:txBody>
          <a:bodyPr/>
          <a:lstStyle/>
          <a:p>
            <a:r>
              <a:rPr lang="en-US" smtClean="0"/>
              <a:t>Agenda</a:t>
            </a:r>
            <a:endParaRPr lang="en-US"/>
          </a:p>
        </p:txBody>
      </p:sp>
      <p:sp>
        <p:nvSpPr>
          <p:cNvPr id="7174" name="Rectangle 6"/>
          <p:cNvSpPr>
            <a:spLocks noGrp="1" noChangeArrowheads="1"/>
          </p:cNvSpPr>
          <p:nvPr>
            <p:ph type="body" idx="1"/>
          </p:nvPr>
        </p:nvSpPr>
        <p:spPr>
          <a:xfrm>
            <a:off x="476250" y="1524000"/>
            <a:ext cx="8382000" cy="4572000"/>
          </a:xfrm>
        </p:spPr>
        <p:txBody>
          <a:bodyPr/>
          <a:lstStyle/>
          <a:p>
            <a:pPr lvl="0" algn="just">
              <a:buFont typeface="+mj-lt"/>
              <a:buAutoNum type="arabicPeriod"/>
            </a:pPr>
            <a:r>
              <a:rPr lang="en-US" smtClean="0">
                <a:solidFill>
                  <a:schemeClr val="bg1">
                    <a:lumMod val="65000"/>
                  </a:schemeClr>
                </a:solidFill>
              </a:rPr>
              <a:t>Introduction</a:t>
            </a:r>
          </a:p>
          <a:p>
            <a:pPr lvl="1" algn="just">
              <a:buFont typeface="Arial" panose="020B0604020202020204" pitchFamily="34" charset="0"/>
              <a:buChar char="•"/>
            </a:pPr>
            <a:r>
              <a:rPr lang="en-US" smtClean="0">
                <a:solidFill>
                  <a:schemeClr val="bg1">
                    <a:lumMod val="65000"/>
                  </a:schemeClr>
                </a:solidFill>
              </a:rPr>
              <a:t>Database Overview</a:t>
            </a:r>
          </a:p>
          <a:p>
            <a:pPr lvl="1" algn="just">
              <a:buFont typeface="Arial" panose="020B0604020202020204" pitchFamily="34" charset="0"/>
              <a:buChar char="•"/>
            </a:pPr>
            <a:r>
              <a:rPr lang="en-US" smtClean="0">
                <a:solidFill>
                  <a:schemeClr val="bg1">
                    <a:lumMod val="65000"/>
                  </a:schemeClr>
                </a:solidFill>
              </a:rPr>
              <a:t>Oracle Database 12 overview</a:t>
            </a:r>
            <a:endParaRPr lang="en-US">
              <a:solidFill>
                <a:schemeClr val="bg1">
                  <a:lumMod val="65000"/>
                </a:schemeClr>
              </a:solidFill>
            </a:endParaRPr>
          </a:p>
          <a:p>
            <a:pPr lvl="0" algn="just">
              <a:buFont typeface="+mj-lt"/>
              <a:buAutoNum type="arabicPeriod"/>
            </a:pPr>
            <a:r>
              <a:rPr lang="en-US" smtClean="0">
                <a:solidFill>
                  <a:schemeClr val="bg1">
                    <a:lumMod val="65000"/>
                  </a:schemeClr>
                </a:solidFill>
              </a:rPr>
              <a:t>Oracle Database 12c architecture</a:t>
            </a:r>
          </a:p>
          <a:p>
            <a:pPr lvl="1" algn="just">
              <a:buFont typeface="Arial" panose="020B0604020202020204" pitchFamily="34" charset="0"/>
              <a:buChar char="•"/>
            </a:pPr>
            <a:r>
              <a:rPr lang="en-US" smtClean="0">
                <a:solidFill>
                  <a:schemeClr val="bg1">
                    <a:lumMod val="65000"/>
                  </a:schemeClr>
                </a:solidFill>
              </a:rPr>
              <a:t>Server </a:t>
            </a:r>
            <a:r>
              <a:rPr lang="en-US">
                <a:solidFill>
                  <a:schemeClr val="bg1">
                    <a:lumMod val="65000"/>
                  </a:schemeClr>
                </a:solidFill>
              </a:rPr>
              <a:t>architecture</a:t>
            </a:r>
          </a:p>
          <a:p>
            <a:pPr lvl="1" algn="just">
              <a:buFont typeface="Arial" panose="020B0604020202020204" pitchFamily="34" charset="0"/>
              <a:buChar char="•"/>
            </a:pPr>
            <a:r>
              <a:rPr lang="en-US" smtClean="0">
                <a:solidFill>
                  <a:schemeClr val="bg1">
                    <a:lumMod val="65000"/>
                  </a:schemeClr>
                </a:solidFill>
              </a:rPr>
              <a:t>Automatic </a:t>
            </a:r>
            <a:r>
              <a:rPr lang="en-US">
                <a:solidFill>
                  <a:schemeClr val="bg1">
                    <a:lumMod val="65000"/>
                  </a:schemeClr>
                </a:solidFill>
              </a:rPr>
              <a:t>Storage Management</a:t>
            </a:r>
          </a:p>
          <a:p>
            <a:pPr lvl="0" algn="just">
              <a:buFont typeface="+mj-lt"/>
              <a:buAutoNum type="arabicPeriod"/>
            </a:pPr>
            <a:r>
              <a:rPr lang="en-US" smtClean="0">
                <a:solidFill>
                  <a:schemeClr val="accent2">
                    <a:lumMod val="75000"/>
                  </a:schemeClr>
                </a:solidFill>
              </a:rPr>
              <a:t>Oracle Database 12c technologies</a:t>
            </a:r>
          </a:p>
          <a:p>
            <a:pPr lvl="1" algn="just">
              <a:buFont typeface="Arial" panose="020B0604020202020204" pitchFamily="34" charset="0"/>
              <a:buChar char="•"/>
            </a:pPr>
            <a:r>
              <a:rPr lang="en-US" smtClean="0">
                <a:solidFill>
                  <a:schemeClr val="accent2">
                    <a:lumMod val="75000"/>
                  </a:schemeClr>
                </a:solidFill>
              </a:rPr>
              <a:t>Manageability</a:t>
            </a:r>
          </a:p>
          <a:p>
            <a:pPr lvl="1" algn="just">
              <a:buFont typeface="Arial" panose="020B0604020202020204" pitchFamily="34" charset="0"/>
              <a:buChar char="•"/>
            </a:pPr>
            <a:r>
              <a:rPr lang="en-US" smtClean="0">
                <a:solidFill>
                  <a:schemeClr val="accent2">
                    <a:lumMod val="75000"/>
                  </a:schemeClr>
                </a:solidFill>
              </a:rPr>
              <a:t>High availability</a:t>
            </a:r>
          </a:p>
          <a:p>
            <a:pPr lvl="1" algn="just">
              <a:buFont typeface="Arial" panose="020B0604020202020204" pitchFamily="34" charset="0"/>
              <a:buChar char="•"/>
            </a:pPr>
            <a:r>
              <a:rPr lang="en-US" smtClean="0">
                <a:solidFill>
                  <a:schemeClr val="accent2">
                    <a:lumMod val="75000"/>
                  </a:schemeClr>
                </a:solidFill>
              </a:rPr>
              <a:t>Performance</a:t>
            </a:r>
          </a:p>
          <a:p>
            <a:pPr lvl="1" algn="just">
              <a:buFont typeface="Arial" panose="020B0604020202020204" pitchFamily="34" charset="0"/>
              <a:buChar char="•"/>
            </a:pPr>
            <a:r>
              <a:rPr lang="en-US" smtClean="0">
                <a:solidFill>
                  <a:schemeClr val="accent2">
                    <a:lumMod val="75000"/>
                  </a:schemeClr>
                </a:solidFill>
              </a:rPr>
              <a:t>Security</a:t>
            </a:r>
          </a:p>
          <a:p>
            <a:pPr lvl="1" algn="just">
              <a:buFont typeface="Arial" panose="020B0604020202020204" pitchFamily="34" charset="0"/>
              <a:buChar char="•"/>
            </a:pPr>
            <a:r>
              <a:rPr lang="en-US" smtClean="0">
                <a:solidFill>
                  <a:schemeClr val="accent2">
                    <a:lumMod val="75000"/>
                  </a:schemeClr>
                </a:solidFill>
              </a:rPr>
              <a:t>Information </a:t>
            </a:r>
            <a:r>
              <a:rPr lang="en-US">
                <a:solidFill>
                  <a:schemeClr val="accent2">
                    <a:lumMod val="75000"/>
                  </a:schemeClr>
                </a:solidFill>
              </a:rPr>
              <a:t>integration</a:t>
            </a:r>
            <a:endParaRPr lang="en-US" smtClean="0">
              <a:solidFill>
                <a:schemeClr val="accent2">
                  <a:lumMod val="75000"/>
                </a:schemeClr>
              </a:solidFill>
            </a:endParaRPr>
          </a:p>
          <a:p>
            <a:pPr marL="457200" lvl="1" indent="0" algn="just">
              <a:buNone/>
            </a:pPr>
            <a:endParaRPr lang="en-US"/>
          </a:p>
          <a:p>
            <a:pPr lvl="1" algn="just">
              <a:buFont typeface="Arial" panose="020B0604020202020204" pitchFamily="34" charset="0"/>
              <a:buChar char="•"/>
            </a:pPr>
            <a:endParaRPr lang="en-US" smtClean="0"/>
          </a:p>
        </p:txBody>
      </p:sp>
    </p:spTree>
    <p:extLst>
      <p:ext uri="{BB962C8B-B14F-4D97-AF65-F5344CB8AC3E}">
        <p14:creationId xmlns:p14="http://schemas.microsoft.com/office/powerpoint/2010/main" val="3811173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solidFill>
                  <a:schemeClr val="accent2">
                    <a:lumMod val="75000"/>
                  </a:schemeClr>
                </a:solidFill>
              </a:rPr>
              <a:t>Manageability</a:t>
            </a:r>
            <a:endParaRPr lang="en-US"/>
          </a:p>
        </p:txBody>
      </p:sp>
      <p:sp>
        <p:nvSpPr>
          <p:cNvPr id="3" name="Content Placeholder 2"/>
          <p:cNvSpPr>
            <a:spLocks noGrp="1"/>
          </p:cNvSpPr>
          <p:nvPr>
            <p:ph idx="1"/>
          </p:nvPr>
        </p:nvSpPr>
        <p:spPr/>
        <p:txBody>
          <a:bodyPr/>
          <a:lstStyle/>
          <a:p>
            <a:pPr marL="0" indent="0">
              <a:buNone/>
            </a:pPr>
            <a:r>
              <a:rPr lang="en-US"/>
              <a:t> </a:t>
            </a:r>
            <a:r>
              <a:rPr lang="en-US" smtClean="0"/>
              <a:t>   Management </a:t>
            </a:r>
            <a:r>
              <a:rPr lang="en-US"/>
              <a:t>tool</a:t>
            </a:r>
          </a:p>
          <a:p>
            <a:endParaRPr lang="en-US"/>
          </a:p>
        </p:txBody>
      </p:sp>
      <p:pic>
        <p:nvPicPr>
          <p:cNvPr id="6" name="Picture 5"/>
          <p:cNvPicPr>
            <a:picLocks noChangeAspect="1"/>
          </p:cNvPicPr>
          <p:nvPr/>
        </p:nvPicPr>
        <p:blipFill>
          <a:blip r:embed="rId2"/>
          <a:stretch>
            <a:fillRect/>
          </a:stretch>
        </p:blipFill>
        <p:spPr>
          <a:xfrm>
            <a:off x="838200" y="2057400"/>
            <a:ext cx="6819900" cy="4191000"/>
          </a:xfrm>
          <a:prstGeom prst="rect">
            <a:avLst/>
          </a:prstGeom>
        </p:spPr>
      </p:pic>
      <p:pic>
        <p:nvPicPr>
          <p:cNvPr id="13" name="Picture 12"/>
          <p:cNvPicPr>
            <a:picLocks noChangeAspect="1"/>
          </p:cNvPicPr>
          <p:nvPr/>
        </p:nvPicPr>
        <p:blipFill>
          <a:blip r:embed="rId3"/>
          <a:stretch>
            <a:fillRect/>
          </a:stretch>
        </p:blipFill>
        <p:spPr>
          <a:xfrm>
            <a:off x="872067" y="2020888"/>
            <a:ext cx="6867525" cy="4227512"/>
          </a:xfrm>
          <a:prstGeom prst="rect">
            <a:avLst/>
          </a:prstGeom>
        </p:spPr>
      </p:pic>
      <p:pic>
        <p:nvPicPr>
          <p:cNvPr id="14" name="Picture 13"/>
          <p:cNvPicPr>
            <a:picLocks noChangeAspect="1"/>
          </p:cNvPicPr>
          <p:nvPr/>
        </p:nvPicPr>
        <p:blipFill>
          <a:blip r:embed="rId4"/>
          <a:stretch>
            <a:fillRect/>
          </a:stretch>
        </p:blipFill>
        <p:spPr>
          <a:xfrm>
            <a:off x="804333" y="2029619"/>
            <a:ext cx="7258050" cy="4210050"/>
          </a:xfrm>
          <a:prstGeom prst="rect">
            <a:avLst/>
          </a:prstGeom>
        </p:spPr>
      </p:pic>
    </p:spTree>
    <p:extLst>
      <p:ext uri="{BB962C8B-B14F-4D97-AF65-F5344CB8AC3E}">
        <p14:creationId xmlns:p14="http://schemas.microsoft.com/office/powerpoint/2010/main" val="353638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solidFill>
                  <a:schemeClr val="accent2">
                    <a:lumMod val="75000"/>
                  </a:schemeClr>
                </a:solidFill>
              </a:rPr>
              <a:t>High </a:t>
            </a:r>
            <a:r>
              <a:rPr lang="en-US" smtClean="0">
                <a:solidFill>
                  <a:schemeClr val="accent2">
                    <a:lumMod val="75000"/>
                  </a:schemeClr>
                </a:solidFill>
              </a:rPr>
              <a:t>availability</a:t>
            </a:r>
            <a:endParaRPr lang="en-US"/>
          </a:p>
        </p:txBody>
      </p:sp>
      <p:sp>
        <p:nvSpPr>
          <p:cNvPr id="3" name="Content Placeholder 2"/>
          <p:cNvSpPr>
            <a:spLocks noGrp="1"/>
          </p:cNvSpPr>
          <p:nvPr>
            <p:ph idx="1"/>
          </p:nvPr>
        </p:nvSpPr>
        <p:spPr/>
        <p:txBody>
          <a:bodyPr/>
          <a:lstStyle/>
          <a:p>
            <a:pPr marL="0" indent="0">
              <a:buNone/>
            </a:pPr>
            <a:r>
              <a:rPr lang="en-US"/>
              <a:t>Oracle Database 12c Data Guard</a:t>
            </a:r>
          </a:p>
        </p:txBody>
      </p:sp>
      <p:pic>
        <p:nvPicPr>
          <p:cNvPr id="4" name="Picture 3"/>
          <p:cNvPicPr>
            <a:picLocks noChangeAspect="1"/>
          </p:cNvPicPr>
          <p:nvPr/>
        </p:nvPicPr>
        <p:blipFill>
          <a:blip r:embed="rId2"/>
          <a:stretch>
            <a:fillRect/>
          </a:stretch>
        </p:blipFill>
        <p:spPr>
          <a:xfrm>
            <a:off x="277238" y="2286000"/>
            <a:ext cx="8430344" cy="3452019"/>
          </a:xfrm>
          <a:prstGeom prst="rect">
            <a:avLst/>
          </a:prstGeom>
        </p:spPr>
      </p:pic>
    </p:spTree>
    <p:extLst>
      <p:ext uri="{BB962C8B-B14F-4D97-AF65-F5344CB8AC3E}">
        <p14:creationId xmlns:p14="http://schemas.microsoft.com/office/powerpoint/2010/main" val="3650320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solidFill>
                  <a:schemeClr val="accent2">
                    <a:lumMod val="75000"/>
                  </a:schemeClr>
                </a:solidFill>
              </a:rPr>
              <a:t>High availability</a:t>
            </a:r>
            <a:r>
              <a:rPr lang="en-US" smtClean="0">
                <a:solidFill>
                  <a:schemeClr val="accent2">
                    <a:lumMod val="75000"/>
                  </a:schemeClr>
                </a:solidFill>
              </a:rPr>
              <a:t> &amp; Performance</a:t>
            </a:r>
            <a:endParaRPr lang="en-US"/>
          </a:p>
        </p:txBody>
      </p:sp>
      <p:sp>
        <p:nvSpPr>
          <p:cNvPr id="3" name="Content Placeholder 2"/>
          <p:cNvSpPr>
            <a:spLocks noGrp="1"/>
          </p:cNvSpPr>
          <p:nvPr>
            <p:ph idx="1"/>
          </p:nvPr>
        </p:nvSpPr>
        <p:spPr/>
        <p:txBody>
          <a:bodyPr/>
          <a:lstStyle/>
          <a:p>
            <a:pPr marL="0" indent="0">
              <a:buNone/>
            </a:pPr>
            <a:r>
              <a:rPr lang="en-US" smtClean="0"/>
              <a:t>Oracle </a:t>
            </a:r>
            <a:r>
              <a:rPr lang="en-US"/>
              <a:t>Database 12c Rac</a:t>
            </a:r>
          </a:p>
        </p:txBody>
      </p:sp>
      <p:pic>
        <p:nvPicPr>
          <p:cNvPr id="4" name="Picture 3"/>
          <p:cNvPicPr>
            <a:picLocks noChangeAspect="1"/>
          </p:cNvPicPr>
          <p:nvPr/>
        </p:nvPicPr>
        <p:blipFill>
          <a:blip r:embed="rId2"/>
          <a:stretch>
            <a:fillRect/>
          </a:stretch>
        </p:blipFill>
        <p:spPr>
          <a:xfrm>
            <a:off x="1752600" y="2057400"/>
            <a:ext cx="4999074" cy="4267200"/>
          </a:xfrm>
          <a:prstGeom prst="rect">
            <a:avLst/>
          </a:prstGeom>
        </p:spPr>
      </p:pic>
    </p:spTree>
    <p:extLst>
      <p:ext uri="{BB962C8B-B14F-4D97-AF65-F5344CB8AC3E}">
        <p14:creationId xmlns:p14="http://schemas.microsoft.com/office/powerpoint/2010/main" val="36930987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just"/>
            <a:r>
              <a:rPr lang="en-US">
                <a:solidFill>
                  <a:schemeClr val="accent2">
                    <a:lumMod val="75000"/>
                  </a:schemeClr>
                </a:solidFill>
              </a:rPr>
              <a:t>Security</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mtClean="0"/>
              <a:t>Oracle Sercurity Features</a:t>
            </a:r>
          </a:p>
          <a:p>
            <a:pPr lvl="1">
              <a:buFont typeface="Arial" panose="020B0604020202020204" pitchFamily="34" charset="0"/>
              <a:buChar char="•"/>
            </a:pPr>
            <a:r>
              <a:rPr lang="en-US"/>
              <a:t>User</a:t>
            </a:r>
          </a:p>
          <a:p>
            <a:pPr lvl="1">
              <a:buFont typeface="Arial" panose="020B0604020202020204" pitchFamily="34" charset="0"/>
              <a:buChar char="•"/>
            </a:pPr>
            <a:r>
              <a:rPr lang="en-US"/>
              <a:t>Auditing</a:t>
            </a:r>
          </a:p>
          <a:p>
            <a:pPr>
              <a:buFont typeface="Wingdings" panose="05000000000000000000" pitchFamily="2" charset="2"/>
              <a:buChar char="§"/>
            </a:pPr>
            <a:r>
              <a:rPr lang="en-US" smtClean="0"/>
              <a:t>Oracle Sercurity Solutions</a:t>
            </a:r>
          </a:p>
          <a:p>
            <a:pPr marL="914400" lvl="1" indent="-457200">
              <a:buFont typeface="Arial" panose="020B0604020202020204" pitchFamily="34" charset="0"/>
              <a:buAutoNum type="arabicPeriod"/>
            </a:pPr>
            <a:r>
              <a:rPr lang="en-US"/>
              <a:t>Oracle Audit Vault &amp; Database Firewall</a:t>
            </a:r>
          </a:p>
          <a:p>
            <a:pPr marL="914400" lvl="1" indent="-457200">
              <a:buFont typeface="Arial" panose="020B0604020202020204" pitchFamily="34" charset="0"/>
              <a:buAutoNum type="arabicPeriod"/>
            </a:pPr>
            <a:r>
              <a:rPr lang="en-US"/>
              <a:t>Oracle Database </a:t>
            </a:r>
            <a:r>
              <a:rPr lang="en-US" smtClean="0"/>
              <a:t>Vault</a:t>
            </a:r>
          </a:p>
          <a:p>
            <a:pPr marL="914400" lvl="1" indent="-457200">
              <a:buFont typeface="Arial" panose="020B0604020202020204" pitchFamily="34" charset="0"/>
              <a:buAutoNum type="arabicPeriod"/>
            </a:pPr>
            <a:r>
              <a:rPr lang="en-US" smtClean="0"/>
              <a:t>Oracle </a:t>
            </a:r>
            <a:r>
              <a:rPr lang="en-US"/>
              <a:t>Label </a:t>
            </a:r>
            <a:r>
              <a:rPr lang="en-US" smtClean="0"/>
              <a:t>Security</a:t>
            </a:r>
          </a:p>
          <a:p>
            <a:pPr marL="914400" lvl="1" indent="-457200">
              <a:buFont typeface="Arial" panose="020B0604020202020204" pitchFamily="34" charset="0"/>
              <a:buAutoNum type="arabicPeriod"/>
            </a:pPr>
            <a:r>
              <a:rPr lang="en-US" smtClean="0"/>
              <a:t>Oracle </a:t>
            </a:r>
            <a:r>
              <a:rPr lang="en-US"/>
              <a:t>Secure </a:t>
            </a:r>
            <a:r>
              <a:rPr lang="en-US" smtClean="0"/>
              <a:t>Backup</a:t>
            </a:r>
          </a:p>
          <a:p>
            <a:pPr marL="914400" lvl="1" indent="-457200">
              <a:buFont typeface="Arial" panose="020B0604020202020204" pitchFamily="34" charset="0"/>
              <a:buAutoNum type="arabicPeriod"/>
            </a:pPr>
            <a:r>
              <a:rPr lang="en-US" smtClean="0"/>
              <a:t>Oracle </a:t>
            </a:r>
            <a:r>
              <a:rPr lang="en-US"/>
              <a:t>Data </a:t>
            </a:r>
            <a:r>
              <a:rPr lang="en-US" smtClean="0"/>
              <a:t>Masking</a:t>
            </a:r>
          </a:p>
          <a:p>
            <a:pPr marL="914400" lvl="1" indent="-457200">
              <a:buFont typeface="Arial" panose="020B0604020202020204" pitchFamily="34" charset="0"/>
              <a:buAutoNum type="arabicPeriod"/>
            </a:pPr>
            <a:r>
              <a:rPr lang="en-US" smtClean="0"/>
              <a:t>Oracle </a:t>
            </a:r>
            <a:r>
              <a:rPr lang="en-US"/>
              <a:t>Advanced Security</a:t>
            </a:r>
          </a:p>
          <a:p>
            <a:pPr marL="457200" lvl="1" indent="0">
              <a:buNone/>
            </a:pPr>
            <a:endParaRPr lang="en-US"/>
          </a:p>
        </p:txBody>
      </p:sp>
      <p:pic>
        <p:nvPicPr>
          <p:cNvPr id="5" name="Picture 4"/>
          <p:cNvPicPr>
            <a:picLocks noChangeAspect="1"/>
          </p:cNvPicPr>
          <p:nvPr/>
        </p:nvPicPr>
        <p:blipFill>
          <a:blip r:embed="rId3"/>
          <a:stretch>
            <a:fillRect/>
          </a:stretch>
        </p:blipFill>
        <p:spPr>
          <a:xfrm>
            <a:off x="575733" y="1390405"/>
            <a:ext cx="7992533" cy="4727291"/>
          </a:xfrm>
          <a:prstGeom prst="rect">
            <a:avLst/>
          </a:prstGeom>
        </p:spPr>
      </p:pic>
    </p:spTree>
    <p:extLst>
      <p:ext uri="{BB962C8B-B14F-4D97-AF65-F5344CB8AC3E}">
        <p14:creationId xmlns:p14="http://schemas.microsoft.com/office/powerpoint/2010/main" val="12026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just"/>
            <a:r>
              <a:rPr lang="en-US">
                <a:solidFill>
                  <a:schemeClr val="accent2">
                    <a:lumMod val="75000"/>
                  </a:schemeClr>
                </a:solidFill>
              </a:rPr>
              <a:t>Information integration</a:t>
            </a:r>
          </a:p>
        </p:txBody>
      </p:sp>
      <p:sp>
        <p:nvSpPr>
          <p:cNvPr id="3" name="Content Placeholder 2"/>
          <p:cNvSpPr>
            <a:spLocks noGrp="1"/>
          </p:cNvSpPr>
          <p:nvPr>
            <p:ph idx="1"/>
          </p:nvPr>
        </p:nvSpPr>
        <p:spPr/>
        <p:txBody>
          <a:bodyPr/>
          <a:lstStyle/>
          <a:p>
            <a:pPr marL="0" indent="0">
              <a:buNone/>
            </a:pPr>
            <a:endParaRPr lang="en-US"/>
          </a:p>
          <a:p>
            <a:pPr marL="0" indent="0">
              <a:buNone/>
            </a:pPr>
            <a:endParaRPr lang="en-US" smtClean="0"/>
          </a:p>
          <a:p>
            <a:pPr marL="0" indent="0">
              <a:buNone/>
            </a:pPr>
            <a:r>
              <a:rPr lang="en-US"/>
              <a:t/>
            </a:r>
            <a:br>
              <a:rPr lang="en-US"/>
            </a:br>
            <a:endParaRPr lang="en-US"/>
          </a:p>
        </p:txBody>
      </p:sp>
      <p:pic>
        <p:nvPicPr>
          <p:cNvPr id="5" name="Picture 4"/>
          <p:cNvPicPr>
            <a:picLocks noChangeAspect="1"/>
          </p:cNvPicPr>
          <p:nvPr/>
        </p:nvPicPr>
        <p:blipFill>
          <a:blip r:embed="rId2"/>
          <a:stretch>
            <a:fillRect/>
          </a:stretch>
        </p:blipFill>
        <p:spPr>
          <a:xfrm>
            <a:off x="1638300" y="1418431"/>
            <a:ext cx="5867400" cy="4889500"/>
          </a:xfrm>
          <a:prstGeom prst="rect">
            <a:avLst/>
          </a:prstGeom>
        </p:spPr>
      </p:pic>
      <p:pic>
        <p:nvPicPr>
          <p:cNvPr id="6" name="Picture 5"/>
          <p:cNvPicPr>
            <a:picLocks noChangeAspect="1"/>
          </p:cNvPicPr>
          <p:nvPr/>
        </p:nvPicPr>
        <p:blipFill>
          <a:blip r:embed="rId3"/>
          <a:stretch>
            <a:fillRect/>
          </a:stretch>
        </p:blipFill>
        <p:spPr>
          <a:xfrm>
            <a:off x="115622" y="1401497"/>
            <a:ext cx="8912756" cy="4690799"/>
          </a:xfrm>
          <a:prstGeom prst="rect">
            <a:avLst/>
          </a:prstGeom>
        </p:spPr>
      </p:pic>
    </p:spTree>
    <p:extLst>
      <p:ext uri="{BB962C8B-B14F-4D97-AF65-F5344CB8AC3E}">
        <p14:creationId xmlns:p14="http://schemas.microsoft.com/office/powerpoint/2010/main" val="402504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304800" y="1600200"/>
            <a:ext cx="8534400" cy="4525963"/>
          </a:xfrm>
        </p:spPr>
        <p:txBody>
          <a:bodyPr/>
          <a:lstStyle/>
          <a:p>
            <a:pPr marL="342900" indent="-342900">
              <a:buFont typeface="Arial" panose="020B0604020202020204" pitchFamily="34" charset="0"/>
              <a:buChar char="•"/>
            </a:pPr>
            <a:r>
              <a:rPr lang="en-US" smtClean="0"/>
              <a:t>Explain the Overview of Database</a:t>
            </a:r>
          </a:p>
          <a:p>
            <a:pPr marL="342900" indent="-342900">
              <a:buFont typeface="Arial" panose="020B0604020202020204" pitchFamily="34" charset="0"/>
              <a:buChar char="•"/>
            </a:pPr>
            <a:r>
              <a:rPr lang="en-US" smtClean="0"/>
              <a:t>Introduction and list </a:t>
            </a:r>
            <a:r>
              <a:rPr lang="en-US"/>
              <a:t>the major architectural components of </a:t>
            </a:r>
            <a:r>
              <a:rPr lang="en-US" smtClean="0"/>
              <a:t>Oracle Database</a:t>
            </a:r>
            <a:endParaRPr lang="en-US"/>
          </a:p>
          <a:p>
            <a:pPr marL="342900" indent="-342900">
              <a:buFont typeface="Arial" panose="020B0604020202020204" pitchFamily="34" charset="0"/>
              <a:buChar char="•"/>
            </a:pPr>
            <a:r>
              <a:rPr lang="en-US" smtClean="0"/>
              <a:t>Describe structures of Oracle Database</a:t>
            </a:r>
          </a:p>
          <a:p>
            <a:pPr marL="342900" indent="-342900">
              <a:buFont typeface="Arial" panose="020B0604020202020204" pitchFamily="34" charset="0"/>
              <a:buChar char="•"/>
            </a:pPr>
            <a:r>
              <a:rPr lang="en-US" smtClean="0"/>
              <a:t>Overview the Oracle Database technologies</a:t>
            </a:r>
            <a:br>
              <a:rPr lang="en-US" smtClean="0"/>
            </a:br>
            <a:endParaRPr lang="en-US"/>
          </a:p>
        </p:txBody>
      </p:sp>
    </p:spTree>
    <p:extLst>
      <p:ext uri="{BB962C8B-B14F-4D97-AF65-F5344CB8AC3E}">
        <p14:creationId xmlns:p14="http://schemas.microsoft.com/office/powerpoint/2010/main" val="2447269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and Answers</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71600" y="1295930"/>
            <a:ext cx="7000875" cy="4838700"/>
          </a:xfrm>
          <a:prstGeom prst="rect">
            <a:avLst/>
          </a:prstGeom>
        </p:spPr>
      </p:pic>
    </p:spTree>
    <p:extLst>
      <p:ext uri="{BB962C8B-B14F-4D97-AF65-F5344CB8AC3E}">
        <p14:creationId xmlns:p14="http://schemas.microsoft.com/office/powerpoint/2010/main" val="2918859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Database </a:t>
            </a:r>
            <a:r>
              <a:rPr lang="en-US" smtClean="0"/>
              <a:t>Introduction </a:t>
            </a:r>
            <a:endParaRPr lang="en-US"/>
          </a:p>
        </p:txBody>
      </p:sp>
      <p:sp>
        <p:nvSpPr>
          <p:cNvPr id="3" name="Content Placeholder 2"/>
          <p:cNvSpPr>
            <a:spLocks noGrp="1"/>
          </p:cNvSpPr>
          <p:nvPr>
            <p:ph idx="1"/>
          </p:nvPr>
        </p:nvSpPr>
        <p:spPr>
          <a:xfrm>
            <a:off x="457200" y="1600200"/>
            <a:ext cx="8382000" cy="4525963"/>
          </a:xfrm>
        </p:spPr>
        <p:txBody>
          <a:bodyPr/>
          <a:lstStyle/>
          <a:p>
            <a:pPr marL="0" indent="0">
              <a:buNone/>
            </a:pPr>
            <a:r>
              <a:rPr lang="en-US"/>
              <a:t>Database : </a:t>
            </a:r>
            <a:endParaRPr lang="en-US" b="0"/>
          </a:p>
          <a:p>
            <a:pPr marL="342900" indent="-342900">
              <a:buFont typeface="Arial" panose="020B0604020202020204" pitchFamily="34" charset="0"/>
              <a:buChar char="•"/>
            </a:pPr>
            <a:r>
              <a:rPr lang="en-US" b="0" smtClean="0"/>
              <a:t>Assemble </a:t>
            </a:r>
            <a:r>
              <a:rPr lang="en-US" b="0"/>
              <a:t>structured </a:t>
            </a:r>
            <a:r>
              <a:rPr lang="en-US" b="0" smtClean="0"/>
              <a:t>Database</a:t>
            </a:r>
          </a:p>
          <a:p>
            <a:pPr marL="342900" indent="-342900">
              <a:buFont typeface="Arial" panose="020B0604020202020204" pitchFamily="34" charset="0"/>
              <a:buChar char="•"/>
            </a:pPr>
            <a:r>
              <a:rPr lang="en-US" b="0" smtClean="0"/>
              <a:t>Related to each other</a:t>
            </a:r>
          </a:p>
          <a:p>
            <a:pPr marL="342900" indent="-342900">
              <a:buFont typeface="Arial" panose="020B0604020202020204" pitchFamily="34" charset="0"/>
              <a:buChar char="•"/>
            </a:pPr>
            <a:r>
              <a:rPr lang="en-US" b="0" smtClean="0"/>
              <a:t>Allows </a:t>
            </a:r>
            <a:r>
              <a:rPr lang="en-US" b="0"/>
              <a:t>users to store, Retrieve information, or update data</a:t>
            </a:r>
          </a:p>
          <a:p>
            <a:pPr marL="0" indent="0">
              <a:buNone/>
            </a:pPr>
            <a:endParaRPr lang="en-US"/>
          </a:p>
        </p:txBody>
      </p:sp>
      <p:pic>
        <p:nvPicPr>
          <p:cNvPr id="5" name="Picture 4"/>
          <p:cNvPicPr>
            <a:picLocks noChangeAspect="1"/>
          </p:cNvPicPr>
          <p:nvPr/>
        </p:nvPicPr>
        <p:blipFill>
          <a:blip r:embed="rId3"/>
          <a:stretch>
            <a:fillRect/>
          </a:stretch>
        </p:blipFill>
        <p:spPr>
          <a:xfrm>
            <a:off x="685800" y="3505200"/>
            <a:ext cx="7769165" cy="2514600"/>
          </a:xfrm>
          <a:prstGeom prst="rect">
            <a:avLst/>
          </a:prstGeom>
        </p:spPr>
      </p:pic>
    </p:spTree>
    <p:extLst>
      <p:ext uri="{BB962C8B-B14F-4D97-AF65-F5344CB8AC3E}">
        <p14:creationId xmlns:p14="http://schemas.microsoft.com/office/powerpoint/2010/main" val="96076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a:t>
            </a:r>
            <a:r>
              <a:rPr lang="en-US"/>
              <a:t>Database</a:t>
            </a:r>
          </a:p>
        </p:txBody>
      </p:sp>
      <p:sp>
        <p:nvSpPr>
          <p:cNvPr id="3" name="Content Placeholder 2"/>
          <p:cNvSpPr>
            <a:spLocks noGrp="1"/>
          </p:cNvSpPr>
          <p:nvPr>
            <p:ph idx="1"/>
          </p:nvPr>
        </p:nvSpPr>
        <p:spPr>
          <a:xfrm>
            <a:off x="228600" y="1524000"/>
            <a:ext cx="8839200" cy="4525963"/>
          </a:xfrm>
        </p:spPr>
        <p:txBody>
          <a:bodyPr/>
          <a:lstStyle/>
          <a:p>
            <a:pPr marL="0" indent="0">
              <a:buNone/>
            </a:pPr>
            <a:r>
              <a:rPr lang="en-US" smtClean="0"/>
              <a:t>Relationship </a:t>
            </a:r>
            <a:r>
              <a:rPr lang="en-US"/>
              <a:t>Database</a:t>
            </a:r>
            <a:endParaRPr lang="vi-VN" b="0" smtClean="0"/>
          </a:p>
          <a:p>
            <a:pPr marL="457200" lvl="1" indent="0">
              <a:buNone/>
            </a:pPr>
            <a:r>
              <a:rPr lang="en-US" sz="2200"/>
              <a:t>The data is stored in the table:</a:t>
            </a:r>
          </a:p>
          <a:p>
            <a:pPr marL="800100" lvl="1" indent="-342900">
              <a:buFont typeface="Arial" panose="020B0604020202020204" pitchFamily="34" charset="0"/>
              <a:buChar char="•"/>
            </a:pPr>
            <a:r>
              <a:rPr lang="en-US" sz="2200" smtClean="0"/>
              <a:t>Each </a:t>
            </a:r>
            <a:r>
              <a:rPr lang="en-US" sz="2200"/>
              <a:t>row is a </a:t>
            </a:r>
            <a:r>
              <a:rPr lang="en-US" sz="2200" smtClean="0"/>
              <a:t>record, </a:t>
            </a:r>
            <a:r>
              <a:rPr lang="en-US" sz="2200"/>
              <a:t>also known as </a:t>
            </a:r>
            <a:r>
              <a:rPr lang="en-US" sz="2200" smtClean="0"/>
              <a:t>row</a:t>
            </a:r>
          </a:p>
          <a:p>
            <a:pPr marL="800100" lvl="1" indent="-342900">
              <a:buFont typeface="Arial" panose="020B0604020202020204" pitchFamily="34" charset="0"/>
              <a:buChar char="•"/>
            </a:pPr>
            <a:r>
              <a:rPr lang="en-US" sz="2200" smtClean="0"/>
              <a:t>Each column is an attribute, also known as the field</a:t>
            </a:r>
          </a:p>
          <a:p>
            <a:pPr marL="457200" lvl="1" indent="0">
              <a:buNone/>
            </a:pPr>
            <a:r>
              <a:rPr lang="en-US" sz="2200" smtClean="0"/>
              <a:t>Data </a:t>
            </a:r>
            <a:r>
              <a:rPr lang="en-US" sz="2200"/>
              <a:t>between two table related to each other </a:t>
            </a:r>
            <a:r>
              <a:rPr lang="en-US" sz="2200" smtClean="0"/>
              <a:t>by the reference</a:t>
            </a:r>
            <a:r>
              <a:rPr lang="vi-VN" sz="2200" b="0" smtClean="0"/>
              <a:t>.</a:t>
            </a:r>
          </a:p>
          <a:p>
            <a:endParaRPr lang="en-US"/>
          </a:p>
        </p:txBody>
      </p:sp>
      <p:pic>
        <p:nvPicPr>
          <p:cNvPr id="5" name="Picture 4"/>
          <p:cNvPicPr>
            <a:picLocks noChangeAspect="1"/>
          </p:cNvPicPr>
          <p:nvPr/>
        </p:nvPicPr>
        <p:blipFill>
          <a:blip r:embed="rId2"/>
          <a:stretch>
            <a:fillRect/>
          </a:stretch>
        </p:blipFill>
        <p:spPr>
          <a:xfrm>
            <a:off x="194762" y="1603504"/>
            <a:ext cx="8754476" cy="4262907"/>
          </a:xfrm>
          <a:prstGeom prst="rect">
            <a:avLst/>
          </a:prstGeom>
        </p:spPr>
      </p:pic>
    </p:spTree>
    <p:extLst>
      <p:ext uri="{BB962C8B-B14F-4D97-AF65-F5344CB8AC3E}">
        <p14:creationId xmlns:p14="http://schemas.microsoft.com/office/powerpoint/2010/main" val="8995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t>
            </a:r>
            <a:endParaRPr lang="en-US"/>
          </a:p>
        </p:txBody>
      </p:sp>
      <p:sp>
        <p:nvSpPr>
          <p:cNvPr id="3" name="Content Placeholder 2"/>
          <p:cNvSpPr>
            <a:spLocks noGrp="1"/>
          </p:cNvSpPr>
          <p:nvPr>
            <p:ph idx="1"/>
          </p:nvPr>
        </p:nvSpPr>
        <p:spPr>
          <a:xfrm>
            <a:off x="1143000" y="1524000"/>
            <a:ext cx="8229600" cy="4525963"/>
          </a:xfrm>
        </p:spPr>
        <p:txBody>
          <a:bodyPr/>
          <a:lstStyle/>
          <a:p>
            <a:pPr marL="0" indent="0">
              <a:buNone/>
            </a:pPr>
            <a:r>
              <a:rPr lang="en-US"/>
              <a:t>SQL (Structured Query Language</a:t>
            </a:r>
            <a:r>
              <a:rPr lang="en-US" smtClean="0"/>
              <a:t>)</a:t>
            </a:r>
          </a:p>
          <a:p>
            <a:pPr marL="342900" indent="-342900">
              <a:buFont typeface="Arial" panose="020B0604020202020204" pitchFamily="34" charset="0"/>
              <a:buChar char="•"/>
            </a:pPr>
            <a:r>
              <a:rPr lang="en-US" b="0"/>
              <a:t>Using to manipulate with relationship </a:t>
            </a:r>
            <a:r>
              <a:rPr lang="en-US" b="0" smtClean="0"/>
              <a:t>database</a:t>
            </a:r>
          </a:p>
          <a:p>
            <a:pPr marL="342900" indent="-342900">
              <a:buFont typeface="Arial" panose="020B0604020202020204" pitchFamily="34" charset="0"/>
              <a:buChar char="•"/>
            </a:pPr>
            <a:r>
              <a:rPr lang="en-US" b="0"/>
              <a:t>High level language, </a:t>
            </a:r>
            <a:r>
              <a:rPr lang="en-US" b="0" smtClean="0"/>
              <a:t>close </a:t>
            </a:r>
            <a:r>
              <a:rPr lang="en-US" b="0"/>
              <a:t>to human </a:t>
            </a:r>
            <a:r>
              <a:rPr lang="en-US" b="0" smtClean="0"/>
              <a:t>language</a:t>
            </a:r>
          </a:p>
          <a:p>
            <a:pPr marL="342900" indent="-342900">
              <a:buFont typeface="Arial" panose="020B0604020202020204" pitchFamily="34" charset="0"/>
              <a:buChar char="•"/>
            </a:pPr>
            <a:r>
              <a:rPr lang="en-US" b="0"/>
              <a:t>Example: Create table, insert, delete, update …</a:t>
            </a:r>
            <a:endParaRPr lang="en-US"/>
          </a:p>
        </p:txBody>
      </p:sp>
      <p:pic>
        <p:nvPicPr>
          <p:cNvPr id="4" name="Picture 3"/>
          <p:cNvPicPr>
            <a:picLocks noChangeAspect="1"/>
          </p:cNvPicPr>
          <p:nvPr/>
        </p:nvPicPr>
        <p:blipFill>
          <a:blip r:embed="rId2"/>
          <a:stretch>
            <a:fillRect/>
          </a:stretch>
        </p:blipFill>
        <p:spPr>
          <a:xfrm>
            <a:off x="1143000" y="1306490"/>
            <a:ext cx="6858000" cy="4906465"/>
          </a:xfrm>
          <a:prstGeom prst="rect">
            <a:avLst/>
          </a:prstGeom>
        </p:spPr>
      </p:pic>
    </p:spTree>
    <p:extLst>
      <p:ext uri="{BB962C8B-B14F-4D97-AF65-F5344CB8AC3E}">
        <p14:creationId xmlns:p14="http://schemas.microsoft.com/office/powerpoint/2010/main" val="402032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686801" cy="792162"/>
          </a:xfrm>
        </p:spPr>
        <p:txBody>
          <a:bodyPr/>
          <a:lstStyle/>
          <a:p>
            <a:r>
              <a:rPr lang="en-US" b="0" smtClean="0"/>
              <a:t>RDBMS (Relational database management system </a:t>
            </a:r>
            <a:r>
              <a:rPr lang="en-US" smtClean="0"/>
              <a:t>)</a:t>
            </a:r>
            <a:endParaRPr lang="en-US"/>
          </a:p>
        </p:txBody>
      </p:sp>
      <p:sp>
        <p:nvSpPr>
          <p:cNvPr id="5" name="Content Placeholder 4"/>
          <p:cNvSpPr>
            <a:spLocks noGrp="1"/>
          </p:cNvSpPr>
          <p:nvPr>
            <p:ph idx="1"/>
          </p:nvPr>
        </p:nvSpPr>
        <p:spPr/>
        <p:txBody>
          <a:bodyPr/>
          <a:lstStyle/>
          <a:p>
            <a:pPr marL="0" indent="0">
              <a:buNone/>
            </a:pPr>
            <a:r>
              <a:rPr lang="en-US" b="0"/>
              <a:t>DB-Engines </a:t>
            </a:r>
            <a:r>
              <a:rPr lang="en-US" b="0" smtClean="0"/>
              <a:t>Ranking</a:t>
            </a:r>
          </a:p>
          <a:p>
            <a:pPr marL="0" indent="0">
              <a:buNone/>
            </a:pPr>
            <a:endParaRPr lang="en-US" b="0"/>
          </a:p>
        </p:txBody>
      </p:sp>
      <p:pic>
        <p:nvPicPr>
          <p:cNvPr id="7" name="Picture 6"/>
          <p:cNvPicPr>
            <a:picLocks noChangeAspect="1"/>
          </p:cNvPicPr>
          <p:nvPr/>
        </p:nvPicPr>
        <p:blipFill>
          <a:blip r:embed="rId3"/>
          <a:stretch>
            <a:fillRect/>
          </a:stretch>
        </p:blipFill>
        <p:spPr>
          <a:xfrm>
            <a:off x="167549" y="2224881"/>
            <a:ext cx="8808901" cy="3276600"/>
          </a:xfrm>
          <a:prstGeom prst="rect">
            <a:avLst/>
          </a:prstGeom>
        </p:spPr>
      </p:pic>
      <p:sp>
        <p:nvSpPr>
          <p:cNvPr id="3" name="Rectangle 2"/>
          <p:cNvSpPr/>
          <p:nvPr/>
        </p:nvSpPr>
        <p:spPr>
          <a:xfrm>
            <a:off x="5843032" y="5665549"/>
            <a:ext cx="3300968" cy="369332"/>
          </a:xfrm>
          <a:prstGeom prst="rect">
            <a:avLst/>
          </a:prstGeom>
        </p:spPr>
        <p:txBody>
          <a:bodyPr wrap="none">
            <a:spAutoFit/>
          </a:bodyPr>
          <a:lstStyle/>
          <a:p>
            <a:r>
              <a:rPr lang="en-US" smtClean="0"/>
              <a:t>Source: www.db-engines.com</a:t>
            </a:r>
            <a:endParaRPr lang="en-US"/>
          </a:p>
        </p:txBody>
      </p:sp>
    </p:spTree>
    <p:extLst>
      <p:ext uri="{BB962C8B-B14F-4D97-AF65-F5344CB8AC3E}">
        <p14:creationId xmlns:p14="http://schemas.microsoft.com/office/powerpoint/2010/main" val="2839949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Oracle Database 12c</a:t>
            </a:r>
            <a:endParaRPr lang="en-US"/>
          </a:p>
        </p:txBody>
      </p:sp>
      <p:sp>
        <p:nvSpPr>
          <p:cNvPr id="3" name="Content Placeholder 2"/>
          <p:cNvSpPr>
            <a:spLocks noGrp="1"/>
          </p:cNvSpPr>
          <p:nvPr>
            <p:ph idx="1"/>
          </p:nvPr>
        </p:nvSpPr>
        <p:spPr/>
        <p:txBody>
          <a:bodyPr/>
          <a:lstStyle/>
          <a:p>
            <a:endParaRPr lang="en-US"/>
          </a:p>
        </p:txBody>
      </p:sp>
      <p:pic>
        <p:nvPicPr>
          <p:cNvPr id="9" name="Picture 8"/>
          <p:cNvPicPr>
            <a:picLocks noChangeAspect="1"/>
          </p:cNvPicPr>
          <p:nvPr/>
        </p:nvPicPr>
        <p:blipFill>
          <a:blip r:embed="rId3"/>
          <a:stretch>
            <a:fillRect/>
          </a:stretch>
        </p:blipFill>
        <p:spPr>
          <a:xfrm>
            <a:off x="2209800" y="1752600"/>
            <a:ext cx="4419600" cy="4536345"/>
          </a:xfrm>
          <a:prstGeom prst="rect">
            <a:avLst/>
          </a:prstGeom>
        </p:spPr>
      </p:pic>
    </p:spTree>
    <p:extLst>
      <p:ext uri="{BB962C8B-B14F-4D97-AF65-F5344CB8AC3E}">
        <p14:creationId xmlns:p14="http://schemas.microsoft.com/office/powerpoint/2010/main" val="3253137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Oracle Database 12c </a:t>
            </a:r>
            <a:r>
              <a:rPr lang="en-US" smtClean="0"/>
              <a:t>Certifications</a:t>
            </a:r>
            <a:endParaRPr lang="en-US"/>
          </a:p>
        </p:txBody>
      </p:sp>
      <p:sp>
        <p:nvSpPr>
          <p:cNvPr id="7" name="Content Placeholder 6"/>
          <p:cNvSpPr>
            <a:spLocks noGrp="1"/>
          </p:cNvSpPr>
          <p:nvPr>
            <p:ph idx="1"/>
          </p:nvPr>
        </p:nvSpPr>
        <p:spPr/>
        <p:txBody>
          <a:bodyPr/>
          <a:lstStyle/>
          <a:p>
            <a:endParaRPr lang="en-US"/>
          </a:p>
        </p:txBody>
      </p:sp>
      <p:pic>
        <p:nvPicPr>
          <p:cNvPr id="10" name="Picture 9"/>
          <p:cNvPicPr>
            <a:picLocks noChangeAspect="1"/>
          </p:cNvPicPr>
          <p:nvPr/>
        </p:nvPicPr>
        <p:blipFill>
          <a:blip r:embed="rId2"/>
          <a:stretch>
            <a:fillRect/>
          </a:stretch>
        </p:blipFill>
        <p:spPr>
          <a:xfrm>
            <a:off x="16933" y="1904999"/>
            <a:ext cx="9026772" cy="3352801"/>
          </a:xfrm>
          <a:prstGeom prst="rect">
            <a:avLst/>
          </a:prstGeom>
        </p:spPr>
      </p:pic>
    </p:spTree>
    <p:extLst>
      <p:ext uri="{BB962C8B-B14F-4D97-AF65-F5344CB8AC3E}">
        <p14:creationId xmlns:p14="http://schemas.microsoft.com/office/powerpoint/2010/main" val="1486945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3432</Words>
  <Application>Microsoft Office PowerPoint</Application>
  <PresentationFormat>On-screen Show (4:3)</PresentationFormat>
  <Paragraphs>357</Paragraphs>
  <Slides>38</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Times New Roman</vt:lpstr>
      <vt:lpstr>Wingdings</vt:lpstr>
      <vt:lpstr>Default Design</vt:lpstr>
      <vt:lpstr>PowerPoint Presentation</vt:lpstr>
      <vt:lpstr>Objectives</vt:lpstr>
      <vt:lpstr>Agenda</vt:lpstr>
      <vt:lpstr>Database Introduction </vt:lpstr>
      <vt:lpstr>Relationship Database</vt:lpstr>
      <vt:lpstr>SQL </vt:lpstr>
      <vt:lpstr>RDBMS (Relational database management system )</vt:lpstr>
      <vt:lpstr>Oracle Database 12c</vt:lpstr>
      <vt:lpstr>Oracle Database 12c Certifications</vt:lpstr>
      <vt:lpstr>Agenda</vt:lpstr>
      <vt:lpstr>Oracle Database Server Architecture</vt:lpstr>
      <vt:lpstr>Oracle Database Memory Structures</vt:lpstr>
      <vt:lpstr>Shared pool </vt:lpstr>
      <vt:lpstr>Database Buffer Cache </vt:lpstr>
      <vt:lpstr>Redo Log Buffer</vt:lpstr>
      <vt:lpstr>Process Architecture</vt:lpstr>
      <vt:lpstr>Database Writer (DBWn)</vt:lpstr>
      <vt:lpstr>Log Writer Process (LGWR)</vt:lpstr>
      <vt:lpstr>Database Storage Architecture</vt:lpstr>
      <vt:lpstr>Parameter file</vt:lpstr>
      <vt:lpstr>Control files</vt:lpstr>
      <vt:lpstr>Datafiles</vt:lpstr>
      <vt:lpstr>Redo Log Files - Archivelog</vt:lpstr>
      <vt:lpstr>Other important file</vt:lpstr>
      <vt:lpstr>Logical and Physical Database Structures</vt:lpstr>
      <vt:lpstr>Segments, Extents, and Blocks</vt:lpstr>
      <vt:lpstr>Tablespaces</vt:lpstr>
      <vt:lpstr>Introduction: Oracle ASM</vt:lpstr>
      <vt:lpstr>ASM Features and Benefits</vt:lpstr>
      <vt:lpstr>ASM Instance Designs</vt:lpstr>
      <vt:lpstr>Agenda</vt:lpstr>
      <vt:lpstr>Manageability</vt:lpstr>
      <vt:lpstr>High availability</vt:lpstr>
      <vt:lpstr>High availability &amp; Performance</vt:lpstr>
      <vt:lpstr>Security</vt:lpstr>
      <vt:lpstr>Information integration</vt:lpstr>
      <vt:lpstr>Summary</vt:lpstr>
      <vt:lpstr>Questions and Answers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sudowoodoo</cp:lastModifiedBy>
  <cp:revision>118</cp:revision>
  <dcterms:created xsi:type="dcterms:W3CDTF">2010-01-28T04:42:22Z</dcterms:created>
  <dcterms:modified xsi:type="dcterms:W3CDTF">2016-05-11T07:00:28Z</dcterms:modified>
</cp:coreProperties>
</file>