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6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2731B-44BB-4E77-B47B-118213C9E4CD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6F62B-E298-4FC7-B51E-723561E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2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FC29B-C344-43BF-9454-52C47CE207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0B2F-82CE-46CB-9476-64BBC214117F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FF66-97A1-4111-A8E3-4928A6D5E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Concepts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15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Errors and Failures Requiring Recovery from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only two typically require </a:t>
            </a:r>
            <a:r>
              <a:rPr lang="en-US" dirty="0" smtClean="0"/>
              <a:t>DBA intervention </a:t>
            </a:r>
            <a:r>
              <a:rPr lang="en-US" dirty="0"/>
              <a:t>and media recovery: media failure, and user errors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Other failures may require DBA intervention to restart the database (after an </a:t>
            </a:r>
            <a:r>
              <a:rPr lang="en-US" dirty="0" smtClean="0"/>
              <a:t>instance failure</a:t>
            </a:r>
            <a:r>
              <a:rPr lang="en-US" dirty="0"/>
              <a:t>) or allocate more disk space </a:t>
            </a:r>
            <a:r>
              <a:rPr lang="en-US" dirty="0" smtClean="0"/>
              <a:t> but </a:t>
            </a:r>
            <a:r>
              <a:rPr lang="en-US" dirty="0"/>
              <a:t>these situations will not generally cause data loss or require </a:t>
            </a:r>
            <a:r>
              <a:rPr lang="en-US" dirty="0" smtClean="0"/>
              <a:t>recovery from </a:t>
            </a:r>
            <a:r>
              <a:rPr lang="en-US" dirty="0"/>
              <a:t>backup</a:t>
            </a:r>
            <a:r>
              <a:rPr lang="en-US" dirty="0" smtClean="0"/>
              <a:t>.</a:t>
            </a:r>
          </a:p>
          <a:p>
            <a:pPr algn="l" rtl="0"/>
            <a:r>
              <a:rPr lang="en-US" b="1" dirty="0" smtClean="0"/>
              <a:t>User Error</a:t>
            </a:r>
          </a:p>
          <a:p>
            <a:pPr lvl="1" algn="l" rtl="0"/>
            <a:r>
              <a:rPr lang="en-US" dirty="0"/>
              <a:t>User errors occur when, either due to an error in application logic or a </a:t>
            </a:r>
            <a:r>
              <a:rPr lang="en-US" dirty="0" smtClean="0"/>
              <a:t>manual </a:t>
            </a:r>
            <a:r>
              <a:rPr lang="en-US" dirty="0" err="1" smtClean="0"/>
              <a:t>mis</a:t>
            </a:r>
            <a:r>
              <a:rPr lang="en-US" dirty="0" smtClean="0"/>
              <a:t>-step</a:t>
            </a:r>
            <a:r>
              <a:rPr lang="en-US" dirty="0"/>
              <a:t>, data in your database is changed or deleted </a:t>
            </a:r>
            <a:r>
              <a:rPr lang="en-US" dirty="0" smtClean="0"/>
              <a:t>incorrectly.</a:t>
            </a:r>
          </a:p>
          <a:p>
            <a:pPr algn="l" rtl="0"/>
            <a:r>
              <a:rPr lang="en-US" b="1" dirty="0"/>
              <a:t>Media </a:t>
            </a:r>
            <a:r>
              <a:rPr lang="en-US" b="1" dirty="0" smtClean="0"/>
              <a:t>Failure</a:t>
            </a:r>
          </a:p>
          <a:p>
            <a:pPr lvl="1" algn="l" rtl="0"/>
            <a:r>
              <a:rPr lang="en-US" dirty="0"/>
              <a:t>is the failure of a read or write of a disk file required to run </a:t>
            </a:r>
            <a:r>
              <a:rPr lang="en-US" dirty="0" smtClean="0"/>
              <a:t>the database</a:t>
            </a:r>
            <a:r>
              <a:rPr lang="en-US" dirty="0"/>
              <a:t>, due to a physical problem with the disk such as a head crash.</a:t>
            </a:r>
          </a:p>
        </p:txBody>
      </p:sp>
    </p:spTree>
    <p:extLst>
      <p:ext uri="{BB962C8B-B14F-4D97-AF65-F5344CB8AC3E}">
        <p14:creationId xmlns:p14="http://schemas.microsoft.com/office/powerpoint/2010/main" val="7721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Complete, Incomplete and Point-In-Time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b="1" dirty="0"/>
              <a:t>Complete recovery </a:t>
            </a:r>
            <a:r>
              <a:rPr lang="en-US" dirty="0"/>
              <a:t>is recovering a database to the most recent point in time, </a:t>
            </a:r>
            <a:r>
              <a:rPr lang="en-US" dirty="0" smtClean="0"/>
              <a:t>without the </a:t>
            </a:r>
            <a:r>
              <a:rPr lang="en-US" dirty="0"/>
              <a:t>loss of any committed transactions. Generally, the term "recovery" refers </a:t>
            </a:r>
            <a:r>
              <a:rPr lang="en-US" dirty="0" smtClean="0"/>
              <a:t>to complete </a:t>
            </a:r>
            <a:r>
              <a:rPr lang="en-US" dirty="0"/>
              <a:t>recovery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We need to perform complete recovery if media failure occur </a:t>
            </a:r>
          </a:p>
          <a:p>
            <a:pPr algn="l" rtl="0"/>
            <a:r>
              <a:rPr lang="en-US" b="1" dirty="0"/>
              <a:t>incomplete recovery</a:t>
            </a:r>
            <a:r>
              <a:rPr lang="en-US" dirty="0"/>
              <a:t>, also known as </a:t>
            </a:r>
            <a:r>
              <a:rPr lang="en-US" b="1" dirty="0"/>
              <a:t>point-in-time recovery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is to restore the database to its state at some previous target SCN or time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sz="3200" dirty="0"/>
              <a:t>to undo the effect of a user error, such as dropping or deleting </a:t>
            </a:r>
            <a:r>
              <a:rPr lang="en-US" sz="3200" dirty="0"/>
              <a:t>the contents </a:t>
            </a:r>
            <a:r>
              <a:rPr lang="en-US" sz="3200" dirty="0"/>
              <a:t>of a table, you may want to return the database to its contents before </a:t>
            </a:r>
            <a:r>
              <a:rPr lang="en-US" sz="3200" dirty="0"/>
              <a:t>the delete </a:t>
            </a:r>
            <a:r>
              <a:rPr lang="en-US" sz="3200" dirty="0"/>
              <a:t>occurred</a:t>
            </a:r>
            <a:r>
              <a:rPr lang="en-US" sz="3200" dirty="0"/>
              <a:t>.</a:t>
            </a:r>
          </a:p>
          <a:p>
            <a:pPr lvl="1" algn="l" rtl="0"/>
            <a:r>
              <a:rPr lang="en-US" sz="3200" dirty="0"/>
              <a:t>if you have to perform a recovery </a:t>
            </a:r>
            <a:r>
              <a:rPr lang="en-US" sz="3200" dirty="0"/>
              <a:t>and discover </a:t>
            </a:r>
            <a:r>
              <a:rPr lang="en-US" sz="3200" dirty="0"/>
              <a:t>that you are missing an archived log covering time between the </a:t>
            </a:r>
            <a:r>
              <a:rPr lang="en-US" sz="3200" dirty="0"/>
              <a:t>backup and failure.</a:t>
            </a:r>
          </a:p>
          <a:p>
            <a:pPr lvl="1" algn="l" rtl="0"/>
            <a:r>
              <a:rPr lang="en-US" sz="3200" dirty="0"/>
              <a:t>You should run OPEN </a:t>
            </a:r>
            <a:r>
              <a:rPr lang="en-US" sz="3200" dirty="0"/>
              <a:t>RESETLOGS</a:t>
            </a:r>
            <a:r>
              <a:rPr lang="en-US" sz="3200" dirty="0"/>
              <a:t> after incomplete recovery, to reset redo logs to 1</a:t>
            </a:r>
          </a:p>
          <a:p>
            <a:pPr algn="l" rtl="0"/>
            <a:r>
              <a:rPr lang="en-US" sz="3600" dirty="0"/>
              <a:t>To perform complete and incomplete recovery, administrator must restore the backup manually. Then, the system perform the recovery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1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52" y="228600"/>
            <a:ext cx="876517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1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The </a:t>
            </a:r>
            <a:r>
              <a:rPr lang="en-US" b="1" dirty="0"/>
              <a:t>crash recovery </a:t>
            </a:r>
            <a:r>
              <a:rPr lang="en-US" dirty="0"/>
              <a:t>process is a special form of recovery, which happens the first </a:t>
            </a:r>
            <a:r>
              <a:rPr lang="en-US" dirty="0" smtClean="0"/>
              <a:t>time an </a:t>
            </a:r>
            <a:r>
              <a:rPr lang="en-US" dirty="0"/>
              <a:t>Oracle database instance is started after a crash (or SHUTDOWN ABORT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smtClean="0"/>
              <a:t>involve two distinct operations:</a:t>
            </a:r>
          </a:p>
          <a:p>
            <a:pPr lvl="1" algn="l" rtl="0"/>
            <a:r>
              <a:rPr lang="en-US" dirty="0" smtClean="0"/>
              <a:t> </a:t>
            </a:r>
            <a:r>
              <a:rPr lang="en-US" dirty="0"/>
              <a:t>rolling forward the current, online </a:t>
            </a:r>
            <a:r>
              <a:rPr lang="en-US" dirty="0" err="1"/>
              <a:t>datafiles</a:t>
            </a:r>
            <a:r>
              <a:rPr lang="en-US" dirty="0"/>
              <a:t> by applying both committed and uncommitted transactions contained in online redo </a:t>
            </a:r>
            <a:r>
              <a:rPr lang="en-US" dirty="0" smtClean="0"/>
              <a:t>records	</a:t>
            </a:r>
          </a:p>
          <a:p>
            <a:pPr lvl="1" algn="l" rtl="0"/>
            <a:r>
              <a:rPr lang="en-US" dirty="0" smtClean="0"/>
              <a:t>rolling </a:t>
            </a:r>
            <a:r>
              <a:rPr lang="en-US" dirty="0"/>
              <a:t>back changes made in uncommitted transactions to their original state. </a:t>
            </a:r>
            <a:endParaRPr lang="en-US" dirty="0" smtClean="0"/>
          </a:p>
          <a:p>
            <a:pPr algn="l" rtl="0"/>
            <a:r>
              <a:rPr lang="en-US" dirty="0"/>
              <a:t>Oracle applies the redo automatically: no user intervention is required to supply redo logs. </a:t>
            </a:r>
            <a:endParaRPr lang="en-US" dirty="0" smtClean="0"/>
          </a:p>
          <a:p>
            <a:pPr algn="l" rtl="0"/>
            <a:r>
              <a:rPr lang="en-US" dirty="0"/>
              <a:t>Archived logs are never used during crash recovery, and </a:t>
            </a:r>
            <a:r>
              <a:rPr lang="en-US" dirty="0" err="1"/>
              <a:t>datafiles</a:t>
            </a:r>
            <a:r>
              <a:rPr lang="en-US" dirty="0"/>
              <a:t> </a:t>
            </a:r>
            <a:r>
              <a:rPr lang="en-US" dirty="0" smtClean="0"/>
              <a:t>are never </a:t>
            </a:r>
            <a:r>
              <a:rPr lang="en-US" dirty="0"/>
              <a:t>restored from backup.</a:t>
            </a:r>
          </a:p>
        </p:txBody>
      </p:sp>
    </p:spTree>
    <p:extLst>
      <p:ext uri="{BB962C8B-B14F-4D97-AF65-F5344CB8AC3E}">
        <p14:creationId xmlns:p14="http://schemas.microsoft.com/office/powerpoint/2010/main" val="22775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escription of Figure 15-3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1"/>
            <a:ext cx="7360863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1378" y="2743201"/>
            <a:ext cx="125782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Online </a:t>
            </a:r>
            <a:r>
              <a:rPr lang="en-US" sz="1400" b="1" dirty="0" err="1"/>
              <a:t>datafiles</a:t>
            </a:r>
            <a:r>
              <a:rPr lang="en-US" sz="1400" b="1" dirty="0"/>
              <a:t> and redo logs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10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Recovery with 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RMAN gives you access to several data backup and </a:t>
            </a:r>
            <a:r>
              <a:rPr lang="en-US" dirty="0" smtClean="0"/>
              <a:t>recovery techniques </a:t>
            </a:r>
            <a:r>
              <a:rPr lang="en-US" dirty="0"/>
              <a:t>and features not available at all with user-managed backup and </a:t>
            </a:r>
            <a:r>
              <a:rPr lang="en-US" dirty="0" smtClean="0"/>
              <a:t>recovery</a:t>
            </a:r>
          </a:p>
          <a:p>
            <a:pPr algn="l" rtl="0"/>
            <a:r>
              <a:rPr lang="en-US" b="1" dirty="0"/>
              <a:t>Incremental backups</a:t>
            </a:r>
            <a:r>
              <a:rPr lang="en-US" dirty="0"/>
              <a:t>, which provide more compact backups (storing </a:t>
            </a:r>
            <a:r>
              <a:rPr lang="en-US" dirty="0" smtClean="0"/>
              <a:t>only changed </a:t>
            </a:r>
            <a:r>
              <a:rPr lang="en-US" dirty="0"/>
              <a:t>blocks) and faster </a:t>
            </a:r>
            <a:r>
              <a:rPr lang="en-US" dirty="0" err="1"/>
              <a:t>datafile</a:t>
            </a:r>
            <a:r>
              <a:rPr lang="en-US" dirty="0"/>
              <a:t> media recovery (reducing the need to </a:t>
            </a:r>
            <a:r>
              <a:rPr lang="en-US" dirty="0" smtClean="0"/>
              <a:t>apply redo </a:t>
            </a:r>
            <a:r>
              <a:rPr lang="en-US" dirty="0"/>
              <a:t>during </a:t>
            </a:r>
            <a:r>
              <a:rPr lang="en-US" dirty="0" err="1"/>
              <a:t>datafile</a:t>
            </a:r>
            <a:r>
              <a:rPr lang="en-US" dirty="0"/>
              <a:t> media recovery)</a:t>
            </a:r>
          </a:p>
          <a:p>
            <a:pPr algn="l" rtl="0"/>
            <a:r>
              <a:rPr lang="en-US" dirty="0" smtClean="0"/>
              <a:t> </a:t>
            </a:r>
            <a:r>
              <a:rPr lang="en-US" b="1" dirty="0"/>
              <a:t>Block media recovery</a:t>
            </a:r>
            <a:r>
              <a:rPr lang="en-US" dirty="0"/>
              <a:t>, in which a </a:t>
            </a:r>
            <a:r>
              <a:rPr lang="en-US" dirty="0" err="1"/>
              <a:t>datafile</a:t>
            </a:r>
            <a:r>
              <a:rPr lang="en-US" dirty="0"/>
              <a:t> with only a small number of </a:t>
            </a:r>
            <a:r>
              <a:rPr lang="en-US" dirty="0" smtClean="0"/>
              <a:t>corrupt data </a:t>
            </a:r>
            <a:r>
              <a:rPr lang="en-US" dirty="0"/>
              <a:t>blocks can be repaired without being taken offline or restored from backup</a:t>
            </a:r>
          </a:p>
          <a:p>
            <a:pPr algn="l" rtl="0"/>
            <a:r>
              <a:rPr lang="en-US" b="1" dirty="0" smtClean="0"/>
              <a:t>Unused </a:t>
            </a:r>
            <a:r>
              <a:rPr lang="en-US" b="1" dirty="0"/>
              <a:t>block compression</a:t>
            </a:r>
            <a:r>
              <a:rPr lang="en-US" dirty="0"/>
              <a:t>, where RMAN can in some cases skip unused </a:t>
            </a:r>
            <a:r>
              <a:rPr lang="en-US" dirty="0" err="1" smtClean="0"/>
              <a:t>datafile</a:t>
            </a:r>
            <a:r>
              <a:rPr lang="en-US" dirty="0"/>
              <a:t> </a:t>
            </a:r>
            <a:r>
              <a:rPr lang="en-US" dirty="0" smtClean="0"/>
              <a:t>blocks </a:t>
            </a:r>
            <a:r>
              <a:rPr lang="en-US" dirty="0"/>
              <a:t>during backups</a:t>
            </a:r>
          </a:p>
          <a:p>
            <a:pPr algn="l" rtl="0"/>
            <a:r>
              <a:rPr lang="en-US" b="1" dirty="0" smtClean="0"/>
              <a:t>Binary </a:t>
            </a:r>
            <a:r>
              <a:rPr lang="en-US" b="1" dirty="0"/>
              <a:t>compression</a:t>
            </a:r>
            <a:r>
              <a:rPr lang="en-US" dirty="0"/>
              <a:t>, which uses a compression mechanism integrated into </a:t>
            </a:r>
            <a:r>
              <a:rPr lang="en-US" dirty="0" smtClean="0"/>
              <a:t>the Oracle </a:t>
            </a:r>
            <a:r>
              <a:rPr lang="en-US" dirty="0"/>
              <a:t>database server to reduce the size of backups</a:t>
            </a:r>
          </a:p>
          <a:p>
            <a:pPr algn="l" rtl="0"/>
            <a:r>
              <a:rPr lang="en-US" b="1" dirty="0" smtClean="0"/>
              <a:t>Encrypted </a:t>
            </a:r>
            <a:r>
              <a:rPr lang="en-US" b="1" dirty="0"/>
              <a:t>backups</a:t>
            </a:r>
            <a:r>
              <a:rPr lang="en-US" dirty="0"/>
              <a:t>, which uses encryption capabilities integrated into the </a:t>
            </a:r>
            <a:r>
              <a:rPr lang="en-US" dirty="0" err="1" smtClean="0"/>
              <a:t>Oracledatabase</a:t>
            </a:r>
            <a:r>
              <a:rPr lang="en-US" dirty="0" smtClean="0"/>
              <a:t> </a:t>
            </a:r>
            <a:r>
              <a:rPr lang="en-US" dirty="0"/>
              <a:t>to store backups in an encrypted format</a:t>
            </a:r>
          </a:p>
        </p:txBody>
      </p:sp>
    </p:spTree>
    <p:extLst>
      <p:ext uri="{BB962C8B-B14F-4D97-AF65-F5344CB8AC3E}">
        <p14:creationId xmlns:p14="http://schemas.microsoft.com/office/powerpoint/2010/main" val="37680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RMAN and User-Managed Backups</a:t>
            </a:r>
            <a:endParaRPr lang="ar-SA" sz="40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backup created through </a:t>
            </a:r>
            <a:r>
              <a:rPr lang="en-US" dirty="0" smtClean="0"/>
              <a:t>RMAN can be:</a:t>
            </a:r>
          </a:p>
          <a:p>
            <a:pPr lvl="1" algn="l" rtl="0"/>
            <a:r>
              <a:rPr lang="en-US" b="1" dirty="0" smtClean="0"/>
              <a:t>Image copies</a:t>
            </a:r>
            <a:r>
              <a:rPr lang="en-US" dirty="0" smtClean="0"/>
              <a:t>: exact duplicate of a </a:t>
            </a:r>
            <a:r>
              <a:rPr lang="en-US" dirty="0" err="1" smtClean="0"/>
              <a:t>datafile</a:t>
            </a:r>
            <a:r>
              <a:rPr lang="en-US" dirty="0" smtClean="0"/>
              <a:t>, control file, or archived log. </a:t>
            </a:r>
          </a:p>
          <a:p>
            <a:pPr lvl="2" algn="l" rtl="0"/>
            <a:r>
              <a:rPr lang="en-US" dirty="0" smtClean="0"/>
              <a:t>restore them as-is without performing additional processing by using either operating system utilities(user-managed backup) or RMAN.</a:t>
            </a:r>
          </a:p>
          <a:p>
            <a:pPr lvl="1" algn="l" rtl="0"/>
            <a:r>
              <a:rPr lang="en-US" b="1" dirty="0" smtClean="0"/>
              <a:t>Backup sets: </a:t>
            </a:r>
            <a:r>
              <a:rPr lang="en-US" dirty="0" smtClean="0"/>
              <a:t>backup in a proprietary format that consists of one or more physical files called backup pieces. </a:t>
            </a:r>
          </a:p>
          <a:p>
            <a:pPr lvl="2" algn="l" rtl="0"/>
            <a:r>
              <a:rPr lang="en-US" dirty="0" smtClean="0"/>
              <a:t>contain more than one database file, and it can also be backed up using special processing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815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Backups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Instruct RMAN to automatically backup the control file whenever you run backup jobs.</a:t>
            </a:r>
          </a:p>
          <a:p>
            <a:pPr algn="l" rtl="0"/>
            <a:r>
              <a:rPr lang="en-US" sz="2400" dirty="0"/>
              <a:t>Use the command</a:t>
            </a:r>
          </a:p>
          <a:p>
            <a:pPr lvl="1" algn="l" rtl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CONFIGURE CONTROLFILE AUTOBACKUP</a:t>
            </a:r>
          </a:p>
          <a:p>
            <a:pPr algn="l" rtl="0"/>
            <a:r>
              <a:rPr lang="en-US" sz="2400" dirty="0"/>
              <a:t>Methods to </a:t>
            </a:r>
            <a:r>
              <a:rPr lang="en-US" sz="2400" b="1" i="1" dirty="0"/>
              <a:t>manual</a:t>
            </a:r>
            <a:r>
              <a:rPr lang="en-US" sz="2400" dirty="0"/>
              <a:t> backups of the control file:</a:t>
            </a:r>
          </a:p>
          <a:p>
            <a:pPr lvl="1" algn="l" rtl="0"/>
            <a:r>
              <a:rPr lang="en-US" sz="2000" dirty="0"/>
              <a:t>The RMAN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BACKUP CURRENT CONTROLFILE </a:t>
            </a:r>
            <a:r>
              <a:rPr lang="en-US" sz="2000" dirty="0"/>
              <a:t>command makes a binary backup of the control file, as either a backup set or an image copy.</a:t>
            </a:r>
          </a:p>
          <a:p>
            <a:pPr lvl="1" algn="l" rtl="0"/>
            <a:r>
              <a:rPr lang="en-US" sz="2000" dirty="0"/>
              <a:t>The SQL statement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ALTER DATABASE BACKUP CONTROLFILE </a:t>
            </a:r>
            <a:r>
              <a:rPr lang="en-US" sz="2000" dirty="0"/>
              <a:t>makes a binary backup of the control file.</a:t>
            </a:r>
          </a:p>
          <a:p>
            <a:pPr lvl="1" algn="l" rtl="0"/>
            <a:r>
              <a:rPr lang="en-US" sz="2000" dirty="0"/>
              <a:t>The SQL statement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ALTER DATABASE BACKUP CONTROLFILE TO TRACE</a:t>
            </a:r>
            <a:r>
              <a:rPr lang="en-US" sz="2000" dirty="0"/>
              <a:t> exports the control file contents to a SQL script file.</a:t>
            </a:r>
          </a:p>
          <a:p>
            <a:pPr lvl="1" algn="l" rtl="0"/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4369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Backup and recovery procedures protect your database against data loss and reconstruct the data, should loss occur. </a:t>
            </a:r>
          </a:p>
          <a:p>
            <a:pPr algn="l" rtl="0"/>
            <a:r>
              <a:rPr lang="en-US" dirty="0" smtClean="0"/>
              <a:t>The reconstructing of data is achieved through media recovery, which refers to the various operations involved in restoring, rolling forward, and rolling back a backup of database files.</a:t>
            </a:r>
          </a:p>
          <a:p>
            <a:pPr algn="l" rtl="0"/>
            <a:r>
              <a:rPr lang="en-US" dirty="0" smtClean="0"/>
              <a:t>This chapter introduces concepts fundamental to designing a backup strategy.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604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Introduction to Backup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backup is a copy of data (such as the control file,</a:t>
            </a:r>
            <a:r>
              <a:rPr lang="en-US" dirty="0"/>
              <a:t> archived redo logs</a:t>
            </a:r>
            <a:r>
              <a:rPr lang="en-US" dirty="0" smtClean="0"/>
              <a:t> and </a:t>
            </a:r>
            <a:r>
              <a:rPr lang="en-US" dirty="0" err="1" smtClean="0"/>
              <a:t>datafiles</a:t>
            </a:r>
            <a:r>
              <a:rPr lang="en-US" dirty="0" smtClean="0"/>
              <a:t>) </a:t>
            </a:r>
          </a:p>
          <a:p>
            <a:pPr algn="l" rtl="0"/>
            <a:r>
              <a:rPr lang="en-US" dirty="0" smtClean="0"/>
              <a:t>A backup is a safeguard against unexpected data loss and application errors.</a:t>
            </a:r>
          </a:p>
          <a:p>
            <a:pPr algn="l" rtl="0"/>
            <a:r>
              <a:rPr lang="en-US" dirty="0" smtClean="0"/>
              <a:t>Backups are divide into:</a:t>
            </a:r>
          </a:p>
          <a:p>
            <a:pPr lvl="1" algn="l" rtl="0"/>
            <a:r>
              <a:rPr lang="en-US" dirty="0" smtClean="0"/>
              <a:t>Physical  backups</a:t>
            </a:r>
          </a:p>
          <a:p>
            <a:pPr lvl="1" algn="l" rtl="0"/>
            <a:r>
              <a:rPr lang="en-US" dirty="0" smtClean="0"/>
              <a:t>Logical backups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89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Introduction to Backup</a:t>
            </a:r>
            <a:endParaRPr lang="ar-SA" dirty="0"/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 smtClean="0"/>
              <a:t>Physical backups:</a:t>
            </a:r>
          </a:p>
          <a:p>
            <a:pPr lvl="1" algn="l" rtl="0"/>
            <a:r>
              <a:rPr lang="en-US" dirty="0"/>
              <a:t>Copies of physical database files </a:t>
            </a:r>
            <a:r>
              <a:rPr lang="en-US" dirty="0" smtClean="0"/>
              <a:t>and storing </a:t>
            </a:r>
            <a:r>
              <a:rPr lang="en-US" dirty="0"/>
              <a:t>database information to some other </a:t>
            </a:r>
            <a:r>
              <a:rPr lang="en-US" dirty="0" smtClean="0"/>
              <a:t>location, whether </a:t>
            </a:r>
            <a:r>
              <a:rPr lang="en-US" dirty="0"/>
              <a:t>on disk or some offline storage such as tape.</a:t>
            </a:r>
          </a:p>
          <a:p>
            <a:pPr lvl="1" algn="l" rtl="0"/>
            <a:r>
              <a:rPr lang="en-US" dirty="0" smtClean="0"/>
              <a:t>Two ways to perform physical backup:</a:t>
            </a:r>
          </a:p>
          <a:p>
            <a:pPr lvl="2" algn="l" rtl="0"/>
            <a:r>
              <a:rPr lang="en-US" dirty="0" smtClean="0"/>
              <a:t>Recovery Manager (RMAN) utility.</a:t>
            </a:r>
          </a:p>
          <a:p>
            <a:pPr lvl="2" algn="l" rtl="0"/>
            <a:r>
              <a:rPr lang="en-US" dirty="0"/>
              <a:t>O</a:t>
            </a:r>
            <a:r>
              <a:rPr lang="en-US" dirty="0" smtClean="0"/>
              <a:t>perating system utilities.(user-managed backup)</a:t>
            </a:r>
          </a:p>
          <a:p>
            <a:pPr algn="l" rtl="0"/>
            <a:r>
              <a:rPr lang="en-US" dirty="0" smtClean="0"/>
              <a:t>Logical backups:</a:t>
            </a:r>
          </a:p>
          <a:p>
            <a:pPr lvl="1" algn="l" rtl="0"/>
            <a:r>
              <a:rPr lang="en-US" dirty="0" smtClean="0"/>
              <a:t>Contain logical data (for example, tables and stored procedures) </a:t>
            </a:r>
          </a:p>
          <a:p>
            <a:pPr lvl="1" algn="l" rtl="0"/>
            <a:r>
              <a:rPr lang="en-US" dirty="0"/>
              <a:t>E</a:t>
            </a:r>
            <a:r>
              <a:rPr lang="en-US" dirty="0" smtClean="0"/>
              <a:t>xtract with an Oracle utility (Export utility) and stored in a binary file.</a:t>
            </a:r>
          </a:p>
          <a:p>
            <a:pPr algn="l" rtl="0"/>
            <a:r>
              <a:rPr lang="en-US" dirty="0" smtClean="0"/>
              <a:t>Logical backups used to supplement physical backups.</a:t>
            </a:r>
          </a:p>
          <a:p>
            <a:pPr algn="l" rtl="0"/>
            <a:r>
              <a:rPr lang="en-US" dirty="0"/>
              <a:t>Physical backups are the foundation of any sound backup and recovery strategy.</a:t>
            </a:r>
          </a:p>
          <a:p>
            <a:pPr algn="l" rtl="0"/>
            <a:r>
              <a:rPr lang="en-US" dirty="0"/>
              <a:t>Logical backups are a useful supplement to physical backups in many </a:t>
            </a:r>
            <a:r>
              <a:rPr lang="en-US" dirty="0" smtClean="0"/>
              <a:t>circumstances but </a:t>
            </a:r>
            <a:r>
              <a:rPr lang="en-US" dirty="0"/>
              <a:t>are not sufficient protection against data loss without physical backups.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Consistent and Inconsistent Backups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Consistent backups:</a:t>
            </a:r>
          </a:p>
          <a:p>
            <a:pPr lvl="1" algn="l" rtl="0"/>
            <a:r>
              <a:rPr lang="en-US" dirty="0" smtClean="0"/>
              <a:t>The files being backed up contain all changes up to the same system change number (SCN). </a:t>
            </a:r>
          </a:p>
          <a:p>
            <a:pPr lvl="1" algn="l" rtl="0"/>
            <a:r>
              <a:rPr lang="en-US" dirty="0" smtClean="0"/>
              <a:t>The files in the backup contain all the data taken from a same point in time. </a:t>
            </a:r>
          </a:p>
          <a:p>
            <a:pPr lvl="1" algn="l" rtl="0"/>
            <a:r>
              <a:rPr lang="en-US" dirty="0" smtClean="0"/>
              <a:t>To make a consistent whole database backup: shut down the database with the NORMAL, IMMEDIATE, or TRANSACTIONAL options and make the backup while the database is closed.</a:t>
            </a:r>
          </a:p>
          <a:p>
            <a:pPr lvl="1" algn="l" rtl="0"/>
            <a:r>
              <a:rPr lang="en-US" dirty="0"/>
              <a:t>The important point is that you can open the database after restoring a consistent whole database backup without needing recovery because the data is already consistent</a:t>
            </a:r>
          </a:p>
          <a:p>
            <a:pPr lvl="1" algn="l" rtl="0"/>
            <a:r>
              <a:rPr lang="en-US" dirty="0"/>
              <a:t>consistent whole database backup is valid with NOARCHIVELOG and ARCHIVELOG  </a:t>
            </a:r>
            <a:r>
              <a:rPr lang="en-US" dirty="0" smtClean="0"/>
              <a:t>mode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223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Consistent and Inconsistent Backups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Inconsistent backups:</a:t>
            </a:r>
          </a:p>
          <a:p>
            <a:pPr lvl="1" algn="l" rtl="0"/>
            <a:r>
              <a:rPr lang="en-US" dirty="0" smtClean="0"/>
              <a:t>The files being backed up do not contain all the changes made at all the SCNs (some changes are missing).</a:t>
            </a:r>
          </a:p>
          <a:p>
            <a:pPr lvl="1" algn="l" rtl="0"/>
            <a:r>
              <a:rPr lang="en-US" dirty="0"/>
              <a:t>This can occur because the </a:t>
            </a:r>
            <a:r>
              <a:rPr lang="en-US" dirty="0" err="1"/>
              <a:t>datafiles</a:t>
            </a:r>
            <a:r>
              <a:rPr lang="en-US" dirty="0"/>
              <a:t> are being modified as backups are being taken</a:t>
            </a:r>
            <a:endParaRPr lang="en-US" dirty="0" smtClean="0"/>
          </a:p>
          <a:p>
            <a:pPr lvl="1" algn="l" rtl="0"/>
            <a:r>
              <a:rPr lang="en-US" dirty="0" smtClean="0"/>
              <a:t>If the database must be up and running 24 hours a day, seven days a week, then you have no choice but to perform inconsistent backups of the whole database. </a:t>
            </a:r>
          </a:p>
          <a:p>
            <a:pPr lvl="1" algn="l" rtl="0"/>
            <a:r>
              <a:rPr lang="en-US" dirty="0" smtClean="0"/>
              <a:t>Online backup </a:t>
            </a:r>
          </a:p>
          <a:p>
            <a:pPr lvl="1" algn="l" rtl="0"/>
            <a:r>
              <a:rPr lang="en-US" dirty="0"/>
              <a:t>This requires that you run your database in ARCHIVELOG mode.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5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Whole Database Backups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B</a:t>
            </a:r>
            <a:r>
              <a:rPr lang="en-US" dirty="0"/>
              <a:t>ackup of every </a:t>
            </a:r>
            <a:r>
              <a:rPr lang="en-US" dirty="0" err="1"/>
              <a:t>datafile</a:t>
            </a:r>
            <a:r>
              <a:rPr lang="en-US" dirty="0"/>
              <a:t> in the database, plus the control file.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Whole database backups can be taken in either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ARCHIVELOG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NOARCHIVELOG</a:t>
            </a:r>
            <a:r>
              <a:rPr lang="en-US" dirty="0"/>
              <a:t> mode.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Before performing whole database backups, however, be aware of the implications of backing up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ARCHIVELOG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NOARCHIVELOG</a:t>
            </a:r>
            <a:r>
              <a:rPr lang="en-US" dirty="0"/>
              <a:t> modes.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 whole database backup is either a consistent backup or an inconsistent backup.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010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Tablespace</a:t>
            </a:r>
            <a:r>
              <a:rPr lang="en-US" dirty="0" smtClean="0"/>
              <a:t> Backups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Backup of the </a:t>
            </a:r>
            <a:r>
              <a:rPr lang="en-US" dirty="0" err="1" smtClean="0"/>
              <a:t>datafiles</a:t>
            </a:r>
            <a:r>
              <a:rPr lang="en-US" dirty="0" smtClean="0"/>
              <a:t> that constitute the </a:t>
            </a:r>
            <a:r>
              <a:rPr lang="en-US" dirty="0" err="1" smtClean="0"/>
              <a:t>tablespace</a:t>
            </a:r>
            <a:r>
              <a:rPr lang="en-US" dirty="0" smtClean="0"/>
              <a:t>. </a:t>
            </a:r>
          </a:p>
          <a:p>
            <a:pPr lvl="1" algn="l" rtl="0"/>
            <a:r>
              <a:rPr lang="en-US" dirty="0"/>
              <a:t>For example, if </a:t>
            </a:r>
            <a:r>
              <a:rPr lang="en-US" dirty="0" err="1"/>
              <a:t>tablespace</a:t>
            </a:r>
            <a:r>
              <a:rPr lang="en-US" dirty="0"/>
              <a:t> users contains </a:t>
            </a:r>
            <a:r>
              <a:rPr lang="en-US" dirty="0" err="1"/>
              <a:t>datafiles</a:t>
            </a:r>
            <a:r>
              <a:rPr lang="en-US" dirty="0"/>
              <a:t> 2, 3, and 4, then a backup of </a:t>
            </a:r>
            <a:r>
              <a:rPr lang="en-US" dirty="0" err="1"/>
              <a:t>tablespace</a:t>
            </a:r>
            <a:r>
              <a:rPr lang="en-US" dirty="0"/>
              <a:t> users backs up these three </a:t>
            </a:r>
            <a:r>
              <a:rPr lang="en-US" dirty="0" err="1"/>
              <a:t>datafiles</a:t>
            </a:r>
            <a:r>
              <a:rPr lang="en-US" dirty="0"/>
              <a:t>.</a:t>
            </a:r>
            <a:endParaRPr lang="en-US" dirty="0" smtClean="0"/>
          </a:p>
          <a:p>
            <a:pPr algn="l" rtl="0"/>
            <a:r>
              <a:rPr lang="en-US" dirty="0" err="1" smtClean="0"/>
              <a:t>Tablespace</a:t>
            </a:r>
            <a:r>
              <a:rPr lang="en-US" dirty="0" smtClean="0"/>
              <a:t> backups, whether online or offline, are valid only if the database is operating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ARCHIVELOG</a:t>
            </a:r>
            <a:r>
              <a:rPr lang="en-US" dirty="0" smtClean="0"/>
              <a:t> mode.</a:t>
            </a: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802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 smtClean="0"/>
              <a:t>Datafile</a:t>
            </a:r>
            <a:r>
              <a:rPr lang="en-US" dirty="0" smtClean="0"/>
              <a:t> Backups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B</a:t>
            </a:r>
            <a:r>
              <a:rPr lang="en-US" dirty="0" smtClean="0"/>
              <a:t>ackup of a single </a:t>
            </a:r>
            <a:r>
              <a:rPr lang="en-US" dirty="0" err="1" smtClean="0"/>
              <a:t>datafile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err="1" smtClean="0"/>
              <a:t>Datafile</a:t>
            </a:r>
            <a:r>
              <a:rPr lang="en-US" dirty="0" smtClean="0"/>
              <a:t> backups are valid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ARCHIVELOG</a:t>
            </a:r>
            <a:r>
              <a:rPr lang="en-US" dirty="0" smtClean="0"/>
              <a:t> databases.</a:t>
            </a:r>
          </a:p>
          <a:p>
            <a:pPr algn="l" rtl="0"/>
            <a:r>
              <a:rPr lang="en-US" dirty="0"/>
              <a:t>The only time a </a:t>
            </a:r>
            <a:r>
              <a:rPr lang="en-US" dirty="0" err="1"/>
              <a:t>datafile</a:t>
            </a:r>
            <a:r>
              <a:rPr lang="en-US" dirty="0"/>
              <a:t> backup is valid for a database in NOARCHIVELOG mode is if</a:t>
            </a:r>
            <a:r>
              <a:rPr lang="en-US" dirty="0" smtClean="0"/>
              <a:t>:</a:t>
            </a:r>
            <a:endParaRPr lang="en-US" dirty="0"/>
          </a:p>
          <a:p>
            <a:pPr lvl="1" algn="l" rtl="0"/>
            <a:r>
              <a:rPr lang="en-US" dirty="0"/>
              <a:t>Every </a:t>
            </a:r>
            <a:r>
              <a:rPr lang="en-US" dirty="0" err="1"/>
              <a:t>datafile</a:t>
            </a:r>
            <a:r>
              <a:rPr lang="en-US" dirty="0"/>
              <a:t> in a </a:t>
            </a:r>
            <a:r>
              <a:rPr lang="en-US" dirty="0" err="1"/>
              <a:t>tablespace</a:t>
            </a:r>
            <a:r>
              <a:rPr lang="en-US" dirty="0"/>
              <a:t> is backed up. You cannot restore the database unless all </a:t>
            </a:r>
            <a:r>
              <a:rPr lang="en-US" dirty="0" err="1"/>
              <a:t>datafiles</a:t>
            </a:r>
            <a:r>
              <a:rPr lang="en-US" dirty="0"/>
              <a:t> are backed up</a:t>
            </a:r>
            <a:r>
              <a:rPr lang="en-US" dirty="0" smtClean="0"/>
              <a:t>.</a:t>
            </a:r>
            <a:endParaRPr lang="en-US" dirty="0"/>
          </a:p>
          <a:p>
            <a:pPr lvl="1" algn="l" rtl="0"/>
            <a:r>
              <a:rPr lang="en-US" dirty="0"/>
              <a:t>The </a:t>
            </a:r>
            <a:r>
              <a:rPr lang="en-US" dirty="0" err="1"/>
              <a:t>datafiles</a:t>
            </a:r>
            <a:r>
              <a:rPr lang="en-US" dirty="0"/>
              <a:t> are read only or offline-normal.</a:t>
            </a:r>
          </a:p>
          <a:p>
            <a:pPr algn="l" rtl="0"/>
            <a:endParaRPr lang="en-US" dirty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434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1224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Arial</vt:lpstr>
      <vt:lpstr>Calibri Light</vt:lpstr>
      <vt:lpstr>Courier New</vt:lpstr>
      <vt:lpstr>Times New Roman</vt:lpstr>
      <vt:lpstr>Office Theme</vt:lpstr>
      <vt:lpstr>Backup Concepts</vt:lpstr>
      <vt:lpstr>Introduction </vt:lpstr>
      <vt:lpstr>Introduction to Backup</vt:lpstr>
      <vt:lpstr>Introduction to Backup</vt:lpstr>
      <vt:lpstr>Consistent and Inconsistent Backups</vt:lpstr>
      <vt:lpstr>Consistent and Inconsistent Backups</vt:lpstr>
      <vt:lpstr>Whole Database Backups</vt:lpstr>
      <vt:lpstr>Tablespace Backups</vt:lpstr>
      <vt:lpstr>Datafile Backups</vt:lpstr>
      <vt:lpstr>Errors and Failures Requiring Recovery from Backup</vt:lpstr>
      <vt:lpstr>Complete, Incomplete and Point-In-Time Recovery</vt:lpstr>
      <vt:lpstr>PowerPoint Presentation</vt:lpstr>
      <vt:lpstr>Crash Recovery</vt:lpstr>
      <vt:lpstr>PowerPoint Presentation</vt:lpstr>
      <vt:lpstr>Backup and Recovery with RMAN</vt:lpstr>
      <vt:lpstr>RMAN and User-Managed Backups</vt:lpstr>
      <vt:lpstr>Control file Backups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Concepts</dc:title>
  <dc:creator>Sony Vaio</dc:creator>
  <cp:lastModifiedBy>Sony Vaio</cp:lastModifiedBy>
  <cp:revision>1</cp:revision>
  <dcterms:created xsi:type="dcterms:W3CDTF">2015-07-29T07:46:24Z</dcterms:created>
  <dcterms:modified xsi:type="dcterms:W3CDTF">2015-07-29T07:49:08Z</dcterms:modified>
</cp:coreProperties>
</file>