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333" r:id="rId2"/>
    <p:sldId id="321" r:id="rId3"/>
    <p:sldId id="275" r:id="rId4"/>
    <p:sldId id="270" r:id="rId5"/>
    <p:sldId id="348" r:id="rId6"/>
    <p:sldId id="349" r:id="rId7"/>
    <p:sldId id="436" r:id="rId8"/>
    <p:sldId id="437" r:id="rId9"/>
    <p:sldId id="352" r:id="rId10"/>
    <p:sldId id="353" r:id="rId11"/>
    <p:sldId id="354" r:id="rId12"/>
    <p:sldId id="355" r:id="rId13"/>
    <p:sldId id="356" r:id="rId14"/>
    <p:sldId id="357" r:id="rId15"/>
    <p:sldId id="427" r:id="rId16"/>
    <p:sldId id="426" r:id="rId17"/>
    <p:sldId id="421" r:id="rId18"/>
    <p:sldId id="422" r:id="rId19"/>
    <p:sldId id="423" r:id="rId20"/>
    <p:sldId id="424" r:id="rId21"/>
    <p:sldId id="425" r:id="rId22"/>
    <p:sldId id="440" r:id="rId23"/>
    <p:sldId id="439" r:id="rId24"/>
    <p:sldId id="358" r:id="rId25"/>
    <p:sldId id="429"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430" r:id="rId50"/>
    <p:sldId id="431" r:id="rId51"/>
    <p:sldId id="432" r:id="rId52"/>
    <p:sldId id="383" r:id="rId53"/>
    <p:sldId id="441" r:id="rId54"/>
    <p:sldId id="392" r:id="rId55"/>
    <p:sldId id="393" r:id="rId56"/>
    <p:sldId id="394" r:id="rId57"/>
    <p:sldId id="395" r:id="rId58"/>
    <p:sldId id="396" r:id="rId59"/>
    <p:sldId id="397" r:id="rId60"/>
    <p:sldId id="398" r:id="rId61"/>
    <p:sldId id="399" r:id="rId62"/>
    <p:sldId id="400" r:id="rId63"/>
    <p:sldId id="401" r:id="rId64"/>
    <p:sldId id="402" r:id="rId65"/>
    <p:sldId id="403" r:id="rId66"/>
    <p:sldId id="404" r:id="rId67"/>
    <p:sldId id="405" r:id="rId68"/>
    <p:sldId id="406" r:id="rId69"/>
    <p:sldId id="407" r:id="rId70"/>
    <p:sldId id="408" r:id="rId71"/>
    <p:sldId id="409" r:id="rId72"/>
    <p:sldId id="410" r:id="rId73"/>
    <p:sldId id="411" r:id="rId74"/>
    <p:sldId id="435" r:id="rId75"/>
    <p:sldId id="438" r:id="rId76"/>
    <p:sldId id="442" r:id="rId77"/>
    <p:sldId id="412" r:id="rId78"/>
    <p:sldId id="413" r:id="rId79"/>
    <p:sldId id="414" r:id="rId80"/>
    <p:sldId id="415" r:id="rId81"/>
    <p:sldId id="416" r:id="rId82"/>
    <p:sldId id="417" r:id="rId83"/>
    <p:sldId id="418" r:id="rId84"/>
    <p:sldId id="419" r:id="rId8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60"/>
  </p:normalViewPr>
  <p:slideViewPr>
    <p:cSldViewPr>
      <p:cViewPr varScale="1">
        <p:scale>
          <a:sx n="74" d="100"/>
          <a:sy n="74" d="100"/>
        </p:scale>
        <p:origin x="-1050"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90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E17A356-AF4D-488B-9C8A-1059A8BF3A12}" type="datetimeFigureOut">
              <a:rPr lang="en-US"/>
              <a:pPr>
                <a:defRPr/>
              </a:pPr>
              <a:t>2/11/2010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52F627C-7E4D-4A33-B1D6-B1B71173AFD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A27F416A-FD8A-40EC-ABEF-332E57A95FD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p:spPr>
      </p:sp>
      <p:sp>
        <p:nvSpPr>
          <p:cNvPr id="1177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56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65A5E90-582C-4EEE-874F-B03D5B87F055}" type="slidenum">
              <a:rPr lang="en-US"/>
              <a:pPr fontAlgn="base">
                <a:spcBef>
                  <a:spcPct val="0"/>
                </a:spcBef>
                <a:spcAft>
                  <a:spcPct val="0"/>
                </a:spcAft>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BA14C5-EDBF-41F9-BDD8-67CD32A3843C}" type="slidenum">
              <a:rPr lang="en-US"/>
              <a:pPr fontAlgn="base">
                <a:spcBef>
                  <a:spcPct val="0"/>
                </a:spcBef>
                <a:spcAft>
                  <a:spcPct val="0"/>
                </a:spcAft>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Database files, here the logical storage objects are mapped to the physical objects</a:t>
            </a:r>
          </a:p>
        </p:txBody>
      </p:sp>
      <p:sp>
        <p:nvSpPr>
          <p:cNvPr id="296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4D48BC-775D-4FB2-A304-63B898F2CF9F}" type="slidenum">
              <a:rPr lang="en-US"/>
              <a:pPr fontAlgn="base">
                <a:spcBef>
                  <a:spcPct val="0"/>
                </a:spcBef>
                <a:spcAft>
                  <a:spcPct val="0"/>
                </a:spcAft>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Spfiles for ASM cannot be put in ASM due to chicken-n-egg situation</a:t>
            </a:r>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5B7296E-34B7-4850-A19C-05E3135BCC89}" type="slidenum">
              <a:rPr lang="en-US"/>
              <a:pPr fontAlgn="base">
                <a:spcBef>
                  <a:spcPct val="0"/>
                </a:spcBef>
                <a:spcAft>
                  <a:spcPct val="0"/>
                </a:spcAft>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p:spPr>
      </p:sp>
      <p:sp>
        <p:nvSpPr>
          <p:cNvPr id="1290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ADF8AE-B665-4A4A-9DF3-2ABCD858B4EA}" type="slidenum">
              <a:rPr lang="en-US"/>
              <a:pPr fontAlgn="base">
                <a:spcBef>
                  <a:spcPct val="0"/>
                </a:spcBef>
                <a:spcAft>
                  <a:spcPct val="0"/>
                </a:spcAft>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70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CBC7F9-BF90-40C6-8604-470DD4EFFC42}" type="slidenum">
              <a:rPr lang="en-US"/>
              <a:pPr fontAlgn="base">
                <a:spcBef>
                  <a:spcPct val="0"/>
                </a:spcBef>
                <a:spcAft>
                  <a:spcPct val="0"/>
                </a:spcAft>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288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7D7789D-4ECE-44D8-87CF-B1496C47816B}" type="slidenum">
              <a:rPr lang="en-US" sz="1200">
                <a:latin typeface="Calibri" pitchFamily="34" charset="0"/>
              </a:rPr>
              <a:pPr algn="r"/>
              <a:t>16</a:t>
            </a:fld>
            <a:endParaRPr lang="en-US" sz="1200">
              <a:latin typeface="Calibr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p:spPr>
      </p:sp>
      <p:sp>
        <p:nvSpPr>
          <p:cNvPr id="1239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390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42CC284-C5E9-4E1C-A75A-BE3E77E93CF2}" type="slidenum">
              <a:rPr lang="en-US" sz="1200">
                <a:latin typeface="Calibri" pitchFamily="34" charset="0"/>
              </a:rPr>
              <a:pPr algn="r"/>
              <a:t>17</a:t>
            </a:fld>
            <a:endParaRPr lang="en-US" sz="1200">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p:spPr>
      </p:sp>
      <p:sp>
        <p:nvSpPr>
          <p:cNvPr id="1249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493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B6BC1A4-73F9-4F11-853D-6545390F30F1}" type="slidenum">
              <a:rPr lang="en-US" sz="1200">
                <a:latin typeface="Calibri" pitchFamily="34" charset="0"/>
              </a:rPr>
              <a:pPr algn="r"/>
              <a:t>18</a:t>
            </a:fld>
            <a:endParaRPr lang="en-US" sz="1200">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p:spPr>
      </p:sp>
      <p:sp>
        <p:nvSpPr>
          <p:cNvPr id="1259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595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AA4EAA0-8E14-4E3B-B56C-7F73A856E911}" type="slidenum">
              <a:rPr lang="en-US" sz="1200">
                <a:latin typeface="Calibri" pitchFamily="34" charset="0"/>
              </a:rPr>
              <a:pPr algn="r"/>
              <a:t>19</a:t>
            </a:fld>
            <a:endParaRPr lang="en-US" sz="120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D19FDB42-648A-41CE-AE0E-EC8F0A1B3218}"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p:spPr>
      </p:sp>
      <p:sp>
        <p:nvSpPr>
          <p:cNvPr id="1269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A417405-2B4F-4FF4-B467-8EBCA9D29426}" type="slidenum">
              <a:rPr lang="en-US" sz="1200">
                <a:latin typeface="Calibri" pitchFamily="34" charset="0"/>
              </a:rPr>
              <a:pPr algn="r"/>
              <a:t>20</a:t>
            </a:fld>
            <a:endParaRPr lang="en-US" sz="1200">
              <a:latin typeface="Calibri"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p:spPr>
      </p:sp>
      <p:sp>
        <p:nvSpPr>
          <p:cNvPr id="1280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800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57D8F47-0D8C-4DF3-8D6F-906BA725989B}" type="slidenum">
              <a:rPr lang="en-US" sz="1200">
                <a:latin typeface="Calibri" pitchFamily="34" charset="0"/>
              </a:rPr>
              <a:pPr algn="r"/>
              <a:t>21</a:t>
            </a:fld>
            <a:endParaRPr lang="en-US" sz="1200">
              <a:latin typeface="Calibri"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p:spPr>
      </p:sp>
      <p:sp>
        <p:nvSpPr>
          <p:cNvPr id="159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In unstriped disk I/O, one or more disks can have all the data, whereas in striped disk I/O the data is evenly spread among the disks</a:t>
            </a:r>
          </a:p>
        </p:txBody>
      </p:sp>
      <p:sp>
        <p:nvSpPr>
          <p:cNvPr id="849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BF3C6-0497-46FC-97B4-55001709D55D}" type="slidenum">
              <a:rPr lang="en-US"/>
              <a:pPr fontAlgn="base">
                <a:spcBef>
                  <a:spcPct val="0"/>
                </a:spcBef>
                <a:spcAft>
                  <a:spcPct val="0"/>
                </a:spcAft>
                <a:defRPr/>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p:spPr>
      </p:sp>
      <p:sp>
        <p:nvSpPr>
          <p:cNvPr id="1300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C5F4452-570A-41B7-8ACC-A94BD1447704}" type="slidenum">
              <a:rPr lang="en-US"/>
              <a:pPr fontAlgn="base">
                <a:spcBef>
                  <a:spcPct val="0"/>
                </a:spcBef>
                <a:spcAft>
                  <a:spcPct val="0"/>
                </a:spcAft>
                <a:defRPr/>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p:spPr>
      </p:sp>
      <p:sp>
        <p:nvSpPr>
          <p:cNvPr id="1310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3E8A41E-B8B1-4472-93DC-A34381D069A4}" type="slidenum">
              <a:rPr lang="en-US"/>
              <a:pPr fontAlgn="base">
                <a:spcBef>
                  <a:spcPct val="0"/>
                </a:spcBef>
                <a:spcAft>
                  <a:spcPct val="0"/>
                </a:spcAft>
                <a:defRPr/>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B6EF1C-F38E-42DB-9716-B50041DB0053}" type="slidenum">
              <a:rPr lang="en-US"/>
              <a:pPr fontAlgn="base">
                <a:spcBef>
                  <a:spcPct val="0"/>
                </a:spcBef>
                <a:spcAft>
                  <a:spcPct val="0"/>
                </a:spcAft>
                <a:defRPr/>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p:spPr>
      </p:sp>
      <p:sp>
        <p:nvSpPr>
          <p:cNvPr id="133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28C2D3-BA0F-496B-824F-0F69955CCC58}" type="slidenum">
              <a:rPr lang="en-US"/>
              <a:pPr fontAlgn="base">
                <a:spcBef>
                  <a:spcPct val="0"/>
                </a:spcBef>
                <a:spcAft>
                  <a:spcPct val="0"/>
                </a:spcAft>
                <a:defRPr/>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p:spPr>
      </p:sp>
      <p:sp>
        <p:nvSpPr>
          <p:cNvPr id="1341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D2B45F5-60EA-4C77-B3BF-F6065A91AC1F}" type="slidenum">
              <a:rPr lang="en-US"/>
              <a:pPr fontAlgn="base">
                <a:spcBef>
                  <a:spcPct val="0"/>
                </a:spcBef>
                <a:spcAft>
                  <a:spcPct val="0"/>
                </a:spcAft>
                <a:defRPr/>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p:spPr>
      </p:sp>
      <p:sp>
        <p:nvSpPr>
          <p:cNvPr id="1351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518360F-91C7-4632-8F94-A990AEEB126D}" type="slidenum">
              <a:rPr lang="en-US"/>
              <a:pPr fontAlgn="base">
                <a:spcBef>
                  <a:spcPct val="0"/>
                </a:spcBef>
                <a:spcAft>
                  <a:spcPct val="0"/>
                </a:spcAft>
                <a:defRPr/>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B4E9CFC-2195-4F1A-8480-6A685728BC10}" type="slidenum">
              <a:rPr lang="en-US"/>
              <a:pPr fontAlgn="base">
                <a:spcBef>
                  <a:spcPct val="0"/>
                </a:spcBef>
                <a:spcAft>
                  <a:spcPct val="0"/>
                </a:spcAft>
                <a:defRPr/>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3EFC3E3-59D2-4C82-A82D-AF459213F4A2}"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p:spPr>
      </p:sp>
      <p:sp>
        <p:nvSpPr>
          <p:cNvPr id="1372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81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2C2F6CA-76B8-4113-8386-6395AE715BF1}" type="slidenum">
              <a:rPr lang="en-US"/>
              <a:pPr fontAlgn="base">
                <a:spcBef>
                  <a:spcPct val="0"/>
                </a:spcBef>
                <a:spcAft>
                  <a:spcPct val="0"/>
                </a:spcAft>
                <a:defRPr/>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p:spPr>
      </p:sp>
      <p:sp>
        <p:nvSpPr>
          <p:cNvPr id="1382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314779-4877-4925-BC2A-87D7CDB1B6CC}" type="slidenum">
              <a:rPr lang="en-US"/>
              <a:pPr fontAlgn="base">
                <a:spcBef>
                  <a:spcPct val="0"/>
                </a:spcBef>
                <a:spcAft>
                  <a:spcPct val="0"/>
                </a:spcAft>
                <a:defRPr/>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p:spPr>
      </p:sp>
      <p:sp>
        <p:nvSpPr>
          <p:cNvPr id="1392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Fine grain is good for small I/O operations hence redo log writes</a:t>
            </a:r>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1D935B-2E4D-4A30-9348-93692542B10A}" type="slidenum">
              <a:rPr lang="en-US"/>
              <a:pPr fontAlgn="base">
                <a:spcBef>
                  <a:spcPct val="0"/>
                </a:spcBef>
                <a:spcAft>
                  <a:spcPct val="0"/>
                </a:spcAft>
                <a:defRPr/>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p:spPr>
      </p:sp>
      <p:sp>
        <p:nvSpPr>
          <p:cNvPr id="1402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42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33142E-7921-4434-800E-0A23B668C4E6}" type="slidenum">
              <a:rPr lang="en-US"/>
              <a:pPr fontAlgn="base">
                <a:spcBef>
                  <a:spcPct val="0"/>
                </a:spcBef>
                <a:spcAft>
                  <a:spcPct val="0"/>
                </a:spcAft>
                <a:defRPr/>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p:spPr>
      </p:sp>
      <p:sp>
        <p:nvSpPr>
          <p:cNvPr id="141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ASM disk states – Member, Former, Candidate, Provisioned ( same as candidate but additional platform specific action has been taken by the admin to make the disk available for ASM), Foreign, unknown( ASM has not read the disk header yet)</a:t>
            </a:r>
          </a:p>
        </p:txBody>
      </p:sp>
      <p:sp>
        <p:nvSpPr>
          <p:cNvPr id="563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A171E8-0024-4F79-AC48-3FC8F5E3CFB9}" type="slidenum">
              <a:rPr lang="en-US"/>
              <a:pPr fontAlgn="base">
                <a:spcBef>
                  <a:spcPct val="0"/>
                </a:spcBef>
                <a:spcAft>
                  <a:spcPct val="0"/>
                </a:spcAft>
                <a:defRPr/>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23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134AFA-DEA0-4051-A073-37D731CA25C1}" type="slidenum">
              <a:rPr lang="en-US"/>
              <a:pPr fontAlgn="base">
                <a:spcBef>
                  <a:spcPct val="0"/>
                </a:spcBef>
                <a:spcAft>
                  <a:spcPct val="0"/>
                </a:spcAft>
                <a:defRPr/>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p:spPr>
      </p:sp>
      <p:sp>
        <p:nvSpPr>
          <p:cNvPr id="143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04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F42CB2F-5285-4675-8449-B630E122DC0A}" type="slidenum">
              <a:rPr lang="en-US"/>
              <a:pPr fontAlgn="base">
                <a:spcBef>
                  <a:spcPct val="0"/>
                </a:spcBef>
                <a:spcAft>
                  <a:spcPct val="0"/>
                </a:spcAft>
                <a:defRPr/>
              </a:pPr>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p:spPr>
      </p:sp>
      <p:sp>
        <p:nvSpPr>
          <p:cNvPr id="144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41DB950-D2AE-4B54-AFAC-C4B8F9001E2C}" type="slidenum">
              <a:rPr lang="en-US"/>
              <a:pPr fontAlgn="base">
                <a:spcBef>
                  <a:spcPct val="0"/>
                </a:spcBef>
                <a:spcAft>
                  <a:spcPct val="0"/>
                </a:spcAft>
                <a:defRPr/>
              </a:pPr>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p:spPr>
      </p:sp>
      <p:sp>
        <p:nvSpPr>
          <p:cNvPr id="145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45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7CFF234-1919-408A-A3B4-5BB3B1F3D4F9}" type="slidenum">
              <a:rPr lang="en-US"/>
              <a:pPr fontAlgn="base">
                <a:spcBef>
                  <a:spcPct val="0"/>
                </a:spcBef>
                <a:spcAft>
                  <a:spcPct val="0"/>
                </a:spcAft>
                <a:defRPr/>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p:spPr>
      </p:sp>
      <p:sp>
        <p:nvSpPr>
          <p:cNvPr id="1464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65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2850240-F628-47D8-A078-C44A3A7AC458}" type="slidenum">
              <a:rPr lang="en-US"/>
              <a:pPr fontAlgn="base">
                <a:spcBef>
                  <a:spcPct val="0"/>
                </a:spcBef>
                <a:spcAft>
                  <a:spcPct val="0"/>
                </a:spcAft>
                <a:defRPr/>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EED847C7-9384-47C4-9639-CA1C2F656B5D}"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p:spPr>
      </p:sp>
      <p:sp>
        <p:nvSpPr>
          <p:cNvPr id="1474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85BF640-996C-4B11-8A3F-6065B7FFF97F}" type="slidenum">
              <a:rPr lang="en-US"/>
              <a:pPr fontAlgn="base">
                <a:spcBef>
                  <a:spcPct val="0"/>
                </a:spcBef>
                <a:spcAft>
                  <a:spcPct val="0"/>
                </a:spcAft>
                <a:defRPr/>
              </a:pPr>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p:spPr>
      </p:sp>
      <p:sp>
        <p:nvSpPr>
          <p:cNvPr id="1484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06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E08347-1FEE-4630-B565-A91B3513B319}" type="slidenum">
              <a:rPr lang="en-US"/>
              <a:pPr fontAlgn="base">
                <a:spcBef>
                  <a:spcPct val="0"/>
                </a:spcBef>
                <a:spcAft>
                  <a:spcPct val="0"/>
                </a:spcAft>
                <a:defRPr/>
              </a:pPr>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p:spPr>
      </p:sp>
      <p:sp>
        <p:nvSpPr>
          <p:cNvPr id="149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27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9DB8AC-3A40-495C-91BB-DAF63EAA1278}" type="slidenum">
              <a:rPr lang="en-US"/>
              <a:pPr fontAlgn="base">
                <a:spcBef>
                  <a:spcPct val="0"/>
                </a:spcBef>
                <a:spcAft>
                  <a:spcPct val="0"/>
                </a:spcAft>
                <a:defRPr/>
              </a:pPr>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p:spPr>
      </p:sp>
      <p:sp>
        <p:nvSpPr>
          <p:cNvPr id="150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47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26B8A8-6AD9-48A8-A59F-86E7E23CD72A}" type="slidenum">
              <a:rPr lang="en-US"/>
              <a:pPr fontAlgn="base">
                <a:spcBef>
                  <a:spcPct val="0"/>
                </a:spcBef>
                <a:spcAft>
                  <a:spcPct val="0"/>
                </a:spcAft>
                <a:defRPr/>
              </a:pPr>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p:spPr>
      </p:sp>
      <p:sp>
        <p:nvSpPr>
          <p:cNvPr id="151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68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7FDDF6-F22B-44D6-BD9B-C65F8C6D7770}" type="slidenum">
              <a:rPr lang="en-US"/>
              <a:pPr fontAlgn="base">
                <a:spcBef>
                  <a:spcPct val="0"/>
                </a:spcBef>
                <a:spcAft>
                  <a:spcPct val="0"/>
                </a:spcAft>
                <a:defRPr/>
              </a:pPr>
              <a:t>45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p:spPr>
      </p:sp>
      <p:sp>
        <p:nvSpPr>
          <p:cNvPr id="152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88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7738C6-4F3F-4C9B-862D-E3C8C65CF5F3}" type="slidenum">
              <a:rPr lang="en-US"/>
              <a:pPr fontAlgn="base">
                <a:spcBef>
                  <a:spcPct val="0"/>
                </a:spcBef>
                <a:spcAft>
                  <a:spcPct val="0"/>
                </a:spcAft>
                <a:defRPr/>
              </a:pPr>
              <a:t>46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08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6721A7-2AE8-4A15-84B7-C032EF5E4B25}" type="slidenum">
              <a:rPr lang="en-US"/>
              <a:pPr fontAlgn="base">
                <a:spcBef>
                  <a:spcPct val="0"/>
                </a:spcBef>
                <a:spcAft>
                  <a:spcPct val="0"/>
                </a:spcAft>
                <a:defRPr/>
              </a:pPr>
              <a:t>47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p:spPr>
      </p:sp>
      <p:sp>
        <p:nvSpPr>
          <p:cNvPr id="154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29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8694C10-072E-4124-A377-206AD431ADD1}" type="slidenum">
              <a:rPr lang="en-US"/>
              <a:pPr fontAlgn="base">
                <a:spcBef>
                  <a:spcPct val="0"/>
                </a:spcBef>
                <a:spcAft>
                  <a:spcPct val="0"/>
                </a:spcAft>
                <a:defRPr/>
              </a:pPr>
              <a:t>48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p:spPr>
      </p:sp>
      <p:sp>
        <p:nvSpPr>
          <p:cNvPr id="155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29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1A02037-9043-4094-97F0-E66283016F37}" type="slidenum">
              <a:rPr lang="en-US"/>
              <a:pPr fontAlgn="base">
                <a:spcBef>
                  <a:spcPct val="0"/>
                </a:spcBef>
                <a:spcAft>
                  <a:spcPct val="0"/>
                </a:spcAft>
                <a:defRPr/>
              </a:pPr>
              <a:t>49</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p:spPr>
      </p:sp>
      <p:sp>
        <p:nvSpPr>
          <p:cNvPr id="156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29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4235B6D-0DA4-4572-9C15-2E5759BB6DF7}" type="slidenum">
              <a:rPr lang="en-US"/>
              <a:pPr fontAlgn="base">
                <a:spcBef>
                  <a:spcPct val="0"/>
                </a:spcBef>
                <a:spcAft>
                  <a:spcPct val="0"/>
                </a:spcAft>
                <a:defRPr/>
              </a:pPr>
              <a:t>50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EDF8AB-B1A3-4940-A7A9-3EC5151D0BF3}" type="slidenum">
              <a:rPr lang="en-US"/>
              <a:pPr fontAlgn="base">
                <a:spcBef>
                  <a:spcPct val="0"/>
                </a:spcBef>
                <a:spcAft>
                  <a:spcPct val="0"/>
                </a:spcAft>
                <a:defRPr/>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p:spPr>
      </p:sp>
      <p:sp>
        <p:nvSpPr>
          <p:cNvPr id="157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08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15DF83-8F99-4394-A7E0-86ADD587F020}" type="slidenum">
              <a:rPr lang="en-US"/>
              <a:pPr fontAlgn="base">
                <a:spcBef>
                  <a:spcPct val="0"/>
                </a:spcBef>
                <a:spcAft>
                  <a:spcPct val="0"/>
                </a:spcAft>
                <a:defRPr/>
              </a:pPr>
              <a:t>51</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p:spPr>
      </p:sp>
      <p:sp>
        <p:nvSpPr>
          <p:cNvPr id="158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29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A82603-483B-450A-A573-A07E06640FBF}" type="slidenum">
              <a:rPr lang="en-US"/>
              <a:pPr fontAlgn="base">
                <a:spcBef>
                  <a:spcPct val="0"/>
                </a:spcBef>
                <a:spcAft>
                  <a:spcPct val="0"/>
                </a:spcAft>
                <a:defRPr/>
              </a:pPr>
              <a:t>52</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p:spPr>
      </p:sp>
      <p:sp>
        <p:nvSpPr>
          <p:cNvPr id="160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90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443289-02D9-4FB4-8959-76057E0A9B10}" type="slidenum">
              <a:rPr lang="en-US"/>
              <a:pPr fontAlgn="base">
                <a:spcBef>
                  <a:spcPct val="0"/>
                </a:spcBef>
                <a:spcAft>
                  <a:spcPct val="0"/>
                </a:spcAft>
                <a:defRPr/>
              </a:pPr>
              <a:t>54</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p:spPr>
      </p:sp>
      <p:sp>
        <p:nvSpPr>
          <p:cNvPr id="161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179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8DC6723-FD7D-4442-9462-0B63D2DADB55}" type="slidenum">
              <a:rPr lang="en-US" sz="1200">
                <a:latin typeface="Calibri" pitchFamily="34" charset="0"/>
              </a:rPr>
              <a:pPr algn="r"/>
              <a:t>55</a:t>
            </a:fld>
            <a:endParaRPr lang="en-US" sz="1200">
              <a:latin typeface="Calibri"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p:spPr>
      </p:sp>
      <p:sp>
        <p:nvSpPr>
          <p:cNvPr id="162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JBOD- Just  a Bunch of disks</a:t>
            </a:r>
          </a:p>
        </p:txBody>
      </p:sp>
      <p:sp>
        <p:nvSpPr>
          <p:cNvPr id="16282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3DB746F-5638-40D3-9EB5-DDDAD0391028}" type="slidenum">
              <a:rPr lang="en-US" sz="1200">
                <a:latin typeface="Calibri" pitchFamily="34" charset="0"/>
              </a:rPr>
              <a:pPr algn="r"/>
              <a:t>56</a:t>
            </a:fld>
            <a:endParaRPr lang="en-US" sz="1200">
              <a:latin typeface="Calibri"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p:spPr>
      </p:sp>
      <p:sp>
        <p:nvSpPr>
          <p:cNvPr id="163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38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49996DB-D659-478C-942A-B6EE02430ABE}" type="slidenum">
              <a:rPr lang="en-US" sz="1200">
                <a:latin typeface="Calibri" pitchFamily="34" charset="0"/>
              </a:rPr>
              <a:pPr algn="r"/>
              <a:t>57</a:t>
            </a:fld>
            <a:endParaRPr lang="en-US" sz="1200">
              <a:latin typeface="Calibri"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bwMode="auto">
          <a:noFill/>
          <a:ln>
            <a:solidFill>
              <a:srgbClr val="000000"/>
            </a:solidFill>
            <a:miter lim="800000"/>
            <a:headEnd/>
            <a:tailEnd/>
          </a:ln>
        </p:spPr>
      </p:sp>
      <p:sp>
        <p:nvSpPr>
          <p:cNvPr id="164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48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86C8024-E731-48F3-B08C-A6ECCB8FD2D7}" type="slidenum">
              <a:rPr lang="en-US" sz="1200">
                <a:latin typeface="Calibri" pitchFamily="34" charset="0"/>
              </a:rPr>
              <a:pPr algn="r"/>
              <a:t>58</a:t>
            </a:fld>
            <a:endParaRPr lang="en-US" sz="1200">
              <a:latin typeface="Calibri"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p:spPr>
      </p:sp>
      <p:sp>
        <p:nvSpPr>
          <p:cNvPr id="165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589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1847D92-5350-473D-BF01-84BA1C5DD739}" type="slidenum">
              <a:rPr lang="en-US" sz="1200">
                <a:latin typeface="Calibri" pitchFamily="34" charset="0"/>
              </a:rPr>
              <a:pPr algn="r"/>
              <a:t>59</a:t>
            </a:fld>
            <a:endParaRPr lang="en-US" sz="1200">
              <a:latin typeface="Calibri"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p:spPr>
      </p:sp>
      <p:sp>
        <p:nvSpPr>
          <p:cNvPr id="166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Direcory are created so that alias can reside</a:t>
            </a:r>
          </a:p>
        </p:txBody>
      </p:sp>
      <p:sp>
        <p:nvSpPr>
          <p:cNvPr id="16691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2649AA4-6074-4997-84CD-A0BBD6A299E7}" type="slidenum">
              <a:rPr lang="en-US" sz="1200">
                <a:latin typeface="Calibri" pitchFamily="34" charset="0"/>
              </a:rPr>
              <a:pPr algn="r"/>
              <a:t>60</a:t>
            </a:fld>
            <a:endParaRPr lang="en-US" sz="1200">
              <a:latin typeface="Calibri"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p:spPr>
      </p:sp>
      <p:sp>
        <p:nvSpPr>
          <p:cNvPr id="167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794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DCCDDCC-D6C5-4DE4-9889-C2F2D4B29DBC}" type="slidenum">
              <a:rPr lang="en-US" sz="1200">
                <a:latin typeface="Calibri" pitchFamily="34" charset="0"/>
              </a:rPr>
              <a:pPr algn="r"/>
              <a:t>61</a:t>
            </a:fld>
            <a:endParaRPr lang="en-US" sz="120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30DF116-3CF5-4FE1-9F4F-287A8A9A8657}" type="slidenum">
              <a:rPr lang="en-US"/>
              <a:pPr fontAlgn="base">
                <a:spcBef>
                  <a:spcPct val="0"/>
                </a:spcBef>
                <a:spcAft>
                  <a:spcPct val="0"/>
                </a:spcAft>
                <a:defRPr/>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p:spPr>
      </p:sp>
      <p:sp>
        <p:nvSpPr>
          <p:cNvPr id="168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896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8CE9A82-9FAF-4708-A0E4-ECCCBA43E219}" type="slidenum">
              <a:rPr lang="en-US" sz="1200">
                <a:latin typeface="Calibri" pitchFamily="34" charset="0"/>
              </a:rPr>
              <a:pPr algn="r"/>
              <a:t>62</a:t>
            </a:fld>
            <a:endParaRPr lang="en-US" sz="1200">
              <a:latin typeface="Calibri"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p:spPr>
      </p:sp>
      <p:sp>
        <p:nvSpPr>
          <p:cNvPr id="169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998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794ECBC-99C6-4D2E-913D-646A590CF666}" type="slidenum">
              <a:rPr lang="en-US" sz="1200">
                <a:latin typeface="Calibri" pitchFamily="34" charset="0"/>
              </a:rPr>
              <a:pPr algn="r"/>
              <a:t>63</a:t>
            </a:fld>
            <a:endParaRPr lang="en-US" sz="1200">
              <a:latin typeface="Calibri"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bwMode="auto">
          <a:noFill/>
          <a:ln>
            <a:solidFill>
              <a:srgbClr val="000000"/>
            </a:solidFill>
            <a:miter lim="800000"/>
            <a:headEnd/>
            <a:tailEnd/>
          </a:ln>
        </p:spPr>
      </p:sp>
      <p:sp>
        <p:nvSpPr>
          <p:cNvPr id="171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101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6B2FF93-DF25-4D16-9DAF-6002DFB39C14}" type="slidenum">
              <a:rPr lang="en-US" sz="1200">
                <a:latin typeface="Calibri" pitchFamily="34" charset="0"/>
              </a:rPr>
              <a:pPr algn="r"/>
              <a:t>64</a:t>
            </a:fld>
            <a:endParaRPr lang="en-US" sz="1200">
              <a:latin typeface="Calibri"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p:spPr>
      </p:sp>
      <p:sp>
        <p:nvSpPr>
          <p:cNvPr id="172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203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DF1FAFA-AF6B-4F4D-95B4-75C3CDC79FCD}" type="slidenum">
              <a:rPr lang="en-US" sz="1200">
                <a:latin typeface="Calibri" pitchFamily="34" charset="0"/>
              </a:rPr>
              <a:pPr algn="r"/>
              <a:t>65</a:t>
            </a:fld>
            <a:endParaRPr lang="en-US" sz="1200">
              <a:latin typeface="Calibri"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bwMode="auto">
          <a:noFill/>
          <a:ln>
            <a:solidFill>
              <a:srgbClr val="000000"/>
            </a:solidFill>
            <a:miter lim="800000"/>
            <a:headEnd/>
            <a:tailEnd/>
          </a:ln>
        </p:spPr>
      </p:sp>
      <p:sp>
        <p:nvSpPr>
          <p:cNvPr id="173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VTOC- volume table of content</a:t>
            </a:r>
          </a:p>
        </p:txBody>
      </p:sp>
      <p:sp>
        <p:nvSpPr>
          <p:cNvPr id="17306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7753F18-DE49-4086-A6D4-6251B1296AA1}" type="slidenum">
              <a:rPr lang="en-US" sz="1200">
                <a:latin typeface="Calibri" pitchFamily="34" charset="0"/>
              </a:rPr>
              <a:pPr algn="r"/>
              <a:t>66</a:t>
            </a:fld>
            <a:endParaRPr lang="en-US" sz="1200">
              <a:latin typeface="Calibri"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noFill/>
          <a:ln>
            <a:solidFill>
              <a:srgbClr val="000000"/>
            </a:solidFill>
            <a:miter lim="800000"/>
            <a:headEnd/>
            <a:tailEnd/>
          </a:ln>
        </p:spPr>
      </p:sp>
      <p:sp>
        <p:nvSpPr>
          <p:cNvPr id="174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408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5C72D13-A3E2-492C-8E04-3E6041CFE7E3}" type="slidenum">
              <a:rPr lang="en-US" sz="1200">
                <a:latin typeface="Calibri" pitchFamily="34" charset="0"/>
              </a:rPr>
              <a:pPr algn="r"/>
              <a:t>67</a:t>
            </a:fld>
            <a:endParaRPr lang="en-US" sz="1200">
              <a:latin typeface="Calibri"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bwMode="auto">
          <a:noFill/>
          <a:ln>
            <a:solidFill>
              <a:srgbClr val="000000"/>
            </a:solidFill>
            <a:miter lim="800000"/>
            <a:headEnd/>
            <a:tailEnd/>
          </a:ln>
        </p:spPr>
      </p:sp>
      <p:sp>
        <p:nvSpPr>
          <p:cNvPr id="175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V$ASM_OPERATION for rebalance operation</a:t>
            </a:r>
          </a:p>
        </p:txBody>
      </p:sp>
      <p:sp>
        <p:nvSpPr>
          <p:cNvPr id="17510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A1848A6-DA70-4B08-ACDD-1DD5D98F5881}" type="slidenum">
              <a:rPr lang="en-US" sz="1200">
                <a:latin typeface="Calibri" pitchFamily="34" charset="0"/>
              </a:rPr>
              <a:pPr algn="r"/>
              <a:t>68</a:t>
            </a:fld>
            <a:endParaRPr lang="en-US" sz="1200">
              <a:latin typeface="Calibri"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bwMode="auto">
          <a:noFill/>
          <a:ln>
            <a:solidFill>
              <a:srgbClr val="000000"/>
            </a:solidFill>
            <a:miter lim="800000"/>
            <a:headEnd/>
            <a:tailEnd/>
          </a:ln>
        </p:spPr>
      </p:sp>
      <p:sp>
        <p:nvSpPr>
          <p:cNvPr id="176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613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9A9E820-9896-4FBF-A1F7-EDF0771FB706}" type="slidenum">
              <a:rPr lang="en-US" sz="1200">
                <a:latin typeface="Calibri" pitchFamily="34" charset="0"/>
              </a:rPr>
              <a:pPr algn="r"/>
              <a:t>69</a:t>
            </a:fld>
            <a:endParaRPr lang="en-US" sz="1200">
              <a:latin typeface="Calibri"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bwMode="auto">
          <a:noFill/>
          <a:ln>
            <a:solidFill>
              <a:srgbClr val="000000"/>
            </a:solidFill>
            <a:miter lim="800000"/>
            <a:headEnd/>
            <a:tailEnd/>
          </a:ln>
        </p:spPr>
      </p:sp>
      <p:sp>
        <p:nvSpPr>
          <p:cNvPr id="177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715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B96A77C-EAFF-4655-A4CF-4CA3B1E1CC0B}" type="slidenum">
              <a:rPr lang="en-US" sz="1200">
                <a:latin typeface="Calibri" pitchFamily="34" charset="0"/>
              </a:rPr>
              <a:pPr algn="r"/>
              <a:t>70</a:t>
            </a:fld>
            <a:endParaRPr lang="en-US" sz="1200">
              <a:latin typeface="Calibri"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noFill/>
          <a:ln>
            <a:solidFill>
              <a:srgbClr val="000000"/>
            </a:solidFill>
            <a:miter lim="800000"/>
            <a:headEnd/>
            <a:tailEnd/>
          </a:ln>
        </p:spPr>
      </p:sp>
      <p:sp>
        <p:nvSpPr>
          <p:cNvPr id="178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818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24EEE18-5F6F-4C36-8580-7643CB64A21B}" type="slidenum">
              <a:rPr lang="en-US" sz="1200">
                <a:latin typeface="Calibri" pitchFamily="34" charset="0"/>
              </a:rPr>
              <a:pPr algn="r"/>
              <a:t>71</a:t>
            </a:fld>
            <a:endParaRPr lang="en-US" sz="120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30DF116-3CF5-4FE1-9F4F-287A8A9A8657}" type="slidenum">
              <a:rPr lang="en-US"/>
              <a:pPr fontAlgn="base">
                <a:spcBef>
                  <a:spcPct val="0"/>
                </a:spcBef>
                <a:spcAft>
                  <a:spcPct val="0"/>
                </a:spcAft>
                <a:defRPr/>
              </a:pPr>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noFill/>
          <a:ln>
            <a:solidFill>
              <a:srgbClr val="000000"/>
            </a:solidFill>
            <a:miter lim="800000"/>
            <a:headEnd/>
            <a:tailEnd/>
          </a:ln>
        </p:spPr>
      </p:sp>
      <p:sp>
        <p:nvSpPr>
          <p:cNvPr id="179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920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F4A7C84-1A77-454C-9BAA-BD29301A2D29}" type="slidenum">
              <a:rPr lang="en-US" sz="1200">
                <a:latin typeface="Calibri" pitchFamily="34" charset="0"/>
              </a:rPr>
              <a:pPr algn="r"/>
              <a:t>72</a:t>
            </a:fld>
            <a:endParaRPr lang="en-US" sz="1200">
              <a:latin typeface="Calibri"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bwMode="auto">
          <a:noFill/>
          <a:ln>
            <a:solidFill>
              <a:srgbClr val="000000"/>
            </a:solidFill>
            <a:miter lim="800000"/>
            <a:headEnd/>
            <a:tailEnd/>
          </a:ln>
        </p:spPr>
      </p:sp>
      <p:sp>
        <p:nvSpPr>
          <p:cNvPr id="180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022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63E2FF1-8F85-4486-B224-10C05A924F44}" type="slidenum">
              <a:rPr lang="en-US" sz="1200">
                <a:latin typeface="Calibri" pitchFamily="34" charset="0"/>
              </a:rPr>
              <a:pPr algn="r"/>
              <a:t>73</a:t>
            </a:fld>
            <a:endParaRPr lang="en-US" sz="1200">
              <a:latin typeface="Calibri"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bwMode="auto">
          <a:noFill/>
          <a:ln>
            <a:solidFill>
              <a:srgbClr val="000000"/>
            </a:solidFill>
            <a:miter lim="800000"/>
            <a:headEnd/>
            <a:tailEnd/>
          </a:ln>
        </p:spPr>
      </p:sp>
      <p:sp>
        <p:nvSpPr>
          <p:cNvPr id="181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125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394DD4D-1B3F-414F-9C15-BC32A15D03F6}" type="slidenum">
              <a:rPr lang="en-US" sz="1200">
                <a:latin typeface="Calibri" pitchFamily="34" charset="0"/>
              </a:rPr>
              <a:pPr algn="r"/>
              <a:t>74</a:t>
            </a:fld>
            <a:endParaRPr lang="en-US" sz="1200">
              <a:latin typeface="Calibri"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bwMode="auto">
          <a:noFill/>
          <a:ln>
            <a:solidFill>
              <a:srgbClr val="000000"/>
            </a:solidFill>
            <a:miter lim="800000"/>
            <a:headEnd/>
            <a:tailEnd/>
          </a:ln>
        </p:spPr>
      </p:sp>
      <p:sp>
        <p:nvSpPr>
          <p:cNvPr id="181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125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394DD4D-1B3F-414F-9C15-BC32A15D03F6}" type="slidenum">
              <a:rPr lang="en-US" sz="1200">
                <a:latin typeface="Calibri" pitchFamily="34" charset="0"/>
              </a:rPr>
              <a:pPr algn="r"/>
              <a:t>75</a:t>
            </a:fld>
            <a:endParaRPr lang="en-US" sz="1200">
              <a:latin typeface="Calibri"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bwMode="auto">
          <a:noFill/>
          <a:ln>
            <a:solidFill>
              <a:srgbClr val="000000"/>
            </a:solidFill>
            <a:miter lim="800000"/>
            <a:headEnd/>
            <a:tailEnd/>
          </a:ln>
        </p:spPr>
      </p:sp>
      <p:sp>
        <p:nvSpPr>
          <p:cNvPr id="182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227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5B5F8C8-03A0-4E61-B0EA-8DEB6E26E324}" type="slidenum">
              <a:rPr lang="en-US" sz="1200">
                <a:latin typeface="Calibri" pitchFamily="34" charset="0"/>
              </a:rPr>
              <a:pPr algn="r"/>
              <a:t>77</a:t>
            </a:fld>
            <a:endParaRPr lang="en-US" sz="1200">
              <a:latin typeface="Calibri"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bwMode="auto">
          <a:noFill/>
          <a:ln>
            <a:solidFill>
              <a:srgbClr val="000000"/>
            </a:solidFill>
            <a:miter lim="800000"/>
            <a:headEnd/>
            <a:tailEnd/>
          </a:ln>
        </p:spPr>
      </p:sp>
      <p:sp>
        <p:nvSpPr>
          <p:cNvPr id="183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330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1C7622D-ED13-49A6-B4A9-8FC1C54EE9B4}" type="slidenum">
              <a:rPr lang="en-US" sz="1200">
                <a:latin typeface="Calibri" pitchFamily="34" charset="0"/>
              </a:rPr>
              <a:pPr algn="r"/>
              <a:t>78</a:t>
            </a:fld>
            <a:endParaRPr lang="en-US" sz="1200">
              <a:latin typeface="Calibri"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noFill/>
          <a:ln>
            <a:solidFill>
              <a:srgbClr val="000000"/>
            </a:solidFill>
            <a:miter lim="800000"/>
            <a:headEnd/>
            <a:tailEnd/>
          </a:ln>
        </p:spPr>
      </p:sp>
      <p:sp>
        <p:nvSpPr>
          <p:cNvPr id="184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ALTER SYSTEM START ROLLING MIGRATION TO '11.1.0.7.0'; </a:t>
            </a:r>
          </a:p>
          <a:p>
            <a:pPr eaLnBrk="1" hangingPunct="1">
              <a:spcBef>
                <a:spcPct val="0"/>
              </a:spcBef>
            </a:pPr>
            <a:r>
              <a:rPr lang="en-US" smtClean="0"/>
              <a:t>ALTER SYSTEM STOP ROLLING MIGRATION; </a:t>
            </a:r>
          </a:p>
        </p:txBody>
      </p:sp>
      <p:sp>
        <p:nvSpPr>
          <p:cNvPr id="18432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5A8C6BAA-33C8-4355-820C-D9D762465565}" type="slidenum">
              <a:rPr lang="en-US" sz="1200">
                <a:latin typeface="Calibri" pitchFamily="34" charset="0"/>
              </a:rPr>
              <a:pPr algn="r"/>
              <a:t>79</a:t>
            </a:fld>
            <a:endParaRPr lang="en-US" sz="1200">
              <a:latin typeface="Calibri"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bwMode="auto">
          <a:noFill/>
          <a:ln>
            <a:solidFill>
              <a:srgbClr val="000000"/>
            </a:solidFill>
            <a:miter lim="800000"/>
            <a:headEnd/>
            <a:tailEnd/>
          </a:ln>
        </p:spPr>
      </p:sp>
      <p:sp>
        <p:nvSpPr>
          <p:cNvPr id="185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Note: RDBMS limits file size to 128TB</a:t>
            </a:r>
          </a:p>
        </p:txBody>
      </p:sp>
      <p:sp>
        <p:nvSpPr>
          <p:cNvPr id="18534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4E2C86A-4167-448A-AA17-AA3D737DD5A4}" type="slidenum">
              <a:rPr lang="en-US" sz="1200">
                <a:latin typeface="Calibri" pitchFamily="34" charset="0"/>
              </a:rPr>
              <a:pPr algn="r"/>
              <a:t>80</a:t>
            </a:fld>
            <a:endParaRPr lang="en-US" sz="1200">
              <a:latin typeface="Calibri"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noFill/>
          <a:ln>
            <a:solidFill>
              <a:srgbClr val="000000"/>
            </a:solidFill>
            <a:miter lim="800000"/>
            <a:headEnd/>
            <a:tailEnd/>
          </a:ln>
        </p:spPr>
      </p:sp>
      <p:sp>
        <p:nvSpPr>
          <p:cNvPr id="186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637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64D5C58-9836-41B6-8C6B-05FBC9941729}" type="slidenum">
              <a:rPr lang="en-US" sz="1200">
                <a:latin typeface="Calibri" pitchFamily="34" charset="0"/>
              </a:rPr>
              <a:pPr algn="r"/>
              <a:t>81</a:t>
            </a:fld>
            <a:endParaRPr lang="en-US" sz="1200">
              <a:latin typeface="Calibri" pitchFamily="34"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bwMode="auto">
          <a:noFill/>
          <a:ln>
            <a:solidFill>
              <a:srgbClr val="000000"/>
            </a:solidFill>
            <a:miter lim="800000"/>
            <a:headEnd/>
            <a:tailEnd/>
          </a:ln>
        </p:spPr>
      </p:sp>
      <p:sp>
        <p:nvSpPr>
          <p:cNvPr id="187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739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9073F0B-23BC-4A55-908D-19228B301B62}" type="slidenum">
              <a:rPr lang="en-US" sz="1200">
                <a:latin typeface="Calibri" pitchFamily="34" charset="0"/>
              </a:rPr>
              <a:pPr algn="r"/>
              <a:t>82</a:t>
            </a:fld>
            <a:endParaRPr lang="en-US" sz="1200">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30DF116-3CF5-4FE1-9F4F-287A8A9A8657}" type="slidenum">
              <a:rPr lang="en-US"/>
              <a:pPr fontAlgn="base">
                <a:spcBef>
                  <a:spcPct val="0"/>
                </a:spcBef>
                <a:spcAft>
                  <a:spcPct val="0"/>
                </a:spcAft>
                <a:defRPr/>
              </a:pPr>
              <a:t>8</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noFill/>
          <a:ln>
            <a:solidFill>
              <a:srgbClr val="000000"/>
            </a:solidFill>
            <a:miter lim="800000"/>
            <a:headEnd/>
            <a:tailEnd/>
          </a:ln>
        </p:spPr>
      </p:sp>
      <p:sp>
        <p:nvSpPr>
          <p:cNvPr id="188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842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CE50F1E-B9F9-46D6-BC98-BA108D1F17E7}" type="slidenum">
              <a:rPr lang="en-US" sz="1200">
                <a:latin typeface="Calibri" pitchFamily="34" charset="0"/>
              </a:rPr>
              <a:pPr algn="r"/>
              <a:t>83</a:t>
            </a:fld>
            <a:endParaRPr lang="en-US" sz="1200">
              <a:latin typeface="Calibri"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bwMode="auto">
          <a:noFill/>
          <a:ln>
            <a:solidFill>
              <a:srgbClr val="000000"/>
            </a:solidFill>
            <a:miter lim="800000"/>
            <a:headEnd/>
            <a:tailEnd/>
          </a:ln>
        </p:spPr>
      </p:sp>
      <p:sp>
        <p:nvSpPr>
          <p:cNvPr id="1894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DF341F84-488E-4D81-9146-315A87D90D6D}" type="slidenum">
              <a:rPr lang="en-US" smtClean="0"/>
              <a:pPr>
                <a:defRPr/>
              </a:pPr>
              <a:t>84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p:spPr>
      </p:sp>
      <p:sp>
        <p:nvSpPr>
          <p:cNvPr id="1167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7D8B136-F969-44D8-85FD-646899CBF4DD}" type="slidenum">
              <a:rPr lang="en-US"/>
              <a:pPr fontAlgn="base">
                <a:spcBef>
                  <a:spcPct val="0"/>
                </a:spcBef>
                <a:spcAft>
                  <a:spcPct val="0"/>
                </a:spcAft>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54E61FA-2071-4276-A95F-37C2EC328128}" type="datetimeFigureOut">
              <a:rPr lang="en-US"/>
              <a:pPr>
                <a:defRPr/>
              </a:pPr>
              <a:t>2/11/2010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EA8583-A52B-4A1C-A9C2-317F483D268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98B6E72-2EBA-4FFA-9FEE-CC97E20F0C30}" type="datetimeFigureOut">
              <a:rPr lang="en-US"/>
              <a:pPr>
                <a:defRPr/>
              </a:pPr>
              <a:t>2/11/2010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819A419-A0DB-4A05-8A0E-2EC11C3F926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BFC94EE-F1F7-4A84-B132-A996E6940C19}" type="datetimeFigureOut">
              <a:rPr lang="en-US"/>
              <a:pPr>
                <a:defRPr/>
              </a:pPr>
              <a:t>2/11/2010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51566B9-152B-4F86-9221-98E7BE038CC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A56ADBE-3B0E-4265-8406-FB5275FEDA69}" type="datetimeFigureOut">
              <a:rPr lang="en-US"/>
              <a:pPr>
                <a:defRPr/>
              </a:pPr>
              <a:t>2/11/2010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6ADE5C5-33A1-4101-85B9-F9B541A34C7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D62E37-0163-4E5F-B303-DD36CC229E71}" type="datetimeFigureOut">
              <a:rPr lang="en-US"/>
              <a:pPr>
                <a:defRPr/>
              </a:pPr>
              <a:t>2/11/2010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249CA06-063A-43D5-A56E-09866E45688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8B95D0A-F20A-40A2-AA22-EFE57412FFD2}" type="datetimeFigureOut">
              <a:rPr lang="en-US"/>
              <a:pPr>
                <a:defRPr/>
              </a:pPr>
              <a:t>2/11/2010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286E99B-7F5B-4A69-B279-2A0183274D0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81560C6-0F45-43CA-93B4-5F805C3DB0F2}" type="datetimeFigureOut">
              <a:rPr lang="en-US"/>
              <a:pPr>
                <a:defRPr/>
              </a:pPr>
              <a:t>2/11/2010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54DC489-1867-4201-89FC-65EBF2E713D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31FA40A-94CB-412D-8D36-49844C673362}" type="datetimeFigureOut">
              <a:rPr lang="en-US"/>
              <a:pPr>
                <a:defRPr/>
              </a:pPr>
              <a:t>2/11/2010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7B8021D-5247-4F04-9626-7857A9CAD21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7BE7831-62B6-4BD8-AC02-D9B61AB9DFE2}" type="datetimeFigureOut">
              <a:rPr lang="en-US"/>
              <a:pPr>
                <a:defRPr/>
              </a:pPr>
              <a:t>2/11/2010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23A7676-300B-4EA2-8DE8-D71EF6671D6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cstate="print"/>
          <a:srcRect/>
          <a:stretch>
            <a:fillRect/>
          </a:stretch>
        </p:blipFill>
        <p:spPr bwMode="auto">
          <a:xfrm>
            <a:off x="7467600" y="6477000"/>
            <a:ext cx="1162050" cy="190500"/>
          </a:xfrm>
          <a:prstGeom prst="rect">
            <a:avLst/>
          </a:prstGeom>
          <a:noFill/>
          <a:ln w="9525">
            <a:noFill/>
            <a:miter lim="800000"/>
            <a:headEnd/>
            <a:tailEnd/>
          </a:ln>
        </p:spPr>
      </p:pic>
      <p:pic>
        <p:nvPicPr>
          <p:cNvPr id="3" name="Picture 7"/>
          <p:cNvPicPr>
            <a:picLocks noChangeAspect="1" noChangeArrowheads="1"/>
          </p:cNvPicPr>
          <p:nvPr userDrawn="1"/>
        </p:nvPicPr>
        <p:blipFill>
          <a:blip r:embed="rId3" cstate="print"/>
          <a:srcRect/>
          <a:stretch>
            <a:fillRect/>
          </a:stretch>
        </p:blipFill>
        <p:spPr bwMode="auto">
          <a:xfrm>
            <a:off x="258763" y="152400"/>
            <a:ext cx="1798637" cy="647700"/>
          </a:xfrm>
          <a:prstGeom prst="rect">
            <a:avLst/>
          </a:prstGeom>
          <a:noFill/>
          <a:ln w="9525">
            <a:noFill/>
            <a:miter lim="800000"/>
            <a:headEnd/>
            <a:tailEnd/>
          </a:ln>
        </p:spPr>
      </p:pic>
      <p:pic>
        <p:nvPicPr>
          <p:cNvPr id="4" name="Picture 8"/>
          <p:cNvPicPr>
            <a:picLocks noChangeAspect="1" noChangeArrowheads="1"/>
          </p:cNvPicPr>
          <p:nvPr userDrawn="1"/>
        </p:nvPicPr>
        <p:blipFill>
          <a:blip r:embed="rId4" cstate="print"/>
          <a:srcRect/>
          <a:stretch>
            <a:fillRect/>
          </a:stretch>
        </p:blipFill>
        <p:spPr bwMode="auto">
          <a:xfrm>
            <a:off x="0" y="914400"/>
            <a:ext cx="9144000" cy="514350"/>
          </a:xfrm>
          <a:prstGeom prst="rect">
            <a:avLst/>
          </a:prstGeom>
          <a:noFill/>
          <a:ln w="9525">
            <a:noFill/>
            <a:miter lim="800000"/>
            <a:headEnd/>
            <a:tailEnd/>
          </a:ln>
        </p:spPr>
      </p:pic>
      <p:pic>
        <p:nvPicPr>
          <p:cNvPr id="5" name="Picture 2" descr="409D018D-9728-4BFF-8025-2ABE593C5A05"/>
          <p:cNvPicPr>
            <a:picLocks noChangeAspect="1" noChangeArrowheads="1"/>
          </p:cNvPicPr>
          <p:nvPr userDrawn="1"/>
        </p:nvPicPr>
        <p:blipFill>
          <a:blip r:embed="rId5" cstate="print"/>
          <a:srcRect/>
          <a:stretch>
            <a:fillRect/>
          </a:stretch>
        </p:blipFill>
        <p:spPr bwMode="auto">
          <a:xfrm>
            <a:off x="5943600" y="6448425"/>
            <a:ext cx="1447800" cy="230188"/>
          </a:xfrm>
          <a:prstGeom prst="rect">
            <a:avLst/>
          </a:prstGeom>
          <a:noFill/>
          <a:ln w="9525">
            <a:noFill/>
            <a:miter lim="800000"/>
            <a:headEnd/>
            <a:tailEnd/>
          </a:ln>
        </p:spPr>
      </p:pic>
      <p:sp>
        <p:nvSpPr>
          <p:cNvPr id="6" name="Date Placeholder 1"/>
          <p:cNvSpPr>
            <a:spLocks noGrp="1"/>
          </p:cNvSpPr>
          <p:nvPr>
            <p:ph type="dt" sz="half" idx="10"/>
          </p:nvPr>
        </p:nvSpPr>
        <p:spPr/>
        <p:txBody>
          <a:bodyPr/>
          <a:lstStyle>
            <a:lvl1pPr>
              <a:defRPr>
                <a:solidFill>
                  <a:schemeClr val="tx2"/>
                </a:solidFill>
              </a:defRPr>
            </a:lvl1pPr>
          </a:lstStyle>
          <a:p>
            <a:pPr>
              <a:defRPr/>
            </a:pPr>
            <a:fld id="{3FBE1EA9-E4E9-4029-8480-D89C83EC38CE}" type="datetimeFigureOut">
              <a:rPr lang="en-US"/>
              <a:pPr>
                <a:defRPr/>
              </a:pPr>
              <a:t>2/11/2010</a:t>
            </a:fld>
            <a:endParaRPr lang="en-US" dirty="0"/>
          </a:p>
        </p:txBody>
      </p:sp>
      <p:sp>
        <p:nvSpPr>
          <p:cNvPr id="7" name="Footer Placeholder 2"/>
          <p:cNvSpPr>
            <a:spLocks noGrp="1"/>
          </p:cNvSpPr>
          <p:nvPr>
            <p:ph type="ftr" sz="quarter" idx="11"/>
          </p:nvPr>
        </p:nvSpPr>
        <p:spPr/>
        <p:txBody>
          <a:bodyPr/>
          <a:lstStyle>
            <a:lvl1pPr>
              <a:defRPr>
                <a:solidFill>
                  <a:schemeClr val="tx2"/>
                </a:solidFill>
              </a:defRPr>
            </a:lvl1pPr>
          </a:lstStyle>
          <a:p>
            <a:pPr>
              <a:defRPr/>
            </a:pPr>
            <a:r>
              <a:rPr lang="en-US"/>
              <a:t>Vigilant Technologies – www.vigt.com</a:t>
            </a:r>
          </a:p>
        </p:txBody>
      </p:sp>
      <p:sp>
        <p:nvSpPr>
          <p:cNvPr id="8" name="Slide Number Placeholder 3"/>
          <p:cNvSpPr>
            <a:spLocks noGrp="1"/>
          </p:cNvSpPr>
          <p:nvPr>
            <p:ph type="sldNum" sz="quarter" idx="12"/>
          </p:nvPr>
        </p:nvSpPr>
        <p:spPr>
          <a:xfrm>
            <a:off x="6553200" y="6248400"/>
            <a:ext cx="2362200" cy="473075"/>
          </a:xfrm>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cstate="print"/>
          <a:srcRect/>
          <a:stretch>
            <a:fillRect/>
          </a:stretch>
        </p:blipFill>
        <p:spPr bwMode="auto">
          <a:xfrm>
            <a:off x="7467600" y="6477000"/>
            <a:ext cx="1162050" cy="190500"/>
          </a:xfrm>
          <a:prstGeom prst="rect">
            <a:avLst/>
          </a:prstGeom>
          <a:noFill/>
          <a:ln w="9525">
            <a:noFill/>
            <a:miter lim="800000"/>
            <a:headEnd/>
            <a:tailEnd/>
          </a:ln>
        </p:spPr>
      </p:pic>
      <p:pic>
        <p:nvPicPr>
          <p:cNvPr id="3" name="Picture 7"/>
          <p:cNvPicPr>
            <a:picLocks noChangeAspect="1" noChangeArrowheads="1"/>
          </p:cNvPicPr>
          <p:nvPr userDrawn="1"/>
        </p:nvPicPr>
        <p:blipFill>
          <a:blip r:embed="rId3" cstate="print"/>
          <a:srcRect/>
          <a:stretch>
            <a:fillRect/>
          </a:stretch>
        </p:blipFill>
        <p:spPr bwMode="auto">
          <a:xfrm>
            <a:off x="152400" y="76200"/>
            <a:ext cx="1417638" cy="511175"/>
          </a:xfrm>
          <a:prstGeom prst="rect">
            <a:avLst/>
          </a:prstGeom>
          <a:noFill/>
          <a:ln w="9525">
            <a:noFill/>
            <a:miter lim="800000"/>
            <a:headEnd/>
            <a:tailEnd/>
          </a:ln>
        </p:spPr>
      </p:pic>
      <p:pic>
        <p:nvPicPr>
          <p:cNvPr id="4" name="Picture 8"/>
          <p:cNvPicPr>
            <a:picLocks noChangeAspect="1" noChangeArrowheads="1"/>
          </p:cNvPicPr>
          <p:nvPr userDrawn="1"/>
        </p:nvPicPr>
        <p:blipFill>
          <a:blip r:embed="rId4" cstate="print"/>
          <a:srcRect/>
          <a:stretch>
            <a:fillRect/>
          </a:stretch>
        </p:blipFill>
        <p:spPr bwMode="auto">
          <a:xfrm>
            <a:off x="0" y="609600"/>
            <a:ext cx="9144000" cy="228600"/>
          </a:xfrm>
          <a:prstGeom prst="rect">
            <a:avLst/>
          </a:prstGeom>
          <a:noFill/>
          <a:ln w="9525">
            <a:noFill/>
            <a:miter lim="800000"/>
            <a:headEnd/>
            <a:tailEnd/>
          </a:ln>
        </p:spPr>
      </p:pic>
      <p:pic>
        <p:nvPicPr>
          <p:cNvPr id="5" name="Picture 2" descr="409D018D-9728-4BFF-8025-2ABE593C5A05"/>
          <p:cNvPicPr>
            <a:picLocks noChangeAspect="1" noChangeArrowheads="1"/>
          </p:cNvPicPr>
          <p:nvPr userDrawn="1"/>
        </p:nvPicPr>
        <p:blipFill>
          <a:blip r:embed="rId5" cstate="print"/>
          <a:srcRect/>
          <a:stretch>
            <a:fillRect/>
          </a:stretch>
        </p:blipFill>
        <p:spPr bwMode="auto">
          <a:xfrm>
            <a:off x="5943600" y="6448425"/>
            <a:ext cx="1447800" cy="230188"/>
          </a:xfrm>
          <a:prstGeom prst="rect">
            <a:avLst/>
          </a:prstGeom>
          <a:noFill/>
          <a:ln w="9525">
            <a:noFill/>
            <a:miter lim="800000"/>
            <a:headEnd/>
            <a:tailEnd/>
          </a:ln>
        </p:spPr>
      </p:pic>
      <p:sp>
        <p:nvSpPr>
          <p:cNvPr id="6" name="Date Placeholder 1"/>
          <p:cNvSpPr>
            <a:spLocks noGrp="1"/>
          </p:cNvSpPr>
          <p:nvPr>
            <p:ph type="dt" sz="half" idx="10"/>
          </p:nvPr>
        </p:nvSpPr>
        <p:spPr/>
        <p:txBody>
          <a:bodyPr/>
          <a:lstStyle>
            <a:lvl1pPr>
              <a:defRPr>
                <a:solidFill>
                  <a:schemeClr val="tx2"/>
                </a:solidFill>
              </a:defRPr>
            </a:lvl1pPr>
          </a:lstStyle>
          <a:p>
            <a:pPr>
              <a:defRPr/>
            </a:pPr>
            <a:fld id="{3DE0A65D-44C8-4EB4-92F6-D36B723682F0}" type="datetimeFigureOut">
              <a:rPr lang="en-US"/>
              <a:pPr>
                <a:defRPr/>
              </a:pPr>
              <a:t>2/11/2010</a:t>
            </a:fld>
            <a:endParaRPr lang="en-US" dirty="0"/>
          </a:p>
        </p:txBody>
      </p:sp>
      <p:sp>
        <p:nvSpPr>
          <p:cNvPr id="7" name="Footer Placeholder 2"/>
          <p:cNvSpPr>
            <a:spLocks noGrp="1"/>
          </p:cNvSpPr>
          <p:nvPr>
            <p:ph type="ftr" sz="quarter" idx="11"/>
          </p:nvPr>
        </p:nvSpPr>
        <p:spPr/>
        <p:txBody>
          <a:bodyPr/>
          <a:lstStyle>
            <a:lvl1pPr>
              <a:defRPr>
                <a:solidFill>
                  <a:schemeClr val="tx2"/>
                </a:solidFill>
              </a:defRPr>
            </a:lvl1pPr>
          </a:lstStyle>
          <a:p>
            <a:pPr>
              <a:defRPr/>
            </a:pPr>
            <a:r>
              <a:rPr lang="en-US"/>
              <a:t>Vigilant Technologies – www.vigt.com</a:t>
            </a:r>
          </a:p>
        </p:txBody>
      </p:sp>
      <p:sp>
        <p:nvSpPr>
          <p:cNvPr id="8" name="Slide Number Placeholder 3"/>
          <p:cNvSpPr>
            <a:spLocks noGrp="1"/>
          </p:cNvSpPr>
          <p:nvPr>
            <p:ph type="sldNum" sz="quarter" idx="12"/>
          </p:nvPr>
        </p:nvSpPr>
        <p:spPr>
          <a:xfrm>
            <a:off x="6553200" y="6248400"/>
            <a:ext cx="2362200" cy="473075"/>
          </a:xfrm>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ECC93FB-500B-4AC3-BC0E-C406D7FD43AD}" type="datetimeFigureOut">
              <a:rPr lang="en-US"/>
              <a:pPr>
                <a:defRPr/>
              </a:pPr>
              <a:t>2/11/2010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43C659C-6931-4A61-AD46-549D98F17E6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0392D2F-C87B-463E-917C-B20075BAC656}" type="datetimeFigureOut">
              <a:rPr lang="en-US"/>
              <a:pPr>
                <a:defRPr/>
              </a:pPr>
              <a:t>2/11/2010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D3023AB-C325-4857-8E0B-C4449664304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9" r:id="rId7"/>
    <p:sldLayoutId id="2147483830" r:id="rId8"/>
    <p:sldLayoutId id="2147483825" r:id="rId9"/>
    <p:sldLayoutId id="2147483826" r:id="rId10"/>
    <p:sldLayoutId id="2147483827" r:id="rId11"/>
    <p:sldLayoutId id="2147483828"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title" idx="4294967295"/>
          </p:nvPr>
        </p:nvSpPr>
        <p:spPr>
          <a:xfrm>
            <a:off x="2667000" y="0"/>
            <a:ext cx="5562600" cy="762000"/>
          </a:xfrm>
        </p:spPr>
        <p:txBody>
          <a:bodyPr anchor="b"/>
          <a:lstStyle/>
          <a:p>
            <a:pPr eaLnBrk="1" hangingPunct="1">
              <a:lnSpc>
                <a:spcPct val="20000"/>
              </a:lnSpc>
            </a:pPr>
            <a:r>
              <a:rPr lang="en-US" dirty="0" smtClean="0">
                <a:solidFill>
                  <a:srgbClr val="002060"/>
                </a:solidFill>
                <a:latin typeface="Arial" charset="0"/>
              </a:rPr>
              <a:t>Oracle ASM Training</a:t>
            </a:r>
          </a:p>
        </p:txBody>
      </p:sp>
      <p:sp>
        <p:nvSpPr>
          <p:cNvPr id="4099"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4100" name="Rectangle 8"/>
          <p:cNvSpPr>
            <a:spLocks noChangeArrowheads="1"/>
          </p:cNvSpPr>
          <p:nvPr/>
        </p:nvSpPr>
        <p:spPr bwMode="auto">
          <a:xfrm>
            <a:off x="0" y="714375"/>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4101" name="Rectangle 1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4102" name="Rectangle 15"/>
          <p:cNvSpPr>
            <a:spLocks noChangeArrowheads="1"/>
          </p:cNvSpPr>
          <p:nvPr/>
        </p:nvSpPr>
        <p:spPr bwMode="auto">
          <a:xfrm>
            <a:off x="0" y="3581400"/>
            <a:ext cx="9144000" cy="457200"/>
          </a:xfrm>
          <a:prstGeom prst="rect">
            <a:avLst/>
          </a:prstGeom>
          <a:noFill/>
          <a:ln w="9525">
            <a:noFill/>
            <a:miter lim="800000"/>
            <a:headEnd/>
            <a:tailEnd/>
          </a:ln>
        </p:spPr>
        <p:txBody>
          <a:bodyPr wrap="none" anchor="ctr">
            <a:spAutoFit/>
          </a:bodyPr>
          <a:lstStyle/>
          <a:p>
            <a:endParaRPr lang="en-US"/>
          </a:p>
        </p:txBody>
      </p:sp>
      <p:sp>
        <p:nvSpPr>
          <p:cNvPr id="4103" name="Rectangle 16"/>
          <p:cNvSpPr>
            <a:spLocks noChangeArrowheads="1"/>
          </p:cNvSpPr>
          <p:nvPr/>
        </p:nvSpPr>
        <p:spPr bwMode="auto">
          <a:xfrm>
            <a:off x="0" y="5600700"/>
            <a:ext cx="9144000" cy="0"/>
          </a:xfrm>
          <a:prstGeom prst="rect">
            <a:avLst/>
          </a:prstGeom>
          <a:noFill/>
          <a:ln w="9525">
            <a:noFill/>
            <a:miter lim="800000"/>
            <a:headEnd/>
            <a:tailEnd/>
          </a:ln>
        </p:spPr>
        <p:txBody>
          <a:bodyPr wrap="none" anchor="ctr">
            <a:spAutoFit/>
          </a:bodyPr>
          <a:lstStyle/>
          <a:p>
            <a:endParaRPr lang="en-US"/>
          </a:p>
        </p:txBody>
      </p:sp>
      <p:pic>
        <p:nvPicPr>
          <p:cNvPr id="4104" name="Picture 14"/>
          <p:cNvPicPr>
            <a:picLocks noChangeAspect="1" noChangeArrowheads="1"/>
          </p:cNvPicPr>
          <p:nvPr/>
        </p:nvPicPr>
        <p:blipFill>
          <a:blip r:embed="rId3" cstate="print"/>
          <a:srcRect/>
          <a:stretch>
            <a:fillRect/>
          </a:stretch>
        </p:blipFill>
        <p:spPr bwMode="auto">
          <a:xfrm>
            <a:off x="762000" y="2514600"/>
            <a:ext cx="7618413" cy="1447800"/>
          </a:xfrm>
          <a:prstGeom prst="rect">
            <a:avLst/>
          </a:prstGeom>
          <a:noFill/>
          <a:ln w="9525">
            <a:noFill/>
            <a:miter lim="800000"/>
            <a:headEnd/>
            <a:tailEnd/>
          </a:ln>
        </p:spPr>
      </p:pic>
      <p:sp>
        <p:nvSpPr>
          <p:cNvPr id="4105" name="Rectangle 15"/>
          <p:cNvSpPr>
            <a:spLocks noChangeArrowheads="1"/>
          </p:cNvSpPr>
          <p:nvPr/>
        </p:nvSpPr>
        <p:spPr bwMode="auto">
          <a:xfrm>
            <a:off x="304800" y="4191000"/>
            <a:ext cx="8382000" cy="1323439"/>
          </a:xfrm>
          <a:prstGeom prst="rect">
            <a:avLst/>
          </a:prstGeom>
          <a:noFill/>
          <a:ln w="9525">
            <a:noFill/>
            <a:miter lim="800000"/>
            <a:headEnd/>
            <a:tailEnd/>
          </a:ln>
        </p:spPr>
        <p:txBody>
          <a:bodyPr>
            <a:spAutoFit/>
          </a:bodyPr>
          <a:lstStyle/>
          <a:p>
            <a:pPr algn="ctr"/>
            <a:r>
              <a:rPr lang="en-US" sz="2000" i="1" dirty="0" smtClean="0">
                <a:solidFill>
                  <a:srgbClr val="002060"/>
                </a:solidFill>
              </a:rPr>
              <a:t>Oracle </a:t>
            </a:r>
            <a:r>
              <a:rPr lang="en-US" sz="2000" i="1" dirty="0" smtClean="0">
                <a:solidFill>
                  <a:srgbClr val="002060"/>
                </a:solidFill>
              </a:rPr>
              <a:t>ASM Training</a:t>
            </a:r>
          </a:p>
          <a:p>
            <a:pPr algn="ctr"/>
            <a:r>
              <a:rPr lang="en-US" sz="2000" i="1" dirty="0" smtClean="0">
                <a:solidFill>
                  <a:srgbClr val="002060"/>
                </a:solidFill>
              </a:rPr>
              <a:t>By</a:t>
            </a:r>
          </a:p>
          <a:p>
            <a:pPr algn="ctr"/>
            <a:r>
              <a:rPr lang="en-US" sz="2000" i="1" dirty="0" smtClean="0">
                <a:solidFill>
                  <a:srgbClr val="002060"/>
                </a:solidFill>
              </a:rPr>
              <a:t>Vally Cardoza</a:t>
            </a:r>
          </a:p>
          <a:p>
            <a:pPr algn="ctr"/>
            <a:r>
              <a:rPr lang="en-US" sz="2000" i="1" dirty="0" smtClean="0">
                <a:solidFill>
                  <a:srgbClr val="002060"/>
                </a:solidFill>
              </a:rPr>
              <a:t>Jim Stolzenfeld</a:t>
            </a:r>
            <a:endParaRPr lang="en-US" sz="2000" i="1" dirty="0">
              <a:solidFill>
                <a:srgbClr val="002060"/>
              </a:solidFill>
            </a:endParaRPr>
          </a:p>
        </p:txBody>
      </p:sp>
      <p:pic>
        <p:nvPicPr>
          <p:cNvPr id="4106" name="Picture 2" descr="409D018D-9728-4BFF-8025-2ABE593C5A05"/>
          <p:cNvPicPr>
            <a:picLocks noChangeAspect="1" noChangeArrowheads="1"/>
          </p:cNvPicPr>
          <p:nvPr/>
        </p:nvPicPr>
        <p:blipFill>
          <a:blip r:embed="rId4" cstate="print"/>
          <a:srcRect/>
          <a:stretch>
            <a:fillRect/>
          </a:stretch>
        </p:blipFill>
        <p:spPr bwMode="auto">
          <a:xfrm>
            <a:off x="5638800" y="6400800"/>
            <a:ext cx="1752600" cy="277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idx="4294967295"/>
          </p:nvPr>
        </p:nvSpPr>
        <p:spPr>
          <a:xfrm>
            <a:off x="2438400" y="76200"/>
            <a:ext cx="5638800" cy="762000"/>
          </a:xfrm>
        </p:spPr>
        <p:txBody>
          <a:bodyPr/>
          <a:lstStyle/>
          <a:p>
            <a:pPr eaLnBrk="1" hangingPunct="1"/>
            <a:r>
              <a:rPr lang="en-US" dirty="0" smtClean="0"/>
              <a:t>Storage (Logical)</a:t>
            </a:r>
          </a:p>
        </p:txBody>
      </p:sp>
      <p:sp>
        <p:nvSpPr>
          <p:cNvPr id="23555" name="Content Placeholder 5"/>
          <p:cNvSpPr>
            <a:spLocks noGrp="1"/>
          </p:cNvSpPr>
          <p:nvPr>
            <p:ph idx="4294967295"/>
          </p:nvPr>
        </p:nvSpPr>
        <p:spPr>
          <a:xfrm>
            <a:off x="0" y="1600200"/>
            <a:ext cx="8229600" cy="4525963"/>
          </a:xfrm>
        </p:spPr>
        <p:txBody>
          <a:bodyPr/>
          <a:lstStyle/>
          <a:p>
            <a:pPr eaLnBrk="1" hangingPunct="1"/>
            <a:r>
              <a:rPr lang="en-US" dirty="0" err="1" smtClean="0"/>
              <a:t>Tablespaces</a:t>
            </a:r>
            <a:endParaRPr lang="en-US" dirty="0" smtClean="0"/>
          </a:p>
          <a:p>
            <a:pPr eaLnBrk="1" hangingPunct="1"/>
            <a:r>
              <a:rPr lang="en-US" dirty="0" smtClean="0"/>
              <a:t>Segments</a:t>
            </a:r>
          </a:p>
          <a:p>
            <a:pPr lvl="1" eaLnBrk="1" hangingPunct="1"/>
            <a:r>
              <a:rPr lang="en-US" dirty="0" smtClean="0"/>
              <a:t>Data segment</a:t>
            </a:r>
          </a:p>
          <a:p>
            <a:pPr lvl="1" eaLnBrk="1" hangingPunct="1"/>
            <a:r>
              <a:rPr lang="en-US" dirty="0" smtClean="0"/>
              <a:t>Index segment</a:t>
            </a:r>
          </a:p>
          <a:p>
            <a:pPr lvl="1" eaLnBrk="1" hangingPunct="1"/>
            <a:r>
              <a:rPr lang="en-US" dirty="0" smtClean="0"/>
              <a:t>Temporary segment</a:t>
            </a:r>
          </a:p>
          <a:p>
            <a:pPr lvl="1" eaLnBrk="1" hangingPunct="1"/>
            <a:r>
              <a:rPr lang="en-US" dirty="0" smtClean="0"/>
              <a:t>Rollback segment</a:t>
            </a:r>
          </a:p>
          <a:p>
            <a:pPr eaLnBrk="1" hangingPunct="1"/>
            <a:r>
              <a:rPr lang="en-US" dirty="0" smtClean="0"/>
              <a:t>Extents</a:t>
            </a:r>
          </a:p>
          <a:p>
            <a:pPr eaLnBrk="1" hangingPunct="1"/>
            <a:r>
              <a:rPr lang="en-US" dirty="0" smtClean="0"/>
              <a:t>Oracle data blocks</a:t>
            </a:r>
          </a:p>
          <a:p>
            <a:pPr lvl="1" eaLnBrk="1" hangingPunct="1"/>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2438400" y="122238"/>
            <a:ext cx="6019800" cy="715962"/>
          </a:xfrm>
        </p:spPr>
        <p:txBody>
          <a:bodyPr/>
          <a:lstStyle/>
          <a:p>
            <a:pPr eaLnBrk="1" hangingPunct="1"/>
            <a:r>
              <a:rPr lang="en-US" dirty="0" smtClean="0"/>
              <a:t>Storage (Physical)</a:t>
            </a:r>
          </a:p>
        </p:txBody>
      </p:sp>
      <p:sp>
        <p:nvSpPr>
          <p:cNvPr id="5" name="Rectangle 4"/>
          <p:cNvSpPr/>
          <p:nvPr/>
        </p:nvSpPr>
        <p:spPr>
          <a:xfrm>
            <a:off x="1447800" y="2057400"/>
            <a:ext cx="6324600"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1676400" y="2438400"/>
            <a:ext cx="1905000" cy="1752600"/>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accent1"/>
              </a:solidFill>
            </a:endParaRPr>
          </a:p>
        </p:txBody>
      </p:sp>
      <p:sp>
        <p:nvSpPr>
          <p:cNvPr id="8" name="Rectangle 7"/>
          <p:cNvSpPr/>
          <p:nvPr/>
        </p:nvSpPr>
        <p:spPr>
          <a:xfrm>
            <a:off x="3962400" y="2438400"/>
            <a:ext cx="3657600" cy="1752600"/>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accent1"/>
              </a:solidFill>
            </a:endParaRPr>
          </a:p>
        </p:txBody>
      </p:sp>
      <p:sp>
        <p:nvSpPr>
          <p:cNvPr id="31" name="Flowchart: Magnetic Disk 30"/>
          <p:cNvSpPr/>
          <p:nvPr/>
        </p:nvSpPr>
        <p:spPr>
          <a:xfrm>
            <a:off x="5486400" y="48768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5" name="Straight Connector 54"/>
          <p:cNvCxnSpPr/>
          <p:nvPr/>
        </p:nvCxnSpPr>
        <p:spPr>
          <a:xfrm>
            <a:off x="4267200" y="3733800"/>
            <a:ext cx="1295400" cy="1219200"/>
          </a:xfrm>
          <a:prstGeom prst="line">
            <a:avLst/>
          </a:prstGeom>
        </p:spPr>
        <p:style>
          <a:lnRef idx="1">
            <a:schemeClr val="accent1"/>
          </a:lnRef>
          <a:fillRef idx="0">
            <a:schemeClr val="accent1"/>
          </a:fillRef>
          <a:effectRef idx="0">
            <a:schemeClr val="accent1"/>
          </a:effectRef>
          <a:fontRef idx="minor">
            <a:schemeClr val="tx1"/>
          </a:fontRef>
        </p:style>
      </p:cxnSp>
      <p:sp>
        <p:nvSpPr>
          <p:cNvPr id="42" name="Flowchart: Magnetic Disk 41"/>
          <p:cNvSpPr/>
          <p:nvPr/>
        </p:nvSpPr>
        <p:spPr>
          <a:xfrm>
            <a:off x="4267200" y="2743200"/>
            <a:ext cx="1524000" cy="11430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 name="Rectangle 50"/>
          <p:cNvSpPr/>
          <p:nvPr/>
        </p:nvSpPr>
        <p:spPr>
          <a:xfrm>
            <a:off x="4343400" y="3200400"/>
            <a:ext cx="6096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Table</a:t>
            </a:r>
          </a:p>
        </p:txBody>
      </p:sp>
      <p:sp>
        <p:nvSpPr>
          <p:cNvPr id="56" name="Rectangle 55"/>
          <p:cNvSpPr/>
          <p:nvPr/>
        </p:nvSpPr>
        <p:spPr>
          <a:xfrm>
            <a:off x="4343400" y="3124200"/>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Table</a:t>
            </a:r>
          </a:p>
        </p:txBody>
      </p:sp>
      <p:sp>
        <p:nvSpPr>
          <p:cNvPr id="58" name="Rectangle 57"/>
          <p:cNvSpPr/>
          <p:nvPr/>
        </p:nvSpPr>
        <p:spPr>
          <a:xfrm>
            <a:off x="5105400" y="3124200"/>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Table</a:t>
            </a:r>
          </a:p>
        </p:txBody>
      </p:sp>
      <p:sp>
        <p:nvSpPr>
          <p:cNvPr id="59" name="Rectangle 58"/>
          <p:cNvSpPr/>
          <p:nvPr/>
        </p:nvSpPr>
        <p:spPr>
          <a:xfrm>
            <a:off x="4343400" y="3429000"/>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Index</a:t>
            </a:r>
          </a:p>
        </p:txBody>
      </p:sp>
      <p:sp>
        <p:nvSpPr>
          <p:cNvPr id="60" name="Rectangle 59"/>
          <p:cNvSpPr/>
          <p:nvPr/>
        </p:nvSpPr>
        <p:spPr>
          <a:xfrm>
            <a:off x="5105400" y="3429000"/>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Index</a:t>
            </a:r>
          </a:p>
        </p:txBody>
      </p:sp>
      <p:sp>
        <p:nvSpPr>
          <p:cNvPr id="61" name="Flowchart: Magnetic Disk 60"/>
          <p:cNvSpPr/>
          <p:nvPr/>
        </p:nvSpPr>
        <p:spPr>
          <a:xfrm>
            <a:off x="5943600" y="2743200"/>
            <a:ext cx="1524000" cy="11430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 name="Flowchart: Magnetic Disk 61"/>
          <p:cNvSpPr/>
          <p:nvPr/>
        </p:nvSpPr>
        <p:spPr>
          <a:xfrm>
            <a:off x="1905000" y="2743200"/>
            <a:ext cx="1524000" cy="11430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 name="Rectangle 62"/>
          <p:cNvSpPr/>
          <p:nvPr/>
        </p:nvSpPr>
        <p:spPr>
          <a:xfrm>
            <a:off x="2743200" y="3505200"/>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Index</a:t>
            </a:r>
          </a:p>
        </p:txBody>
      </p:sp>
      <p:sp>
        <p:nvSpPr>
          <p:cNvPr id="64" name="Rectangle 63"/>
          <p:cNvSpPr/>
          <p:nvPr/>
        </p:nvSpPr>
        <p:spPr>
          <a:xfrm>
            <a:off x="1981200" y="3505200"/>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Table</a:t>
            </a:r>
          </a:p>
        </p:txBody>
      </p:sp>
      <p:sp>
        <p:nvSpPr>
          <p:cNvPr id="65" name="Rectangle 64"/>
          <p:cNvSpPr/>
          <p:nvPr/>
        </p:nvSpPr>
        <p:spPr>
          <a:xfrm>
            <a:off x="2743200" y="3200400"/>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Index</a:t>
            </a:r>
          </a:p>
        </p:txBody>
      </p:sp>
      <p:sp>
        <p:nvSpPr>
          <p:cNvPr id="66" name="Rectangle 65"/>
          <p:cNvSpPr/>
          <p:nvPr/>
        </p:nvSpPr>
        <p:spPr>
          <a:xfrm>
            <a:off x="1981200" y="3200400"/>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Table</a:t>
            </a:r>
          </a:p>
        </p:txBody>
      </p:sp>
      <p:sp>
        <p:nvSpPr>
          <p:cNvPr id="69" name="Rectangle 68"/>
          <p:cNvSpPr/>
          <p:nvPr/>
        </p:nvSpPr>
        <p:spPr>
          <a:xfrm>
            <a:off x="6781800" y="3505200"/>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Index</a:t>
            </a:r>
          </a:p>
        </p:txBody>
      </p:sp>
      <p:sp>
        <p:nvSpPr>
          <p:cNvPr id="75" name="Rectangle 74"/>
          <p:cNvSpPr/>
          <p:nvPr/>
        </p:nvSpPr>
        <p:spPr>
          <a:xfrm>
            <a:off x="6019800" y="3505200"/>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Table</a:t>
            </a:r>
          </a:p>
        </p:txBody>
      </p:sp>
      <p:sp>
        <p:nvSpPr>
          <p:cNvPr id="76" name="Rectangle 75"/>
          <p:cNvSpPr/>
          <p:nvPr/>
        </p:nvSpPr>
        <p:spPr>
          <a:xfrm>
            <a:off x="6781800" y="3200400"/>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Table</a:t>
            </a:r>
          </a:p>
        </p:txBody>
      </p:sp>
      <p:sp>
        <p:nvSpPr>
          <p:cNvPr id="77" name="Rectangle 76"/>
          <p:cNvSpPr/>
          <p:nvPr/>
        </p:nvSpPr>
        <p:spPr>
          <a:xfrm>
            <a:off x="6019800" y="3200400"/>
            <a:ext cx="609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Index</a:t>
            </a:r>
          </a:p>
        </p:txBody>
      </p:sp>
      <p:sp>
        <p:nvSpPr>
          <p:cNvPr id="79" name="Rectangle 78"/>
          <p:cNvSpPr/>
          <p:nvPr/>
        </p:nvSpPr>
        <p:spPr>
          <a:xfrm>
            <a:off x="1676400" y="2133600"/>
            <a:ext cx="990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Database</a:t>
            </a:r>
          </a:p>
        </p:txBody>
      </p:sp>
      <p:sp>
        <p:nvSpPr>
          <p:cNvPr id="83" name="Rectangle 82"/>
          <p:cNvSpPr/>
          <p:nvPr/>
        </p:nvSpPr>
        <p:spPr>
          <a:xfrm>
            <a:off x="1752600" y="2514600"/>
            <a:ext cx="1752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System </a:t>
            </a:r>
            <a:r>
              <a:rPr lang="en-US" sz="1400" dirty="0" err="1">
                <a:solidFill>
                  <a:schemeClr val="accent1"/>
                </a:solidFill>
              </a:rPr>
              <a:t>Tablespace</a:t>
            </a:r>
            <a:endParaRPr lang="en-US" sz="1400" dirty="0">
              <a:solidFill>
                <a:schemeClr val="accent1"/>
              </a:solidFill>
            </a:endParaRPr>
          </a:p>
        </p:txBody>
      </p:sp>
      <p:sp>
        <p:nvSpPr>
          <p:cNvPr id="84" name="Rectangle 83"/>
          <p:cNvSpPr/>
          <p:nvPr/>
        </p:nvSpPr>
        <p:spPr>
          <a:xfrm>
            <a:off x="2133600" y="3962400"/>
            <a:ext cx="990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DBFILE1</a:t>
            </a:r>
          </a:p>
        </p:txBody>
      </p:sp>
      <p:sp>
        <p:nvSpPr>
          <p:cNvPr id="87" name="Rectangle 86"/>
          <p:cNvSpPr/>
          <p:nvPr/>
        </p:nvSpPr>
        <p:spPr>
          <a:xfrm>
            <a:off x="4038600" y="2514600"/>
            <a:ext cx="1752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Data </a:t>
            </a:r>
            <a:r>
              <a:rPr lang="en-US" sz="1400" dirty="0" err="1">
                <a:solidFill>
                  <a:schemeClr val="accent1"/>
                </a:solidFill>
              </a:rPr>
              <a:t>Tablespace</a:t>
            </a:r>
            <a:endParaRPr lang="en-US" sz="1400" dirty="0">
              <a:solidFill>
                <a:schemeClr val="accent1"/>
              </a:solidFill>
            </a:endParaRPr>
          </a:p>
        </p:txBody>
      </p:sp>
      <p:sp>
        <p:nvSpPr>
          <p:cNvPr id="88" name="Rectangle 87"/>
          <p:cNvSpPr/>
          <p:nvPr/>
        </p:nvSpPr>
        <p:spPr>
          <a:xfrm>
            <a:off x="6248400" y="3962400"/>
            <a:ext cx="990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DBFILE3</a:t>
            </a:r>
          </a:p>
        </p:txBody>
      </p:sp>
      <p:sp>
        <p:nvSpPr>
          <p:cNvPr id="89" name="Rectangle 88"/>
          <p:cNvSpPr/>
          <p:nvPr/>
        </p:nvSpPr>
        <p:spPr>
          <a:xfrm>
            <a:off x="4572000" y="3962400"/>
            <a:ext cx="990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DBFILE2</a:t>
            </a:r>
          </a:p>
        </p:txBody>
      </p:sp>
      <p:cxnSp>
        <p:nvCxnSpPr>
          <p:cNvPr id="92" name="Straight Connector 91"/>
          <p:cNvCxnSpPr/>
          <p:nvPr/>
        </p:nvCxnSpPr>
        <p:spPr>
          <a:xfrm rot="5400000">
            <a:off x="5181600" y="4267200"/>
            <a:ext cx="1143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a:endCxn id="31" idx="1"/>
          </p:cNvCxnSpPr>
          <p:nvPr/>
        </p:nvCxnSpPr>
        <p:spPr>
          <a:xfrm rot="16200000" flipH="1">
            <a:off x="5429250" y="4248150"/>
            <a:ext cx="11430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5400000">
            <a:off x="6362700" y="3848100"/>
            <a:ext cx="106680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107" name="Flowchart: Magnetic Disk 106"/>
          <p:cNvSpPr/>
          <p:nvPr/>
        </p:nvSpPr>
        <p:spPr>
          <a:xfrm>
            <a:off x="2819400" y="48768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8" name="Straight Connector 107"/>
          <p:cNvCxnSpPr/>
          <p:nvPr/>
        </p:nvCxnSpPr>
        <p:spPr>
          <a:xfrm rot="16200000" flipH="1">
            <a:off x="1905000" y="3733800"/>
            <a:ext cx="11430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a:endCxn id="107" idx="1"/>
          </p:cNvCxnSpPr>
          <p:nvPr/>
        </p:nvCxnSpPr>
        <p:spPr>
          <a:xfrm rot="5400000">
            <a:off x="2800350" y="4248150"/>
            <a:ext cx="12192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2971800" y="5334000"/>
            <a:ext cx="838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Drive 1</a:t>
            </a:r>
          </a:p>
        </p:txBody>
      </p:sp>
      <p:sp>
        <p:nvSpPr>
          <p:cNvPr id="122" name="Rectangle 121"/>
          <p:cNvSpPr/>
          <p:nvPr/>
        </p:nvSpPr>
        <p:spPr>
          <a:xfrm>
            <a:off x="5638800" y="5334000"/>
            <a:ext cx="838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Drive 2</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a:xfrm>
            <a:off x="2743200" y="152400"/>
            <a:ext cx="5486400" cy="609600"/>
          </a:xfrm>
        </p:spPr>
        <p:txBody>
          <a:bodyPr/>
          <a:lstStyle/>
          <a:p>
            <a:pPr eaLnBrk="1" hangingPunct="1"/>
            <a:r>
              <a:rPr lang="en-US" dirty="0" smtClean="0"/>
              <a:t>File Types</a:t>
            </a:r>
          </a:p>
        </p:txBody>
      </p:sp>
      <p:sp>
        <p:nvSpPr>
          <p:cNvPr id="6" name="Content Placeholder 5"/>
          <p:cNvSpPr>
            <a:spLocks noGrp="1"/>
          </p:cNvSpPr>
          <p:nvPr>
            <p:ph idx="4294967295"/>
          </p:nvPr>
        </p:nvSpPr>
        <p:spPr>
          <a:xfrm>
            <a:off x="0" y="1600200"/>
            <a:ext cx="8229600" cy="4525963"/>
          </a:xfrm>
        </p:spPr>
        <p:txBody>
          <a:bodyPr rtlCol="0">
            <a:normAutofit fontScale="85000" lnSpcReduction="20000"/>
          </a:bodyPr>
          <a:lstStyle/>
          <a:p>
            <a:pPr eaLnBrk="1" fontAlgn="auto" hangingPunct="1">
              <a:spcAft>
                <a:spcPts val="0"/>
              </a:spcAft>
              <a:buFont typeface="Arial" pitchFamily="34" charset="0"/>
              <a:buChar char="•"/>
              <a:defRPr/>
            </a:pPr>
            <a:r>
              <a:rPr lang="en-US" dirty="0" smtClean="0"/>
              <a:t>File Types</a:t>
            </a:r>
          </a:p>
          <a:p>
            <a:pPr lvl="1" eaLnBrk="1" fontAlgn="auto" hangingPunct="1">
              <a:spcAft>
                <a:spcPts val="0"/>
              </a:spcAft>
              <a:buFont typeface="Arial" pitchFamily="34" charset="0"/>
              <a:buChar char="–"/>
              <a:defRPr/>
            </a:pPr>
            <a:r>
              <a:rPr lang="en-US" dirty="0" smtClean="0"/>
              <a:t>Oracle binaries ( ASM and RDBMS home)</a:t>
            </a:r>
          </a:p>
          <a:p>
            <a:pPr lvl="1" eaLnBrk="1" fontAlgn="auto" hangingPunct="1">
              <a:spcAft>
                <a:spcPts val="0"/>
              </a:spcAft>
              <a:buFont typeface="Arial" pitchFamily="34" charset="0"/>
              <a:buChar char="–"/>
              <a:defRPr/>
            </a:pPr>
            <a:r>
              <a:rPr lang="en-US" dirty="0" smtClean="0"/>
              <a:t>Database files </a:t>
            </a:r>
          </a:p>
          <a:p>
            <a:pPr lvl="2" eaLnBrk="1" fontAlgn="auto" hangingPunct="1">
              <a:spcAft>
                <a:spcPts val="0"/>
              </a:spcAft>
              <a:buFont typeface="Arial" pitchFamily="34" charset="0"/>
              <a:buChar char="•"/>
              <a:defRPr/>
            </a:pPr>
            <a:r>
              <a:rPr lang="en-US" dirty="0" err="1" smtClean="0"/>
              <a:t>Datafiles</a:t>
            </a:r>
            <a:endParaRPr lang="en-US" dirty="0" smtClean="0"/>
          </a:p>
          <a:p>
            <a:pPr lvl="2" eaLnBrk="1" fontAlgn="auto" hangingPunct="1">
              <a:spcAft>
                <a:spcPts val="0"/>
              </a:spcAft>
              <a:buFont typeface="Arial" pitchFamily="34" charset="0"/>
              <a:buChar char="•"/>
              <a:defRPr/>
            </a:pPr>
            <a:r>
              <a:rPr lang="en-US" dirty="0" smtClean="0"/>
              <a:t>Control files</a:t>
            </a:r>
          </a:p>
          <a:p>
            <a:pPr lvl="2" eaLnBrk="1" fontAlgn="auto" hangingPunct="1">
              <a:spcAft>
                <a:spcPts val="0"/>
              </a:spcAft>
              <a:buFont typeface="Arial" pitchFamily="34" charset="0"/>
              <a:buChar char="•"/>
              <a:defRPr/>
            </a:pPr>
            <a:r>
              <a:rPr lang="en-US" dirty="0" smtClean="0"/>
              <a:t>Redo log files</a:t>
            </a:r>
          </a:p>
          <a:p>
            <a:pPr lvl="2" eaLnBrk="1" fontAlgn="auto" hangingPunct="1">
              <a:spcAft>
                <a:spcPts val="0"/>
              </a:spcAft>
              <a:buFont typeface="Arial" pitchFamily="34" charset="0"/>
              <a:buChar char="•"/>
              <a:defRPr/>
            </a:pPr>
            <a:r>
              <a:rPr lang="en-US" dirty="0" smtClean="0"/>
              <a:t>Archived log files</a:t>
            </a:r>
          </a:p>
          <a:p>
            <a:pPr lvl="2" eaLnBrk="1" fontAlgn="auto" hangingPunct="1">
              <a:spcAft>
                <a:spcPts val="0"/>
              </a:spcAft>
              <a:buFont typeface="Arial" pitchFamily="34" charset="0"/>
              <a:buChar char="•"/>
              <a:defRPr/>
            </a:pPr>
            <a:r>
              <a:rPr lang="en-US" dirty="0" smtClean="0"/>
              <a:t>Backup files</a:t>
            </a:r>
          </a:p>
          <a:p>
            <a:pPr lvl="1" eaLnBrk="1" fontAlgn="auto" hangingPunct="1">
              <a:spcAft>
                <a:spcPts val="0"/>
              </a:spcAft>
              <a:buFont typeface="Arial" pitchFamily="34" charset="0"/>
              <a:buChar char="–"/>
              <a:defRPr/>
            </a:pPr>
            <a:r>
              <a:rPr lang="en-US" dirty="0" smtClean="0"/>
              <a:t>Database external files – </a:t>
            </a:r>
            <a:r>
              <a:rPr lang="en-US" dirty="0" err="1" smtClean="0"/>
              <a:t>bfiles</a:t>
            </a:r>
            <a:r>
              <a:rPr lang="en-US" dirty="0" smtClean="0"/>
              <a:t>, external tables</a:t>
            </a:r>
          </a:p>
          <a:p>
            <a:pPr lvl="1" eaLnBrk="1" fontAlgn="auto" hangingPunct="1">
              <a:spcAft>
                <a:spcPts val="0"/>
              </a:spcAft>
              <a:buFont typeface="Arial" pitchFamily="34" charset="0"/>
              <a:buChar char="–"/>
              <a:defRPr/>
            </a:pPr>
            <a:r>
              <a:rPr lang="en-US" dirty="0" smtClean="0"/>
              <a:t>Application related files</a:t>
            </a:r>
          </a:p>
          <a:p>
            <a:pPr lvl="1" eaLnBrk="1" fontAlgn="auto" hangingPunct="1">
              <a:spcAft>
                <a:spcPts val="0"/>
              </a:spcAft>
              <a:buFont typeface="Arial" pitchFamily="34" charset="0"/>
              <a:buChar char="–"/>
              <a:defRPr/>
            </a:pPr>
            <a:r>
              <a:rPr lang="en-US" dirty="0" err="1" smtClean="0"/>
              <a:t>Clusterware</a:t>
            </a:r>
            <a:r>
              <a:rPr lang="en-US" dirty="0" smtClean="0"/>
              <a:t> files – OCR (Oracle Cluster Registry) and Vote  </a:t>
            </a:r>
            <a:r>
              <a:rPr lang="en-US" smtClean="0"/>
              <a:t>disks </a:t>
            </a:r>
            <a:endParaRPr lang="en-US" dirty="0" smtClean="0"/>
          </a:p>
          <a:p>
            <a:pPr lvl="1" eaLnBrk="1" fontAlgn="auto" hangingPunct="1">
              <a:spcAft>
                <a:spcPts val="0"/>
              </a:spcAft>
              <a:buFont typeface="Arial" pitchFamily="34" charset="0"/>
              <a:buChar char="–"/>
              <a:defRPr/>
            </a:pPr>
            <a:r>
              <a:rPr lang="en-US" dirty="0" smtClean="0"/>
              <a:t>Server Initialization files ( SPFILEs)</a:t>
            </a:r>
          </a:p>
          <a:p>
            <a:pPr lvl="2" eaLnBrk="1" fontAlgn="auto" hangingPunct="1">
              <a:spcAft>
                <a:spcPts val="0"/>
              </a:spcAft>
              <a:buFont typeface="Arial" pitchFamily="34" charset="0"/>
              <a:buChar char="•"/>
              <a:defRPr/>
            </a:pPr>
            <a:endParaRPr lang="en-US" dirty="0" smtClean="0"/>
          </a:p>
          <a:p>
            <a:pPr lvl="1" eaLnBrk="1" fontAlgn="auto" hangingPunct="1">
              <a:spcAft>
                <a:spcPts val="0"/>
              </a:spcAft>
              <a:buFont typeface="Arial" pitchFamily="34" charset="0"/>
              <a:buChar char="–"/>
              <a:defRPr/>
            </a:pPr>
            <a:endParaRPr lang="en-US" dirty="0" smtClean="0"/>
          </a:p>
          <a:p>
            <a:pPr lvl="1" eaLnBrk="1" fontAlgn="auto" hangingPunct="1">
              <a:spcAft>
                <a:spcPts val="0"/>
              </a:spcAft>
              <a:buFont typeface="Arial" pitchFamily="34" charset="0"/>
              <a:buChar char="–"/>
              <a:defRPr/>
            </a:pP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3"/>
          <p:cNvSpPr>
            <a:spLocks noGrp="1"/>
          </p:cNvSpPr>
          <p:nvPr>
            <p:ph type="title" idx="4294967295"/>
          </p:nvPr>
        </p:nvSpPr>
        <p:spPr>
          <a:xfrm>
            <a:off x="2514600" y="0"/>
            <a:ext cx="5867400" cy="868362"/>
          </a:xfrm>
        </p:spPr>
        <p:txBody>
          <a:bodyPr/>
          <a:lstStyle/>
          <a:p>
            <a:pPr eaLnBrk="1" hangingPunct="1"/>
            <a:r>
              <a:rPr lang="en-US" dirty="0" smtClean="0"/>
              <a:t>Storage Requirements</a:t>
            </a:r>
          </a:p>
        </p:txBody>
      </p:sp>
      <p:sp>
        <p:nvSpPr>
          <p:cNvPr id="5" name="Content Placeholder 4"/>
          <p:cNvSpPr>
            <a:spLocks noGrp="1"/>
          </p:cNvSpPr>
          <p:nvPr>
            <p:ph sz="half" idx="4294967295"/>
          </p:nvPr>
        </p:nvSpPr>
        <p:spPr>
          <a:xfrm>
            <a:off x="0" y="1600200"/>
            <a:ext cx="4038600" cy="4525963"/>
          </a:xfrm>
        </p:spPr>
        <p:txBody>
          <a:bodyPr rtlCol="0">
            <a:normAutofit fontScale="77500" lnSpcReduction="20000"/>
          </a:bodyPr>
          <a:lstStyle/>
          <a:p>
            <a:pPr eaLnBrk="1" fontAlgn="auto" hangingPunct="1">
              <a:spcAft>
                <a:spcPts val="0"/>
              </a:spcAft>
              <a:buFont typeface="Arial" pitchFamily="34" charset="0"/>
              <a:buChar char="•"/>
              <a:defRPr/>
            </a:pPr>
            <a:r>
              <a:rPr lang="en-US" dirty="0" smtClean="0"/>
              <a:t>Local </a:t>
            </a:r>
            <a:r>
              <a:rPr lang="en-US" dirty="0" err="1" smtClean="0"/>
              <a:t>Filesystems</a:t>
            </a:r>
            <a:r>
              <a:rPr lang="en-US" dirty="0" smtClean="0"/>
              <a:t> /NAS/NFS</a:t>
            </a:r>
          </a:p>
          <a:p>
            <a:pPr lvl="1" eaLnBrk="1" fontAlgn="auto" hangingPunct="1">
              <a:spcAft>
                <a:spcPts val="0"/>
              </a:spcAft>
              <a:buFont typeface="Arial" pitchFamily="34" charset="0"/>
              <a:buChar char="–"/>
              <a:defRPr/>
            </a:pPr>
            <a:r>
              <a:rPr lang="en-US" dirty="0" smtClean="0"/>
              <a:t>Oracle binaries</a:t>
            </a:r>
          </a:p>
          <a:p>
            <a:pPr lvl="1" eaLnBrk="1" fontAlgn="auto" hangingPunct="1">
              <a:spcAft>
                <a:spcPts val="0"/>
              </a:spcAft>
              <a:buFont typeface="Arial" pitchFamily="34" charset="0"/>
              <a:buChar char="–"/>
              <a:defRPr/>
            </a:pPr>
            <a:r>
              <a:rPr lang="en-US" dirty="0" smtClean="0"/>
              <a:t>Application related files</a:t>
            </a:r>
          </a:p>
          <a:p>
            <a:pPr lvl="1" eaLnBrk="1" fontAlgn="auto" hangingPunct="1">
              <a:spcAft>
                <a:spcPts val="0"/>
              </a:spcAft>
              <a:buFont typeface="Arial" pitchFamily="34" charset="0"/>
              <a:buChar char="–"/>
              <a:defRPr/>
            </a:pPr>
            <a:r>
              <a:rPr lang="en-US" dirty="0" smtClean="0"/>
              <a:t>Database files</a:t>
            </a:r>
          </a:p>
          <a:p>
            <a:pPr lvl="1" eaLnBrk="1" fontAlgn="auto" hangingPunct="1">
              <a:spcAft>
                <a:spcPts val="0"/>
              </a:spcAft>
              <a:buFont typeface="Arial" pitchFamily="34" charset="0"/>
              <a:buChar char="–"/>
              <a:defRPr/>
            </a:pPr>
            <a:r>
              <a:rPr lang="en-US" dirty="0" smtClean="0"/>
              <a:t>SPFILES(RDBMS &amp; ASM)</a:t>
            </a:r>
          </a:p>
          <a:p>
            <a:pPr eaLnBrk="1" fontAlgn="auto" hangingPunct="1">
              <a:spcAft>
                <a:spcPts val="0"/>
              </a:spcAft>
              <a:buFont typeface="Arial" pitchFamily="34" charset="0"/>
              <a:buChar char="•"/>
              <a:defRPr/>
            </a:pPr>
            <a:r>
              <a:rPr lang="en-US" dirty="0" smtClean="0"/>
              <a:t>Cluster FS (OCFS)</a:t>
            </a:r>
          </a:p>
          <a:p>
            <a:pPr lvl="1" eaLnBrk="1" fontAlgn="auto" hangingPunct="1">
              <a:spcAft>
                <a:spcPts val="0"/>
              </a:spcAft>
              <a:buFont typeface="Arial" pitchFamily="34" charset="0"/>
              <a:buChar char="–"/>
              <a:defRPr/>
            </a:pPr>
            <a:r>
              <a:rPr lang="en-US" dirty="0" smtClean="0"/>
              <a:t>Oracle binaries</a:t>
            </a:r>
          </a:p>
          <a:p>
            <a:pPr lvl="1" eaLnBrk="1" fontAlgn="auto" hangingPunct="1">
              <a:spcAft>
                <a:spcPts val="0"/>
              </a:spcAft>
              <a:buFont typeface="Arial" pitchFamily="34" charset="0"/>
              <a:buChar char="–"/>
              <a:defRPr/>
            </a:pPr>
            <a:r>
              <a:rPr lang="en-US" dirty="0" smtClean="0"/>
              <a:t>Application related files</a:t>
            </a:r>
          </a:p>
          <a:p>
            <a:pPr lvl="1" eaLnBrk="1" fontAlgn="auto" hangingPunct="1">
              <a:spcAft>
                <a:spcPts val="0"/>
              </a:spcAft>
              <a:buFont typeface="Arial" pitchFamily="34" charset="0"/>
              <a:buChar char="–"/>
              <a:defRPr/>
            </a:pPr>
            <a:r>
              <a:rPr lang="en-US" dirty="0" smtClean="0"/>
              <a:t>Oracle </a:t>
            </a:r>
            <a:r>
              <a:rPr lang="en-US" dirty="0" err="1" smtClean="0"/>
              <a:t>Clusterware</a:t>
            </a:r>
            <a:r>
              <a:rPr lang="en-US" dirty="0" smtClean="0"/>
              <a:t> devices</a:t>
            </a:r>
          </a:p>
          <a:p>
            <a:pPr lvl="1" eaLnBrk="1" fontAlgn="auto" hangingPunct="1">
              <a:spcAft>
                <a:spcPts val="0"/>
              </a:spcAft>
              <a:buFont typeface="Arial" pitchFamily="34" charset="0"/>
              <a:buChar char="–"/>
              <a:defRPr/>
            </a:pPr>
            <a:r>
              <a:rPr lang="en-US" dirty="0" smtClean="0"/>
              <a:t>Database files</a:t>
            </a:r>
          </a:p>
          <a:p>
            <a:pPr lvl="1" eaLnBrk="1" fontAlgn="auto" hangingPunct="1">
              <a:spcAft>
                <a:spcPts val="0"/>
              </a:spcAft>
              <a:buFont typeface="Arial" pitchFamily="34" charset="0"/>
              <a:buChar char="–"/>
              <a:defRPr/>
            </a:pPr>
            <a:r>
              <a:rPr lang="en-US" dirty="0" err="1" smtClean="0"/>
              <a:t>SPFiles</a:t>
            </a:r>
            <a:r>
              <a:rPr lang="en-US" dirty="0" smtClean="0"/>
              <a:t> (RDBMS &amp; ASM)</a:t>
            </a:r>
          </a:p>
        </p:txBody>
      </p:sp>
      <p:sp>
        <p:nvSpPr>
          <p:cNvPr id="6" name="Content Placeholder 5"/>
          <p:cNvSpPr>
            <a:spLocks noGrp="1"/>
          </p:cNvSpPr>
          <p:nvPr>
            <p:ph sz="half" idx="4294967295"/>
          </p:nvPr>
        </p:nvSpPr>
        <p:spPr>
          <a:xfrm>
            <a:off x="5105400" y="1600200"/>
            <a:ext cx="4038600" cy="4525963"/>
          </a:xfrm>
        </p:spPr>
        <p:txBody>
          <a:bodyPr>
            <a:normAutofit/>
          </a:bodyPr>
          <a:lstStyle/>
          <a:p>
            <a:pPr eaLnBrk="1" hangingPunct="1">
              <a:lnSpc>
                <a:spcPct val="80000"/>
              </a:lnSpc>
              <a:defRPr/>
            </a:pPr>
            <a:r>
              <a:rPr lang="en-US" sz="2600" dirty="0" smtClean="0"/>
              <a:t>Raw/Block devices</a:t>
            </a:r>
          </a:p>
          <a:p>
            <a:pPr lvl="1" eaLnBrk="1" hangingPunct="1">
              <a:lnSpc>
                <a:spcPct val="80000"/>
              </a:lnSpc>
              <a:defRPr/>
            </a:pPr>
            <a:r>
              <a:rPr lang="en-US" sz="2200" dirty="0" smtClean="0"/>
              <a:t>Database files</a:t>
            </a:r>
          </a:p>
          <a:p>
            <a:pPr lvl="1" eaLnBrk="1" hangingPunct="1">
              <a:lnSpc>
                <a:spcPct val="80000"/>
              </a:lnSpc>
              <a:defRPr/>
            </a:pPr>
            <a:r>
              <a:rPr lang="en-US" sz="2200" dirty="0" smtClean="0"/>
              <a:t>SPFILES (RDBMS &amp; ASM)</a:t>
            </a:r>
          </a:p>
          <a:p>
            <a:pPr lvl="1" eaLnBrk="1" hangingPunct="1">
              <a:lnSpc>
                <a:spcPct val="80000"/>
              </a:lnSpc>
              <a:defRPr/>
            </a:pPr>
            <a:r>
              <a:rPr lang="en-US" sz="2200" dirty="0" smtClean="0"/>
              <a:t>Oracle </a:t>
            </a:r>
            <a:r>
              <a:rPr lang="en-US" sz="2200" dirty="0" err="1" smtClean="0"/>
              <a:t>Clusterware</a:t>
            </a:r>
            <a:r>
              <a:rPr lang="en-US" sz="2200" dirty="0" smtClean="0"/>
              <a:t> devices</a:t>
            </a:r>
          </a:p>
          <a:p>
            <a:pPr eaLnBrk="1" hangingPunct="1">
              <a:lnSpc>
                <a:spcPct val="80000"/>
              </a:lnSpc>
              <a:defRPr/>
            </a:pPr>
            <a:r>
              <a:rPr lang="en-US" sz="2600" dirty="0" smtClean="0"/>
              <a:t>ASM</a:t>
            </a:r>
          </a:p>
          <a:p>
            <a:pPr lvl="1" eaLnBrk="1" hangingPunct="1">
              <a:lnSpc>
                <a:spcPct val="80000"/>
              </a:lnSpc>
              <a:defRPr/>
            </a:pPr>
            <a:r>
              <a:rPr lang="en-US" sz="2200" dirty="0" smtClean="0"/>
              <a:t>Database files</a:t>
            </a:r>
          </a:p>
          <a:p>
            <a:pPr lvl="1" eaLnBrk="1" hangingPunct="1">
              <a:lnSpc>
                <a:spcPct val="80000"/>
              </a:lnSpc>
              <a:defRPr/>
            </a:pPr>
            <a:r>
              <a:rPr lang="en-US" sz="2200" dirty="0" smtClean="0"/>
              <a:t>SPFILES (RDBMS)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a:xfrm>
            <a:off x="2133600" y="0"/>
            <a:ext cx="6324600" cy="1143000"/>
          </a:xfrm>
        </p:spPr>
        <p:txBody>
          <a:bodyPr/>
          <a:lstStyle/>
          <a:p>
            <a:pPr eaLnBrk="1" hangingPunct="1"/>
            <a:r>
              <a:rPr lang="en-US" dirty="0" smtClean="0"/>
              <a:t>ASM</a:t>
            </a:r>
          </a:p>
        </p:txBody>
      </p:sp>
      <p:sp>
        <p:nvSpPr>
          <p:cNvPr id="34819" name="Content Placeholder 5"/>
          <p:cNvSpPr>
            <a:spLocks noGrp="1"/>
          </p:cNvSpPr>
          <p:nvPr>
            <p:ph idx="4294967295"/>
          </p:nvPr>
        </p:nvSpPr>
        <p:spPr>
          <a:xfrm>
            <a:off x="0" y="1600200"/>
            <a:ext cx="8229600" cy="4525963"/>
          </a:xfrm>
        </p:spPr>
        <p:txBody>
          <a:bodyPr/>
          <a:lstStyle/>
          <a:p>
            <a:pPr eaLnBrk="1" hangingPunct="1">
              <a:buFont typeface="Arial" charset="0"/>
              <a:buNone/>
            </a:pPr>
            <a:r>
              <a:rPr lang="en-US" dirty="0" smtClean="0"/>
              <a:t>What is ASM</a:t>
            </a:r>
          </a:p>
          <a:p>
            <a:pPr lvl="1" eaLnBrk="1" hangingPunct="1"/>
            <a:r>
              <a:rPr lang="en-US" dirty="0" smtClean="0"/>
              <a:t>Volume Manager and file system built into Oracle Kernel</a:t>
            </a:r>
          </a:p>
          <a:p>
            <a:pPr lvl="1" eaLnBrk="1" hangingPunct="1"/>
            <a:r>
              <a:rPr lang="en-US" dirty="0" smtClean="0"/>
              <a:t>File system with raw disk performance</a:t>
            </a:r>
          </a:p>
          <a:p>
            <a:pPr lvl="1" eaLnBrk="1" hangingPunct="1"/>
            <a:r>
              <a:rPr lang="en-US" dirty="0" smtClean="0"/>
              <a:t>Eliminates need for third-party volume manager and file system for Oracle </a:t>
            </a:r>
            <a:r>
              <a:rPr lang="en-US" dirty="0" err="1" smtClean="0"/>
              <a:t>datafiles</a:t>
            </a:r>
            <a:endParaRPr lang="en-US" dirty="0" smtClean="0"/>
          </a:p>
          <a:p>
            <a:pPr lvl="1" eaLnBrk="1" hangingPunct="1"/>
            <a:r>
              <a:rPr lang="en-US" dirty="0" smtClean="0"/>
              <a:t>Usable for non-RAC and RAC databases alike</a:t>
            </a:r>
          </a:p>
          <a:p>
            <a:pPr lvl="1" eaLnBrk="1" hangingPunct="1"/>
            <a:r>
              <a:rPr lang="en-US" dirty="0" smtClean="0"/>
              <a:t>Can be run over LVM </a:t>
            </a:r>
          </a:p>
          <a:p>
            <a:pPr lvl="2" eaLnBrk="1" hangingPunct="1"/>
            <a:r>
              <a:rPr lang="en-US" dirty="0" smtClean="0"/>
              <a:t>(not recommended)</a:t>
            </a:r>
          </a:p>
          <a:p>
            <a:pPr lvl="1" eaLnBrk="1" hangingPunct="1">
              <a:buFont typeface="Arial" charset="0"/>
              <a:buNone/>
            </a:pPr>
            <a:endParaRPr lang="en-US" dirty="0" smtClean="0"/>
          </a:p>
          <a:p>
            <a:pPr lvl="2" eaLnBrk="1" hangingPunct="1"/>
            <a:endParaRPr lang="en-US" dirty="0" smtClean="0"/>
          </a:p>
          <a:p>
            <a:pPr lvl="1" eaLnBrk="1" hangingPunct="1"/>
            <a:endParaRPr lang="en-US" dirty="0" smtClean="0"/>
          </a:p>
          <a:p>
            <a:pPr lvl="1" eaLnBrk="1" hangingPunct="1"/>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a:xfrm>
            <a:off x="4114800" y="76200"/>
            <a:ext cx="3962400" cy="715962"/>
          </a:xfrm>
        </p:spPr>
        <p:txBody>
          <a:bodyPr/>
          <a:lstStyle/>
          <a:p>
            <a:pPr algn="l" eaLnBrk="1" hangingPunct="1"/>
            <a:r>
              <a:rPr lang="en-US" dirty="0" smtClean="0"/>
              <a:t>ASMLIB</a:t>
            </a:r>
          </a:p>
        </p:txBody>
      </p:sp>
      <p:sp>
        <p:nvSpPr>
          <p:cNvPr id="27651" name="Rectangle 5"/>
          <p:cNvSpPr>
            <a:spLocks noGrp="1"/>
          </p:cNvSpPr>
          <p:nvPr>
            <p:ph type="body" idx="4294967295"/>
          </p:nvPr>
        </p:nvSpPr>
        <p:spPr>
          <a:xfrm>
            <a:off x="0" y="1600200"/>
            <a:ext cx="8229600" cy="4525963"/>
          </a:xfrm>
        </p:spPr>
        <p:txBody>
          <a:bodyPr/>
          <a:lstStyle/>
          <a:p>
            <a:pPr eaLnBrk="1" hangingPunct="1"/>
            <a:r>
              <a:rPr lang="en-US" sz="2800" dirty="0" smtClean="0"/>
              <a:t>An API developed by Oracle to:</a:t>
            </a:r>
          </a:p>
          <a:p>
            <a:pPr lvl="1" eaLnBrk="1" hangingPunct="1"/>
            <a:r>
              <a:rPr lang="en-US" sz="2400" dirty="0" smtClean="0"/>
              <a:t>Simplify the operating system to database interface</a:t>
            </a:r>
          </a:p>
          <a:p>
            <a:pPr lvl="1" eaLnBrk="1" hangingPunct="1"/>
            <a:r>
              <a:rPr lang="en-US" sz="2400" dirty="0" smtClean="0"/>
              <a:t>Exploits the capabilities and strengths of vendors’ storage array</a:t>
            </a:r>
          </a:p>
          <a:p>
            <a:pPr lvl="1" eaLnBrk="1" hangingPunct="1"/>
            <a:r>
              <a:rPr lang="en-US" sz="2400" dirty="0" smtClean="0"/>
              <a:t>Alternative interface for the ASM enabled kernel to identify and access block devices</a:t>
            </a:r>
          </a:p>
          <a:p>
            <a:pPr lvl="1" eaLnBrk="1" hangingPunct="1"/>
            <a:r>
              <a:rPr lang="en-US" sz="2400" dirty="0" smtClean="0"/>
              <a:t>3</a:t>
            </a:r>
            <a:r>
              <a:rPr lang="en-US" sz="2400" baseline="30000" dirty="0" smtClean="0"/>
              <a:t>rd</a:t>
            </a:r>
            <a:r>
              <a:rPr lang="en-US" sz="2400" dirty="0" smtClean="0"/>
              <a:t> party vendors would write ASMLIB libraries for their array</a:t>
            </a:r>
          </a:p>
          <a:p>
            <a:pPr eaLnBrk="1" hangingPunct="1"/>
            <a:r>
              <a:rPr lang="en-US" sz="2800" dirty="0" smtClean="0"/>
              <a:t>Oracle distributes an Oracle ASMLIB for Linux only (free add-on to ASM)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a:xfrm>
            <a:off x="3810000" y="76200"/>
            <a:ext cx="4419600" cy="868362"/>
          </a:xfrm>
        </p:spPr>
        <p:txBody>
          <a:bodyPr/>
          <a:lstStyle/>
          <a:p>
            <a:pPr algn="l" eaLnBrk="1" hangingPunct="1"/>
            <a:r>
              <a:rPr lang="en-US" dirty="0" smtClean="0"/>
              <a:t>ASMLIB</a:t>
            </a:r>
          </a:p>
        </p:txBody>
      </p:sp>
      <p:sp>
        <p:nvSpPr>
          <p:cNvPr id="28675" name="Rectangle 3"/>
          <p:cNvSpPr>
            <a:spLocks noGrp="1"/>
          </p:cNvSpPr>
          <p:nvPr>
            <p:ph type="body" idx="4294967295"/>
          </p:nvPr>
        </p:nvSpPr>
        <p:spPr>
          <a:xfrm>
            <a:off x="0" y="1600200"/>
            <a:ext cx="8229600" cy="4525963"/>
          </a:xfrm>
        </p:spPr>
        <p:txBody>
          <a:bodyPr/>
          <a:lstStyle/>
          <a:p>
            <a:pPr eaLnBrk="1" hangingPunct="1">
              <a:lnSpc>
                <a:spcPct val="90000"/>
              </a:lnSpc>
            </a:pPr>
            <a:r>
              <a:rPr lang="en-US" sz="2400" dirty="0" smtClean="0"/>
              <a:t>Reduced Overhead</a:t>
            </a:r>
          </a:p>
          <a:p>
            <a:pPr lvl="1" eaLnBrk="1" hangingPunct="1">
              <a:lnSpc>
                <a:spcPct val="90000"/>
              </a:lnSpc>
            </a:pPr>
            <a:r>
              <a:rPr lang="en-US" sz="2000" dirty="0" smtClean="0"/>
              <a:t>Globally manages all disk file descriptors for ASM [RAC]</a:t>
            </a:r>
          </a:p>
          <a:p>
            <a:pPr eaLnBrk="1" hangingPunct="1">
              <a:lnSpc>
                <a:spcPct val="90000"/>
              </a:lnSpc>
            </a:pPr>
            <a:r>
              <a:rPr lang="en-US" sz="2400" dirty="0" smtClean="0"/>
              <a:t>Disk Management and Discovery</a:t>
            </a:r>
          </a:p>
          <a:p>
            <a:pPr lvl="1" eaLnBrk="1" hangingPunct="1">
              <a:lnSpc>
                <a:spcPct val="90000"/>
              </a:lnSpc>
            </a:pPr>
            <a:r>
              <a:rPr lang="en-US" sz="2000" dirty="0" smtClean="0"/>
              <a:t>Automatic disk discovery</a:t>
            </a:r>
          </a:p>
          <a:p>
            <a:pPr lvl="2" eaLnBrk="1" hangingPunct="1">
              <a:lnSpc>
                <a:spcPct val="90000"/>
              </a:lnSpc>
            </a:pPr>
            <a:r>
              <a:rPr lang="en-US" sz="1800" dirty="0" smtClean="0"/>
              <a:t>ASM_DISKSTRING need not be set I ASM detects ASMLIB or set to ‘ORCL:*’</a:t>
            </a:r>
          </a:p>
          <a:p>
            <a:pPr lvl="1" eaLnBrk="1" hangingPunct="1">
              <a:lnSpc>
                <a:spcPct val="90000"/>
              </a:lnSpc>
            </a:pPr>
            <a:r>
              <a:rPr lang="en-US" sz="2000" dirty="0" smtClean="0"/>
              <a:t>Device name persistence across all nodes in a cluster</a:t>
            </a:r>
          </a:p>
          <a:p>
            <a:pPr lvl="1" eaLnBrk="1" hangingPunct="1">
              <a:lnSpc>
                <a:spcPct val="90000"/>
              </a:lnSpc>
            </a:pPr>
            <a:r>
              <a:rPr lang="en-US" sz="2000" dirty="0" smtClean="0"/>
              <a:t>Automatic ASM disk naming</a:t>
            </a:r>
          </a:p>
          <a:p>
            <a:pPr lvl="1" eaLnBrk="1" hangingPunct="1">
              <a:lnSpc>
                <a:spcPct val="90000"/>
              </a:lnSpc>
            </a:pPr>
            <a:r>
              <a:rPr lang="en-US" sz="2000" dirty="0" smtClean="0"/>
              <a:t>Obviates the need for raw devices</a:t>
            </a:r>
          </a:p>
          <a:p>
            <a:pPr eaLnBrk="1" hangingPunct="1">
              <a:lnSpc>
                <a:spcPct val="90000"/>
              </a:lnSpc>
            </a:pPr>
            <a:r>
              <a:rPr lang="en-US" sz="2400" dirty="0" smtClean="0"/>
              <a:t>I/O Processing</a:t>
            </a:r>
          </a:p>
          <a:p>
            <a:pPr lvl="1" eaLnBrk="1" hangingPunct="1">
              <a:lnSpc>
                <a:spcPct val="90000"/>
              </a:lnSpc>
            </a:pPr>
            <a:r>
              <a:rPr lang="en-US" sz="2000" dirty="0" smtClean="0"/>
              <a:t>One call to ASMLIB can submit &amp; reap multiple I/O’s, reducing the number of calls to OS – context switches.</a:t>
            </a:r>
          </a:p>
          <a:p>
            <a:pPr lvl="1" eaLnBrk="1" hangingPunct="1">
              <a:lnSpc>
                <a:spcPct val="90000"/>
              </a:lnSpc>
            </a:pPr>
            <a:r>
              <a:rPr lang="en-US" sz="2000" dirty="0" smtClean="0"/>
              <a:t>Performs </a:t>
            </a:r>
            <a:r>
              <a:rPr lang="en-US" sz="2000" dirty="0" err="1" smtClean="0"/>
              <a:t>async</a:t>
            </a:r>
            <a:r>
              <a:rPr lang="en-US" sz="2000" dirty="0" smtClean="0"/>
              <a:t> I/Os via internal calls</a:t>
            </a:r>
          </a:p>
          <a:p>
            <a:pPr eaLnBrk="1" hangingPunct="1">
              <a:lnSpc>
                <a:spcPct val="90000"/>
              </a:lnSpc>
            </a:pPr>
            <a:endParaRPr lang="en-US"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a:xfrm>
            <a:off x="2438400" y="46038"/>
            <a:ext cx="6172200" cy="944562"/>
          </a:xfrm>
        </p:spPr>
        <p:txBody>
          <a:bodyPr/>
          <a:lstStyle/>
          <a:p>
            <a:pPr algn="l" eaLnBrk="1" hangingPunct="1"/>
            <a:r>
              <a:rPr lang="en-US" sz="4000" dirty="0" smtClean="0"/>
              <a:t>ASMLIB Installation &amp; Conf</a:t>
            </a:r>
          </a:p>
        </p:txBody>
      </p:sp>
      <p:sp>
        <p:nvSpPr>
          <p:cNvPr id="29699" name="Rectangle 3"/>
          <p:cNvSpPr>
            <a:spLocks noGrp="1"/>
          </p:cNvSpPr>
          <p:nvPr>
            <p:ph type="body" idx="4294967295"/>
          </p:nvPr>
        </p:nvSpPr>
        <p:spPr>
          <a:xfrm>
            <a:off x="0" y="1600200"/>
            <a:ext cx="8229600" cy="4525963"/>
          </a:xfrm>
        </p:spPr>
        <p:txBody>
          <a:bodyPr/>
          <a:lstStyle/>
          <a:p>
            <a:pPr eaLnBrk="1" hangingPunct="1"/>
            <a:r>
              <a:rPr lang="en-US" smtClean="0"/>
              <a:t>Consists of three rpms:</a:t>
            </a:r>
          </a:p>
          <a:p>
            <a:pPr lvl="1" eaLnBrk="1" hangingPunct="1"/>
            <a:r>
              <a:rPr lang="en-US" smtClean="0"/>
              <a:t>oracleasm-support-2.0.1-1.i386.rpm</a:t>
            </a:r>
          </a:p>
          <a:p>
            <a:pPr lvl="1" eaLnBrk="1" hangingPunct="1"/>
            <a:r>
              <a:rPr lang="en-US" smtClean="0"/>
              <a:t>oracleasmlib-2.0.1-1.i386.rpm</a:t>
            </a:r>
          </a:p>
          <a:p>
            <a:pPr lvl="1" eaLnBrk="1" hangingPunct="1"/>
            <a:r>
              <a:rPr lang="en-US" smtClean="0"/>
              <a:t>oracleasm-2.6.9-34.ELsmp-2.0.1-1.i686.rpm</a:t>
            </a:r>
          </a:p>
          <a:p>
            <a:pPr eaLnBrk="1" hangingPunct="1"/>
            <a:r>
              <a:rPr lang="en-US" smtClean="0"/>
              <a:t>Download the ASMLib software from the OTN website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a:xfrm>
            <a:off x="2438400" y="-76200"/>
            <a:ext cx="5943600" cy="1143000"/>
          </a:xfrm>
        </p:spPr>
        <p:txBody>
          <a:bodyPr/>
          <a:lstStyle/>
          <a:p>
            <a:pPr algn="l" eaLnBrk="1" hangingPunct="1"/>
            <a:r>
              <a:rPr lang="en-US" sz="4000" dirty="0" smtClean="0"/>
              <a:t>ASMLIB Installation &amp; Conf</a:t>
            </a:r>
          </a:p>
        </p:txBody>
      </p:sp>
      <p:sp>
        <p:nvSpPr>
          <p:cNvPr id="30723" name="Rectangle 3"/>
          <p:cNvSpPr>
            <a:spLocks noGrp="1"/>
          </p:cNvSpPr>
          <p:nvPr>
            <p:ph type="body" idx="4294967295"/>
          </p:nvPr>
        </p:nvSpPr>
        <p:spPr>
          <a:xfrm>
            <a:off x="0" y="1600200"/>
            <a:ext cx="8229600" cy="4525963"/>
          </a:xfrm>
        </p:spPr>
        <p:txBody>
          <a:bodyPr/>
          <a:lstStyle/>
          <a:p>
            <a:pPr eaLnBrk="1" hangingPunct="1"/>
            <a:r>
              <a:rPr lang="en-US" smtClean="0"/>
              <a:t>Install the packages as the root user</a:t>
            </a:r>
          </a:p>
          <a:p>
            <a:pPr eaLnBrk="1" hangingPunct="1"/>
            <a:r>
              <a:rPr lang="en-US" smtClean="0"/>
              <a:t># rpm –Uvh oracleasm-support-2.0.1-1.i386.rpm \ oracleasmlib-2.0.1-1.i386.rpm \ oracleasm-2.6.9-34.ELsmp-2.0.1-1.i686.rpm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idx="4294967295"/>
          </p:nvPr>
        </p:nvSpPr>
        <p:spPr>
          <a:xfrm>
            <a:off x="2590800" y="-76200"/>
            <a:ext cx="6019800" cy="1143000"/>
          </a:xfrm>
        </p:spPr>
        <p:txBody>
          <a:bodyPr/>
          <a:lstStyle/>
          <a:p>
            <a:pPr algn="l" eaLnBrk="1" hangingPunct="1"/>
            <a:r>
              <a:rPr lang="en-US" sz="4000" dirty="0" smtClean="0"/>
              <a:t>ASMLIB Installation &amp; Conf</a:t>
            </a:r>
          </a:p>
        </p:txBody>
      </p:sp>
      <p:sp>
        <p:nvSpPr>
          <p:cNvPr id="31747" name="Rectangle 3"/>
          <p:cNvSpPr>
            <a:spLocks noGrp="1"/>
          </p:cNvSpPr>
          <p:nvPr>
            <p:ph type="body" idx="4294967295"/>
          </p:nvPr>
        </p:nvSpPr>
        <p:spPr>
          <a:xfrm>
            <a:off x="0" y="1600200"/>
            <a:ext cx="8229600" cy="4525963"/>
          </a:xfrm>
        </p:spPr>
        <p:txBody>
          <a:bodyPr/>
          <a:lstStyle/>
          <a:p>
            <a:pPr eaLnBrk="1" hangingPunct="1"/>
            <a:r>
              <a:rPr lang="en-US" dirty="0" smtClean="0"/>
              <a:t>Configuring the Oracle ASM library driver. It will configure the on-boot properties for it.</a:t>
            </a:r>
          </a:p>
          <a:p>
            <a:pPr eaLnBrk="1" hangingPunct="1"/>
            <a:r>
              <a:rPr lang="en-US" dirty="0" smtClean="0"/>
              <a:t>#/etc/</a:t>
            </a:r>
            <a:r>
              <a:rPr lang="en-US" dirty="0" err="1" smtClean="0"/>
              <a:t>init.d</a:t>
            </a:r>
            <a:r>
              <a:rPr lang="en-US" dirty="0" smtClean="0"/>
              <a:t>/</a:t>
            </a:r>
            <a:r>
              <a:rPr lang="en-US" dirty="0" err="1" smtClean="0"/>
              <a:t>oracleasm</a:t>
            </a:r>
            <a:r>
              <a:rPr lang="en-US" dirty="0" smtClean="0"/>
              <a:t> configure</a:t>
            </a:r>
          </a:p>
          <a:p>
            <a:pPr eaLnBrk="1" hangingPunct="1"/>
            <a:r>
              <a:rPr lang="en-US" dirty="0" smtClean="0"/>
              <a:t>Response required</a:t>
            </a:r>
          </a:p>
          <a:p>
            <a:pPr lvl="1" eaLnBrk="1" hangingPunct="1"/>
            <a:r>
              <a:rPr lang="en-US" dirty="0" smtClean="0"/>
              <a:t>Default user</a:t>
            </a:r>
          </a:p>
          <a:p>
            <a:pPr lvl="1" eaLnBrk="1" hangingPunct="1"/>
            <a:r>
              <a:rPr lang="en-US" dirty="0" smtClean="0"/>
              <a:t>Default group</a:t>
            </a:r>
          </a:p>
          <a:p>
            <a:pPr lvl="1" eaLnBrk="1" hangingPunct="1"/>
            <a:r>
              <a:rPr lang="en-US" dirty="0" smtClean="0"/>
              <a:t>Start Oracle ASM library on boot</a:t>
            </a:r>
          </a:p>
          <a:p>
            <a:pPr lvl="1" eaLnBrk="1" hangingPunct="1"/>
            <a:r>
              <a:rPr lang="en-US" dirty="0" smtClean="0"/>
              <a:t>Fix permissions of Oracle ASM disks on boot</a:t>
            </a:r>
          </a:p>
          <a:p>
            <a:pPr eaLnBrk="1" hangingPunct="1"/>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txBox="1">
            <a:spLocks/>
          </p:cNvSpPr>
          <p:nvPr/>
        </p:nvSpPr>
        <p:spPr bwMode="auto">
          <a:xfrm>
            <a:off x="8496300" y="185738"/>
            <a:ext cx="423863" cy="298450"/>
          </a:xfrm>
          <a:prstGeom prst="rect">
            <a:avLst/>
          </a:prstGeom>
          <a:noFill/>
          <a:ln w="9525">
            <a:noFill/>
            <a:miter lim="800000"/>
            <a:headEnd/>
            <a:tailEnd/>
          </a:ln>
        </p:spPr>
        <p:txBody>
          <a:bodyPr/>
          <a:lstStyle/>
          <a:p>
            <a:fld id="{F173D7CC-34A6-4317-949F-27067973D307}" type="slidenum">
              <a:rPr lang="en-US" sz="1400">
                <a:solidFill>
                  <a:schemeClr val="bg1"/>
                </a:solidFill>
              </a:rPr>
              <a:pPr/>
              <a:t>2</a:t>
            </a:fld>
            <a:endParaRPr lang="en-US" sz="1400">
              <a:solidFill>
                <a:schemeClr val="bg1"/>
              </a:solidFill>
            </a:endParaRPr>
          </a:p>
        </p:txBody>
      </p:sp>
      <p:graphicFrame>
        <p:nvGraphicFramePr>
          <p:cNvPr id="31" name="Table 30"/>
          <p:cNvGraphicFramePr>
            <a:graphicFrameLocks noGrp="1"/>
          </p:cNvGraphicFramePr>
          <p:nvPr/>
        </p:nvGraphicFramePr>
        <p:xfrm>
          <a:off x="479425" y="2239963"/>
          <a:ext cx="6821714" cy="3352800"/>
        </p:xfrm>
        <a:graphic>
          <a:graphicData uri="http://schemas.openxmlformats.org/drawingml/2006/table">
            <a:tbl>
              <a:tblPr/>
              <a:tblGrid>
                <a:gridCol w="1785257"/>
                <a:gridCol w="5036457"/>
              </a:tblGrid>
              <a:tr h="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400" b="1" dirty="0" smtClean="0">
                          <a:solidFill>
                            <a:srgbClr val="002060"/>
                          </a:solidFill>
                        </a:rPr>
                        <a:t>Founded</a:t>
                      </a:r>
                      <a:endParaRPr lang="en-US" sz="1400" b="1" dirty="0">
                        <a:solidFill>
                          <a:srgbClr val="002060"/>
                        </a:solidFill>
                      </a:endParaRPr>
                    </a:p>
                  </a:txBody>
                  <a:tcPr marL="137160" marR="137160" marT="137160" marB="13716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4E7E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400" b="1" dirty="0" smtClean="0">
                          <a:solidFill>
                            <a:srgbClr val="002060"/>
                          </a:solidFill>
                        </a:rPr>
                        <a:t>1997</a:t>
                      </a:r>
                      <a:endParaRPr lang="en-US" sz="1400" b="1" dirty="0">
                        <a:solidFill>
                          <a:srgbClr val="002060"/>
                        </a:solidFill>
                      </a:endParaRPr>
                    </a:p>
                  </a:txBody>
                  <a:tcPr marL="137160" marR="137160" marT="137160" marB="13716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4E7EC"/>
                    </a:solidFill>
                  </a:tcPr>
                </a:tc>
              </a:tr>
              <a:tr h="33382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400" b="1" dirty="0" smtClean="0">
                          <a:solidFill>
                            <a:srgbClr val="002060"/>
                          </a:solidFill>
                        </a:rPr>
                        <a:t>Financial Profile</a:t>
                      </a:r>
                      <a:endParaRPr lang="en-US" sz="1400" b="1" dirty="0">
                        <a:solidFill>
                          <a:srgbClr val="002060"/>
                        </a:solidFill>
                      </a:endParaRPr>
                    </a:p>
                  </a:txBody>
                  <a:tcPr marL="137160" marR="137160" marT="137160" marB="13716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4E7E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400" b="1" dirty="0" smtClean="0">
                          <a:solidFill>
                            <a:srgbClr val="002060"/>
                          </a:solidFill>
                        </a:rPr>
                        <a:t>Privately Held</a:t>
                      </a:r>
                      <a:endParaRPr lang="en-US" sz="1400" b="1" dirty="0">
                        <a:solidFill>
                          <a:srgbClr val="002060"/>
                        </a:solidFill>
                      </a:endParaRPr>
                    </a:p>
                  </a:txBody>
                  <a:tcPr marL="137160" marR="137160" marT="137160" marB="13716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4E7EC"/>
                    </a:solidFill>
                  </a:tcPr>
                </a:tc>
              </a:tr>
              <a:tr h="33382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400" b="1" dirty="0" smtClean="0">
                          <a:solidFill>
                            <a:srgbClr val="002060"/>
                          </a:solidFill>
                        </a:rPr>
                        <a:t>Headquarters</a:t>
                      </a:r>
                      <a:endParaRPr lang="en-US" sz="1400" b="1" dirty="0">
                        <a:solidFill>
                          <a:srgbClr val="002060"/>
                        </a:solidFill>
                      </a:endParaRPr>
                    </a:p>
                  </a:txBody>
                  <a:tcPr marL="137160" marR="137160" marT="137160" marB="13716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4E7E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400" b="1" dirty="0" smtClean="0">
                          <a:solidFill>
                            <a:srgbClr val="002060"/>
                          </a:solidFill>
                        </a:rPr>
                        <a:t>Troy, Michigan</a:t>
                      </a:r>
                      <a:endParaRPr lang="en-US" sz="1400" b="1" dirty="0">
                        <a:solidFill>
                          <a:srgbClr val="002060"/>
                        </a:solidFill>
                      </a:endParaRPr>
                    </a:p>
                  </a:txBody>
                  <a:tcPr marL="137160" marR="137160" marT="137160" marB="13716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4E7EC"/>
                    </a:solidFill>
                  </a:tcPr>
                </a:tc>
              </a:tr>
              <a:tr h="33382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l" defTabSz="914400" rtl="0" eaLnBrk="1" latinLnBrk="0" hangingPunct="1"/>
                      <a:r>
                        <a:rPr lang="en-US" sz="1400" b="1" kern="1200" dirty="0" smtClean="0">
                          <a:solidFill>
                            <a:srgbClr val="002060"/>
                          </a:solidFill>
                          <a:latin typeface="+mn-lt"/>
                          <a:ea typeface="+mn-ea"/>
                          <a:cs typeface="+mn-cs"/>
                        </a:rPr>
                        <a:t>Services</a:t>
                      </a:r>
                    </a:p>
                  </a:txBody>
                  <a:tcPr marL="137160" marR="137160" marT="137160" marB="13716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4E7E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2060"/>
                          </a:solidFill>
                          <a:latin typeface="+mn-lt"/>
                          <a:ea typeface="+mn-ea"/>
                          <a:cs typeface="+mn-cs"/>
                        </a:rPr>
                        <a:t>Vigilant Technologies is a premier provider of Enterprise Application Management</a:t>
                      </a:r>
                      <a:r>
                        <a:rPr lang="en-US" sz="1400" b="1" kern="1200" baseline="0" dirty="0" smtClean="0">
                          <a:solidFill>
                            <a:srgbClr val="002060"/>
                          </a:solidFill>
                          <a:latin typeface="+mn-lt"/>
                          <a:ea typeface="+mn-ea"/>
                          <a:cs typeface="+mn-cs"/>
                        </a:rPr>
                        <a:t> Services with Complete database administration </a:t>
                      </a:r>
                      <a:endParaRPr lang="en-US" sz="1400" b="1" kern="1200" dirty="0" smtClean="0">
                        <a:solidFill>
                          <a:srgbClr val="002060"/>
                        </a:solidFill>
                        <a:latin typeface="+mn-lt"/>
                        <a:ea typeface="+mn-ea"/>
                        <a:cs typeface="+mn-cs"/>
                      </a:endParaRPr>
                    </a:p>
                  </a:txBody>
                  <a:tcPr marL="137160" marR="137160" marT="137160" marB="13716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4E7EC"/>
                    </a:solidFill>
                  </a:tcPr>
                </a:tc>
              </a:tr>
              <a:tr h="33382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400" b="1" dirty="0" smtClean="0">
                          <a:solidFill>
                            <a:srgbClr val="002060"/>
                          </a:solidFill>
                        </a:rPr>
                        <a:t>Support</a:t>
                      </a:r>
                      <a:r>
                        <a:rPr lang="en-US" sz="1400" b="1" baseline="0" dirty="0" smtClean="0">
                          <a:solidFill>
                            <a:srgbClr val="002060"/>
                          </a:solidFill>
                        </a:rPr>
                        <a:t> </a:t>
                      </a:r>
                      <a:r>
                        <a:rPr lang="en-US" sz="1400" b="1" dirty="0" smtClean="0">
                          <a:solidFill>
                            <a:srgbClr val="002060"/>
                          </a:solidFill>
                        </a:rPr>
                        <a:t>Centers</a:t>
                      </a:r>
                      <a:endParaRPr lang="en-US" sz="1400" b="1" dirty="0">
                        <a:solidFill>
                          <a:srgbClr val="002060"/>
                        </a:solidFill>
                      </a:endParaRPr>
                    </a:p>
                  </a:txBody>
                  <a:tcPr marL="137160" marR="137160" marT="137160" marB="13716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4E7E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2060"/>
                          </a:solidFill>
                        </a:rPr>
                        <a:t>Troy, Michigan, Toronto,</a:t>
                      </a:r>
                      <a:r>
                        <a:rPr lang="en-US" sz="1400" b="1" baseline="0" dirty="0" smtClean="0">
                          <a:solidFill>
                            <a:srgbClr val="002060"/>
                          </a:solidFill>
                        </a:rPr>
                        <a:t> Canada, Hyderabad, India</a:t>
                      </a:r>
                      <a:endParaRPr lang="en-US" sz="1400" b="1" dirty="0" smtClean="0">
                        <a:solidFill>
                          <a:srgbClr val="002060"/>
                        </a:solidFill>
                      </a:endParaRPr>
                    </a:p>
                  </a:txBody>
                  <a:tcPr marL="137160" marR="137160" marT="137160" marB="13716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4E7EC"/>
                    </a:solidFill>
                  </a:tcPr>
                </a:tc>
              </a:tr>
              <a:tr h="333829">
                <a:tc>
                  <a:txBody>
                    <a:bodyPr/>
                    <a:lstStyle/>
                    <a:p>
                      <a:r>
                        <a:rPr lang="en-US" sz="1400" b="1" dirty="0" smtClean="0">
                          <a:solidFill>
                            <a:srgbClr val="002060"/>
                          </a:solidFill>
                        </a:rPr>
                        <a:t>Employees</a:t>
                      </a:r>
                      <a:endParaRPr lang="en-US" sz="1400" b="1" dirty="0">
                        <a:solidFill>
                          <a:srgbClr val="002060"/>
                        </a:solidFill>
                      </a:endParaRPr>
                    </a:p>
                  </a:txBody>
                  <a:tcPr marL="137160" marR="137160" marT="137160" marB="13716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4E7EC"/>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2060"/>
                          </a:solidFill>
                        </a:rPr>
                        <a:t>Currently 65 &amp; growing</a:t>
                      </a:r>
                    </a:p>
                  </a:txBody>
                  <a:tcPr marL="137160" marR="137160" marT="137160" marB="13716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4E7EC"/>
                    </a:solidFill>
                  </a:tcPr>
                </a:tc>
              </a:tr>
            </a:tbl>
          </a:graphicData>
        </a:graphic>
      </p:graphicFrame>
      <p:pic>
        <p:nvPicPr>
          <p:cNvPr id="5146" name="Picture 6" descr="http://www.profile.gr/images/005_Oracle_Ptnr_clr_rgb.bmp"/>
          <p:cNvPicPr>
            <a:picLocks noChangeAspect="1" noChangeArrowheads="1"/>
          </p:cNvPicPr>
          <p:nvPr/>
        </p:nvPicPr>
        <p:blipFill>
          <a:blip r:embed="rId3" cstate="print"/>
          <a:srcRect/>
          <a:stretch>
            <a:fillRect/>
          </a:stretch>
        </p:blipFill>
        <p:spPr bwMode="auto">
          <a:xfrm>
            <a:off x="7315200" y="4259263"/>
            <a:ext cx="1655763" cy="541337"/>
          </a:xfrm>
          <a:prstGeom prst="rect">
            <a:avLst/>
          </a:prstGeom>
          <a:noFill/>
          <a:ln w="9525">
            <a:noFill/>
            <a:miter lim="800000"/>
            <a:headEnd/>
            <a:tailEnd/>
          </a:ln>
        </p:spPr>
      </p:pic>
      <p:pic>
        <p:nvPicPr>
          <p:cNvPr id="5147" name="Picture 2" descr="409D018D-9728-4BFF-8025-2ABE593C5A05"/>
          <p:cNvPicPr>
            <a:picLocks noChangeAspect="1" noChangeArrowheads="1"/>
          </p:cNvPicPr>
          <p:nvPr/>
        </p:nvPicPr>
        <p:blipFill>
          <a:blip r:embed="rId4" cstate="print"/>
          <a:srcRect/>
          <a:stretch>
            <a:fillRect/>
          </a:stretch>
        </p:blipFill>
        <p:spPr bwMode="auto">
          <a:xfrm>
            <a:off x="7467600" y="2730500"/>
            <a:ext cx="1524000" cy="241300"/>
          </a:xfrm>
          <a:prstGeom prst="rect">
            <a:avLst/>
          </a:prstGeom>
          <a:noFill/>
          <a:ln w="9525">
            <a:noFill/>
            <a:miter lim="800000"/>
            <a:headEnd/>
            <a:tailEnd/>
          </a:ln>
        </p:spPr>
      </p:pic>
      <p:sp>
        <p:nvSpPr>
          <p:cNvPr id="7" name="TextBox 6"/>
          <p:cNvSpPr txBox="1"/>
          <p:nvPr/>
        </p:nvSpPr>
        <p:spPr>
          <a:xfrm>
            <a:off x="381000" y="1600200"/>
            <a:ext cx="7772400" cy="708025"/>
          </a:xfrm>
          <a:prstGeom prst="rect">
            <a:avLst/>
          </a:prstGeom>
          <a:noFill/>
        </p:spPr>
        <p:txBody>
          <a:bodyPr>
            <a:spAutoFit/>
          </a:bodyPr>
          <a:lstStyle/>
          <a:p>
            <a:pPr>
              <a:defRPr/>
            </a:pPr>
            <a:r>
              <a:rPr lang="en-US" sz="4000" b="1" dirty="0">
                <a:solidFill>
                  <a:srgbClr val="002060"/>
                </a:solidFill>
                <a:latin typeface="+mj-lt"/>
              </a:rPr>
              <a:t>Who Are We?</a:t>
            </a:r>
          </a:p>
        </p:txBody>
      </p:sp>
      <p:sp>
        <p:nvSpPr>
          <p:cNvPr id="8" name="TextBox 7"/>
          <p:cNvSpPr txBox="1"/>
          <p:nvPr/>
        </p:nvSpPr>
        <p:spPr>
          <a:xfrm>
            <a:off x="3810000" y="206375"/>
            <a:ext cx="4343400" cy="708025"/>
          </a:xfrm>
          <a:prstGeom prst="rect">
            <a:avLst/>
          </a:prstGeom>
          <a:noFill/>
        </p:spPr>
        <p:txBody>
          <a:bodyPr>
            <a:spAutoFit/>
          </a:bodyPr>
          <a:lstStyle/>
          <a:p>
            <a:pPr>
              <a:defRPr/>
            </a:pPr>
            <a:r>
              <a:rPr lang="en-US" sz="4000" b="1" dirty="0">
                <a:solidFill>
                  <a:srgbClr val="002060"/>
                </a:solidFill>
                <a:latin typeface="+mj-lt"/>
              </a:rPr>
              <a:t>About Us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a:xfrm>
            <a:off x="2438400" y="0"/>
            <a:ext cx="5867400" cy="1143000"/>
          </a:xfrm>
        </p:spPr>
        <p:txBody>
          <a:bodyPr/>
          <a:lstStyle/>
          <a:p>
            <a:pPr algn="l" eaLnBrk="1" hangingPunct="1"/>
            <a:r>
              <a:rPr lang="en-US" sz="4000" dirty="0" smtClean="0"/>
              <a:t>ASMLIB Installation &amp; Conf</a:t>
            </a:r>
          </a:p>
        </p:txBody>
      </p:sp>
      <p:sp>
        <p:nvSpPr>
          <p:cNvPr id="32771" name="Rectangle 3"/>
          <p:cNvSpPr>
            <a:spLocks noGrp="1"/>
          </p:cNvSpPr>
          <p:nvPr>
            <p:ph type="body" idx="4294967295"/>
          </p:nvPr>
        </p:nvSpPr>
        <p:spPr>
          <a:xfrm>
            <a:off x="0" y="1600200"/>
            <a:ext cx="8229600" cy="4525963"/>
          </a:xfrm>
        </p:spPr>
        <p:txBody>
          <a:bodyPr/>
          <a:lstStyle/>
          <a:p>
            <a:pPr eaLnBrk="1" hangingPunct="1"/>
            <a:r>
              <a:rPr lang="en-US" smtClean="0"/>
              <a:t>Once ASMLIB is installed and configured. Once ASM is restarted, ASM will dynamically discover that ASMLIB is loaded</a:t>
            </a:r>
          </a:p>
          <a:p>
            <a:pPr lvl="1" eaLnBrk="1" hangingPunct="1"/>
            <a:r>
              <a:rPr lang="en-US" smtClean="0"/>
              <a:t>All disk discovery and IO calls are handled through ASMLIB</a:t>
            </a:r>
          </a:p>
          <a:p>
            <a:pPr eaLnBrk="1" hangingPunct="1"/>
            <a:r>
              <a:rPr lang="en-US" smtClean="0"/>
              <a:t>After ASM initialization you’ll see the following message in the ASM log:</a:t>
            </a:r>
          </a:p>
          <a:p>
            <a:pPr lvl="1" eaLnBrk="1" hangingPunct="1"/>
            <a:r>
              <a:rPr lang="en-US" smtClean="0"/>
              <a:t>Loaded ASM library – Generic Linux version 1.0.0 library for asmlib interface</a:t>
            </a:r>
          </a:p>
          <a:p>
            <a:pPr lvl="1"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2362200" y="0"/>
            <a:ext cx="6096000" cy="1143000"/>
          </a:xfrm>
        </p:spPr>
        <p:txBody>
          <a:bodyPr/>
          <a:lstStyle/>
          <a:p>
            <a:pPr algn="l" eaLnBrk="1" hangingPunct="1"/>
            <a:r>
              <a:rPr lang="en-US" sz="4000" dirty="0" smtClean="0"/>
              <a:t>ASMLIB - Creating disks</a:t>
            </a:r>
          </a:p>
        </p:txBody>
      </p:sp>
      <p:sp>
        <p:nvSpPr>
          <p:cNvPr id="33795" name="Rectangle 3"/>
          <p:cNvSpPr>
            <a:spLocks noGrp="1"/>
          </p:cNvSpPr>
          <p:nvPr>
            <p:ph type="body" idx="4294967295"/>
          </p:nvPr>
        </p:nvSpPr>
        <p:spPr>
          <a:xfrm>
            <a:off x="0" y="1600200"/>
            <a:ext cx="8229600" cy="4525963"/>
          </a:xfrm>
        </p:spPr>
        <p:txBody>
          <a:bodyPr/>
          <a:lstStyle/>
          <a:p>
            <a:pPr eaLnBrk="1" hangingPunct="1"/>
            <a:r>
              <a:rPr lang="en-US" sz="2800" dirty="0" smtClean="0"/>
              <a:t>Once the kernel module is loaded, stamp (or label) the partitions created earlier as ASM disks</a:t>
            </a:r>
          </a:p>
          <a:p>
            <a:pPr eaLnBrk="1" hangingPunct="1"/>
            <a:r>
              <a:rPr lang="en-US" sz="2800" dirty="0" smtClean="0"/>
              <a:t>#/etc/</a:t>
            </a:r>
            <a:r>
              <a:rPr lang="en-US" sz="2800" dirty="0" err="1" smtClean="0"/>
              <a:t>init.d</a:t>
            </a:r>
            <a:r>
              <a:rPr lang="en-US" sz="2800" dirty="0" smtClean="0"/>
              <a:t>/</a:t>
            </a:r>
            <a:r>
              <a:rPr lang="en-US" sz="2800" dirty="0" err="1" smtClean="0"/>
              <a:t>oracleasm</a:t>
            </a:r>
            <a:r>
              <a:rPr lang="en-US" sz="2800" dirty="0" smtClean="0"/>
              <a:t> </a:t>
            </a:r>
            <a:r>
              <a:rPr lang="en-US" sz="2800" dirty="0" err="1" smtClean="0"/>
              <a:t>createdisk</a:t>
            </a:r>
            <a:r>
              <a:rPr lang="en-US" sz="2800" dirty="0" smtClean="0"/>
              <a:t> VOL1 /dev/sdb1 ( Marking disk “/dev/sdb1” as an ASM disk</a:t>
            </a:r>
          </a:p>
          <a:p>
            <a:pPr eaLnBrk="1" hangingPunct="1"/>
            <a:r>
              <a:rPr lang="en-US" sz="2800" dirty="0" smtClean="0"/>
              <a:t>If RAC installation, on the other nodes</a:t>
            </a:r>
          </a:p>
          <a:p>
            <a:pPr lvl="1" eaLnBrk="1" hangingPunct="1"/>
            <a:r>
              <a:rPr lang="en-US" sz="2400" dirty="0" smtClean="0"/>
              <a:t>#/etc/</a:t>
            </a:r>
            <a:r>
              <a:rPr lang="en-US" sz="2400" dirty="0" err="1" smtClean="0"/>
              <a:t>init.d</a:t>
            </a:r>
            <a:r>
              <a:rPr lang="en-US" sz="2400" dirty="0" smtClean="0"/>
              <a:t>/</a:t>
            </a:r>
            <a:r>
              <a:rPr lang="en-US" sz="2400" dirty="0" err="1" smtClean="0"/>
              <a:t>oracleasm</a:t>
            </a:r>
            <a:r>
              <a:rPr lang="en-US" sz="2400" dirty="0" smtClean="0"/>
              <a:t> scandisks</a:t>
            </a:r>
          </a:p>
          <a:p>
            <a:pPr lvl="1" eaLnBrk="1" hangingPunct="1"/>
            <a:r>
              <a:rPr lang="en-US" sz="2400" dirty="0" smtClean="0"/>
              <a:t># /etc/</a:t>
            </a:r>
            <a:r>
              <a:rPr lang="en-US" sz="2400" dirty="0" err="1" smtClean="0"/>
              <a:t>init.d</a:t>
            </a:r>
            <a:r>
              <a:rPr lang="en-US" sz="2400" dirty="0" smtClean="0"/>
              <a:t>/</a:t>
            </a:r>
            <a:r>
              <a:rPr lang="en-US" sz="2400" dirty="0" err="1" smtClean="0"/>
              <a:t>oracleasm</a:t>
            </a:r>
            <a:r>
              <a:rPr lang="en-US" sz="2400" dirty="0" smtClean="0"/>
              <a:t> </a:t>
            </a:r>
            <a:r>
              <a:rPr lang="en-US" sz="2400" dirty="0" err="1" smtClean="0"/>
              <a:t>listdisks</a:t>
            </a:r>
            <a:r>
              <a:rPr lang="en-US" sz="2400" dirty="0" smtClean="0"/>
              <a:t> </a:t>
            </a:r>
          </a:p>
          <a:p>
            <a:pPr lvl="1" eaLnBrk="1" hangingPunct="1">
              <a:buFont typeface="Arial" charset="0"/>
              <a:buNone/>
            </a:pPr>
            <a:r>
              <a:rPr lang="en-US" sz="2400" dirty="0" smtClean="0"/>
              <a:t>	 displays VOL1</a:t>
            </a:r>
          </a:p>
          <a:p>
            <a:pPr lvl="1" eaLnBrk="1" hangingPunct="1"/>
            <a:endParaRPr lang="en-US" sz="2400" dirty="0" smtClean="0"/>
          </a:p>
          <a:p>
            <a:pPr eaLnBrk="1" hangingPunct="1"/>
            <a:endParaRPr lang="en-US" sz="28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7800" y="2819400"/>
            <a:ext cx="6719532" cy="2246769"/>
          </a:xfrm>
          <a:prstGeom prst="rect">
            <a:avLst/>
          </a:prstGeom>
          <a:noFill/>
        </p:spPr>
        <p:txBody>
          <a:bodyPr wrap="none" rtlCol="0">
            <a:spAutoFit/>
          </a:bodyPr>
          <a:lstStyle/>
          <a:p>
            <a:r>
              <a:rPr lang="en-US" sz="2800" dirty="0" smtClean="0"/>
              <a:t>Lab 1 :  Configuration of devices for ASM</a:t>
            </a:r>
          </a:p>
          <a:p>
            <a:endParaRPr lang="en-US" sz="2800" dirty="0" smtClean="0"/>
          </a:p>
          <a:p>
            <a:r>
              <a:rPr lang="en-US" sz="2800" dirty="0" smtClean="0"/>
              <a:t>Lab 2 :  Install and Configure ASMLIB</a:t>
            </a:r>
          </a:p>
          <a:p>
            <a:endParaRPr lang="en-US" sz="2800" dirty="0" smtClean="0"/>
          </a:p>
          <a:p>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71800" y="-76200"/>
            <a:ext cx="5257800" cy="715962"/>
          </a:xfrm>
        </p:spPr>
        <p:txBody>
          <a:bodyPr rtlCol="0">
            <a:normAutofit fontScale="90000"/>
          </a:bodyPr>
          <a:lstStyle/>
          <a:p>
            <a:pPr algn="l" eaLnBrk="1" fontAlgn="auto" hangingPunct="1">
              <a:spcAft>
                <a:spcPts val="0"/>
              </a:spcAft>
              <a:defRPr/>
            </a:pPr>
            <a:r>
              <a:rPr lang="en-US" dirty="0" smtClean="0"/>
              <a:t/>
            </a:r>
            <a:br>
              <a:rPr lang="en-US" dirty="0" smtClean="0"/>
            </a:br>
            <a:r>
              <a:rPr lang="en-US" dirty="0" smtClean="0"/>
              <a:t>I/O Distribution</a:t>
            </a:r>
            <a:endParaRPr lang="en-US" dirty="0"/>
          </a:p>
        </p:txBody>
      </p:sp>
      <p:sp>
        <p:nvSpPr>
          <p:cNvPr id="6" name="Content Placeholder 5"/>
          <p:cNvSpPr>
            <a:spLocks noGrp="1"/>
          </p:cNvSpPr>
          <p:nvPr>
            <p:ph idx="4294967295"/>
          </p:nvPr>
        </p:nvSpPr>
        <p:spPr>
          <a:xfrm>
            <a:off x="0" y="1600200"/>
            <a:ext cx="8229600" cy="4525963"/>
          </a:xfrm>
        </p:spPr>
        <p:txBody>
          <a:bodyPr rtlCol="0">
            <a:normAutofit fontScale="92500"/>
          </a:bodyPr>
          <a:lstStyle/>
          <a:p>
            <a:pPr eaLnBrk="1" fontAlgn="auto" hangingPunct="1">
              <a:spcAft>
                <a:spcPts val="0"/>
              </a:spcAft>
              <a:buFont typeface="Arial" pitchFamily="34" charset="0"/>
              <a:buChar char="•"/>
              <a:defRPr/>
            </a:pPr>
            <a:r>
              <a:rPr lang="en-US" dirty="0" smtClean="0"/>
              <a:t>ASM implements Stripe and Mirror Everything</a:t>
            </a:r>
            <a:br>
              <a:rPr lang="en-US" dirty="0" smtClean="0"/>
            </a:br>
            <a:r>
              <a:rPr lang="en-US" dirty="0" smtClean="0"/>
              <a:t>( SAME)</a:t>
            </a:r>
          </a:p>
          <a:p>
            <a:pPr eaLnBrk="1" fontAlgn="auto" hangingPunct="1">
              <a:spcAft>
                <a:spcPts val="0"/>
              </a:spcAft>
              <a:buFont typeface="Arial" pitchFamily="34" charset="0"/>
              <a:buChar char="•"/>
              <a:defRPr/>
            </a:pPr>
            <a:r>
              <a:rPr lang="en-US" dirty="0" smtClean="0"/>
              <a:t>Spreads file AUs evenly across disks in Disk Group</a:t>
            </a:r>
          </a:p>
          <a:p>
            <a:pPr eaLnBrk="1" fontAlgn="auto" hangingPunct="1">
              <a:spcAft>
                <a:spcPts val="0"/>
              </a:spcAft>
              <a:buFont typeface="Arial" pitchFamily="34" charset="0"/>
              <a:buChar char="•"/>
              <a:defRPr/>
            </a:pPr>
            <a:r>
              <a:rPr lang="en-US" dirty="0" smtClean="0"/>
              <a:t>Evenly spreads space usage and I/O across disks</a:t>
            </a:r>
          </a:p>
          <a:p>
            <a:pPr eaLnBrk="1" fontAlgn="auto" hangingPunct="1">
              <a:spcAft>
                <a:spcPts val="0"/>
              </a:spcAft>
              <a:buFont typeface="Arial" pitchFamily="34" charset="0"/>
              <a:buChar char="•"/>
              <a:defRPr/>
            </a:pPr>
            <a:r>
              <a:rPr lang="en-US" dirty="0" smtClean="0"/>
              <a:t>Removes need for manual tuning</a:t>
            </a:r>
          </a:p>
          <a:p>
            <a:pPr eaLnBrk="1" fontAlgn="auto" hangingPunct="1">
              <a:spcAft>
                <a:spcPts val="0"/>
              </a:spcAft>
              <a:buFont typeface="Arial" pitchFamily="34" charset="0"/>
              <a:buChar char="•"/>
              <a:defRPr/>
            </a:pPr>
            <a:r>
              <a:rPr lang="en-US" dirty="0" smtClean="0"/>
              <a:t>Allows online storage reconfiguration</a:t>
            </a:r>
          </a:p>
          <a:p>
            <a:pPr eaLnBrk="1" fontAlgn="auto" hangingPunct="1">
              <a:spcAft>
                <a:spcPts val="0"/>
              </a:spcAft>
              <a:buFont typeface="Arial" pitchFamily="34" charset="0"/>
              <a:buChar char="•"/>
              <a:defRPr/>
            </a:pPr>
            <a:r>
              <a:rPr lang="en-US" u="sng" dirty="0" smtClean="0"/>
              <a:t>Since ASM distributes extents evenly, there are no hot spots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4600" y="-304800"/>
            <a:ext cx="6477000" cy="1143000"/>
          </a:xfrm>
        </p:spPr>
        <p:txBody>
          <a:bodyPr rtlCol="0">
            <a:normAutofit fontScale="90000"/>
          </a:bodyPr>
          <a:lstStyle/>
          <a:p>
            <a:pPr algn="l" eaLnBrk="1" fontAlgn="auto" hangingPunct="1">
              <a:spcAft>
                <a:spcPts val="0"/>
              </a:spcAft>
              <a:defRPr/>
            </a:pPr>
            <a:r>
              <a:rPr lang="en-US" dirty="0" smtClean="0"/>
              <a:t/>
            </a:r>
            <a:br>
              <a:rPr lang="en-US" dirty="0" smtClean="0"/>
            </a:br>
            <a:r>
              <a:rPr lang="en-US" sz="3600" dirty="0" smtClean="0"/>
              <a:t>ASM Placement in the Storage Stack</a:t>
            </a:r>
            <a:endParaRPr lang="en-US" dirty="0"/>
          </a:p>
        </p:txBody>
      </p:sp>
      <p:sp>
        <p:nvSpPr>
          <p:cNvPr id="5" name="Rectangle 4"/>
          <p:cNvSpPr/>
          <p:nvPr/>
        </p:nvSpPr>
        <p:spPr>
          <a:xfrm>
            <a:off x="2819400" y="1981200"/>
            <a:ext cx="3200400" cy="3276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43" name="Straight Connector 42"/>
          <p:cNvCxnSpPr/>
          <p:nvPr/>
        </p:nvCxnSpPr>
        <p:spPr>
          <a:xfrm>
            <a:off x="2819400" y="2514600"/>
            <a:ext cx="3200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819400" y="3124200"/>
            <a:ext cx="3200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819400" y="4114800"/>
            <a:ext cx="3200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819400" y="4724400"/>
            <a:ext cx="3200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3733800" y="2133600"/>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Applications</a:t>
            </a:r>
          </a:p>
        </p:txBody>
      </p:sp>
      <p:sp>
        <p:nvSpPr>
          <p:cNvPr id="50" name="Rectangle 49"/>
          <p:cNvSpPr/>
          <p:nvPr/>
        </p:nvSpPr>
        <p:spPr>
          <a:xfrm>
            <a:off x="3733800" y="2743200"/>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Database</a:t>
            </a:r>
          </a:p>
        </p:txBody>
      </p:sp>
      <p:sp>
        <p:nvSpPr>
          <p:cNvPr id="52" name="Rectangle 51"/>
          <p:cNvSpPr/>
          <p:nvPr/>
        </p:nvSpPr>
        <p:spPr>
          <a:xfrm>
            <a:off x="3733800" y="3505200"/>
            <a:ext cx="12192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a:t>
            </a:r>
            <a:r>
              <a:rPr lang="en-US" sz="2000" dirty="0">
                <a:solidFill>
                  <a:schemeClr val="accent1"/>
                </a:solidFill>
              </a:rPr>
              <a:t>ASM</a:t>
            </a:r>
          </a:p>
        </p:txBody>
      </p:sp>
      <p:sp>
        <p:nvSpPr>
          <p:cNvPr id="53" name="Rectangle 52"/>
          <p:cNvSpPr/>
          <p:nvPr/>
        </p:nvSpPr>
        <p:spPr>
          <a:xfrm>
            <a:off x="3733800" y="4343400"/>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a:t>
            </a:r>
            <a:r>
              <a:rPr lang="en-US" sz="1400" dirty="0" smtClean="0">
                <a:solidFill>
                  <a:schemeClr val="accent1"/>
                </a:solidFill>
              </a:rPr>
              <a:t>Operating System</a:t>
            </a:r>
            <a:endParaRPr lang="en-US" sz="1400" dirty="0">
              <a:solidFill>
                <a:schemeClr val="accent1"/>
              </a:solidFill>
            </a:endParaRPr>
          </a:p>
        </p:txBody>
      </p:sp>
      <p:sp>
        <p:nvSpPr>
          <p:cNvPr id="54" name="Rectangle 53"/>
          <p:cNvSpPr/>
          <p:nvPr/>
        </p:nvSpPr>
        <p:spPr>
          <a:xfrm>
            <a:off x="3733800" y="4876800"/>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a:t>
            </a:r>
            <a:r>
              <a:rPr lang="en-US" sz="1400" dirty="0" smtClean="0">
                <a:solidFill>
                  <a:schemeClr val="accent1"/>
                </a:solidFill>
              </a:rPr>
              <a:t>Storage System</a:t>
            </a:r>
            <a:endParaRPr lang="en-US" sz="1400" dirty="0">
              <a:solidFill>
                <a:schemeClr val="accent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38400" y="0"/>
            <a:ext cx="5867400" cy="762000"/>
          </a:xfrm>
        </p:spPr>
        <p:txBody>
          <a:bodyPr rtlCol="0">
            <a:normAutofit fontScale="90000"/>
          </a:bodyPr>
          <a:lstStyle/>
          <a:p>
            <a:pPr algn="l" eaLnBrk="1" fontAlgn="auto" hangingPunct="1">
              <a:spcAft>
                <a:spcPts val="0"/>
              </a:spcAft>
              <a:defRPr/>
            </a:pPr>
            <a:r>
              <a:rPr lang="en-US" dirty="0" smtClean="0"/>
              <a:t/>
            </a:r>
            <a:br>
              <a:rPr lang="en-US" dirty="0" smtClean="0"/>
            </a:br>
            <a:r>
              <a:rPr lang="en-US" dirty="0" smtClean="0"/>
              <a:t>ASM Operational Stack</a:t>
            </a:r>
            <a:endParaRPr lang="en-US" dirty="0"/>
          </a:p>
        </p:txBody>
      </p:sp>
      <p:sp>
        <p:nvSpPr>
          <p:cNvPr id="5" name="Rectangle 4"/>
          <p:cNvSpPr/>
          <p:nvPr/>
        </p:nvSpPr>
        <p:spPr>
          <a:xfrm>
            <a:off x="685800" y="1981200"/>
            <a:ext cx="3200400" cy="3276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43" name="Straight Connector 42"/>
          <p:cNvCxnSpPr/>
          <p:nvPr/>
        </p:nvCxnSpPr>
        <p:spPr>
          <a:xfrm>
            <a:off x="685800" y="2514600"/>
            <a:ext cx="3200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85800" y="3048000"/>
            <a:ext cx="3200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85800" y="4191000"/>
            <a:ext cx="3200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85800" y="4724400"/>
            <a:ext cx="3200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600200" y="2133600"/>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Tables</a:t>
            </a:r>
          </a:p>
        </p:txBody>
      </p:sp>
      <p:sp>
        <p:nvSpPr>
          <p:cNvPr id="50" name="Rectangle 49"/>
          <p:cNvSpPr/>
          <p:nvPr/>
        </p:nvSpPr>
        <p:spPr>
          <a:xfrm>
            <a:off x="1600200" y="2743200"/>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a:t>
            </a:r>
            <a:r>
              <a:rPr lang="en-US" sz="1400" dirty="0" err="1">
                <a:solidFill>
                  <a:schemeClr val="accent1"/>
                </a:solidFill>
              </a:rPr>
              <a:t>Tablespace</a:t>
            </a:r>
            <a:endParaRPr lang="en-US" sz="1400" dirty="0">
              <a:solidFill>
                <a:schemeClr val="accent1"/>
              </a:solidFill>
            </a:endParaRPr>
          </a:p>
        </p:txBody>
      </p:sp>
      <p:sp>
        <p:nvSpPr>
          <p:cNvPr id="53" name="Rectangle 52"/>
          <p:cNvSpPr/>
          <p:nvPr/>
        </p:nvSpPr>
        <p:spPr>
          <a:xfrm>
            <a:off x="1600200" y="4343400"/>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Logical </a:t>
            </a:r>
            <a:r>
              <a:rPr lang="en-US" sz="1400" dirty="0" err="1">
                <a:solidFill>
                  <a:schemeClr val="accent1"/>
                </a:solidFill>
              </a:rPr>
              <a:t>Vol</a:t>
            </a:r>
            <a:endParaRPr lang="en-US" sz="1400" dirty="0">
              <a:solidFill>
                <a:schemeClr val="accent1"/>
              </a:solidFill>
            </a:endParaRPr>
          </a:p>
        </p:txBody>
      </p:sp>
      <p:sp>
        <p:nvSpPr>
          <p:cNvPr id="54" name="Rectangle 53"/>
          <p:cNvSpPr/>
          <p:nvPr/>
        </p:nvSpPr>
        <p:spPr>
          <a:xfrm>
            <a:off x="1600200" y="4876800"/>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Disks</a:t>
            </a:r>
          </a:p>
        </p:txBody>
      </p:sp>
      <p:cxnSp>
        <p:nvCxnSpPr>
          <p:cNvPr id="24" name="Straight Connector 23"/>
          <p:cNvCxnSpPr/>
          <p:nvPr/>
        </p:nvCxnSpPr>
        <p:spPr>
          <a:xfrm>
            <a:off x="685800" y="3657600"/>
            <a:ext cx="3200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600200" y="3352800"/>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Files</a:t>
            </a:r>
          </a:p>
        </p:txBody>
      </p:sp>
      <p:sp>
        <p:nvSpPr>
          <p:cNvPr id="26" name="Rectangle 25"/>
          <p:cNvSpPr/>
          <p:nvPr/>
        </p:nvSpPr>
        <p:spPr>
          <a:xfrm>
            <a:off x="1600200" y="3810000"/>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File System</a:t>
            </a:r>
          </a:p>
        </p:txBody>
      </p:sp>
      <p:sp>
        <p:nvSpPr>
          <p:cNvPr id="27" name="Rectangle 26"/>
          <p:cNvSpPr/>
          <p:nvPr/>
        </p:nvSpPr>
        <p:spPr>
          <a:xfrm>
            <a:off x="4953000" y="1981200"/>
            <a:ext cx="3200400" cy="3276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8" name="Straight Connector 27"/>
          <p:cNvCxnSpPr/>
          <p:nvPr/>
        </p:nvCxnSpPr>
        <p:spPr>
          <a:xfrm>
            <a:off x="4953000" y="2514600"/>
            <a:ext cx="3200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953000" y="3048000"/>
            <a:ext cx="3200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953000" y="4191000"/>
            <a:ext cx="3200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53000" y="4724400"/>
            <a:ext cx="3200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867400" y="2133600"/>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Tables</a:t>
            </a:r>
          </a:p>
        </p:txBody>
      </p:sp>
      <p:sp>
        <p:nvSpPr>
          <p:cNvPr id="33" name="Rectangle 32"/>
          <p:cNvSpPr/>
          <p:nvPr/>
        </p:nvSpPr>
        <p:spPr>
          <a:xfrm>
            <a:off x="5867400" y="2743200"/>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a:t>
            </a:r>
            <a:r>
              <a:rPr lang="en-US" sz="1400" dirty="0" err="1">
                <a:solidFill>
                  <a:schemeClr val="accent1"/>
                </a:solidFill>
              </a:rPr>
              <a:t>Tablespace</a:t>
            </a:r>
            <a:endParaRPr lang="en-US" sz="1400" dirty="0">
              <a:solidFill>
                <a:schemeClr val="accent1"/>
              </a:solidFill>
            </a:endParaRPr>
          </a:p>
        </p:txBody>
      </p:sp>
      <p:sp>
        <p:nvSpPr>
          <p:cNvPr id="34" name="Rectangle 33"/>
          <p:cNvSpPr/>
          <p:nvPr/>
        </p:nvSpPr>
        <p:spPr>
          <a:xfrm>
            <a:off x="4191000" y="4343400"/>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Logical </a:t>
            </a:r>
            <a:r>
              <a:rPr lang="en-US" sz="1400" dirty="0" err="1">
                <a:solidFill>
                  <a:schemeClr val="accent1"/>
                </a:solidFill>
              </a:rPr>
              <a:t>Vol</a:t>
            </a:r>
            <a:endParaRPr lang="en-US" sz="1400" dirty="0">
              <a:solidFill>
                <a:schemeClr val="accent1"/>
              </a:solidFill>
            </a:endParaRPr>
          </a:p>
        </p:txBody>
      </p:sp>
      <p:sp>
        <p:nvSpPr>
          <p:cNvPr id="35" name="Rectangle 34"/>
          <p:cNvSpPr/>
          <p:nvPr/>
        </p:nvSpPr>
        <p:spPr>
          <a:xfrm>
            <a:off x="5867400" y="4876800"/>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Disks Group</a:t>
            </a:r>
          </a:p>
        </p:txBody>
      </p:sp>
      <p:cxnSp>
        <p:nvCxnSpPr>
          <p:cNvPr id="36" name="Straight Connector 35"/>
          <p:cNvCxnSpPr/>
          <p:nvPr/>
        </p:nvCxnSpPr>
        <p:spPr>
          <a:xfrm>
            <a:off x="4953000" y="3657600"/>
            <a:ext cx="3200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4191000" y="3276600"/>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Files</a:t>
            </a:r>
          </a:p>
        </p:txBody>
      </p:sp>
      <p:sp>
        <p:nvSpPr>
          <p:cNvPr id="38" name="Rectangle 37"/>
          <p:cNvSpPr/>
          <p:nvPr/>
        </p:nvSpPr>
        <p:spPr>
          <a:xfrm>
            <a:off x="4114800" y="3810000"/>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File System</a:t>
            </a:r>
          </a:p>
        </p:txBody>
      </p:sp>
      <p:sp>
        <p:nvSpPr>
          <p:cNvPr id="39" name="Rectangle 38"/>
          <p:cNvSpPr/>
          <p:nvPr/>
        </p:nvSpPr>
        <p:spPr>
          <a:xfrm>
            <a:off x="2971800" y="5715000"/>
            <a:ext cx="3200400" cy="5334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dirty="0"/>
          </a:p>
        </p:txBody>
      </p:sp>
      <p:sp>
        <p:nvSpPr>
          <p:cNvPr id="41" name="Rectangle 40"/>
          <p:cNvSpPr/>
          <p:nvPr/>
        </p:nvSpPr>
        <p:spPr>
          <a:xfrm>
            <a:off x="3657600" y="5943600"/>
            <a:ext cx="16764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Networked Storage (SAN , NAS)</a:t>
            </a:r>
          </a:p>
        </p:txBody>
      </p:sp>
      <p:sp>
        <p:nvSpPr>
          <p:cNvPr id="42" name="Arc 41"/>
          <p:cNvSpPr/>
          <p:nvPr/>
        </p:nvSpPr>
        <p:spPr>
          <a:xfrm>
            <a:off x="7086600" y="3276600"/>
            <a:ext cx="609600" cy="1219200"/>
          </a:xfrm>
          <a:prstGeom prst="arc">
            <a:avLst>
              <a:gd name="adj1" fmla="val 16047597"/>
              <a:gd name="adj2" fmla="val 5466304"/>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55" name="Arc 54"/>
          <p:cNvSpPr/>
          <p:nvPr/>
        </p:nvSpPr>
        <p:spPr>
          <a:xfrm>
            <a:off x="5410200" y="3276600"/>
            <a:ext cx="457200" cy="1143000"/>
          </a:xfrm>
          <a:prstGeom prst="arc">
            <a:avLst>
              <a:gd name="adj1" fmla="val 5347519"/>
              <a:gd name="adj2" fmla="val 16060706"/>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6896" name="TextBox 55"/>
          <p:cNvSpPr txBox="1">
            <a:spLocks noChangeArrowheads="1"/>
          </p:cNvSpPr>
          <p:nvPr/>
        </p:nvSpPr>
        <p:spPr bwMode="auto">
          <a:xfrm>
            <a:off x="6172200" y="3733800"/>
            <a:ext cx="684213" cy="369888"/>
          </a:xfrm>
          <a:prstGeom prst="rect">
            <a:avLst/>
          </a:prstGeom>
          <a:noFill/>
          <a:ln w="9525">
            <a:noFill/>
            <a:miter lim="800000"/>
            <a:headEnd/>
            <a:tailEnd/>
          </a:ln>
        </p:spPr>
        <p:txBody>
          <a:bodyPr wrap="none">
            <a:spAutoFit/>
          </a:bodyPr>
          <a:lstStyle/>
          <a:p>
            <a:r>
              <a:rPr lang="en-US"/>
              <a:t>ASM</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4600" y="76200"/>
            <a:ext cx="5715000" cy="609600"/>
          </a:xfrm>
        </p:spPr>
        <p:txBody>
          <a:bodyPr rtlCol="0">
            <a:normAutofit fontScale="90000"/>
          </a:bodyPr>
          <a:lstStyle/>
          <a:p>
            <a:pPr algn="l" eaLnBrk="1" fontAlgn="auto" hangingPunct="1">
              <a:spcAft>
                <a:spcPts val="0"/>
              </a:spcAft>
              <a:defRPr/>
            </a:pPr>
            <a:r>
              <a:rPr lang="en-US" dirty="0" smtClean="0"/>
              <a:t/>
            </a:r>
            <a:br>
              <a:rPr lang="en-US" dirty="0" smtClean="0"/>
            </a:br>
            <a:r>
              <a:rPr lang="en-US" sz="3600" dirty="0" smtClean="0"/>
              <a:t>Storage and ASM administration</a:t>
            </a:r>
            <a:endParaRPr lang="en-US" dirty="0"/>
          </a:p>
        </p:txBody>
      </p:sp>
      <p:sp>
        <p:nvSpPr>
          <p:cNvPr id="37891" name="Content Placeholder 13"/>
          <p:cNvSpPr>
            <a:spLocks noGrp="1"/>
          </p:cNvSpPr>
          <p:nvPr>
            <p:ph sz="half" idx="4294967295"/>
          </p:nvPr>
        </p:nvSpPr>
        <p:spPr>
          <a:xfrm>
            <a:off x="0" y="1600200"/>
            <a:ext cx="4038600" cy="4525963"/>
          </a:xfrm>
        </p:spPr>
        <p:txBody>
          <a:bodyPr/>
          <a:lstStyle/>
          <a:p>
            <a:pPr algn="ctr" eaLnBrk="1" hangingPunct="1">
              <a:buFont typeface="Arial" charset="0"/>
              <a:buNone/>
            </a:pPr>
            <a:r>
              <a:rPr lang="en-US" dirty="0" smtClean="0"/>
              <a:t>SYS Admin Role</a:t>
            </a:r>
          </a:p>
          <a:p>
            <a:pPr lvl="1" eaLnBrk="1" hangingPunct="1">
              <a:buFont typeface="Arial" charset="0"/>
              <a:buNone/>
            </a:pPr>
            <a:r>
              <a:rPr lang="en-US" dirty="0" smtClean="0"/>
              <a:t>Pre-Installation</a:t>
            </a:r>
          </a:p>
          <a:p>
            <a:pPr lvl="2" eaLnBrk="1" hangingPunct="1"/>
            <a:r>
              <a:rPr lang="en-US" dirty="0" smtClean="0"/>
              <a:t>Create LUNs</a:t>
            </a:r>
          </a:p>
          <a:p>
            <a:pPr lvl="2" eaLnBrk="1" hangingPunct="1"/>
            <a:r>
              <a:rPr lang="en-US" dirty="0" smtClean="0"/>
              <a:t>Set Ownership and permissions to Oracle user</a:t>
            </a:r>
          </a:p>
        </p:txBody>
      </p:sp>
      <p:sp>
        <p:nvSpPr>
          <p:cNvPr id="37892" name="Content Placeholder 14"/>
          <p:cNvSpPr>
            <a:spLocks noGrp="1"/>
          </p:cNvSpPr>
          <p:nvPr>
            <p:ph sz="half" idx="4294967295"/>
          </p:nvPr>
        </p:nvSpPr>
        <p:spPr>
          <a:xfrm>
            <a:off x="5105400" y="1600200"/>
            <a:ext cx="4038600" cy="4525963"/>
          </a:xfrm>
        </p:spPr>
        <p:txBody>
          <a:bodyPr/>
          <a:lstStyle/>
          <a:p>
            <a:pPr algn="ctr" eaLnBrk="1" hangingPunct="1">
              <a:buFont typeface="Arial" charset="0"/>
              <a:buNone/>
            </a:pPr>
            <a:r>
              <a:rPr lang="en-US" dirty="0" smtClean="0"/>
              <a:t>ASM Admin Role</a:t>
            </a:r>
          </a:p>
          <a:p>
            <a:pPr lvl="1" eaLnBrk="1" hangingPunct="1">
              <a:buFont typeface="Arial" charset="0"/>
              <a:buNone/>
            </a:pPr>
            <a:r>
              <a:rPr lang="en-US" dirty="0" smtClean="0"/>
              <a:t>Installation</a:t>
            </a:r>
          </a:p>
          <a:p>
            <a:pPr lvl="2" eaLnBrk="1" hangingPunct="1"/>
            <a:r>
              <a:rPr lang="en-US" dirty="0" smtClean="0"/>
              <a:t>Oracle Universal Installer (OUI)</a:t>
            </a:r>
          </a:p>
          <a:p>
            <a:pPr lvl="2" eaLnBrk="1" hangingPunct="1"/>
            <a:r>
              <a:rPr lang="en-US" dirty="0" smtClean="0"/>
              <a:t>Conf Assistants</a:t>
            </a:r>
          </a:p>
          <a:p>
            <a:pPr lvl="3" eaLnBrk="1" hangingPunct="1"/>
            <a:r>
              <a:rPr lang="en-US" dirty="0" smtClean="0"/>
              <a:t>Create disk groups</a:t>
            </a:r>
          </a:p>
          <a:p>
            <a:pPr lvl="1" eaLnBrk="1" hangingPunct="1">
              <a:buFont typeface="Arial" charset="0"/>
              <a:buNone/>
            </a:pPr>
            <a:r>
              <a:rPr lang="en-US" dirty="0" smtClean="0"/>
              <a:t>Normal Operation</a:t>
            </a:r>
          </a:p>
          <a:p>
            <a:pPr lvl="2" eaLnBrk="1" hangingPunct="1"/>
            <a:r>
              <a:rPr lang="en-US" dirty="0" smtClean="0"/>
              <a:t>Monitor capacity and availability</a:t>
            </a:r>
          </a:p>
          <a:p>
            <a:pPr lvl="2" eaLnBrk="1" hangingPunct="1"/>
            <a:r>
              <a:rPr lang="en-US" dirty="0" smtClean="0"/>
              <a:t>Provision capacity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4600" y="0"/>
            <a:ext cx="5943600" cy="685800"/>
          </a:xfrm>
        </p:spPr>
        <p:txBody>
          <a:bodyPr rtlCol="0">
            <a:normAutofit fontScale="90000"/>
          </a:bodyPr>
          <a:lstStyle/>
          <a:p>
            <a:pPr algn="l" eaLnBrk="1" fontAlgn="auto" hangingPunct="1">
              <a:spcAft>
                <a:spcPts val="0"/>
              </a:spcAft>
              <a:defRPr/>
            </a:pPr>
            <a:r>
              <a:rPr lang="en-US" dirty="0" smtClean="0"/>
              <a:t/>
            </a:r>
            <a:br>
              <a:rPr lang="en-US" dirty="0" smtClean="0"/>
            </a:br>
            <a:r>
              <a:rPr lang="en-US" sz="3600" dirty="0" smtClean="0"/>
              <a:t>ASM Reduces Mgmt Complexity</a:t>
            </a:r>
            <a:endParaRPr lang="en-US" dirty="0"/>
          </a:p>
        </p:txBody>
      </p:sp>
      <p:sp>
        <p:nvSpPr>
          <p:cNvPr id="38915" name="Content Placeholder 13"/>
          <p:cNvSpPr>
            <a:spLocks noGrp="1"/>
          </p:cNvSpPr>
          <p:nvPr>
            <p:ph sz="half" idx="4294967295"/>
          </p:nvPr>
        </p:nvSpPr>
        <p:spPr>
          <a:xfrm>
            <a:off x="0" y="1600200"/>
            <a:ext cx="4038600" cy="4525963"/>
          </a:xfrm>
        </p:spPr>
        <p:txBody>
          <a:bodyPr/>
          <a:lstStyle/>
          <a:p>
            <a:pPr algn="ctr" eaLnBrk="1" hangingPunct="1">
              <a:buFont typeface="Arial" charset="0"/>
              <a:buNone/>
            </a:pPr>
            <a:r>
              <a:rPr lang="en-US" sz="2800" dirty="0" smtClean="0"/>
              <a:t>Eliminates</a:t>
            </a:r>
          </a:p>
          <a:p>
            <a:pPr lvl="1" eaLnBrk="1" hangingPunct="1"/>
            <a:r>
              <a:rPr lang="en-US" sz="2400" dirty="0" smtClean="0"/>
              <a:t>LVM mgmt for Oracle DB </a:t>
            </a:r>
          </a:p>
          <a:p>
            <a:pPr lvl="1" eaLnBrk="1" hangingPunct="1"/>
            <a:r>
              <a:rPr lang="en-US" sz="2400" dirty="0" smtClean="0"/>
              <a:t>File system mgmt for Oracle DB</a:t>
            </a:r>
          </a:p>
          <a:p>
            <a:pPr lvl="1" eaLnBrk="1" hangingPunct="1"/>
            <a:r>
              <a:rPr lang="en-US" sz="2400" dirty="0" smtClean="0"/>
              <a:t>Cluster FS and RAW mgmt</a:t>
            </a:r>
          </a:p>
          <a:p>
            <a:pPr lvl="1" eaLnBrk="1" hangingPunct="1"/>
            <a:r>
              <a:rPr lang="en-US" sz="2400" dirty="0" smtClean="0"/>
              <a:t>File name mgmt</a:t>
            </a:r>
          </a:p>
          <a:p>
            <a:pPr lvl="1" eaLnBrk="1" hangingPunct="1"/>
            <a:r>
              <a:rPr lang="en-US" sz="2400" dirty="0" smtClean="0"/>
              <a:t>Reshuffling, reallocating moving </a:t>
            </a:r>
            <a:r>
              <a:rPr lang="en-US" sz="2400" dirty="0" err="1" smtClean="0"/>
              <a:t>datafiles</a:t>
            </a:r>
            <a:endParaRPr lang="en-US" sz="2400" dirty="0" smtClean="0"/>
          </a:p>
          <a:p>
            <a:pPr lvl="1" eaLnBrk="1" hangingPunct="1"/>
            <a:r>
              <a:rPr lang="en-US" sz="2400" dirty="0" smtClean="0"/>
              <a:t>I/O performance tuning</a:t>
            </a:r>
          </a:p>
        </p:txBody>
      </p:sp>
      <p:sp>
        <p:nvSpPr>
          <p:cNvPr id="38916" name="Content Placeholder 14"/>
          <p:cNvSpPr>
            <a:spLocks noGrp="1"/>
          </p:cNvSpPr>
          <p:nvPr>
            <p:ph sz="half" idx="4294967295"/>
          </p:nvPr>
        </p:nvSpPr>
        <p:spPr>
          <a:xfrm>
            <a:off x="5105400" y="1600200"/>
            <a:ext cx="4038600" cy="4525963"/>
          </a:xfrm>
        </p:spPr>
        <p:txBody>
          <a:bodyPr/>
          <a:lstStyle/>
          <a:p>
            <a:pPr algn="ctr" eaLnBrk="1" hangingPunct="1">
              <a:buFont typeface="Arial" charset="0"/>
              <a:buNone/>
            </a:pPr>
            <a:r>
              <a:rPr lang="en-US" sz="2800" dirty="0" smtClean="0"/>
              <a:t>Reduce significantly</a:t>
            </a:r>
          </a:p>
          <a:p>
            <a:pPr lvl="1" eaLnBrk="1" hangingPunct="1"/>
            <a:r>
              <a:rPr lang="en-US" sz="2400" dirty="0" smtClean="0"/>
              <a:t>LUN mgmt (larger LUNs)</a:t>
            </a:r>
          </a:p>
          <a:p>
            <a:pPr lvl="1" eaLnBrk="1" hangingPunct="1"/>
            <a:r>
              <a:rPr lang="en-US" sz="2400" dirty="0" smtClean="0"/>
              <a:t>Less frequent DBA and sys admin interaction</a:t>
            </a:r>
          </a:p>
          <a:p>
            <a:pPr lvl="1" eaLnBrk="1" hangingPunct="1"/>
            <a:r>
              <a:rPr lang="en-US" sz="2400" dirty="0" smtClean="0"/>
              <a:t>Manual error prone tasks</a:t>
            </a:r>
          </a:p>
          <a:p>
            <a:pPr lvl="1" eaLnBrk="1" hangingPunct="1"/>
            <a:r>
              <a:rPr lang="en-US" sz="2400" dirty="0" smtClean="0"/>
              <a:t>Troubleshooting</a:t>
            </a:r>
          </a:p>
          <a:p>
            <a:pPr lvl="1" eaLnBrk="1" hangingPunct="1"/>
            <a:r>
              <a:rPr lang="en-US" sz="2400" dirty="0" smtClean="0"/>
              <a:t>Expanding Capacity</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idx="4294967295"/>
          </p:nvPr>
        </p:nvSpPr>
        <p:spPr>
          <a:xfrm>
            <a:off x="2514600" y="-76200"/>
            <a:ext cx="6248400" cy="1020762"/>
          </a:xfrm>
        </p:spPr>
        <p:txBody>
          <a:bodyPr/>
          <a:lstStyle/>
          <a:p>
            <a:pPr algn="l" eaLnBrk="1" hangingPunct="1"/>
            <a:r>
              <a:rPr lang="en-US" sz="3200" dirty="0" smtClean="0"/>
              <a:t>Traditional LVM/FS </a:t>
            </a:r>
            <a:r>
              <a:rPr lang="en-US" sz="3200" dirty="0" err="1" smtClean="0"/>
              <a:t>vs</a:t>
            </a:r>
            <a:r>
              <a:rPr lang="en-US" sz="3200" dirty="0" smtClean="0"/>
              <a:t> ASM </a:t>
            </a:r>
            <a:br>
              <a:rPr lang="en-US" sz="3200" dirty="0" smtClean="0"/>
            </a:br>
            <a:r>
              <a:rPr lang="en-US" sz="3200" dirty="0" smtClean="0"/>
              <a:t>Add Capacity</a:t>
            </a:r>
          </a:p>
        </p:txBody>
      </p:sp>
      <p:sp>
        <p:nvSpPr>
          <p:cNvPr id="14" name="Content Placeholder 13"/>
          <p:cNvSpPr>
            <a:spLocks noGrp="1"/>
          </p:cNvSpPr>
          <p:nvPr>
            <p:ph sz="half" idx="4294967295"/>
          </p:nvPr>
        </p:nvSpPr>
        <p:spPr>
          <a:xfrm>
            <a:off x="0" y="1600200"/>
            <a:ext cx="4038600" cy="4525963"/>
          </a:xfrm>
        </p:spPr>
        <p:txBody>
          <a:bodyPr rtlCol="0">
            <a:normAutofit fontScale="85000" lnSpcReduction="20000"/>
          </a:bodyPr>
          <a:lstStyle/>
          <a:p>
            <a:pPr algn="ctr" eaLnBrk="1" fontAlgn="auto" hangingPunct="1">
              <a:spcAft>
                <a:spcPts val="0"/>
              </a:spcAft>
              <a:buFont typeface="Arial" pitchFamily="34" charset="0"/>
              <a:buNone/>
              <a:defRPr/>
            </a:pPr>
            <a:r>
              <a:rPr lang="en-US" dirty="0" smtClean="0"/>
              <a:t>LVM/FS</a:t>
            </a:r>
          </a:p>
          <a:p>
            <a:pPr marL="914400" lvl="1" indent="-457200" eaLnBrk="1" fontAlgn="auto" hangingPunct="1">
              <a:spcAft>
                <a:spcPts val="0"/>
              </a:spcAft>
              <a:buFont typeface="+mj-lt"/>
              <a:buAutoNum type="arabicPeriod"/>
              <a:defRPr/>
            </a:pPr>
            <a:r>
              <a:rPr lang="en-US" dirty="0" smtClean="0"/>
              <a:t>Add Disk to O/S</a:t>
            </a:r>
          </a:p>
          <a:p>
            <a:pPr marL="914400" lvl="1" indent="-457200" eaLnBrk="1" fontAlgn="auto" hangingPunct="1">
              <a:spcAft>
                <a:spcPts val="0"/>
              </a:spcAft>
              <a:buFont typeface="+mj-lt"/>
              <a:buAutoNum type="arabicPeriod"/>
              <a:defRPr/>
            </a:pPr>
            <a:r>
              <a:rPr lang="en-US" dirty="0" smtClean="0"/>
              <a:t>Create volume(s) with Volume Manager</a:t>
            </a:r>
          </a:p>
          <a:p>
            <a:pPr marL="914400" lvl="1" indent="-457200" eaLnBrk="1" fontAlgn="auto" hangingPunct="1">
              <a:spcAft>
                <a:spcPts val="0"/>
              </a:spcAft>
              <a:buFont typeface="+mj-lt"/>
              <a:buAutoNum type="arabicPeriod"/>
              <a:defRPr/>
            </a:pPr>
            <a:r>
              <a:rPr lang="en-US" dirty="0" smtClean="0"/>
              <a:t>Create File System over volume</a:t>
            </a:r>
          </a:p>
          <a:p>
            <a:pPr marL="914400" lvl="1" indent="-457200" eaLnBrk="1" fontAlgn="auto" hangingPunct="1">
              <a:spcAft>
                <a:spcPts val="0"/>
              </a:spcAft>
              <a:buFont typeface="+mj-lt"/>
              <a:buAutoNum type="arabicPeriod"/>
              <a:defRPr/>
            </a:pPr>
            <a:r>
              <a:rPr lang="en-US" dirty="0" smtClean="0"/>
              <a:t>Figure out data to  move to new disk</a:t>
            </a:r>
          </a:p>
          <a:p>
            <a:pPr marL="914400" lvl="1" indent="-457200" eaLnBrk="1" fontAlgn="auto" hangingPunct="1">
              <a:spcAft>
                <a:spcPts val="0"/>
              </a:spcAft>
              <a:buFont typeface="+mj-lt"/>
              <a:buAutoNum type="arabicPeriod"/>
              <a:defRPr/>
            </a:pPr>
            <a:r>
              <a:rPr lang="en-US" dirty="0" smtClean="0"/>
              <a:t>Move data to new files</a:t>
            </a:r>
          </a:p>
          <a:p>
            <a:pPr marL="914400" lvl="1" indent="-457200" eaLnBrk="1" fontAlgn="auto" hangingPunct="1">
              <a:spcAft>
                <a:spcPts val="0"/>
              </a:spcAft>
              <a:buFont typeface="+mj-lt"/>
              <a:buAutoNum type="arabicPeriod"/>
              <a:defRPr/>
            </a:pPr>
            <a:r>
              <a:rPr lang="en-US" dirty="0" smtClean="0"/>
              <a:t>Rename files in database</a:t>
            </a:r>
          </a:p>
          <a:p>
            <a:pPr marL="914400" lvl="1" indent="-457200" eaLnBrk="1" fontAlgn="auto" hangingPunct="1">
              <a:spcAft>
                <a:spcPts val="0"/>
              </a:spcAft>
              <a:buFont typeface="+mj-lt"/>
              <a:buAutoNum type="arabicPeriod"/>
              <a:defRPr/>
            </a:pPr>
            <a:r>
              <a:rPr lang="en-US" dirty="0" smtClean="0"/>
              <a:t>Re-tune I/O</a:t>
            </a:r>
          </a:p>
        </p:txBody>
      </p:sp>
      <p:sp>
        <p:nvSpPr>
          <p:cNvPr id="15" name="Content Placeholder 14"/>
          <p:cNvSpPr>
            <a:spLocks noGrp="1"/>
          </p:cNvSpPr>
          <p:nvPr>
            <p:ph sz="half" idx="4294967295"/>
          </p:nvPr>
        </p:nvSpPr>
        <p:spPr>
          <a:xfrm>
            <a:off x="5105400" y="1600200"/>
            <a:ext cx="4038600" cy="4525963"/>
          </a:xfrm>
        </p:spPr>
        <p:txBody>
          <a:bodyPr rtlCol="0">
            <a:normAutofit/>
          </a:bodyPr>
          <a:lstStyle/>
          <a:p>
            <a:pPr algn="ctr" eaLnBrk="1" fontAlgn="auto" hangingPunct="1">
              <a:spcAft>
                <a:spcPts val="0"/>
              </a:spcAft>
              <a:buFont typeface="Arial" pitchFamily="34" charset="0"/>
              <a:buNone/>
              <a:defRPr/>
            </a:pPr>
            <a:r>
              <a:rPr lang="en-US" dirty="0" smtClean="0"/>
              <a:t>ASM</a:t>
            </a:r>
          </a:p>
          <a:p>
            <a:pPr marL="914400" lvl="1" indent="-457200" eaLnBrk="1" fontAlgn="auto" hangingPunct="1">
              <a:spcAft>
                <a:spcPts val="0"/>
              </a:spcAft>
              <a:buFont typeface="+mj-lt"/>
              <a:buAutoNum type="arabicPeriod"/>
              <a:defRPr/>
            </a:pPr>
            <a:r>
              <a:rPr lang="en-US" dirty="0" smtClean="0"/>
              <a:t>Add Disk to O/S</a:t>
            </a:r>
          </a:p>
          <a:p>
            <a:pPr marL="914400" lvl="1" indent="-457200" eaLnBrk="1" fontAlgn="auto" hangingPunct="1">
              <a:spcAft>
                <a:spcPts val="0"/>
              </a:spcAft>
              <a:buFont typeface="+mj-lt"/>
              <a:buAutoNum type="arabicPeriod"/>
              <a:defRPr/>
            </a:pPr>
            <a:r>
              <a:rPr lang="en-US" dirty="0" smtClean="0"/>
              <a:t>Add Disk to a disk group</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idx="4294967295"/>
          </p:nvPr>
        </p:nvSpPr>
        <p:spPr>
          <a:xfrm>
            <a:off x="2209800" y="0"/>
            <a:ext cx="6629400" cy="1143000"/>
          </a:xfrm>
        </p:spPr>
        <p:txBody>
          <a:bodyPr/>
          <a:lstStyle/>
          <a:p>
            <a:pPr eaLnBrk="1" hangingPunct="1"/>
            <a:r>
              <a:rPr lang="en-US" dirty="0" smtClean="0"/>
              <a:t>ASM Process Architecture</a:t>
            </a:r>
          </a:p>
        </p:txBody>
      </p:sp>
      <p:sp>
        <p:nvSpPr>
          <p:cNvPr id="5" name="Rectangle 4"/>
          <p:cNvSpPr/>
          <p:nvPr/>
        </p:nvSpPr>
        <p:spPr>
          <a:xfrm>
            <a:off x="1295400" y="4876800"/>
            <a:ext cx="60198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3"/>
          <p:cNvSpPr/>
          <p:nvPr/>
        </p:nvSpPr>
        <p:spPr>
          <a:xfrm>
            <a:off x="3429000" y="1524000"/>
            <a:ext cx="1600200"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Oval 15"/>
          <p:cNvSpPr/>
          <p:nvPr/>
        </p:nvSpPr>
        <p:spPr>
          <a:xfrm>
            <a:off x="3429000" y="2286000"/>
            <a:ext cx="1600200"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3886200" y="3352800"/>
            <a:ext cx="914400" cy="1143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Rectangle 17"/>
          <p:cNvSpPr/>
          <p:nvPr/>
        </p:nvSpPr>
        <p:spPr>
          <a:xfrm>
            <a:off x="1524000" y="5181600"/>
            <a:ext cx="28194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Rectangle 18"/>
          <p:cNvSpPr/>
          <p:nvPr/>
        </p:nvSpPr>
        <p:spPr>
          <a:xfrm>
            <a:off x="4800600" y="5181600"/>
            <a:ext cx="23622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Rectangle 19"/>
          <p:cNvSpPr/>
          <p:nvPr/>
        </p:nvSpPr>
        <p:spPr>
          <a:xfrm>
            <a:off x="3581400" y="1676400"/>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DB Instance</a:t>
            </a:r>
          </a:p>
        </p:txBody>
      </p:sp>
      <p:sp>
        <p:nvSpPr>
          <p:cNvPr id="21" name="Rectangle 20"/>
          <p:cNvSpPr/>
          <p:nvPr/>
        </p:nvSpPr>
        <p:spPr>
          <a:xfrm>
            <a:off x="3581400" y="2514600"/>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ASM Instance</a:t>
            </a:r>
          </a:p>
        </p:txBody>
      </p:sp>
      <p:sp>
        <p:nvSpPr>
          <p:cNvPr id="22" name="Rectangle 21"/>
          <p:cNvSpPr/>
          <p:nvPr/>
        </p:nvSpPr>
        <p:spPr>
          <a:xfrm>
            <a:off x="3962400" y="3733800"/>
            <a:ext cx="762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Server</a:t>
            </a:r>
          </a:p>
        </p:txBody>
      </p:sp>
      <p:sp>
        <p:nvSpPr>
          <p:cNvPr id="23" name="Flowchart: Magnetic Disk 22"/>
          <p:cNvSpPr/>
          <p:nvPr/>
        </p:nvSpPr>
        <p:spPr>
          <a:xfrm>
            <a:off x="1752600" y="5334000"/>
            <a:ext cx="457200" cy="3810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Flowchart: Magnetic Disk 23"/>
          <p:cNvSpPr/>
          <p:nvPr/>
        </p:nvSpPr>
        <p:spPr>
          <a:xfrm>
            <a:off x="2362200" y="5334000"/>
            <a:ext cx="457200" cy="3810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Flowchart: Magnetic Disk 24"/>
          <p:cNvSpPr/>
          <p:nvPr/>
        </p:nvSpPr>
        <p:spPr>
          <a:xfrm>
            <a:off x="2971800" y="5334000"/>
            <a:ext cx="457200" cy="3810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Flowchart: Magnetic Disk 25"/>
          <p:cNvSpPr/>
          <p:nvPr/>
        </p:nvSpPr>
        <p:spPr>
          <a:xfrm>
            <a:off x="3581400" y="5334000"/>
            <a:ext cx="457200" cy="3810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Flowchart: Magnetic Disk 26"/>
          <p:cNvSpPr/>
          <p:nvPr/>
        </p:nvSpPr>
        <p:spPr>
          <a:xfrm>
            <a:off x="5334000" y="5334000"/>
            <a:ext cx="457200" cy="3810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Flowchart: Magnetic Disk 27"/>
          <p:cNvSpPr/>
          <p:nvPr/>
        </p:nvSpPr>
        <p:spPr>
          <a:xfrm>
            <a:off x="6019800" y="5334000"/>
            <a:ext cx="457200" cy="3810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ectangle 28"/>
          <p:cNvSpPr/>
          <p:nvPr/>
        </p:nvSpPr>
        <p:spPr>
          <a:xfrm>
            <a:off x="5334000" y="4953000"/>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a:t>
            </a:r>
            <a:r>
              <a:rPr lang="en-US" sz="1600" dirty="0">
                <a:solidFill>
                  <a:schemeClr val="accent1"/>
                </a:solidFill>
              </a:rPr>
              <a:t>Disk Group</a:t>
            </a:r>
          </a:p>
        </p:txBody>
      </p:sp>
      <p:sp>
        <p:nvSpPr>
          <p:cNvPr id="30" name="Rectangle 29"/>
          <p:cNvSpPr/>
          <p:nvPr/>
        </p:nvSpPr>
        <p:spPr>
          <a:xfrm>
            <a:off x="2133600" y="4953000"/>
            <a:ext cx="1447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chemeClr val="accent1"/>
                </a:solidFill>
              </a:rPr>
              <a:t>   Disk Group</a:t>
            </a:r>
          </a:p>
        </p:txBody>
      </p:sp>
      <p:sp>
        <p:nvSpPr>
          <p:cNvPr id="31" name="Rectangle 30"/>
          <p:cNvSpPr/>
          <p:nvPr/>
        </p:nvSpPr>
        <p:spPr>
          <a:xfrm>
            <a:off x="609600" y="4648200"/>
            <a:ext cx="2133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solidFill>
                  <a:schemeClr val="accent1"/>
                </a:solidFill>
              </a:rPr>
              <a:t>   Pool of Storage</a:t>
            </a:r>
          </a:p>
        </p:txBody>
      </p:sp>
      <p:sp>
        <p:nvSpPr>
          <p:cNvPr id="32" name="Rectangle 31"/>
          <p:cNvSpPr/>
          <p:nvPr/>
        </p:nvSpPr>
        <p:spPr>
          <a:xfrm>
            <a:off x="762000" y="2057400"/>
            <a:ext cx="1219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solidFill>
                  <a:schemeClr val="accent1"/>
                </a:solidFill>
              </a:rPr>
              <a:t>Non-RAC Database</a:t>
            </a:r>
          </a:p>
        </p:txBody>
      </p:sp>
      <p:cxnSp>
        <p:nvCxnSpPr>
          <p:cNvPr id="34" name="Straight Connector 33"/>
          <p:cNvCxnSpPr/>
          <p:nvPr/>
        </p:nvCxnSpPr>
        <p:spPr>
          <a:xfrm rot="5400000">
            <a:off x="4153694" y="4685506"/>
            <a:ext cx="381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txBox="1">
            <a:spLocks noChangeArrowheads="1"/>
          </p:cNvSpPr>
          <p:nvPr/>
        </p:nvSpPr>
        <p:spPr>
          <a:xfrm>
            <a:off x="2667000" y="76200"/>
            <a:ext cx="6248400" cy="762000"/>
          </a:xfrm>
          <a:prstGeom prst="rect">
            <a:avLst/>
          </a:prstGeom>
        </p:spPr>
        <p:txBody>
          <a:bodyPr anchor="b"/>
          <a:lstStyle/>
          <a:p>
            <a:pPr>
              <a:lnSpc>
                <a:spcPct val="20000"/>
              </a:lnSpc>
              <a:defRPr/>
            </a:pPr>
            <a:r>
              <a:rPr lang="en-US" sz="4400" b="1" dirty="0">
                <a:solidFill>
                  <a:srgbClr val="002060"/>
                </a:solidFill>
                <a:latin typeface="+mj-lt"/>
                <a:ea typeface="+mj-ea"/>
                <a:cs typeface="+mj-cs"/>
              </a:rPr>
              <a:t>Our Service Offerings</a:t>
            </a:r>
          </a:p>
        </p:txBody>
      </p:sp>
      <p:sp>
        <p:nvSpPr>
          <p:cNvPr id="7171" name="TextBox 18"/>
          <p:cNvSpPr txBox="1">
            <a:spLocks noChangeArrowheads="1"/>
          </p:cNvSpPr>
          <p:nvPr/>
        </p:nvSpPr>
        <p:spPr bwMode="auto">
          <a:xfrm>
            <a:off x="0" y="1524000"/>
            <a:ext cx="5638800" cy="4554538"/>
          </a:xfrm>
          <a:prstGeom prst="rect">
            <a:avLst/>
          </a:prstGeom>
          <a:noFill/>
          <a:ln w="9525">
            <a:noFill/>
            <a:miter lim="800000"/>
            <a:headEnd/>
            <a:tailEnd/>
          </a:ln>
        </p:spPr>
        <p:txBody>
          <a:bodyPr>
            <a:spAutoFit/>
          </a:bodyPr>
          <a:lstStyle/>
          <a:p>
            <a:pPr>
              <a:buFont typeface="Arial" charset="0"/>
              <a:buChar char="•"/>
            </a:pPr>
            <a:r>
              <a:rPr lang="en-US" sz="2000" b="1">
                <a:solidFill>
                  <a:schemeClr val="tx2"/>
                </a:solidFill>
              </a:rPr>
              <a:t>Enterprise Application Management</a:t>
            </a:r>
          </a:p>
          <a:p>
            <a:pPr lvl="1">
              <a:buFont typeface="Arial" charset="0"/>
              <a:buChar char="•"/>
            </a:pPr>
            <a:r>
              <a:rPr lang="en-US" sz="1600">
                <a:solidFill>
                  <a:schemeClr val="tx2"/>
                </a:solidFill>
              </a:rPr>
              <a:t>Oracle E-Business &amp; SAP Managed Services</a:t>
            </a:r>
          </a:p>
          <a:p>
            <a:pPr lvl="1">
              <a:buFont typeface="Arial" charset="0"/>
              <a:buChar char="•"/>
            </a:pPr>
            <a:r>
              <a:rPr lang="en-US" sz="1600">
                <a:solidFill>
                  <a:schemeClr val="tx2"/>
                </a:solidFill>
              </a:rPr>
              <a:t>Database Managed Services</a:t>
            </a:r>
          </a:p>
          <a:p>
            <a:pPr>
              <a:buFont typeface="Arial" charset="0"/>
              <a:buChar char="•"/>
            </a:pPr>
            <a:r>
              <a:rPr lang="en-US" sz="2000" b="1">
                <a:solidFill>
                  <a:schemeClr val="tx2"/>
                </a:solidFill>
              </a:rPr>
              <a:t>Professional Services</a:t>
            </a:r>
          </a:p>
          <a:p>
            <a:pPr lvl="1">
              <a:buFont typeface="Arial" charset="0"/>
              <a:buChar char="•"/>
            </a:pPr>
            <a:r>
              <a:rPr lang="en-US" sz="1600">
                <a:solidFill>
                  <a:schemeClr val="tx2"/>
                </a:solidFill>
              </a:rPr>
              <a:t>Performance Auditing and Analysis</a:t>
            </a:r>
          </a:p>
          <a:p>
            <a:pPr lvl="1">
              <a:buFont typeface="Arial" charset="0"/>
              <a:buChar char="•"/>
            </a:pPr>
            <a:r>
              <a:rPr lang="en-US" sz="1600">
                <a:solidFill>
                  <a:schemeClr val="tx2"/>
                </a:solidFill>
              </a:rPr>
              <a:t>Consulting</a:t>
            </a:r>
          </a:p>
          <a:p>
            <a:pPr lvl="1">
              <a:buFont typeface="Arial" charset="0"/>
              <a:buChar char="•"/>
            </a:pPr>
            <a:r>
              <a:rPr lang="en-US" sz="1600">
                <a:solidFill>
                  <a:schemeClr val="tx2"/>
                </a:solidFill>
              </a:rPr>
              <a:t>Implementation</a:t>
            </a:r>
          </a:p>
          <a:p>
            <a:pPr lvl="1">
              <a:buFont typeface="Arial" charset="0"/>
              <a:buChar char="•"/>
            </a:pPr>
            <a:r>
              <a:rPr lang="en-US" sz="1600">
                <a:solidFill>
                  <a:schemeClr val="tx2"/>
                </a:solidFill>
              </a:rPr>
              <a:t>Upgrades</a:t>
            </a:r>
          </a:p>
          <a:p>
            <a:pPr lvl="1">
              <a:buFont typeface="Arial" charset="0"/>
              <a:buChar char="•"/>
            </a:pPr>
            <a:r>
              <a:rPr lang="en-US" sz="1600">
                <a:solidFill>
                  <a:schemeClr val="tx2"/>
                </a:solidFill>
              </a:rPr>
              <a:t>Projects</a:t>
            </a:r>
          </a:p>
          <a:p>
            <a:pPr>
              <a:buFont typeface="Arial" charset="0"/>
              <a:buChar char="•"/>
            </a:pPr>
            <a:r>
              <a:rPr lang="en-US" sz="2000" b="1">
                <a:solidFill>
                  <a:schemeClr val="tx2"/>
                </a:solidFill>
              </a:rPr>
              <a:t>Staff Augmentation Services</a:t>
            </a:r>
          </a:p>
          <a:p>
            <a:pPr lvl="1">
              <a:buFont typeface="Arial" charset="0"/>
              <a:buChar char="•"/>
            </a:pPr>
            <a:r>
              <a:rPr lang="en-US" sz="1400">
                <a:solidFill>
                  <a:schemeClr val="tx2"/>
                </a:solidFill>
              </a:rPr>
              <a:t>Contract Positions</a:t>
            </a:r>
          </a:p>
          <a:p>
            <a:pPr lvl="1">
              <a:buFont typeface="Arial" charset="0"/>
              <a:buChar char="•"/>
            </a:pPr>
            <a:r>
              <a:rPr lang="en-US" sz="1400">
                <a:solidFill>
                  <a:schemeClr val="tx2"/>
                </a:solidFill>
              </a:rPr>
              <a:t>Contract To Hire </a:t>
            </a:r>
          </a:p>
          <a:p>
            <a:pPr lvl="1">
              <a:buFont typeface="Arial" charset="0"/>
              <a:buChar char="•"/>
            </a:pPr>
            <a:r>
              <a:rPr lang="en-US" sz="1400">
                <a:solidFill>
                  <a:schemeClr val="tx2"/>
                </a:solidFill>
              </a:rPr>
              <a:t>Permanent Placements</a:t>
            </a:r>
          </a:p>
          <a:p>
            <a:pPr>
              <a:buFont typeface="Arial" charset="0"/>
              <a:buChar char="•"/>
            </a:pPr>
            <a:r>
              <a:rPr lang="en-US" sz="2000" b="1">
                <a:solidFill>
                  <a:schemeClr val="tx2"/>
                </a:solidFill>
              </a:rPr>
              <a:t>Web Application Services</a:t>
            </a:r>
          </a:p>
          <a:p>
            <a:pPr lvl="1">
              <a:buFont typeface="Arial" charset="0"/>
              <a:buChar char="•"/>
            </a:pPr>
            <a:r>
              <a:rPr lang="en-US" sz="1400">
                <a:solidFill>
                  <a:schemeClr val="tx2"/>
                </a:solidFill>
              </a:rPr>
              <a:t>Hosting</a:t>
            </a:r>
          </a:p>
          <a:p>
            <a:pPr lvl="1">
              <a:buFont typeface="Arial" charset="0"/>
              <a:buChar char="•"/>
            </a:pPr>
            <a:r>
              <a:rPr lang="en-US" sz="1400">
                <a:solidFill>
                  <a:schemeClr val="tx2"/>
                </a:solidFill>
              </a:rPr>
              <a:t>Management</a:t>
            </a:r>
          </a:p>
          <a:p>
            <a:pPr lvl="1">
              <a:buFont typeface="Arial" charset="0"/>
              <a:buChar char="•"/>
            </a:pPr>
            <a:r>
              <a:rPr lang="en-US" sz="1400">
                <a:solidFill>
                  <a:schemeClr val="tx2"/>
                </a:solidFill>
              </a:rPr>
              <a:t>QA Testing</a:t>
            </a:r>
          </a:p>
          <a:p>
            <a:pPr lvl="1">
              <a:buFont typeface="Arial" charset="0"/>
              <a:buChar char="•"/>
            </a:pPr>
            <a:r>
              <a:rPr lang="en-US" sz="1400">
                <a:solidFill>
                  <a:schemeClr val="tx2"/>
                </a:solidFill>
              </a:rPr>
              <a:t>Analytic Reporting</a:t>
            </a:r>
          </a:p>
        </p:txBody>
      </p:sp>
      <p:pic>
        <p:nvPicPr>
          <p:cNvPr id="7172" name="Picture 12"/>
          <p:cNvPicPr>
            <a:picLocks noChangeAspect="1" noChangeArrowheads="1"/>
          </p:cNvPicPr>
          <p:nvPr/>
        </p:nvPicPr>
        <p:blipFill>
          <a:blip r:embed="rId3" cstate="print"/>
          <a:srcRect/>
          <a:stretch>
            <a:fillRect/>
          </a:stretch>
        </p:blipFill>
        <p:spPr bwMode="auto">
          <a:xfrm>
            <a:off x="4346575" y="2133600"/>
            <a:ext cx="4273550"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152400"/>
            <a:ext cx="6096000" cy="1417638"/>
          </a:xfrm>
        </p:spPr>
        <p:txBody>
          <a:bodyPr rtlCol="0">
            <a:noAutofit/>
          </a:bodyPr>
          <a:lstStyle/>
          <a:p>
            <a:pPr eaLnBrk="1" fontAlgn="auto" hangingPunct="1">
              <a:spcAft>
                <a:spcPts val="0"/>
              </a:spcAft>
              <a:defRPr/>
            </a:pPr>
            <a:r>
              <a:rPr lang="en-US" sz="2800" dirty="0" smtClean="0"/>
              <a:t>ASM Architecture</a:t>
            </a:r>
            <a:br>
              <a:rPr lang="en-US" sz="2800" dirty="0" smtClean="0"/>
            </a:br>
            <a:r>
              <a:rPr lang="en-US" sz="2800" dirty="0" smtClean="0"/>
              <a:t>Storage and Data Objects</a:t>
            </a:r>
            <a:endParaRPr lang="en-US" sz="2800" dirty="0"/>
          </a:p>
        </p:txBody>
      </p:sp>
      <p:sp>
        <p:nvSpPr>
          <p:cNvPr id="6" name="Content Placeholder 5"/>
          <p:cNvSpPr>
            <a:spLocks noGrp="1"/>
          </p:cNvSpPr>
          <p:nvPr>
            <p:ph idx="4294967295"/>
          </p:nvPr>
        </p:nvSpPr>
        <p:spPr>
          <a:xfrm>
            <a:off x="0" y="1600200"/>
            <a:ext cx="8229600" cy="4525963"/>
          </a:xfrm>
        </p:spPr>
        <p:txBody>
          <a:bodyPr rtlCol="0">
            <a:normAutofit lnSpcReduction="10000"/>
          </a:bodyPr>
          <a:lstStyle/>
          <a:p>
            <a:pPr eaLnBrk="1" fontAlgn="auto" hangingPunct="1">
              <a:spcAft>
                <a:spcPts val="0"/>
              </a:spcAft>
              <a:buFont typeface="Arial" pitchFamily="34" charset="0"/>
              <a:buChar char="•"/>
              <a:defRPr/>
            </a:pPr>
            <a:r>
              <a:rPr lang="en-US" dirty="0" smtClean="0"/>
              <a:t>Allocation Units</a:t>
            </a:r>
          </a:p>
          <a:p>
            <a:pPr eaLnBrk="1" fontAlgn="auto" hangingPunct="1">
              <a:spcAft>
                <a:spcPts val="0"/>
              </a:spcAft>
              <a:buFont typeface="Arial" pitchFamily="34" charset="0"/>
              <a:buChar char="•"/>
              <a:defRPr/>
            </a:pPr>
            <a:r>
              <a:rPr lang="en-US" dirty="0" smtClean="0"/>
              <a:t>ASM Disks</a:t>
            </a:r>
          </a:p>
          <a:p>
            <a:pPr eaLnBrk="1" fontAlgn="auto" hangingPunct="1">
              <a:spcAft>
                <a:spcPts val="0"/>
              </a:spcAft>
              <a:buFont typeface="Arial" pitchFamily="34" charset="0"/>
              <a:buChar char="•"/>
              <a:defRPr/>
            </a:pPr>
            <a:r>
              <a:rPr lang="en-US" dirty="0" smtClean="0"/>
              <a:t>Disk Groups</a:t>
            </a:r>
          </a:p>
          <a:p>
            <a:pPr lvl="1" eaLnBrk="1" fontAlgn="auto" hangingPunct="1">
              <a:spcAft>
                <a:spcPts val="0"/>
              </a:spcAft>
              <a:buFont typeface="Arial" pitchFamily="34" charset="0"/>
              <a:buChar char="–"/>
              <a:defRPr/>
            </a:pPr>
            <a:r>
              <a:rPr lang="en-US" dirty="0" smtClean="0"/>
              <a:t>External redundancy</a:t>
            </a:r>
          </a:p>
          <a:p>
            <a:pPr lvl="1" eaLnBrk="1" fontAlgn="auto" hangingPunct="1">
              <a:spcAft>
                <a:spcPts val="0"/>
              </a:spcAft>
              <a:buFont typeface="Arial" pitchFamily="34" charset="0"/>
              <a:buChar char="–"/>
              <a:defRPr/>
            </a:pPr>
            <a:r>
              <a:rPr lang="en-US" dirty="0" smtClean="0"/>
              <a:t>ASM redundancy</a:t>
            </a:r>
          </a:p>
          <a:p>
            <a:pPr eaLnBrk="1" fontAlgn="auto" hangingPunct="1">
              <a:spcAft>
                <a:spcPts val="0"/>
              </a:spcAft>
              <a:buFont typeface="Arial" pitchFamily="34" charset="0"/>
              <a:buChar char="•"/>
              <a:defRPr/>
            </a:pPr>
            <a:r>
              <a:rPr lang="en-US" dirty="0" smtClean="0"/>
              <a:t>ASM Files</a:t>
            </a:r>
          </a:p>
          <a:p>
            <a:pPr eaLnBrk="1" fontAlgn="auto" hangingPunct="1">
              <a:spcAft>
                <a:spcPts val="0"/>
              </a:spcAft>
              <a:buFont typeface="Arial" pitchFamily="34" charset="0"/>
              <a:buChar char="•"/>
              <a:defRPr/>
            </a:pPr>
            <a:r>
              <a:rPr lang="en-US" dirty="0" smtClean="0"/>
              <a:t>Extent Maps</a:t>
            </a:r>
          </a:p>
          <a:p>
            <a:pPr eaLnBrk="1" fontAlgn="auto" hangingPunct="1">
              <a:spcAft>
                <a:spcPts val="0"/>
              </a:spcAft>
              <a:buFont typeface="Arial" pitchFamily="34" charset="0"/>
              <a:buChar char="•"/>
              <a:defRPr/>
            </a:pPr>
            <a:r>
              <a:rPr lang="en-US" dirty="0" smtClean="0"/>
              <a:t>Rebalance</a:t>
            </a:r>
          </a:p>
          <a:p>
            <a:pPr lvl="1" eaLnBrk="1" fontAlgn="auto" hangingPunct="1">
              <a:spcAft>
                <a:spcPts val="0"/>
              </a:spcAft>
              <a:buFont typeface="Arial" pitchFamily="34" charset="0"/>
              <a:buChar char="–"/>
              <a:defRPr/>
            </a:pPr>
            <a:endParaRPr lang="en-US" dirty="0" smtClean="0"/>
          </a:p>
          <a:p>
            <a:pPr lvl="1" eaLnBrk="1" fontAlgn="auto" hangingPunct="1">
              <a:spcAft>
                <a:spcPts val="0"/>
              </a:spcAft>
              <a:buFont typeface="Arial" pitchFamily="34" charset="0"/>
              <a:buChar char="–"/>
              <a:defRPr/>
            </a:pP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38400" y="0"/>
            <a:ext cx="5791200" cy="731838"/>
          </a:xfrm>
        </p:spPr>
        <p:txBody>
          <a:bodyPr rtlCol="0">
            <a:normAutofit fontScale="90000"/>
          </a:bodyPr>
          <a:lstStyle/>
          <a:p>
            <a:pPr algn="l" eaLnBrk="1" fontAlgn="auto" hangingPunct="1">
              <a:spcAft>
                <a:spcPts val="0"/>
              </a:spcAft>
              <a:defRPr/>
            </a:pPr>
            <a:r>
              <a:rPr lang="en-US" dirty="0" smtClean="0"/>
              <a:t/>
            </a:r>
            <a:br>
              <a:rPr lang="en-US" dirty="0" smtClean="0"/>
            </a:br>
            <a:r>
              <a:rPr lang="en-US" dirty="0" smtClean="0"/>
              <a:t>Allocation Units</a:t>
            </a:r>
            <a:endParaRPr lang="en-US" dirty="0"/>
          </a:p>
        </p:txBody>
      </p:sp>
      <p:sp>
        <p:nvSpPr>
          <p:cNvPr id="43011" name="Content Placeholder 5"/>
          <p:cNvSpPr>
            <a:spLocks noGrp="1"/>
          </p:cNvSpPr>
          <p:nvPr>
            <p:ph idx="4294967295"/>
          </p:nvPr>
        </p:nvSpPr>
        <p:spPr>
          <a:xfrm>
            <a:off x="0" y="1600200"/>
            <a:ext cx="8229600" cy="4525963"/>
          </a:xfrm>
        </p:spPr>
        <p:txBody>
          <a:bodyPr/>
          <a:lstStyle/>
          <a:p>
            <a:pPr eaLnBrk="1" hangingPunct="1"/>
            <a:r>
              <a:rPr lang="en-US" dirty="0" smtClean="0"/>
              <a:t>ASM Disks are divided into Allocation Units</a:t>
            </a:r>
          </a:p>
          <a:p>
            <a:pPr lvl="1" eaLnBrk="1" hangingPunct="1"/>
            <a:r>
              <a:rPr lang="en-US" dirty="0" smtClean="0"/>
              <a:t>Default allocation unit size is 1MB</a:t>
            </a:r>
          </a:p>
          <a:p>
            <a:pPr lvl="1" eaLnBrk="1" hangingPunct="1"/>
            <a:r>
              <a:rPr lang="en-US" dirty="0" smtClean="0"/>
              <a:t>In 11g – configurable at </a:t>
            </a:r>
            <a:r>
              <a:rPr lang="en-US" dirty="0" err="1" smtClean="0"/>
              <a:t>diskgroup</a:t>
            </a:r>
            <a:r>
              <a:rPr lang="en-US" dirty="0" smtClean="0"/>
              <a:t> creation</a:t>
            </a:r>
          </a:p>
          <a:p>
            <a:pPr lvl="1" eaLnBrk="1" hangingPunct="1"/>
            <a:r>
              <a:rPr lang="en-US" dirty="0" smtClean="0"/>
              <a:t>1 MB Allocation Units small enough to be cached by database and large enough for efficient sequential access</a:t>
            </a:r>
          </a:p>
          <a:p>
            <a:pPr eaLnBrk="1" hangingPunct="1"/>
            <a:r>
              <a:rPr lang="en-US" dirty="0" smtClean="0"/>
              <a:t>Files are a collection of Allocation Units</a:t>
            </a:r>
          </a:p>
          <a:p>
            <a:pPr lvl="1" eaLnBrk="1" hangingPunct="1"/>
            <a:r>
              <a:rPr lang="en-US" dirty="0" smtClean="0"/>
              <a:t>Analogous to extents in </a:t>
            </a:r>
            <a:r>
              <a:rPr lang="en-US" dirty="0" err="1" smtClean="0"/>
              <a:t>filesystems</a:t>
            </a:r>
            <a:endParaRPr lang="en-US" dirty="0" smtClean="0"/>
          </a:p>
          <a:p>
            <a:pPr lvl="1" eaLnBrk="1" hangingPunct="1"/>
            <a:endParaRPr lang="en-US" dirty="0" smtClean="0"/>
          </a:p>
          <a:p>
            <a:pPr lvl="1" eaLnBrk="1" hangingPunct="1"/>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19400" y="76200"/>
            <a:ext cx="5410200" cy="563562"/>
          </a:xfrm>
        </p:spPr>
        <p:txBody>
          <a:bodyPr rtlCol="0">
            <a:normAutofit fontScale="90000"/>
          </a:bodyPr>
          <a:lstStyle/>
          <a:p>
            <a:pPr algn="l" eaLnBrk="1" fontAlgn="auto" hangingPunct="1">
              <a:spcAft>
                <a:spcPts val="0"/>
              </a:spcAft>
              <a:defRPr/>
            </a:pPr>
            <a:r>
              <a:rPr lang="en-US" dirty="0" smtClean="0"/>
              <a:t/>
            </a:r>
            <a:br>
              <a:rPr lang="en-US" dirty="0" smtClean="0"/>
            </a:br>
            <a:r>
              <a:rPr lang="en-US" dirty="0" smtClean="0"/>
              <a:t>ASM Disk</a:t>
            </a:r>
            <a:endParaRPr lang="en-US" dirty="0"/>
          </a:p>
        </p:txBody>
      </p:sp>
      <p:sp>
        <p:nvSpPr>
          <p:cNvPr id="6" name="Content Placeholder 5"/>
          <p:cNvSpPr>
            <a:spLocks noGrp="1"/>
          </p:cNvSpPr>
          <p:nvPr>
            <p:ph idx="4294967295"/>
          </p:nvPr>
        </p:nvSpPr>
        <p:spPr>
          <a:xfrm>
            <a:off x="0" y="1600200"/>
            <a:ext cx="8229600" cy="4525963"/>
          </a:xfrm>
        </p:spPr>
        <p:txBody>
          <a:bodyPr rtlCol="0">
            <a:normAutofit fontScale="92500" lnSpcReduction="10000"/>
          </a:bodyPr>
          <a:lstStyle/>
          <a:p>
            <a:pPr eaLnBrk="1" fontAlgn="auto" hangingPunct="1">
              <a:spcAft>
                <a:spcPts val="0"/>
              </a:spcAft>
              <a:buFont typeface="Arial" pitchFamily="34" charset="0"/>
              <a:buChar char="•"/>
              <a:defRPr/>
            </a:pPr>
            <a:r>
              <a:rPr lang="en-US" dirty="0" smtClean="0"/>
              <a:t>Object of persistent storage for a Disk Group</a:t>
            </a:r>
          </a:p>
          <a:p>
            <a:pPr eaLnBrk="1" fontAlgn="auto" hangingPunct="1">
              <a:spcAft>
                <a:spcPts val="0"/>
              </a:spcAft>
              <a:buFont typeface="Arial" pitchFamily="34" charset="0"/>
              <a:buChar char="•"/>
              <a:defRPr/>
            </a:pPr>
            <a:r>
              <a:rPr lang="en-US" dirty="0" smtClean="0"/>
              <a:t>Accessed through normal OS interfaces</a:t>
            </a:r>
          </a:p>
          <a:p>
            <a:pPr eaLnBrk="1" fontAlgn="auto" hangingPunct="1">
              <a:spcAft>
                <a:spcPts val="0"/>
              </a:spcAft>
              <a:buFont typeface="Arial" pitchFamily="34" charset="0"/>
              <a:buChar char="•"/>
              <a:defRPr/>
            </a:pPr>
            <a:r>
              <a:rPr lang="en-US" dirty="0" smtClean="0"/>
              <a:t>Needs to be read/write accessible by Oracle user</a:t>
            </a:r>
          </a:p>
          <a:p>
            <a:pPr lvl="1" eaLnBrk="1" fontAlgn="auto" hangingPunct="1">
              <a:spcAft>
                <a:spcPts val="0"/>
              </a:spcAft>
              <a:buFont typeface="Arial" pitchFamily="34" charset="0"/>
              <a:buChar char="–"/>
              <a:defRPr/>
            </a:pPr>
            <a:r>
              <a:rPr lang="en-US" dirty="0" smtClean="0"/>
              <a:t>Accessible to all nodes in a cluster</a:t>
            </a:r>
          </a:p>
          <a:p>
            <a:pPr lvl="1" eaLnBrk="1" fontAlgn="auto" hangingPunct="1">
              <a:spcAft>
                <a:spcPts val="0"/>
              </a:spcAft>
              <a:buFont typeface="Arial" pitchFamily="34" charset="0"/>
              <a:buChar char="–"/>
              <a:defRPr/>
            </a:pPr>
            <a:r>
              <a:rPr lang="en-US" dirty="0" smtClean="0"/>
              <a:t>May have different names on different nodes</a:t>
            </a:r>
          </a:p>
          <a:p>
            <a:pPr lvl="2" eaLnBrk="1" fontAlgn="auto" hangingPunct="1">
              <a:spcAft>
                <a:spcPts val="0"/>
              </a:spcAft>
              <a:buFont typeface="Arial" pitchFamily="34" charset="0"/>
              <a:buChar char="•"/>
              <a:defRPr/>
            </a:pPr>
            <a:r>
              <a:rPr lang="en-US" dirty="0" smtClean="0"/>
              <a:t>Path names not stored on disk</a:t>
            </a:r>
          </a:p>
          <a:p>
            <a:pPr eaLnBrk="1" fontAlgn="auto" hangingPunct="1">
              <a:spcAft>
                <a:spcPts val="0"/>
              </a:spcAft>
              <a:buFont typeface="Arial" pitchFamily="34" charset="0"/>
              <a:buChar char="•"/>
              <a:defRPr/>
            </a:pPr>
            <a:r>
              <a:rPr lang="en-US" dirty="0" smtClean="0"/>
              <a:t>Object that is protected using ASM redundancy</a:t>
            </a:r>
          </a:p>
          <a:p>
            <a:pPr eaLnBrk="1" fontAlgn="auto" hangingPunct="1">
              <a:spcAft>
                <a:spcPts val="0"/>
              </a:spcAft>
              <a:buFont typeface="Arial" pitchFamily="34" charset="0"/>
              <a:buChar char="•"/>
              <a:defRPr/>
            </a:pPr>
            <a:r>
              <a:rPr lang="en-US" dirty="0" smtClean="0"/>
              <a:t>Files evenly distributed across disks in a Disk group</a:t>
            </a:r>
          </a:p>
          <a:p>
            <a:pPr lvl="1" eaLnBrk="1" fontAlgn="auto" hangingPunct="1">
              <a:spcAft>
                <a:spcPts val="0"/>
              </a:spcAft>
              <a:buFont typeface="Arial" pitchFamily="34" charset="0"/>
              <a:buChar char="–"/>
              <a:defRPr/>
            </a:pPr>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67000" y="76200"/>
            <a:ext cx="5562600" cy="563562"/>
          </a:xfrm>
        </p:spPr>
        <p:txBody>
          <a:bodyPr rtlCol="0">
            <a:normAutofit fontScale="90000"/>
          </a:bodyPr>
          <a:lstStyle/>
          <a:p>
            <a:pPr algn="l" eaLnBrk="1" fontAlgn="auto" hangingPunct="1">
              <a:spcAft>
                <a:spcPts val="0"/>
              </a:spcAft>
              <a:defRPr/>
            </a:pPr>
            <a:r>
              <a:rPr lang="en-US" dirty="0" smtClean="0"/>
              <a:t/>
            </a:r>
            <a:br>
              <a:rPr lang="en-US" dirty="0" smtClean="0"/>
            </a:br>
            <a:r>
              <a:rPr lang="en-US" dirty="0" smtClean="0"/>
              <a:t>Striping Granularity</a:t>
            </a:r>
            <a:endParaRPr lang="en-US" dirty="0"/>
          </a:p>
        </p:txBody>
      </p:sp>
      <p:sp>
        <p:nvSpPr>
          <p:cNvPr id="45059" name="Content Placeholder 5"/>
          <p:cNvSpPr>
            <a:spLocks noGrp="1"/>
          </p:cNvSpPr>
          <p:nvPr>
            <p:ph idx="4294967295"/>
          </p:nvPr>
        </p:nvSpPr>
        <p:spPr>
          <a:xfrm>
            <a:off x="0" y="1600200"/>
            <a:ext cx="8229600" cy="4525963"/>
          </a:xfrm>
        </p:spPr>
        <p:txBody>
          <a:bodyPr/>
          <a:lstStyle/>
          <a:p>
            <a:pPr eaLnBrk="1" hangingPunct="1"/>
            <a:r>
              <a:rPr lang="en-US" dirty="0" smtClean="0"/>
              <a:t>ASM separates striping for load balance and striping for latency</a:t>
            </a:r>
          </a:p>
          <a:p>
            <a:pPr eaLnBrk="1" hangingPunct="1"/>
            <a:r>
              <a:rPr lang="en-US" dirty="0" smtClean="0"/>
              <a:t>Coarse grained striping concatenates virtual extents</a:t>
            </a:r>
          </a:p>
          <a:p>
            <a:pPr eaLnBrk="1" hangingPunct="1"/>
            <a:r>
              <a:rPr lang="en-US" dirty="0" smtClean="0"/>
              <a:t>Fine grain striping puts 128K stripe units across groups of 8 virtual extents for latency</a:t>
            </a:r>
          </a:p>
          <a:p>
            <a:pPr lvl="1" eaLnBrk="1" hangingPunct="1"/>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62200" y="76200"/>
            <a:ext cx="5867400" cy="639762"/>
          </a:xfrm>
        </p:spPr>
        <p:txBody>
          <a:bodyPr rtlCol="0">
            <a:normAutofit fontScale="90000"/>
          </a:bodyPr>
          <a:lstStyle/>
          <a:p>
            <a:pPr algn="l" eaLnBrk="1" fontAlgn="auto" hangingPunct="1">
              <a:spcAft>
                <a:spcPts val="0"/>
              </a:spcAft>
              <a:defRPr/>
            </a:pPr>
            <a:r>
              <a:rPr lang="en-US" dirty="0" smtClean="0"/>
              <a:t/>
            </a:r>
            <a:br>
              <a:rPr lang="en-US" dirty="0" smtClean="0"/>
            </a:br>
            <a:r>
              <a:rPr lang="en-US" dirty="0" smtClean="0"/>
              <a:t>Disk Header Info</a:t>
            </a:r>
            <a:endParaRPr lang="en-US" dirty="0"/>
          </a:p>
        </p:txBody>
      </p:sp>
      <p:sp>
        <p:nvSpPr>
          <p:cNvPr id="46083" name="Content Placeholder 5"/>
          <p:cNvSpPr>
            <a:spLocks noGrp="1"/>
          </p:cNvSpPr>
          <p:nvPr>
            <p:ph idx="4294967295"/>
          </p:nvPr>
        </p:nvSpPr>
        <p:spPr>
          <a:xfrm>
            <a:off x="0" y="1600200"/>
            <a:ext cx="8229600" cy="4525963"/>
          </a:xfrm>
        </p:spPr>
        <p:txBody>
          <a:bodyPr/>
          <a:lstStyle/>
          <a:p>
            <a:pPr eaLnBrk="1" hangingPunct="1"/>
            <a:r>
              <a:rPr lang="en-US" smtClean="0"/>
              <a:t>Disk Header defines ASM Disk</a:t>
            </a:r>
          </a:p>
          <a:p>
            <a:pPr lvl="1" eaLnBrk="1" hangingPunct="1"/>
            <a:r>
              <a:rPr lang="en-US" smtClean="0"/>
              <a:t>Block zero of every ASM Disk</a:t>
            </a:r>
          </a:p>
          <a:p>
            <a:pPr lvl="1" eaLnBrk="1" hangingPunct="1"/>
            <a:r>
              <a:rPr lang="en-US" smtClean="0"/>
              <a:t>ASM Disk name and number</a:t>
            </a:r>
          </a:p>
          <a:p>
            <a:pPr lvl="1" eaLnBrk="1" hangingPunct="1"/>
            <a:r>
              <a:rPr lang="en-US" smtClean="0"/>
              <a:t>Time stamp of creation</a:t>
            </a:r>
          </a:p>
          <a:p>
            <a:pPr eaLnBrk="1" hangingPunct="1"/>
            <a:r>
              <a:rPr lang="en-US" smtClean="0"/>
              <a:t>Houses ASM metadata</a:t>
            </a:r>
          </a:p>
          <a:p>
            <a:pPr lvl="1" eaLnBrk="1" hangingPunct="1"/>
            <a:r>
              <a:rPr lang="en-US" smtClean="0"/>
              <a:t>File directory</a:t>
            </a:r>
          </a:p>
          <a:p>
            <a:pPr lvl="1" eaLnBrk="1" hangingPunct="1"/>
            <a:r>
              <a:rPr lang="en-US" smtClean="0"/>
              <a:t>Allocation table and Free space table</a:t>
            </a:r>
          </a:p>
          <a:p>
            <a:pPr lvl="1" eaLnBrk="1" hangingPunct="1">
              <a:buFont typeface="Arial" charset="0"/>
              <a:buNone/>
            </a:pPr>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67000" y="-76200"/>
            <a:ext cx="5791200" cy="639762"/>
          </a:xfrm>
        </p:spPr>
        <p:txBody>
          <a:bodyPr rtlCol="0">
            <a:normAutofit fontScale="90000"/>
          </a:bodyPr>
          <a:lstStyle/>
          <a:p>
            <a:pPr algn="l" eaLnBrk="1" fontAlgn="auto" hangingPunct="1">
              <a:spcAft>
                <a:spcPts val="0"/>
              </a:spcAft>
              <a:defRPr/>
            </a:pPr>
            <a:r>
              <a:rPr lang="en-US" dirty="0" smtClean="0"/>
              <a:t/>
            </a:r>
            <a:br>
              <a:rPr lang="en-US" dirty="0" smtClean="0"/>
            </a:br>
            <a:r>
              <a:rPr lang="en-US" dirty="0" smtClean="0"/>
              <a:t>Disk Discovery</a:t>
            </a:r>
            <a:endParaRPr lang="en-US" dirty="0"/>
          </a:p>
        </p:txBody>
      </p:sp>
      <p:sp>
        <p:nvSpPr>
          <p:cNvPr id="47107" name="Content Placeholder 5"/>
          <p:cNvSpPr>
            <a:spLocks noGrp="1"/>
          </p:cNvSpPr>
          <p:nvPr>
            <p:ph idx="4294967295"/>
          </p:nvPr>
        </p:nvSpPr>
        <p:spPr>
          <a:xfrm>
            <a:off x="0" y="1600200"/>
            <a:ext cx="8229600" cy="4525963"/>
          </a:xfrm>
        </p:spPr>
        <p:txBody>
          <a:bodyPr/>
          <a:lstStyle/>
          <a:p>
            <a:pPr eaLnBrk="1" hangingPunct="1"/>
            <a:r>
              <a:rPr lang="en-US" smtClean="0"/>
              <a:t>ASM Instance</a:t>
            </a:r>
          </a:p>
          <a:p>
            <a:pPr lvl="1" eaLnBrk="1" hangingPunct="1"/>
            <a:r>
              <a:rPr lang="en-US" smtClean="0"/>
              <a:t>Has a bootstrap file called init.ora/spfile.ora</a:t>
            </a:r>
          </a:p>
          <a:p>
            <a:pPr lvl="2" eaLnBrk="1" hangingPunct="1"/>
            <a:r>
              <a:rPr lang="en-US" smtClean="0"/>
              <a:t>ASM_DISKSTRING=/dev/rdsk/*</a:t>
            </a:r>
          </a:p>
          <a:p>
            <a:pPr lvl="2" eaLnBrk="1" hangingPunct="1"/>
            <a:r>
              <a:rPr lang="en-US" smtClean="0"/>
              <a:t>ASM_DISKGROUP=‘DATA’,’FRA’</a:t>
            </a:r>
          </a:p>
          <a:p>
            <a:pPr eaLnBrk="1" hangingPunct="1"/>
            <a:r>
              <a:rPr lang="en-US" smtClean="0"/>
              <a:t>Display discovered disks</a:t>
            </a:r>
          </a:p>
          <a:p>
            <a:pPr lvl="1" eaLnBrk="1" hangingPunct="1"/>
            <a:r>
              <a:rPr lang="en-US" smtClean="0"/>
              <a:t>Select name, path from V$asm_disk; </a:t>
            </a:r>
          </a:p>
          <a:p>
            <a:pPr lvl="1" eaLnBrk="1" hangingPunct="1"/>
            <a:r>
              <a:rPr lang="en-US" smtClean="0"/>
              <a:t>asmcmd&gt;lsdsk</a:t>
            </a:r>
          </a:p>
          <a:p>
            <a:pPr lvl="1" eaLnBrk="1" hangingPunct="1">
              <a:buFont typeface="Arial" charset="0"/>
              <a:buNone/>
            </a:pPr>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4600" y="0"/>
            <a:ext cx="5715000" cy="563562"/>
          </a:xfrm>
        </p:spPr>
        <p:txBody>
          <a:bodyPr rtlCol="0">
            <a:normAutofit fontScale="90000"/>
          </a:bodyPr>
          <a:lstStyle/>
          <a:p>
            <a:pPr algn="l" eaLnBrk="1" fontAlgn="auto" hangingPunct="1">
              <a:spcAft>
                <a:spcPts val="0"/>
              </a:spcAft>
              <a:defRPr/>
            </a:pPr>
            <a:r>
              <a:rPr lang="en-US" dirty="0" smtClean="0"/>
              <a:t/>
            </a:r>
            <a:br>
              <a:rPr lang="en-US" dirty="0" smtClean="0"/>
            </a:br>
            <a:r>
              <a:rPr lang="en-US" dirty="0" smtClean="0"/>
              <a:t>ASM </a:t>
            </a:r>
            <a:r>
              <a:rPr lang="en-US" dirty="0" err="1" smtClean="0"/>
              <a:t>Diskgroup</a:t>
            </a:r>
            <a:r>
              <a:rPr lang="en-US" dirty="0" smtClean="0"/>
              <a:t> Overview</a:t>
            </a:r>
            <a:endParaRPr lang="en-US" dirty="0"/>
          </a:p>
        </p:txBody>
      </p:sp>
      <p:sp>
        <p:nvSpPr>
          <p:cNvPr id="48131" name="Content Placeholder 5"/>
          <p:cNvSpPr>
            <a:spLocks noGrp="1"/>
          </p:cNvSpPr>
          <p:nvPr>
            <p:ph idx="4294967295"/>
          </p:nvPr>
        </p:nvSpPr>
        <p:spPr>
          <a:xfrm>
            <a:off x="0" y="1600200"/>
            <a:ext cx="8229600" cy="4525963"/>
          </a:xfrm>
        </p:spPr>
        <p:txBody>
          <a:bodyPr/>
          <a:lstStyle/>
          <a:p>
            <a:pPr eaLnBrk="1" hangingPunct="1"/>
            <a:r>
              <a:rPr lang="en-US" dirty="0" smtClean="0"/>
              <a:t>Highest level object managed by ASM</a:t>
            </a:r>
          </a:p>
          <a:p>
            <a:pPr eaLnBrk="1" hangingPunct="1"/>
            <a:r>
              <a:rPr lang="en-US" dirty="0" smtClean="0"/>
              <a:t>A collection of ASM disks</a:t>
            </a:r>
          </a:p>
          <a:p>
            <a:pPr eaLnBrk="1" hangingPunct="1"/>
            <a:r>
              <a:rPr lang="en-US" dirty="0" smtClean="0"/>
              <a:t>Self-describing independent of media name</a:t>
            </a:r>
          </a:p>
          <a:p>
            <a:pPr eaLnBrk="1" hangingPunct="1"/>
            <a:r>
              <a:rPr lang="en-US" dirty="0" smtClean="0"/>
              <a:t>A file is allocated within a disk group</a:t>
            </a:r>
          </a:p>
          <a:p>
            <a:pPr eaLnBrk="1" hangingPunct="1"/>
            <a:r>
              <a:rPr lang="en-US" dirty="0" smtClean="0"/>
              <a:t>Multiple databases share multiple disk groups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38400" y="-76200"/>
            <a:ext cx="5791200" cy="715962"/>
          </a:xfrm>
        </p:spPr>
        <p:txBody>
          <a:bodyPr rtlCol="0">
            <a:normAutofit fontScale="90000"/>
          </a:bodyPr>
          <a:lstStyle/>
          <a:p>
            <a:pPr algn="l" eaLnBrk="1" fontAlgn="auto" hangingPunct="1">
              <a:spcAft>
                <a:spcPts val="0"/>
              </a:spcAft>
              <a:defRPr/>
            </a:pPr>
            <a:r>
              <a:rPr lang="en-US" dirty="0" smtClean="0"/>
              <a:t/>
            </a:r>
            <a:br>
              <a:rPr lang="en-US" dirty="0" smtClean="0"/>
            </a:br>
            <a:r>
              <a:rPr lang="en-US" dirty="0" smtClean="0"/>
              <a:t>ASM </a:t>
            </a:r>
            <a:r>
              <a:rPr lang="en-US" dirty="0" err="1" smtClean="0"/>
              <a:t>Diskgroup</a:t>
            </a:r>
            <a:r>
              <a:rPr lang="en-US" dirty="0" smtClean="0"/>
              <a:t> Types</a:t>
            </a:r>
            <a:endParaRPr lang="en-US" dirty="0"/>
          </a:p>
        </p:txBody>
      </p:sp>
      <p:sp>
        <p:nvSpPr>
          <p:cNvPr id="49155" name="Content Placeholder 5"/>
          <p:cNvSpPr>
            <a:spLocks noGrp="1"/>
          </p:cNvSpPr>
          <p:nvPr>
            <p:ph idx="4294967295"/>
          </p:nvPr>
        </p:nvSpPr>
        <p:spPr>
          <a:xfrm>
            <a:off x="0" y="1600200"/>
            <a:ext cx="8229600" cy="4525963"/>
          </a:xfrm>
        </p:spPr>
        <p:txBody>
          <a:bodyPr/>
          <a:lstStyle/>
          <a:p>
            <a:pPr eaLnBrk="1" hangingPunct="1"/>
            <a:r>
              <a:rPr lang="en-US" smtClean="0"/>
              <a:t>Disk Groups</a:t>
            </a:r>
          </a:p>
          <a:p>
            <a:pPr lvl="1" eaLnBrk="1" hangingPunct="1"/>
            <a:r>
              <a:rPr lang="en-US" smtClean="0"/>
              <a:t>External Redundancy</a:t>
            </a:r>
          </a:p>
          <a:p>
            <a:pPr lvl="2" eaLnBrk="1" hangingPunct="1"/>
            <a:r>
              <a:rPr lang="en-US" smtClean="0"/>
              <a:t>Redundancy Managed by external means; e.g; intelligent storage array</a:t>
            </a:r>
          </a:p>
          <a:p>
            <a:pPr lvl="2" eaLnBrk="1" hangingPunct="1"/>
            <a:r>
              <a:rPr lang="en-US" smtClean="0"/>
              <a:t>A collection of ASM disks</a:t>
            </a:r>
          </a:p>
          <a:p>
            <a:pPr lvl="1" eaLnBrk="1" hangingPunct="1"/>
            <a:r>
              <a:rPr lang="en-US" smtClean="0"/>
              <a:t>ASM Redundancy</a:t>
            </a:r>
          </a:p>
          <a:p>
            <a:pPr lvl="2" eaLnBrk="1" hangingPunct="1"/>
            <a:r>
              <a:rPr lang="en-US" smtClean="0"/>
              <a:t>Redundancy managed and maintained by ASM</a:t>
            </a:r>
          </a:p>
          <a:p>
            <a:pPr lvl="3" eaLnBrk="1" hangingPunct="1"/>
            <a:r>
              <a:rPr lang="en-US" smtClean="0"/>
              <a:t>Normal – mirroring</a:t>
            </a:r>
          </a:p>
          <a:p>
            <a:pPr lvl="3" eaLnBrk="1" hangingPunct="1"/>
            <a:r>
              <a:rPr lang="en-US" smtClean="0"/>
              <a:t>High – Triple mirroring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62200" y="0"/>
            <a:ext cx="5867400" cy="563562"/>
          </a:xfrm>
        </p:spPr>
        <p:txBody>
          <a:bodyPr rtlCol="0">
            <a:normAutofit fontScale="90000"/>
          </a:bodyPr>
          <a:lstStyle/>
          <a:p>
            <a:pPr algn="l" eaLnBrk="1" fontAlgn="auto" hangingPunct="1">
              <a:spcAft>
                <a:spcPts val="0"/>
              </a:spcAft>
              <a:defRPr/>
            </a:pPr>
            <a:r>
              <a:rPr lang="en-US" dirty="0" smtClean="0"/>
              <a:t/>
            </a:r>
            <a:br>
              <a:rPr lang="en-US" dirty="0" smtClean="0"/>
            </a:br>
            <a:r>
              <a:rPr lang="en-US" dirty="0" smtClean="0"/>
              <a:t>ASM </a:t>
            </a:r>
            <a:r>
              <a:rPr lang="en-US" dirty="0" err="1" smtClean="0"/>
              <a:t>Diskgroup</a:t>
            </a:r>
            <a:r>
              <a:rPr lang="en-US" dirty="0" smtClean="0"/>
              <a:t> Setup</a:t>
            </a:r>
            <a:endParaRPr lang="en-US" dirty="0"/>
          </a:p>
        </p:txBody>
      </p:sp>
      <p:sp>
        <p:nvSpPr>
          <p:cNvPr id="50179" name="Content Placeholder 5"/>
          <p:cNvSpPr>
            <a:spLocks noGrp="1"/>
          </p:cNvSpPr>
          <p:nvPr>
            <p:ph idx="4294967295"/>
          </p:nvPr>
        </p:nvSpPr>
        <p:spPr>
          <a:xfrm>
            <a:off x="0" y="1600200"/>
            <a:ext cx="8229600" cy="4525963"/>
          </a:xfrm>
        </p:spPr>
        <p:txBody>
          <a:bodyPr/>
          <a:lstStyle/>
          <a:p>
            <a:pPr eaLnBrk="1" hangingPunct="1"/>
            <a:r>
              <a:rPr lang="en-US" smtClean="0"/>
              <a:t>A walkthrough configuration of a </a:t>
            </a:r>
            <a:r>
              <a:rPr lang="en-US" dirty="0" err="1" smtClean="0"/>
              <a:t>diskgroup</a:t>
            </a:r>
            <a:endParaRPr lang="en-US" dirty="0" smtClean="0"/>
          </a:p>
          <a:p>
            <a:pPr lvl="1" eaLnBrk="1" hangingPunct="1"/>
            <a:r>
              <a:rPr lang="en-US" dirty="0" smtClean="0"/>
              <a:t>Present LUNs to host</a:t>
            </a:r>
          </a:p>
          <a:p>
            <a:pPr lvl="1" eaLnBrk="1" hangingPunct="1"/>
            <a:r>
              <a:rPr lang="en-US" dirty="0" smtClean="0"/>
              <a:t>Ensure correct disk permission so that ASM disk discovery will find the provisioned LUNs.</a:t>
            </a:r>
          </a:p>
          <a:p>
            <a:pPr lvl="1" eaLnBrk="1" hangingPunct="1"/>
            <a:r>
              <a:rPr lang="en-US" dirty="0" smtClean="0"/>
              <a:t>Create </a:t>
            </a:r>
            <a:r>
              <a:rPr lang="en-US" dirty="0" err="1" smtClean="0"/>
              <a:t>diskgroup</a:t>
            </a:r>
            <a:r>
              <a:rPr lang="en-US" dirty="0" smtClean="0"/>
              <a:t> using the required number of disks:</a:t>
            </a:r>
          </a:p>
          <a:p>
            <a:pPr lvl="1" eaLnBrk="1" hangingPunct="1">
              <a:buFont typeface="Arial" charset="0"/>
              <a:buNone/>
            </a:pPr>
            <a:r>
              <a:rPr lang="en-US" dirty="0" smtClean="0"/>
              <a:t>SQL&gt; create </a:t>
            </a:r>
            <a:r>
              <a:rPr lang="en-US" dirty="0" err="1" smtClean="0"/>
              <a:t>diskgroup</a:t>
            </a:r>
            <a:r>
              <a:rPr lang="en-US" dirty="0" smtClean="0"/>
              <a:t> DATA external redundancy disks ‘/dev/sda1’,’/dev/sda2’;</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52800" y="76200"/>
            <a:ext cx="4876800" cy="563562"/>
          </a:xfrm>
        </p:spPr>
        <p:txBody>
          <a:bodyPr rtlCol="0">
            <a:normAutofit fontScale="90000"/>
          </a:bodyPr>
          <a:lstStyle/>
          <a:p>
            <a:pPr algn="l" eaLnBrk="1" fontAlgn="auto" hangingPunct="1">
              <a:spcAft>
                <a:spcPts val="0"/>
              </a:spcAft>
              <a:defRPr/>
            </a:pPr>
            <a:r>
              <a:rPr lang="en-US" dirty="0" smtClean="0"/>
              <a:t/>
            </a:r>
            <a:br>
              <a:rPr lang="en-US" dirty="0" smtClean="0"/>
            </a:br>
            <a:r>
              <a:rPr lang="en-US" dirty="0" smtClean="0"/>
              <a:t>External Redundancy</a:t>
            </a:r>
            <a:endParaRPr lang="en-US" dirty="0"/>
          </a:p>
        </p:txBody>
      </p:sp>
      <p:sp>
        <p:nvSpPr>
          <p:cNvPr id="7" name="Rectangle 6"/>
          <p:cNvSpPr/>
          <p:nvPr/>
        </p:nvSpPr>
        <p:spPr>
          <a:xfrm>
            <a:off x="990600" y="2133600"/>
            <a:ext cx="6019800" cy="2438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Flowchart: Magnetic Disk 9"/>
          <p:cNvSpPr/>
          <p:nvPr/>
        </p:nvSpPr>
        <p:spPr>
          <a:xfrm>
            <a:off x="1295400" y="2209800"/>
            <a:ext cx="1219200" cy="9906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2667000" y="5257800"/>
            <a:ext cx="2895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600" dirty="0">
                <a:solidFill>
                  <a:schemeClr val="accent1"/>
                </a:solidFill>
              </a:rPr>
              <a:t>Five data extent file</a:t>
            </a:r>
          </a:p>
        </p:txBody>
      </p:sp>
      <p:sp>
        <p:nvSpPr>
          <p:cNvPr id="19" name="Flowchart: Magnetic Disk 18"/>
          <p:cNvSpPr/>
          <p:nvPr/>
        </p:nvSpPr>
        <p:spPr>
          <a:xfrm>
            <a:off x="2667000" y="3429000"/>
            <a:ext cx="1219200" cy="9906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Flowchart: Magnetic Disk 19"/>
          <p:cNvSpPr/>
          <p:nvPr/>
        </p:nvSpPr>
        <p:spPr>
          <a:xfrm>
            <a:off x="2667000" y="2209800"/>
            <a:ext cx="1219200" cy="9906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lowchart: Magnetic Disk 20"/>
          <p:cNvSpPr/>
          <p:nvPr/>
        </p:nvSpPr>
        <p:spPr>
          <a:xfrm>
            <a:off x="1295400" y="3429000"/>
            <a:ext cx="1219200" cy="9906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Flowchart: Magnetic Disk 21"/>
          <p:cNvSpPr/>
          <p:nvPr/>
        </p:nvSpPr>
        <p:spPr>
          <a:xfrm>
            <a:off x="5562600" y="3429000"/>
            <a:ext cx="1219200" cy="9906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lowchart: Magnetic Disk 22"/>
          <p:cNvSpPr/>
          <p:nvPr/>
        </p:nvSpPr>
        <p:spPr>
          <a:xfrm>
            <a:off x="4114800" y="3429000"/>
            <a:ext cx="1219200" cy="9906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Flowchart: Magnetic Disk 23"/>
          <p:cNvSpPr/>
          <p:nvPr/>
        </p:nvSpPr>
        <p:spPr>
          <a:xfrm>
            <a:off x="4114800" y="2209800"/>
            <a:ext cx="1219200" cy="9906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Flowchart: Magnetic Disk 24"/>
          <p:cNvSpPr/>
          <p:nvPr/>
        </p:nvSpPr>
        <p:spPr>
          <a:xfrm>
            <a:off x="5562600" y="2209800"/>
            <a:ext cx="1219200" cy="9906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8" name="Rectangle 67"/>
          <p:cNvSpPr/>
          <p:nvPr/>
        </p:nvSpPr>
        <p:spPr>
          <a:xfrm>
            <a:off x="3352800" y="26670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9" name="Rectangle 68"/>
          <p:cNvSpPr/>
          <p:nvPr/>
        </p:nvSpPr>
        <p:spPr>
          <a:xfrm>
            <a:off x="3429000" y="27432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1</a:t>
            </a:r>
            <a:endParaRPr lang="en-US" sz="1600" dirty="0">
              <a:solidFill>
                <a:srgbClr val="FF0000"/>
              </a:solidFill>
            </a:endParaRPr>
          </a:p>
        </p:txBody>
      </p:sp>
      <p:sp>
        <p:nvSpPr>
          <p:cNvPr id="70" name="Rectangle 69"/>
          <p:cNvSpPr/>
          <p:nvPr/>
        </p:nvSpPr>
        <p:spPr>
          <a:xfrm>
            <a:off x="4876800" y="26670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1" name="Rectangle 70"/>
          <p:cNvSpPr/>
          <p:nvPr/>
        </p:nvSpPr>
        <p:spPr>
          <a:xfrm>
            <a:off x="4953000" y="27432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2</a:t>
            </a:r>
            <a:endParaRPr lang="en-US" sz="1600" dirty="0">
              <a:solidFill>
                <a:srgbClr val="FF0000"/>
              </a:solidFill>
            </a:endParaRPr>
          </a:p>
        </p:txBody>
      </p:sp>
      <p:sp>
        <p:nvSpPr>
          <p:cNvPr id="72" name="Rectangle 71"/>
          <p:cNvSpPr/>
          <p:nvPr/>
        </p:nvSpPr>
        <p:spPr>
          <a:xfrm>
            <a:off x="5638800" y="26670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3" name="Rectangle 72"/>
          <p:cNvSpPr/>
          <p:nvPr/>
        </p:nvSpPr>
        <p:spPr>
          <a:xfrm>
            <a:off x="5715000" y="27432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5</a:t>
            </a:r>
            <a:endParaRPr lang="en-US" sz="1600" dirty="0">
              <a:solidFill>
                <a:srgbClr val="FF0000"/>
              </a:solidFill>
            </a:endParaRPr>
          </a:p>
        </p:txBody>
      </p:sp>
      <p:sp>
        <p:nvSpPr>
          <p:cNvPr id="74" name="Rectangle 73"/>
          <p:cNvSpPr/>
          <p:nvPr/>
        </p:nvSpPr>
        <p:spPr>
          <a:xfrm>
            <a:off x="5638800" y="38862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5" name="Rectangle 74"/>
          <p:cNvSpPr/>
          <p:nvPr/>
        </p:nvSpPr>
        <p:spPr>
          <a:xfrm>
            <a:off x="5715000" y="39624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4</a:t>
            </a:r>
            <a:endParaRPr lang="en-US" sz="1600" dirty="0">
              <a:solidFill>
                <a:srgbClr val="FF0000"/>
              </a:solidFill>
            </a:endParaRPr>
          </a:p>
        </p:txBody>
      </p:sp>
      <p:sp>
        <p:nvSpPr>
          <p:cNvPr id="76" name="Rectangle 75"/>
          <p:cNvSpPr/>
          <p:nvPr/>
        </p:nvSpPr>
        <p:spPr>
          <a:xfrm>
            <a:off x="2743200" y="38862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7" name="Rectangle 76"/>
          <p:cNvSpPr/>
          <p:nvPr/>
        </p:nvSpPr>
        <p:spPr>
          <a:xfrm>
            <a:off x="2819400" y="39624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3</a:t>
            </a:r>
            <a:endParaRPr lang="en-US" sz="1600"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idx="4294967295"/>
          </p:nvPr>
        </p:nvSpPr>
        <p:spPr>
          <a:xfrm>
            <a:off x="2971800" y="152400"/>
            <a:ext cx="5562600" cy="762000"/>
          </a:xfrm>
        </p:spPr>
        <p:txBody>
          <a:bodyPr anchor="b"/>
          <a:lstStyle/>
          <a:p>
            <a:pPr eaLnBrk="1" hangingPunct="1">
              <a:lnSpc>
                <a:spcPct val="20000"/>
              </a:lnSpc>
            </a:pPr>
            <a:r>
              <a:rPr lang="en-US" b="1" smtClean="0">
                <a:solidFill>
                  <a:srgbClr val="002060"/>
                </a:solidFill>
              </a:rPr>
              <a:t>Office Locations</a:t>
            </a:r>
          </a:p>
        </p:txBody>
      </p:sp>
      <p:sp>
        <p:nvSpPr>
          <p:cNvPr id="16387" name="Rectangle 2"/>
          <p:cNvSpPr>
            <a:spLocks noChangeArrowheads="1"/>
          </p:cNvSpPr>
          <p:nvPr/>
        </p:nvSpPr>
        <p:spPr bwMode="auto">
          <a:xfrm>
            <a:off x="228600" y="1730375"/>
            <a:ext cx="8305800" cy="3908425"/>
          </a:xfrm>
          <a:prstGeom prst="rect">
            <a:avLst/>
          </a:prstGeom>
          <a:noFill/>
          <a:ln w="9525">
            <a:noFill/>
            <a:miter lim="800000"/>
            <a:headEnd/>
            <a:tailEnd/>
          </a:ln>
        </p:spPr>
        <p:txBody>
          <a:bodyPr anchor="ctr">
            <a:spAutoFit/>
          </a:bodyPr>
          <a:lstStyle/>
          <a:p>
            <a:pPr eaLnBrk="0" hangingPunct="0"/>
            <a:r>
              <a:rPr lang="en-US">
                <a:solidFill>
                  <a:srgbClr val="E21D38"/>
                </a:solidFill>
                <a:cs typeface="Times New Roman" pitchFamily="18" charset="0"/>
              </a:rPr>
              <a:t>UNITED STATES</a:t>
            </a:r>
            <a:endParaRPr lang="en-US">
              <a:cs typeface="Times New Roman" pitchFamily="18" charset="0"/>
            </a:endParaRPr>
          </a:p>
          <a:p>
            <a:pPr eaLnBrk="0" hangingPunct="0"/>
            <a:r>
              <a:rPr lang="en-US" sz="1400" b="1">
                <a:solidFill>
                  <a:schemeClr val="tx2"/>
                </a:solidFill>
                <a:cs typeface="Times New Roman" pitchFamily="18" charset="0"/>
              </a:rPr>
              <a:t>Michigan - (Headquarters)</a:t>
            </a:r>
            <a:r>
              <a:rPr lang="en-US" sz="1400">
                <a:solidFill>
                  <a:schemeClr val="tx2"/>
                </a:solidFill>
                <a:cs typeface="Times New Roman" pitchFamily="18" charset="0"/>
              </a:rPr>
              <a:t/>
            </a:r>
            <a:br>
              <a:rPr lang="en-US" sz="1400">
                <a:solidFill>
                  <a:schemeClr val="tx2"/>
                </a:solidFill>
                <a:cs typeface="Times New Roman" pitchFamily="18" charset="0"/>
              </a:rPr>
            </a:br>
            <a:r>
              <a:rPr lang="en-US" sz="1400">
                <a:solidFill>
                  <a:schemeClr val="tx2"/>
                </a:solidFill>
                <a:cs typeface="Times New Roman" pitchFamily="18" charset="0"/>
              </a:rPr>
              <a:t>3290 W Big Beaver Rd Suite 310, Troy Michigan. 48084.</a:t>
            </a:r>
            <a:br>
              <a:rPr lang="en-US" sz="1400">
                <a:solidFill>
                  <a:schemeClr val="tx2"/>
                </a:solidFill>
                <a:cs typeface="Times New Roman" pitchFamily="18" charset="0"/>
              </a:rPr>
            </a:br>
            <a:r>
              <a:rPr lang="en-US" sz="1400">
                <a:solidFill>
                  <a:schemeClr val="tx2"/>
                </a:solidFill>
                <a:cs typeface="Times New Roman" pitchFamily="18" charset="0"/>
              </a:rPr>
              <a:t>tel:   248-614-2500    fax: 248 404-9805</a:t>
            </a:r>
          </a:p>
          <a:p>
            <a:pPr eaLnBrk="0" hangingPunct="0"/>
            <a:endParaRPr lang="en-US" sz="1400">
              <a:solidFill>
                <a:schemeClr val="tx2"/>
              </a:solidFill>
              <a:cs typeface="Times New Roman" pitchFamily="18" charset="0"/>
            </a:endParaRPr>
          </a:p>
          <a:p>
            <a:pPr eaLnBrk="0" hangingPunct="0"/>
            <a:r>
              <a:rPr lang="en-US" sz="1400" b="1">
                <a:solidFill>
                  <a:schemeClr val="tx2"/>
                </a:solidFill>
                <a:cs typeface="Times New Roman" pitchFamily="18" charset="0"/>
              </a:rPr>
              <a:t>Georgia</a:t>
            </a:r>
            <a:r>
              <a:rPr lang="en-US" sz="1400">
                <a:solidFill>
                  <a:schemeClr val="tx2"/>
                </a:solidFill>
                <a:cs typeface="Times New Roman" pitchFamily="18" charset="0"/>
              </a:rPr>
              <a:t/>
            </a:r>
            <a:br>
              <a:rPr lang="en-US" sz="1400">
                <a:solidFill>
                  <a:schemeClr val="tx2"/>
                </a:solidFill>
                <a:cs typeface="Times New Roman" pitchFamily="18" charset="0"/>
              </a:rPr>
            </a:br>
            <a:r>
              <a:rPr lang="en-US" sz="1400">
                <a:solidFill>
                  <a:schemeClr val="tx2"/>
                </a:solidFill>
                <a:cs typeface="Times New Roman" pitchFamily="18" charset="0"/>
              </a:rPr>
              <a:t>2020 Airport Industrial Park, Drive, Marietta, Georgia. 30060.</a:t>
            </a:r>
            <a:br>
              <a:rPr lang="en-US" sz="1400">
                <a:solidFill>
                  <a:schemeClr val="tx2"/>
                </a:solidFill>
                <a:cs typeface="Times New Roman" pitchFamily="18" charset="0"/>
              </a:rPr>
            </a:br>
            <a:r>
              <a:rPr lang="en-US" sz="1400">
                <a:solidFill>
                  <a:schemeClr val="tx2"/>
                </a:solidFill>
                <a:cs typeface="Times New Roman" pitchFamily="18" charset="0"/>
              </a:rPr>
              <a:t>tel:   770-404-9800   fax:770-404-9800</a:t>
            </a:r>
          </a:p>
          <a:p>
            <a:pPr eaLnBrk="0" hangingPunct="0"/>
            <a:endParaRPr lang="en-US" sz="1200">
              <a:cs typeface="Times New Roman" pitchFamily="18" charset="0"/>
            </a:endParaRPr>
          </a:p>
          <a:p>
            <a:pPr eaLnBrk="0" hangingPunct="0"/>
            <a:r>
              <a:rPr lang="en-US" sz="2000">
                <a:solidFill>
                  <a:srgbClr val="E21D38"/>
                </a:solidFill>
                <a:cs typeface="Times New Roman" pitchFamily="18" charset="0"/>
              </a:rPr>
              <a:t>CANADA</a:t>
            </a:r>
            <a:endParaRPr lang="en-US" sz="2000">
              <a:cs typeface="Times New Roman" pitchFamily="18" charset="0"/>
            </a:endParaRPr>
          </a:p>
          <a:p>
            <a:pPr eaLnBrk="0" hangingPunct="0"/>
            <a:r>
              <a:rPr lang="en-US" sz="1400">
                <a:solidFill>
                  <a:schemeClr val="tx2"/>
                </a:solidFill>
                <a:cs typeface="Times New Roman" pitchFamily="18" charset="0"/>
              </a:rPr>
              <a:t>5925 Airport Rd, Suite 200 Mississauga L4V 1W1.</a:t>
            </a:r>
            <a:br>
              <a:rPr lang="en-US" sz="1400">
                <a:solidFill>
                  <a:schemeClr val="tx2"/>
                </a:solidFill>
                <a:cs typeface="Times New Roman" pitchFamily="18" charset="0"/>
              </a:rPr>
            </a:br>
            <a:r>
              <a:rPr lang="en-US" sz="1400">
                <a:solidFill>
                  <a:schemeClr val="tx2"/>
                </a:solidFill>
                <a:cs typeface="Times New Roman" pitchFamily="18" charset="0"/>
              </a:rPr>
              <a:t>tel:   905 405-6320   fax: 905 248-3502</a:t>
            </a:r>
          </a:p>
          <a:p>
            <a:pPr eaLnBrk="0" hangingPunct="0"/>
            <a:endParaRPr lang="en-US">
              <a:solidFill>
                <a:srgbClr val="E21D38"/>
              </a:solidFill>
              <a:cs typeface="Times New Roman" pitchFamily="18" charset="0"/>
            </a:endParaRPr>
          </a:p>
          <a:p>
            <a:pPr eaLnBrk="0" hangingPunct="0"/>
            <a:r>
              <a:rPr lang="en-US" sz="2000">
                <a:solidFill>
                  <a:srgbClr val="E21D38"/>
                </a:solidFill>
                <a:cs typeface="Times New Roman" pitchFamily="18" charset="0"/>
              </a:rPr>
              <a:t>INDIA</a:t>
            </a:r>
            <a:endParaRPr lang="en-US" sz="2000">
              <a:cs typeface="Times New Roman" pitchFamily="18" charset="0"/>
            </a:endParaRPr>
          </a:p>
          <a:p>
            <a:pPr eaLnBrk="0" hangingPunct="0"/>
            <a:r>
              <a:rPr lang="en-US" sz="1400">
                <a:solidFill>
                  <a:schemeClr val="tx2"/>
                </a:solidFill>
                <a:cs typeface="Times New Roman" pitchFamily="18" charset="0"/>
              </a:rPr>
              <a:t>Plot No: 23/A, Flat No: 202,Sai Sushma Homes,SR Nagar, Hyderabad - 500038.</a:t>
            </a:r>
            <a:br>
              <a:rPr lang="en-US" sz="1400">
                <a:solidFill>
                  <a:schemeClr val="tx2"/>
                </a:solidFill>
                <a:cs typeface="Times New Roman" pitchFamily="18" charset="0"/>
              </a:rPr>
            </a:br>
            <a:r>
              <a:rPr lang="en-US" sz="1400">
                <a:solidFill>
                  <a:schemeClr val="tx2"/>
                </a:solidFill>
                <a:cs typeface="Times New Roman" pitchFamily="18" charset="0"/>
              </a:rPr>
              <a:t>tel: 040-64581999</a:t>
            </a:r>
            <a:endParaRPr lang="en-US" sz="1400">
              <a:solidFill>
                <a:schemeClr val="tx2"/>
              </a:solidFill>
            </a:endParaRPr>
          </a:p>
        </p:txBody>
      </p:sp>
      <p:pic>
        <p:nvPicPr>
          <p:cNvPr id="16388" name="Picture 2" descr="409D018D-9728-4BFF-8025-2ABE593C5A05"/>
          <p:cNvPicPr>
            <a:picLocks noChangeAspect="1" noChangeArrowheads="1"/>
          </p:cNvPicPr>
          <p:nvPr/>
        </p:nvPicPr>
        <p:blipFill>
          <a:blip r:embed="rId3" cstate="print"/>
          <a:srcRect/>
          <a:stretch>
            <a:fillRect/>
          </a:stretch>
        </p:blipFill>
        <p:spPr bwMode="auto">
          <a:xfrm>
            <a:off x="5562600" y="6400800"/>
            <a:ext cx="1752600" cy="277813"/>
          </a:xfrm>
          <a:prstGeom prst="rect">
            <a:avLst/>
          </a:prstGeom>
          <a:noFill/>
          <a:ln w="9525">
            <a:noFill/>
            <a:miter lim="800000"/>
            <a:headEnd/>
            <a:tailEnd/>
          </a:ln>
        </p:spPr>
      </p:pic>
      <p:pic>
        <p:nvPicPr>
          <p:cNvPr id="16389" name="Picture 2"/>
          <p:cNvPicPr>
            <a:picLocks noChangeAspect="1" noChangeArrowheads="1"/>
          </p:cNvPicPr>
          <p:nvPr/>
        </p:nvPicPr>
        <p:blipFill>
          <a:blip r:embed="rId4" cstate="print"/>
          <a:srcRect/>
          <a:stretch>
            <a:fillRect/>
          </a:stretch>
        </p:blipFill>
        <p:spPr bwMode="auto">
          <a:xfrm>
            <a:off x="7010400" y="1752600"/>
            <a:ext cx="1452563" cy="909638"/>
          </a:xfrm>
          <a:prstGeom prst="rect">
            <a:avLst/>
          </a:prstGeom>
          <a:noFill/>
          <a:ln w="9525">
            <a:noFill/>
            <a:miter lim="800000"/>
            <a:headEnd/>
            <a:tailEnd/>
          </a:ln>
        </p:spPr>
      </p:pic>
      <p:pic>
        <p:nvPicPr>
          <p:cNvPr id="16390" name="Picture 3"/>
          <p:cNvPicPr>
            <a:picLocks noChangeAspect="1" noChangeArrowheads="1"/>
          </p:cNvPicPr>
          <p:nvPr/>
        </p:nvPicPr>
        <p:blipFill>
          <a:blip r:embed="rId5" cstate="print"/>
          <a:srcRect/>
          <a:stretch>
            <a:fillRect/>
          </a:stretch>
        </p:blipFill>
        <p:spPr bwMode="auto">
          <a:xfrm>
            <a:off x="7315200" y="4648200"/>
            <a:ext cx="1069975" cy="1228725"/>
          </a:xfrm>
          <a:prstGeom prst="rect">
            <a:avLst/>
          </a:prstGeom>
          <a:noFill/>
          <a:ln w="9525">
            <a:noFill/>
            <a:miter lim="800000"/>
            <a:headEnd/>
            <a:tailEnd/>
          </a:ln>
        </p:spPr>
      </p:pic>
      <p:pic>
        <p:nvPicPr>
          <p:cNvPr id="16391" name="Picture 4"/>
          <p:cNvPicPr>
            <a:picLocks noChangeAspect="1" noChangeArrowheads="1"/>
          </p:cNvPicPr>
          <p:nvPr/>
        </p:nvPicPr>
        <p:blipFill>
          <a:blip r:embed="rId6" cstate="print"/>
          <a:srcRect/>
          <a:stretch>
            <a:fillRect/>
          </a:stretch>
        </p:blipFill>
        <p:spPr bwMode="auto">
          <a:xfrm>
            <a:off x="7056438" y="3048000"/>
            <a:ext cx="1325562" cy="1171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62200" y="-76200"/>
            <a:ext cx="6019800" cy="639762"/>
          </a:xfrm>
        </p:spPr>
        <p:txBody>
          <a:bodyPr rtlCol="0">
            <a:normAutofit fontScale="90000"/>
          </a:bodyPr>
          <a:lstStyle/>
          <a:p>
            <a:pPr algn="l" eaLnBrk="1" fontAlgn="auto" hangingPunct="1">
              <a:spcAft>
                <a:spcPts val="0"/>
              </a:spcAft>
              <a:defRPr/>
            </a:pPr>
            <a:r>
              <a:rPr lang="en-US" dirty="0" smtClean="0"/>
              <a:t/>
            </a:r>
            <a:br>
              <a:rPr lang="en-US" dirty="0" smtClean="0"/>
            </a:br>
            <a:r>
              <a:rPr lang="en-US" dirty="0" smtClean="0"/>
              <a:t>External Redundancy</a:t>
            </a:r>
            <a:endParaRPr lang="en-US" dirty="0"/>
          </a:p>
        </p:txBody>
      </p:sp>
      <p:sp>
        <p:nvSpPr>
          <p:cNvPr id="7" name="Rectangle 6"/>
          <p:cNvSpPr/>
          <p:nvPr/>
        </p:nvSpPr>
        <p:spPr>
          <a:xfrm>
            <a:off x="990600" y="2057400"/>
            <a:ext cx="6019800" cy="2438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Flowchart: Magnetic Disk 9"/>
          <p:cNvSpPr/>
          <p:nvPr/>
        </p:nvSpPr>
        <p:spPr>
          <a:xfrm>
            <a:off x="1295400" y="2209800"/>
            <a:ext cx="1219200" cy="9906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1981200" y="5257800"/>
            <a:ext cx="3581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600" dirty="0">
                <a:solidFill>
                  <a:schemeClr val="accent1"/>
                </a:solidFill>
              </a:rPr>
              <a:t>Five data extent file and One MB fine grained file</a:t>
            </a:r>
          </a:p>
        </p:txBody>
      </p:sp>
      <p:sp>
        <p:nvSpPr>
          <p:cNvPr id="19" name="Flowchart: Magnetic Disk 18"/>
          <p:cNvSpPr/>
          <p:nvPr/>
        </p:nvSpPr>
        <p:spPr>
          <a:xfrm>
            <a:off x="2667000" y="3429000"/>
            <a:ext cx="1219200" cy="9906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Flowchart: Magnetic Disk 19"/>
          <p:cNvSpPr/>
          <p:nvPr/>
        </p:nvSpPr>
        <p:spPr>
          <a:xfrm>
            <a:off x="2667000" y="2209800"/>
            <a:ext cx="1219200" cy="9906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lowchart: Magnetic Disk 20"/>
          <p:cNvSpPr/>
          <p:nvPr/>
        </p:nvSpPr>
        <p:spPr>
          <a:xfrm>
            <a:off x="1295400" y="3429000"/>
            <a:ext cx="1219200" cy="9906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Flowchart: Magnetic Disk 21"/>
          <p:cNvSpPr/>
          <p:nvPr/>
        </p:nvSpPr>
        <p:spPr>
          <a:xfrm>
            <a:off x="5562600" y="3429000"/>
            <a:ext cx="1219200" cy="9906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lowchart: Magnetic Disk 22"/>
          <p:cNvSpPr/>
          <p:nvPr/>
        </p:nvSpPr>
        <p:spPr>
          <a:xfrm>
            <a:off x="4114800" y="3429000"/>
            <a:ext cx="1219200" cy="9906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Flowchart: Magnetic Disk 23"/>
          <p:cNvSpPr/>
          <p:nvPr/>
        </p:nvSpPr>
        <p:spPr>
          <a:xfrm>
            <a:off x="4114800" y="2209800"/>
            <a:ext cx="1219200" cy="9906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Flowchart: Magnetic Disk 24"/>
          <p:cNvSpPr/>
          <p:nvPr/>
        </p:nvSpPr>
        <p:spPr>
          <a:xfrm>
            <a:off x="5562600" y="2209800"/>
            <a:ext cx="1219200" cy="9906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a:off x="1981200" y="2590800"/>
            <a:ext cx="304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7" name="Rectangle 36"/>
          <p:cNvSpPr/>
          <p:nvPr/>
        </p:nvSpPr>
        <p:spPr>
          <a:xfrm>
            <a:off x="2743200" y="2590800"/>
            <a:ext cx="304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9" name="Rectangle 38"/>
          <p:cNvSpPr/>
          <p:nvPr/>
        </p:nvSpPr>
        <p:spPr>
          <a:xfrm>
            <a:off x="4267200" y="2590800"/>
            <a:ext cx="304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0" name="Rectangle 39"/>
          <p:cNvSpPr/>
          <p:nvPr/>
        </p:nvSpPr>
        <p:spPr>
          <a:xfrm>
            <a:off x="6324600" y="2590800"/>
            <a:ext cx="304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ectangle 40"/>
          <p:cNvSpPr/>
          <p:nvPr/>
        </p:nvSpPr>
        <p:spPr>
          <a:xfrm>
            <a:off x="2057400" y="3810000"/>
            <a:ext cx="304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5" name="Rectangle 44"/>
          <p:cNvSpPr/>
          <p:nvPr/>
        </p:nvSpPr>
        <p:spPr>
          <a:xfrm>
            <a:off x="3429000" y="3810000"/>
            <a:ext cx="304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6" name="Rectangle 45"/>
          <p:cNvSpPr/>
          <p:nvPr/>
        </p:nvSpPr>
        <p:spPr>
          <a:xfrm>
            <a:off x="4267200" y="3810000"/>
            <a:ext cx="304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 name="Rectangle 46"/>
          <p:cNvSpPr/>
          <p:nvPr/>
        </p:nvSpPr>
        <p:spPr>
          <a:xfrm>
            <a:off x="6324600" y="3810000"/>
            <a:ext cx="304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8" name="Rectangle 47"/>
          <p:cNvSpPr/>
          <p:nvPr/>
        </p:nvSpPr>
        <p:spPr>
          <a:xfrm>
            <a:off x="1981200" y="2590800"/>
            <a:ext cx="304800" cy="76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49" name="Rectangle 48"/>
          <p:cNvSpPr/>
          <p:nvPr/>
        </p:nvSpPr>
        <p:spPr>
          <a:xfrm>
            <a:off x="6324600" y="3810000"/>
            <a:ext cx="304800" cy="76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50" name="Rectangle 49"/>
          <p:cNvSpPr/>
          <p:nvPr/>
        </p:nvSpPr>
        <p:spPr>
          <a:xfrm>
            <a:off x="4267200" y="3810000"/>
            <a:ext cx="304800" cy="76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51" name="Rectangle 50"/>
          <p:cNvSpPr/>
          <p:nvPr/>
        </p:nvSpPr>
        <p:spPr>
          <a:xfrm>
            <a:off x="3429000" y="3810000"/>
            <a:ext cx="304800" cy="76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52" name="Rectangle 51"/>
          <p:cNvSpPr/>
          <p:nvPr/>
        </p:nvSpPr>
        <p:spPr>
          <a:xfrm>
            <a:off x="2057400" y="3810000"/>
            <a:ext cx="304800" cy="76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53" name="Rectangle 52"/>
          <p:cNvSpPr/>
          <p:nvPr/>
        </p:nvSpPr>
        <p:spPr>
          <a:xfrm>
            <a:off x="6324600" y="2590800"/>
            <a:ext cx="304800" cy="76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54" name="Rectangle 53"/>
          <p:cNvSpPr/>
          <p:nvPr/>
        </p:nvSpPr>
        <p:spPr>
          <a:xfrm>
            <a:off x="4267200" y="2590800"/>
            <a:ext cx="304800" cy="76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55" name="Rectangle 54"/>
          <p:cNvSpPr/>
          <p:nvPr/>
        </p:nvSpPr>
        <p:spPr>
          <a:xfrm>
            <a:off x="2743200" y="2590800"/>
            <a:ext cx="304800" cy="76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59" name="Rectangle 58"/>
          <p:cNvSpPr/>
          <p:nvPr/>
        </p:nvSpPr>
        <p:spPr>
          <a:xfrm>
            <a:off x="3352800" y="26670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0" name="Rectangle 59"/>
          <p:cNvSpPr/>
          <p:nvPr/>
        </p:nvSpPr>
        <p:spPr>
          <a:xfrm>
            <a:off x="3429000" y="27432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1</a:t>
            </a:r>
            <a:endParaRPr lang="en-US" sz="1600" dirty="0">
              <a:solidFill>
                <a:srgbClr val="FF0000"/>
              </a:solidFill>
            </a:endParaRPr>
          </a:p>
        </p:txBody>
      </p:sp>
      <p:sp>
        <p:nvSpPr>
          <p:cNvPr id="61" name="Rectangle 60"/>
          <p:cNvSpPr/>
          <p:nvPr/>
        </p:nvSpPr>
        <p:spPr>
          <a:xfrm>
            <a:off x="4876800" y="26670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2" name="Rectangle 61"/>
          <p:cNvSpPr/>
          <p:nvPr/>
        </p:nvSpPr>
        <p:spPr>
          <a:xfrm>
            <a:off x="4953000" y="27432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2</a:t>
            </a:r>
            <a:endParaRPr lang="en-US" sz="1600" dirty="0">
              <a:solidFill>
                <a:srgbClr val="FF0000"/>
              </a:solidFill>
            </a:endParaRPr>
          </a:p>
        </p:txBody>
      </p:sp>
      <p:sp>
        <p:nvSpPr>
          <p:cNvPr id="63" name="Rectangle 62"/>
          <p:cNvSpPr/>
          <p:nvPr/>
        </p:nvSpPr>
        <p:spPr>
          <a:xfrm>
            <a:off x="5715000" y="26670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4" name="Rectangle 63"/>
          <p:cNvSpPr/>
          <p:nvPr/>
        </p:nvSpPr>
        <p:spPr>
          <a:xfrm>
            <a:off x="5791200" y="27432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5</a:t>
            </a:r>
            <a:endParaRPr lang="en-US" sz="1600" dirty="0">
              <a:solidFill>
                <a:srgbClr val="FF0000"/>
              </a:solidFill>
            </a:endParaRPr>
          </a:p>
        </p:txBody>
      </p:sp>
      <p:sp>
        <p:nvSpPr>
          <p:cNvPr id="67" name="Rectangle 66"/>
          <p:cNvSpPr/>
          <p:nvPr/>
        </p:nvSpPr>
        <p:spPr>
          <a:xfrm>
            <a:off x="2819400" y="38862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8" name="Rectangle 67"/>
          <p:cNvSpPr/>
          <p:nvPr/>
        </p:nvSpPr>
        <p:spPr>
          <a:xfrm>
            <a:off x="2895600" y="39624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rgbClr val="FF0000"/>
                </a:solidFill>
              </a:rPr>
              <a:t>3</a:t>
            </a:r>
          </a:p>
        </p:txBody>
      </p:sp>
      <p:sp>
        <p:nvSpPr>
          <p:cNvPr id="69" name="Rectangle 68"/>
          <p:cNvSpPr/>
          <p:nvPr/>
        </p:nvSpPr>
        <p:spPr>
          <a:xfrm>
            <a:off x="5715000" y="38862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0" name="Rectangle 69"/>
          <p:cNvSpPr/>
          <p:nvPr/>
        </p:nvSpPr>
        <p:spPr>
          <a:xfrm>
            <a:off x="5791200" y="39624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4</a:t>
            </a:r>
            <a:endParaRPr lang="en-US" sz="1600" dirty="0">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90800" y="-122238"/>
            <a:ext cx="5638800" cy="960438"/>
          </a:xfrm>
        </p:spPr>
        <p:txBody>
          <a:bodyPr rtlCol="0">
            <a:normAutofit fontScale="90000"/>
          </a:bodyPr>
          <a:lstStyle/>
          <a:p>
            <a:pPr algn="l" eaLnBrk="1" fontAlgn="auto" hangingPunct="1">
              <a:spcAft>
                <a:spcPts val="0"/>
              </a:spcAft>
              <a:defRPr/>
            </a:pPr>
            <a:r>
              <a:rPr lang="en-US" dirty="0" smtClean="0"/>
              <a:t/>
            </a:r>
            <a:br>
              <a:rPr lang="en-US" dirty="0" smtClean="0"/>
            </a:br>
            <a:r>
              <a:rPr lang="en-US" dirty="0" smtClean="0"/>
              <a:t>ASM Failure Groups</a:t>
            </a:r>
            <a:endParaRPr lang="en-US" dirty="0"/>
          </a:p>
        </p:txBody>
      </p:sp>
      <p:sp>
        <p:nvSpPr>
          <p:cNvPr id="6" name="Content Placeholder 5"/>
          <p:cNvSpPr>
            <a:spLocks noGrp="1"/>
          </p:cNvSpPr>
          <p:nvPr>
            <p:ph idx="4294967295"/>
          </p:nvPr>
        </p:nvSpPr>
        <p:spPr>
          <a:xfrm>
            <a:off x="0" y="1600200"/>
            <a:ext cx="8229600" cy="4525963"/>
          </a:xfrm>
        </p:spPr>
        <p:txBody>
          <a:bodyPr rtlCol="0">
            <a:normAutofit fontScale="92500" lnSpcReduction="10000"/>
          </a:bodyPr>
          <a:lstStyle/>
          <a:p>
            <a:pPr eaLnBrk="1" fontAlgn="auto" hangingPunct="1">
              <a:spcAft>
                <a:spcPts val="0"/>
              </a:spcAft>
              <a:buFont typeface="Arial" pitchFamily="34" charset="0"/>
              <a:buChar char="•"/>
              <a:defRPr/>
            </a:pPr>
            <a:r>
              <a:rPr lang="en-US" dirty="0" smtClean="0"/>
              <a:t>A Disk Group is partitioned into two or more Failure Groups</a:t>
            </a:r>
          </a:p>
          <a:p>
            <a:pPr eaLnBrk="1" fontAlgn="auto" hangingPunct="1">
              <a:spcAft>
                <a:spcPts val="0"/>
              </a:spcAft>
              <a:buFont typeface="Arial" pitchFamily="34" charset="0"/>
              <a:buChar char="•"/>
              <a:defRPr/>
            </a:pPr>
            <a:r>
              <a:rPr lang="en-US" dirty="0" smtClean="0"/>
              <a:t>A Failure Group is a set of disks sharing a common resource whose failure needs to be tolerated</a:t>
            </a:r>
          </a:p>
          <a:p>
            <a:pPr marL="742950" lvl="2" indent="-342900" eaLnBrk="1" fontAlgn="auto" hangingPunct="1">
              <a:spcAft>
                <a:spcPts val="0"/>
              </a:spcAft>
              <a:buFont typeface="Arial" pitchFamily="34" charset="0"/>
              <a:buChar char="•"/>
              <a:defRPr/>
            </a:pPr>
            <a:r>
              <a:rPr lang="en-US" dirty="0" smtClean="0"/>
              <a:t>Redundant copies of extents are stored in separate Failure Groups</a:t>
            </a:r>
          </a:p>
          <a:p>
            <a:pPr eaLnBrk="1" fontAlgn="auto" hangingPunct="1">
              <a:spcAft>
                <a:spcPts val="0"/>
              </a:spcAft>
              <a:buFont typeface="Arial" pitchFamily="34" charset="0"/>
              <a:buChar char="•"/>
              <a:defRPr/>
            </a:pPr>
            <a:r>
              <a:rPr lang="en-US" dirty="0" smtClean="0"/>
              <a:t>Failure Groups are specified by DBAs or automatically by ASM</a:t>
            </a:r>
          </a:p>
          <a:p>
            <a:pPr eaLnBrk="1" fontAlgn="auto" hangingPunct="1">
              <a:spcAft>
                <a:spcPts val="0"/>
              </a:spcAft>
              <a:buFont typeface="Arial" pitchFamily="34" charset="0"/>
              <a:buChar char="•"/>
              <a:defRPr/>
            </a:pPr>
            <a:r>
              <a:rPr lang="en-US" dirty="0" smtClean="0"/>
              <a:t>Hardware dictates Failure Group boundaries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38400" y="-76200"/>
            <a:ext cx="5791200" cy="715962"/>
          </a:xfrm>
        </p:spPr>
        <p:txBody>
          <a:bodyPr rtlCol="0">
            <a:normAutofit fontScale="90000"/>
          </a:bodyPr>
          <a:lstStyle/>
          <a:p>
            <a:pPr algn="l" eaLnBrk="1" fontAlgn="auto" hangingPunct="1">
              <a:spcAft>
                <a:spcPts val="0"/>
              </a:spcAft>
              <a:defRPr/>
            </a:pPr>
            <a:r>
              <a:rPr lang="en-US" dirty="0" smtClean="0"/>
              <a:t/>
            </a:r>
            <a:br>
              <a:rPr lang="en-US" dirty="0" smtClean="0"/>
            </a:br>
            <a:r>
              <a:rPr lang="en-US" dirty="0" smtClean="0"/>
              <a:t>ASM Failure Groups</a:t>
            </a:r>
            <a:endParaRPr lang="en-US" dirty="0"/>
          </a:p>
        </p:txBody>
      </p:sp>
      <p:sp>
        <p:nvSpPr>
          <p:cNvPr id="7" name="Rectangle 6"/>
          <p:cNvSpPr/>
          <p:nvPr/>
        </p:nvSpPr>
        <p:spPr>
          <a:xfrm>
            <a:off x="1066800" y="3581400"/>
            <a:ext cx="2362200" cy="1676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5"/>
          <p:cNvSpPr/>
          <p:nvPr/>
        </p:nvSpPr>
        <p:spPr>
          <a:xfrm>
            <a:off x="3124200" y="1524000"/>
            <a:ext cx="1219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a:t>
            </a:r>
            <a:r>
              <a:rPr lang="en-US" sz="1600" dirty="0">
                <a:solidFill>
                  <a:schemeClr val="accent1"/>
                </a:solidFill>
              </a:rPr>
              <a:t>Server</a:t>
            </a:r>
          </a:p>
        </p:txBody>
      </p:sp>
      <p:sp>
        <p:nvSpPr>
          <p:cNvPr id="18" name="Rectangle 17"/>
          <p:cNvSpPr/>
          <p:nvPr/>
        </p:nvSpPr>
        <p:spPr>
          <a:xfrm>
            <a:off x="1981200" y="5410200"/>
            <a:ext cx="3581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600" dirty="0">
                <a:solidFill>
                  <a:schemeClr val="accent1"/>
                </a:solidFill>
              </a:rPr>
              <a:t>Disk Groups</a:t>
            </a:r>
          </a:p>
        </p:txBody>
      </p:sp>
      <p:sp>
        <p:nvSpPr>
          <p:cNvPr id="19" name="Flowchart: Magnetic Disk 18"/>
          <p:cNvSpPr/>
          <p:nvPr/>
        </p:nvSpPr>
        <p:spPr>
          <a:xfrm>
            <a:off x="1219200" y="3962400"/>
            <a:ext cx="990600" cy="4572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30"/>
          <p:cNvSpPr/>
          <p:nvPr/>
        </p:nvSpPr>
        <p:spPr>
          <a:xfrm>
            <a:off x="152400" y="4038600"/>
            <a:ext cx="7620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a:t>
            </a:r>
            <a:r>
              <a:rPr lang="en-US" sz="1600" dirty="0">
                <a:solidFill>
                  <a:schemeClr val="accent1"/>
                </a:solidFill>
              </a:rPr>
              <a:t>Failure Group  1</a:t>
            </a:r>
          </a:p>
        </p:txBody>
      </p:sp>
      <p:cxnSp>
        <p:nvCxnSpPr>
          <p:cNvPr id="36" name="Straight Arrow Connector 35"/>
          <p:cNvCxnSpPr>
            <a:endCxn id="7" idx="2"/>
          </p:cNvCxnSpPr>
          <p:nvPr/>
        </p:nvCxnSpPr>
        <p:spPr>
          <a:xfrm rot="10800000">
            <a:off x="2247900" y="5257800"/>
            <a:ext cx="11049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4114800" y="5257800"/>
            <a:ext cx="1066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Flowchart: Magnetic Disk 55"/>
          <p:cNvSpPr/>
          <p:nvPr/>
        </p:nvSpPr>
        <p:spPr>
          <a:xfrm>
            <a:off x="1219200" y="4572000"/>
            <a:ext cx="990600" cy="4572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7" name="Flowchart: Magnetic Disk 56"/>
          <p:cNvSpPr/>
          <p:nvPr/>
        </p:nvSpPr>
        <p:spPr>
          <a:xfrm>
            <a:off x="2286000" y="4572000"/>
            <a:ext cx="990600" cy="4572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Flowchart: Magnetic Disk 57"/>
          <p:cNvSpPr/>
          <p:nvPr/>
        </p:nvSpPr>
        <p:spPr>
          <a:xfrm>
            <a:off x="2286000" y="3962400"/>
            <a:ext cx="990600" cy="4572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 name="Rectangle 58"/>
          <p:cNvSpPr/>
          <p:nvPr/>
        </p:nvSpPr>
        <p:spPr>
          <a:xfrm>
            <a:off x="4191000" y="3581400"/>
            <a:ext cx="2362200" cy="1676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0" name="Flowchart: Magnetic Disk 59"/>
          <p:cNvSpPr/>
          <p:nvPr/>
        </p:nvSpPr>
        <p:spPr>
          <a:xfrm>
            <a:off x="4343400" y="3962400"/>
            <a:ext cx="990600" cy="4572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 name="Flowchart: Magnetic Disk 60"/>
          <p:cNvSpPr/>
          <p:nvPr/>
        </p:nvSpPr>
        <p:spPr>
          <a:xfrm>
            <a:off x="4343400" y="4572000"/>
            <a:ext cx="990600" cy="4572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 name="Flowchart: Magnetic Disk 61"/>
          <p:cNvSpPr/>
          <p:nvPr/>
        </p:nvSpPr>
        <p:spPr>
          <a:xfrm>
            <a:off x="5410200" y="4572000"/>
            <a:ext cx="990600" cy="4572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3" name="Flowchart: Magnetic Disk 62"/>
          <p:cNvSpPr/>
          <p:nvPr/>
        </p:nvSpPr>
        <p:spPr>
          <a:xfrm>
            <a:off x="5410200" y="3962400"/>
            <a:ext cx="990600" cy="4572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8" name="Rectangle 67"/>
          <p:cNvSpPr/>
          <p:nvPr/>
        </p:nvSpPr>
        <p:spPr>
          <a:xfrm>
            <a:off x="3352800" y="1828800"/>
            <a:ext cx="7620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3" name="Rectangle 32"/>
          <p:cNvSpPr/>
          <p:nvPr/>
        </p:nvSpPr>
        <p:spPr>
          <a:xfrm>
            <a:off x="4648200" y="3657600"/>
            <a:ext cx="1295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a:t>
            </a:r>
            <a:r>
              <a:rPr lang="en-US" sz="1600" dirty="0">
                <a:solidFill>
                  <a:schemeClr val="accent1"/>
                </a:solidFill>
              </a:rPr>
              <a:t>Controller 2</a:t>
            </a:r>
          </a:p>
        </p:txBody>
      </p:sp>
      <p:sp>
        <p:nvSpPr>
          <p:cNvPr id="72" name="Rectangle 71"/>
          <p:cNvSpPr/>
          <p:nvPr/>
        </p:nvSpPr>
        <p:spPr>
          <a:xfrm>
            <a:off x="1600200" y="3657600"/>
            <a:ext cx="1295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a:t>
            </a:r>
            <a:r>
              <a:rPr lang="en-US" sz="1600" dirty="0">
                <a:solidFill>
                  <a:schemeClr val="accent1"/>
                </a:solidFill>
              </a:rPr>
              <a:t>Controller 1</a:t>
            </a:r>
          </a:p>
        </p:txBody>
      </p:sp>
      <p:cxnSp>
        <p:nvCxnSpPr>
          <p:cNvPr id="74" name="Straight Arrow Connector 73"/>
          <p:cNvCxnSpPr/>
          <p:nvPr/>
        </p:nvCxnSpPr>
        <p:spPr>
          <a:xfrm>
            <a:off x="2286000" y="3276600"/>
            <a:ext cx="3124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endCxn id="68" idx="2"/>
          </p:cNvCxnSpPr>
          <p:nvPr/>
        </p:nvCxnSpPr>
        <p:spPr>
          <a:xfrm rot="5400000" flipH="1" flipV="1">
            <a:off x="3543301" y="3086100"/>
            <a:ext cx="381000" cy="31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5400000" flipH="1" flipV="1">
            <a:off x="2133600" y="34290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rot="5400000" flipH="1" flipV="1">
            <a:off x="5257800" y="34290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6705600" y="4038600"/>
            <a:ext cx="7620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a:t>
            </a:r>
            <a:r>
              <a:rPr lang="en-US" sz="1600" dirty="0">
                <a:solidFill>
                  <a:schemeClr val="accent1"/>
                </a:solidFill>
              </a:rPr>
              <a:t>Failure Group  2</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95600" y="0"/>
            <a:ext cx="5334000" cy="563562"/>
          </a:xfrm>
        </p:spPr>
        <p:txBody>
          <a:bodyPr rtlCol="0">
            <a:normAutofit fontScale="90000"/>
          </a:bodyPr>
          <a:lstStyle/>
          <a:p>
            <a:pPr algn="l" eaLnBrk="1" fontAlgn="auto" hangingPunct="1">
              <a:spcAft>
                <a:spcPts val="0"/>
              </a:spcAft>
              <a:defRPr/>
            </a:pPr>
            <a:r>
              <a:rPr lang="en-US" dirty="0" smtClean="0"/>
              <a:t/>
            </a:r>
            <a:br>
              <a:rPr lang="en-US" dirty="0" smtClean="0"/>
            </a:br>
            <a:r>
              <a:rPr lang="en-US" dirty="0" smtClean="0"/>
              <a:t>Normal Redundancy</a:t>
            </a:r>
            <a:endParaRPr lang="en-US" dirty="0"/>
          </a:p>
        </p:txBody>
      </p:sp>
      <p:sp>
        <p:nvSpPr>
          <p:cNvPr id="7" name="Rectangle 6"/>
          <p:cNvSpPr/>
          <p:nvPr/>
        </p:nvSpPr>
        <p:spPr>
          <a:xfrm>
            <a:off x="914400" y="1905000"/>
            <a:ext cx="2971800" cy="2743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Rectangle 17"/>
          <p:cNvSpPr/>
          <p:nvPr/>
        </p:nvSpPr>
        <p:spPr>
          <a:xfrm>
            <a:off x="1981200" y="5410200"/>
            <a:ext cx="3581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600" dirty="0">
                <a:solidFill>
                  <a:schemeClr val="accent1"/>
                </a:solidFill>
              </a:rPr>
              <a:t>Empty Disk Groups</a:t>
            </a:r>
          </a:p>
        </p:txBody>
      </p:sp>
      <p:sp>
        <p:nvSpPr>
          <p:cNvPr id="19" name="Flowchart: Magnetic Disk 18"/>
          <p:cNvSpPr/>
          <p:nvPr/>
        </p:nvSpPr>
        <p:spPr>
          <a:xfrm>
            <a:off x="1219200" y="22860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30"/>
          <p:cNvSpPr/>
          <p:nvPr/>
        </p:nvSpPr>
        <p:spPr>
          <a:xfrm>
            <a:off x="1676400" y="4953000"/>
            <a:ext cx="1676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a:t>
            </a:r>
            <a:r>
              <a:rPr lang="en-US" sz="1600" dirty="0">
                <a:solidFill>
                  <a:schemeClr val="accent1"/>
                </a:solidFill>
              </a:rPr>
              <a:t>Failure Group  1</a:t>
            </a:r>
          </a:p>
        </p:txBody>
      </p:sp>
      <p:sp>
        <p:nvSpPr>
          <p:cNvPr id="30" name="Flowchart: Magnetic Disk 29"/>
          <p:cNvSpPr/>
          <p:nvPr/>
        </p:nvSpPr>
        <p:spPr>
          <a:xfrm>
            <a:off x="2590800" y="22860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Flowchart: Magnetic Disk 31"/>
          <p:cNvSpPr/>
          <p:nvPr/>
        </p:nvSpPr>
        <p:spPr>
          <a:xfrm>
            <a:off x="1219200" y="36576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Flowchart: Magnetic Disk 33"/>
          <p:cNvSpPr/>
          <p:nvPr/>
        </p:nvSpPr>
        <p:spPr>
          <a:xfrm>
            <a:off x="2590800" y="36576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a:off x="4495800" y="1981200"/>
            <a:ext cx="2971800" cy="2743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7" name="Flowchart: Magnetic Disk 36"/>
          <p:cNvSpPr/>
          <p:nvPr/>
        </p:nvSpPr>
        <p:spPr>
          <a:xfrm>
            <a:off x="4724400" y="22860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Flowchart: Magnetic Disk 38"/>
          <p:cNvSpPr/>
          <p:nvPr/>
        </p:nvSpPr>
        <p:spPr>
          <a:xfrm>
            <a:off x="6096000" y="22860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Flowchart: Magnetic Disk 39"/>
          <p:cNvSpPr/>
          <p:nvPr/>
        </p:nvSpPr>
        <p:spPr>
          <a:xfrm>
            <a:off x="4724400" y="36576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 name="Flowchart: Magnetic Disk 40"/>
          <p:cNvSpPr/>
          <p:nvPr/>
        </p:nvSpPr>
        <p:spPr>
          <a:xfrm>
            <a:off x="6096000" y="36576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ectangle 41"/>
          <p:cNvSpPr/>
          <p:nvPr/>
        </p:nvSpPr>
        <p:spPr>
          <a:xfrm>
            <a:off x="5181600" y="4876800"/>
            <a:ext cx="1676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a:t>
            </a:r>
            <a:r>
              <a:rPr lang="en-US" sz="1600" dirty="0">
                <a:solidFill>
                  <a:schemeClr val="accent1"/>
                </a:solidFill>
              </a:rPr>
              <a:t>Failure Group  2</a:t>
            </a:r>
          </a:p>
        </p:txBody>
      </p:sp>
      <p:sp>
        <p:nvSpPr>
          <p:cNvPr id="43" name="Rectangle 42"/>
          <p:cNvSpPr/>
          <p:nvPr/>
        </p:nvSpPr>
        <p:spPr>
          <a:xfrm>
            <a:off x="1447800" y="23622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A</a:t>
            </a:r>
            <a:endParaRPr lang="en-US" sz="1600" dirty="0">
              <a:solidFill>
                <a:schemeClr val="accent1"/>
              </a:solidFill>
            </a:endParaRPr>
          </a:p>
        </p:txBody>
      </p:sp>
      <p:sp>
        <p:nvSpPr>
          <p:cNvPr id="46" name="Rectangle 45"/>
          <p:cNvSpPr/>
          <p:nvPr/>
        </p:nvSpPr>
        <p:spPr>
          <a:xfrm>
            <a:off x="6324600" y="37338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H</a:t>
            </a:r>
            <a:endParaRPr lang="en-US" sz="1600" dirty="0">
              <a:solidFill>
                <a:schemeClr val="accent1"/>
              </a:solidFill>
            </a:endParaRPr>
          </a:p>
        </p:txBody>
      </p:sp>
      <p:sp>
        <p:nvSpPr>
          <p:cNvPr id="47" name="Rectangle 46"/>
          <p:cNvSpPr/>
          <p:nvPr/>
        </p:nvSpPr>
        <p:spPr>
          <a:xfrm>
            <a:off x="4953000" y="37338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G</a:t>
            </a:r>
            <a:endParaRPr lang="en-US" sz="1600" dirty="0">
              <a:solidFill>
                <a:schemeClr val="accent1"/>
              </a:solidFill>
            </a:endParaRPr>
          </a:p>
        </p:txBody>
      </p:sp>
      <p:sp>
        <p:nvSpPr>
          <p:cNvPr id="48" name="Rectangle 47"/>
          <p:cNvSpPr/>
          <p:nvPr/>
        </p:nvSpPr>
        <p:spPr>
          <a:xfrm>
            <a:off x="6324600" y="23622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F</a:t>
            </a:r>
            <a:endParaRPr lang="en-US" sz="1600" dirty="0">
              <a:solidFill>
                <a:schemeClr val="accent1"/>
              </a:solidFill>
            </a:endParaRPr>
          </a:p>
        </p:txBody>
      </p:sp>
      <p:sp>
        <p:nvSpPr>
          <p:cNvPr id="49" name="Rectangle 48"/>
          <p:cNvSpPr/>
          <p:nvPr/>
        </p:nvSpPr>
        <p:spPr>
          <a:xfrm>
            <a:off x="4953000" y="23622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E</a:t>
            </a:r>
            <a:endParaRPr lang="en-US" sz="1600" dirty="0">
              <a:solidFill>
                <a:schemeClr val="accent1"/>
              </a:solidFill>
            </a:endParaRPr>
          </a:p>
        </p:txBody>
      </p:sp>
      <p:sp>
        <p:nvSpPr>
          <p:cNvPr id="50" name="Rectangle 49"/>
          <p:cNvSpPr/>
          <p:nvPr/>
        </p:nvSpPr>
        <p:spPr>
          <a:xfrm>
            <a:off x="1447800" y="37338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C</a:t>
            </a:r>
            <a:endParaRPr lang="en-US" sz="1600" dirty="0">
              <a:solidFill>
                <a:schemeClr val="accent1"/>
              </a:solidFill>
            </a:endParaRPr>
          </a:p>
        </p:txBody>
      </p:sp>
      <p:sp>
        <p:nvSpPr>
          <p:cNvPr id="51" name="Rectangle 50"/>
          <p:cNvSpPr/>
          <p:nvPr/>
        </p:nvSpPr>
        <p:spPr>
          <a:xfrm>
            <a:off x="2819400" y="37338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D</a:t>
            </a:r>
            <a:endParaRPr lang="en-US" sz="1600" dirty="0">
              <a:solidFill>
                <a:schemeClr val="accent1"/>
              </a:solidFill>
            </a:endParaRPr>
          </a:p>
        </p:txBody>
      </p:sp>
      <p:sp>
        <p:nvSpPr>
          <p:cNvPr id="52" name="Rectangle 51"/>
          <p:cNvSpPr/>
          <p:nvPr/>
        </p:nvSpPr>
        <p:spPr>
          <a:xfrm>
            <a:off x="2819400" y="23622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B</a:t>
            </a:r>
            <a:endParaRPr lang="en-US" sz="1600" dirty="0">
              <a:solidFill>
                <a:schemeClr val="accent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67000" y="-76200"/>
            <a:ext cx="5562600" cy="685800"/>
          </a:xfrm>
        </p:spPr>
        <p:txBody>
          <a:bodyPr rtlCol="0">
            <a:normAutofit fontScale="90000"/>
          </a:bodyPr>
          <a:lstStyle/>
          <a:p>
            <a:pPr algn="l" eaLnBrk="1" fontAlgn="auto" hangingPunct="1">
              <a:spcAft>
                <a:spcPts val="0"/>
              </a:spcAft>
              <a:defRPr/>
            </a:pPr>
            <a:r>
              <a:rPr lang="en-US" dirty="0" smtClean="0"/>
              <a:t/>
            </a:r>
            <a:br>
              <a:rPr lang="en-US" dirty="0" smtClean="0"/>
            </a:br>
            <a:r>
              <a:rPr lang="en-US" dirty="0" smtClean="0"/>
              <a:t>Normal Redundancy</a:t>
            </a:r>
            <a:endParaRPr lang="en-US" dirty="0"/>
          </a:p>
        </p:txBody>
      </p:sp>
      <p:sp>
        <p:nvSpPr>
          <p:cNvPr id="7" name="Rectangle 6"/>
          <p:cNvSpPr/>
          <p:nvPr/>
        </p:nvSpPr>
        <p:spPr>
          <a:xfrm>
            <a:off x="914400" y="1905000"/>
            <a:ext cx="2971800" cy="2743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Rectangle 17"/>
          <p:cNvSpPr/>
          <p:nvPr/>
        </p:nvSpPr>
        <p:spPr>
          <a:xfrm>
            <a:off x="1524000" y="5257800"/>
            <a:ext cx="48768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600" dirty="0">
                <a:solidFill>
                  <a:schemeClr val="accent1"/>
                </a:solidFill>
              </a:rPr>
              <a:t>Five MB normal redundancy file</a:t>
            </a:r>
          </a:p>
        </p:txBody>
      </p:sp>
      <p:sp>
        <p:nvSpPr>
          <p:cNvPr id="19" name="Flowchart: Magnetic Disk 18"/>
          <p:cNvSpPr/>
          <p:nvPr/>
        </p:nvSpPr>
        <p:spPr>
          <a:xfrm>
            <a:off x="1219200" y="22860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30"/>
          <p:cNvSpPr/>
          <p:nvPr/>
        </p:nvSpPr>
        <p:spPr>
          <a:xfrm>
            <a:off x="1676400" y="4953000"/>
            <a:ext cx="1676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a:t>
            </a:r>
            <a:r>
              <a:rPr lang="en-US" sz="1600" dirty="0">
                <a:solidFill>
                  <a:schemeClr val="accent1"/>
                </a:solidFill>
              </a:rPr>
              <a:t>Failure Group  1</a:t>
            </a:r>
          </a:p>
        </p:txBody>
      </p:sp>
      <p:sp>
        <p:nvSpPr>
          <p:cNvPr id="30" name="Flowchart: Magnetic Disk 29"/>
          <p:cNvSpPr/>
          <p:nvPr/>
        </p:nvSpPr>
        <p:spPr>
          <a:xfrm>
            <a:off x="2590800" y="22860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Flowchart: Magnetic Disk 31"/>
          <p:cNvSpPr/>
          <p:nvPr/>
        </p:nvSpPr>
        <p:spPr>
          <a:xfrm>
            <a:off x="1219200" y="36576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Flowchart: Magnetic Disk 33"/>
          <p:cNvSpPr/>
          <p:nvPr/>
        </p:nvSpPr>
        <p:spPr>
          <a:xfrm>
            <a:off x="2590800" y="36576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a:off x="4495800" y="1981200"/>
            <a:ext cx="2971800" cy="2743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7" name="Flowchart: Magnetic Disk 36"/>
          <p:cNvSpPr/>
          <p:nvPr/>
        </p:nvSpPr>
        <p:spPr>
          <a:xfrm>
            <a:off x="4724400" y="22860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Flowchart: Magnetic Disk 38"/>
          <p:cNvSpPr/>
          <p:nvPr/>
        </p:nvSpPr>
        <p:spPr>
          <a:xfrm>
            <a:off x="6096000" y="22860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Flowchart: Magnetic Disk 39"/>
          <p:cNvSpPr/>
          <p:nvPr/>
        </p:nvSpPr>
        <p:spPr>
          <a:xfrm>
            <a:off x="4724400" y="36576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 name="Flowchart: Magnetic Disk 40"/>
          <p:cNvSpPr/>
          <p:nvPr/>
        </p:nvSpPr>
        <p:spPr>
          <a:xfrm>
            <a:off x="6096000" y="36576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ectangle 41"/>
          <p:cNvSpPr/>
          <p:nvPr/>
        </p:nvSpPr>
        <p:spPr>
          <a:xfrm>
            <a:off x="5181600" y="4876800"/>
            <a:ext cx="1676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a:t>
            </a:r>
            <a:r>
              <a:rPr lang="en-US" sz="1600" dirty="0">
                <a:solidFill>
                  <a:schemeClr val="accent1"/>
                </a:solidFill>
              </a:rPr>
              <a:t>Failure Group  2</a:t>
            </a:r>
          </a:p>
        </p:txBody>
      </p:sp>
      <p:sp>
        <p:nvSpPr>
          <p:cNvPr id="43" name="Rectangle 42"/>
          <p:cNvSpPr/>
          <p:nvPr/>
        </p:nvSpPr>
        <p:spPr>
          <a:xfrm>
            <a:off x="1447800" y="23622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A</a:t>
            </a:r>
            <a:endParaRPr lang="en-US" sz="1600" dirty="0">
              <a:solidFill>
                <a:schemeClr val="accent1"/>
              </a:solidFill>
            </a:endParaRPr>
          </a:p>
        </p:txBody>
      </p:sp>
      <p:sp>
        <p:nvSpPr>
          <p:cNvPr id="46" name="Rectangle 45"/>
          <p:cNvSpPr/>
          <p:nvPr/>
        </p:nvSpPr>
        <p:spPr>
          <a:xfrm>
            <a:off x="6324600" y="37338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H</a:t>
            </a:r>
            <a:endParaRPr lang="en-US" sz="1600" dirty="0">
              <a:solidFill>
                <a:schemeClr val="accent1"/>
              </a:solidFill>
            </a:endParaRPr>
          </a:p>
        </p:txBody>
      </p:sp>
      <p:sp>
        <p:nvSpPr>
          <p:cNvPr id="47" name="Rectangle 46"/>
          <p:cNvSpPr/>
          <p:nvPr/>
        </p:nvSpPr>
        <p:spPr>
          <a:xfrm>
            <a:off x="4953000" y="37338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G</a:t>
            </a:r>
            <a:endParaRPr lang="en-US" sz="1600" dirty="0">
              <a:solidFill>
                <a:schemeClr val="accent1"/>
              </a:solidFill>
            </a:endParaRPr>
          </a:p>
        </p:txBody>
      </p:sp>
      <p:sp>
        <p:nvSpPr>
          <p:cNvPr id="48" name="Rectangle 47"/>
          <p:cNvSpPr/>
          <p:nvPr/>
        </p:nvSpPr>
        <p:spPr>
          <a:xfrm>
            <a:off x="6324600" y="23622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F</a:t>
            </a:r>
            <a:endParaRPr lang="en-US" sz="1600" dirty="0">
              <a:solidFill>
                <a:schemeClr val="accent1"/>
              </a:solidFill>
            </a:endParaRPr>
          </a:p>
        </p:txBody>
      </p:sp>
      <p:sp>
        <p:nvSpPr>
          <p:cNvPr id="49" name="Rectangle 48"/>
          <p:cNvSpPr/>
          <p:nvPr/>
        </p:nvSpPr>
        <p:spPr>
          <a:xfrm>
            <a:off x="4953000" y="23622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E</a:t>
            </a:r>
            <a:endParaRPr lang="en-US" sz="1600" dirty="0">
              <a:solidFill>
                <a:schemeClr val="accent1"/>
              </a:solidFill>
            </a:endParaRPr>
          </a:p>
        </p:txBody>
      </p:sp>
      <p:sp>
        <p:nvSpPr>
          <p:cNvPr id="50" name="Rectangle 49"/>
          <p:cNvSpPr/>
          <p:nvPr/>
        </p:nvSpPr>
        <p:spPr>
          <a:xfrm>
            <a:off x="1447800" y="37338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C</a:t>
            </a:r>
            <a:endParaRPr lang="en-US" sz="1600" dirty="0">
              <a:solidFill>
                <a:schemeClr val="accent1"/>
              </a:solidFill>
            </a:endParaRPr>
          </a:p>
        </p:txBody>
      </p:sp>
      <p:sp>
        <p:nvSpPr>
          <p:cNvPr id="51" name="Rectangle 50"/>
          <p:cNvSpPr/>
          <p:nvPr/>
        </p:nvSpPr>
        <p:spPr>
          <a:xfrm>
            <a:off x="2819400" y="37338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D</a:t>
            </a:r>
            <a:endParaRPr lang="en-US" sz="1600" dirty="0">
              <a:solidFill>
                <a:schemeClr val="accent1"/>
              </a:solidFill>
            </a:endParaRPr>
          </a:p>
        </p:txBody>
      </p:sp>
      <p:sp>
        <p:nvSpPr>
          <p:cNvPr id="52" name="Rectangle 51"/>
          <p:cNvSpPr/>
          <p:nvPr/>
        </p:nvSpPr>
        <p:spPr>
          <a:xfrm>
            <a:off x="2819400" y="23622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B</a:t>
            </a:r>
            <a:endParaRPr lang="en-US" sz="1600" dirty="0">
              <a:solidFill>
                <a:schemeClr val="accent1"/>
              </a:solidFill>
            </a:endParaRPr>
          </a:p>
        </p:txBody>
      </p:sp>
      <p:sp>
        <p:nvSpPr>
          <p:cNvPr id="36" name="Rectangle 35"/>
          <p:cNvSpPr/>
          <p:nvPr/>
        </p:nvSpPr>
        <p:spPr>
          <a:xfrm>
            <a:off x="6781800" y="40386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8" name="Rectangle 37"/>
          <p:cNvSpPr/>
          <p:nvPr/>
        </p:nvSpPr>
        <p:spPr>
          <a:xfrm>
            <a:off x="6858000" y="41148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3"/>
                </a:solidFill>
              </a:rPr>
              <a:t>3</a:t>
            </a:r>
            <a:endParaRPr lang="en-US" sz="1600" dirty="0">
              <a:solidFill>
                <a:schemeClr val="accent3"/>
              </a:solidFill>
            </a:endParaRPr>
          </a:p>
        </p:txBody>
      </p:sp>
      <p:sp>
        <p:nvSpPr>
          <p:cNvPr id="44" name="Rectangle 43"/>
          <p:cNvSpPr/>
          <p:nvPr/>
        </p:nvSpPr>
        <p:spPr>
          <a:xfrm>
            <a:off x="6248400" y="40386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5" name="Rectangle 44"/>
          <p:cNvSpPr/>
          <p:nvPr/>
        </p:nvSpPr>
        <p:spPr>
          <a:xfrm>
            <a:off x="6324600" y="41148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3"/>
                </a:solidFill>
              </a:rPr>
              <a:t>5</a:t>
            </a:r>
            <a:endParaRPr lang="en-US" sz="1600" dirty="0">
              <a:solidFill>
                <a:schemeClr val="accent3"/>
              </a:solidFill>
            </a:endParaRPr>
          </a:p>
        </p:txBody>
      </p:sp>
      <p:sp>
        <p:nvSpPr>
          <p:cNvPr id="53" name="Rectangle 52"/>
          <p:cNvSpPr/>
          <p:nvPr/>
        </p:nvSpPr>
        <p:spPr>
          <a:xfrm>
            <a:off x="6248400" y="26670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4" name="Rectangle 53"/>
          <p:cNvSpPr/>
          <p:nvPr/>
        </p:nvSpPr>
        <p:spPr>
          <a:xfrm>
            <a:off x="6324600" y="27432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3"/>
                </a:solidFill>
              </a:rPr>
              <a:t>1</a:t>
            </a:r>
            <a:endParaRPr lang="en-US" sz="1600" dirty="0">
              <a:solidFill>
                <a:schemeClr val="accent3"/>
              </a:solidFill>
            </a:endParaRPr>
          </a:p>
        </p:txBody>
      </p:sp>
      <p:sp>
        <p:nvSpPr>
          <p:cNvPr id="55" name="Rectangle 54"/>
          <p:cNvSpPr/>
          <p:nvPr/>
        </p:nvSpPr>
        <p:spPr>
          <a:xfrm>
            <a:off x="3124200" y="41148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6" name="Rectangle 55"/>
          <p:cNvSpPr/>
          <p:nvPr/>
        </p:nvSpPr>
        <p:spPr>
          <a:xfrm>
            <a:off x="3200400" y="41910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2</a:t>
            </a:r>
            <a:endParaRPr lang="en-US" sz="1600" dirty="0">
              <a:solidFill>
                <a:srgbClr val="FF0000"/>
              </a:solidFill>
            </a:endParaRPr>
          </a:p>
        </p:txBody>
      </p:sp>
      <p:sp>
        <p:nvSpPr>
          <p:cNvPr id="57" name="Rectangle 56"/>
          <p:cNvSpPr/>
          <p:nvPr/>
        </p:nvSpPr>
        <p:spPr>
          <a:xfrm>
            <a:off x="3276600" y="26670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8" name="Rectangle 57"/>
          <p:cNvSpPr/>
          <p:nvPr/>
        </p:nvSpPr>
        <p:spPr>
          <a:xfrm>
            <a:off x="3352800" y="27432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4</a:t>
            </a:r>
            <a:endParaRPr lang="en-US" sz="1600" dirty="0">
              <a:solidFill>
                <a:srgbClr val="FF0000"/>
              </a:solidFill>
            </a:endParaRPr>
          </a:p>
        </p:txBody>
      </p:sp>
      <p:sp>
        <p:nvSpPr>
          <p:cNvPr id="59" name="Rectangle 58"/>
          <p:cNvSpPr/>
          <p:nvPr/>
        </p:nvSpPr>
        <p:spPr>
          <a:xfrm>
            <a:off x="1295400" y="26670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0" name="Rectangle 59"/>
          <p:cNvSpPr/>
          <p:nvPr/>
        </p:nvSpPr>
        <p:spPr>
          <a:xfrm>
            <a:off x="1371600" y="27432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1</a:t>
            </a:r>
            <a:endParaRPr lang="en-US" sz="1600" dirty="0">
              <a:solidFill>
                <a:srgbClr val="FF0000"/>
              </a:solidFill>
            </a:endParaRPr>
          </a:p>
        </p:txBody>
      </p:sp>
      <p:sp>
        <p:nvSpPr>
          <p:cNvPr id="61" name="Rectangle 60"/>
          <p:cNvSpPr/>
          <p:nvPr/>
        </p:nvSpPr>
        <p:spPr>
          <a:xfrm>
            <a:off x="1828800" y="26670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2" name="Rectangle 61"/>
          <p:cNvSpPr/>
          <p:nvPr/>
        </p:nvSpPr>
        <p:spPr>
          <a:xfrm>
            <a:off x="1905000" y="27432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5</a:t>
            </a:r>
            <a:endParaRPr lang="en-US" sz="1600" dirty="0">
              <a:solidFill>
                <a:srgbClr val="FF0000"/>
              </a:solidFill>
            </a:endParaRPr>
          </a:p>
        </p:txBody>
      </p:sp>
      <p:sp>
        <p:nvSpPr>
          <p:cNvPr id="63" name="Rectangle 62"/>
          <p:cNvSpPr/>
          <p:nvPr/>
        </p:nvSpPr>
        <p:spPr>
          <a:xfrm>
            <a:off x="1295400" y="40386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4" name="Rectangle 63"/>
          <p:cNvSpPr/>
          <p:nvPr/>
        </p:nvSpPr>
        <p:spPr>
          <a:xfrm>
            <a:off x="1371600" y="41148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3</a:t>
            </a:r>
            <a:endParaRPr lang="en-US" sz="1600" dirty="0">
              <a:solidFill>
                <a:srgbClr val="FF0000"/>
              </a:solidFill>
            </a:endParaRPr>
          </a:p>
        </p:txBody>
      </p:sp>
      <p:sp>
        <p:nvSpPr>
          <p:cNvPr id="65" name="Rectangle 64"/>
          <p:cNvSpPr/>
          <p:nvPr/>
        </p:nvSpPr>
        <p:spPr>
          <a:xfrm>
            <a:off x="4876800" y="26670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6" name="Rectangle 65"/>
          <p:cNvSpPr/>
          <p:nvPr/>
        </p:nvSpPr>
        <p:spPr>
          <a:xfrm>
            <a:off x="4953000" y="27432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3"/>
                </a:solidFill>
              </a:rPr>
              <a:t>4</a:t>
            </a:r>
            <a:endParaRPr lang="en-US" sz="1600" dirty="0">
              <a:solidFill>
                <a:schemeClr val="accent3"/>
              </a:solidFill>
            </a:endParaRPr>
          </a:p>
        </p:txBody>
      </p:sp>
      <p:sp>
        <p:nvSpPr>
          <p:cNvPr id="67" name="Rectangle 66"/>
          <p:cNvSpPr/>
          <p:nvPr/>
        </p:nvSpPr>
        <p:spPr>
          <a:xfrm>
            <a:off x="4876800" y="40386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8" name="Rectangle 67"/>
          <p:cNvSpPr/>
          <p:nvPr/>
        </p:nvSpPr>
        <p:spPr>
          <a:xfrm>
            <a:off x="4953000" y="41148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3"/>
                </a:solidFill>
              </a:rPr>
              <a:t>2</a:t>
            </a:r>
            <a:endParaRPr lang="en-US" sz="1600" dirty="0">
              <a:solidFill>
                <a:schemeClr val="accent3"/>
              </a:solidFill>
            </a:endParaRPr>
          </a:p>
        </p:txBody>
      </p:sp>
      <p:sp>
        <p:nvSpPr>
          <p:cNvPr id="71" name="Rectangle 70"/>
          <p:cNvSpPr/>
          <p:nvPr/>
        </p:nvSpPr>
        <p:spPr>
          <a:xfrm>
            <a:off x="1981200" y="5715000"/>
            <a:ext cx="3048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2"/>
                </a:solidFill>
              </a:rPr>
              <a:t>   </a:t>
            </a:r>
            <a:r>
              <a:rPr lang="en-US" sz="1600" dirty="0">
                <a:solidFill>
                  <a:srgbClr val="FF0000"/>
                </a:solidFill>
              </a:rPr>
              <a:t>Primary extents in red</a:t>
            </a:r>
          </a:p>
          <a:p>
            <a:pPr algn="ctr" fontAlgn="auto">
              <a:spcBef>
                <a:spcPts val="0"/>
              </a:spcBef>
              <a:spcAft>
                <a:spcPts val="0"/>
              </a:spcAft>
              <a:defRPr/>
            </a:pPr>
            <a:r>
              <a:rPr lang="en-US" sz="1600" dirty="0">
                <a:solidFill>
                  <a:schemeClr val="accent3"/>
                </a:solidFill>
              </a:rPr>
              <a:t>Secondary extents in green</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19400" y="-152400"/>
            <a:ext cx="5562600" cy="838200"/>
          </a:xfrm>
        </p:spPr>
        <p:txBody>
          <a:bodyPr rtlCol="0">
            <a:normAutofit fontScale="90000"/>
          </a:bodyPr>
          <a:lstStyle/>
          <a:p>
            <a:pPr algn="l" eaLnBrk="1" fontAlgn="auto" hangingPunct="1">
              <a:spcAft>
                <a:spcPts val="0"/>
              </a:spcAft>
              <a:defRPr/>
            </a:pPr>
            <a:r>
              <a:rPr lang="en-US" dirty="0" smtClean="0"/>
              <a:t/>
            </a:r>
            <a:br>
              <a:rPr lang="en-US" dirty="0" smtClean="0"/>
            </a:br>
            <a:r>
              <a:rPr lang="en-US" dirty="0" smtClean="0"/>
              <a:t>Disk Failure</a:t>
            </a:r>
            <a:endParaRPr lang="en-US" dirty="0"/>
          </a:p>
        </p:txBody>
      </p:sp>
      <p:sp>
        <p:nvSpPr>
          <p:cNvPr id="7" name="Rectangle 6"/>
          <p:cNvSpPr/>
          <p:nvPr/>
        </p:nvSpPr>
        <p:spPr>
          <a:xfrm>
            <a:off x="914400" y="1905000"/>
            <a:ext cx="2971800" cy="2743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Rectangle 17"/>
          <p:cNvSpPr/>
          <p:nvPr/>
        </p:nvSpPr>
        <p:spPr>
          <a:xfrm>
            <a:off x="1524000" y="5257800"/>
            <a:ext cx="48768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600" dirty="0">
                <a:solidFill>
                  <a:schemeClr val="accent1"/>
                </a:solidFill>
              </a:rPr>
              <a:t>Disk H Fails</a:t>
            </a:r>
          </a:p>
        </p:txBody>
      </p:sp>
      <p:sp>
        <p:nvSpPr>
          <p:cNvPr id="19" name="Flowchart: Magnetic Disk 18"/>
          <p:cNvSpPr/>
          <p:nvPr/>
        </p:nvSpPr>
        <p:spPr>
          <a:xfrm>
            <a:off x="1219200" y="22860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30"/>
          <p:cNvSpPr/>
          <p:nvPr/>
        </p:nvSpPr>
        <p:spPr>
          <a:xfrm>
            <a:off x="1676400" y="4953000"/>
            <a:ext cx="1676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a:t>
            </a:r>
            <a:r>
              <a:rPr lang="en-US" sz="1600" dirty="0">
                <a:solidFill>
                  <a:schemeClr val="accent1"/>
                </a:solidFill>
              </a:rPr>
              <a:t>Failure Group  1</a:t>
            </a:r>
          </a:p>
        </p:txBody>
      </p:sp>
      <p:sp>
        <p:nvSpPr>
          <p:cNvPr id="30" name="Flowchart: Magnetic Disk 29"/>
          <p:cNvSpPr/>
          <p:nvPr/>
        </p:nvSpPr>
        <p:spPr>
          <a:xfrm>
            <a:off x="2590800" y="22860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Flowchart: Magnetic Disk 31"/>
          <p:cNvSpPr/>
          <p:nvPr/>
        </p:nvSpPr>
        <p:spPr>
          <a:xfrm>
            <a:off x="1219200" y="36576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Flowchart: Magnetic Disk 33"/>
          <p:cNvSpPr/>
          <p:nvPr/>
        </p:nvSpPr>
        <p:spPr>
          <a:xfrm>
            <a:off x="2590800" y="36576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a:off x="4495800" y="1981200"/>
            <a:ext cx="2971800" cy="2743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7" name="Flowchart: Magnetic Disk 36"/>
          <p:cNvSpPr/>
          <p:nvPr/>
        </p:nvSpPr>
        <p:spPr>
          <a:xfrm>
            <a:off x="4724400" y="22860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Flowchart: Magnetic Disk 38"/>
          <p:cNvSpPr/>
          <p:nvPr/>
        </p:nvSpPr>
        <p:spPr>
          <a:xfrm>
            <a:off x="6096000" y="22860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Flowchart: Magnetic Disk 39"/>
          <p:cNvSpPr/>
          <p:nvPr/>
        </p:nvSpPr>
        <p:spPr>
          <a:xfrm>
            <a:off x="4724400" y="36576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 name="Flowchart: Magnetic Disk 40"/>
          <p:cNvSpPr/>
          <p:nvPr/>
        </p:nvSpPr>
        <p:spPr>
          <a:xfrm>
            <a:off x="6096000" y="36576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ectangle 41"/>
          <p:cNvSpPr/>
          <p:nvPr/>
        </p:nvSpPr>
        <p:spPr>
          <a:xfrm>
            <a:off x="5181600" y="4876800"/>
            <a:ext cx="1676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a:t>
            </a:r>
            <a:r>
              <a:rPr lang="en-US" sz="1600" dirty="0">
                <a:solidFill>
                  <a:schemeClr val="accent1"/>
                </a:solidFill>
              </a:rPr>
              <a:t>Failure Group  2</a:t>
            </a:r>
          </a:p>
        </p:txBody>
      </p:sp>
      <p:sp>
        <p:nvSpPr>
          <p:cNvPr id="43" name="Rectangle 42"/>
          <p:cNvSpPr/>
          <p:nvPr/>
        </p:nvSpPr>
        <p:spPr>
          <a:xfrm>
            <a:off x="1447800" y="23622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A</a:t>
            </a:r>
            <a:endParaRPr lang="en-US" sz="1600" dirty="0">
              <a:solidFill>
                <a:schemeClr val="accent1"/>
              </a:solidFill>
            </a:endParaRPr>
          </a:p>
        </p:txBody>
      </p:sp>
      <p:sp>
        <p:nvSpPr>
          <p:cNvPr id="46" name="Rectangle 45"/>
          <p:cNvSpPr/>
          <p:nvPr/>
        </p:nvSpPr>
        <p:spPr>
          <a:xfrm>
            <a:off x="6324600" y="37338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H</a:t>
            </a:r>
            <a:endParaRPr lang="en-US" sz="1600" dirty="0">
              <a:solidFill>
                <a:schemeClr val="accent1"/>
              </a:solidFill>
            </a:endParaRPr>
          </a:p>
        </p:txBody>
      </p:sp>
      <p:sp>
        <p:nvSpPr>
          <p:cNvPr id="47" name="Rectangle 46"/>
          <p:cNvSpPr/>
          <p:nvPr/>
        </p:nvSpPr>
        <p:spPr>
          <a:xfrm>
            <a:off x="4953000" y="37338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G</a:t>
            </a:r>
            <a:endParaRPr lang="en-US" sz="1600" dirty="0">
              <a:solidFill>
                <a:schemeClr val="accent1"/>
              </a:solidFill>
            </a:endParaRPr>
          </a:p>
        </p:txBody>
      </p:sp>
      <p:sp>
        <p:nvSpPr>
          <p:cNvPr id="48" name="Rectangle 47"/>
          <p:cNvSpPr/>
          <p:nvPr/>
        </p:nvSpPr>
        <p:spPr>
          <a:xfrm>
            <a:off x="6324600" y="23622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F</a:t>
            </a:r>
            <a:endParaRPr lang="en-US" sz="1600" dirty="0">
              <a:solidFill>
                <a:schemeClr val="accent1"/>
              </a:solidFill>
            </a:endParaRPr>
          </a:p>
        </p:txBody>
      </p:sp>
      <p:sp>
        <p:nvSpPr>
          <p:cNvPr id="49" name="Rectangle 48"/>
          <p:cNvSpPr/>
          <p:nvPr/>
        </p:nvSpPr>
        <p:spPr>
          <a:xfrm>
            <a:off x="4953000" y="23622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E</a:t>
            </a:r>
            <a:endParaRPr lang="en-US" sz="1600" dirty="0">
              <a:solidFill>
                <a:schemeClr val="accent1"/>
              </a:solidFill>
            </a:endParaRPr>
          </a:p>
        </p:txBody>
      </p:sp>
      <p:sp>
        <p:nvSpPr>
          <p:cNvPr id="50" name="Rectangle 49"/>
          <p:cNvSpPr/>
          <p:nvPr/>
        </p:nvSpPr>
        <p:spPr>
          <a:xfrm>
            <a:off x="1447800" y="37338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C</a:t>
            </a:r>
            <a:endParaRPr lang="en-US" sz="1600" dirty="0">
              <a:solidFill>
                <a:schemeClr val="accent1"/>
              </a:solidFill>
            </a:endParaRPr>
          </a:p>
        </p:txBody>
      </p:sp>
      <p:sp>
        <p:nvSpPr>
          <p:cNvPr id="51" name="Rectangle 50"/>
          <p:cNvSpPr/>
          <p:nvPr/>
        </p:nvSpPr>
        <p:spPr>
          <a:xfrm>
            <a:off x="2819400" y="37338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D</a:t>
            </a:r>
            <a:endParaRPr lang="en-US" sz="1600" dirty="0">
              <a:solidFill>
                <a:schemeClr val="accent1"/>
              </a:solidFill>
            </a:endParaRPr>
          </a:p>
        </p:txBody>
      </p:sp>
      <p:sp>
        <p:nvSpPr>
          <p:cNvPr id="52" name="Rectangle 51"/>
          <p:cNvSpPr/>
          <p:nvPr/>
        </p:nvSpPr>
        <p:spPr>
          <a:xfrm>
            <a:off x="2819400" y="23622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B</a:t>
            </a:r>
            <a:endParaRPr lang="en-US" sz="1600" dirty="0">
              <a:solidFill>
                <a:schemeClr val="accent1"/>
              </a:solidFill>
            </a:endParaRPr>
          </a:p>
        </p:txBody>
      </p:sp>
      <p:sp>
        <p:nvSpPr>
          <p:cNvPr id="36" name="Rectangle 35"/>
          <p:cNvSpPr/>
          <p:nvPr/>
        </p:nvSpPr>
        <p:spPr>
          <a:xfrm>
            <a:off x="6781800" y="40386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8" name="Rectangle 37"/>
          <p:cNvSpPr/>
          <p:nvPr/>
        </p:nvSpPr>
        <p:spPr>
          <a:xfrm>
            <a:off x="6858000" y="41148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3"/>
                </a:solidFill>
              </a:rPr>
              <a:t>3</a:t>
            </a:r>
            <a:endParaRPr lang="en-US" sz="1600" dirty="0">
              <a:solidFill>
                <a:schemeClr val="accent3"/>
              </a:solidFill>
            </a:endParaRPr>
          </a:p>
        </p:txBody>
      </p:sp>
      <p:sp>
        <p:nvSpPr>
          <p:cNvPr id="44" name="Rectangle 43"/>
          <p:cNvSpPr/>
          <p:nvPr/>
        </p:nvSpPr>
        <p:spPr>
          <a:xfrm>
            <a:off x="6248400" y="40386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5" name="Rectangle 44"/>
          <p:cNvSpPr/>
          <p:nvPr/>
        </p:nvSpPr>
        <p:spPr>
          <a:xfrm>
            <a:off x="6324600" y="41148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3"/>
                </a:solidFill>
              </a:rPr>
              <a:t>5</a:t>
            </a:r>
            <a:endParaRPr lang="en-US" sz="1600" dirty="0">
              <a:solidFill>
                <a:schemeClr val="accent3"/>
              </a:solidFill>
            </a:endParaRPr>
          </a:p>
        </p:txBody>
      </p:sp>
      <p:sp>
        <p:nvSpPr>
          <p:cNvPr id="53" name="Rectangle 52"/>
          <p:cNvSpPr/>
          <p:nvPr/>
        </p:nvSpPr>
        <p:spPr>
          <a:xfrm>
            <a:off x="6248400" y="26670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4" name="Rectangle 53"/>
          <p:cNvSpPr/>
          <p:nvPr/>
        </p:nvSpPr>
        <p:spPr>
          <a:xfrm>
            <a:off x="6324600" y="27432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3"/>
                </a:solidFill>
              </a:rPr>
              <a:t>1</a:t>
            </a:r>
            <a:endParaRPr lang="en-US" sz="1600" dirty="0">
              <a:solidFill>
                <a:schemeClr val="accent3"/>
              </a:solidFill>
            </a:endParaRPr>
          </a:p>
        </p:txBody>
      </p:sp>
      <p:sp>
        <p:nvSpPr>
          <p:cNvPr id="55" name="Rectangle 54"/>
          <p:cNvSpPr/>
          <p:nvPr/>
        </p:nvSpPr>
        <p:spPr>
          <a:xfrm>
            <a:off x="3124200" y="41148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6" name="Rectangle 55"/>
          <p:cNvSpPr/>
          <p:nvPr/>
        </p:nvSpPr>
        <p:spPr>
          <a:xfrm>
            <a:off x="3200400" y="41910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2</a:t>
            </a:r>
            <a:endParaRPr lang="en-US" sz="1600" dirty="0">
              <a:solidFill>
                <a:srgbClr val="FF0000"/>
              </a:solidFill>
            </a:endParaRPr>
          </a:p>
        </p:txBody>
      </p:sp>
      <p:sp>
        <p:nvSpPr>
          <p:cNvPr id="57" name="Rectangle 56"/>
          <p:cNvSpPr/>
          <p:nvPr/>
        </p:nvSpPr>
        <p:spPr>
          <a:xfrm>
            <a:off x="3276600" y="26670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8" name="Rectangle 57"/>
          <p:cNvSpPr/>
          <p:nvPr/>
        </p:nvSpPr>
        <p:spPr>
          <a:xfrm>
            <a:off x="3352800" y="27432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4</a:t>
            </a:r>
            <a:endParaRPr lang="en-US" sz="1600" dirty="0">
              <a:solidFill>
                <a:srgbClr val="FF0000"/>
              </a:solidFill>
            </a:endParaRPr>
          </a:p>
        </p:txBody>
      </p:sp>
      <p:sp>
        <p:nvSpPr>
          <p:cNvPr id="59" name="Rectangle 58"/>
          <p:cNvSpPr/>
          <p:nvPr/>
        </p:nvSpPr>
        <p:spPr>
          <a:xfrm>
            <a:off x="1295400" y="26670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0" name="Rectangle 59"/>
          <p:cNvSpPr/>
          <p:nvPr/>
        </p:nvSpPr>
        <p:spPr>
          <a:xfrm>
            <a:off x="1371600" y="27432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1</a:t>
            </a:r>
            <a:endParaRPr lang="en-US" sz="1600" dirty="0">
              <a:solidFill>
                <a:srgbClr val="FF0000"/>
              </a:solidFill>
            </a:endParaRPr>
          </a:p>
        </p:txBody>
      </p:sp>
      <p:sp>
        <p:nvSpPr>
          <p:cNvPr id="61" name="Rectangle 60"/>
          <p:cNvSpPr/>
          <p:nvPr/>
        </p:nvSpPr>
        <p:spPr>
          <a:xfrm>
            <a:off x="1828800" y="26670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2" name="Rectangle 61"/>
          <p:cNvSpPr/>
          <p:nvPr/>
        </p:nvSpPr>
        <p:spPr>
          <a:xfrm>
            <a:off x="1905000" y="27432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5</a:t>
            </a:r>
            <a:endParaRPr lang="en-US" sz="1600" dirty="0">
              <a:solidFill>
                <a:srgbClr val="FF0000"/>
              </a:solidFill>
            </a:endParaRPr>
          </a:p>
        </p:txBody>
      </p:sp>
      <p:sp>
        <p:nvSpPr>
          <p:cNvPr id="63" name="Rectangle 62"/>
          <p:cNvSpPr/>
          <p:nvPr/>
        </p:nvSpPr>
        <p:spPr>
          <a:xfrm>
            <a:off x="1295400" y="40386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4" name="Rectangle 63"/>
          <p:cNvSpPr/>
          <p:nvPr/>
        </p:nvSpPr>
        <p:spPr>
          <a:xfrm>
            <a:off x="1371600" y="41148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3</a:t>
            </a:r>
            <a:endParaRPr lang="en-US" sz="1600" dirty="0">
              <a:solidFill>
                <a:srgbClr val="FF0000"/>
              </a:solidFill>
            </a:endParaRPr>
          </a:p>
        </p:txBody>
      </p:sp>
      <p:sp>
        <p:nvSpPr>
          <p:cNvPr id="65" name="Rectangle 64"/>
          <p:cNvSpPr/>
          <p:nvPr/>
        </p:nvSpPr>
        <p:spPr>
          <a:xfrm>
            <a:off x="4876800" y="26670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6" name="Rectangle 65"/>
          <p:cNvSpPr/>
          <p:nvPr/>
        </p:nvSpPr>
        <p:spPr>
          <a:xfrm>
            <a:off x="4953000" y="27432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3"/>
                </a:solidFill>
              </a:rPr>
              <a:t>4</a:t>
            </a:r>
            <a:endParaRPr lang="en-US" sz="1600" dirty="0">
              <a:solidFill>
                <a:schemeClr val="accent3"/>
              </a:solidFill>
            </a:endParaRPr>
          </a:p>
        </p:txBody>
      </p:sp>
      <p:sp>
        <p:nvSpPr>
          <p:cNvPr id="67" name="Rectangle 66"/>
          <p:cNvSpPr/>
          <p:nvPr/>
        </p:nvSpPr>
        <p:spPr>
          <a:xfrm>
            <a:off x="4876800" y="40386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8" name="Rectangle 67"/>
          <p:cNvSpPr/>
          <p:nvPr/>
        </p:nvSpPr>
        <p:spPr>
          <a:xfrm>
            <a:off x="4953000" y="41148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3"/>
                </a:solidFill>
              </a:rPr>
              <a:t>2</a:t>
            </a:r>
            <a:endParaRPr lang="en-US" sz="1600" dirty="0">
              <a:solidFill>
                <a:schemeClr val="accent3"/>
              </a:solidFill>
            </a:endParaRPr>
          </a:p>
        </p:txBody>
      </p:sp>
      <p:cxnSp>
        <p:nvCxnSpPr>
          <p:cNvPr id="70" name="Straight Connector 69"/>
          <p:cNvCxnSpPr/>
          <p:nvPr/>
        </p:nvCxnSpPr>
        <p:spPr>
          <a:xfrm>
            <a:off x="6019800" y="3581400"/>
            <a:ext cx="1295400" cy="9906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0800000" flipV="1">
            <a:off x="6019800" y="3581400"/>
            <a:ext cx="1219200" cy="990600"/>
          </a:xfrm>
          <a:prstGeom prst="line">
            <a:avLst/>
          </a:prstGeom>
          <a:ln w="3492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19400" y="0"/>
            <a:ext cx="5410200" cy="533400"/>
          </a:xfrm>
        </p:spPr>
        <p:txBody>
          <a:bodyPr rtlCol="0">
            <a:normAutofit fontScale="90000"/>
          </a:bodyPr>
          <a:lstStyle/>
          <a:p>
            <a:pPr algn="l" eaLnBrk="1" fontAlgn="auto" hangingPunct="1">
              <a:spcAft>
                <a:spcPts val="0"/>
              </a:spcAft>
              <a:defRPr/>
            </a:pPr>
            <a:r>
              <a:rPr lang="en-US" dirty="0" smtClean="0"/>
              <a:t/>
            </a:r>
            <a:br>
              <a:rPr lang="en-US" dirty="0" smtClean="0"/>
            </a:br>
            <a:r>
              <a:rPr lang="en-US" dirty="0" smtClean="0"/>
              <a:t>Disk Failure</a:t>
            </a:r>
            <a:endParaRPr lang="en-US" dirty="0"/>
          </a:p>
        </p:txBody>
      </p:sp>
      <p:sp>
        <p:nvSpPr>
          <p:cNvPr id="7" name="Rectangle 6"/>
          <p:cNvSpPr/>
          <p:nvPr/>
        </p:nvSpPr>
        <p:spPr>
          <a:xfrm>
            <a:off x="914400" y="1905000"/>
            <a:ext cx="2971800" cy="2743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Rectangle 17"/>
          <p:cNvSpPr/>
          <p:nvPr/>
        </p:nvSpPr>
        <p:spPr>
          <a:xfrm>
            <a:off x="1524000" y="5257800"/>
            <a:ext cx="48768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600" dirty="0">
                <a:solidFill>
                  <a:schemeClr val="accent1"/>
                </a:solidFill>
              </a:rPr>
              <a:t>Reconstruct Redundancy</a:t>
            </a:r>
          </a:p>
        </p:txBody>
      </p:sp>
      <p:sp>
        <p:nvSpPr>
          <p:cNvPr id="19" name="Flowchart: Magnetic Disk 18"/>
          <p:cNvSpPr/>
          <p:nvPr/>
        </p:nvSpPr>
        <p:spPr>
          <a:xfrm>
            <a:off x="1219200" y="22860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30"/>
          <p:cNvSpPr/>
          <p:nvPr/>
        </p:nvSpPr>
        <p:spPr>
          <a:xfrm>
            <a:off x="1676400" y="4953000"/>
            <a:ext cx="1676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a:t>
            </a:r>
            <a:r>
              <a:rPr lang="en-US" sz="1600" dirty="0">
                <a:solidFill>
                  <a:schemeClr val="accent1"/>
                </a:solidFill>
              </a:rPr>
              <a:t>Failure Group  1</a:t>
            </a:r>
          </a:p>
        </p:txBody>
      </p:sp>
      <p:sp>
        <p:nvSpPr>
          <p:cNvPr id="30" name="Flowchart: Magnetic Disk 29"/>
          <p:cNvSpPr/>
          <p:nvPr/>
        </p:nvSpPr>
        <p:spPr>
          <a:xfrm>
            <a:off x="2590800" y="22860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Flowchart: Magnetic Disk 31"/>
          <p:cNvSpPr/>
          <p:nvPr/>
        </p:nvSpPr>
        <p:spPr>
          <a:xfrm>
            <a:off x="1219200" y="36576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Flowchart: Magnetic Disk 33"/>
          <p:cNvSpPr/>
          <p:nvPr/>
        </p:nvSpPr>
        <p:spPr>
          <a:xfrm>
            <a:off x="2590800" y="36576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a:off x="4495800" y="1981200"/>
            <a:ext cx="2971800" cy="2743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7" name="Flowchart: Magnetic Disk 36"/>
          <p:cNvSpPr/>
          <p:nvPr/>
        </p:nvSpPr>
        <p:spPr>
          <a:xfrm>
            <a:off x="4724400" y="22860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Flowchart: Magnetic Disk 38"/>
          <p:cNvSpPr/>
          <p:nvPr/>
        </p:nvSpPr>
        <p:spPr>
          <a:xfrm>
            <a:off x="6096000" y="22860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Flowchart: Magnetic Disk 39"/>
          <p:cNvSpPr/>
          <p:nvPr/>
        </p:nvSpPr>
        <p:spPr>
          <a:xfrm>
            <a:off x="4724400" y="36576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 name="Flowchart: Magnetic Disk 40"/>
          <p:cNvSpPr/>
          <p:nvPr/>
        </p:nvSpPr>
        <p:spPr>
          <a:xfrm>
            <a:off x="6096000" y="36576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ectangle 41"/>
          <p:cNvSpPr/>
          <p:nvPr/>
        </p:nvSpPr>
        <p:spPr>
          <a:xfrm>
            <a:off x="5181600" y="4876800"/>
            <a:ext cx="1676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a:t>
            </a:r>
            <a:r>
              <a:rPr lang="en-US" sz="1600" dirty="0">
                <a:solidFill>
                  <a:schemeClr val="accent1"/>
                </a:solidFill>
              </a:rPr>
              <a:t>Failure Group  2</a:t>
            </a:r>
          </a:p>
        </p:txBody>
      </p:sp>
      <p:sp>
        <p:nvSpPr>
          <p:cNvPr id="43" name="Rectangle 42"/>
          <p:cNvSpPr/>
          <p:nvPr/>
        </p:nvSpPr>
        <p:spPr>
          <a:xfrm>
            <a:off x="1447800" y="23622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A</a:t>
            </a:r>
            <a:endParaRPr lang="en-US" sz="1600" dirty="0">
              <a:solidFill>
                <a:schemeClr val="accent1"/>
              </a:solidFill>
            </a:endParaRPr>
          </a:p>
        </p:txBody>
      </p:sp>
      <p:sp>
        <p:nvSpPr>
          <p:cNvPr id="46" name="Rectangle 45"/>
          <p:cNvSpPr/>
          <p:nvPr/>
        </p:nvSpPr>
        <p:spPr>
          <a:xfrm>
            <a:off x="6324600" y="37338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H</a:t>
            </a:r>
            <a:endParaRPr lang="en-US" sz="1600" dirty="0">
              <a:solidFill>
                <a:schemeClr val="accent1"/>
              </a:solidFill>
            </a:endParaRPr>
          </a:p>
        </p:txBody>
      </p:sp>
      <p:sp>
        <p:nvSpPr>
          <p:cNvPr id="47" name="Rectangle 46"/>
          <p:cNvSpPr/>
          <p:nvPr/>
        </p:nvSpPr>
        <p:spPr>
          <a:xfrm>
            <a:off x="4953000" y="37338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G</a:t>
            </a:r>
            <a:endParaRPr lang="en-US" sz="1600" dirty="0">
              <a:solidFill>
                <a:schemeClr val="accent1"/>
              </a:solidFill>
            </a:endParaRPr>
          </a:p>
        </p:txBody>
      </p:sp>
      <p:sp>
        <p:nvSpPr>
          <p:cNvPr id="48" name="Rectangle 47"/>
          <p:cNvSpPr/>
          <p:nvPr/>
        </p:nvSpPr>
        <p:spPr>
          <a:xfrm>
            <a:off x="6324600" y="23622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F</a:t>
            </a:r>
            <a:endParaRPr lang="en-US" sz="1600" dirty="0">
              <a:solidFill>
                <a:schemeClr val="accent1"/>
              </a:solidFill>
            </a:endParaRPr>
          </a:p>
        </p:txBody>
      </p:sp>
      <p:sp>
        <p:nvSpPr>
          <p:cNvPr id="49" name="Rectangle 48"/>
          <p:cNvSpPr/>
          <p:nvPr/>
        </p:nvSpPr>
        <p:spPr>
          <a:xfrm>
            <a:off x="4953000" y="23622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E</a:t>
            </a:r>
            <a:endParaRPr lang="en-US" sz="1600" dirty="0">
              <a:solidFill>
                <a:schemeClr val="accent1"/>
              </a:solidFill>
            </a:endParaRPr>
          </a:p>
        </p:txBody>
      </p:sp>
      <p:sp>
        <p:nvSpPr>
          <p:cNvPr id="50" name="Rectangle 49"/>
          <p:cNvSpPr/>
          <p:nvPr/>
        </p:nvSpPr>
        <p:spPr>
          <a:xfrm>
            <a:off x="1447800" y="37338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C</a:t>
            </a:r>
            <a:endParaRPr lang="en-US" sz="1600" dirty="0">
              <a:solidFill>
                <a:schemeClr val="accent1"/>
              </a:solidFill>
            </a:endParaRPr>
          </a:p>
        </p:txBody>
      </p:sp>
      <p:sp>
        <p:nvSpPr>
          <p:cNvPr id="51" name="Rectangle 50"/>
          <p:cNvSpPr/>
          <p:nvPr/>
        </p:nvSpPr>
        <p:spPr>
          <a:xfrm>
            <a:off x="2819400" y="37338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D</a:t>
            </a:r>
            <a:endParaRPr lang="en-US" sz="1600" dirty="0">
              <a:solidFill>
                <a:schemeClr val="accent1"/>
              </a:solidFill>
            </a:endParaRPr>
          </a:p>
        </p:txBody>
      </p:sp>
      <p:sp>
        <p:nvSpPr>
          <p:cNvPr id="52" name="Rectangle 51"/>
          <p:cNvSpPr/>
          <p:nvPr/>
        </p:nvSpPr>
        <p:spPr>
          <a:xfrm>
            <a:off x="2819400" y="23622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B</a:t>
            </a:r>
            <a:endParaRPr lang="en-US" sz="1600" dirty="0">
              <a:solidFill>
                <a:schemeClr val="accent1"/>
              </a:solidFill>
            </a:endParaRPr>
          </a:p>
        </p:txBody>
      </p:sp>
      <p:sp>
        <p:nvSpPr>
          <p:cNvPr id="36" name="Rectangle 35"/>
          <p:cNvSpPr/>
          <p:nvPr/>
        </p:nvSpPr>
        <p:spPr>
          <a:xfrm>
            <a:off x="6781800" y="40386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8" name="Rectangle 37"/>
          <p:cNvSpPr/>
          <p:nvPr/>
        </p:nvSpPr>
        <p:spPr>
          <a:xfrm>
            <a:off x="6858000" y="41148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3"/>
                </a:solidFill>
              </a:rPr>
              <a:t>3</a:t>
            </a:r>
            <a:endParaRPr lang="en-US" sz="1600" dirty="0">
              <a:solidFill>
                <a:schemeClr val="accent3"/>
              </a:solidFill>
            </a:endParaRPr>
          </a:p>
        </p:txBody>
      </p:sp>
      <p:sp>
        <p:nvSpPr>
          <p:cNvPr id="44" name="Rectangle 43"/>
          <p:cNvSpPr/>
          <p:nvPr/>
        </p:nvSpPr>
        <p:spPr>
          <a:xfrm>
            <a:off x="6248400" y="40386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5" name="Rectangle 44"/>
          <p:cNvSpPr/>
          <p:nvPr/>
        </p:nvSpPr>
        <p:spPr>
          <a:xfrm>
            <a:off x="6324600" y="41148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3"/>
                </a:solidFill>
              </a:rPr>
              <a:t>5</a:t>
            </a:r>
            <a:endParaRPr lang="en-US" sz="1600" dirty="0">
              <a:solidFill>
                <a:schemeClr val="accent3"/>
              </a:solidFill>
            </a:endParaRPr>
          </a:p>
        </p:txBody>
      </p:sp>
      <p:sp>
        <p:nvSpPr>
          <p:cNvPr id="53" name="Rectangle 52"/>
          <p:cNvSpPr/>
          <p:nvPr/>
        </p:nvSpPr>
        <p:spPr>
          <a:xfrm>
            <a:off x="6248400" y="26670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4" name="Rectangle 53"/>
          <p:cNvSpPr/>
          <p:nvPr/>
        </p:nvSpPr>
        <p:spPr>
          <a:xfrm>
            <a:off x="6324600" y="27432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3"/>
                </a:solidFill>
              </a:rPr>
              <a:t>1</a:t>
            </a:r>
            <a:endParaRPr lang="en-US" sz="1600" dirty="0">
              <a:solidFill>
                <a:schemeClr val="accent3"/>
              </a:solidFill>
            </a:endParaRPr>
          </a:p>
        </p:txBody>
      </p:sp>
      <p:sp>
        <p:nvSpPr>
          <p:cNvPr id="55" name="Rectangle 54"/>
          <p:cNvSpPr/>
          <p:nvPr/>
        </p:nvSpPr>
        <p:spPr>
          <a:xfrm>
            <a:off x="3124200" y="41148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6" name="Rectangle 55"/>
          <p:cNvSpPr/>
          <p:nvPr/>
        </p:nvSpPr>
        <p:spPr>
          <a:xfrm>
            <a:off x="3200400" y="41910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2</a:t>
            </a:r>
            <a:endParaRPr lang="en-US" sz="1600" dirty="0">
              <a:solidFill>
                <a:srgbClr val="FF0000"/>
              </a:solidFill>
            </a:endParaRPr>
          </a:p>
        </p:txBody>
      </p:sp>
      <p:sp>
        <p:nvSpPr>
          <p:cNvPr id="57" name="Rectangle 56"/>
          <p:cNvSpPr/>
          <p:nvPr/>
        </p:nvSpPr>
        <p:spPr>
          <a:xfrm>
            <a:off x="3276600" y="26670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8" name="Rectangle 57"/>
          <p:cNvSpPr/>
          <p:nvPr/>
        </p:nvSpPr>
        <p:spPr>
          <a:xfrm>
            <a:off x="3352800" y="27432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4</a:t>
            </a:r>
            <a:endParaRPr lang="en-US" sz="1600" dirty="0">
              <a:solidFill>
                <a:srgbClr val="FF0000"/>
              </a:solidFill>
            </a:endParaRPr>
          </a:p>
        </p:txBody>
      </p:sp>
      <p:sp>
        <p:nvSpPr>
          <p:cNvPr id="59" name="Rectangle 58"/>
          <p:cNvSpPr/>
          <p:nvPr/>
        </p:nvSpPr>
        <p:spPr>
          <a:xfrm>
            <a:off x="1295400" y="26670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0" name="Rectangle 59"/>
          <p:cNvSpPr/>
          <p:nvPr/>
        </p:nvSpPr>
        <p:spPr>
          <a:xfrm>
            <a:off x="1371600" y="27432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1</a:t>
            </a:r>
            <a:endParaRPr lang="en-US" sz="1600" dirty="0">
              <a:solidFill>
                <a:srgbClr val="FF0000"/>
              </a:solidFill>
            </a:endParaRPr>
          </a:p>
        </p:txBody>
      </p:sp>
      <p:sp>
        <p:nvSpPr>
          <p:cNvPr id="61" name="Rectangle 60"/>
          <p:cNvSpPr/>
          <p:nvPr/>
        </p:nvSpPr>
        <p:spPr>
          <a:xfrm>
            <a:off x="1828800" y="26670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2" name="Rectangle 61"/>
          <p:cNvSpPr/>
          <p:nvPr/>
        </p:nvSpPr>
        <p:spPr>
          <a:xfrm>
            <a:off x="1905000" y="27432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5</a:t>
            </a:r>
            <a:endParaRPr lang="en-US" sz="1600" dirty="0">
              <a:solidFill>
                <a:srgbClr val="FF0000"/>
              </a:solidFill>
            </a:endParaRPr>
          </a:p>
        </p:txBody>
      </p:sp>
      <p:sp>
        <p:nvSpPr>
          <p:cNvPr id="63" name="Rectangle 62"/>
          <p:cNvSpPr/>
          <p:nvPr/>
        </p:nvSpPr>
        <p:spPr>
          <a:xfrm>
            <a:off x="1295400" y="40386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4" name="Rectangle 63"/>
          <p:cNvSpPr/>
          <p:nvPr/>
        </p:nvSpPr>
        <p:spPr>
          <a:xfrm>
            <a:off x="1371600" y="41148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3</a:t>
            </a:r>
            <a:endParaRPr lang="en-US" sz="1600" dirty="0">
              <a:solidFill>
                <a:srgbClr val="FF0000"/>
              </a:solidFill>
            </a:endParaRPr>
          </a:p>
        </p:txBody>
      </p:sp>
      <p:sp>
        <p:nvSpPr>
          <p:cNvPr id="65" name="Rectangle 64"/>
          <p:cNvSpPr/>
          <p:nvPr/>
        </p:nvSpPr>
        <p:spPr>
          <a:xfrm>
            <a:off x="4876800" y="26670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6" name="Rectangle 65"/>
          <p:cNvSpPr/>
          <p:nvPr/>
        </p:nvSpPr>
        <p:spPr>
          <a:xfrm>
            <a:off x="4953000" y="27432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3"/>
                </a:solidFill>
              </a:rPr>
              <a:t>4</a:t>
            </a:r>
            <a:endParaRPr lang="en-US" sz="1600" dirty="0">
              <a:solidFill>
                <a:schemeClr val="accent3"/>
              </a:solidFill>
            </a:endParaRPr>
          </a:p>
        </p:txBody>
      </p:sp>
      <p:sp>
        <p:nvSpPr>
          <p:cNvPr id="67" name="Rectangle 66"/>
          <p:cNvSpPr/>
          <p:nvPr/>
        </p:nvSpPr>
        <p:spPr>
          <a:xfrm>
            <a:off x="4876800" y="40386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8" name="Rectangle 67"/>
          <p:cNvSpPr/>
          <p:nvPr/>
        </p:nvSpPr>
        <p:spPr>
          <a:xfrm>
            <a:off x="4953000" y="41148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3"/>
                </a:solidFill>
              </a:rPr>
              <a:t>2</a:t>
            </a:r>
            <a:endParaRPr lang="en-US" sz="1600" dirty="0">
              <a:solidFill>
                <a:schemeClr val="accent3"/>
              </a:solidFill>
            </a:endParaRPr>
          </a:p>
        </p:txBody>
      </p:sp>
      <p:cxnSp>
        <p:nvCxnSpPr>
          <p:cNvPr id="70" name="Straight Connector 69"/>
          <p:cNvCxnSpPr/>
          <p:nvPr/>
        </p:nvCxnSpPr>
        <p:spPr>
          <a:xfrm>
            <a:off x="6019800" y="3581400"/>
            <a:ext cx="1295400" cy="9906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0800000" flipV="1">
            <a:off x="6019800" y="3581400"/>
            <a:ext cx="1219200" cy="99060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5410200" y="40386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1" name="Rectangle 70"/>
          <p:cNvSpPr/>
          <p:nvPr/>
        </p:nvSpPr>
        <p:spPr>
          <a:xfrm>
            <a:off x="5486400" y="41148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3"/>
                </a:solidFill>
              </a:rPr>
              <a:t>5</a:t>
            </a:r>
            <a:endParaRPr lang="en-US" sz="1600" dirty="0">
              <a:solidFill>
                <a:schemeClr val="accent3"/>
              </a:solidFill>
            </a:endParaRPr>
          </a:p>
        </p:txBody>
      </p:sp>
      <p:sp>
        <p:nvSpPr>
          <p:cNvPr id="72" name="Rectangle 71"/>
          <p:cNvSpPr/>
          <p:nvPr/>
        </p:nvSpPr>
        <p:spPr>
          <a:xfrm>
            <a:off x="5410200" y="26670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3" name="Rectangle 72"/>
          <p:cNvSpPr/>
          <p:nvPr/>
        </p:nvSpPr>
        <p:spPr>
          <a:xfrm>
            <a:off x="5486400" y="27432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3"/>
                </a:solidFill>
              </a:rPr>
              <a:t>3</a:t>
            </a:r>
            <a:endParaRPr lang="en-US" sz="1600" dirty="0">
              <a:solidFill>
                <a:schemeClr val="accent3"/>
              </a:solidFill>
            </a:endParaRPr>
          </a:p>
        </p:txBody>
      </p:sp>
      <p:cxnSp>
        <p:nvCxnSpPr>
          <p:cNvPr id="76" name="Straight Arrow Connector 75"/>
          <p:cNvCxnSpPr>
            <a:stCxn id="61" idx="3"/>
          </p:cNvCxnSpPr>
          <p:nvPr/>
        </p:nvCxnSpPr>
        <p:spPr>
          <a:xfrm>
            <a:off x="2209800" y="2819400"/>
            <a:ext cx="3276600" cy="12192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63" idx="3"/>
            <a:endCxn id="72" idx="2"/>
          </p:cNvCxnSpPr>
          <p:nvPr/>
        </p:nvCxnSpPr>
        <p:spPr>
          <a:xfrm flipV="1">
            <a:off x="1676400" y="2971800"/>
            <a:ext cx="3924300" cy="12192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71800" y="0"/>
            <a:ext cx="5257800" cy="609600"/>
          </a:xfrm>
        </p:spPr>
        <p:txBody>
          <a:bodyPr rtlCol="0">
            <a:normAutofit fontScale="90000"/>
          </a:bodyPr>
          <a:lstStyle/>
          <a:p>
            <a:pPr algn="l" eaLnBrk="1" fontAlgn="auto" hangingPunct="1">
              <a:spcAft>
                <a:spcPts val="0"/>
              </a:spcAft>
              <a:defRPr/>
            </a:pPr>
            <a:r>
              <a:rPr lang="en-US" dirty="0" smtClean="0"/>
              <a:t/>
            </a:r>
            <a:br>
              <a:rPr lang="en-US" dirty="0" smtClean="0"/>
            </a:br>
            <a:r>
              <a:rPr lang="en-US" dirty="0" smtClean="0"/>
              <a:t>Disk Failure</a:t>
            </a:r>
            <a:endParaRPr lang="en-US" dirty="0"/>
          </a:p>
        </p:txBody>
      </p:sp>
      <p:sp>
        <p:nvSpPr>
          <p:cNvPr id="7" name="Rectangle 6"/>
          <p:cNvSpPr/>
          <p:nvPr/>
        </p:nvSpPr>
        <p:spPr>
          <a:xfrm>
            <a:off x="914400" y="1905000"/>
            <a:ext cx="2971800" cy="2743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Rectangle 17"/>
          <p:cNvSpPr/>
          <p:nvPr/>
        </p:nvSpPr>
        <p:spPr>
          <a:xfrm>
            <a:off x="1524000" y="5257800"/>
            <a:ext cx="48768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600" dirty="0">
                <a:solidFill>
                  <a:schemeClr val="accent1"/>
                </a:solidFill>
              </a:rPr>
              <a:t>Drop Disk</a:t>
            </a:r>
          </a:p>
        </p:txBody>
      </p:sp>
      <p:sp>
        <p:nvSpPr>
          <p:cNvPr id="19" name="Flowchart: Magnetic Disk 18"/>
          <p:cNvSpPr/>
          <p:nvPr/>
        </p:nvSpPr>
        <p:spPr>
          <a:xfrm>
            <a:off x="1219200" y="22860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30"/>
          <p:cNvSpPr/>
          <p:nvPr/>
        </p:nvSpPr>
        <p:spPr>
          <a:xfrm>
            <a:off x="1676400" y="4953000"/>
            <a:ext cx="1676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a:t>
            </a:r>
            <a:r>
              <a:rPr lang="en-US" sz="1600" dirty="0">
                <a:solidFill>
                  <a:schemeClr val="accent1"/>
                </a:solidFill>
              </a:rPr>
              <a:t>Failure Group  1</a:t>
            </a:r>
          </a:p>
        </p:txBody>
      </p:sp>
      <p:sp>
        <p:nvSpPr>
          <p:cNvPr id="30" name="Flowchart: Magnetic Disk 29"/>
          <p:cNvSpPr/>
          <p:nvPr/>
        </p:nvSpPr>
        <p:spPr>
          <a:xfrm>
            <a:off x="2590800" y="22860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Flowchart: Magnetic Disk 31"/>
          <p:cNvSpPr/>
          <p:nvPr/>
        </p:nvSpPr>
        <p:spPr>
          <a:xfrm>
            <a:off x="1219200" y="36576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Flowchart: Magnetic Disk 33"/>
          <p:cNvSpPr/>
          <p:nvPr/>
        </p:nvSpPr>
        <p:spPr>
          <a:xfrm>
            <a:off x="2590800" y="36576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a:off x="4495800" y="1981200"/>
            <a:ext cx="2971800" cy="2743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7" name="Flowchart: Magnetic Disk 36"/>
          <p:cNvSpPr/>
          <p:nvPr/>
        </p:nvSpPr>
        <p:spPr>
          <a:xfrm>
            <a:off x="4724400" y="22860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Flowchart: Magnetic Disk 38"/>
          <p:cNvSpPr/>
          <p:nvPr/>
        </p:nvSpPr>
        <p:spPr>
          <a:xfrm>
            <a:off x="6096000" y="22860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Flowchart: Magnetic Disk 39"/>
          <p:cNvSpPr/>
          <p:nvPr/>
        </p:nvSpPr>
        <p:spPr>
          <a:xfrm>
            <a:off x="4724400" y="36576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ectangle 41"/>
          <p:cNvSpPr/>
          <p:nvPr/>
        </p:nvSpPr>
        <p:spPr>
          <a:xfrm>
            <a:off x="5181600" y="4876800"/>
            <a:ext cx="1676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a:t>
            </a:r>
            <a:r>
              <a:rPr lang="en-US" sz="1600" dirty="0">
                <a:solidFill>
                  <a:schemeClr val="accent1"/>
                </a:solidFill>
              </a:rPr>
              <a:t>Failure Group  2</a:t>
            </a:r>
          </a:p>
        </p:txBody>
      </p:sp>
      <p:sp>
        <p:nvSpPr>
          <p:cNvPr id="43" name="Rectangle 42"/>
          <p:cNvSpPr/>
          <p:nvPr/>
        </p:nvSpPr>
        <p:spPr>
          <a:xfrm>
            <a:off x="1447800" y="23622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A</a:t>
            </a:r>
            <a:endParaRPr lang="en-US" sz="1600" dirty="0">
              <a:solidFill>
                <a:schemeClr val="accent1"/>
              </a:solidFill>
            </a:endParaRPr>
          </a:p>
        </p:txBody>
      </p:sp>
      <p:sp>
        <p:nvSpPr>
          <p:cNvPr id="47" name="Rectangle 46"/>
          <p:cNvSpPr/>
          <p:nvPr/>
        </p:nvSpPr>
        <p:spPr>
          <a:xfrm>
            <a:off x="4953000" y="37338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G</a:t>
            </a:r>
            <a:endParaRPr lang="en-US" sz="1600" dirty="0">
              <a:solidFill>
                <a:schemeClr val="accent1"/>
              </a:solidFill>
            </a:endParaRPr>
          </a:p>
        </p:txBody>
      </p:sp>
      <p:sp>
        <p:nvSpPr>
          <p:cNvPr id="48" name="Rectangle 47"/>
          <p:cNvSpPr/>
          <p:nvPr/>
        </p:nvSpPr>
        <p:spPr>
          <a:xfrm>
            <a:off x="6324600" y="23622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F</a:t>
            </a:r>
            <a:endParaRPr lang="en-US" sz="1600" dirty="0">
              <a:solidFill>
                <a:schemeClr val="accent1"/>
              </a:solidFill>
            </a:endParaRPr>
          </a:p>
        </p:txBody>
      </p:sp>
      <p:sp>
        <p:nvSpPr>
          <p:cNvPr id="49" name="Rectangle 48"/>
          <p:cNvSpPr/>
          <p:nvPr/>
        </p:nvSpPr>
        <p:spPr>
          <a:xfrm>
            <a:off x="4953000" y="23622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E</a:t>
            </a:r>
            <a:endParaRPr lang="en-US" sz="1600" dirty="0">
              <a:solidFill>
                <a:schemeClr val="accent1"/>
              </a:solidFill>
            </a:endParaRPr>
          </a:p>
        </p:txBody>
      </p:sp>
      <p:sp>
        <p:nvSpPr>
          <p:cNvPr id="50" name="Rectangle 49"/>
          <p:cNvSpPr/>
          <p:nvPr/>
        </p:nvSpPr>
        <p:spPr>
          <a:xfrm>
            <a:off x="1447800" y="37338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C</a:t>
            </a:r>
            <a:endParaRPr lang="en-US" sz="1600" dirty="0">
              <a:solidFill>
                <a:schemeClr val="accent1"/>
              </a:solidFill>
            </a:endParaRPr>
          </a:p>
        </p:txBody>
      </p:sp>
      <p:sp>
        <p:nvSpPr>
          <p:cNvPr id="51" name="Rectangle 50"/>
          <p:cNvSpPr/>
          <p:nvPr/>
        </p:nvSpPr>
        <p:spPr>
          <a:xfrm>
            <a:off x="2819400" y="37338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D</a:t>
            </a:r>
            <a:endParaRPr lang="en-US" sz="1600" dirty="0">
              <a:solidFill>
                <a:schemeClr val="accent1"/>
              </a:solidFill>
            </a:endParaRPr>
          </a:p>
        </p:txBody>
      </p:sp>
      <p:sp>
        <p:nvSpPr>
          <p:cNvPr id="52" name="Rectangle 51"/>
          <p:cNvSpPr/>
          <p:nvPr/>
        </p:nvSpPr>
        <p:spPr>
          <a:xfrm>
            <a:off x="2819400" y="23622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B</a:t>
            </a:r>
            <a:endParaRPr lang="en-US" sz="1600" dirty="0">
              <a:solidFill>
                <a:schemeClr val="accent1"/>
              </a:solidFill>
            </a:endParaRPr>
          </a:p>
        </p:txBody>
      </p:sp>
      <p:sp>
        <p:nvSpPr>
          <p:cNvPr id="53" name="Rectangle 52"/>
          <p:cNvSpPr/>
          <p:nvPr/>
        </p:nvSpPr>
        <p:spPr>
          <a:xfrm>
            <a:off x="6248400" y="26670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4" name="Rectangle 53"/>
          <p:cNvSpPr/>
          <p:nvPr/>
        </p:nvSpPr>
        <p:spPr>
          <a:xfrm>
            <a:off x="6324600" y="27432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3"/>
                </a:solidFill>
              </a:rPr>
              <a:t>1</a:t>
            </a:r>
            <a:endParaRPr lang="en-US" sz="1600" dirty="0">
              <a:solidFill>
                <a:schemeClr val="accent3"/>
              </a:solidFill>
            </a:endParaRPr>
          </a:p>
        </p:txBody>
      </p:sp>
      <p:sp>
        <p:nvSpPr>
          <p:cNvPr id="55" name="Rectangle 54"/>
          <p:cNvSpPr/>
          <p:nvPr/>
        </p:nvSpPr>
        <p:spPr>
          <a:xfrm>
            <a:off x="3124200" y="41148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6" name="Rectangle 55"/>
          <p:cNvSpPr/>
          <p:nvPr/>
        </p:nvSpPr>
        <p:spPr>
          <a:xfrm>
            <a:off x="3200400" y="41910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2</a:t>
            </a:r>
            <a:endParaRPr lang="en-US" sz="1600" dirty="0">
              <a:solidFill>
                <a:srgbClr val="FF0000"/>
              </a:solidFill>
            </a:endParaRPr>
          </a:p>
        </p:txBody>
      </p:sp>
      <p:sp>
        <p:nvSpPr>
          <p:cNvPr id="57" name="Rectangle 56"/>
          <p:cNvSpPr/>
          <p:nvPr/>
        </p:nvSpPr>
        <p:spPr>
          <a:xfrm>
            <a:off x="3276600" y="26670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8" name="Rectangle 57"/>
          <p:cNvSpPr/>
          <p:nvPr/>
        </p:nvSpPr>
        <p:spPr>
          <a:xfrm>
            <a:off x="3352800" y="27432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4</a:t>
            </a:r>
            <a:endParaRPr lang="en-US" sz="1600" dirty="0">
              <a:solidFill>
                <a:srgbClr val="FF0000"/>
              </a:solidFill>
            </a:endParaRPr>
          </a:p>
        </p:txBody>
      </p:sp>
      <p:sp>
        <p:nvSpPr>
          <p:cNvPr id="59" name="Rectangle 58"/>
          <p:cNvSpPr/>
          <p:nvPr/>
        </p:nvSpPr>
        <p:spPr>
          <a:xfrm>
            <a:off x="1295400" y="26670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0" name="Rectangle 59"/>
          <p:cNvSpPr/>
          <p:nvPr/>
        </p:nvSpPr>
        <p:spPr>
          <a:xfrm>
            <a:off x="1371600" y="27432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1</a:t>
            </a:r>
            <a:endParaRPr lang="en-US" sz="1600" dirty="0">
              <a:solidFill>
                <a:srgbClr val="FF0000"/>
              </a:solidFill>
            </a:endParaRPr>
          </a:p>
        </p:txBody>
      </p:sp>
      <p:sp>
        <p:nvSpPr>
          <p:cNvPr id="61" name="Rectangle 60"/>
          <p:cNvSpPr/>
          <p:nvPr/>
        </p:nvSpPr>
        <p:spPr>
          <a:xfrm>
            <a:off x="1828800" y="26670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2" name="Rectangle 61"/>
          <p:cNvSpPr/>
          <p:nvPr/>
        </p:nvSpPr>
        <p:spPr>
          <a:xfrm>
            <a:off x="1905000" y="27432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5</a:t>
            </a:r>
            <a:endParaRPr lang="en-US" sz="1600" dirty="0">
              <a:solidFill>
                <a:srgbClr val="FF0000"/>
              </a:solidFill>
            </a:endParaRPr>
          </a:p>
        </p:txBody>
      </p:sp>
      <p:sp>
        <p:nvSpPr>
          <p:cNvPr id="63" name="Rectangle 62"/>
          <p:cNvSpPr/>
          <p:nvPr/>
        </p:nvSpPr>
        <p:spPr>
          <a:xfrm>
            <a:off x="1295400" y="40386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4" name="Rectangle 63"/>
          <p:cNvSpPr/>
          <p:nvPr/>
        </p:nvSpPr>
        <p:spPr>
          <a:xfrm>
            <a:off x="1371600" y="41148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3</a:t>
            </a:r>
            <a:endParaRPr lang="en-US" sz="1600" dirty="0">
              <a:solidFill>
                <a:srgbClr val="FF0000"/>
              </a:solidFill>
            </a:endParaRPr>
          </a:p>
        </p:txBody>
      </p:sp>
      <p:sp>
        <p:nvSpPr>
          <p:cNvPr id="65" name="Rectangle 64"/>
          <p:cNvSpPr/>
          <p:nvPr/>
        </p:nvSpPr>
        <p:spPr>
          <a:xfrm>
            <a:off x="4876800" y="26670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6" name="Rectangle 65"/>
          <p:cNvSpPr/>
          <p:nvPr/>
        </p:nvSpPr>
        <p:spPr>
          <a:xfrm>
            <a:off x="4953000" y="27432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3"/>
                </a:solidFill>
              </a:rPr>
              <a:t>4</a:t>
            </a:r>
            <a:endParaRPr lang="en-US" sz="1600" dirty="0">
              <a:solidFill>
                <a:schemeClr val="accent3"/>
              </a:solidFill>
            </a:endParaRPr>
          </a:p>
        </p:txBody>
      </p:sp>
      <p:sp>
        <p:nvSpPr>
          <p:cNvPr id="67" name="Rectangle 66"/>
          <p:cNvSpPr/>
          <p:nvPr/>
        </p:nvSpPr>
        <p:spPr>
          <a:xfrm>
            <a:off x="4876800" y="40386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8" name="Rectangle 67"/>
          <p:cNvSpPr/>
          <p:nvPr/>
        </p:nvSpPr>
        <p:spPr>
          <a:xfrm>
            <a:off x="4953000" y="41148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3"/>
                </a:solidFill>
              </a:rPr>
              <a:t>2</a:t>
            </a:r>
            <a:endParaRPr lang="en-US" sz="1600" dirty="0">
              <a:solidFill>
                <a:schemeClr val="accent3"/>
              </a:solidFill>
            </a:endParaRPr>
          </a:p>
        </p:txBody>
      </p:sp>
      <p:sp>
        <p:nvSpPr>
          <p:cNvPr id="69" name="Rectangle 68"/>
          <p:cNvSpPr/>
          <p:nvPr/>
        </p:nvSpPr>
        <p:spPr>
          <a:xfrm>
            <a:off x="5410200" y="40386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1" name="Rectangle 70"/>
          <p:cNvSpPr/>
          <p:nvPr/>
        </p:nvSpPr>
        <p:spPr>
          <a:xfrm>
            <a:off x="5486400" y="41148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3"/>
                </a:solidFill>
              </a:rPr>
              <a:t>5</a:t>
            </a:r>
            <a:endParaRPr lang="en-US" sz="1600" dirty="0">
              <a:solidFill>
                <a:schemeClr val="accent3"/>
              </a:solidFill>
            </a:endParaRPr>
          </a:p>
        </p:txBody>
      </p:sp>
      <p:sp>
        <p:nvSpPr>
          <p:cNvPr id="72" name="Rectangle 71"/>
          <p:cNvSpPr/>
          <p:nvPr/>
        </p:nvSpPr>
        <p:spPr>
          <a:xfrm>
            <a:off x="5410200" y="26670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3" name="Rectangle 72"/>
          <p:cNvSpPr/>
          <p:nvPr/>
        </p:nvSpPr>
        <p:spPr>
          <a:xfrm>
            <a:off x="5486400" y="27432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3"/>
                </a:solidFill>
              </a:rPr>
              <a:t>3</a:t>
            </a:r>
            <a:endParaRPr lang="en-US" sz="1600" dirty="0">
              <a:solidFill>
                <a:schemeClr val="accent3"/>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67000" y="-76200"/>
            <a:ext cx="5562600" cy="808038"/>
          </a:xfrm>
        </p:spPr>
        <p:txBody>
          <a:bodyPr rtlCol="0">
            <a:normAutofit fontScale="90000"/>
          </a:bodyPr>
          <a:lstStyle/>
          <a:p>
            <a:pPr algn="l" eaLnBrk="1" fontAlgn="auto" hangingPunct="1">
              <a:spcAft>
                <a:spcPts val="0"/>
              </a:spcAft>
              <a:defRPr/>
            </a:pPr>
            <a:r>
              <a:rPr lang="en-US" dirty="0" smtClean="0"/>
              <a:t/>
            </a:r>
            <a:br>
              <a:rPr lang="en-US" dirty="0" smtClean="0"/>
            </a:br>
            <a:r>
              <a:rPr lang="en-US" dirty="0" smtClean="0"/>
              <a:t>ASM File</a:t>
            </a:r>
            <a:endParaRPr lang="en-US" dirty="0"/>
          </a:p>
        </p:txBody>
      </p:sp>
      <p:sp>
        <p:nvSpPr>
          <p:cNvPr id="60419" name="Content Placeholder 5"/>
          <p:cNvSpPr>
            <a:spLocks noGrp="1"/>
          </p:cNvSpPr>
          <p:nvPr>
            <p:ph idx="4294967295"/>
          </p:nvPr>
        </p:nvSpPr>
        <p:spPr>
          <a:xfrm>
            <a:off x="0" y="1371600"/>
            <a:ext cx="8229600" cy="4525963"/>
          </a:xfrm>
        </p:spPr>
        <p:txBody>
          <a:bodyPr/>
          <a:lstStyle/>
          <a:p>
            <a:pPr eaLnBrk="1" hangingPunct="1"/>
            <a:r>
              <a:rPr lang="en-US" dirty="0" smtClean="0"/>
              <a:t>ASM File creation</a:t>
            </a:r>
          </a:p>
          <a:p>
            <a:pPr lvl="1" eaLnBrk="1" hangingPunct="1"/>
            <a:r>
              <a:rPr lang="en-US" dirty="0" smtClean="0"/>
              <a:t>ASM Instance is registered with CSS (Cluster Synchronizing Service) </a:t>
            </a:r>
          </a:p>
          <a:p>
            <a:pPr lvl="1" eaLnBrk="1" hangingPunct="1"/>
            <a:r>
              <a:rPr lang="en-US" dirty="0" smtClean="0"/>
              <a:t>Database Process connects directly to ASM instance getting information from CSS</a:t>
            </a:r>
          </a:p>
          <a:p>
            <a:pPr lvl="1" eaLnBrk="1" hangingPunct="1"/>
            <a:r>
              <a:rPr lang="en-US" dirty="0" smtClean="0"/>
              <a:t>Database requests file creation and blocks for reply</a:t>
            </a:r>
          </a:p>
          <a:p>
            <a:pPr lvl="1" eaLnBrk="1" hangingPunct="1"/>
            <a:r>
              <a:rPr lang="en-US" dirty="0" smtClean="0"/>
              <a:t>ASM foreground creates Continuing Operation Directory (COD) entry and allocates space for new file across all disks</a:t>
            </a:r>
          </a:p>
          <a:p>
            <a:pPr lvl="1" eaLnBrk="1" hangingPunct="1"/>
            <a:r>
              <a:rPr lang="en-US" dirty="0" smtClean="0"/>
              <a:t>ASMB receives extent map for new file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67000" y="0"/>
            <a:ext cx="5562600" cy="563562"/>
          </a:xfrm>
        </p:spPr>
        <p:txBody>
          <a:bodyPr rtlCol="0">
            <a:normAutofit fontScale="90000"/>
          </a:bodyPr>
          <a:lstStyle/>
          <a:p>
            <a:pPr algn="l" eaLnBrk="1" fontAlgn="auto" hangingPunct="1">
              <a:spcAft>
                <a:spcPts val="0"/>
              </a:spcAft>
              <a:defRPr/>
            </a:pPr>
            <a:r>
              <a:rPr lang="en-US" dirty="0" smtClean="0"/>
              <a:t/>
            </a:r>
            <a:br>
              <a:rPr lang="en-US" dirty="0" smtClean="0"/>
            </a:br>
            <a:r>
              <a:rPr lang="en-US" dirty="0" smtClean="0"/>
              <a:t>ASM File</a:t>
            </a:r>
            <a:endParaRPr lang="en-US" dirty="0"/>
          </a:p>
        </p:txBody>
      </p:sp>
      <p:sp>
        <p:nvSpPr>
          <p:cNvPr id="61443" name="Content Placeholder 5"/>
          <p:cNvSpPr>
            <a:spLocks noGrp="1"/>
          </p:cNvSpPr>
          <p:nvPr>
            <p:ph idx="4294967295"/>
          </p:nvPr>
        </p:nvSpPr>
        <p:spPr>
          <a:xfrm>
            <a:off x="0" y="1600200"/>
            <a:ext cx="8229600" cy="4525963"/>
          </a:xfrm>
        </p:spPr>
        <p:txBody>
          <a:bodyPr/>
          <a:lstStyle/>
          <a:p>
            <a:pPr eaLnBrk="1" hangingPunct="1"/>
            <a:r>
              <a:rPr lang="en-US" dirty="0" smtClean="0"/>
              <a:t>ASM File creation (cont’d)</a:t>
            </a:r>
          </a:p>
          <a:p>
            <a:pPr lvl="1" eaLnBrk="1" hangingPunct="1"/>
            <a:r>
              <a:rPr lang="en-US" dirty="0" smtClean="0"/>
              <a:t>Database process initializes file contents</a:t>
            </a:r>
          </a:p>
          <a:p>
            <a:pPr lvl="1" eaLnBrk="1" hangingPunct="1"/>
            <a:r>
              <a:rPr lang="en-US" dirty="0" smtClean="0"/>
              <a:t>Database process requests commit of file create</a:t>
            </a:r>
          </a:p>
          <a:p>
            <a:pPr lvl="1" eaLnBrk="1" hangingPunct="1"/>
            <a:r>
              <a:rPr lang="en-US" dirty="0" smtClean="0"/>
              <a:t>ASM foreground clears COD(Continuing Operation Directory) and marks file created</a:t>
            </a:r>
          </a:p>
          <a:p>
            <a:pPr lvl="1" eaLnBrk="1" hangingPunct="1"/>
            <a:r>
              <a:rPr lang="en-US" dirty="0" smtClean="0"/>
              <a:t>ASMB message to delete extent map closing file</a:t>
            </a:r>
          </a:p>
          <a:p>
            <a:pPr lvl="1" eaLnBrk="1" hangingPunct="1"/>
            <a:r>
              <a:rPr lang="en-US" dirty="0" smtClean="0"/>
              <a:t>Database process logs out of ASM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0" y="2286000"/>
            <a:ext cx="8229600" cy="1706563"/>
          </a:xfrm>
        </p:spPr>
        <p:txBody>
          <a:bodyPr/>
          <a:lstStyle/>
          <a:p>
            <a:pPr eaLnBrk="1" hangingPunct="1"/>
            <a:r>
              <a:rPr lang="en-US" smtClean="0"/>
              <a:t>Oracle 10G ASM</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67000" y="0"/>
            <a:ext cx="5562600" cy="563562"/>
          </a:xfrm>
        </p:spPr>
        <p:txBody>
          <a:bodyPr rtlCol="0">
            <a:normAutofit fontScale="90000"/>
          </a:bodyPr>
          <a:lstStyle/>
          <a:p>
            <a:pPr algn="l" eaLnBrk="1" fontAlgn="auto" hangingPunct="1">
              <a:spcAft>
                <a:spcPts val="0"/>
              </a:spcAft>
              <a:defRPr/>
            </a:pPr>
            <a:r>
              <a:rPr lang="en-US" dirty="0" smtClean="0"/>
              <a:t/>
            </a:r>
            <a:br>
              <a:rPr lang="en-US" dirty="0" smtClean="0"/>
            </a:br>
            <a:r>
              <a:rPr lang="en-US" dirty="0" smtClean="0"/>
              <a:t>ASM File</a:t>
            </a:r>
            <a:endParaRPr lang="en-US" dirty="0"/>
          </a:p>
        </p:txBody>
      </p:sp>
      <p:sp>
        <p:nvSpPr>
          <p:cNvPr id="62467" name="Content Placeholder 5"/>
          <p:cNvSpPr>
            <a:spLocks noGrp="1"/>
          </p:cNvSpPr>
          <p:nvPr>
            <p:ph idx="4294967295"/>
          </p:nvPr>
        </p:nvSpPr>
        <p:spPr>
          <a:xfrm>
            <a:off x="0" y="1600200"/>
            <a:ext cx="8229600" cy="4525963"/>
          </a:xfrm>
        </p:spPr>
        <p:txBody>
          <a:bodyPr/>
          <a:lstStyle/>
          <a:p>
            <a:pPr eaLnBrk="1" hangingPunct="1"/>
            <a:r>
              <a:rPr lang="en-US" smtClean="0"/>
              <a:t>ASM File Open</a:t>
            </a:r>
          </a:p>
          <a:p>
            <a:pPr lvl="1" eaLnBrk="1" hangingPunct="1"/>
            <a:r>
              <a:rPr lang="en-US" smtClean="0"/>
              <a:t>Database Process allocates a connection slave</a:t>
            </a:r>
          </a:p>
          <a:p>
            <a:pPr lvl="1" eaLnBrk="1" hangingPunct="1"/>
            <a:r>
              <a:rPr lang="en-US" smtClean="0"/>
              <a:t>Open request sent to slave and on to ASM foreground</a:t>
            </a:r>
          </a:p>
          <a:p>
            <a:pPr lvl="1" eaLnBrk="1" hangingPunct="1"/>
            <a:r>
              <a:rPr lang="en-US" smtClean="0"/>
              <a:t>ASM foreground finds file and sends extent map to ASMB</a:t>
            </a:r>
          </a:p>
          <a:p>
            <a:pPr lvl="1" eaLnBrk="1" hangingPunct="1"/>
            <a:r>
              <a:rPr lang="en-US" smtClean="0"/>
              <a:t>Slave receives successful open and returns it to the database process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6781800" y="1905000"/>
            <a:ext cx="1752600" cy="335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idx="4294967295"/>
          </p:nvPr>
        </p:nvSpPr>
        <p:spPr>
          <a:xfrm>
            <a:off x="2743200" y="0"/>
            <a:ext cx="5486400" cy="533400"/>
          </a:xfrm>
        </p:spPr>
        <p:txBody>
          <a:bodyPr rtlCol="0">
            <a:normAutofit fontScale="90000"/>
          </a:bodyPr>
          <a:lstStyle/>
          <a:p>
            <a:pPr algn="l" eaLnBrk="1" fontAlgn="auto" hangingPunct="1">
              <a:spcAft>
                <a:spcPts val="0"/>
              </a:spcAft>
              <a:defRPr/>
            </a:pPr>
            <a:r>
              <a:rPr lang="en-US" dirty="0" smtClean="0"/>
              <a:t/>
            </a:r>
            <a:br>
              <a:rPr lang="en-US" dirty="0" smtClean="0"/>
            </a:br>
            <a:r>
              <a:rPr lang="en-US" dirty="0" smtClean="0"/>
              <a:t>Extent Map</a:t>
            </a:r>
            <a:endParaRPr lang="en-US" dirty="0"/>
          </a:p>
        </p:txBody>
      </p:sp>
      <p:sp>
        <p:nvSpPr>
          <p:cNvPr id="7" name="Rectangle 6"/>
          <p:cNvSpPr/>
          <p:nvPr/>
        </p:nvSpPr>
        <p:spPr>
          <a:xfrm>
            <a:off x="1066800" y="2286000"/>
            <a:ext cx="1143000" cy="2743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Flowchart: Magnetic Disk 18"/>
          <p:cNvSpPr/>
          <p:nvPr/>
        </p:nvSpPr>
        <p:spPr>
          <a:xfrm>
            <a:off x="7010400" y="21336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30"/>
          <p:cNvSpPr/>
          <p:nvPr/>
        </p:nvSpPr>
        <p:spPr>
          <a:xfrm>
            <a:off x="762000" y="5105400"/>
            <a:ext cx="1905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accent1"/>
                </a:solidFill>
              </a:rPr>
              <a:t>   File Address Space</a:t>
            </a:r>
          </a:p>
        </p:txBody>
      </p:sp>
      <p:sp>
        <p:nvSpPr>
          <p:cNvPr id="43" name="Rectangle 42"/>
          <p:cNvSpPr/>
          <p:nvPr/>
        </p:nvSpPr>
        <p:spPr>
          <a:xfrm>
            <a:off x="7239000" y="22098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A</a:t>
            </a:r>
            <a:endParaRPr lang="en-US" sz="1600" dirty="0">
              <a:solidFill>
                <a:schemeClr val="accent1"/>
              </a:solidFill>
            </a:endParaRPr>
          </a:p>
        </p:txBody>
      </p:sp>
      <p:sp>
        <p:nvSpPr>
          <p:cNvPr id="47" name="Rectangle 46"/>
          <p:cNvSpPr/>
          <p:nvPr/>
        </p:nvSpPr>
        <p:spPr>
          <a:xfrm>
            <a:off x="3733800" y="2209800"/>
            <a:ext cx="1066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Extent Map</a:t>
            </a:r>
            <a:endParaRPr lang="en-US" sz="1600" dirty="0">
              <a:solidFill>
                <a:schemeClr val="accent1"/>
              </a:solidFill>
            </a:endParaRPr>
          </a:p>
        </p:txBody>
      </p:sp>
      <p:sp>
        <p:nvSpPr>
          <p:cNvPr id="57" name="Rectangle 56"/>
          <p:cNvSpPr/>
          <p:nvPr/>
        </p:nvSpPr>
        <p:spPr>
          <a:xfrm>
            <a:off x="7391400" y="36576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8" name="Rectangle 57"/>
          <p:cNvSpPr/>
          <p:nvPr/>
        </p:nvSpPr>
        <p:spPr>
          <a:xfrm>
            <a:off x="7467600" y="37338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2</a:t>
            </a:r>
            <a:endParaRPr lang="en-US" sz="1600" dirty="0">
              <a:solidFill>
                <a:srgbClr val="FF0000"/>
              </a:solidFill>
            </a:endParaRPr>
          </a:p>
        </p:txBody>
      </p:sp>
      <p:sp>
        <p:nvSpPr>
          <p:cNvPr id="59" name="Rectangle 58"/>
          <p:cNvSpPr/>
          <p:nvPr/>
        </p:nvSpPr>
        <p:spPr>
          <a:xfrm>
            <a:off x="7086600" y="25146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0" name="Rectangle 59"/>
          <p:cNvSpPr/>
          <p:nvPr/>
        </p:nvSpPr>
        <p:spPr>
          <a:xfrm>
            <a:off x="7162800" y="25908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1</a:t>
            </a:r>
            <a:endParaRPr lang="en-US" sz="1600" dirty="0">
              <a:solidFill>
                <a:srgbClr val="FF0000"/>
              </a:solidFill>
            </a:endParaRPr>
          </a:p>
        </p:txBody>
      </p:sp>
      <p:sp>
        <p:nvSpPr>
          <p:cNvPr id="61" name="Rectangle 60"/>
          <p:cNvSpPr/>
          <p:nvPr/>
        </p:nvSpPr>
        <p:spPr>
          <a:xfrm>
            <a:off x="7620000" y="25146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2" name="Rectangle 61"/>
          <p:cNvSpPr/>
          <p:nvPr/>
        </p:nvSpPr>
        <p:spPr>
          <a:xfrm>
            <a:off x="7696200" y="25908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4</a:t>
            </a:r>
            <a:endParaRPr lang="en-US" sz="1600" dirty="0">
              <a:solidFill>
                <a:srgbClr val="FF0000"/>
              </a:solidFill>
            </a:endParaRPr>
          </a:p>
        </p:txBody>
      </p:sp>
      <p:sp>
        <p:nvSpPr>
          <p:cNvPr id="44" name="Flowchart: Magnetic Disk 43"/>
          <p:cNvSpPr/>
          <p:nvPr/>
        </p:nvSpPr>
        <p:spPr>
          <a:xfrm>
            <a:off x="7010400" y="32004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Flowchart: Magnetic Disk 44"/>
          <p:cNvSpPr/>
          <p:nvPr/>
        </p:nvSpPr>
        <p:spPr>
          <a:xfrm>
            <a:off x="7010400" y="4267200"/>
            <a:ext cx="1143000" cy="914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45"/>
          <p:cNvSpPr/>
          <p:nvPr/>
        </p:nvSpPr>
        <p:spPr>
          <a:xfrm>
            <a:off x="7391400" y="4648200"/>
            <a:ext cx="3810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0" name="Rectangle 69"/>
          <p:cNvSpPr/>
          <p:nvPr/>
        </p:nvSpPr>
        <p:spPr>
          <a:xfrm>
            <a:off x="7467600" y="4724400"/>
            <a:ext cx="228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rgbClr val="FF0000"/>
                </a:solidFill>
              </a:rPr>
              <a:t>3</a:t>
            </a:r>
            <a:endParaRPr lang="en-US" sz="1600" dirty="0">
              <a:solidFill>
                <a:srgbClr val="FF0000"/>
              </a:solidFill>
            </a:endParaRPr>
          </a:p>
        </p:txBody>
      </p:sp>
      <p:sp>
        <p:nvSpPr>
          <p:cNvPr id="74" name="Rectangle 73"/>
          <p:cNvSpPr/>
          <p:nvPr/>
        </p:nvSpPr>
        <p:spPr>
          <a:xfrm>
            <a:off x="7239000" y="32766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B</a:t>
            </a:r>
            <a:endParaRPr lang="en-US" sz="1600" dirty="0">
              <a:solidFill>
                <a:schemeClr val="accent1"/>
              </a:solidFill>
            </a:endParaRPr>
          </a:p>
        </p:txBody>
      </p:sp>
      <p:sp>
        <p:nvSpPr>
          <p:cNvPr id="75" name="Rectangle 74"/>
          <p:cNvSpPr/>
          <p:nvPr/>
        </p:nvSpPr>
        <p:spPr>
          <a:xfrm>
            <a:off x="7239000" y="4343400"/>
            <a:ext cx="685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Disk  C</a:t>
            </a:r>
            <a:endParaRPr lang="en-US" sz="1600" dirty="0">
              <a:solidFill>
                <a:schemeClr val="accent1"/>
              </a:solidFill>
            </a:endParaRPr>
          </a:p>
        </p:txBody>
      </p:sp>
      <p:sp>
        <p:nvSpPr>
          <p:cNvPr id="76" name="Rectangle 75"/>
          <p:cNvSpPr/>
          <p:nvPr/>
        </p:nvSpPr>
        <p:spPr>
          <a:xfrm>
            <a:off x="3733800" y="2590800"/>
            <a:ext cx="11430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7" name="Rectangle 76"/>
          <p:cNvSpPr/>
          <p:nvPr/>
        </p:nvSpPr>
        <p:spPr>
          <a:xfrm>
            <a:off x="3733800" y="2819400"/>
            <a:ext cx="11430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8" name="Rectangle 77"/>
          <p:cNvSpPr/>
          <p:nvPr/>
        </p:nvSpPr>
        <p:spPr>
          <a:xfrm>
            <a:off x="3733800" y="3048000"/>
            <a:ext cx="11430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9" name="Rectangle 78"/>
          <p:cNvSpPr/>
          <p:nvPr/>
        </p:nvSpPr>
        <p:spPr>
          <a:xfrm>
            <a:off x="3733800" y="3276600"/>
            <a:ext cx="11430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0" name="Rectangle 79"/>
          <p:cNvSpPr/>
          <p:nvPr/>
        </p:nvSpPr>
        <p:spPr>
          <a:xfrm>
            <a:off x="1143000" y="2362200"/>
            <a:ext cx="990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ASM File</a:t>
            </a:r>
            <a:endParaRPr lang="en-US" sz="1600" dirty="0">
              <a:solidFill>
                <a:schemeClr val="accent1"/>
              </a:solidFill>
            </a:endParaRPr>
          </a:p>
        </p:txBody>
      </p:sp>
      <p:cxnSp>
        <p:nvCxnSpPr>
          <p:cNvPr id="82" name="Straight Arrow Connector 81"/>
          <p:cNvCxnSpPr>
            <a:endCxn id="76" idx="1"/>
          </p:cNvCxnSpPr>
          <p:nvPr/>
        </p:nvCxnSpPr>
        <p:spPr>
          <a:xfrm>
            <a:off x="2209800" y="2286000"/>
            <a:ext cx="15240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77" idx="1"/>
          </p:cNvCxnSpPr>
          <p:nvPr/>
        </p:nvCxnSpPr>
        <p:spPr>
          <a:xfrm flipV="1">
            <a:off x="2209800" y="2933700"/>
            <a:ext cx="15240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78" idx="1"/>
          </p:cNvCxnSpPr>
          <p:nvPr/>
        </p:nvCxnSpPr>
        <p:spPr>
          <a:xfrm flipV="1">
            <a:off x="2209800" y="3162300"/>
            <a:ext cx="1524000" cy="1028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79" idx="1"/>
          </p:cNvCxnSpPr>
          <p:nvPr/>
        </p:nvCxnSpPr>
        <p:spPr>
          <a:xfrm rot="5400000" flipH="1" flipV="1">
            <a:off x="2152650" y="3448050"/>
            <a:ext cx="16383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76" idx="3"/>
            <a:endCxn id="59" idx="1"/>
          </p:cNvCxnSpPr>
          <p:nvPr/>
        </p:nvCxnSpPr>
        <p:spPr>
          <a:xfrm flipV="1">
            <a:off x="4876800" y="2667000"/>
            <a:ext cx="2209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77" idx="3"/>
            <a:endCxn id="57" idx="1"/>
          </p:cNvCxnSpPr>
          <p:nvPr/>
        </p:nvCxnSpPr>
        <p:spPr>
          <a:xfrm>
            <a:off x="4876800" y="2933700"/>
            <a:ext cx="25146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endCxn id="46" idx="1"/>
          </p:cNvCxnSpPr>
          <p:nvPr/>
        </p:nvCxnSpPr>
        <p:spPr>
          <a:xfrm>
            <a:off x="4876800" y="3162300"/>
            <a:ext cx="2514600" cy="1638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79" idx="3"/>
            <a:endCxn id="61" idx="1"/>
          </p:cNvCxnSpPr>
          <p:nvPr/>
        </p:nvCxnSpPr>
        <p:spPr>
          <a:xfrm flipV="1">
            <a:off x="4876800" y="2667000"/>
            <a:ext cx="27432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67000" y="-76200"/>
            <a:ext cx="5562600" cy="639762"/>
          </a:xfrm>
        </p:spPr>
        <p:txBody>
          <a:bodyPr rtlCol="0">
            <a:normAutofit fontScale="90000"/>
          </a:bodyPr>
          <a:lstStyle/>
          <a:p>
            <a:pPr algn="l" eaLnBrk="1" fontAlgn="auto" hangingPunct="1">
              <a:spcAft>
                <a:spcPts val="0"/>
              </a:spcAft>
              <a:defRPr/>
            </a:pPr>
            <a:r>
              <a:rPr lang="en-US" dirty="0" smtClean="0"/>
              <a:t/>
            </a:r>
            <a:br>
              <a:rPr lang="en-US" dirty="0" smtClean="0"/>
            </a:br>
            <a:r>
              <a:rPr lang="en-US" dirty="0" smtClean="0"/>
              <a:t>ASM Rebalance</a:t>
            </a:r>
            <a:endParaRPr lang="en-US" dirty="0"/>
          </a:p>
        </p:txBody>
      </p:sp>
      <p:sp>
        <p:nvSpPr>
          <p:cNvPr id="6" name="Content Placeholder 5"/>
          <p:cNvSpPr>
            <a:spLocks noGrp="1"/>
          </p:cNvSpPr>
          <p:nvPr>
            <p:ph idx="4294967295"/>
          </p:nvPr>
        </p:nvSpPr>
        <p:spPr>
          <a:xfrm>
            <a:off x="0" y="1600200"/>
            <a:ext cx="8229600" cy="4525963"/>
          </a:xfrm>
        </p:spPr>
        <p:txBody>
          <a:bodyPr rtlCol="0">
            <a:normAutofit fontScale="92500" lnSpcReduction="10000"/>
          </a:bodyPr>
          <a:lstStyle/>
          <a:p>
            <a:pPr eaLnBrk="1" fontAlgn="auto" hangingPunct="1">
              <a:spcAft>
                <a:spcPts val="0"/>
              </a:spcAft>
              <a:buFont typeface="Arial" pitchFamily="34" charset="0"/>
              <a:buChar char="•"/>
              <a:defRPr/>
            </a:pPr>
            <a:r>
              <a:rPr lang="en-US" dirty="0" smtClean="0"/>
              <a:t>Storage reconfiguration ( add/drop/failure) leads to a need to rebalance</a:t>
            </a:r>
          </a:p>
          <a:p>
            <a:pPr eaLnBrk="1" fontAlgn="auto" hangingPunct="1">
              <a:spcAft>
                <a:spcPts val="0"/>
              </a:spcAft>
              <a:buFont typeface="Arial" pitchFamily="34" charset="0"/>
              <a:buChar char="•"/>
              <a:defRPr/>
            </a:pPr>
            <a:r>
              <a:rPr lang="en-US" dirty="0" smtClean="0"/>
              <a:t>Rebalance is done automatically while Disk Group is online and only one extent is locked at a time</a:t>
            </a:r>
          </a:p>
          <a:p>
            <a:pPr eaLnBrk="1" fontAlgn="auto" hangingPunct="1">
              <a:spcAft>
                <a:spcPts val="0"/>
              </a:spcAft>
              <a:buFont typeface="Arial" pitchFamily="34" charset="0"/>
              <a:buChar char="•"/>
              <a:defRPr/>
            </a:pPr>
            <a:r>
              <a:rPr lang="en-US" dirty="0" smtClean="0"/>
              <a:t>ASM files are equally spread across all disks in a Disk Group</a:t>
            </a:r>
          </a:p>
          <a:p>
            <a:pPr lvl="1" eaLnBrk="1" fontAlgn="auto" hangingPunct="1">
              <a:spcAft>
                <a:spcPts val="0"/>
              </a:spcAft>
              <a:buFont typeface="Arial" pitchFamily="34" charset="0"/>
              <a:buChar char="–"/>
              <a:defRPr/>
            </a:pPr>
            <a:r>
              <a:rPr lang="en-US" dirty="0" smtClean="0"/>
              <a:t>Disk add =&gt; Share of file extents from all currently mounted disks are moved to a new disk</a:t>
            </a:r>
          </a:p>
          <a:p>
            <a:pPr lvl="1" eaLnBrk="1" fontAlgn="auto" hangingPunct="1">
              <a:spcAft>
                <a:spcPts val="0"/>
              </a:spcAft>
              <a:buFont typeface="Arial" pitchFamily="34" charset="0"/>
              <a:buChar char="–"/>
              <a:defRPr/>
            </a:pPr>
            <a:r>
              <a:rPr lang="en-US" dirty="0" smtClean="0"/>
              <a:t>Disk drop =&gt; File extents on dropped disk evenly moved to remaining disks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7800" y="2819400"/>
            <a:ext cx="7541873" cy="1815882"/>
          </a:xfrm>
          <a:prstGeom prst="rect">
            <a:avLst/>
          </a:prstGeom>
          <a:noFill/>
        </p:spPr>
        <p:txBody>
          <a:bodyPr wrap="none" rtlCol="0">
            <a:spAutoFit/>
          </a:bodyPr>
          <a:lstStyle/>
          <a:p>
            <a:r>
              <a:rPr lang="en-US" sz="2800" dirty="0" smtClean="0"/>
              <a:t>Lab 3 :  Creating ASM Instance and managing</a:t>
            </a:r>
          </a:p>
          <a:p>
            <a:r>
              <a:rPr lang="en-US" sz="2800" dirty="0" smtClean="0"/>
              <a:t>	     ASM Disk Groups</a:t>
            </a:r>
          </a:p>
          <a:p>
            <a:endParaRPr lang="en-US" sz="2800" dirty="0" smtClean="0"/>
          </a:p>
          <a:p>
            <a:endParaRPr lang="en-US" sz="28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idx="4294967295"/>
          </p:nvPr>
        </p:nvSpPr>
        <p:spPr>
          <a:xfrm>
            <a:off x="2667000" y="0"/>
            <a:ext cx="5562600" cy="1143000"/>
          </a:xfrm>
        </p:spPr>
        <p:txBody>
          <a:bodyPr/>
          <a:lstStyle/>
          <a:p>
            <a:pPr algn="l" eaLnBrk="1" hangingPunct="1"/>
            <a:r>
              <a:rPr lang="en-US" dirty="0" smtClean="0"/>
              <a:t>ASM Best Practices</a:t>
            </a:r>
          </a:p>
        </p:txBody>
      </p:sp>
      <p:sp>
        <p:nvSpPr>
          <p:cNvPr id="6" name="Content Placeholder 5"/>
          <p:cNvSpPr>
            <a:spLocks noGrp="1"/>
          </p:cNvSpPr>
          <p:nvPr>
            <p:ph idx="4294967295"/>
          </p:nvPr>
        </p:nvSpPr>
        <p:spPr>
          <a:xfrm>
            <a:off x="0" y="1600200"/>
            <a:ext cx="8229600" cy="4525963"/>
          </a:xfrm>
        </p:spPr>
        <p:txBody>
          <a:bodyPr rtlCol="0">
            <a:noAutofit/>
          </a:bodyPr>
          <a:lstStyle/>
          <a:p>
            <a:pPr eaLnBrk="1" fontAlgn="auto" hangingPunct="1">
              <a:spcAft>
                <a:spcPts val="0"/>
              </a:spcAft>
              <a:buFont typeface="Arial" pitchFamily="34" charset="0"/>
              <a:buChar char="•"/>
              <a:defRPr/>
            </a:pPr>
            <a:r>
              <a:rPr lang="en-US" sz="2000" dirty="0" smtClean="0"/>
              <a:t>ASM Installation</a:t>
            </a:r>
          </a:p>
          <a:p>
            <a:pPr lvl="1" eaLnBrk="1" fontAlgn="auto" hangingPunct="1">
              <a:spcAft>
                <a:spcPts val="0"/>
              </a:spcAft>
              <a:buFont typeface="Arial" pitchFamily="34" charset="0"/>
              <a:buChar char="–"/>
              <a:defRPr/>
            </a:pPr>
            <a:r>
              <a:rPr lang="en-US" sz="1800" dirty="0" smtClean="0"/>
              <a:t>Install ASM in a separate ORACLE_HOME than the database ORACLE_HOME</a:t>
            </a:r>
          </a:p>
          <a:p>
            <a:pPr lvl="2" eaLnBrk="1" fontAlgn="auto" hangingPunct="1">
              <a:spcAft>
                <a:spcPts val="0"/>
              </a:spcAft>
              <a:buFont typeface="Arial" pitchFamily="34" charset="0"/>
              <a:buChar char="•"/>
              <a:defRPr/>
            </a:pPr>
            <a:r>
              <a:rPr lang="en-US" sz="1400" dirty="0" smtClean="0"/>
              <a:t>Provides higher availability and manageability</a:t>
            </a:r>
          </a:p>
          <a:p>
            <a:pPr lvl="2" eaLnBrk="1" fontAlgn="auto" hangingPunct="1">
              <a:spcAft>
                <a:spcPts val="0"/>
              </a:spcAft>
              <a:buFont typeface="Arial" pitchFamily="34" charset="0"/>
              <a:buChar char="•"/>
              <a:defRPr/>
            </a:pPr>
            <a:r>
              <a:rPr lang="en-US" sz="1400" dirty="0" smtClean="0"/>
              <a:t>Allows independent upgrades of the database and ASM</a:t>
            </a:r>
          </a:p>
          <a:p>
            <a:pPr lvl="2" eaLnBrk="1" fontAlgn="auto" hangingPunct="1">
              <a:spcAft>
                <a:spcPts val="0"/>
              </a:spcAft>
              <a:buFont typeface="Arial" pitchFamily="34" charset="0"/>
              <a:buChar char="•"/>
              <a:defRPr/>
            </a:pPr>
            <a:r>
              <a:rPr lang="en-US" sz="1400" dirty="0" smtClean="0"/>
              <a:t>De-installation of database software can be performed without impacting the ASM instance</a:t>
            </a:r>
          </a:p>
          <a:p>
            <a:pPr eaLnBrk="1" fontAlgn="auto" hangingPunct="1">
              <a:spcAft>
                <a:spcPts val="0"/>
              </a:spcAft>
              <a:buFont typeface="Arial" pitchFamily="34" charset="0"/>
              <a:buChar char="•"/>
              <a:defRPr/>
            </a:pPr>
            <a:r>
              <a:rPr lang="en-US" sz="2000" dirty="0" smtClean="0"/>
              <a:t>Disk Best Practices</a:t>
            </a:r>
          </a:p>
          <a:p>
            <a:pPr lvl="1" eaLnBrk="1" fontAlgn="auto" hangingPunct="1">
              <a:spcAft>
                <a:spcPts val="0"/>
              </a:spcAft>
              <a:buFont typeface="Arial" pitchFamily="34" charset="0"/>
              <a:buChar char="–"/>
              <a:defRPr/>
            </a:pPr>
            <a:r>
              <a:rPr lang="en-US" sz="1800" dirty="0" smtClean="0"/>
              <a:t>If using hardware RAID, make sure LUN stripe size is as close to 1mb as possible</a:t>
            </a:r>
          </a:p>
          <a:p>
            <a:pPr lvl="1" eaLnBrk="1" fontAlgn="auto" hangingPunct="1">
              <a:spcAft>
                <a:spcPts val="0"/>
              </a:spcAft>
              <a:buFont typeface="Arial" pitchFamily="34" charset="0"/>
              <a:buChar char="–"/>
              <a:defRPr/>
            </a:pPr>
            <a:r>
              <a:rPr lang="en-US" sz="1800" dirty="0" smtClean="0"/>
              <a:t>Use OS disk labels when possible</a:t>
            </a:r>
          </a:p>
          <a:p>
            <a:pPr lvl="2" eaLnBrk="1" fontAlgn="auto" hangingPunct="1">
              <a:spcAft>
                <a:spcPts val="0"/>
              </a:spcAft>
              <a:buFont typeface="Arial" pitchFamily="34" charset="0"/>
              <a:buChar char="•"/>
              <a:defRPr/>
            </a:pPr>
            <a:r>
              <a:rPr lang="en-US" sz="1400" dirty="0" smtClean="0"/>
              <a:t>Prevents accidental user overwrites of disks</a:t>
            </a:r>
          </a:p>
          <a:p>
            <a:pPr lvl="2" eaLnBrk="1" fontAlgn="auto" hangingPunct="1">
              <a:spcAft>
                <a:spcPts val="0"/>
              </a:spcAft>
              <a:buFont typeface="Arial" pitchFamily="34" charset="0"/>
              <a:buChar char="•"/>
              <a:defRPr/>
            </a:pPr>
            <a:r>
              <a:rPr lang="en-US" sz="1400" dirty="0" smtClean="0"/>
              <a:t>Easier management of disks</a:t>
            </a:r>
          </a:p>
          <a:p>
            <a:pPr lvl="2" eaLnBrk="1" fontAlgn="auto" hangingPunct="1">
              <a:spcAft>
                <a:spcPts val="0"/>
              </a:spcAft>
              <a:buFont typeface="Arial" pitchFamily="34" charset="0"/>
              <a:buChar char="•"/>
              <a:defRPr/>
            </a:pPr>
            <a:r>
              <a:rPr lang="en-US" sz="1400" dirty="0" smtClean="0"/>
              <a:t>Make sure the disk (partition) starts at 1MB a boundary, to ensure proper I/O alignment</a:t>
            </a:r>
          </a:p>
          <a:p>
            <a:pPr lvl="1" eaLnBrk="1" fontAlgn="auto" hangingPunct="1">
              <a:spcAft>
                <a:spcPts val="0"/>
              </a:spcAft>
              <a:buFont typeface="Arial" pitchFamily="34" charset="0"/>
              <a:buChar char="–"/>
              <a:defRPr/>
            </a:pPr>
            <a:r>
              <a:rPr lang="en-US" sz="1800" dirty="0" smtClean="0"/>
              <a:t>With 10.2, one can use block devices for e.g. use /dev/sda1 instead of /dev/raw/raw1</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idx="4294967295"/>
          </p:nvPr>
        </p:nvSpPr>
        <p:spPr>
          <a:xfrm>
            <a:off x="2667000" y="0"/>
            <a:ext cx="6019800" cy="1143000"/>
          </a:xfrm>
        </p:spPr>
        <p:txBody>
          <a:bodyPr/>
          <a:lstStyle/>
          <a:p>
            <a:pPr algn="l" eaLnBrk="1" hangingPunct="1"/>
            <a:r>
              <a:rPr lang="en-US" dirty="0" smtClean="0"/>
              <a:t>ASM Best Practices</a:t>
            </a:r>
          </a:p>
        </p:txBody>
      </p:sp>
      <p:sp>
        <p:nvSpPr>
          <p:cNvPr id="67587" name="Content Placeholder 5"/>
          <p:cNvSpPr>
            <a:spLocks noGrp="1"/>
          </p:cNvSpPr>
          <p:nvPr>
            <p:ph idx="4294967295"/>
          </p:nvPr>
        </p:nvSpPr>
        <p:spPr/>
        <p:txBody>
          <a:bodyPr/>
          <a:lstStyle/>
          <a:p>
            <a:pPr eaLnBrk="1" hangingPunct="1">
              <a:lnSpc>
                <a:spcPct val="80000"/>
              </a:lnSpc>
            </a:pPr>
            <a:r>
              <a:rPr lang="en-US" sz="2000" dirty="0" smtClean="0"/>
              <a:t>Disk Best Practices</a:t>
            </a:r>
          </a:p>
          <a:p>
            <a:pPr lvl="1" eaLnBrk="1" hangingPunct="1">
              <a:lnSpc>
                <a:spcPct val="80000"/>
              </a:lnSpc>
            </a:pPr>
            <a:r>
              <a:rPr lang="en-US" sz="1800" dirty="0" smtClean="0"/>
              <a:t>Make sure disks span multiple backend disk adapters</a:t>
            </a:r>
          </a:p>
          <a:p>
            <a:pPr lvl="1" eaLnBrk="1" hangingPunct="1">
              <a:lnSpc>
                <a:spcPct val="80000"/>
              </a:lnSpc>
            </a:pPr>
            <a:r>
              <a:rPr lang="en-US" sz="1800" dirty="0" smtClean="0"/>
              <a:t>Implement multiple access paths to the storage array using two or more HBAs or initiators</a:t>
            </a:r>
          </a:p>
          <a:p>
            <a:pPr lvl="1" eaLnBrk="1" hangingPunct="1">
              <a:lnSpc>
                <a:spcPct val="80000"/>
              </a:lnSpc>
            </a:pPr>
            <a:r>
              <a:rPr lang="en-US" sz="1800" dirty="0" smtClean="0"/>
              <a:t>Deploy multi-</a:t>
            </a:r>
            <a:r>
              <a:rPr lang="en-US" sz="1800" dirty="0" err="1" smtClean="0"/>
              <a:t>pathing</a:t>
            </a:r>
            <a:r>
              <a:rPr lang="en-US" sz="1800" dirty="0" smtClean="0"/>
              <a:t> software over these multiple HBAs to provide I/O load balancing and failover capabilities -- </a:t>
            </a:r>
            <a:r>
              <a:rPr lang="en-US" sz="1800" dirty="0" err="1" smtClean="0"/>
              <a:t>Metalink</a:t>
            </a:r>
            <a:r>
              <a:rPr lang="en-US" sz="1800" dirty="0" smtClean="0"/>
              <a:t> note 294869.1 </a:t>
            </a:r>
          </a:p>
          <a:p>
            <a:pPr eaLnBrk="1" hangingPunct="1">
              <a:lnSpc>
                <a:spcPct val="80000"/>
              </a:lnSpc>
            </a:pPr>
            <a:r>
              <a:rPr lang="en-US" sz="2000" dirty="0" smtClean="0"/>
              <a:t>Disk group Best Practices</a:t>
            </a:r>
          </a:p>
          <a:p>
            <a:pPr lvl="1" eaLnBrk="1" hangingPunct="1">
              <a:lnSpc>
                <a:spcPct val="80000"/>
              </a:lnSpc>
            </a:pPr>
            <a:r>
              <a:rPr lang="en-US" sz="1800" dirty="0" smtClean="0"/>
              <a:t>Create two </a:t>
            </a:r>
            <a:r>
              <a:rPr lang="en-US" sz="1800" dirty="0" err="1" smtClean="0"/>
              <a:t>diskgroups</a:t>
            </a:r>
            <a:r>
              <a:rPr lang="en-US" sz="1800" dirty="0" smtClean="0"/>
              <a:t>, one for database area and another for flash recovery area (no need to separate data from indexes)</a:t>
            </a:r>
          </a:p>
          <a:p>
            <a:pPr lvl="1" eaLnBrk="1" hangingPunct="1">
              <a:lnSpc>
                <a:spcPct val="80000"/>
              </a:lnSpc>
            </a:pPr>
            <a:r>
              <a:rPr lang="en-US" sz="1800" dirty="0" smtClean="0"/>
              <a:t>Create </a:t>
            </a:r>
            <a:r>
              <a:rPr lang="en-US" sz="1800" dirty="0" err="1" smtClean="0"/>
              <a:t>diskgroups</a:t>
            </a:r>
            <a:r>
              <a:rPr lang="en-US" sz="1800" dirty="0" smtClean="0"/>
              <a:t> using large number of similar type disks</a:t>
            </a:r>
          </a:p>
          <a:p>
            <a:pPr lvl="2" eaLnBrk="1" hangingPunct="1">
              <a:lnSpc>
                <a:spcPct val="80000"/>
              </a:lnSpc>
            </a:pPr>
            <a:r>
              <a:rPr lang="en-US" sz="1600" dirty="0" smtClean="0"/>
              <a:t>same size </a:t>
            </a:r>
          </a:p>
          <a:p>
            <a:pPr lvl="2" eaLnBrk="1" hangingPunct="1">
              <a:lnSpc>
                <a:spcPct val="80000"/>
              </a:lnSpc>
            </a:pPr>
            <a:r>
              <a:rPr lang="en-US" sz="1600" dirty="0" smtClean="0"/>
              <a:t>same performance characteristics</a:t>
            </a:r>
          </a:p>
          <a:p>
            <a:pPr lvl="1" eaLnBrk="1" hangingPunct="1">
              <a:lnSpc>
                <a:spcPct val="80000"/>
              </a:lnSpc>
            </a:pPr>
            <a:r>
              <a:rPr lang="en-US" sz="1800" dirty="0" smtClean="0"/>
              <a:t>To minimize search overhead, perform all required mount operations in a single mount command</a:t>
            </a:r>
          </a:p>
          <a:p>
            <a:pPr lvl="1" eaLnBrk="1" hangingPunct="1">
              <a:lnSpc>
                <a:spcPct val="80000"/>
              </a:lnSpc>
            </a:pPr>
            <a:r>
              <a:rPr lang="en-US" sz="1800" dirty="0" smtClean="0"/>
              <a:t>The size of FRA </a:t>
            </a:r>
            <a:r>
              <a:rPr lang="en-US" sz="1800" dirty="0" err="1" smtClean="0"/>
              <a:t>diskgroup</a:t>
            </a:r>
            <a:r>
              <a:rPr lang="en-US" sz="1800" dirty="0" smtClean="0"/>
              <a:t> will depend on what is stored and how much is retained. The size is driven by recovery time objectives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idx="4294967295"/>
          </p:nvPr>
        </p:nvSpPr>
        <p:spPr>
          <a:xfrm>
            <a:off x="2286000" y="0"/>
            <a:ext cx="6400800" cy="1143000"/>
          </a:xfrm>
        </p:spPr>
        <p:txBody>
          <a:bodyPr/>
          <a:lstStyle/>
          <a:p>
            <a:pPr algn="l" eaLnBrk="1" hangingPunct="1"/>
            <a:r>
              <a:rPr lang="en-US" dirty="0" smtClean="0"/>
              <a:t>ASM Best Practices</a:t>
            </a:r>
          </a:p>
        </p:txBody>
      </p:sp>
      <p:sp>
        <p:nvSpPr>
          <p:cNvPr id="68611" name="Content Placeholder 5"/>
          <p:cNvSpPr>
            <a:spLocks noGrp="1"/>
          </p:cNvSpPr>
          <p:nvPr>
            <p:ph idx="4294967295"/>
          </p:nvPr>
        </p:nvSpPr>
        <p:spPr>
          <a:xfrm>
            <a:off x="457200" y="1722437"/>
            <a:ext cx="8229600" cy="4525963"/>
          </a:xfrm>
        </p:spPr>
        <p:txBody>
          <a:bodyPr/>
          <a:lstStyle/>
          <a:p>
            <a:pPr eaLnBrk="1" hangingPunct="1">
              <a:lnSpc>
                <a:spcPct val="80000"/>
              </a:lnSpc>
            </a:pPr>
            <a:r>
              <a:rPr lang="en-US" sz="2400" dirty="0" smtClean="0"/>
              <a:t>Disk group Best Practices</a:t>
            </a:r>
          </a:p>
          <a:p>
            <a:pPr lvl="1" eaLnBrk="1" hangingPunct="1">
              <a:lnSpc>
                <a:spcPct val="80000"/>
              </a:lnSpc>
            </a:pPr>
            <a:r>
              <a:rPr lang="en-US" sz="2000" dirty="0" smtClean="0"/>
              <a:t>Use ASM external redundancy when using high-end storage arrays</a:t>
            </a:r>
          </a:p>
          <a:p>
            <a:pPr lvl="1" eaLnBrk="1" hangingPunct="1">
              <a:lnSpc>
                <a:spcPct val="80000"/>
              </a:lnSpc>
            </a:pPr>
            <a:r>
              <a:rPr lang="en-US" sz="2000" dirty="0" smtClean="0"/>
              <a:t>Use ASM redundancy for low-end(modular) or JBOD storage array systems</a:t>
            </a:r>
          </a:p>
          <a:p>
            <a:pPr lvl="1" eaLnBrk="1" hangingPunct="1">
              <a:lnSpc>
                <a:spcPct val="80000"/>
              </a:lnSpc>
            </a:pPr>
            <a:r>
              <a:rPr lang="en-US" sz="2000" dirty="0" smtClean="0"/>
              <a:t>Use failure groups with ASM redundancy,</a:t>
            </a:r>
          </a:p>
          <a:p>
            <a:pPr lvl="2" eaLnBrk="1" hangingPunct="1">
              <a:lnSpc>
                <a:spcPct val="80000"/>
              </a:lnSpc>
            </a:pPr>
            <a:r>
              <a:rPr lang="en-US" sz="1800" dirty="0" smtClean="0"/>
              <a:t>Determine what failure components your are protecting yourself from.</a:t>
            </a:r>
          </a:p>
          <a:p>
            <a:pPr eaLnBrk="1" hangingPunct="1">
              <a:lnSpc>
                <a:spcPct val="80000"/>
              </a:lnSpc>
            </a:pPr>
            <a:r>
              <a:rPr lang="en-US" sz="2400" dirty="0" smtClean="0"/>
              <a:t>Rebalance Best Practices</a:t>
            </a:r>
          </a:p>
          <a:p>
            <a:pPr lvl="1" eaLnBrk="1" hangingPunct="1">
              <a:lnSpc>
                <a:spcPct val="80000"/>
              </a:lnSpc>
            </a:pPr>
            <a:r>
              <a:rPr lang="en-US" sz="2000" dirty="0" smtClean="0"/>
              <a:t>If adding or removing multiple disks, make the change in a single rebalance operation</a:t>
            </a:r>
          </a:p>
          <a:p>
            <a:pPr lvl="2" eaLnBrk="1" hangingPunct="1">
              <a:lnSpc>
                <a:spcPct val="80000"/>
              </a:lnSpc>
            </a:pPr>
            <a:r>
              <a:rPr lang="en-US" sz="1800" dirty="0" smtClean="0"/>
              <a:t>This coalesces rebalance operations and reduces overhead</a:t>
            </a:r>
          </a:p>
          <a:p>
            <a:pPr lvl="1" eaLnBrk="1" hangingPunct="1">
              <a:lnSpc>
                <a:spcPct val="80000"/>
              </a:lnSpc>
            </a:pPr>
            <a:r>
              <a:rPr lang="en-US" sz="2000" dirty="0" smtClean="0"/>
              <a:t>Make sure enough CPU and IO resources are available for rebalance operation</a:t>
            </a:r>
          </a:p>
          <a:p>
            <a:pPr lvl="1" eaLnBrk="1" hangingPunct="1">
              <a:lnSpc>
                <a:spcPct val="80000"/>
              </a:lnSpc>
            </a:pPr>
            <a:r>
              <a:rPr lang="en-US" sz="2000" dirty="0" smtClean="0"/>
              <a:t>Use ASM power level of 5</a:t>
            </a:r>
          </a:p>
          <a:p>
            <a:pPr lvl="1" eaLnBrk="1" hangingPunct="1">
              <a:lnSpc>
                <a:spcPct val="80000"/>
              </a:lnSpc>
            </a:pPr>
            <a:r>
              <a:rPr lang="en-US" sz="2000" dirty="0" smtClean="0"/>
              <a:t>Check to make sure a </a:t>
            </a:r>
            <a:r>
              <a:rPr lang="en-US" sz="2000" dirty="0" err="1" smtClean="0"/>
              <a:t>diskgroup</a:t>
            </a:r>
            <a:r>
              <a:rPr lang="en-US" sz="2000" dirty="0" smtClean="0"/>
              <a:t> is not left in a “unbalanced” state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idx="4294967295"/>
          </p:nvPr>
        </p:nvSpPr>
        <p:spPr>
          <a:xfrm>
            <a:off x="2362200" y="0"/>
            <a:ext cx="6324600" cy="1143000"/>
          </a:xfrm>
        </p:spPr>
        <p:txBody>
          <a:bodyPr/>
          <a:lstStyle/>
          <a:p>
            <a:pPr algn="l" eaLnBrk="1" hangingPunct="1"/>
            <a:r>
              <a:rPr lang="en-US" dirty="0" smtClean="0"/>
              <a:t>ASM Best Practices</a:t>
            </a:r>
          </a:p>
        </p:txBody>
      </p:sp>
      <p:sp>
        <p:nvSpPr>
          <p:cNvPr id="69635" name="Content Placeholder 5"/>
          <p:cNvSpPr>
            <a:spLocks noGrp="1"/>
          </p:cNvSpPr>
          <p:nvPr>
            <p:ph idx="4294967295"/>
          </p:nvPr>
        </p:nvSpPr>
        <p:spPr/>
        <p:txBody>
          <a:bodyPr/>
          <a:lstStyle/>
          <a:p>
            <a:pPr eaLnBrk="1" hangingPunct="1">
              <a:lnSpc>
                <a:spcPct val="80000"/>
              </a:lnSpc>
            </a:pPr>
            <a:r>
              <a:rPr lang="en-US" sz="2400" dirty="0" smtClean="0"/>
              <a:t>Database-ASM Best Practices</a:t>
            </a:r>
          </a:p>
          <a:p>
            <a:pPr lvl="1" eaLnBrk="1" hangingPunct="1">
              <a:lnSpc>
                <a:spcPct val="80000"/>
              </a:lnSpc>
            </a:pPr>
            <a:r>
              <a:rPr lang="en-US" sz="2000" dirty="0" smtClean="0"/>
              <a:t>Use Oracle Management File (OMF)</a:t>
            </a:r>
          </a:p>
          <a:p>
            <a:pPr lvl="2" eaLnBrk="1" hangingPunct="1">
              <a:lnSpc>
                <a:spcPct val="80000"/>
              </a:lnSpc>
            </a:pPr>
            <a:r>
              <a:rPr lang="en-US" sz="1800" dirty="0" smtClean="0"/>
              <a:t>Easier Oracle file management</a:t>
            </a:r>
          </a:p>
          <a:p>
            <a:pPr lvl="2" eaLnBrk="1" hangingPunct="1">
              <a:lnSpc>
                <a:spcPct val="80000"/>
              </a:lnSpc>
            </a:pPr>
            <a:r>
              <a:rPr lang="en-US" sz="1800" dirty="0" smtClean="0"/>
              <a:t>Reduces user file management errors</a:t>
            </a:r>
          </a:p>
          <a:p>
            <a:pPr lvl="2" eaLnBrk="1" hangingPunct="1">
              <a:lnSpc>
                <a:spcPct val="80000"/>
              </a:lnSpc>
            </a:pPr>
            <a:r>
              <a:rPr lang="en-US" sz="1800" dirty="0" smtClean="0"/>
              <a:t>Enforcement of OFA standards</a:t>
            </a:r>
          </a:p>
          <a:p>
            <a:pPr lvl="2" eaLnBrk="1" hangingPunct="1">
              <a:lnSpc>
                <a:spcPct val="80000"/>
              </a:lnSpc>
            </a:pPr>
            <a:r>
              <a:rPr lang="en-US" sz="1800" dirty="0" smtClean="0"/>
              <a:t>Automatic deletion of ASM files when database files are dropped</a:t>
            </a:r>
          </a:p>
          <a:p>
            <a:pPr lvl="1" eaLnBrk="1" hangingPunct="1">
              <a:lnSpc>
                <a:spcPct val="80000"/>
              </a:lnSpc>
            </a:pPr>
            <a:r>
              <a:rPr lang="en-US" sz="2000" dirty="0" smtClean="0"/>
              <a:t>To use OMF set:</a:t>
            </a:r>
          </a:p>
          <a:p>
            <a:pPr lvl="2" eaLnBrk="1" hangingPunct="1">
              <a:lnSpc>
                <a:spcPct val="80000"/>
              </a:lnSpc>
            </a:pPr>
            <a:r>
              <a:rPr lang="en-US" sz="1800" dirty="0" err="1" smtClean="0"/>
              <a:t>db_recovery_file_dest</a:t>
            </a:r>
            <a:r>
              <a:rPr lang="en-US" sz="1800" dirty="0" smtClean="0"/>
              <a:t>=‘+FLASH’</a:t>
            </a:r>
          </a:p>
          <a:p>
            <a:pPr lvl="2" eaLnBrk="1" hangingPunct="1">
              <a:lnSpc>
                <a:spcPct val="80000"/>
              </a:lnSpc>
            </a:pPr>
            <a:r>
              <a:rPr lang="en-US" sz="1800" dirty="0" err="1" smtClean="0"/>
              <a:t>db_create_file_dest</a:t>
            </a:r>
            <a:r>
              <a:rPr lang="en-US" sz="1800" dirty="0" smtClean="0"/>
              <a:t>=‘+DATA’</a:t>
            </a:r>
          </a:p>
          <a:p>
            <a:pPr lvl="1" eaLnBrk="1" hangingPunct="1">
              <a:lnSpc>
                <a:spcPct val="80000"/>
              </a:lnSpc>
            </a:pPr>
            <a:r>
              <a:rPr lang="en-US" sz="2000" dirty="0" smtClean="0"/>
              <a:t>The following recommendations for database SGA sizing can be used to calculate the SGA_TARGET value (Recommended to use 10G AMM automatic memory mgmt)</a:t>
            </a:r>
          </a:p>
          <a:p>
            <a:pPr lvl="2" eaLnBrk="1" hangingPunct="1">
              <a:lnSpc>
                <a:spcPct val="80000"/>
              </a:lnSpc>
            </a:pPr>
            <a:r>
              <a:rPr lang="en-US" sz="1800" dirty="0" err="1" smtClean="0"/>
              <a:t>large_pool</a:t>
            </a:r>
            <a:r>
              <a:rPr lang="en-US" sz="1800" dirty="0" smtClean="0"/>
              <a:t> = Add additional 600k</a:t>
            </a:r>
          </a:p>
          <a:p>
            <a:pPr lvl="2" eaLnBrk="1" hangingPunct="1">
              <a:lnSpc>
                <a:spcPct val="80000"/>
              </a:lnSpc>
            </a:pPr>
            <a:r>
              <a:rPr lang="en-US" sz="1800" dirty="0" err="1" smtClean="0"/>
              <a:t>processess</a:t>
            </a:r>
            <a:r>
              <a:rPr lang="en-US" sz="1800" dirty="0" smtClean="0"/>
              <a:t>= 16</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idx="4294967295"/>
          </p:nvPr>
        </p:nvSpPr>
        <p:spPr>
          <a:xfrm>
            <a:off x="2590800" y="0"/>
            <a:ext cx="6096000" cy="1143000"/>
          </a:xfrm>
        </p:spPr>
        <p:txBody>
          <a:bodyPr/>
          <a:lstStyle/>
          <a:p>
            <a:pPr algn="l" eaLnBrk="1" hangingPunct="1"/>
            <a:r>
              <a:rPr lang="en-US" dirty="0" smtClean="0"/>
              <a:t>ASM Best Practices</a:t>
            </a:r>
          </a:p>
        </p:txBody>
      </p:sp>
      <p:sp>
        <p:nvSpPr>
          <p:cNvPr id="70659" name="Content Placeholder 5"/>
          <p:cNvSpPr>
            <a:spLocks noGrp="1"/>
          </p:cNvSpPr>
          <p:nvPr>
            <p:ph idx="4294967295"/>
          </p:nvPr>
        </p:nvSpPr>
        <p:spPr/>
        <p:txBody>
          <a:bodyPr/>
          <a:lstStyle/>
          <a:p>
            <a:pPr eaLnBrk="1" hangingPunct="1">
              <a:lnSpc>
                <a:spcPct val="80000"/>
              </a:lnSpc>
            </a:pPr>
            <a:r>
              <a:rPr lang="en-US" dirty="0" smtClean="0"/>
              <a:t>Database-ASM Best Practices</a:t>
            </a:r>
          </a:p>
          <a:p>
            <a:pPr lvl="1" eaLnBrk="1" hangingPunct="1">
              <a:lnSpc>
                <a:spcPct val="80000"/>
              </a:lnSpc>
            </a:pPr>
            <a:r>
              <a:rPr lang="en-US" dirty="0" err="1" smtClean="0"/>
              <a:t>Shared_pool</a:t>
            </a:r>
            <a:r>
              <a:rPr lang="en-US" dirty="0" smtClean="0"/>
              <a:t> parameter </a:t>
            </a:r>
          </a:p>
          <a:p>
            <a:pPr lvl="2" eaLnBrk="1" hangingPunct="1">
              <a:lnSpc>
                <a:spcPct val="80000"/>
              </a:lnSpc>
            </a:pPr>
            <a:r>
              <a:rPr lang="en-US" dirty="0" smtClean="0"/>
              <a:t>Find out how much data will be stored in ASM</a:t>
            </a:r>
          </a:p>
          <a:p>
            <a:pPr lvl="2" eaLnBrk="1" hangingPunct="1">
              <a:lnSpc>
                <a:spcPct val="80000"/>
              </a:lnSpc>
            </a:pPr>
            <a:r>
              <a:rPr lang="en-US" dirty="0" smtClean="0"/>
              <a:t>For </a:t>
            </a:r>
            <a:r>
              <a:rPr lang="en-US" dirty="0" err="1" smtClean="0"/>
              <a:t>diskgroups</a:t>
            </a:r>
            <a:r>
              <a:rPr lang="en-US" dirty="0" smtClean="0"/>
              <a:t> using external redundancy = (Every 100GB of space needs 1MB of extra shared pool) + 2M</a:t>
            </a:r>
          </a:p>
          <a:p>
            <a:pPr lvl="2" eaLnBrk="1" hangingPunct="1">
              <a:lnSpc>
                <a:spcPct val="80000"/>
              </a:lnSpc>
            </a:pPr>
            <a:r>
              <a:rPr lang="en-US" dirty="0" smtClean="0"/>
              <a:t>For </a:t>
            </a:r>
            <a:r>
              <a:rPr lang="en-US" dirty="0" err="1" smtClean="0"/>
              <a:t>diskgroups</a:t>
            </a:r>
            <a:r>
              <a:rPr lang="en-US" dirty="0" smtClean="0"/>
              <a:t> using Normal redundancy = (Every 50GB of space needs 1MB of extra shared pool) + 4M</a:t>
            </a:r>
          </a:p>
          <a:p>
            <a:pPr lvl="2" eaLnBrk="1" hangingPunct="1">
              <a:lnSpc>
                <a:spcPct val="80000"/>
              </a:lnSpc>
            </a:pPr>
            <a:r>
              <a:rPr lang="en-US" dirty="0" smtClean="0"/>
              <a:t>For </a:t>
            </a:r>
            <a:r>
              <a:rPr lang="en-US" dirty="0" err="1" smtClean="0"/>
              <a:t>diskgroups</a:t>
            </a:r>
            <a:r>
              <a:rPr lang="en-US" dirty="0" smtClean="0"/>
              <a:t> using High redundancy = (Every 33GB of space needs 1MB of extra shared pool) + 6M</a:t>
            </a:r>
          </a:p>
          <a:p>
            <a:pPr lvl="1" eaLnBrk="1" hangingPunct="1">
              <a:lnSpc>
                <a:spcPct val="80000"/>
              </a:lnSpc>
            </a:pPr>
            <a:r>
              <a:rPr lang="en-US" dirty="0" smtClean="0"/>
              <a:t>ASM init.ora parameter</a:t>
            </a:r>
          </a:p>
          <a:p>
            <a:pPr lvl="2" eaLnBrk="1" hangingPunct="1">
              <a:lnSpc>
                <a:spcPct val="80000"/>
              </a:lnSpc>
            </a:pPr>
            <a:r>
              <a:rPr lang="en-US" dirty="0" smtClean="0"/>
              <a:t>processes =  25 + Add 15 per database connected to ASM</a:t>
            </a:r>
          </a:p>
          <a:p>
            <a:pPr lvl="1" eaLnBrk="1" hangingPunct="1">
              <a:lnSpc>
                <a:spcPct val="80000"/>
              </a:lnSpc>
            </a:pPr>
            <a:endParaRPr lang="en-US" sz="1800" dirty="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2590800" y="0"/>
            <a:ext cx="6096000" cy="1143000"/>
          </a:xfrm>
        </p:spPr>
        <p:txBody>
          <a:bodyPr/>
          <a:lstStyle/>
          <a:p>
            <a:pPr algn="l" eaLnBrk="1" hangingPunct="1"/>
            <a:r>
              <a:rPr lang="en-US" dirty="0" smtClean="0"/>
              <a:t>ASM Management</a:t>
            </a:r>
          </a:p>
        </p:txBody>
      </p:sp>
      <p:sp>
        <p:nvSpPr>
          <p:cNvPr id="71683" name="Content Placeholder 5"/>
          <p:cNvSpPr>
            <a:spLocks noGrp="1"/>
          </p:cNvSpPr>
          <p:nvPr>
            <p:ph idx="4294967295"/>
          </p:nvPr>
        </p:nvSpPr>
        <p:spPr>
          <a:xfrm>
            <a:off x="457200" y="1524000"/>
            <a:ext cx="8229600" cy="4525963"/>
          </a:xfrm>
        </p:spPr>
        <p:txBody>
          <a:bodyPr/>
          <a:lstStyle/>
          <a:p>
            <a:pPr eaLnBrk="1" hangingPunct="1">
              <a:lnSpc>
                <a:spcPct val="80000"/>
              </a:lnSpc>
            </a:pPr>
            <a:r>
              <a:rPr lang="en-US" sz="2400" dirty="0" smtClean="0"/>
              <a:t>SQLPLUS</a:t>
            </a:r>
          </a:p>
          <a:p>
            <a:pPr eaLnBrk="1" hangingPunct="1">
              <a:lnSpc>
                <a:spcPct val="80000"/>
              </a:lnSpc>
            </a:pPr>
            <a:r>
              <a:rPr lang="en-US" sz="2400" dirty="0" smtClean="0"/>
              <a:t>DBCA (Database Configuration Assistant)</a:t>
            </a:r>
          </a:p>
          <a:p>
            <a:pPr eaLnBrk="1" hangingPunct="1">
              <a:lnSpc>
                <a:spcPct val="80000"/>
              </a:lnSpc>
            </a:pPr>
            <a:r>
              <a:rPr lang="en-US" sz="2400" dirty="0" smtClean="0"/>
              <a:t>Enterprise Manager</a:t>
            </a:r>
          </a:p>
          <a:p>
            <a:pPr eaLnBrk="1" hangingPunct="1">
              <a:lnSpc>
                <a:spcPct val="80000"/>
              </a:lnSpc>
            </a:pPr>
            <a:r>
              <a:rPr lang="en-US" sz="2400" dirty="0" err="1" smtClean="0"/>
              <a:t>asmcmd</a:t>
            </a:r>
            <a:r>
              <a:rPr lang="en-US" sz="2400" dirty="0" smtClean="0"/>
              <a:t> – command line access to ASM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a:xfrm>
            <a:off x="685800" y="-304800"/>
            <a:ext cx="8229600" cy="1143000"/>
          </a:xfrm>
        </p:spPr>
        <p:txBody>
          <a:bodyPr/>
          <a:lstStyle/>
          <a:p>
            <a:pPr eaLnBrk="1" hangingPunct="1"/>
            <a:r>
              <a:rPr lang="en-US" smtClean="0"/>
              <a:t>Agenda</a:t>
            </a:r>
          </a:p>
        </p:txBody>
      </p:sp>
      <p:sp>
        <p:nvSpPr>
          <p:cNvPr id="19459" name="Content Placeholder 5"/>
          <p:cNvSpPr>
            <a:spLocks noGrp="1"/>
          </p:cNvSpPr>
          <p:nvPr>
            <p:ph idx="4294967295"/>
          </p:nvPr>
        </p:nvSpPr>
        <p:spPr>
          <a:xfrm>
            <a:off x="228600" y="990600"/>
            <a:ext cx="8229600" cy="4525963"/>
          </a:xfrm>
        </p:spPr>
        <p:txBody>
          <a:bodyPr/>
          <a:lstStyle/>
          <a:p>
            <a:pPr eaLnBrk="1" hangingPunct="1"/>
            <a:r>
              <a:rPr lang="en-US" dirty="0" smtClean="0"/>
              <a:t>Database Concepts</a:t>
            </a:r>
          </a:p>
          <a:p>
            <a:pPr eaLnBrk="1" hangingPunct="1"/>
            <a:r>
              <a:rPr lang="en-US" dirty="0" err="1" smtClean="0"/>
              <a:t>ASMLib</a:t>
            </a:r>
            <a:endParaRPr lang="en-US" dirty="0" smtClean="0"/>
          </a:p>
          <a:p>
            <a:pPr eaLnBrk="1" hangingPunct="1"/>
            <a:r>
              <a:rPr lang="en-US" dirty="0" smtClean="0"/>
              <a:t>ASM</a:t>
            </a:r>
          </a:p>
          <a:p>
            <a:pPr eaLnBrk="1" hangingPunct="1"/>
            <a:r>
              <a:rPr lang="en-US" dirty="0" smtClean="0"/>
              <a:t>ASM Best Practices</a:t>
            </a:r>
          </a:p>
          <a:p>
            <a:pPr eaLnBrk="1" hangingPunct="1"/>
            <a:r>
              <a:rPr lang="en-US" dirty="0" smtClean="0"/>
              <a:t>ASM Management</a:t>
            </a:r>
          </a:p>
          <a:p>
            <a:pPr eaLnBrk="1" hangingPunct="1"/>
            <a:r>
              <a:rPr lang="en-US" dirty="0" smtClean="0"/>
              <a:t>ASM Troubleshooting</a:t>
            </a:r>
          </a:p>
          <a:p>
            <a:pPr eaLnBrk="1" hangingPunct="1"/>
            <a:r>
              <a:rPr lang="en-US" dirty="0" smtClean="0"/>
              <a:t>Migrating database to ASM</a:t>
            </a:r>
          </a:p>
          <a:p>
            <a:pPr eaLnBrk="1" hangingPunct="1"/>
            <a:r>
              <a:rPr lang="en-US" dirty="0" smtClean="0"/>
              <a:t>Orion Tool</a:t>
            </a:r>
          </a:p>
          <a:p>
            <a:pPr eaLnBrk="1" hangingPunct="1"/>
            <a:r>
              <a:rPr lang="en-US" dirty="0" smtClean="0"/>
              <a:t>11g ASM new features</a:t>
            </a:r>
          </a:p>
          <a:p>
            <a:pPr eaLnBrk="1" hangingPunct="1"/>
            <a:r>
              <a:rPr lang="en-US" dirty="0" smtClean="0"/>
              <a:t>Q/A</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idx="4294967295"/>
          </p:nvPr>
        </p:nvSpPr>
        <p:spPr>
          <a:xfrm>
            <a:off x="2362200" y="0"/>
            <a:ext cx="6324600" cy="1143000"/>
          </a:xfrm>
        </p:spPr>
        <p:txBody>
          <a:bodyPr/>
          <a:lstStyle/>
          <a:p>
            <a:pPr algn="l" eaLnBrk="1" hangingPunct="1"/>
            <a:r>
              <a:rPr lang="en-US" dirty="0" smtClean="0"/>
              <a:t>ASM Management</a:t>
            </a:r>
          </a:p>
        </p:txBody>
      </p:sp>
      <p:sp>
        <p:nvSpPr>
          <p:cNvPr id="72707" name="Content Placeholder 5"/>
          <p:cNvSpPr>
            <a:spLocks noGrp="1"/>
          </p:cNvSpPr>
          <p:nvPr>
            <p:ph idx="4294967295"/>
          </p:nvPr>
        </p:nvSpPr>
        <p:spPr/>
        <p:txBody>
          <a:bodyPr/>
          <a:lstStyle/>
          <a:p>
            <a:pPr eaLnBrk="1" hangingPunct="1">
              <a:lnSpc>
                <a:spcPct val="80000"/>
              </a:lnSpc>
            </a:pPr>
            <a:r>
              <a:rPr lang="en-US" sz="2400" dirty="0" smtClean="0"/>
              <a:t>SQLPLUS</a:t>
            </a:r>
          </a:p>
          <a:p>
            <a:pPr lvl="1" eaLnBrk="1" hangingPunct="1">
              <a:lnSpc>
                <a:spcPct val="80000"/>
              </a:lnSpc>
            </a:pPr>
            <a:r>
              <a:rPr lang="en-US" sz="2000" dirty="0" smtClean="0"/>
              <a:t>Create/Drop disk group</a:t>
            </a:r>
          </a:p>
          <a:p>
            <a:pPr lvl="2" eaLnBrk="1" hangingPunct="1">
              <a:lnSpc>
                <a:spcPct val="80000"/>
              </a:lnSpc>
            </a:pPr>
            <a:r>
              <a:rPr lang="en-US" sz="1800" dirty="0" smtClean="0"/>
              <a:t>Create </a:t>
            </a:r>
            <a:r>
              <a:rPr lang="en-US" sz="1800" dirty="0" err="1" smtClean="0"/>
              <a:t>diskgroup</a:t>
            </a:r>
            <a:r>
              <a:rPr lang="en-US" sz="1800" dirty="0" smtClean="0"/>
              <a:t> DATA external redundancy  disk ‘ORCL:*’;</a:t>
            </a:r>
          </a:p>
          <a:p>
            <a:pPr lvl="1" eaLnBrk="1" hangingPunct="1">
              <a:lnSpc>
                <a:spcPct val="80000"/>
              </a:lnSpc>
            </a:pPr>
            <a:r>
              <a:rPr lang="en-US" sz="2000" dirty="0" smtClean="0"/>
              <a:t>Alter Disk group</a:t>
            </a:r>
          </a:p>
          <a:p>
            <a:pPr lvl="2" eaLnBrk="1" hangingPunct="1">
              <a:lnSpc>
                <a:spcPct val="80000"/>
              </a:lnSpc>
            </a:pPr>
            <a:r>
              <a:rPr lang="en-US" sz="1800" dirty="0" smtClean="0"/>
              <a:t>Alter </a:t>
            </a:r>
            <a:r>
              <a:rPr lang="en-US" sz="1800" dirty="0" err="1" smtClean="0"/>
              <a:t>diskgroup</a:t>
            </a:r>
            <a:r>
              <a:rPr lang="en-US" sz="1800" dirty="0" smtClean="0"/>
              <a:t> DATA ADD/DROP/RESIZE disk..</a:t>
            </a:r>
          </a:p>
          <a:p>
            <a:pPr lvl="3" eaLnBrk="1" hangingPunct="1">
              <a:lnSpc>
                <a:spcPct val="80000"/>
              </a:lnSpc>
            </a:pPr>
            <a:r>
              <a:rPr lang="en-US" sz="2400" dirty="0" smtClean="0"/>
              <a:t>Alter </a:t>
            </a:r>
            <a:r>
              <a:rPr lang="en-US" sz="2400" dirty="0" err="1" smtClean="0"/>
              <a:t>diskgroup</a:t>
            </a:r>
            <a:r>
              <a:rPr lang="en-US" sz="2400" dirty="0" smtClean="0"/>
              <a:t> DATA add ..rebalance power {0|11};</a:t>
            </a:r>
            <a:endParaRPr lang="en-US" sz="1600" dirty="0" smtClean="0"/>
          </a:p>
          <a:p>
            <a:pPr lvl="2" eaLnBrk="1" hangingPunct="1">
              <a:lnSpc>
                <a:spcPct val="80000"/>
              </a:lnSpc>
            </a:pPr>
            <a:r>
              <a:rPr lang="en-US" sz="1800" dirty="0" smtClean="0"/>
              <a:t>Alter </a:t>
            </a:r>
            <a:r>
              <a:rPr lang="en-US" sz="1800" dirty="0" err="1" smtClean="0"/>
              <a:t>diskgroup</a:t>
            </a:r>
            <a:r>
              <a:rPr lang="en-US" sz="1800" dirty="0" smtClean="0"/>
              <a:t> DATA MOUNT/DISMOUNT ..</a:t>
            </a:r>
          </a:p>
          <a:p>
            <a:pPr lvl="2" eaLnBrk="1" hangingPunct="1">
              <a:lnSpc>
                <a:spcPct val="80000"/>
              </a:lnSpc>
            </a:pPr>
            <a:r>
              <a:rPr lang="en-US" sz="1800" dirty="0" smtClean="0"/>
              <a:t>Alter </a:t>
            </a:r>
            <a:r>
              <a:rPr lang="en-US" sz="1800" dirty="0" err="1" smtClean="0"/>
              <a:t>diskgroup</a:t>
            </a:r>
            <a:r>
              <a:rPr lang="en-US" sz="1800" dirty="0" smtClean="0"/>
              <a:t> DATA ADD/ALTER/DROP TEMPLATE ..</a:t>
            </a:r>
          </a:p>
          <a:p>
            <a:pPr lvl="2" eaLnBrk="1" hangingPunct="1">
              <a:lnSpc>
                <a:spcPct val="80000"/>
              </a:lnSpc>
            </a:pPr>
            <a:r>
              <a:rPr lang="en-US" sz="1800" dirty="0" smtClean="0"/>
              <a:t>Alter </a:t>
            </a:r>
            <a:r>
              <a:rPr lang="en-US" sz="1800" dirty="0" err="1" smtClean="0"/>
              <a:t>diskgroup</a:t>
            </a:r>
            <a:r>
              <a:rPr lang="en-US" sz="1800" dirty="0" smtClean="0"/>
              <a:t> DATA DROP FILE/DIRECTORY/ALIAS ..</a:t>
            </a:r>
          </a:p>
          <a:p>
            <a:pPr lvl="2" eaLnBrk="1" hangingPunct="1">
              <a:lnSpc>
                <a:spcPct val="80000"/>
              </a:lnSpc>
            </a:pPr>
            <a:r>
              <a:rPr lang="en-US" sz="1800" dirty="0" smtClean="0"/>
              <a:t>Alter </a:t>
            </a:r>
            <a:r>
              <a:rPr lang="en-US" sz="1800" dirty="0" err="1" smtClean="0"/>
              <a:t>diskgroup</a:t>
            </a:r>
            <a:r>
              <a:rPr lang="en-US" sz="1800" dirty="0" smtClean="0"/>
              <a:t> DATA check all repair; Checks inconsistency of </a:t>
            </a:r>
            <a:r>
              <a:rPr lang="en-US" sz="1800" dirty="0" err="1" smtClean="0"/>
              <a:t>diskgroup</a:t>
            </a:r>
            <a:r>
              <a:rPr lang="en-US" sz="1800" dirty="0" smtClean="0"/>
              <a:t> metadata</a:t>
            </a:r>
          </a:p>
          <a:p>
            <a:pPr lvl="1" eaLnBrk="1" hangingPunct="1">
              <a:lnSpc>
                <a:spcPct val="80000"/>
              </a:lnSpc>
            </a:pPr>
            <a:r>
              <a:rPr lang="en-US" sz="2000" dirty="0" smtClean="0"/>
              <a:t>ASM </a:t>
            </a:r>
            <a:r>
              <a:rPr lang="en-US" sz="2000" dirty="0" err="1" smtClean="0"/>
              <a:t>diskgroup</a:t>
            </a:r>
            <a:r>
              <a:rPr lang="en-US" sz="2000" dirty="0" smtClean="0"/>
              <a:t> and Disk </a:t>
            </a:r>
            <a:r>
              <a:rPr lang="en-US" sz="2000" dirty="0" err="1" smtClean="0"/>
              <a:t>v$ASM</a:t>
            </a:r>
            <a:r>
              <a:rPr lang="en-US" sz="2000" dirty="0" smtClean="0"/>
              <a:t> views</a:t>
            </a:r>
          </a:p>
          <a:p>
            <a:pPr lvl="2" eaLnBrk="1" hangingPunct="1">
              <a:lnSpc>
                <a:spcPct val="80000"/>
              </a:lnSpc>
            </a:pPr>
            <a:r>
              <a:rPr lang="en-US" sz="1800" dirty="0" smtClean="0"/>
              <a:t>Select all </a:t>
            </a:r>
            <a:r>
              <a:rPr lang="en-US" sz="1800" dirty="0" err="1" smtClean="0"/>
              <a:t>v$asm</a:t>
            </a:r>
            <a:r>
              <a:rPr lang="en-US" sz="1800" dirty="0" smtClean="0"/>
              <a:t>_* views</a:t>
            </a:r>
          </a:p>
          <a:p>
            <a:pPr eaLnBrk="1" hangingPunct="1">
              <a:lnSpc>
                <a:spcPct val="80000"/>
              </a:lnSpc>
            </a:pPr>
            <a:endParaRPr lang="en-US" sz="2000" dirty="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2514600" y="0"/>
            <a:ext cx="6400800" cy="944562"/>
          </a:xfrm>
        </p:spPr>
        <p:txBody>
          <a:bodyPr/>
          <a:lstStyle/>
          <a:p>
            <a:pPr algn="l" eaLnBrk="1" hangingPunct="1"/>
            <a:r>
              <a:rPr lang="en-US" dirty="0" smtClean="0"/>
              <a:t>ASM Management</a:t>
            </a:r>
          </a:p>
        </p:txBody>
      </p:sp>
      <p:sp>
        <p:nvSpPr>
          <p:cNvPr id="73731" name="Content Placeholder 5"/>
          <p:cNvSpPr>
            <a:spLocks noGrp="1"/>
          </p:cNvSpPr>
          <p:nvPr>
            <p:ph idx="4294967295"/>
          </p:nvPr>
        </p:nvSpPr>
        <p:spPr/>
        <p:txBody>
          <a:bodyPr/>
          <a:lstStyle/>
          <a:p>
            <a:pPr eaLnBrk="1" hangingPunct="1">
              <a:lnSpc>
                <a:spcPct val="80000"/>
              </a:lnSpc>
            </a:pPr>
            <a:r>
              <a:rPr lang="en-US" sz="2000" smtClean="0"/>
              <a:t>DBCA</a:t>
            </a:r>
          </a:p>
          <a:p>
            <a:pPr eaLnBrk="1" hangingPunct="1">
              <a:lnSpc>
                <a:spcPct val="80000"/>
              </a:lnSpc>
            </a:pPr>
            <a:endParaRPr lang="en-US" sz="2000" smtClean="0"/>
          </a:p>
          <a:p>
            <a:pPr eaLnBrk="1" hangingPunct="1">
              <a:lnSpc>
                <a:spcPct val="80000"/>
              </a:lnSpc>
            </a:pPr>
            <a:endParaRPr lang="en-US" sz="2000" smtClean="0"/>
          </a:p>
        </p:txBody>
      </p:sp>
      <p:pic>
        <p:nvPicPr>
          <p:cNvPr id="73733" name="Picture 6" descr="dbca1"/>
          <p:cNvPicPr>
            <a:picLocks noChangeAspect="1" noChangeArrowheads="1"/>
          </p:cNvPicPr>
          <p:nvPr/>
        </p:nvPicPr>
        <p:blipFill>
          <a:blip r:embed="rId3" cstate="print"/>
          <a:srcRect/>
          <a:stretch>
            <a:fillRect/>
          </a:stretch>
        </p:blipFill>
        <p:spPr bwMode="auto">
          <a:xfrm>
            <a:off x="914400" y="1892387"/>
            <a:ext cx="7543800" cy="4529377"/>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idx="4294967295"/>
          </p:nvPr>
        </p:nvSpPr>
        <p:spPr>
          <a:xfrm>
            <a:off x="2514600" y="-76200"/>
            <a:ext cx="6172200" cy="1143000"/>
          </a:xfrm>
        </p:spPr>
        <p:txBody>
          <a:bodyPr/>
          <a:lstStyle/>
          <a:p>
            <a:pPr algn="l" eaLnBrk="1" hangingPunct="1"/>
            <a:r>
              <a:rPr lang="en-US" dirty="0" smtClean="0"/>
              <a:t>ASM Management</a:t>
            </a:r>
          </a:p>
        </p:txBody>
      </p:sp>
      <p:sp>
        <p:nvSpPr>
          <p:cNvPr id="74755" name="Content Placeholder 5"/>
          <p:cNvSpPr>
            <a:spLocks noGrp="1"/>
          </p:cNvSpPr>
          <p:nvPr>
            <p:ph idx="4294967295"/>
          </p:nvPr>
        </p:nvSpPr>
        <p:spPr/>
        <p:txBody>
          <a:bodyPr/>
          <a:lstStyle/>
          <a:p>
            <a:pPr eaLnBrk="1" hangingPunct="1">
              <a:lnSpc>
                <a:spcPct val="80000"/>
              </a:lnSpc>
            </a:pPr>
            <a:r>
              <a:rPr lang="en-US" sz="2000" smtClean="0"/>
              <a:t>Enterprise Manager</a:t>
            </a:r>
          </a:p>
          <a:p>
            <a:pPr eaLnBrk="1" hangingPunct="1">
              <a:lnSpc>
                <a:spcPct val="80000"/>
              </a:lnSpc>
            </a:pPr>
            <a:endParaRPr lang="en-US" sz="2000" smtClean="0"/>
          </a:p>
          <a:p>
            <a:pPr eaLnBrk="1" hangingPunct="1">
              <a:lnSpc>
                <a:spcPct val="80000"/>
              </a:lnSpc>
            </a:pPr>
            <a:endParaRPr lang="en-US" sz="2000" smtClean="0"/>
          </a:p>
        </p:txBody>
      </p:sp>
      <p:pic>
        <p:nvPicPr>
          <p:cNvPr id="74757" name="Picture 6" descr="em"/>
          <p:cNvPicPr>
            <a:picLocks noChangeAspect="1" noChangeArrowheads="1"/>
          </p:cNvPicPr>
          <p:nvPr/>
        </p:nvPicPr>
        <p:blipFill>
          <a:blip r:embed="rId3" cstate="print"/>
          <a:srcRect/>
          <a:stretch>
            <a:fillRect/>
          </a:stretch>
        </p:blipFill>
        <p:spPr bwMode="auto">
          <a:xfrm>
            <a:off x="914400" y="1940968"/>
            <a:ext cx="7391400" cy="4459832"/>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idx="4294967295"/>
          </p:nvPr>
        </p:nvSpPr>
        <p:spPr>
          <a:xfrm>
            <a:off x="2438400" y="0"/>
            <a:ext cx="6248400" cy="1143000"/>
          </a:xfrm>
        </p:spPr>
        <p:txBody>
          <a:bodyPr/>
          <a:lstStyle/>
          <a:p>
            <a:pPr algn="l" eaLnBrk="1" hangingPunct="1"/>
            <a:r>
              <a:rPr lang="en-US" dirty="0" smtClean="0"/>
              <a:t>ASM Management</a:t>
            </a:r>
          </a:p>
        </p:txBody>
      </p:sp>
      <p:sp>
        <p:nvSpPr>
          <p:cNvPr id="75779" name="Content Placeholder 5"/>
          <p:cNvSpPr>
            <a:spLocks noGrp="1"/>
          </p:cNvSpPr>
          <p:nvPr>
            <p:ph idx="4294967295"/>
          </p:nvPr>
        </p:nvSpPr>
        <p:spPr/>
        <p:txBody>
          <a:bodyPr/>
          <a:lstStyle/>
          <a:p>
            <a:pPr eaLnBrk="1" hangingPunct="1">
              <a:lnSpc>
                <a:spcPct val="80000"/>
              </a:lnSpc>
            </a:pPr>
            <a:r>
              <a:rPr lang="en-US" sz="2000" dirty="0" err="1" smtClean="0"/>
              <a:t>asmcmd</a:t>
            </a:r>
            <a:endParaRPr lang="en-US" sz="2000" dirty="0" smtClean="0"/>
          </a:p>
          <a:p>
            <a:pPr lvl="1" eaLnBrk="1" hangingPunct="1">
              <a:lnSpc>
                <a:spcPct val="80000"/>
              </a:lnSpc>
            </a:pPr>
            <a:r>
              <a:rPr lang="en-US" sz="1800" dirty="0" err="1" smtClean="0"/>
              <a:t>lsct</a:t>
            </a:r>
            <a:r>
              <a:rPr lang="en-US" sz="1800" dirty="0" smtClean="0"/>
              <a:t> – list all the connected clients – from </a:t>
            </a:r>
            <a:r>
              <a:rPr lang="en-US" sz="1800" dirty="0" err="1" smtClean="0"/>
              <a:t>v$asm_client</a:t>
            </a:r>
            <a:endParaRPr lang="en-US" sz="1800" dirty="0" smtClean="0"/>
          </a:p>
          <a:p>
            <a:pPr lvl="1" eaLnBrk="1" hangingPunct="1">
              <a:lnSpc>
                <a:spcPct val="80000"/>
              </a:lnSpc>
            </a:pPr>
            <a:r>
              <a:rPr lang="en-US" sz="1800" dirty="0" err="1" smtClean="0"/>
              <a:t>lsdg</a:t>
            </a:r>
            <a:r>
              <a:rPr lang="en-US" sz="1800" dirty="0" smtClean="0"/>
              <a:t> – list the </a:t>
            </a:r>
            <a:r>
              <a:rPr lang="en-US" sz="1800" dirty="0" err="1" smtClean="0"/>
              <a:t>diskgroup</a:t>
            </a:r>
            <a:r>
              <a:rPr lang="en-US" sz="1800" dirty="0" smtClean="0"/>
              <a:t> from </a:t>
            </a:r>
            <a:r>
              <a:rPr lang="en-US" sz="1800" dirty="0" err="1" smtClean="0"/>
              <a:t>v$asm_diskgroup</a:t>
            </a:r>
            <a:endParaRPr lang="en-US" sz="1800" dirty="0" smtClean="0"/>
          </a:p>
          <a:p>
            <a:pPr lvl="1" eaLnBrk="1" hangingPunct="1">
              <a:lnSpc>
                <a:spcPct val="80000"/>
              </a:lnSpc>
            </a:pPr>
            <a:r>
              <a:rPr lang="en-US" sz="1800" dirty="0" smtClean="0"/>
              <a:t>du, </a:t>
            </a:r>
            <a:r>
              <a:rPr lang="en-US" sz="1800" dirty="0" err="1" smtClean="0"/>
              <a:t>ls</a:t>
            </a:r>
            <a:r>
              <a:rPr lang="en-US" sz="1800" dirty="0" smtClean="0"/>
              <a:t>, </a:t>
            </a:r>
            <a:r>
              <a:rPr lang="en-US" sz="1800" dirty="0" err="1" smtClean="0"/>
              <a:t>mkdir</a:t>
            </a:r>
            <a:r>
              <a:rPr lang="en-US" sz="1800" dirty="0" smtClean="0"/>
              <a:t>, </a:t>
            </a:r>
            <a:r>
              <a:rPr lang="en-US" sz="1800" dirty="0" err="1" smtClean="0"/>
              <a:t>pwd</a:t>
            </a:r>
            <a:r>
              <a:rPr lang="en-US" sz="1800" dirty="0" smtClean="0"/>
              <a:t>, </a:t>
            </a:r>
            <a:r>
              <a:rPr lang="en-US" sz="1800" dirty="0" err="1" smtClean="0"/>
              <a:t>rm</a:t>
            </a:r>
            <a:r>
              <a:rPr lang="en-US" sz="1800" dirty="0" smtClean="0"/>
              <a:t>, </a:t>
            </a:r>
            <a:r>
              <a:rPr lang="en-US" sz="1800" dirty="0" err="1" smtClean="0"/>
              <a:t>rmalias</a:t>
            </a:r>
            <a:endParaRPr lang="en-US" dirty="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idx="4294967295"/>
          </p:nvPr>
        </p:nvSpPr>
        <p:spPr>
          <a:xfrm>
            <a:off x="2286000" y="0"/>
            <a:ext cx="6400800" cy="1143000"/>
          </a:xfrm>
        </p:spPr>
        <p:txBody>
          <a:bodyPr/>
          <a:lstStyle/>
          <a:p>
            <a:pPr algn="l" eaLnBrk="1" hangingPunct="1"/>
            <a:r>
              <a:rPr lang="en-US" dirty="0" smtClean="0"/>
              <a:t>ASM Troubleshooting</a:t>
            </a:r>
          </a:p>
        </p:txBody>
      </p:sp>
      <p:sp>
        <p:nvSpPr>
          <p:cNvPr id="76803" name="Rectangle 3"/>
          <p:cNvSpPr>
            <a:spLocks noGrp="1"/>
          </p:cNvSpPr>
          <p:nvPr>
            <p:ph type="body" idx="4294967295"/>
          </p:nvPr>
        </p:nvSpPr>
        <p:spPr/>
        <p:txBody>
          <a:bodyPr/>
          <a:lstStyle/>
          <a:p>
            <a:pPr eaLnBrk="1" hangingPunct="1"/>
            <a:r>
              <a:rPr lang="en-US" smtClean="0"/>
              <a:t>ASM Startup fails</a:t>
            </a:r>
          </a:p>
          <a:p>
            <a:pPr lvl="1" eaLnBrk="1" hangingPunct="1"/>
            <a:r>
              <a:rPr lang="en-US" smtClean="0"/>
              <a:t>Make sure CSS is started and running in the correct mode</a:t>
            </a:r>
          </a:p>
          <a:p>
            <a:pPr lvl="1" eaLnBrk="1" hangingPunct="1"/>
            <a:r>
              <a:rPr lang="en-US" smtClean="0"/>
              <a:t>CSS should be started from the ASM home in single-instance setups and from the CRS home in cluster setup</a:t>
            </a:r>
          </a:p>
          <a:p>
            <a:pPr lvl="1" eaLnBrk="1" hangingPunct="1"/>
            <a:r>
              <a:rPr lang="en-US" smtClean="0"/>
              <a:t>Make sure enough memory is available for ASM</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idx="4294967295"/>
          </p:nvPr>
        </p:nvSpPr>
        <p:spPr>
          <a:xfrm>
            <a:off x="2514600" y="0"/>
            <a:ext cx="6172200" cy="1143000"/>
          </a:xfrm>
        </p:spPr>
        <p:txBody>
          <a:bodyPr/>
          <a:lstStyle/>
          <a:p>
            <a:pPr algn="l" eaLnBrk="1" hangingPunct="1"/>
            <a:r>
              <a:rPr lang="en-US" dirty="0" smtClean="0"/>
              <a:t>ASM Troubleshooting</a:t>
            </a:r>
          </a:p>
        </p:txBody>
      </p:sp>
      <p:sp>
        <p:nvSpPr>
          <p:cNvPr id="77827" name="Rectangle 3"/>
          <p:cNvSpPr>
            <a:spLocks noGrp="1"/>
          </p:cNvSpPr>
          <p:nvPr>
            <p:ph type="body" idx="4294967295"/>
          </p:nvPr>
        </p:nvSpPr>
        <p:spPr/>
        <p:txBody>
          <a:bodyPr/>
          <a:lstStyle/>
          <a:p>
            <a:pPr eaLnBrk="1" hangingPunct="1"/>
            <a:r>
              <a:rPr lang="en-US" dirty="0" smtClean="0"/>
              <a:t>ASM trace files</a:t>
            </a:r>
          </a:p>
          <a:p>
            <a:pPr lvl="1" eaLnBrk="1" hangingPunct="1"/>
            <a:r>
              <a:rPr lang="en-US" dirty="0" smtClean="0"/>
              <a:t>Each ASM instance has trace directory</a:t>
            </a:r>
          </a:p>
          <a:p>
            <a:pPr lvl="1" eaLnBrk="1" hangingPunct="1"/>
            <a:r>
              <a:rPr lang="en-US" dirty="0" smtClean="0"/>
              <a:t>Alert.log</a:t>
            </a:r>
          </a:p>
          <a:p>
            <a:pPr lvl="1" eaLnBrk="1" hangingPunct="1">
              <a:buNone/>
            </a:pPr>
            <a:endParaRPr lang="en-US"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idx="4294967295"/>
          </p:nvPr>
        </p:nvSpPr>
        <p:spPr>
          <a:xfrm>
            <a:off x="2438400" y="0"/>
            <a:ext cx="6248400" cy="1143000"/>
          </a:xfrm>
        </p:spPr>
        <p:txBody>
          <a:bodyPr/>
          <a:lstStyle/>
          <a:p>
            <a:pPr algn="l" eaLnBrk="1" hangingPunct="1"/>
            <a:r>
              <a:rPr lang="en-US" dirty="0" smtClean="0"/>
              <a:t>ASM Troubleshooting</a:t>
            </a:r>
          </a:p>
        </p:txBody>
      </p:sp>
      <p:sp>
        <p:nvSpPr>
          <p:cNvPr id="78851" name="Rectangle 3"/>
          <p:cNvSpPr>
            <a:spLocks noGrp="1"/>
          </p:cNvSpPr>
          <p:nvPr>
            <p:ph type="body" idx="4294967295"/>
          </p:nvPr>
        </p:nvSpPr>
        <p:spPr/>
        <p:txBody>
          <a:bodyPr/>
          <a:lstStyle/>
          <a:p>
            <a:pPr eaLnBrk="1" hangingPunct="1"/>
            <a:r>
              <a:rPr lang="en-US" dirty="0" smtClean="0"/>
              <a:t>ASM Disk Discovery</a:t>
            </a:r>
          </a:p>
          <a:p>
            <a:pPr lvl="1" eaLnBrk="1" hangingPunct="1"/>
            <a:r>
              <a:rPr lang="en-US" dirty="0" smtClean="0"/>
              <a:t>Can’t discover disks</a:t>
            </a:r>
          </a:p>
          <a:p>
            <a:pPr lvl="2" eaLnBrk="1" hangingPunct="1"/>
            <a:r>
              <a:rPr lang="en-US" dirty="0" smtClean="0"/>
              <a:t>Check to see if the </a:t>
            </a:r>
            <a:r>
              <a:rPr lang="en-US" dirty="0" err="1" smtClean="0"/>
              <a:t>asm_diskstring</a:t>
            </a:r>
            <a:r>
              <a:rPr lang="en-US" dirty="0" smtClean="0"/>
              <a:t> parameter matches the desired disk path</a:t>
            </a:r>
          </a:p>
          <a:p>
            <a:pPr lvl="2" eaLnBrk="1" hangingPunct="1"/>
            <a:r>
              <a:rPr lang="en-US" dirty="0" smtClean="0"/>
              <a:t>Make sure that the device is both readable and writable by ASM</a:t>
            </a:r>
          </a:p>
          <a:p>
            <a:pPr lvl="2" eaLnBrk="1" hangingPunct="1"/>
            <a:r>
              <a:rPr lang="en-US" dirty="0" smtClean="0"/>
              <a:t>Make sure that the device is on an OS partition rather than on the raw disk itself; i.e., it should not include the partition that contains the VTOC.</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idx="4294967295"/>
          </p:nvPr>
        </p:nvSpPr>
        <p:spPr>
          <a:xfrm>
            <a:off x="2667000" y="-76200"/>
            <a:ext cx="6019800" cy="1143000"/>
          </a:xfrm>
        </p:spPr>
        <p:txBody>
          <a:bodyPr/>
          <a:lstStyle/>
          <a:p>
            <a:pPr algn="l" eaLnBrk="1" hangingPunct="1"/>
            <a:r>
              <a:rPr lang="en-US" dirty="0" smtClean="0"/>
              <a:t>ASM Troubleshooting</a:t>
            </a:r>
          </a:p>
        </p:txBody>
      </p:sp>
      <p:sp>
        <p:nvSpPr>
          <p:cNvPr id="79875" name="Rectangle 3"/>
          <p:cNvSpPr>
            <a:spLocks noGrp="1"/>
          </p:cNvSpPr>
          <p:nvPr>
            <p:ph type="body" idx="4294967295"/>
          </p:nvPr>
        </p:nvSpPr>
        <p:spPr/>
        <p:txBody>
          <a:bodyPr/>
          <a:lstStyle/>
          <a:p>
            <a:pPr eaLnBrk="1" hangingPunct="1"/>
            <a:r>
              <a:rPr lang="en-US" dirty="0" smtClean="0"/>
              <a:t>ASM Disk Discovery</a:t>
            </a:r>
          </a:p>
          <a:p>
            <a:pPr lvl="1" eaLnBrk="1" hangingPunct="1"/>
            <a:r>
              <a:rPr lang="en-US" dirty="0" smtClean="0"/>
              <a:t>Can’t discover disks</a:t>
            </a:r>
          </a:p>
          <a:p>
            <a:pPr lvl="2" eaLnBrk="1" hangingPunct="1"/>
            <a:r>
              <a:rPr lang="en-US" dirty="0" smtClean="0"/>
              <a:t>If using ASMLIB</a:t>
            </a:r>
          </a:p>
          <a:p>
            <a:pPr lvl="3" eaLnBrk="1" hangingPunct="1"/>
            <a:r>
              <a:rPr lang="en-US" dirty="0" smtClean="0"/>
              <a:t>Ensure ASMLIB </a:t>
            </a:r>
            <a:r>
              <a:rPr lang="en-US" dirty="0" err="1" smtClean="0"/>
              <a:t>listdisks</a:t>
            </a:r>
            <a:r>
              <a:rPr lang="en-US" dirty="0" smtClean="0"/>
              <a:t> lists all required disks</a:t>
            </a:r>
          </a:p>
          <a:p>
            <a:pPr lvl="3" eaLnBrk="1" hangingPunct="1"/>
            <a:r>
              <a:rPr lang="en-US" dirty="0" smtClean="0"/>
              <a:t>Make sure that ASMLIB scandisk returns with &lt;OK&gt;</a:t>
            </a:r>
          </a:p>
          <a:p>
            <a:pPr lvl="3" eaLnBrk="1" hangingPunct="1"/>
            <a:r>
              <a:rPr lang="en-US" dirty="0" smtClean="0"/>
              <a:t>Verify the correct library-specific discovery string is used; i.e. it should be “ORCL:*”</a:t>
            </a:r>
          </a:p>
          <a:p>
            <a:pPr lvl="2" eaLnBrk="1" hangingPunct="1"/>
            <a:r>
              <a:rPr lang="en-US" dirty="0" smtClean="0"/>
              <a:t>ORA-15020: discovered duplicate ASM disk</a:t>
            </a:r>
          </a:p>
          <a:p>
            <a:pPr lvl="3" eaLnBrk="1" hangingPunct="1"/>
            <a:r>
              <a:rPr lang="en-US" dirty="0" err="1" smtClean="0"/>
              <a:t>Asm_diskstring</a:t>
            </a:r>
            <a:r>
              <a:rPr lang="en-US" dirty="0" smtClean="0"/>
              <a:t> resolves to duplicate paths</a:t>
            </a:r>
          </a:p>
          <a:p>
            <a:pPr lvl="3" eaLnBrk="1" hangingPunct="1"/>
            <a:r>
              <a:rPr lang="en-US" dirty="0" smtClean="0"/>
              <a:t>If using </a:t>
            </a:r>
            <a:r>
              <a:rPr lang="en-US" dirty="0" err="1" smtClean="0"/>
              <a:t>multipathing</a:t>
            </a:r>
            <a:r>
              <a:rPr lang="en-US" dirty="0" smtClean="0"/>
              <a:t> tools, specify the virtual device, or a single path</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idx="4294967295"/>
          </p:nvPr>
        </p:nvSpPr>
        <p:spPr>
          <a:xfrm>
            <a:off x="2743200" y="-76200"/>
            <a:ext cx="5943600" cy="1143000"/>
          </a:xfrm>
        </p:spPr>
        <p:txBody>
          <a:bodyPr/>
          <a:lstStyle/>
          <a:p>
            <a:pPr algn="l" eaLnBrk="1" hangingPunct="1"/>
            <a:r>
              <a:rPr lang="en-US" dirty="0" smtClean="0"/>
              <a:t>ASM Troubleshooting</a:t>
            </a:r>
          </a:p>
        </p:txBody>
      </p:sp>
      <p:sp>
        <p:nvSpPr>
          <p:cNvPr id="80899" name="Rectangle 3"/>
          <p:cNvSpPr>
            <a:spLocks noGrp="1"/>
          </p:cNvSpPr>
          <p:nvPr>
            <p:ph type="body" idx="4294967295"/>
          </p:nvPr>
        </p:nvSpPr>
        <p:spPr/>
        <p:txBody>
          <a:bodyPr/>
          <a:lstStyle/>
          <a:p>
            <a:pPr eaLnBrk="1" hangingPunct="1"/>
            <a:r>
              <a:rPr lang="en-US" sz="2800" smtClean="0"/>
              <a:t>Diskgroup Issues</a:t>
            </a:r>
          </a:p>
          <a:p>
            <a:pPr lvl="1" eaLnBrk="1" hangingPunct="1"/>
            <a:r>
              <a:rPr lang="en-US" sz="2400" smtClean="0"/>
              <a:t>Disk group out of space despite added storage</a:t>
            </a:r>
          </a:p>
          <a:p>
            <a:pPr lvl="2" eaLnBrk="1" hangingPunct="1"/>
            <a:r>
              <a:rPr lang="en-US" sz="2000" smtClean="0"/>
              <a:t>Make sure that all ASM devices are of similar capacity, including the ones being added</a:t>
            </a:r>
          </a:p>
          <a:p>
            <a:pPr lvl="2" eaLnBrk="1" hangingPunct="1"/>
            <a:r>
              <a:rPr lang="en-US" sz="2000" smtClean="0"/>
              <a:t>If failgroups contain more than one device, make sure that the total capacity of each failgroup is similar across all failgroups.</a:t>
            </a:r>
          </a:p>
          <a:p>
            <a:pPr lvl="1" eaLnBrk="1" hangingPunct="1"/>
            <a:r>
              <a:rPr lang="en-US" sz="2400" smtClean="0"/>
              <a:t>If rebalance hangs because there is no more space available</a:t>
            </a:r>
          </a:p>
          <a:p>
            <a:pPr lvl="2" eaLnBrk="1" hangingPunct="1"/>
            <a:r>
              <a:rPr lang="en-US" sz="2000" smtClean="0"/>
              <a:t>Then add more storage of similar size</a:t>
            </a:r>
          </a:p>
          <a:p>
            <a:pPr lvl="2" eaLnBrk="1" hangingPunct="1"/>
            <a:r>
              <a:rPr lang="en-US" sz="2000" smtClean="0"/>
              <a:t>Make sure that the asm_power_limit parameter is not set to zero</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idx="4294967295"/>
          </p:nvPr>
        </p:nvSpPr>
        <p:spPr>
          <a:xfrm>
            <a:off x="2514600" y="-76200"/>
            <a:ext cx="6172200" cy="1143000"/>
          </a:xfrm>
        </p:spPr>
        <p:txBody>
          <a:bodyPr/>
          <a:lstStyle/>
          <a:p>
            <a:pPr algn="l" eaLnBrk="1" hangingPunct="1"/>
            <a:r>
              <a:rPr lang="en-US" dirty="0" smtClean="0"/>
              <a:t>ASM Troubleshooting</a:t>
            </a:r>
          </a:p>
        </p:txBody>
      </p:sp>
      <p:sp>
        <p:nvSpPr>
          <p:cNvPr id="81923" name="Rectangle 3"/>
          <p:cNvSpPr>
            <a:spLocks noGrp="1"/>
          </p:cNvSpPr>
          <p:nvPr>
            <p:ph type="body" idx="4294967295"/>
          </p:nvPr>
        </p:nvSpPr>
        <p:spPr/>
        <p:txBody>
          <a:bodyPr/>
          <a:lstStyle/>
          <a:p>
            <a:pPr eaLnBrk="1" hangingPunct="1"/>
            <a:r>
              <a:rPr lang="en-US" sz="2800" smtClean="0"/>
              <a:t>Diskgroup Issues</a:t>
            </a:r>
          </a:p>
          <a:p>
            <a:pPr lvl="1" eaLnBrk="1" hangingPunct="1"/>
            <a:r>
              <a:rPr lang="en-US" sz="2400" smtClean="0"/>
              <a:t>Unexpected Disk group dismount</a:t>
            </a:r>
          </a:p>
          <a:p>
            <a:pPr lvl="2" eaLnBrk="1" hangingPunct="1"/>
            <a:r>
              <a:rPr lang="en-US" sz="2000" smtClean="0"/>
              <a:t>WARNING: offlining mode 3 of disk 1/0x0( DATA_1_0001)</a:t>
            </a:r>
          </a:p>
          <a:p>
            <a:pPr lvl="3" eaLnBrk="1" hangingPunct="1"/>
            <a:r>
              <a:rPr lang="en-US" sz="1800" smtClean="0"/>
              <a:t>Indicates that there was an I/O error to a particular disk</a:t>
            </a:r>
          </a:p>
          <a:p>
            <a:pPr lvl="2" eaLnBrk="1" hangingPunct="1"/>
            <a:r>
              <a:rPr lang="en-US" sz="2000" smtClean="0"/>
              <a:t>ERROR: PST-initiated MANDATORY DISMOUNT of group DATA_1</a:t>
            </a:r>
          </a:p>
          <a:p>
            <a:pPr lvl="3" eaLnBrk="1" hangingPunct="1"/>
            <a:r>
              <a:rPr lang="en-US" sz="1800" smtClean="0"/>
              <a:t>Indicates that trying to take the disk offline would have caused data loss, so ASM is dismounting the disk group instead.</a:t>
            </a:r>
          </a:p>
          <a:p>
            <a:pPr lvl="1" eaLnBrk="1" hangingPunct="1"/>
            <a:r>
              <a:rPr lang="en-US" sz="2400" smtClean="0"/>
              <a:t>In both cases look for disk I/O errors from OS and storage layers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a:xfrm>
            <a:off x="685800" y="-304800"/>
            <a:ext cx="8229600" cy="1143000"/>
          </a:xfrm>
        </p:spPr>
        <p:txBody>
          <a:bodyPr/>
          <a:lstStyle/>
          <a:p>
            <a:pPr eaLnBrk="1" hangingPunct="1"/>
            <a:r>
              <a:rPr lang="en-US" dirty="0" smtClean="0"/>
              <a:t>Database Concepts</a:t>
            </a:r>
          </a:p>
        </p:txBody>
      </p:sp>
      <p:sp>
        <p:nvSpPr>
          <p:cNvPr id="19459" name="Content Placeholder 5"/>
          <p:cNvSpPr>
            <a:spLocks noGrp="1"/>
          </p:cNvSpPr>
          <p:nvPr>
            <p:ph idx="4294967295"/>
          </p:nvPr>
        </p:nvSpPr>
        <p:spPr>
          <a:xfrm>
            <a:off x="228600" y="1447800"/>
            <a:ext cx="8229600" cy="4525963"/>
          </a:xfrm>
        </p:spPr>
        <p:txBody>
          <a:bodyPr/>
          <a:lstStyle/>
          <a:p>
            <a:pPr eaLnBrk="1" hangingPunct="1"/>
            <a:r>
              <a:rPr lang="en-US" dirty="0" smtClean="0"/>
              <a:t>Database Concepts</a:t>
            </a:r>
          </a:p>
          <a:p>
            <a:pPr lvl="1" eaLnBrk="1" hangingPunct="1"/>
            <a:r>
              <a:rPr lang="en-US" dirty="0" smtClean="0"/>
              <a:t>Database Architecture</a:t>
            </a:r>
          </a:p>
          <a:p>
            <a:pPr lvl="1" eaLnBrk="1" hangingPunct="1"/>
            <a:r>
              <a:rPr lang="en-US" dirty="0" smtClean="0"/>
              <a:t>Storage Architecture (Logical)</a:t>
            </a:r>
          </a:p>
          <a:p>
            <a:pPr lvl="1" eaLnBrk="1" hangingPunct="1"/>
            <a:r>
              <a:rPr lang="en-US" dirty="0" smtClean="0"/>
              <a:t>Storage Architecture (Physical)</a:t>
            </a:r>
          </a:p>
          <a:p>
            <a:pPr lvl="1" eaLnBrk="1" hangingPunct="1"/>
            <a:r>
              <a:rPr lang="en-US" dirty="0" smtClean="0"/>
              <a:t>Storage Requirements</a:t>
            </a:r>
          </a:p>
          <a:p>
            <a:pPr eaLnBrk="1" hangingPunct="1"/>
            <a:endParaRPr lang="en-US"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idx="4294967295"/>
          </p:nvPr>
        </p:nvSpPr>
        <p:spPr>
          <a:xfrm>
            <a:off x="2667000" y="0"/>
            <a:ext cx="6019800" cy="1143000"/>
          </a:xfrm>
        </p:spPr>
        <p:txBody>
          <a:bodyPr/>
          <a:lstStyle/>
          <a:p>
            <a:pPr algn="l" eaLnBrk="1" hangingPunct="1"/>
            <a:r>
              <a:rPr lang="en-US" dirty="0" smtClean="0"/>
              <a:t>ASM Troubleshooting</a:t>
            </a:r>
          </a:p>
        </p:txBody>
      </p:sp>
      <p:sp>
        <p:nvSpPr>
          <p:cNvPr id="82947" name="Rectangle 3"/>
          <p:cNvSpPr>
            <a:spLocks noGrp="1"/>
          </p:cNvSpPr>
          <p:nvPr>
            <p:ph type="body" idx="4294967295"/>
          </p:nvPr>
        </p:nvSpPr>
        <p:spPr/>
        <p:txBody>
          <a:bodyPr/>
          <a:lstStyle/>
          <a:p>
            <a:pPr eaLnBrk="1" hangingPunct="1">
              <a:lnSpc>
                <a:spcPct val="90000"/>
              </a:lnSpc>
            </a:pPr>
            <a:r>
              <a:rPr lang="en-US" sz="2800" dirty="0" smtClean="0"/>
              <a:t>Recovering from Transient disk failures</a:t>
            </a:r>
          </a:p>
          <a:p>
            <a:pPr lvl="1" eaLnBrk="1" hangingPunct="1">
              <a:lnSpc>
                <a:spcPct val="90000"/>
              </a:lnSpc>
            </a:pPr>
            <a:r>
              <a:rPr lang="en-US" sz="2400" dirty="0" smtClean="0"/>
              <a:t>For ASM redundancy </a:t>
            </a:r>
            <a:r>
              <a:rPr lang="en-US" sz="2400" dirty="0" err="1" smtClean="0"/>
              <a:t>diskgroups</a:t>
            </a:r>
            <a:r>
              <a:rPr lang="en-US" sz="2400" dirty="0" smtClean="0"/>
              <a:t>, there may be cases where disks temporarily lose connectivity or have transient failures</a:t>
            </a:r>
          </a:p>
          <a:p>
            <a:pPr lvl="2" eaLnBrk="1" hangingPunct="1">
              <a:lnSpc>
                <a:spcPct val="90000"/>
              </a:lnSpc>
            </a:pPr>
            <a:r>
              <a:rPr lang="en-US" sz="2000" dirty="0" smtClean="0"/>
              <a:t>V$ASM_DISK query shows this for a disk:</a:t>
            </a:r>
          </a:p>
          <a:p>
            <a:pPr lvl="3">
              <a:lnSpc>
                <a:spcPct val="90000"/>
              </a:lnSpc>
              <a:buFont typeface="Arial" charset="0"/>
              <a:buNone/>
            </a:pPr>
            <a:r>
              <a:rPr lang="en-US" sz="1800" dirty="0" smtClean="0"/>
              <a:t>NAME    MOUNT_STATUS  STATE</a:t>
            </a:r>
          </a:p>
          <a:p>
            <a:pPr lvl="3">
              <a:lnSpc>
                <a:spcPct val="90000"/>
              </a:lnSpc>
              <a:buFont typeface="Arial" charset="0"/>
              <a:buNone/>
            </a:pPr>
            <a:r>
              <a:rPr lang="en-US" sz="1800" dirty="0" smtClean="0"/>
              <a:t>---------  -----------------------   --------</a:t>
            </a:r>
          </a:p>
          <a:p>
            <a:pPr lvl="3">
              <a:lnSpc>
                <a:spcPct val="90000"/>
              </a:lnSpc>
              <a:buFont typeface="Arial" charset="0"/>
              <a:buNone/>
            </a:pPr>
            <a:r>
              <a:rPr lang="en-US" sz="1800" dirty="0" smtClean="0"/>
              <a:t>DATA     MISSING                  HUNG</a:t>
            </a:r>
          </a:p>
          <a:p>
            <a:pPr lvl="1" eaLnBrk="1" hangingPunct="1">
              <a:lnSpc>
                <a:spcPct val="90000"/>
              </a:lnSpc>
            </a:pPr>
            <a:r>
              <a:rPr lang="en-US" sz="2400" dirty="0" smtClean="0"/>
              <a:t>Ensure you’ve recovered from transient failure, </a:t>
            </a:r>
            <a:r>
              <a:rPr lang="en-US" sz="2400" dirty="0" err="1" smtClean="0"/>
              <a:t>v$asm_disk</a:t>
            </a:r>
            <a:r>
              <a:rPr lang="en-US" sz="2400" dirty="0" smtClean="0"/>
              <a:t> will now show a MEMBER disk</a:t>
            </a:r>
          </a:p>
          <a:p>
            <a:pPr lvl="1" eaLnBrk="1" hangingPunct="1">
              <a:lnSpc>
                <a:spcPct val="90000"/>
              </a:lnSpc>
            </a:pPr>
            <a:r>
              <a:rPr lang="en-US" sz="2400" dirty="0" smtClean="0"/>
              <a:t>Add disks back in the </a:t>
            </a:r>
            <a:r>
              <a:rPr lang="en-US" sz="2400" dirty="0" err="1" smtClean="0"/>
              <a:t>diskgroup</a:t>
            </a:r>
            <a:r>
              <a:rPr lang="en-US" sz="2400" dirty="0" smtClean="0"/>
              <a:t> using the alter </a:t>
            </a:r>
            <a:r>
              <a:rPr lang="en-US" sz="2400" dirty="0" err="1" smtClean="0"/>
              <a:t>diskgroup</a:t>
            </a:r>
            <a:r>
              <a:rPr lang="en-US" sz="2400" dirty="0" smtClean="0"/>
              <a:t> add disk and specifying the FORCE option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idx="4294967295"/>
          </p:nvPr>
        </p:nvSpPr>
        <p:spPr>
          <a:xfrm>
            <a:off x="2438400" y="0"/>
            <a:ext cx="6248400" cy="1143000"/>
          </a:xfrm>
        </p:spPr>
        <p:txBody>
          <a:bodyPr/>
          <a:lstStyle/>
          <a:p>
            <a:pPr algn="l" eaLnBrk="1" hangingPunct="1"/>
            <a:r>
              <a:rPr lang="en-US" dirty="0" smtClean="0"/>
              <a:t>ASM Troubleshooting</a:t>
            </a:r>
          </a:p>
        </p:txBody>
      </p:sp>
      <p:sp>
        <p:nvSpPr>
          <p:cNvPr id="83971" name="Rectangle 3"/>
          <p:cNvSpPr>
            <a:spLocks noGrp="1"/>
          </p:cNvSpPr>
          <p:nvPr>
            <p:ph type="body" idx="4294967295"/>
          </p:nvPr>
        </p:nvSpPr>
        <p:spPr/>
        <p:txBody>
          <a:bodyPr/>
          <a:lstStyle/>
          <a:p>
            <a:pPr eaLnBrk="1" hangingPunct="1"/>
            <a:r>
              <a:rPr lang="en-US" sz="2800" dirty="0" smtClean="0"/>
              <a:t>Database Connections</a:t>
            </a:r>
          </a:p>
          <a:p>
            <a:pPr lvl="1" eaLnBrk="1" hangingPunct="1"/>
            <a:r>
              <a:rPr lang="en-US" sz="2400" dirty="0" smtClean="0"/>
              <a:t>Symptom: Database unable to connect to ASM instance.</a:t>
            </a:r>
          </a:p>
          <a:p>
            <a:pPr lvl="2" eaLnBrk="1" hangingPunct="1"/>
            <a:r>
              <a:rPr lang="en-US" sz="2000" dirty="0" smtClean="0"/>
              <a:t>ASM instance is not running or has not mounted the </a:t>
            </a:r>
            <a:r>
              <a:rPr lang="en-US" sz="2000" dirty="0" err="1" smtClean="0"/>
              <a:t>diskgroup</a:t>
            </a:r>
            <a:endParaRPr lang="en-US" sz="2000" dirty="0" smtClean="0"/>
          </a:p>
          <a:p>
            <a:pPr lvl="2" eaLnBrk="1" hangingPunct="1"/>
            <a:r>
              <a:rPr lang="en-US" sz="2000" dirty="0" smtClean="0"/>
              <a:t>DB user is not in the primary member of CSS group</a:t>
            </a:r>
          </a:p>
          <a:p>
            <a:pPr lvl="1" eaLnBrk="1" hangingPunct="1"/>
            <a:r>
              <a:rPr lang="en-US" sz="2400" dirty="0" smtClean="0"/>
              <a:t>Symptom: Subsequent Database mount cannot find the </a:t>
            </a:r>
            <a:r>
              <a:rPr lang="en-US" sz="2400" dirty="0" err="1" smtClean="0"/>
              <a:t>controlfile</a:t>
            </a:r>
            <a:endParaRPr lang="en-US" sz="2400" dirty="0" smtClean="0"/>
          </a:p>
          <a:p>
            <a:pPr lvl="2" eaLnBrk="1" hangingPunct="1"/>
            <a:r>
              <a:rPr lang="en-US" sz="2000" dirty="0" smtClean="0"/>
              <a:t>Check that ASM instance is running and has mounted the </a:t>
            </a:r>
            <a:r>
              <a:rPr lang="en-US" sz="2000" dirty="0" err="1" smtClean="0"/>
              <a:t>diskgroup</a:t>
            </a:r>
            <a:endParaRPr lang="en-US" sz="2000" dirty="0" smtClean="0"/>
          </a:p>
          <a:p>
            <a:pPr lvl="2" eaLnBrk="1" hangingPunct="1"/>
            <a:r>
              <a:rPr lang="en-US" sz="2000" dirty="0" smtClean="0"/>
              <a:t>If OMF was used to create the </a:t>
            </a:r>
            <a:r>
              <a:rPr lang="en-US" sz="2000" dirty="0" err="1" smtClean="0"/>
              <a:t>controlfile</a:t>
            </a:r>
            <a:r>
              <a:rPr lang="en-US" sz="2000" dirty="0" smtClean="0"/>
              <a:t> then one needs to create an alias for the OMF file and update the parameter file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idx="4294967295"/>
          </p:nvPr>
        </p:nvSpPr>
        <p:spPr>
          <a:xfrm>
            <a:off x="2286000" y="0"/>
            <a:ext cx="6400800" cy="1143000"/>
          </a:xfrm>
        </p:spPr>
        <p:txBody>
          <a:bodyPr/>
          <a:lstStyle/>
          <a:p>
            <a:pPr algn="l" eaLnBrk="1" hangingPunct="1"/>
            <a:r>
              <a:rPr lang="en-US" dirty="0" smtClean="0"/>
              <a:t>ASM Troubleshooting</a:t>
            </a:r>
          </a:p>
        </p:txBody>
      </p:sp>
      <p:sp>
        <p:nvSpPr>
          <p:cNvPr id="84995" name="Rectangle 3"/>
          <p:cNvSpPr>
            <a:spLocks noGrp="1"/>
          </p:cNvSpPr>
          <p:nvPr>
            <p:ph type="body" idx="4294967295"/>
          </p:nvPr>
        </p:nvSpPr>
        <p:spPr/>
        <p:txBody>
          <a:bodyPr/>
          <a:lstStyle/>
          <a:p>
            <a:pPr eaLnBrk="1" hangingPunct="1"/>
            <a:r>
              <a:rPr lang="en-US" smtClean="0"/>
              <a:t>Database Connections</a:t>
            </a:r>
          </a:p>
          <a:p>
            <a:pPr lvl="1" eaLnBrk="1" hangingPunct="1"/>
            <a:r>
              <a:rPr lang="en-US" smtClean="0"/>
              <a:t>Symptom: Database does not startup due to errors in spfile stored in a diskgroup</a:t>
            </a:r>
          </a:p>
          <a:p>
            <a:pPr lvl="2" eaLnBrk="1" hangingPunct="1"/>
            <a:r>
              <a:rPr lang="en-US" smtClean="0"/>
              <a:t>Copy the spfile out of the diskgroup to a local filesystem using create pfile from spfile=‘+dg/spfile.ora’</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idx="4294967295"/>
          </p:nvPr>
        </p:nvSpPr>
        <p:spPr>
          <a:xfrm>
            <a:off x="2362200" y="-76200"/>
            <a:ext cx="6324600" cy="1143000"/>
          </a:xfrm>
        </p:spPr>
        <p:txBody>
          <a:bodyPr/>
          <a:lstStyle/>
          <a:p>
            <a:pPr algn="l" eaLnBrk="1" hangingPunct="1"/>
            <a:r>
              <a:rPr lang="en-US" dirty="0" smtClean="0"/>
              <a:t>ASM Troubleshooting</a:t>
            </a:r>
          </a:p>
        </p:txBody>
      </p:sp>
      <p:sp>
        <p:nvSpPr>
          <p:cNvPr id="86019" name="Rectangle 3"/>
          <p:cNvSpPr>
            <a:spLocks noGrp="1"/>
          </p:cNvSpPr>
          <p:nvPr>
            <p:ph type="body" idx="4294967295"/>
          </p:nvPr>
        </p:nvSpPr>
        <p:spPr/>
        <p:txBody>
          <a:bodyPr/>
          <a:lstStyle/>
          <a:p>
            <a:pPr eaLnBrk="1" hangingPunct="1"/>
            <a:r>
              <a:rPr lang="en-US" dirty="0" smtClean="0"/>
              <a:t>Memory Related Issues (Shared pool, Large Pool, Cache Size, etc)</a:t>
            </a:r>
          </a:p>
          <a:p>
            <a:pPr lvl="1" eaLnBrk="1" hangingPunct="1"/>
            <a:r>
              <a:rPr lang="en-US" dirty="0" smtClean="0"/>
              <a:t>Increase respective memory size, based on the suggestions made earlier</a:t>
            </a:r>
          </a:p>
          <a:p>
            <a:pPr lvl="1" eaLnBrk="1" hangingPunct="1"/>
            <a:r>
              <a:rPr lang="en-US" dirty="0" smtClean="0"/>
              <a:t>Note that the memory requirements for the database and the ASM instances are different</a:t>
            </a:r>
          </a:p>
          <a:p>
            <a:pPr lvl="1" eaLnBrk="1" hangingPunct="1"/>
            <a:endParaRPr lang="en-US" dirty="0" smtClean="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idx="4294967295"/>
          </p:nvPr>
        </p:nvSpPr>
        <p:spPr>
          <a:xfrm>
            <a:off x="2286000" y="-152400"/>
            <a:ext cx="8229600" cy="1143000"/>
          </a:xfrm>
        </p:spPr>
        <p:txBody>
          <a:bodyPr/>
          <a:lstStyle/>
          <a:p>
            <a:pPr algn="l" eaLnBrk="1" hangingPunct="1"/>
            <a:r>
              <a:rPr lang="en-US" dirty="0" smtClean="0"/>
              <a:t>Migrating DB to ASM</a:t>
            </a:r>
          </a:p>
        </p:txBody>
      </p:sp>
      <p:sp>
        <p:nvSpPr>
          <p:cNvPr id="87043" name="Content Placeholder 5"/>
          <p:cNvSpPr>
            <a:spLocks noGrp="1"/>
          </p:cNvSpPr>
          <p:nvPr>
            <p:ph idx="4294967295"/>
          </p:nvPr>
        </p:nvSpPr>
        <p:spPr/>
        <p:txBody>
          <a:bodyPr/>
          <a:lstStyle/>
          <a:p>
            <a:pPr eaLnBrk="1" hangingPunct="1">
              <a:lnSpc>
                <a:spcPct val="80000"/>
              </a:lnSpc>
            </a:pPr>
            <a:r>
              <a:rPr lang="en-US" sz="2800" dirty="0" smtClean="0"/>
              <a:t>Migrating from non-ASM to ASM </a:t>
            </a:r>
          </a:p>
          <a:p>
            <a:pPr lvl="1" eaLnBrk="1" hangingPunct="1">
              <a:lnSpc>
                <a:spcPct val="80000"/>
              </a:lnSpc>
            </a:pPr>
            <a:r>
              <a:rPr lang="en-US" dirty="0" err="1" smtClean="0"/>
              <a:t>rman</a:t>
            </a:r>
            <a:r>
              <a:rPr lang="en-US" dirty="0" smtClean="0"/>
              <a:t> utility</a:t>
            </a:r>
          </a:p>
          <a:p>
            <a:pPr lvl="1" eaLnBrk="1" hangingPunct="1">
              <a:lnSpc>
                <a:spcPct val="80000"/>
              </a:lnSpc>
            </a:pPr>
            <a:r>
              <a:rPr lang="en-US" dirty="0" smtClean="0"/>
              <a:t>DBMS_FILE_TRANSFER API </a:t>
            </a:r>
          </a:p>
          <a:p>
            <a:pPr lvl="1" eaLnBrk="1" hangingPunct="1">
              <a:lnSpc>
                <a:spcPct val="80000"/>
              </a:lnSpc>
            </a:pPr>
            <a:r>
              <a:rPr lang="en-US" dirty="0" smtClean="0"/>
              <a:t>Enterprise Manager which in turn uses RMAN</a:t>
            </a:r>
          </a:p>
          <a:p>
            <a:pPr eaLnBrk="1" hangingPunct="1">
              <a:lnSpc>
                <a:spcPct val="80000"/>
              </a:lnSpc>
            </a:pPr>
            <a:endParaRPr lang="en-US" sz="1800" dirty="0"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idx="4294967295"/>
          </p:nvPr>
        </p:nvSpPr>
        <p:spPr>
          <a:xfrm>
            <a:off x="2286000" y="-152400"/>
            <a:ext cx="8229600" cy="1143000"/>
          </a:xfrm>
        </p:spPr>
        <p:txBody>
          <a:bodyPr/>
          <a:lstStyle/>
          <a:p>
            <a:pPr algn="l" eaLnBrk="1" hangingPunct="1"/>
            <a:r>
              <a:rPr lang="en-US" dirty="0" smtClean="0"/>
              <a:t>Orion Tool</a:t>
            </a:r>
          </a:p>
        </p:txBody>
      </p:sp>
      <p:sp>
        <p:nvSpPr>
          <p:cNvPr id="87043" name="Content Placeholder 5"/>
          <p:cNvSpPr>
            <a:spLocks noGrp="1"/>
          </p:cNvSpPr>
          <p:nvPr>
            <p:ph idx="4294967295"/>
          </p:nvPr>
        </p:nvSpPr>
        <p:spPr/>
        <p:txBody>
          <a:bodyPr/>
          <a:lstStyle/>
          <a:p>
            <a:pPr eaLnBrk="1" hangingPunct="1">
              <a:lnSpc>
                <a:spcPct val="80000"/>
              </a:lnSpc>
            </a:pPr>
            <a:r>
              <a:rPr lang="en-US" sz="2800" dirty="0" smtClean="0"/>
              <a:t>Oracle Input Output Number</a:t>
            </a:r>
          </a:p>
          <a:p>
            <a:pPr eaLnBrk="1" hangingPunct="1">
              <a:lnSpc>
                <a:spcPct val="80000"/>
              </a:lnSpc>
            </a:pPr>
            <a:r>
              <a:rPr lang="en-US" sz="2800" dirty="0" smtClean="0"/>
              <a:t>Measuring I/O of the storage using ORION</a:t>
            </a:r>
          </a:p>
          <a:p>
            <a:pPr eaLnBrk="1" hangingPunct="1">
              <a:lnSpc>
                <a:spcPct val="80000"/>
              </a:lnSpc>
            </a:pPr>
            <a:r>
              <a:rPr lang="en-US" sz="2800" dirty="0" smtClean="0"/>
              <a:t>Not supported by Oracle</a:t>
            </a:r>
            <a:endParaRPr lang="en-US" sz="1800" dirty="0"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7800" y="2819400"/>
            <a:ext cx="5760936" cy="1815882"/>
          </a:xfrm>
          <a:prstGeom prst="rect">
            <a:avLst/>
          </a:prstGeom>
          <a:noFill/>
        </p:spPr>
        <p:txBody>
          <a:bodyPr wrap="none" rtlCol="0">
            <a:spAutoFit/>
          </a:bodyPr>
          <a:lstStyle/>
          <a:p>
            <a:r>
              <a:rPr lang="en-US" sz="2800" dirty="0" smtClean="0"/>
              <a:t>Lab 4 : Migrating Database to ASM</a:t>
            </a:r>
          </a:p>
          <a:p>
            <a:endParaRPr lang="en-US" sz="2800" dirty="0" smtClean="0"/>
          </a:p>
          <a:p>
            <a:r>
              <a:rPr lang="en-US" sz="2800" dirty="0" smtClean="0"/>
              <a:t>Lab 5 : Orion Tool</a:t>
            </a:r>
          </a:p>
          <a:p>
            <a:endParaRPr lang="en-US" sz="28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idx="4294967295"/>
          </p:nvPr>
        </p:nvSpPr>
        <p:spPr>
          <a:xfrm>
            <a:off x="2438400" y="0"/>
            <a:ext cx="6248400" cy="1143000"/>
          </a:xfrm>
        </p:spPr>
        <p:txBody>
          <a:bodyPr/>
          <a:lstStyle/>
          <a:p>
            <a:pPr algn="l" eaLnBrk="1" hangingPunct="1"/>
            <a:r>
              <a:rPr lang="en-US" dirty="0" smtClean="0"/>
              <a:t>ASM 11G new features</a:t>
            </a:r>
          </a:p>
        </p:txBody>
      </p:sp>
      <p:sp>
        <p:nvSpPr>
          <p:cNvPr id="88067" name="Rectangle 3"/>
          <p:cNvSpPr>
            <a:spLocks noGrp="1"/>
          </p:cNvSpPr>
          <p:nvPr>
            <p:ph type="body" idx="4294967295"/>
          </p:nvPr>
        </p:nvSpPr>
        <p:spPr/>
        <p:txBody>
          <a:bodyPr/>
          <a:lstStyle/>
          <a:p>
            <a:pPr eaLnBrk="1" hangingPunct="1"/>
            <a:r>
              <a:rPr lang="en-US" dirty="0" smtClean="0"/>
              <a:t>Re-sync ASM disks after transient failures</a:t>
            </a:r>
          </a:p>
          <a:p>
            <a:pPr lvl="1" eaLnBrk="1" hangingPunct="1"/>
            <a:r>
              <a:rPr lang="en-US" dirty="0" smtClean="0"/>
              <a:t>Only changed blocks are </a:t>
            </a:r>
            <a:r>
              <a:rPr lang="en-US" dirty="0" err="1" smtClean="0"/>
              <a:t>resync’ed</a:t>
            </a:r>
            <a:endParaRPr lang="en-US" dirty="0" smtClean="0"/>
          </a:p>
          <a:p>
            <a:pPr lvl="1" eaLnBrk="1" hangingPunct="1"/>
            <a:r>
              <a:rPr lang="en-US" dirty="0" smtClean="0"/>
              <a:t>Alter  </a:t>
            </a:r>
            <a:r>
              <a:rPr lang="en-US" dirty="0" err="1" smtClean="0"/>
              <a:t>diskgroup</a:t>
            </a:r>
            <a:r>
              <a:rPr lang="en-US" dirty="0" smtClean="0"/>
              <a:t> DATA online disk D3_0001;</a:t>
            </a:r>
          </a:p>
          <a:p>
            <a:pPr lvl="1" eaLnBrk="1" hangingPunct="1"/>
            <a:r>
              <a:rPr lang="en-US" dirty="0" smtClean="0"/>
              <a:t>Alter  </a:t>
            </a:r>
            <a:r>
              <a:rPr lang="en-US" dirty="0" err="1" smtClean="0"/>
              <a:t>diskgroup</a:t>
            </a:r>
            <a:r>
              <a:rPr lang="en-US" dirty="0" smtClean="0"/>
              <a:t> DATA online all;</a:t>
            </a:r>
          </a:p>
          <a:p>
            <a:pPr eaLnBrk="1" hangingPunct="1"/>
            <a:r>
              <a:rPr lang="en-US" dirty="0" smtClean="0"/>
              <a:t>Benefits</a:t>
            </a:r>
          </a:p>
          <a:p>
            <a:pPr lvl="1" eaLnBrk="1" hangingPunct="1"/>
            <a:r>
              <a:rPr lang="en-US" dirty="0" smtClean="0"/>
              <a:t>Fraction of time to re-establish redundancy</a:t>
            </a:r>
          </a:p>
          <a:p>
            <a:pPr lvl="1" eaLnBrk="1" hangingPunct="1"/>
            <a:r>
              <a:rPr lang="en-US" dirty="0" smtClean="0"/>
              <a:t>Enables pro-active maintenance</a:t>
            </a:r>
          </a:p>
          <a:p>
            <a:pPr lvl="1" eaLnBrk="1" hangingPunct="1"/>
            <a:r>
              <a:rPr lang="en-US" dirty="0" smtClean="0"/>
              <a:t>Fast recovery in extended clusters</a:t>
            </a:r>
          </a:p>
          <a:p>
            <a:pPr lvl="1" eaLnBrk="1" hangingPunct="1"/>
            <a:endParaRPr lang="en-US" dirty="0"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idx="4294967295"/>
          </p:nvPr>
        </p:nvSpPr>
        <p:spPr>
          <a:xfrm>
            <a:off x="2362200" y="76200"/>
            <a:ext cx="6324600" cy="944562"/>
          </a:xfrm>
        </p:spPr>
        <p:txBody>
          <a:bodyPr/>
          <a:lstStyle/>
          <a:p>
            <a:pPr algn="l" eaLnBrk="1" hangingPunct="1"/>
            <a:r>
              <a:rPr lang="en-US" dirty="0" smtClean="0"/>
              <a:t>ASM 11G new features</a:t>
            </a:r>
          </a:p>
        </p:txBody>
      </p:sp>
      <p:sp>
        <p:nvSpPr>
          <p:cNvPr id="89091" name="Rectangle 3"/>
          <p:cNvSpPr>
            <a:spLocks noGrp="1"/>
          </p:cNvSpPr>
          <p:nvPr>
            <p:ph type="body" idx="4294967295"/>
          </p:nvPr>
        </p:nvSpPr>
        <p:spPr/>
        <p:txBody>
          <a:bodyPr/>
          <a:lstStyle/>
          <a:p>
            <a:pPr eaLnBrk="1" hangingPunct="1"/>
            <a:r>
              <a:rPr lang="en-US" smtClean="0"/>
              <a:t>Preferred Read Failure group</a:t>
            </a:r>
          </a:p>
          <a:p>
            <a:pPr lvl="1" eaLnBrk="1" hangingPunct="1"/>
            <a:r>
              <a:rPr lang="en-US" smtClean="0"/>
              <a:t>Allows local mirror read operations in extended clusters.</a:t>
            </a:r>
          </a:p>
          <a:p>
            <a:pPr lvl="1" eaLnBrk="1" hangingPunct="1"/>
            <a:r>
              <a:rPr lang="en-US" smtClean="0"/>
              <a:t>Eliminates network latencies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idx="4294967295"/>
          </p:nvPr>
        </p:nvSpPr>
        <p:spPr>
          <a:xfrm>
            <a:off x="2362200" y="0"/>
            <a:ext cx="6324600" cy="1143000"/>
          </a:xfrm>
        </p:spPr>
        <p:txBody>
          <a:bodyPr/>
          <a:lstStyle/>
          <a:p>
            <a:pPr algn="l" eaLnBrk="1" hangingPunct="1"/>
            <a:r>
              <a:rPr lang="en-US" dirty="0" smtClean="0"/>
              <a:t>ASM 11G new features</a:t>
            </a:r>
          </a:p>
        </p:txBody>
      </p:sp>
      <p:sp>
        <p:nvSpPr>
          <p:cNvPr id="90115" name="Rectangle 3"/>
          <p:cNvSpPr>
            <a:spLocks noGrp="1"/>
          </p:cNvSpPr>
          <p:nvPr>
            <p:ph type="body" idx="4294967295"/>
          </p:nvPr>
        </p:nvSpPr>
        <p:spPr/>
        <p:txBody>
          <a:bodyPr/>
          <a:lstStyle/>
          <a:p>
            <a:pPr eaLnBrk="1" hangingPunct="1">
              <a:lnSpc>
                <a:spcPct val="90000"/>
              </a:lnSpc>
            </a:pPr>
            <a:r>
              <a:rPr lang="en-US" dirty="0" smtClean="0"/>
              <a:t>Rolling upgrade and patching</a:t>
            </a:r>
          </a:p>
          <a:p>
            <a:pPr lvl="1" eaLnBrk="1" hangingPunct="1">
              <a:lnSpc>
                <a:spcPct val="90000"/>
              </a:lnSpc>
            </a:pPr>
            <a:r>
              <a:rPr lang="en-US" dirty="0" smtClean="0"/>
              <a:t>Maximizes database availability in a cluster (RAC)</a:t>
            </a:r>
          </a:p>
          <a:p>
            <a:pPr lvl="1" eaLnBrk="1" hangingPunct="1">
              <a:lnSpc>
                <a:spcPct val="90000"/>
              </a:lnSpc>
            </a:pPr>
            <a:r>
              <a:rPr lang="en-US" dirty="0" smtClean="0"/>
              <a:t>How does it work</a:t>
            </a:r>
          </a:p>
          <a:p>
            <a:pPr lvl="2" eaLnBrk="1" hangingPunct="1">
              <a:lnSpc>
                <a:spcPct val="90000"/>
              </a:lnSpc>
            </a:pPr>
            <a:r>
              <a:rPr lang="en-US" dirty="0" smtClean="0"/>
              <a:t>Place cluster in “Rolling Migration” mode</a:t>
            </a:r>
          </a:p>
          <a:p>
            <a:pPr lvl="2" eaLnBrk="1" hangingPunct="1">
              <a:lnSpc>
                <a:spcPct val="90000"/>
              </a:lnSpc>
            </a:pPr>
            <a:r>
              <a:rPr lang="en-US" dirty="0" smtClean="0"/>
              <a:t>Bring down ASM on a cluster node</a:t>
            </a:r>
          </a:p>
          <a:p>
            <a:pPr lvl="2" eaLnBrk="1" hangingPunct="1">
              <a:lnSpc>
                <a:spcPct val="90000"/>
              </a:lnSpc>
            </a:pPr>
            <a:r>
              <a:rPr lang="en-US" dirty="0" smtClean="0"/>
              <a:t>Upgrade or patch ASM software</a:t>
            </a:r>
          </a:p>
          <a:p>
            <a:pPr lvl="2" eaLnBrk="1" hangingPunct="1">
              <a:lnSpc>
                <a:spcPct val="90000"/>
              </a:lnSpc>
            </a:pPr>
            <a:r>
              <a:rPr lang="en-US" dirty="0" smtClean="0"/>
              <a:t>Re-start ASM (Cluster can operate in mixed ASM version mode while rolling migration mode is on)</a:t>
            </a:r>
          </a:p>
          <a:p>
            <a:pPr lvl="2" eaLnBrk="1" hangingPunct="1">
              <a:lnSpc>
                <a:spcPct val="90000"/>
              </a:lnSpc>
            </a:pPr>
            <a:r>
              <a:rPr lang="en-US" dirty="0" smtClean="0"/>
              <a:t>Repeat the same for all nodes</a:t>
            </a:r>
          </a:p>
          <a:p>
            <a:pPr lvl="2" eaLnBrk="1" hangingPunct="1">
              <a:lnSpc>
                <a:spcPct val="90000"/>
              </a:lnSpc>
            </a:pPr>
            <a:r>
              <a:rPr lang="en-US" dirty="0" smtClean="0"/>
              <a:t>Stop ‘Rolling Migration’ mode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a:xfrm>
            <a:off x="685800" y="-304800"/>
            <a:ext cx="8229600" cy="1143000"/>
          </a:xfrm>
        </p:spPr>
        <p:txBody>
          <a:bodyPr/>
          <a:lstStyle/>
          <a:p>
            <a:pPr eaLnBrk="1" hangingPunct="1"/>
            <a:r>
              <a:rPr lang="en-US" dirty="0" smtClean="0"/>
              <a:t>Database Architecture</a:t>
            </a:r>
          </a:p>
        </p:txBody>
      </p:sp>
      <p:sp>
        <p:nvSpPr>
          <p:cNvPr id="19459" name="Content Placeholder 5"/>
          <p:cNvSpPr>
            <a:spLocks noGrp="1"/>
          </p:cNvSpPr>
          <p:nvPr>
            <p:ph idx="4294967295"/>
          </p:nvPr>
        </p:nvSpPr>
        <p:spPr>
          <a:xfrm>
            <a:off x="228600" y="1447800"/>
            <a:ext cx="8229600" cy="4525963"/>
          </a:xfrm>
        </p:spPr>
        <p:txBody>
          <a:bodyPr/>
          <a:lstStyle/>
          <a:p>
            <a:pPr eaLnBrk="1" hangingPunct="1"/>
            <a:r>
              <a:rPr lang="en-US" dirty="0" smtClean="0"/>
              <a:t>Collection of system elements</a:t>
            </a:r>
          </a:p>
          <a:p>
            <a:pPr lvl="1" eaLnBrk="1" hangingPunct="1"/>
            <a:r>
              <a:rPr lang="en-US" dirty="0" smtClean="0"/>
              <a:t>Shared Memory</a:t>
            </a:r>
          </a:p>
          <a:p>
            <a:pPr lvl="1" eaLnBrk="1" hangingPunct="1"/>
            <a:r>
              <a:rPr lang="en-US" dirty="0" smtClean="0"/>
              <a:t>Concurrency is maintained by locks/latches</a:t>
            </a:r>
          </a:p>
          <a:p>
            <a:pPr lvl="1" eaLnBrk="1" hangingPunct="1"/>
            <a:r>
              <a:rPr lang="en-US" dirty="0" smtClean="0"/>
              <a:t>Message passing between processes</a:t>
            </a:r>
          </a:p>
          <a:p>
            <a:pPr lvl="1" eaLnBrk="1" hangingPunct="1"/>
            <a:r>
              <a:rPr lang="en-US" dirty="0" smtClean="0"/>
              <a:t>DBWR (Database writer)</a:t>
            </a:r>
          </a:p>
          <a:p>
            <a:pPr lvl="1" eaLnBrk="1" hangingPunct="1"/>
            <a:r>
              <a:rPr lang="en-US" dirty="0" smtClean="0"/>
              <a:t>LGWR (Log Writer)</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idx="4294967295"/>
          </p:nvPr>
        </p:nvSpPr>
        <p:spPr>
          <a:xfrm>
            <a:off x="2514600" y="0"/>
            <a:ext cx="6172200" cy="1143000"/>
          </a:xfrm>
        </p:spPr>
        <p:txBody>
          <a:bodyPr/>
          <a:lstStyle/>
          <a:p>
            <a:pPr algn="l" eaLnBrk="1" hangingPunct="1"/>
            <a:r>
              <a:rPr lang="en-US" dirty="0" smtClean="0"/>
              <a:t>ASM 11G new features</a:t>
            </a:r>
          </a:p>
        </p:txBody>
      </p:sp>
      <p:sp>
        <p:nvSpPr>
          <p:cNvPr id="91139" name="Rectangle 3"/>
          <p:cNvSpPr>
            <a:spLocks noGrp="1"/>
          </p:cNvSpPr>
          <p:nvPr>
            <p:ph type="body" idx="4294967295"/>
          </p:nvPr>
        </p:nvSpPr>
        <p:spPr/>
        <p:txBody>
          <a:bodyPr/>
          <a:lstStyle/>
          <a:p>
            <a:pPr eaLnBrk="1" hangingPunct="1">
              <a:lnSpc>
                <a:spcPct val="90000"/>
              </a:lnSpc>
            </a:pPr>
            <a:r>
              <a:rPr lang="en-US" dirty="0" smtClean="0"/>
              <a:t>Variable Extents</a:t>
            </a:r>
          </a:p>
          <a:p>
            <a:pPr lvl="1" eaLnBrk="1" hangingPunct="1">
              <a:lnSpc>
                <a:spcPct val="90000"/>
              </a:lnSpc>
            </a:pPr>
            <a:r>
              <a:rPr lang="en-US" dirty="0" smtClean="0"/>
              <a:t>ASM Extent Map</a:t>
            </a:r>
          </a:p>
          <a:p>
            <a:pPr lvl="2" eaLnBrk="1" hangingPunct="1">
              <a:lnSpc>
                <a:spcPct val="90000"/>
              </a:lnSpc>
            </a:pPr>
            <a:r>
              <a:rPr lang="en-US" dirty="0" smtClean="0"/>
              <a:t>Collection of data extents that defines ASM file</a:t>
            </a:r>
          </a:p>
          <a:p>
            <a:pPr lvl="1" eaLnBrk="1" hangingPunct="1">
              <a:lnSpc>
                <a:spcPct val="90000"/>
              </a:lnSpc>
            </a:pPr>
            <a:r>
              <a:rPr lang="en-US" dirty="0" smtClean="0"/>
              <a:t>Variable size extents</a:t>
            </a:r>
          </a:p>
          <a:p>
            <a:pPr lvl="2" eaLnBrk="1" hangingPunct="1">
              <a:lnSpc>
                <a:spcPct val="90000"/>
              </a:lnSpc>
            </a:pPr>
            <a:r>
              <a:rPr lang="en-US" dirty="0" smtClean="0"/>
              <a:t>Extent size grows automatically with file size</a:t>
            </a:r>
          </a:p>
          <a:p>
            <a:pPr lvl="1" eaLnBrk="1" hangingPunct="1">
              <a:lnSpc>
                <a:spcPct val="90000"/>
              </a:lnSpc>
            </a:pPr>
            <a:r>
              <a:rPr lang="en-US" dirty="0" smtClean="0"/>
              <a:t>Benefits</a:t>
            </a:r>
          </a:p>
          <a:p>
            <a:pPr lvl="2" eaLnBrk="1" hangingPunct="1">
              <a:lnSpc>
                <a:spcPct val="90000"/>
              </a:lnSpc>
            </a:pPr>
            <a:r>
              <a:rPr lang="en-US" dirty="0" smtClean="0"/>
              <a:t>Reduce memory utilization in SGA</a:t>
            </a:r>
          </a:p>
          <a:p>
            <a:pPr lvl="2" eaLnBrk="1" hangingPunct="1">
              <a:lnSpc>
                <a:spcPct val="90000"/>
              </a:lnSpc>
            </a:pPr>
            <a:r>
              <a:rPr lang="en-US" dirty="0" smtClean="0"/>
              <a:t>Improved file create/open</a:t>
            </a:r>
          </a:p>
          <a:p>
            <a:pPr lvl="2" eaLnBrk="1" hangingPunct="1">
              <a:lnSpc>
                <a:spcPct val="90000"/>
              </a:lnSpc>
            </a:pPr>
            <a:r>
              <a:rPr lang="en-US" dirty="0" smtClean="0"/>
              <a:t>Increase maximum ASM file size</a:t>
            </a:r>
          </a:p>
          <a:p>
            <a:pPr lvl="1" eaLnBrk="1" hangingPunct="1">
              <a:lnSpc>
                <a:spcPct val="90000"/>
              </a:lnSpc>
            </a:pPr>
            <a:r>
              <a:rPr lang="en-US" dirty="0" smtClean="0"/>
              <a:t>100% automatic</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idx="4294967295"/>
          </p:nvPr>
        </p:nvSpPr>
        <p:spPr>
          <a:xfrm>
            <a:off x="2514600" y="0"/>
            <a:ext cx="6172200" cy="1143000"/>
          </a:xfrm>
        </p:spPr>
        <p:txBody>
          <a:bodyPr/>
          <a:lstStyle/>
          <a:p>
            <a:pPr algn="l" eaLnBrk="1" hangingPunct="1"/>
            <a:r>
              <a:rPr lang="en-US" dirty="0" smtClean="0"/>
              <a:t>ASM 11G new features</a:t>
            </a:r>
          </a:p>
        </p:txBody>
      </p:sp>
      <p:sp>
        <p:nvSpPr>
          <p:cNvPr id="92163" name="Rectangle 3"/>
          <p:cNvSpPr>
            <a:spLocks noGrp="1"/>
          </p:cNvSpPr>
          <p:nvPr>
            <p:ph type="body" idx="4294967295"/>
          </p:nvPr>
        </p:nvSpPr>
        <p:spPr/>
        <p:txBody>
          <a:bodyPr/>
          <a:lstStyle/>
          <a:p>
            <a:pPr eaLnBrk="1" hangingPunct="1">
              <a:lnSpc>
                <a:spcPct val="90000"/>
              </a:lnSpc>
            </a:pPr>
            <a:r>
              <a:rPr lang="en-US" sz="2800" dirty="0" smtClean="0"/>
              <a:t>Maximum Allocation Units and Variable extents</a:t>
            </a:r>
          </a:p>
          <a:p>
            <a:pPr lvl="1" eaLnBrk="1" hangingPunct="1">
              <a:lnSpc>
                <a:spcPct val="90000"/>
              </a:lnSpc>
            </a:pPr>
            <a:r>
              <a:rPr lang="en-US" sz="2400" dirty="0" smtClean="0"/>
              <a:t>Higher performance for large Segment I/O (DW)</a:t>
            </a:r>
          </a:p>
          <a:p>
            <a:pPr lvl="1" eaLnBrk="1" hangingPunct="1">
              <a:lnSpc>
                <a:spcPct val="90000"/>
              </a:lnSpc>
            </a:pPr>
            <a:r>
              <a:rPr lang="en-US" sz="2400" dirty="0" smtClean="0"/>
              <a:t>Allocation Unit (AU)</a:t>
            </a:r>
          </a:p>
          <a:p>
            <a:pPr lvl="2" eaLnBrk="1" hangingPunct="1">
              <a:lnSpc>
                <a:spcPct val="90000"/>
              </a:lnSpc>
            </a:pPr>
            <a:r>
              <a:rPr lang="en-US" sz="2000" dirty="0" smtClean="0"/>
              <a:t>Select at disk group creation time and may be 1/2/4/8/16/32/64 MB</a:t>
            </a:r>
          </a:p>
          <a:p>
            <a:pPr lvl="1" eaLnBrk="1" hangingPunct="1">
              <a:lnSpc>
                <a:spcPct val="90000"/>
              </a:lnSpc>
            </a:pPr>
            <a:r>
              <a:rPr lang="en-US" sz="2400" dirty="0" smtClean="0"/>
              <a:t>Variable size ASM file extents</a:t>
            </a:r>
          </a:p>
          <a:p>
            <a:pPr lvl="2" eaLnBrk="1" hangingPunct="1">
              <a:lnSpc>
                <a:spcPct val="90000"/>
              </a:lnSpc>
            </a:pPr>
            <a:r>
              <a:rPr lang="en-US" sz="2000" dirty="0" smtClean="0"/>
              <a:t>Extent size = AU size  up to 20,000 extents</a:t>
            </a:r>
          </a:p>
          <a:p>
            <a:pPr lvl="2" eaLnBrk="1" hangingPunct="1">
              <a:lnSpc>
                <a:spcPct val="90000"/>
              </a:lnSpc>
            </a:pPr>
            <a:r>
              <a:rPr lang="en-US" sz="2000" dirty="0" smtClean="0"/>
              <a:t>Extent size = 8*AU up to 40,000 extents</a:t>
            </a:r>
          </a:p>
          <a:p>
            <a:pPr lvl="2" eaLnBrk="1" hangingPunct="1">
              <a:lnSpc>
                <a:spcPct val="90000"/>
              </a:lnSpc>
            </a:pPr>
            <a:r>
              <a:rPr lang="en-US" sz="2000" dirty="0" smtClean="0"/>
              <a:t>Extent size= 64*AU beyond 40,001 extents</a:t>
            </a:r>
          </a:p>
          <a:p>
            <a:pPr lvl="1" eaLnBrk="1" hangingPunct="1">
              <a:lnSpc>
                <a:spcPct val="90000"/>
              </a:lnSpc>
            </a:pPr>
            <a:r>
              <a:rPr lang="en-US" sz="2400" dirty="0" smtClean="0"/>
              <a:t>Striping</a:t>
            </a:r>
          </a:p>
          <a:p>
            <a:pPr lvl="2" eaLnBrk="1" hangingPunct="1">
              <a:lnSpc>
                <a:spcPct val="90000"/>
              </a:lnSpc>
            </a:pPr>
            <a:r>
              <a:rPr lang="en-US" sz="2000" dirty="0" smtClean="0"/>
              <a:t>Coarse Stripe size always = one AU</a:t>
            </a:r>
          </a:p>
          <a:p>
            <a:pPr lvl="2" eaLnBrk="1" hangingPunct="1">
              <a:lnSpc>
                <a:spcPct val="90000"/>
              </a:lnSpc>
            </a:pPr>
            <a:r>
              <a:rPr lang="en-US" sz="2000" dirty="0" smtClean="0"/>
              <a:t>Fine Stripe size always = 128 KB</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idx="4294967295"/>
          </p:nvPr>
        </p:nvSpPr>
        <p:spPr>
          <a:xfrm>
            <a:off x="2286000" y="274638"/>
            <a:ext cx="6400800" cy="563562"/>
          </a:xfrm>
        </p:spPr>
        <p:txBody>
          <a:bodyPr/>
          <a:lstStyle/>
          <a:p>
            <a:pPr algn="l" eaLnBrk="1" hangingPunct="1"/>
            <a:r>
              <a:rPr lang="en-US" dirty="0" smtClean="0"/>
              <a:t>ASM 11G new features</a:t>
            </a:r>
          </a:p>
        </p:txBody>
      </p:sp>
      <p:sp>
        <p:nvSpPr>
          <p:cNvPr id="93187" name="Rectangle 3"/>
          <p:cNvSpPr>
            <a:spLocks noGrp="1"/>
          </p:cNvSpPr>
          <p:nvPr>
            <p:ph type="body" idx="4294967295"/>
          </p:nvPr>
        </p:nvSpPr>
        <p:spPr/>
        <p:txBody>
          <a:bodyPr/>
          <a:lstStyle/>
          <a:p>
            <a:pPr eaLnBrk="1" hangingPunct="1"/>
            <a:r>
              <a:rPr lang="en-US" dirty="0" smtClean="0"/>
              <a:t>Disk Group Attributes</a:t>
            </a:r>
          </a:p>
          <a:p>
            <a:pPr lvl="1" eaLnBrk="1" hangingPunct="1"/>
            <a:r>
              <a:rPr lang="en-US" dirty="0" smtClean="0"/>
              <a:t>Maintain ASM and RDBMS compatibility based on requirements</a:t>
            </a:r>
          </a:p>
          <a:p>
            <a:pPr lvl="1" eaLnBrk="1" hangingPunct="1"/>
            <a:r>
              <a:rPr lang="en-US" dirty="0" smtClean="0"/>
              <a:t>Allow user to try new version before committing</a:t>
            </a:r>
          </a:p>
          <a:p>
            <a:pPr lvl="1" eaLnBrk="1" hangingPunct="1"/>
            <a:endParaRPr lang="en-US" dirty="0" smtClean="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idx="4294967295"/>
          </p:nvPr>
        </p:nvSpPr>
        <p:spPr>
          <a:xfrm>
            <a:off x="2590800" y="-76200"/>
            <a:ext cx="5638800" cy="1066800"/>
          </a:xfrm>
        </p:spPr>
        <p:txBody>
          <a:bodyPr/>
          <a:lstStyle/>
          <a:p>
            <a:pPr algn="l" eaLnBrk="1" hangingPunct="1"/>
            <a:r>
              <a:rPr lang="en-US" sz="4000" dirty="0" smtClean="0"/>
              <a:t>ASM 11G new features</a:t>
            </a:r>
            <a:br>
              <a:rPr lang="en-US" sz="4000" dirty="0" smtClean="0"/>
            </a:br>
            <a:r>
              <a:rPr lang="en-US" sz="2000" dirty="0" smtClean="0"/>
              <a:t>(Disk group attributes)</a:t>
            </a:r>
          </a:p>
        </p:txBody>
      </p:sp>
      <p:graphicFrame>
        <p:nvGraphicFramePr>
          <p:cNvPr id="153656" name="Group 56"/>
          <p:cNvGraphicFramePr>
            <a:graphicFrameLocks noGrp="1"/>
          </p:cNvGraphicFramePr>
          <p:nvPr/>
        </p:nvGraphicFramePr>
        <p:xfrm>
          <a:off x="609600" y="1524000"/>
          <a:ext cx="7543800" cy="4175760"/>
        </p:xfrm>
        <a:graphic>
          <a:graphicData uri="http://schemas.openxmlformats.org/drawingml/2006/table">
            <a:tbl>
              <a:tblPr/>
              <a:tblGrid>
                <a:gridCol w="2133600"/>
                <a:gridCol w="1828800"/>
                <a:gridCol w="3581400"/>
              </a:tblGrid>
              <a:tr h="3603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Values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Calibri" pitchFamily="34" charset="0"/>
                        </a:rPr>
                        <a:t>au_size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Calibri" pitchFamily="34" charset="0"/>
                        </a:rPr>
                        <a:t>1|2|3|4|16|32|64MB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Calibri" pitchFamily="34" charset="0"/>
                        </a:rPr>
                        <a:t>Size of allocation units in the disk group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Calibri" pitchFamily="34" charset="0"/>
                        </a:rPr>
                        <a:t>disk_repair_time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Calibri" pitchFamily="34" charset="0"/>
                        </a:rPr>
                        <a:t>0 M to 2³² 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Calibri" pitchFamily="34" charset="0"/>
                        </a:rPr>
                        <a:t>Length of time before removing a disk once OFFLINE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Calibri" pitchFamily="34" charset="0"/>
                        </a:rPr>
                        <a:t>compatible.asm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Calibri" pitchFamily="34" charset="0"/>
                        </a:rPr>
                        <a:t>Valid db version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Calibri" pitchFamily="34" charset="0"/>
                        </a:rPr>
                        <a:t>Set to 11.1 to enable – new ASMCMDs and V$asm_attribute view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Calibri" pitchFamily="34" charset="0"/>
                        </a:rPr>
                        <a:t>compatible.rdbms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Calibri" pitchFamily="34" charset="0"/>
                        </a:rPr>
                        <a:t>Valid db version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Calibri" pitchFamily="34" charset="0"/>
                        </a:rPr>
                        <a:t>Set to 11.1 to enable – Variable size extents, Fast mirror resync, preferred read and</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Calibri" pitchFamily="34" charset="0"/>
                        </a:rPr>
                        <a:t>AU size &gt; 16MB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Grp="1"/>
          </p:cNvSpPr>
          <p:nvPr>
            <p:ph type="ctrTitle" idx="4294967295"/>
          </p:nvPr>
        </p:nvSpPr>
        <p:spPr>
          <a:xfrm>
            <a:off x="0" y="2130425"/>
            <a:ext cx="9144000" cy="2593975"/>
          </a:xfrm>
        </p:spPr>
        <p:txBody>
          <a:bodyPr/>
          <a:lstStyle/>
          <a:p>
            <a:r>
              <a:rPr lang="en-US" dirty="0" smtClean="0"/>
              <a:t>Q &amp; 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990600" y="-304800"/>
            <a:ext cx="8229600" cy="1143000"/>
          </a:xfrm>
        </p:spPr>
        <p:txBody>
          <a:bodyPr/>
          <a:lstStyle/>
          <a:p>
            <a:pPr eaLnBrk="1" hangingPunct="1"/>
            <a:r>
              <a:rPr lang="en-US" dirty="0" smtClean="0"/>
              <a:t>Database Architecture</a:t>
            </a:r>
          </a:p>
        </p:txBody>
      </p:sp>
      <p:grpSp>
        <p:nvGrpSpPr>
          <p:cNvPr id="22531" name="Group 40"/>
          <p:cNvGrpSpPr>
            <a:grpSpLocks/>
          </p:cNvGrpSpPr>
          <p:nvPr/>
        </p:nvGrpSpPr>
        <p:grpSpPr bwMode="auto">
          <a:xfrm>
            <a:off x="609600" y="1447800"/>
            <a:ext cx="8077200" cy="4648200"/>
            <a:chOff x="304800" y="1295400"/>
            <a:chExt cx="8077200" cy="4648200"/>
          </a:xfrm>
        </p:grpSpPr>
        <p:sp>
          <p:nvSpPr>
            <p:cNvPr id="5" name="Rectangle 4"/>
            <p:cNvSpPr/>
            <p:nvPr/>
          </p:nvSpPr>
          <p:spPr>
            <a:xfrm>
              <a:off x="3048000" y="2819400"/>
              <a:ext cx="2514600" cy="1905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3352800" y="3124200"/>
              <a:ext cx="1905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Buffer pool</a:t>
              </a:r>
            </a:p>
          </p:txBody>
        </p:sp>
        <p:sp>
          <p:nvSpPr>
            <p:cNvPr id="8" name="Rectangle 7"/>
            <p:cNvSpPr/>
            <p:nvPr/>
          </p:nvSpPr>
          <p:spPr>
            <a:xfrm>
              <a:off x="3581400" y="3810000"/>
              <a:ext cx="15240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Query plan cache</a:t>
              </a:r>
            </a:p>
          </p:txBody>
        </p:sp>
        <p:sp>
          <p:nvSpPr>
            <p:cNvPr id="9" name="Rectangle 8"/>
            <p:cNvSpPr/>
            <p:nvPr/>
          </p:nvSpPr>
          <p:spPr>
            <a:xfrm>
              <a:off x="3276600" y="4267200"/>
              <a:ext cx="990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Log buffer</a:t>
              </a:r>
            </a:p>
          </p:txBody>
        </p:sp>
        <p:sp>
          <p:nvSpPr>
            <p:cNvPr id="10" name="Rectangle 9"/>
            <p:cNvSpPr/>
            <p:nvPr/>
          </p:nvSpPr>
          <p:spPr>
            <a:xfrm>
              <a:off x="4495800" y="4267200"/>
              <a:ext cx="990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Lock table</a:t>
              </a:r>
            </a:p>
          </p:txBody>
        </p:sp>
        <p:sp>
          <p:nvSpPr>
            <p:cNvPr id="15" name="Rounded Rectangle 14"/>
            <p:cNvSpPr/>
            <p:nvPr/>
          </p:nvSpPr>
          <p:spPr>
            <a:xfrm>
              <a:off x="1828800" y="1295400"/>
              <a:ext cx="990600" cy="533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User process</a:t>
              </a:r>
            </a:p>
          </p:txBody>
        </p:sp>
        <p:sp>
          <p:nvSpPr>
            <p:cNvPr id="16" name="Rounded Rectangle 15"/>
            <p:cNvSpPr/>
            <p:nvPr/>
          </p:nvSpPr>
          <p:spPr>
            <a:xfrm>
              <a:off x="1828800" y="2057400"/>
              <a:ext cx="990600" cy="533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Server process</a:t>
              </a:r>
            </a:p>
          </p:txBody>
        </p:sp>
        <p:sp>
          <p:nvSpPr>
            <p:cNvPr id="18" name="Rounded Rectangle 17"/>
            <p:cNvSpPr/>
            <p:nvPr/>
          </p:nvSpPr>
          <p:spPr>
            <a:xfrm>
              <a:off x="3810000" y="2057400"/>
              <a:ext cx="990600" cy="533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Server process</a:t>
              </a:r>
            </a:p>
          </p:txBody>
        </p:sp>
        <p:sp>
          <p:nvSpPr>
            <p:cNvPr id="19" name="Rounded Rectangle 18"/>
            <p:cNvSpPr/>
            <p:nvPr/>
          </p:nvSpPr>
          <p:spPr>
            <a:xfrm>
              <a:off x="5715000" y="2057400"/>
              <a:ext cx="990600" cy="533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Server process</a:t>
              </a:r>
            </a:p>
          </p:txBody>
        </p:sp>
        <p:sp>
          <p:nvSpPr>
            <p:cNvPr id="20" name="Rounded Rectangle 19"/>
            <p:cNvSpPr/>
            <p:nvPr/>
          </p:nvSpPr>
          <p:spPr>
            <a:xfrm>
              <a:off x="6248400" y="2895600"/>
              <a:ext cx="990600" cy="609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Process monitor process</a:t>
              </a:r>
            </a:p>
          </p:txBody>
        </p:sp>
        <p:sp>
          <p:nvSpPr>
            <p:cNvPr id="21" name="Rounded Rectangle 20"/>
            <p:cNvSpPr/>
            <p:nvPr/>
          </p:nvSpPr>
          <p:spPr>
            <a:xfrm>
              <a:off x="6248400" y="3733800"/>
              <a:ext cx="990600" cy="609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Lock Manager process</a:t>
              </a:r>
            </a:p>
          </p:txBody>
        </p:sp>
        <p:sp>
          <p:nvSpPr>
            <p:cNvPr id="22" name="Rounded Rectangle 21"/>
            <p:cNvSpPr/>
            <p:nvPr/>
          </p:nvSpPr>
          <p:spPr>
            <a:xfrm>
              <a:off x="6019800" y="4572000"/>
              <a:ext cx="990600" cy="609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Database Writer process</a:t>
              </a:r>
            </a:p>
          </p:txBody>
        </p:sp>
        <p:sp>
          <p:nvSpPr>
            <p:cNvPr id="23" name="Rounded Rectangle 22"/>
            <p:cNvSpPr/>
            <p:nvPr/>
          </p:nvSpPr>
          <p:spPr>
            <a:xfrm>
              <a:off x="1600200" y="4572000"/>
              <a:ext cx="990600" cy="609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Log Writer process</a:t>
              </a:r>
            </a:p>
          </p:txBody>
        </p:sp>
        <p:sp>
          <p:nvSpPr>
            <p:cNvPr id="24" name="Rounded Rectangle 23"/>
            <p:cNvSpPr/>
            <p:nvPr/>
          </p:nvSpPr>
          <p:spPr>
            <a:xfrm>
              <a:off x="3886200" y="4876800"/>
              <a:ext cx="1066800" cy="533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Checkpoint process</a:t>
              </a:r>
            </a:p>
          </p:txBody>
        </p:sp>
        <p:sp>
          <p:nvSpPr>
            <p:cNvPr id="25" name="Rounded Rectangle 24"/>
            <p:cNvSpPr/>
            <p:nvPr/>
          </p:nvSpPr>
          <p:spPr>
            <a:xfrm>
              <a:off x="3810000" y="1295400"/>
              <a:ext cx="990600" cy="533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User process</a:t>
              </a:r>
            </a:p>
          </p:txBody>
        </p:sp>
        <p:sp>
          <p:nvSpPr>
            <p:cNvPr id="26" name="Rounded Rectangle 25"/>
            <p:cNvSpPr/>
            <p:nvPr/>
          </p:nvSpPr>
          <p:spPr>
            <a:xfrm>
              <a:off x="5715000" y="1295400"/>
              <a:ext cx="990600" cy="533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User process</a:t>
              </a:r>
            </a:p>
          </p:txBody>
        </p:sp>
        <p:sp>
          <p:nvSpPr>
            <p:cNvPr id="27" name="Rectangle 26"/>
            <p:cNvSpPr/>
            <p:nvPr/>
          </p:nvSpPr>
          <p:spPr>
            <a:xfrm>
              <a:off x="1600200" y="3505200"/>
              <a:ext cx="1371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Shared memory</a:t>
              </a:r>
            </a:p>
          </p:txBody>
        </p:sp>
        <p:sp>
          <p:nvSpPr>
            <p:cNvPr id="28" name="Flowchart: Magnetic Disk 27"/>
            <p:cNvSpPr/>
            <p:nvPr/>
          </p:nvSpPr>
          <p:spPr>
            <a:xfrm>
              <a:off x="1371600" y="5410200"/>
              <a:ext cx="457200" cy="3810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Flowchart: Magnetic Disk 28"/>
            <p:cNvSpPr/>
            <p:nvPr/>
          </p:nvSpPr>
          <p:spPr>
            <a:xfrm>
              <a:off x="2362200" y="5410200"/>
              <a:ext cx="457200" cy="3810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Flowchart: Magnetic Disk 30"/>
            <p:cNvSpPr/>
            <p:nvPr/>
          </p:nvSpPr>
          <p:spPr>
            <a:xfrm>
              <a:off x="5867400" y="5410200"/>
              <a:ext cx="457200" cy="3810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Flowchart: Magnetic Disk 31"/>
            <p:cNvSpPr/>
            <p:nvPr/>
          </p:nvSpPr>
          <p:spPr>
            <a:xfrm>
              <a:off x="6781800" y="5410200"/>
              <a:ext cx="457200" cy="3810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4" name="Straight Connector 33"/>
            <p:cNvCxnSpPr>
              <a:stCxn id="15" idx="2"/>
              <a:endCxn id="16" idx="0"/>
            </p:cNvCxnSpPr>
            <p:nvPr/>
          </p:nvCxnSpPr>
          <p:spPr>
            <a:xfrm rot="5400000">
              <a:off x="2209801" y="1943100"/>
              <a:ext cx="2286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9" idx="2"/>
            </p:cNvCxnSpPr>
            <p:nvPr/>
          </p:nvCxnSpPr>
          <p:spPr>
            <a:xfrm flipV="1">
              <a:off x="5181600" y="2590800"/>
              <a:ext cx="10287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6" idx="2"/>
              <a:endCxn id="19" idx="0"/>
            </p:cNvCxnSpPr>
            <p:nvPr/>
          </p:nvCxnSpPr>
          <p:spPr>
            <a:xfrm rot="5400000">
              <a:off x="6096001" y="1943100"/>
              <a:ext cx="2286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6" idx="2"/>
            </p:cNvCxnSpPr>
            <p:nvPr/>
          </p:nvCxnSpPr>
          <p:spPr>
            <a:xfrm rot="16200000" flipH="1">
              <a:off x="2647950" y="2266950"/>
              <a:ext cx="228600" cy="876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5" idx="2"/>
              <a:endCxn id="18" idx="0"/>
            </p:cNvCxnSpPr>
            <p:nvPr/>
          </p:nvCxnSpPr>
          <p:spPr>
            <a:xfrm rot="5400000">
              <a:off x="4191001" y="1943100"/>
              <a:ext cx="2286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8" idx="2"/>
              <a:endCxn id="5" idx="0"/>
            </p:cNvCxnSpPr>
            <p:nvPr/>
          </p:nvCxnSpPr>
          <p:spPr>
            <a:xfrm rot="5400000">
              <a:off x="4191001" y="2705100"/>
              <a:ext cx="2286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22" idx="0"/>
              <a:endCxn id="7" idx="3"/>
            </p:cNvCxnSpPr>
            <p:nvPr/>
          </p:nvCxnSpPr>
          <p:spPr>
            <a:xfrm rot="16200000" flipV="1">
              <a:off x="5276850" y="3333750"/>
              <a:ext cx="1219200" cy="125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31" idx="1"/>
              <a:endCxn id="22" idx="2"/>
            </p:cNvCxnSpPr>
            <p:nvPr/>
          </p:nvCxnSpPr>
          <p:spPr>
            <a:xfrm rot="5400000" flipH="1" flipV="1">
              <a:off x="6191250" y="5086350"/>
              <a:ext cx="228600" cy="41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2" idx="2"/>
              <a:endCxn id="32" idx="1"/>
            </p:cNvCxnSpPr>
            <p:nvPr/>
          </p:nvCxnSpPr>
          <p:spPr>
            <a:xfrm rot="16200000" flipH="1">
              <a:off x="6648450" y="5048250"/>
              <a:ext cx="228600" cy="495300"/>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7315200" y="5562600"/>
              <a:ext cx="1066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data disks</a:t>
              </a:r>
            </a:p>
          </p:txBody>
        </p:sp>
        <p:sp>
          <p:nvSpPr>
            <p:cNvPr id="70" name="Rectangle 69"/>
            <p:cNvSpPr/>
            <p:nvPr/>
          </p:nvSpPr>
          <p:spPr>
            <a:xfrm>
              <a:off x="304800" y="5410200"/>
              <a:ext cx="990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Log  disks</a:t>
              </a:r>
            </a:p>
          </p:txBody>
        </p:sp>
        <p:cxnSp>
          <p:nvCxnSpPr>
            <p:cNvPr id="71" name="Straight Connector 70"/>
            <p:cNvCxnSpPr>
              <a:stCxn id="28" idx="1"/>
              <a:endCxn id="23" idx="2"/>
            </p:cNvCxnSpPr>
            <p:nvPr/>
          </p:nvCxnSpPr>
          <p:spPr>
            <a:xfrm rot="5400000" flipH="1" flipV="1">
              <a:off x="1733550" y="5048250"/>
              <a:ext cx="228600"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29" idx="1"/>
              <a:endCxn id="23" idx="2"/>
            </p:cNvCxnSpPr>
            <p:nvPr/>
          </p:nvCxnSpPr>
          <p:spPr>
            <a:xfrm rot="16200000" flipV="1">
              <a:off x="2228850" y="5048250"/>
              <a:ext cx="228600"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23" idx="0"/>
              <a:endCxn id="9" idx="1"/>
            </p:cNvCxnSpPr>
            <p:nvPr/>
          </p:nvCxnSpPr>
          <p:spPr>
            <a:xfrm rot="5400000" flipH="1" flipV="1">
              <a:off x="2590800" y="3886200"/>
              <a:ext cx="190500" cy="1181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24" idx="0"/>
              <a:endCxn id="9" idx="2"/>
            </p:cNvCxnSpPr>
            <p:nvPr/>
          </p:nvCxnSpPr>
          <p:spPr>
            <a:xfrm rot="16200000" flipV="1">
              <a:off x="3905250" y="4362450"/>
              <a:ext cx="381000" cy="647700"/>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4724400" y="5486400"/>
              <a:ext cx="1066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accent1"/>
                  </a:solidFill>
                </a:rPr>
                <a:t>   data disks</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4437</TotalTime>
  <Words>3732</Words>
  <Application>Microsoft Office PowerPoint</Application>
  <PresentationFormat>On-screen Show (4:3)</PresentationFormat>
  <Paragraphs>855</Paragraphs>
  <Slides>84</Slides>
  <Notes>81</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Oracle ASM Training</vt:lpstr>
      <vt:lpstr>Slide 2</vt:lpstr>
      <vt:lpstr>Slide 3</vt:lpstr>
      <vt:lpstr>Office Locations</vt:lpstr>
      <vt:lpstr>Oracle 10G ASM</vt:lpstr>
      <vt:lpstr>Agenda</vt:lpstr>
      <vt:lpstr>Database Concepts</vt:lpstr>
      <vt:lpstr>Database Architecture</vt:lpstr>
      <vt:lpstr>Database Architecture</vt:lpstr>
      <vt:lpstr>Storage (Logical)</vt:lpstr>
      <vt:lpstr>Storage (Physical)</vt:lpstr>
      <vt:lpstr>File Types</vt:lpstr>
      <vt:lpstr>Storage Requirements</vt:lpstr>
      <vt:lpstr>ASM</vt:lpstr>
      <vt:lpstr>ASMLIB</vt:lpstr>
      <vt:lpstr>ASMLIB</vt:lpstr>
      <vt:lpstr>ASMLIB Installation &amp; Conf</vt:lpstr>
      <vt:lpstr>ASMLIB Installation &amp; Conf</vt:lpstr>
      <vt:lpstr>ASMLIB Installation &amp; Conf</vt:lpstr>
      <vt:lpstr>ASMLIB Installation &amp; Conf</vt:lpstr>
      <vt:lpstr>ASMLIB - Creating disks</vt:lpstr>
      <vt:lpstr>Slide 22</vt:lpstr>
      <vt:lpstr> I/O Distribution</vt:lpstr>
      <vt:lpstr> ASM Placement in the Storage Stack</vt:lpstr>
      <vt:lpstr> ASM Operational Stack</vt:lpstr>
      <vt:lpstr> Storage and ASM administration</vt:lpstr>
      <vt:lpstr> ASM Reduces Mgmt Complexity</vt:lpstr>
      <vt:lpstr>Traditional LVM/FS vs ASM  Add Capacity</vt:lpstr>
      <vt:lpstr>ASM Process Architecture</vt:lpstr>
      <vt:lpstr>ASM Architecture Storage and Data Objects</vt:lpstr>
      <vt:lpstr> Allocation Units</vt:lpstr>
      <vt:lpstr> ASM Disk</vt:lpstr>
      <vt:lpstr> Striping Granularity</vt:lpstr>
      <vt:lpstr> Disk Header Info</vt:lpstr>
      <vt:lpstr> Disk Discovery</vt:lpstr>
      <vt:lpstr> ASM Diskgroup Overview</vt:lpstr>
      <vt:lpstr> ASM Diskgroup Types</vt:lpstr>
      <vt:lpstr> ASM Diskgroup Setup</vt:lpstr>
      <vt:lpstr> External Redundancy</vt:lpstr>
      <vt:lpstr> External Redundancy</vt:lpstr>
      <vt:lpstr> ASM Failure Groups</vt:lpstr>
      <vt:lpstr> ASM Failure Groups</vt:lpstr>
      <vt:lpstr> Normal Redundancy</vt:lpstr>
      <vt:lpstr> Normal Redundancy</vt:lpstr>
      <vt:lpstr> Disk Failure</vt:lpstr>
      <vt:lpstr> Disk Failure</vt:lpstr>
      <vt:lpstr> Disk Failure</vt:lpstr>
      <vt:lpstr> ASM File</vt:lpstr>
      <vt:lpstr> ASM File</vt:lpstr>
      <vt:lpstr> ASM File</vt:lpstr>
      <vt:lpstr> Extent Map</vt:lpstr>
      <vt:lpstr> ASM Rebalance</vt:lpstr>
      <vt:lpstr>Slide 53</vt:lpstr>
      <vt:lpstr>ASM Best Practices</vt:lpstr>
      <vt:lpstr>ASM Best Practices</vt:lpstr>
      <vt:lpstr>ASM Best Practices</vt:lpstr>
      <vt:lpstr>ASM Best Practices</vt:lpstr>
      <vt:lpstr>ASM Best Practices</vt:lpstr>
      <vt:lpstr>ASM Management</vt:lpstr>
      <vt:lpstr>ASM Management</vt:lpstr>
      <vt:lpstr>ASM Management</vt:lpstr>
      <vt:lpstr>ASM Management</vt:lpstr>
      <vt:lpstr>ASM Management</vt:lpstr>
      <vt:lpstr>ASM Troubleshooting</vt:lpstr>
      <vt:lpstr>ASM Troubleshooting</vt:lpstr>
      <vt:lpstr>ASM Troubleshooting</vt:lpstr>
      <vt:lpstr>ASM Troubleshooting</vt:lpstr>
      <vt:lpstr>ASM Troubleshooting</vt:lpstr>
      <vt:lpstr>ASM Troubleshooting</vt:lpstr>
      <vt:lpstr>ASM Troubleshooting</vt:lpstr>
      <vt:lpstr>ASM Troubleshooting</vt:lpstr>
      <vt:lpstr>ASM Troubleshooting</vt:lpstr>
      <vt:lpstr>ASM Troubleshooting</vt:lpstr>
      <vt:lpstr>Migrating DB to ASM</vt:lpstr>
      <vt:lpstr>Orion Tool</vt:lpstr>
      <vt:lpstr>Slide 76</vt:lpstr>
      <vt:lpstr>ASM 11G new features</vt:lpstr>
      <vt:lpstr>ASM 11G new features</vt:lpstr>
      <vt:lpstr>ASM 11G new features</vt:lpstr>
      <vt:lpstr>ASM 11G new features</vt:lpstr>
      <vt:lpstr>ASM 11G new features</vt:lpstr>
      <vt:lpstr>ASM 11G new features</vt:lpstr>
      <vt:lpstr>ASM 11G new features (Disk group attributes)</vt:lpstr>
      <vt:lpstr>Q &amp; 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Arti</dc:creator>
  <cp:lastModifiedBy>Srini</cp:lastModifiedBy>
  <cp:revision>397</cp:revision>
  <dcterms:created xsi:type="dcterms:W3CDTF">2009-09-11T13:30:33Z</dcterms:created>
  <dcterms:modified xsi:type="dcterms:W3CDTF">2010-02-12T01:47:39Z</dcterms:modified>
</cp:coreProperties>
</file>