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8"/>
  </p:notesMasterIdLst>
  <p:handoutMasterIdLst>
    <p:handoutMasterId r:id="rId29"/>
  </p:handoutMasterIdLst>
  <p:sldIdLst>
    <p:sldId id="315" r:id="rId2"/>
    <p:sldId id="316" r:id="rId3"/>
    <p:sldId id="335" r:id="rId4"/>
    <p:sldId id="317" r:id="rId5"/>
    <p:sldId id="318" r:id="rId6"/>
    <p:sldId id="350" r:id="rId7"/>
    <p:sldId id="351" r:id="rId8"/>
    <p:sldId id="352" r:id="rId9"/>
    <p:sldId id="338" r:id="rId10"/>
    <p:sldId id="339" r:id="rId11"/>
    <p:sldId id="340" r:id="rId12"/>
    <p:sldId id="341" r:id="rId13"/>
    <p:sldId id="342" r:id="rId14"/>
    <p:sldId id="343" r:id="rId15"/>
    <p:sldId id="344" r:id="rId16"/>
    <p:sldId id="345" r:id="rId17"/>
    <p:sldId id="319" r:id="rId18"/>
    <p:sldId id="320" r:id="rId19"/>
    <p:sldId id="321" r:id="rId20"/>
    <p:sldId id="326" r:id="rId21"/>
    <p:sldId id="327" r:id="rId22"/>
    <p:sldId id="337" r:id="rId23"/>
    <p:sldId id="348" r:id="rId24"/>
    <p:sldId id="349" r:id="rId25"/>
    <p:sldId id="346" r:id="rId26"/>
    <p:sldId id="334" r:id="rId27"/>
  </p:sldIdLst>
  <p:sldSz cx="9144000" cy="6858000" type="screen4x3"/>
  <p:notesSz cx="6991350" cy="9282113"/>
  <p:defaultTextStyle>
    <a:defPPr>
      <a:defRPr lang="en-US"/>
    </a:defPPr>
    <a:lvl1pPr algn="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1pPr>
    <a:lvl2pPr marL="457200" algn="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2pPr>
    <a:lvl3pPr marL="914400" algn="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3pPr>
    <a:lvl4pPr marL="1371600" algn="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4pPr>
    <a:lvl5pPr marL="1828800" algn="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0">
          <p15:clr>
            <a:srgbClr val="A4A3A4"/>
          </p15:clr>
        </p15:guide>
        <p15:guide id="3" orient="horz" pos="480">
          <p15:clr>
            <a:srgbClr val="A4A3A4"/>
          </p15:clr>
        </p15:guide>
        <p15:guide id="4" pos="2880">
          <p15:clr>
            <a:srgbClr val="A4A3A4"/>
          </p15:clr>
        </p15:guide>
        <p15:guide id="5" pos="384">
          <p15:clr>
            <a:srgbClr val="A4A3A4"/>
          </p15:clr>
        </p15:guide>
        <p15:guide id="6" pos="480">
          <p15:clr>
            <a:srgbClr val="A4A3A4"/>
          </p15:clr>
        </p15:guide>
        <p15:guide id="7" pos="768">
          <p15:clr>
            <a:srgbClr val="A4A3A4"/>
          </p15:clr>
        </p15:guide>
      </p15:sldGuideLst>
    </p:ext>
    <p:ext uri="{2D200454-40CA-4A62-9FC3-DE9A4176ACB9}">
      <p15:notesGuideLst xmlns:p15="http://schemas.microsoft.com/office/powerpoint/2012/main">
        <p15:guide id="1" orient="horz" pos="288">
          <p15:clr>
            <a:srgbClr val="A4A3A4"/>
          </p15:clr>
        </p15:guide>
        <p15:guide id="2" orient="horz" pos="3312">
          <p15:clr>
            <a:srgbClr val="A4A3A4"/>
          </p15:clr>
        </p15:guide>
        <p15:guide id="3" orient="horz" pos="3456">
          <p15:clr>
            <a:srgbClr val="A4A3A4"/>
          </p15:clr>
        </p15:guide>
        <p15:guide id="4" pos="2202">
          <p15:clr>
            <a:srgbClr val="A4A3A4"/>
          </p15:clr>
        </p15:guide>
        <p15:guide id="5" pos="288">
          <p15:clr>
            <a:srgbClr val="A4A3A4"/>
          </p15:clr>
        </p15:guide>
        <p15:guide id="6" pos="384">
          <p15:clr>
            <a:srgbClr val="A4A3A4"/>
          </p15:clr>
        </p15:guide>
        <p15:guide id="7" pos="432">
          <p15:clr>
            <a:srgbClr val="A4A3A4"/>
          </p15:clr>
        </p15:guide>
        <p15:guide id="8"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832" autoAdjust="0"/>
    <p:restoredTop sz="76621" autoAdjust="0"/>
  </p:normalViewPr>
  <p:slideViewPr>
    <p:cSldViewPr>
      <p:cViewPr varScale="1">
        <p:scale>
          <a:sx n="88" d="100"/>
          <a:sy n="88" d="100"/>
        </p:scale>
        <p:origin x="2988" y="90"/>
      </p:cViewPr>
      <p:guideLst>
        <p:guide orient="horz" pos="2160"/>
        <p:guide orient="horz" pos="960"/>
        <p:guide orient="horz" pos="480"/>
        <p:guide pos="2880"/>
        <p:guide pos="384"/>
        <p:guide pos="480"/>
        <p:guide pos="7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15" d="100"/>
          <a:sy n="115" d="100"/>
        </p:scale>
        <p:origin x="-1662" y="-60"/>
      </p:cViewPr>
      <p:guideLst>
        <p:guide orient="horz" pos="288"/>
        <p:guide orient="horz" pos="3312"/>
        <p:guide orient="horz" pos="3456"/>
        <p:guide pos="2202"/>
        <p:guide pos="288"/>
        <p:guide pos="384"/>
        <p:guide pos="432"/>
        <p:guide pos="5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charset="0"/>
              <a:buNone/>
              <a:defRPr sz="1200">
                <a:latin typeface="Arial" charset="0"/>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defTabSz="930275">
              <a:spcBef>
                <a:spcPct val="0"/>
              </a:spcBef>
              <a:buClr>
                <a:srgbClr val="000000"/>
              </a:buClr>
              <a:buFont typeface="Arial" charset="0"/>
              <a:buNone/>
              <a:defRPr sz="1200">
                <a:latin typeface="Arial" charset="0"/>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charset="0"/>
              <a:buNone/>
              <a:defRPr sz="1200">
                <a:latin typeface="Arial" charset="0"/>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defTabSz="930275">
              <a:spcBef>
                <a:spcPct val="0"/>
              </a:spcBef>
              <a:buClr>
                <a:srgbClr val="000000"/>
              </a:buClr>
              <a:defRPr sz="1200"/>
            </a:lvl1pPr>
          </a:lstStyle>
          <a:p>
            <a:fld id="{1E3DBD04-3430-485F-9A9C-CF9A21C9EDE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0"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a:lvl1pPr>
          </a:lstStyle>
          <a:p>
            <a:r>
              <a:rPr lang="en-US" altLang="en-US"/>
              <a:t>Oracle Database 11</a:t>
            </a:r>
            <a:r>
              <a:rPr lang="en-US" altLang="en-US" i="1"/>
              <a:t>g</a:t>
            </a:r>
            <a:r>
              <a:rPr lang="en-US" altLang="en-US"/>
              <a:t>: Administration Workshop I   2 - </a:t>
            </a:r>
            <a:fld id="{D9148208-2C4F-4932-A160-422EF926A0B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panose="020B0604020202020204" pitchFamily="34"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anose="02020603050405020304" pitchFamily="18" charset="0"/>
      <a:defRPr sz="1200" kern="1200">
        <a:solidFill>
          <a:srgbClr val="000000"/>
        </a:solidFill>
        <a:latin typeface="Times New Roman" charset="0"/>
        <a:ea typeface="+mn-ea"/>
        <a:cs typeface="+mn-cs"/>
      </a:defRPr>
    </a:lvl2pPr>
    <a:lvl3pPr marL="457200" indent="-22860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charset="0"/>
        <a:ea typeface="+mn-ea"/>
        <a:cs typeface="+mn-cs"/>
      </a:defRPr>
    </a:lvl3pPr>
    <a:lvl4pPr marL="800100" indent="-22860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charset="0"/>
        <a:ea typeface="+mn-ea"/>
        <a:cs typeface="+mn-cs"/>
      </a:defRPr>
    </a:lvl4pPr>
    <a:lvl5pPr marL="914400" algn="l" defTabSz="457200" rtl="0" eaLnBrk="0" fontAlgn="base" hangingPunct="0">
      <a:spcBef>
        <a:spcPct val="0"/>
      </a:spcBef>
      <a:spcAft>
        <a:spcPct val="0"/>
      </a:spcAft>
      <a:buSzPct val="100000"/>
      <a:buFont typeface="Times New Roman" panose="02020603050405020304"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6"/>
          <p:cNvSpPr>
            <a:spLocks noChangeArrowheads="1" noTextEdit="1"/>
          </p:cNvSpPr>
          <p:nvPr>
            <p:ph type="sldImg"/>
          </p:nvPr>
        </p:nvSpPr>
        <p:spPr>
          <a:ln/>
        </p:spPr>
      </p:sp>
      <p:sp>
        <p:nvSpPr>
          <p:cNvPr id="30723" name="Rectangle 7"/>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eaLnBrk="1" hangingPunct="1"/>
            <a:endParaRPr lang="en-US" altLang="en-US" smtClean="0">
              <a:latin typeface="Arial" panose="020B0604020202020204" pitchFamily="34" charset="0"/>
            </a:endParaRPr>
          </a:p>
        </p:txBody>
      </p:sp>
      <p:sp>
        <p:nvSpPr>
          <p:cNvPr id="39940"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F6F6730A-D856-49C9-B6D4-192C3697E982}" type="slidenum">
              <a:rPr lang="en-US" altLang="en-US"/>
              <a:pPr eaLnBrk="1" hangingPunct="1"/>
              <a:t>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pPr eaLnBrk="1" hangingPunct="1"/>
            <a:r>
              <a:rPr lang="en-US" altLang="en-US" b="0" smtClean="0">
                <a:latin typeface="Arial" panose="020B0604020202020204" pitchFamily="34" charset="0"/>
              </a:rPr>
              <a:t>Các tính năng chính:</a:t>
            </a:r>
          </a:p>
          <a:p>
            <a:pPr eaLnBrk="1" hangingPunct="1"/>
            <a:r>
              <a:rPr lang="en-US" altLang="en-US" b="0" smtClean="0">
                <a:latin typeface="Arial" panose="020B0604020202020204" pitchFamily="34" charset="0"/>
              </a:rPr>
              <a:t>- 	Backup ra tape từ nhiều hệ điều hành, môi trường khác nhau</a:t>
            </a:r>
          </a:p>
          <a:p>
            <a:pPr eaLnBrk="1" hangingPunct="1"/>
            <a:r>
              <a:rPr lang="en-US" altLang="en-US" b="0" smtClean="0">
                <a:latin typeface="Arial" panose="020B0604020202020204" pitchFamily="34" charset="0"/>
              </a:rPr>
              <a:t>-	Cho phép mã hóa dữ liệu, nén dữ liệu khi backup</a:t>
            </a:r>
          </a:p>
          <a:p>
            <a:pPr eaLnBrk="1" hangingPunct="1"/>
            <a:r>
              <a:rPr lang="en-US" altLang="en-US" b="0" smtClean="0">
                <a:latin typeface="Arial" panose="020B0604020202020204" pitchFamily="34" charset="0"/>
              </a:rPr>
              <a:t>-	Xác định chính xác nhưng đối tượng muốn sao lưu</a:t>
            </a:r>
          </a:p>
          <a:p>
            <a:pPr eaLnBrk="1" hangingPunct="1"/>
            <a:r>
              <a:rPr lang="en-US" altLang="en-US" b="0" smtClean="0">
                <a:latin typeface="Arial" panose="020B0604020202020204" pitchFamily="34" charset="0"/>
              </a:rPr>
              <a:t>-	Hỗ trợ nhiều mức độ incremental backup</a:t>
            </a:r>
          </a:p>
          <a:p>
            <a:pPr eaLnBrk="1" hangingPunct="1"/>
            <a:r>
              <a:rPr lang="en-US" altLang="en-US" b="0" smtClean="0">
                <a:latin typeface="Arial" panose="020B0604020202020204" pitchFamily="34" charset="0"/>
              </a:rPr>
              <a:t>-	Hỗ trỡ Duplex database backups ( 1 dữ liệu được sao lưu nhiều bản ỏ các tape )</a:t>
            </a:r>
          </a:p>
          <a:p>
            <a:pPr eaLnBrk="1" hangingPunct="1"/>
            <a:r>
              <a:rPr lang="en-US" altLang="en-US" b="0" smtClean="0">
                <a:latin typeface="Arial" panose="020B0604020202020204" pitchFamily="34" charset="0"/>
              </a:rPr>
              <a:t>-	Tối ưu  hóa tài nguyên và tự động chia sẽ driver của tape</a:t>
            </a:r>
          </a:p>
          <a:p>
            <a:pPr eaLnBrk="1" hangingPunct="1"/>
            <a:r>
              <a:rPr lang="en-US" altLang="en-US" b="0" smtClean="0">
                <a:latin typeface="Arial" panose="020B0604020202020204" pitchFamily="34" charset="0"/>
              </a:rPr>
              <a:t>-	Restore 1 cách nhanh chóng</a:t>
            </a:r>
          </a:p>
          <a:p>
            <a:pPr eaLnBrk="1" hangingPunct="1"/>
            <a:r>
              <a:rPr lang="en-US" altLang="en-US" b="0" smtClean="0">
                <a:latin typeface="Arial" panose="020B0604020202020204" pitchFamily="34" charset="0"/>
              </a:rPr>
              <a:t>-	Giới hạn người sử dụng </a:t>
            </a:r>
          </a:p>
          <a:p>
            <a:pPr eaLnBrk="1" hangingPunct="1"/>
            <a:r>
              <a:rPr lang="en-US" altLang="en-US" b="0" smtClean="0">
                <a:latin typeface="Arial" panose="020B0604020202020204" pitchFamily="34" charset="0"/>
              </a:rPr>
              <a:t>-	Làm việc theo chính sách được định nghĩa sẵn</a:t>
            </a:r>
          </a:p>
          <a:p>
            <a:pPr eaLnBrk="1" hangingPunct="1"/>
            <a:endParaRPr lang="en-US" altLang="en-US" smtClean="0">
              <a:latin typeface="Arial" panose="020B0604020202020204" pitchFamily="34" charset="0"/>
            </a:endParaRPr>
          </a:p>
        </p:txBody>
      </p:sp>
      <p:sp>
        <p:nvSpPr>
          <p:cNvPr id="40964"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CF358EAA-E15E-4369-BF6B-DF83D40C57D7}" type="slidenum">
              <a:rPr lang="en-US" altLang="en-US"/>
              <a:pPr eaLnBrk="1" hangingPunct="1"/>
              <a:t>17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eaLnBrk="1" hangingPunct="1"/>
            <a:r>
              <a:rPr lang="en-US" altLang="en-US" smtClean="0">
                <a:latin typeface="Arial" panose="020B0604020202020204" pitchFamily="34" charset="0"/>
              </a:rPr>
              <a:t>Bao gồm 3 thành phần chính:</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Oracle Secure Backup Administrative Server: quản lý tập trung cho cả hệ thống</a:t>
            </a:r>
          </a:p>
          <a:p>
            <a:pPr lvl="1" eaLnBrk="1" hangingPunct="1"/>
            <a:r>
              <a:rPr lang="en-US" altLang="en-US" smtClean="0">
                <a:latin typeface="Times New Roman" panose="02020603050405020304" pitchFamily="18" charset="0"/>
              </a:rPr>
              <a:t>Lưu trữ thông tin của các thiết bị, user của từng thiết bị trong hệ thống</a:t>
            </a:r>
          </a:p>
          <a:p>
            <a:pPr lvl="1" eaLnBrk="1" hangingPunct="1"/>
            <a:r>
              <a:rPr lang="en-US" altLang="en-US" smtClean="0">
                <a:latin typeface="Times New Roman" panose="02020603050405020304" pitchFamily="18" charset="0"/>
              </a:rPr>
              <a:t>Lưu trữ thông tin backup của các Database ( Catalog)</a:t>
            </a:r>
          </a:p>
          <a:p>
            <a:pPr lvl="1" eaLnBrk="1" hangingPunct="1"/>
            <a:r>
              <a:rPr lang="en-US" altLang="en-US" smtClean="0">
                <a:latin typeface="Times New Roman" panose="02020603050405020304" pitchFamily="18" charset="0"/>
              </a:rPr>
              <a:t>Cấu hình chính sách backup</a:t>
            </a:r>
          </a:p>
          <a:p>
            <a:pPr lvl="1" eaLnBrk="1" hangingPunct="1"/>
            <a:r>
              <a:rPr lang="en-US" altLang="en-US" smtClean="0">
                <a:latin typeface="Times New Roman" panose="02020603050405020304" pitchFamily="18" charset="0"/>
              </a:rPr>
              <a:t>Cấu hình lịch backup</a:t>
            </a:r>
          </a:p>
          <a:p>
            <a:pPr lvl="1" eaLnBrk="1" hangingPunct="1"/>
            <a:r>
              <a:rPr lang="en-US" altLang="en-US" smtClean="0">
                <a:latin typeface="Times New Roman" panose="02020603050405020304" pitchFamily="18" charset="0"/>
              </a:rPr>
              <a:t>Cấu hình mã hóa hóa</a:t>
            </a:r>
          </a:p>
          <a:p>
            <a:pPr eaLnBrk="1" hangingPunct="1"/>
            <a:r>
              <a:rPr lang="en-US" altLang="en-US" smtClean="0">
                <a:latin typeface="Arial" panose="020B0604020202020204" pitchFamily="34" charset="0"/>
              </a:rPr>
              <a:t>Oracle Secure Client là các Database cần được backup ra tape</a:t>
            </a:r>
          </a:p>
          <a:p>
            <a:pPr lvl="1" eaLnBrk="1" hangingPunct="1"/>
            <a:r>
              <a:rPr lang="en-US" altLang="en-US" smtClean="0">
                <a:latin typeface="Times New Roman" panose="02020603050405020304" pitchFamily="18" charset="0"/>
              </a:rPr>
              <a:t>Khi được gọi, Rman ở mỗi thiết bị sẽ thực thi backup database và chuyển dữ liệu tới MediaServer</a:t>
            </a:r>
          </a:p>
          <a:p>
            <a:pPr eaLnBrk="1" hangingPunct="1"/>
            <a:r>
              <a:rPr lang="en-US" altLang="en-US" smtClean="0">
                <a:latin typeface="Arial" panose="020B0604020202020204" pitchFamily="34" charset="0"/>
              </a:rPr>
              <a:t>Oracle Secure Backup Media Server: Thiết bị kết nối trực tiếp với Tape</a:t>
            </a:r>
          </a:p>
          <a:p>
            <a:pPr lvl="1" eaLnBrk="1" hangingPunct="1"/>
            <a:r>
              <a:rPr lang="en-US" altLang="en-US" smtClean="0">
                <a:latin typeface="Times New Roman" panose="02020603050405020304" pitchFamily="18" charset="0"/>
              </a:rPr>
              <a:t>Nhận dữ liệu từ Client và move dữ liệu vào tape</a:t>
            </a:r>
          </a:p>
          <a:p>
            <a:pPr eaLnBrk="1" hangingPunct="1"/>
            <a:endParaRPr lang="en-US" altLang="en-US" smtClean="0">
              <a:latin typeface="Arial" panose="020B0604020202020204" pitchFamily="34" charset="0"/>
            </a:endParaRPr>
          </a:p>
        </p:txBody>
      </p:sp>
      <p:sp>
        <p:nvSpPr>
          <p:cNvPr id="41988"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A5DD7FAE-0A3F-49C1-9CC2-2056A5464EA1}" type="slidenum">
              <a:rPr lang="en-US" altLang="en-US"/>
              <a:pPr eaLnBrk="1" hangingPunct="1"/>
              <a:t>18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eaLnBrk="1" hangingPunct="1"/>
            <a:r>
              <a:rPr lang="vi-VN" altLang="en-US" smtClean="0">
                <a:latin typeface="Arial" panose="020B0604020202020204" pitchFamily="34" charset="0"/>
              </a:rPr>
              <a:t>-	Oracle Data Masking cung cấp 1 phương thức bảo vệ dữ liệu cho quá  trình tester mà vẫn đảm bảo sự hiệu quả của công việc. </a:t>
            </a:r>
          </a:p>
          <a:p>
            <a:pPr eaLnBrk="1" hangingPunct="1"/>
            <a:r>
              <a:rPr lang="vi-VN" altLang="en-US" smtClean="0">
                <a:latin typeface="Arial" panose="020B0604020202020204" pitchFamily="34" charset="0"/>
              </a:rPr>
              <a:t>-	Oracle Data Masking thay thế các dữ liệu nhạy cảm thành các dữ liệu giả ( hư cấu) để các dữ liệu trong môi trường production có thể chia sẻ một cách an toàn với môi trường no-production.</a:t>
            </a:r>
          </a:p>
          <a:p>
            <a:pPr eaLnBrk="1" hangingPunct="1"/>
            <a:r>
              <a:rPr lang="vi-VN" altLang="en-US" smtClean="0">
                <a:latin typeface="Arial" panose="020B0604020202020204" pitchFamily="34" charset="0"/>
              </a:rPr>
              <a:t>-	Những dữ liệu giả có đặc điểm tương tự dữ liệu thật để đảm bảo tính toàn vẹn của chúng.Tester sẽ chỉ được thao tác với những dữ liệu giả, ko bao giờ được thao tác với dữ liệu thật</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Masking format library: </a:t>
            </a:r>
          </a:p>
          <a:p>
            <a:pPr lvl="1" eaLnBrk="1" hangingPunct="1"/>
            <a:r>
              <a:rPr lang="en-US" altLang="en-US" smtClean="0">
                <a:latin typeface="Times New Roman" panose="02020603050405020304" pitchFamily="18" charset="0"/>
              </a:rPr>
              <a:t>Chứa 1 tập hợp các định dạng masking đã sẵn sàng được sử dụng. Định dang này có thể do người sử dụng tạo ra, cũng có thế do Oracle cung cấp</a:t>
            </a:r>
          </a:p>
          <a:p>
            <a:pPr lvl="1" eaLnBrk="1" hangingPunct="1"/>
            <a:r>
              <a:rPr lang="en-US" altLang="en-US" smtClean="0">
                <a:latin typeface="Times New Roman" panose="02020603050405020304" pitchFamily="18" charset="0"/>
              </a:rPr>
              <a:t>Mỗi tổ chức cần có những định dang masking để bảo vệ dữ liệu </a:t>
            </a:r>
          </a:p>
          <a:p>
            <a:pPr eaLnBrk="1" hangingPunct="1"/>
            <a:r>
              <a:rPr lang="en-US" altLang="en-US" smtClean="0">
                <a:latin typeface="Arial" panose="020B0604020202020204" pitchFamily="34" charset="0"/>
              </a:rPr>
              <a:t>Masking definitions:</a:t>
            </a:r>
          </a:p>
          <a:p>
            <a:pPr lvl="1" eaLnBrk="1" hangingPunct="1"/>
            <a:r>
              <a:rPr lang="en-US" altLang="en-US" smtClean="0">
                <a:latin typeface="Times New Roman" panose="02020603050405020304" pitchFamily="18" charset="0"/>
              </a:rPr>
              <a:t>Định nghĩa kiểu masking data sẽ áp dụng cho một hoặc nhiều bảng trong DB. Để sử dụng, chỉ cần chỉ ra trường nào cần được masking và kiểu để masking, trường đó sẽ được đảm bảo các tính chất đã tồn tại như ( unique, contraint...)</a:t>
            </a:r>
          </a:p>
          <a:p>
            <a:pPr lvl="1" eaLnBrk="1" hangingPunct="1"/>
            <a:r>
              <a:rPr lang="en-US" altLang="en-US" smtClean="0">
                <a:latin typeface="Times New Roman" panose="02020603050405020304" pitchFamily="18" charset="0"/>
              </a:rPr>
              <a:t>Có thể export và import vào các hệ thống khác nhau</a:t>
            </a:r>
          </a:p>
          <a:p>
            <a:pPr eaLnBrk="1" hangingPunct="1"/>
            <a:endParaRPr lang="en-US" altLang="en-US" smtClean="0">
              <a:latin typeface="Arial" panose="020B0604020202020204" pitchFamily="34" charset="0"/>
            </a:endParaRPr>
          </a:p>
        </p:txBody>
      </p:sp>
      <p:sp>
        <p:nvSpPr>
          <p:cNvPr id="43012"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04CE4666-5495-4A55-8BEB-8C411F40580A}" type="slidenum">
              <a:rPr lang="en-US" altLang="en-US"/>
              <a:pPr eaLnBrk="1" hangingPunct="1"/>
              <a:t>20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vi-VN" dirty="0" smtClean="0"/>
              <a:t>Transparent Data Encryption</a:t>
            </a:r>
          </a:p>
          <a:p>
            <a:pPr marL="171450" indent="-171450">
              <a:buFontTx/>
              <a:buChar char="-"/>
              <a:defRPr/>
            </a:pPr>
            <a:r>
              <a:rPr lang="vi-VN" b="0" dirty="0" smtClean="0"/>
              <a:t>Mã hóa dữ liệu để chỉ có những user được ủy quyền mới có thể truy cập.</a:t>
            </a:r>
            <a:endParaRPr lang="en-US" b="0" dirty="0" smtClean="0"/>
          </a:p>
          <a:p>
            <a:pPr marL="171450" indent="-171450">
              <a:buFontTx/>
              <a:buChar char="-"/>
              <a:defRPr/>
            </a:pPr>
            <a:r>
              <a:rPr lang="vi-VN" b="0" dirty="0" smtClean="0"/>
              <a:t>Sử dụng để mã hóa để bảo vệ dữ liệu nhạy cảm trong một môi trường có khả năng không được bảo vệ, như đặt dữ liệu tại nơi backup được lưu trữ offsite</a:t>
            </a:r>
            <a:endParaRPr lang="en-US" b="0" dirty="0" smtClean="0"/>
          </a:p>
          <a:p>
            <a:pPr marL="171450" indent="-171450">
              <a:buFontTx/>
              <a:buChar char="-"/>
              <a:defRPr/>
            </a:pPr>
            <a:r>
              <a:rPr lang="vi-VN" b="0" dirty="0" smtClean="0"/>
              <a:t>Có thể mã hóa một table hoặc cả tablespace . </a:t>
            </a:r>
            <a:endParaRPr lang="en-US" b="0" dirty="0" smtClean="0"/>
          </a:p>
          <a:p>
            <a:pPr marL="171450" indent="-171450">
              <a:buFontTx/>
              <a:buChar char="-"/>
              <a:defRPr/>
            </a:pPr>
            <a:r>
              <a:rPr lang="vi-VN" b="0" dirty="0" smtClean="0"/>
              <a:t>Khi sử dụng Transparent Data Encryption, không cần phải sửa đổi các ứng dụng TDE tự động mã hóa dữ liệu khi ghi vào đĩa, và sau đó tự động giải mã dữ liệu khi ứng dụng truy cập nó. Key được tự động sinh và quản l</a:t>
            </a:r>
            <a:r>
              <a:rPr lang="en-US" b="0" dirty="0" smtClean="0"/>
              <a:t>ý</a:t>
            </a:r>
          </a:p>
          <a:p>
            <a:pPr marL="171450" indent="-171450">
              <a:buFontTx/>
              <a:buChar char="-"/>
              <a:defRPr/>
            </a:pPr>
            <a:r>
              <a:rPr lang="vi-VN" b="0" dirty="0" smtClean="0"/>
              <a:t>Quá trình mã hóa và giải mã là cực kỳ nhanh chóng bởi vì TDE có thể tối ưu hóa tốc độ bằng cách sử dụng bộ nhớ đệm( cache) của database	</a:t>
            </a:r>
            <a:endParaRPr lang="en-US" b="0" dirty="0" smtClean="0"/>
          </a:p>
          <a:p>
            <a:pPr marL="171450" indent="-171450">
              <a:buFontTx/>
              <a:buChar char="-"/>
              <a:defRPr/>
            </a:pPr>
            <a:endParaRPr lang="en-US" b="0" dirty="0" smtClean="0"/>
          </a:p>
          <a:p>
            <a:pPr>
              <a:defRPr/>
            </a:pPr>
            <a:r>
              <a:rPr lang="en-US" dirty="0" smtClean="0"/>
              <a:t>Oracle Data Redaction:</a:t>
            </a:r>
          </a:p>
          <a:p>
            <a:pPr>
              <a:defRPr/>
            </a:pPr>
            <a:r>
              <a:rPr lang="en-US" b="0" dirty="0" smtClean="0"/>
              <a:t>Oracle Data Redaction cho phép che giấu các kết quả truy vấn của các dữ liệu nhạy cảm trước khi được hiển thị bởi ứng dụng </a:t>
            </a:r>
          </a:p>
          <a:p>
            <a:pPr>
              <a:defRPr/>
            </a:pPr>
            <a:r>
              <a:rPr lang="en-US" b="0" dirty="0" smtClean="0"/>
              <a:t>Sử dụng để bảo vệ dữ liệu khởi những mối nguy hiểm nội bộ</a:t>
            </a:r>
          </a:p>
          <a:p>
            <a:pPr>
              <a:defRPr/>
            </a:pPr>
            <a:r>
              <a:rPr lang="en-US" b="0" dirty="0" smtClean="0"/>
              <a:t>Khi dữ liệu được load bên bộ nhớ, nó sẽ convert sang các ký tự đặc biệt( dựa vào các chính sách). Chính vì vậy ko ảnh hưởng tới độ chính xác của dữ liệu.</a:t>
            </a:r>
          </a:p>
          <a:p>
            <a:pPr>
              <a:defRPr/>
            </a:pPr>
            <a:r>
              <a:rPr lang="en-US" b="0" dirty="0" smtClean="0"/>
              <a:t>Các kiểu Redaction</a:t>
            </a:r>
          </a:p>
          <a:p>
            <a:pPr lvl="1">
              <a:defRPr/>
            </a:pPr>
            <a:r>
              <a:rPr lang="en-US" dirty="0" smtClean="0"/>
              <a:t>Full redaction: che giấu toàn bộ nội dung của các cột</a:t>
            </a:r>
          </a:p>
          <a:p>
            <a:pPr lvl="1">
              <a:defRPr/>
            </a:pPr>
            <a:r>
              <a:rPr lang="en-US" dirty="0" smtClean="0"/>
              <a:t>Partial redaction: che giấu dữ liệu 1 lần: ví dụ: ***abcd</a:t>
            </a:r>
          </a:p>
          <a:p>
            <a:pPr lvl="1">
              <a:defRPr/>
            </a:pPr>
            <a:r>
              <a:rPr lang="en-US" dirty="0" smtClean="0"/>
              <a:t>Regular expressions: kết hợp cả 2 loại</a:t>
            </a:r>
          </a:p>
          <a:p>
            <a:pPr lvl="1">
              <a:defRPr/>
            </a:pPr>
            <a:r>
              <a:rPr lang="en-US" dirty="0" smtClean="0"/>
              <a:t>Random redaction: che giấu ngẫu nhiên, phụ thuộc vào loại dữ liệu</a:t>
            </a:r>
          </a:p>
          <a:p>
            <a:pPr lvl="1">
              <a:defRPr/>
            </a:pPr>
            <a:r>
              <a:rPr lang="en-US" dirty="0" smtClean="0"/>
              <a:t>No redaction: ko che giấu, sử dụng để test</a:t>
            </a:r>
          </a:p>
          <a:p>
            <a:pPr marL="171450" indent="-171450">
              <a:buFontTx/>
              <a:buChar char="-"/>
              <a:defRPr/>
            </a:pPr>
            <a:endParaRPr lang="vi-VN" b="0" dirty="0"/>
          </a:p>
        </p:txBody>
      </p:sp>
      <p:sp>
        <p:nvSpPr>
          <p:cNvPr id="44036"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95A860B8-C4D6-4465-9183-DFCBA0E61856}" type="slidenum">
              <a:rPr lang="en-US" altLang="en-US"/>
              <a:pPr eaLnBrk="1" hangingPunct="1"/>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pPr eaLnBrk="1" hangingPunct="1">
              <a:buFont typeface="Wingdings" panose="05000000000000000000" pitchFamily="2" charset="2"/>
              <a:buChar char="Ø"/>
            </a:pPr>
            <a:r>
              <a:rPr lang="en-US" altLang="en-US" sz="2000" smtClean="0">
                <a:latin typeface="Arial" panose="020B0604020202020204" pitchFamily="34" charset="0"/>
              </a:rPr>
              <a:t>Nguyên lý hoạt đông chung</a:t>
            </a:r>
          </a:p>
          <a:p>
            <a:pPr marL="1031875" lvl="1" indent="-457200" eaLnBrk="1" hangingPunct="1"/>
            <a:r>
              <a:rPr lang="en-US" altLang="en-US" sz="2000" smtClean="0">
                <a:latin typeface="Times New Roman" panose="02020603050405020304" pitchFamily="18" charset="0"/>
              </a:rPr>
              <a:t>Ngăn chặn các cuộc tấn công</a:t>
            </a:r>
          </a:p>
          <a:p>
            <a:pPr marL="1031875" lvl="1" indent="-457200" eaLnBrk="1" hangingPunct="1"/>
            <a:r>
              <a:rPr lang="en-US" altLang="en-US" sz="2000" smtClean="0">
                <a:latin typeface="Times New Roman" panose="02020603050405020304" pitchFamily="18" charset="0"/>
              </a:rPr>
              <a:t>Mã hóa dữ liệu</a:t>
            </a:r>
          </a:p>
          <a:p>
            <a:pPr marL="1031875" lvl="1" indent="-457200" eaLnBrk="1" hangingPunct="1"/>
            <a:r>
              <a:rPr lang="en-US" altLang="en-US" sz="2000" smtClean="0">
                <a:latin typeface="Times New Roman" panose="02020603050405020304" pitchFamily="18" charset="0"/>
              </a:rPr>
              <a:t>Xác thực người dùng</a:t>
            </a:r>
          </a:p>
          <a:p>
            <a:pPr marL="1031875" lvl="1" indent="-457200" eaLnBrk="1" hangingPunct="1"/>
            <a:r>
              <a:rPr lang="en-US" altLang="en-US" sz="2000" smtClean="0">
                <a:latin typeface="Times New Roman" panose="02020603050405020304" pitchFamily="18" charset="0"/>
              </a:rPr>
              <a:t>Kiểm soát truy cập của người dùng</a:t>
            </a:r>
          </a:p>
          <a:p>
            <a:pPr marL="1031875" lvl="1" indent="-457200" eaLnBrk="1" hangingPunct="1"/>
            <a:r>
              <a:rPr lang="en-US" altLang="en-US" sz="2000" smtClean="0">
                <a:latin typeface="Times New Roman" panose="02020603050405020304" pitchFamily="18" charset="0"/>
              </a:rPr>
              <a:t>Sao lưu dữ liệu</a:t>
            </a:r>
          </a:p>
          <a:p>
            <a:pPr marL="1031875" lvl="1" indent="-457200" eaLnBrk="1" hangingPunct="1"/>
            <a:endParaRPr lang="en-US" altLang="en-US" sz="2000" smtClean="0">
              <a:latin typeface="Times New Roman" panose="02020603050405020304" pitchFamily="18" charset="0"/>
            </a:endParaRPr>
          </a:p>
          <a:p>
            <a:pPr eaLnBrk="1" hangingPunct="1">
              <a:buFont typeface="Wingdings" panose="05000000000000000000" pitchFamily="2" charset="2"/>
              <a:buChar char="Ø"/>
            </a:pPr>
            <a:r>
              <a:rPr lang="en-US" altLang="en-US" sz="2000" smtClean="0">
                <a:latin typeface="Arial" panose="020B0604020202020204" pitchFamily="34" charset="0"/>
              </a:rPr>
              <a:t>Ưu điểm</a:t>
            </a:r>
          </a:p>
          <a:p>
            <a:pPr marL="1031875" lvl="1" indent="-457200" eaLnBrk="1" hangingPunct="1"/>
            <a:r>
              <a:rPr lang="en-US" altLang="en-US" sz="2000" smtClean="0">
                <a:latin typeface="Times New Roman" panose="02020603050405020304" pitchFamily="18" charset="0"/>
              </a:rPr>
              <a:t>Hệ thống an toàn hơn</a:t>
            </a:r>
          </a:p>
          <a:p>
            <a:pPr marL="1031875" lvl="1" indent="-457200" eaLnBrk="1" hangingPunct="1"/>
            <a:r>
              <a:rPr lang="en-US" altLang="en-US" sz="2000" smtClean="0">
                <a:latin typeface="Times New Roman" panose="02020603050405020304" pitchFamily="18" charset="0"/>
              </a:rPr>
              <a:t>Họat động ổn định</a:t>
            </a:r>
          </a:p>
          <a:p>
            <a:pPr eaLnBrk="1" hangingPunct="1">
              <a:buFont typeface="Wingdings" panose="05000000000000000000" pitchFamily="2" charset="2"/>
              <a:buChar char="Ø"/>
            </a:pPr>
            <a:r>
              <a:rPr lang="en-US" altLang="en-US" sz="2000" smtClean="0">
                <a:latin typeface="Arial" panose="020B0604020202020204" pitchFamily="34" charset="0"/>
              </a:rPr>
              <a:t>Nhược điểm</a:t>
            </a:r>
          </a:p>
          <a:p>
            <a:pPr marL="1031875" lvl="1" indent="-457200" eaLnBrk="1" hangingPunct="1"/>
            <a:r>
              <a:rPr lang="en-US" altLang="en-US" sz="2000" smtClean="0">
                <a:latin typeface="Times New Roman" panose="02020603050405020304" pitchFamily="18" charset="0"/>
              </a:rPr>
              <a:t>Giảm hiệu năng hoạt động</a:t>
            </a:r>
          </a:p>
          <a:p>
            <a:pPr marL="1031875" lvl="1" indent="-457200" eaLnBrk="1" hangingPunct="1"/>
            <a:r>
              <a:rPr lang="en-US" altLang="en-US" sz="2000" smtClean="0">
                <a:latin typeface="Times New Roman" panose="02020603050405020304" pitchFamily="18" charset="0"/>
              </a:rPr>
              <a:t>Khó khăn, phức tạp cho quá trình sử dụng</a:t>
            </a:r>
          </a:p>
          <a:p>
            <a:endParaRPr lang="en-US" altLang="en-US" smtClean="0">
              <a:latin typeface="Arial" panose="020B0604020202020204" pitchFamily="34" charset="0"/>
            </a:endParaRPr>
          </a:p>
        </p:txBody>
      </p:sp>
      <p:sp>
        <p:nvSpPr>
          <p:cNvPr id="31748"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941407C3-D348-4B04-9820-22BE2AAF2655}" type="slidenum">
              <a:rPr lang="en-US" altLang="en-US"/>
              <a:pPr eaLnBrk="1" hangingPunct="1"/>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pPr eaLnBrk="1" hangingPunct="1"/>
            <a:r>
              <a:rPr lang="en-US" altLang="en-US" smtClean="0">
                <a:latin typeface="Arial" panose="020B0604020202020204" pitchFamily="34" charset="0"/>
              </a:rPr>
              <a:t>Oracle Audit Vault and Database Firewall bảo vệ database và các thành phần liên quan ( OS) bằng 3 cách</a:t>
            </a:r>
          </a:p>
          <a:p>
            <a:pPr lvl="1" eaLnBrk="1" hangingPunct="1"/>
            <a:r>
              <a:rPr lang="en-US" altLang="en-US" smtClean="0">
                <a:latin typeface="Times New Roman" panose="02020603050405020304" pitchFamily="18" charset="0"/>
              </a:rPr>
              <a:t>Cung cấp firewall có thể theo dõi, cho phép hoặc ngăn chặn các truy vấn SQL tới database ngay ở tầng mạng dựa trên cách chính sách của nó.</a:t>
            </a:r>
          </a:p>
          <a:p>
            <a:pPr lvl="1" eaLnBrk="1" hangingPunct="1"/>
            <a:r>
              <a:rPr lang="en-US" altLang="en-US" smtClean="0">
                <a:latin typeface="Times New Roman" panose="02020603050405020304" pitchFamily="18" charset="0"/>
              </a:rPr>
              <a:t>Thu thập dữ liệu Audit từ các database và tạo báo cáo audit</a:t>
            </a:r>
          </a:p>
          <a:p>
            <a:pPr lvl="1" eaLnBrk="1" hangingPunct="1"/>
            <a:r>
              <a:rPr lang="en-US" altLang="en-US" smtClean="0">
                <a:latin typeface="Times New Roman" panose="02020603050405020304" pitchFamily="18" charset="0"/>
              </a:rPr>
              <a:t>Cung cấp hàng chục build-in cho phép tùy chỉnh cấu hình các thông báo và cảnh báo phù hợp</a:t>
            </a:r>
          </a:p>
        </p:txBody>
      </p:sp>
      <p:sp>
        <p:nvSpPr>
          <p:cNvPr id="32772"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6F0A0159-B7BA-4EAA-8307-8F7813410056}" type="slidenum">
              <a:rPr lang="en-US" altLang="en-US"/>
              <a:pPr eaLnBrk="1" hangingPunct="1"/>
              <a:t>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pPr eaLnBrk="1" hangingPunct="1"/>
            <a:r>
              <a:rPr lang="vi-VN" altLang="en-US" b="0" smtClean="0">
                <a:latin typeface="Arial" panose="020B0604020202020204" pitchFamily="34" charset="0"/>
              </a:rPr>
              <a:t>Audit Vault Server </a:t>
            </a:r>
          </a:p>
          <a:p>
            <a:pPr eaLnBrk="1" hangingPunct="1"/>
            <a:r>
              <a:rPr lang="vi-VN" altLang="en-US" b="0" smtClean="0">
                <a:latin typeface="Arial" panose="020B0604020202020204" pitchFamily="34" charset="0"/>
              </a:rPr>
              <a:t>-	Bao gồm các tool cần thiết cho quá trình cấu hình AVDF. Nó lưu trữ các file cấu hình của AVFW và  thu thập các dữ liệu audit , có thể coi nó như 1 data warehouse nội bộ. Người sử dụng có thể cấu hình và tùy chỉnh báo cáo dựa trên nhưng thông tin có sẵn ở Audit Vault Server</a:t>
            </a:r>
          </a:p>
          <a:p>
            <a:pPr eaLnBrk="1" hangingPunct="1"/>
            <a:r>
              <a:rPr lang="vi-VN" altLang="en-US" b="0" smtClean="0">
                <a:latin typeface="Arial" panose="020B0604020202020204" pitchFamily="34" charset="0"/>
              </a:rPr>
              <a:t>-	Sử dụng 1 Oracle Database nhúng để lưu trữ và quản lý dữ liệu. Database này được enable tính năng Database Vault dùng để quản lý truy cập người dùng. Người sử dụng được khuyến cáo không nên quản lý database này mà để tự nó quản lý</a:t>
            </a:r>
          </a:p>
          <a:p>
            <a:pPr eaLnBrk="1" hangingPunct="1"/>
            <a:r>
              <a:rPr lang="vi-VN" altLang="en-US" b="0" smtClean="0">
                <a:latin typeface="Arial" panose="020B0604020202020204" pitchFamily="34" charset="0"/>
              </a:rPr>
              <a:t>Các tính năng chính :</a:t>
            </a:r>
          </a:p>
          <a:p>
            <a:pPr eaLnBrk="1" hangingPunct="1"/>
            <a:r>
              <a:rPr lang="vi-VN" altLang="en-US" b="0" smtClean="0">
                <a:latin typeface="Arial" panose="020B0604020202020204" pitchFamily="34" charset="0"/>
              </a:rPr>
              <a:t>-	Thu thập, quản lý dữ liệu audit</a:t>
            </a:r>
          </a:p>
          <a:p>
            <a:pPr eaLnBrk="1" hangingPunct="1"/>
            <a:r>
              <a:rPr lang="vi-VN" altLang="en-US" b="0" smtClean="0">
                <a:latin typeface="Arial" panose="020B0604020202020204" pitchFamily="34" charset="0"/>
              </a:rPr>
              <a:t>-	Quản lý AV agent</a:t>
            </a:r>
          </a:p>
          <a:p>
            <a:pPr eaLnBrk="1" hangingPunct="1"/>
            <a:r>
              <a:rPr lang="vi-VN" altLang="en-US" b="0" smtClean="0">
                <a:latin typeface="Arial" panose="020B0604020202020204" pitchFamily="34" charset="0"/>
              </a:rPr>
              <a:t>-	Quản lý FW</a:t>
            </a:r>
          </a:p>
          <a:p>
            <a:pPr eaLnBrk="1" hangingPunct="1"/>
            <a:r>
              <a:rPr lang="vi-VN" altLang="en-US" b="0" smtClean="0">
                <a:latin typeface="Arial" panose="020B0604020202020204" pitchFamily="34" charset="0"/>
              </a:rPr>
              <a:t>-	Quản lý các chính sach bảo mật của AVFW</a:t>
            </a:r>
          </a:p>
          <a:p>
            <a:pPr eaLnBrk="1" hangingPunct="1"/>
            <a:r>
              <a:rPr lang="vi-VN" altLang="en-US" b="0" smtClean="0">
                <a:latin typeface="Arial" panose="020B0604020202020204" pitchFamily="34" charset="0"/>
              </a:rPr>
              <a:t>-	Quản lý các thông báo và cảnh báo </a:t>
            </a:r>
          </a:p>
          <a:p>
            <a:pPr eaLnBrk="1" hangingPunct="1"/>
            <a:r>
              <a:rPr lang="vi-VN" altLang="en-US" b="0" smtClean="0">
                <a:latin typeface="Arial" panose="020B0604020202020204" pitchFamily="34" charset="0"/>
              </a:rPr>
              <a:t>-	Lưu trữ dữ liệu, các phương pháp audit </a:t>
            </a:r>
          </a:p>
          <a:p>
            <a:pPr eaLnBrk="1" hangingPunct="1"/>
            <a:r>
              <a:rPr lang="vi-VN" altLang="en-US" b="0" smtClean="0">
                <a:latin typeface="Arial" panose="020B0604020202020204" pitchFamily="34" charset="0"/>
              </a:rPr>
              <a:t>-	Tạo, lưu báo cáo</a:t>
            </a:r>
          </a:p>
          <a:p>
            <a:pPr eaLnBrk="1" hangingPunct="1"/>
            <a:r>
              <a:rPr lang="vi-VN" altLang="en-US" b="0" smtClean="0">
                <a:latin typeface="Arial" panose="020B0604020202020204" pitchFamily="34" charset="0"/>
              </a:rPr>
              <a:t>-	Quản lý User sử dụng </a:t>
            </a:r>
          </a:p>
          <a:p>
            <a:pPr eaLnBrk="1" hangingPunct="1"/>
            <a:r>
              <a:rPr lang="vi-VN" altLang="en-US" b="0" smtClean="0">
                <a:latin typeface="Arial" panose="020B0604020202020204" pitchFamily="34" charset="0"/>
              </a:rPr>
              <a:t>-	Liên kết với các chương trình thứ 3</a:t>
            </a:r>
          </a:p>
          <a:p>
            <a:pPr eaLnBrk="1" hangingPunct="1"/>
            <a:endParaRPr lang="en-US" altLang="en-US" b="0" smtClean="0">
              <a:latin typeface="Arial" panose="020B0604020202020204" pitchFamily="34" charset="0"/>
            </a:endParaRPr>
          </a:p>
          <a:p>
            <a:pPr eaLnBrk="1" hangingPunct="1"/>
            <a:r>
              <a:rPr lang="vi-VN" altLang="en-US" b="0" smtClean="0">
                <a:latin typeface="Arial" panose="020B0604020202020204" pitchFamily="34" charset="0"/>
              </a:rPr>
              <a:t>Audit Vault Agent</a:t>
            </a:r>
          </a:p>
          <a:p>
            <a:pPr eaLnBrk="1" hangingPunct="1"/>
            <a:r>
              <a:rPr lang="vi-VN" altLang="en-US" b="0" smtClean="0">
                <a:latin typeface="Arial" panose="020B0604020202020204" pitchFamily="34" charset="0"/>
              </a:rPr>
              <a:t>-	Được cài đặt trên mỗi DB</a:t>
            </a:r>
          </a:p>
          <a:p>
            <a:pPr eaLnBrk="1" hangingPunct="1"/>
            <a:r>
              <a:rPr lang="vi-VN" altLang="en-US" b="0" smtClean="0">
                <a:latin typeface="Arial" panose="020B0604020202020204" pitchFamily="34" charset="0"/>
              </a:rPr>
              <a:t>-	Làm nhiệm vụ thu thập audit file của mỗi DB và gửi về cho Audit Vault Server</a:t>
            </a:r>
          </a:p>
          <a:p>
            <a:pPr eaLnBrk="1" hangingPunct="1"/>
            <a:r>
              <a:rPr lang="vi-VN" altLang="en-US" b="0" smtClean="0">
                <a:latin typeface="Arial" panose="020B0604020202020204" pitchFamily="34" charset="0"/>
              </a:rPr>
              <a:t>-	Mỗi khi Agent bị stop thì DB vẫn sinh audit trail file và khi nó được resume trở lại thì Agent sẽ chuyển những audit file ngay sau khi nó bị stop cho Audit Vault Server ( Cơ chế giống DataGuard chuyển archivelog file)</a:t>
            </a:r>
          </a:p>
          <a:p>
            <a:pPr eaLnBrk="1" hangingPunct="1"/>
            <a:endParaRPr lang="en-US" altLang="en-US" b="0" smtClean="0">
              <a:latin typeface="Arial" panose="020B0604020202020204" pitchFamily="34" charset="0"/>
            </a:endParaRPr>
          </a:p>
          <a:p>
            <a:pPr eaLnBrk="1" hangingPunct="1"/>
            <a:r>
              <a:rPr lang="vi-VN" altLang="en-US" b="0" smtClean="0">
                <a:latin typeface="Arial" panose="020B0604020202020204" pitchFamily="34" charset="0"/>
              </a:rPr>
              <a:t>Oracle Database FireWall </a:t>
            </a:r>
          </a:p>
          <a:p>
            <a:pPr eaLnBrk="1" hangingPunct="1"/>
            <a:endParaRPr lang="vi-VN" altLang="en-US" b="0" smtClean="0">
              <a:latin typeface="Arial" panose="020B0604020202020204" pitchFamily="34" charset="0"/>
            </a:endParaRPr>
          </a:p>
          <a:p>
            <a:pPr eaLnBrk="1" hangingPunct="1"/>
            <a:r>
              <a:rPr lang="vi-VN" altLang="en-US" b="0" smtClean="0">
                <a:latin typeface="Arial" panose="020B0604020202020204" pitchFamily="34" charset="0"/>
              </a:rPr>
              <a:t>Các chế độ hoạt động:</a:t>
            </a:r>
          </a:p>
          <a:p>
            <a:pPr eaLnBrk="1" hangingPunct="1"/>
            <a:r>
              <a:rPr lang="vi-VN" altLang="en-US" b="0" smtClean="0">
                <a:latin typeface="Arial" panose="020B0604020202020204" pitchFamily="34" charset="0"/>
              </a:rPr>
              <a:t>-	DPE Mode: đưa ra cảnh báo và cho phép/ ngăn chăn các truy vấn SQL đến</a:t>
            </a:r>
          </a:p>
          <a:p>
            <a:pPr eaLnBrk="1" hangingPunct="1"/>
            <a:r>
              <a:rPr lang="vi-VN" altLang="en-US" b="0" smtClean="0">
                <a:latin typeface="Arial" panose="020B0604020202020204" pitchFamily="34" charset="0"/>
              </a:rPr>
              <a:t>-	DAM Mode: chỉ cảnh báo</a:t>
            </a:r>
          </a:p>
          <a:p>
            <a:pPr eaLnBrk="1" hangingPunct="1"/>
            <a:endParaRPr lang="vi-VN" altLang="en-US" b="0" smtClean="0">
              <a:latin typeface="Arial" panose="020B0604020202020204" pitchFamily="34" charset="0"/>
            </a:endParaRPr>
          </a:p>
          <a:p>
            <a:pPr eaLnBrk="1" hangingPunct="1"/>
            <a:r>
              <a:rPr lang="vi-VN" altLang="en-US" b="0" smtClean="0">
                <a:latin typeface="Arial" panose="020B0604020202020204" pitchFamily="34" charset="0"/>
              </a:rPr>
              <a:t>Nguyên lý hoạt động:</a:t>
            </a:r>
          </a:p>
          <a:p>
            <a:pPr eaLnBrk="1" hangingPunct="1"/>
            <a:r>
              <a:rPr lang="vi-VN" altLang="en-US" b="0" smtClean="0">
                <a:latin typeface="Arial" panose="020B0604020202020204" pitchFamily="34" charset="0"/>
              </a:rPr>
              <a:t>-	FW làm việc dựa trên việc phân tích ý nghĩa câu truy vấn mà client gửi tới. Điều này cung cấp 1 khả năng bảo vệ tốt hơn rất nhiều</a:t>
            </a:r>
          </a:p>
          <a:p>
            <a:pPr eaLnBrk="1" hangingPunct="1"/>
            <a:r>
              <a:rPr lang="vi-VN" altLang="en-US" b="0" smtClean="0">
                <a:latin typeface="Arial" panose="020B0604020202020204" pitchFamily="34" charset="0"/>
              </a:rPr>
              <a:t>-	Không giới hạn độ dài độ dài của các câu truy vấn cần phải phân tích . Hiển thị 2000 ký tự đầu tiên và áp dụng cho mọi loại truy vấn ( ví dụ như ANSI SQL...)</a:t>
            </a:r>
          </a:p>
          <a:p>
            <a:pPr eaLnBrk="1" hangingPunct="1"/>
            <a:r>
              <a:rPr lang="vi-VN" altLang="en-US" b="0" smtClean="0">
                <a:latin typeface="Arial" panose="020B0604020202020204" pitchFamily="34" charset="0"/>
              </a:rPr>
              <a:t>-	FW ko làm ảnh hưởng tới hiệu năng làm việc của hệ thống </a:t>
            </a:r>
          </a:p>
          <a:p>
            <a:pPr eaLnBrk="1" hangingPunct="1"/>
            <a:endParaRPr lang="vi-VN" altLang="en-US" b="0" smtClean="0">
              <a:latin typeface="Arial" panose="020B0604020202020204" pitchFamily="34" charset="0"/>
            </a:endParaRPr>
          </a:p>
          <a:p>
            <a:pPr eaLnBrk="1" hangingPunct="1"/>
            <a:r>
              <a:rPr lang="vi-VN" altLang="en-US" b="0" smtClean="0">
                <a:latin typeface="Arial" panose="020B0604020202020204" pitchFamily="34" charset="0"/>
              </a:rPr>
              <a:t>Các tính năng chính của Firewall:</a:t>
            </a:r>
          </a:p>
          <a:p>
            <a:pPr eaLnBrk="1" hangingPunct="1"/>
            <a:r>
              <a:rPr lang="vi-VN" altLang="en-US" b="0" smtClean="0">
                <a:latin typeface="Arial" panose="020B0604020202020204" pitchFamily="34" charset="0"/>
              </a:rPr>
              <a:t>-	Tạo các chính sách bảo mật ( policy file) đến và đi thông qua firewall</a:t>
            </a:r>
          </a:p>
          <a:p>
            <a:pPr eaLnBrk="1" hangingPunct="1"/>
            <a:r>
              <a:rPr lang="vi-VN" altLang="en-US" b="0" smtClean="0">
                <a:latin typeface="Arial" panose="020B0604020202020204" pitchFamily="34" charset="0"/>
              </a:rPr>
              <a:t>-	Firewall sẽ dựa trên các chính sách bảo mật và thông tin của các truy vấn SQL để quyết định các hành động tiếp theo (cho phép, chặn, cảnh báo..)</a:t>
            </a:r>
          </a:p>
          <a:p>
            <a:pPr eaLnBrk="1" hangingPunct="1"/>
            <a:r>
              <a:rPr lang="vi-VN" altLang="en-US" b="0" smtClean="0">
                <a:latin typeface="Arial" panose="020B0604020202020204" pitchFamily="34" charset="0"/>
              </a:rPr>
              <a:t>-	Firewall có khả năng tích lũy những kết quả từ trước ( lưu giữ nhưng cấu hình chính sách và kêt quả  thực thi đối với những dữ liệu từ trước ) để sinh ra những chứng sách thích hợp.Từ đó,chúng chia những câu lệnh SQL thành các nhóm, mỗi nhóm sẽ áp dụng các chính sách riêng</a:t>
            </a:r>
          </a:p>
          <a:p>
            <a:pPr eaLnBrk="1" hangingPunct="1"/>
            <a:r>
              <a:rPr lang="vi-VN" altLang="en-US" b="0" smtClean="0">
                <a:latin typeface="Arial" panose="020B0604020202020204" pitchFamily="34" charset="0"/>
              </a:rPr>
              <a:t>-	FireWall ghi lại log để: </a:t>
            </a:r>
          </a:p>
          <a:p>
            <a:pPr eaLnBrk="1" hangingPunct="1"/>
            <a:r>
              <a:rPr lang="vi-VN" altLang="en-US" b="0" smtClean="0">
                <a:latin typeface="Arial" panose="020B0604020202020204" pitchFamily="34" charset="0"/>
              </a:rPr>
              <a:t>o	Giám sát  và tạo báo cáo t</a:t>
            </a:r>
          </a:p>
          <a:p>
            <a:pPr eaLnBrk="1" hangingPunct="1"/>
            <a:r>
              <a:rPr lang="vi-VN" altLang="en-US" b="0" smtClean="0">
                <a:latin typeface="Arial" panose="020B0604020202020204" pitchFamily="34" charset="0"/>
              </a:rPr>
              <a:t>o	Tạo mớivà cải tiến các chính sách bảo mật </a:t>
            </a:r>
          </a:p>
          <a:p>
            <a:pPr eaLnBrk="1" hangingPunct="1"/>
            <a:r>
              <a:rPr lang="vi-VN" altLang="en-US" b="0" smtClean="0">
                <a:latin typeface="Arial" panose="020B0604020202020204" pitchFamily="34" charset="0"/>
              </a:rPr>
              <a:t>o	Không phụ thuộc vào log của database ( ko ảnh hưởng tới DB)</a:t>
            </a:r>
          </a:p>
          <a:p>
            <a:pPr eaLnBrk="1" hangingPunct="1"/>
            <a:r>
              <a:rPr lang="vi-VN" altLang="en-US" b="0" smtClean="0">
                <a:latin typeface="Arial" panose="020B0604020202020204" pitchFamily="34" charset="0"/>
              </a:rPr>
              <a:t>-	Các loại log bao gồm</a:t>
            </a:r>
          </a:p>
          <a:p>
            <a:pPr eaLnBrk="1" hangingPunct="1"/>
            <a:r>
              <a:rPr lang="vi-VN" altLang="en-US" b="0" smtClean="0">
                <a:latin typeface="Arial" panose="020B0604020202020204" pitchFamily="34" charset="0"/>
              </a:rPr>
              <a:t>o	Traffic log: ( user, ip, Os, client program...)</a:t>
            </a:r>
          </a:p>
          <a:p>
            <a:pPr eaLnBrk="1" hangingPunct="1"/>
            <a:r>
              <a:rPr lang="vi-VN" altLang="en-US" b="0" smtClean="0">
                <a:latin typeface="Arial" panose="020B0604020202020204" pitchFamily="34" charset="0"/>
              </a:rPr>
              <a:t>o	Event log  ( các sự kiện xảy ra đối với FW)</a:t>
            </a:r>
          </a:p>
          <a:p>
            <a:pPr eaLnBrk="1" hangingPunct="1"/>
            <a:r>
              <a:rPr lang="vi-VN" altLang="en-US" b="0" smtClean="0">
                <a:latin typeface="Arial" panose="020B0604020202020204" pitchFamily="34" charset="0"/>
              </a:rPr>
              <a:t>o	Admin log ( các thao tác của admin đối vs FW)</a:t>
            </a:r>
          </a:p>
          <a:p>
            <a:pPr eaLnBrk="1" hangingPunct="1"/>
            <a:endParaRPr lang="en-US" altLang="en-US" b="0" smtClean="0">
              <a:latin typeface="Arial" panose="020B0604020202020204" pitchFamily="34" charset="0"/>
            </a:endParaRPr>
          </a:p>
        </p:txBody>
      </p:sp>
      <p:sp>
        <p:nvSpPr>
          <p:cNvPr id="33796"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4B989345-E84E-4821-AD04-EB83820587B7}" type="slidenum">
              <a:rPr lang="en-US" altLang="en-US"/>
              <a:pPr eaLnBrk="1" hangingPunct="1"/>
              <a:t>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pPr eaLnBrk="1" hangingPunct="1"/>
            <a:r>
              <a:rPr lang="en-US" altLang="en-US" smtClean="0">
                <a:latin typeface="Arial" panose="020B0604020202020204" pitchFamily="34" charset="0"/>
              </a:rPr>
              <a:t>Khái niệm:</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	</a:t>
            </a:r>
            <a:r>
              <a:rPr lang="vi-VN" altLang="en-US" smtClean="0">
                <a:latin typeface="Arial" panose="020B0604020202020204" pitchFamily="34" charset="0"/>
              </a:rPr>
              <a:t>Oracle Database Vault điều khiển truy cập dữ liệu của DB từ mọi user( kể cả những user có quyền hạn lớn như admin...) </a:t>
            </a:r>
          </a:p>
          <a:p>
            <a:pPr eaLnBrk="1" hangingPunct="1"/>
            <a:r>
              <a:rPr lang="vi-VN" altLang="en-US" smtClean="0">
                <a:latin typeface="Arial" panose="020B0604020202020204" pitchFamily="34" charset="0"/>
              </a:rPr>
              <a:t>-	Tăng cường khả năng bảo mật của database, bảo vệ chống lại các mối đe dọa từ bên trong và tuân thủ nghiêm ngặt các quy định. </a:t>
            </a:r>
          </a:p>
          <a:p>
            <a:pPr eaLnBrk="1" hangingPunct="1"/>
            <a:r>
              <a:rPr lang="vi-VN" altLang="en-US" smtClean="0">
                <a:latin typeface="Arial" panose="020B0604020202020204" pitchFamily="34" charset="0"/>
              </a:rPr>
              <a:t>-	Phân chia quyền lực một cách rõ ràng: User bình thường chịu trách nhiệm với ứng dụng,dữ liệu. DBA chỉ có khả năng quản trị hệ thống</a:t>
            </a:r>
          </a:p>
          <a:p>
            <a:pPr eaLnBrk="1" hangingPunct="1"/>
            <a:endParaRPr lang="en-US" altLang="en-US" smtClean="0">
              <a:latin typeface="Arial" panose="020B0604020202020204" pitchFamily="34" charset="0"/>
            </a:endParaRPr>
          </a:p>
        </p:txBody>
      </p:sp>
      <p:sp>
        <p:nvSpPr>
          <p:cNvPr id="34820"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71BB5C0C-3602-481D-A120-4F5BB827EAA8}" type="slidenum">
              <a:rPr lang="en-US" altLang="en-US"/>
              <a:pPr eaLnBrk="1" hangingPunct="1"/>
              <a:t>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pPr eaLnBrk="1" hangingPunct="1"/>
            <a:r>
              <a:rPr lang="en-US" altLang="en-US" smtClean="0">
                <a:latin typeface="Arial" panose="020B0604020202020204" pitchFamily="34" charset="0"/>
              </a:rPr>
              <a:t>Các thành phần của Oracle Database Vault:</a:t>
            </a:r>
          </a:p>
          <a:p>
            <a:pPr eaLnBrk="1" hangingPunct="1"/>
            <a:r>
              <a:rPr lang="en-US" altLang="en-US" smtClean="0">
                <a:latin typeface="Arial" panose="020B0604020202020204" pitchFamily="34" charset="0"/>
              </a:rPr>
              <a:t>Oracle Database Vault Access Control Components: </a:t>
            </a:r>
          </a:p>
          <a:p>
            <a:pPr lvl="1" eaLnBrk="1" hangingPunct="1"/>
            <a:r>
              <a:rPr lang="en-US" altLang="en-US" smtClean="0">
                <a:latin typeface="Times New Roman" panose="02020603050405020304" pitchFamily="18" charset="0"/>
              </a:rPr>
              <a:t>Nhiệm vụ: Điều khiển truy câp dữ liệu trong database</a:t>
            </a:r>
          </a:p>
          <a:p>
            <a:pPr lvl="1" eaLnBrk="1" hangingPunct="1"/>
            <a:r>
              <a:rPr lang="en-US" altLang="en-US" smtClean="0">
                <a:latin typeface="Times New Roman" panose="02020603050405020304" pitchFamily="18" charset="0"/>
              </a:rPr>
              <a:t>Bao gồm các thành phần:</a:t>
            </a:r>
          </a:p>
          <a:p>
            <a:pPr lvl="2" eaLnBrk="1" hangingPunct="1"/>
            <a:r>
              <a:rPr lang="en-US" altLang="en-US" smtClean="0">
                <a:latin typeface="Times New Roman" panose="02020603050405020304" pitchFamily="18" charset="0"/>
              </a:rPr>
              <a:t>Realms: một tập hợp các thành phần như object, schema, roles cần được bảo mật </a:t>
            </a:r>
          </a:p>
          <a:p>
            <a:pPr lvl="2" eaLnBrk="1" hangingPunct="1"/>
            <a:r>
              <a:rPr lang="en-US" altLang="en-US" smtClean="0">
                <a:latin typeface="Times New Roman" panose="02020603050405020304" pitchFamily="18" charset="0"/>
              </a:rPr>
              <a:t>Command rules. Luật đặc biệt có thể được tạo ra kiểm soát cách người dùng  thực hiện hầu hết các câu lệnh SQL như: SELECT, ALTER SYSTEM, DDL, DML</a:t>
            </a:r>
          </a:p>
          <a:p>
            <a:pPr lvl="2" eaLnBrk="1" hangingPunct="1"/>
            <a:r>
              <a:rPr lang="en-US" altLang="en-US" smtClean="0">
                <a:latin typeface="Times New Roman" panose="02020603050405020304" pitchFamily="18" charset="0"/>
              </a:rPr>
              <a:t>Factors: Tên của 1 biến hoặc 1 thuộc tính như: địa chỉ user, địa chỉ IP... Oracle Database Vault có thể nhận diện và đảm bảo an toàn. </a:t>
            </a:r>
          </a:p>
          <a:p>
            <a:pPr lvl="2" eaLnBrk="1" hangingPunct="1"/>
            <a:r>
              <a:rPr lang="en-US" altLang="en-US" smtClean="0">
                <a:latin typeface="Times New Roman" panose="02020603050405020304" pitchFamily="18" charset="0"/>
              </a:rPr>
              <a:t>Rule set: Một bộ quy tắc là một tập hợp của một hoặc nhiều quy tắc mà có thể kết hợp trong một lĩnh vực nào đ</a:t>
            </a:r>
          </a:p>
          <a:p>
            <a:pPr lvl="2" eaLnBrk="1" hangingPunct="1"/>
            <a:r>
              <a:rPr lang="en-US" altLang="en-US" smtClean="0">
                <a:latin typeface="Times New Roman" panose="02020603050405020304" pitchFamily="18" charset="0"/>
              </a:rPr>
              <a:t>Secure application roles: Một roles đặc biệt có thể được sử dụng dựa trên 1 tập luật ( rule set)</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Oracle Database Vault Administrator (DVA)</a:t>
            </a:r>
          </a:p>
          <a:p>
            <a:pPr lvl="1" eaLnBrk="1" hangingPunct="1"/>
            <a:r>
              <a:rPr lang="en-US" altLang="en-US" smtClean="0">
                <a:latin typeface="Times New Roman" panose="02020603050405020304" pitchFamily="18" charset="0"/>
              </a:rPr>
              <a:t>Là 1 ứng dụng java được dựng cho người quản trị có thể cấu hình các chính sách  thông qua các interface của người dùng</a:t>
            </a:r>
          </a:p>
          <a:p>
            <a:pPr lvl="1" eaLnBrk="1" hangingPunct="1"/>
            <a:r>
              <a:rPr lang="en-US" altLang="en-US" smtClean="0">
                <a:latin typeface="Times New Roman" panose="02020603050405020304" pitchFamily="18" charset="0"/>
              </a:rPr>
              <a:t>Tập hợp các báo cáo thông tin cấu hình, hoạt động của hệ thống</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Oracle Database Vault Configuration Assistant (DVCA)</a:t>
            </a:r>
          </a:p>
          <a:p>
            <a:pPr lvl="1" eaLnBrk="1" hangingPunct="1"/>
            <a:r>
              <a:rPr lang="en-US" altLang="en-US" smtClean="0">
                <a:latin typeface="Times New Roman" panose="02020603050405020304" pitchFamily="18" charset="0"/>
              </a:rPr>
              <a:t>Hiện thị, hỗ trợ quá trình cài đặt DV</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Oracle Database Vault DVSYS and DVF Schemas</a:t>
            </a:r>
          </a:p>
          <a:p>
            <a:pPr lvl="1" eaLnBrk="1" hangingPunct="1"/>
            <a:r>
              <a:rPr lang="en-US" altLang="en-US" smtClean="0">
                <a:latin typeface="Times New Roman" panose="02020603050405020304" pitchFamily="18" charset="0"/>
              </a:rPr>
              <a:t>Lưu trữ nhưng object được secure bởi DV (roles, views, accounts, functions...)</a:t>
            </a:r>
          </a:p>
          <a:p>
            <a:pPr lvl="1" eaLnBrk="1" hangingPunct="1"/>
            <a:r>
              <a:rPr lang="en-US" altLang="en-US" smtClean="0">
                <a:latin typeface="Times New Roman" panose="02020603050405020304" pitchFamily="18" charset="0"/>
              </a:rPr>
              <a:t>DVF Schema chứa  những fuction public và khởi động/khôi phục nó trong quá trình hoạt động</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Oracle Database Vault PL/SQL Interfaces and Packages</a:t>
            </a:r>
          </a:p>
          <a:p>
            <a:pPr lvl="1" eaLnBrk="1" hangingPunct="1"/>
            <a:r>
              <a:rPr lang="en-US" altLang="en-US" smtClean="0">
                <a:latin typeface="Times New Roman" panose="02020603050405020304" pitchFamily="18" charset="0"/>
              </a:rPr>
              <a:t>Cho phép người quản trị DV  hoặc người lập trình ứng dụng có thể cấu hình các chính sách cần thiết</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Oracle Database Vault and Oracle Label Security PL/SQL APIs</a:t>
            </a:r>
          </a:p>
          <a:p>
            <a:pPr lvl="1" eaLnBrk="1" hangingPunct="1"/>
            <a:r>
              <a:rPr lang="en-US" altLang="en-US" smtClean="0">
                <a:latin typeface="Times New Roman" panose="02020603050405020304" pitchFamily="18" charset="0"/>
              </a:rPr>
              <a:t>Cho phép người quản trị DV có thể nhậm biết chính sách của label và áp dụng nó vào database</a:t>
            </a:r>
          </a:p>
          <a:p>
            <a:pPr eaLnBrk="1" hangingPunct="1"/>
            <a:r>
              <a:rPr lang="en-US" altLang="en-US" smtClean="0">
                <a:latin typeface="Arial" panose="020B0604020202020204" pitchFamily="34" charset="0"/>
              </a:rPr>
              <a:t> </a:t>
            </a:r>
          </a:p>
          <a:p>
            <a:pPr eaLnBrk="1" hangingPunct="1"/>
            <a:r>
              <a:rPr lang="en-US" altLang="en-US" smtClean="0">
                <a:latin typeface="Arial" panose="020B0604020202020204" pitchFamily="34" charset="0"/>
              </a:rPr>
              <a:t>Oracle Database Vault Reporting and Monitoring Tools</a:t>
            </a:r>
          </a:p>
          <a:p>
            <a:pPr lvl="1" eaLnBrk="1" hangingPunct="1"/>
            <a:r>
              <a:rPr lang="en-US" altLang="en-US" smtClean="0">
                <a:latin typeface="Times New Roman" panose="02020603050405020304" pitchFamily="18" charset="0"/>
              </a:rPr>
              <a:t>Tạo báo cáo định kỳ vê hoạt động của DV</a:t>
            </a:r>
          </a:p>
          <a:p>
            <a:pPr eaLnBrk="1" hangingPunct="1"/>
            <a:endParaRPr lang="en-US" altLang="en-US" smtClean="0">
              <a:latin typeface="Arial" panose="020B0604020202020204" pitchFamily="34" charset="0"/>
            </a:endParaRPr>
          </a:p>
        </p:txBody>
      </p:sp>
      <p:sp>
        <p:nvSpPr>
          <p:cNvPr id="35844"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057C8317-400E-4BD1-9D8D-F42480CC6BD5}" type="slidenum">
              <a:rPr lang="en-US" altLang="en-US"/>
              <a:pPr eaLnBrk="1" hangingPunct="1"/>
              <a:t>10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pPr eaLnBrk="1" hangingPunct="1"/>
            <a:endParaRPr lang="en-US" altLang="en-US" smtClean="0">
              <a:latin typeface="Arial" panose="020B0604020202020204" pitchFamily="34" charset="0"/>
            </a:endParaRPr>
          </a:p>
        </p:txBody>
      </p:sp>
      <p:sp>
        <p:nvSpPr>
          <p:cNvPr id="36868"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27C9491C-EA28-49B0-A4C9-E505A44F56E3}" type="slidenum">
              <a:rPr lang="en-US" altLang="en-US"/>
              <a:pPr eaLnBrk="1" hangingPunct="1"/>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pPr eaLnBrk="1" hangingPunct="1"/>
            <a:r>
              <a:rPr lang="vi-VN" altLang="en-US" smtClean="0">
                <a:latin typeface="Arial" panose="020B0604020202020204" pitchFamily="34" charset="0"/>
              </a:rPr>
              <a:t>-	Trong DB có thể chứa nhiều dữ liệu nhảy cảm như: thông tin cá nhân, kế hoạch thương mại, kế hoạch tiếp thị ....</a:t>
            </a:r>
          </a:p>
          <a:p>
            <a:pPr eaLnBrk="1" hangingPunct="1"/>
            <a:r>
              <a:rPr lang="vi-VN" altLang="en-US" smtClean="0">
                <a:latin typeface="Arial" panose="020B0604020202020204" pitchFamily="34" charset="0"/>
              </a:rPr>
              <a:t>-	Cho phép được truy cập bởi những người sử dụng không phù hợp có thể gây tổn hại cho người sở hữu thông tin hoặc cả hệ thống</a:t>
            </a:r>
          </a:p>
          <a:p>
            <a:pPr eaLnBrk="1" hangingPunct="1"/>
            <a:r>
              <a:rPr lang="vi-VN" altLang="en-US" smtClean="0">
                <a:latin typeface="Arial" panose="020B0604020202020204" pitchFamily="34" charset="0"/>
              </a:rPr>
              <a:t>-	Tuy nhiên, dữ liệu nhạy cảm và ít nhạy cảm thường xuyên xen kẽ với nhau. Hạn chế quyền sử dụng, hoặc cách ly dữ liệu nhạy cảm  tạo môi trường làm việc khó khăn và tốn kém tài nguyên </a:t>
            </a:r>
          </a:p>
          <a:p>
            <a:pPr eaLnBrk="1" hangingPunct="1"/>
            <a:endParaRPr lang="en-US" altLang="en-US" smtClean="0">
              <a:latin typeface="Arial" panose="020B0604020202020204" pitchFamily="34" charset="0"/>
            </a:endParaRPr>
          </a:p>
        </p:txBody>
      </p:sp>
      <p:sp>
        <p:nvSpPr>
          <p:cNvPr id="37892"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44CBFA17-672B-4776-AE0E-6A22C03A4AB9}" type="slidenum">
              <a:rPr lang="en-US" altLang="en-US"/>
              <a:pPr eaLnBrk="1" hangingPunct="1"/>
              <a:t>13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pPr eaLnBrk="1" hangingPunct="1"/>
            <a:r>
              <a:rPr lang="vi-VN" altLang="en-US" smtClean="0">
                <a:latin typeface="Arial" panose="020B0604020202020204" pitchFamily="34" charset="0"/>
              </a:rPr>
              <a:t>-	DAC: Discretionary Access Control: cơ chế truy cập dữ liệu cơ bản mà Oracle DB cung cấp thông qua các quyền (SELECT, INSERT, UPDATE, DELETE)</a:t>
            </a:r>
          </a:p>
          <a:p>
            <a:pPr eaLnBrk="1" hangingPunct="1"/>
            <a:r>
              <a:rPr lang="vi-VN" altLang="en-US" smtClean="0">
                <a:latin typeface="Arial" panose="020B0604020202020204" pitchFamily="34" charset="0"/>
              </a:rPr>
              <a:t>-	VPD: Virtual private Database: được sử dụng để tạo 1 DB ảo nhằm sửa đổi các câu truy vấn đến, điều khiển truy cập đến đúng địa điểm được phép. Thực chất là các chính sách được gán cho bảng</a:t>
            </a:r>
          </a:p>
          <a:p>
            <a:pPr eaLnBrk="1" hangingPunct="1"/>
            <a:r>
              <a:rPr lang="vi-VN" altLang="en-US" smtClean="0">
                <a:latin typeface="Arial" panose="020B0604020202020204" pitchFamily="34" charset="0"/>
              </a:rPr>
              <a:t>-	Oracle Label Security: sử dụng polices để tạo nhãn. Kết hợp nhãn của người sử dụng và nhãn của các row để sửa đổi câu truy vấn</a:t>
            </a:r>
          </a:p>
          <a:p>
            <a:pPr eaLnBrk="1" hangingPunct="1"/>
            <a:r>
              <a:rPr lang="vi-VN" altLang="en-US" smtClean="0">
                <a:latin typeface="Arial" panose="020B0604020202020204" pitchFamily="34" charset="0"/>
              </a:rPr>
              <a:t>o	Có thể có nhiều polices cho 1 bảng, mỗi polices có 1 trường riêng</a:t>
            </a:r>
          </a:p>
          <a:p>
            <a:pPr eaLnBrk="1" hangingPunct="1"/>
            <a:r>
              <a:rPr lang="vi-VN" altLang="en-US" smtClean="0">
                <a:latin typeface="Arial" panose="020B0604020202020204" pitchFamily="34" charset="0"/>
              </a:rPr>
              <a:t>o	Một polices có thể áp dụng cho nhiều bảng</a:t>
            </a:r>
          </a:p>
          <a:p>
            <a:pPr eaLnBrk="1" hangingPunct="1"/>
            <a:endParaRPr lang="en-US" altLang="en-US" smtClean="0">
              <a:latin typeface="Arial" panose="020B0604020202020204" pitchFamily="34" charset="0"/>
            </a:endParaRPr>
          </a:p>
        </p:txBody>
      </p:sp>
      <p:sp>
        <p:nvSpPr>
          <p:cNvPr id="38916" name="Footer Placeholder 3"/>
          <p:cNvSpPr>
            <a:spLocks noGrp="1"/>
          </p:cNvSpPr>
          <p:nvPr>
            <p:ph type="ftr" sz="quarter" idx="4"/>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a:t>Oracle Database 11</a:t>
            </a:r>
            <a:r>
              <a:rPr lang="en-US" altLang="en-US" i="1"/>
              <a:t>g</a:t>
            </a:r>
            <a:r>
              <a:rPr lang="en-US" altLang="en-US"/>
              <a:t>: Administration Workshop I   2 - </a:t>
            </a:r>
            <a:fld id="{93500264-B97E-484D-8F72-902D8D305464}" type="slidenum">
              <a:rPr lang="en-US" altLang="en-US"/>
              <a:pPr eaLnBrk="1" hangingPunct="1"/>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defTabSz="228600" eaLnBrk="0" hangingPunct="0">
              <a:defRPr b="1">
                <a:solidFill>
                  <a:schemeClr val="tx1"/>
                </a:solidFill>
                <a:latin typeface="Arial" panose="020B0604020202020204" pitchFamily="34" charset="0"/>
              </a:defRPr>
            </a:lvl1pPr>
            <a:lvl2pPr marL="742950" indent="-285750" defTabSz="228600" eaLnBrk="0" hangingPunct="0">
              <a:defRPr b="1">
                <a:solidFill>
                  <a:schemeClr val="tx1"/>
                </a:solidFill>
                <a:latin typeface="Arial" panose="020B0604020202020204" pitchFamily="34" charset="0"/>
              </a:defRPr>
            </a:lvl2pPr>
            <a:lvl3pPr marL="1143000" indent="-228600" defTabSz="228600" eaLnBrk="0" hangingPunct="0">
              <a:defRPr b="1">
                <a:solidFill>
                  <a:schemeClr val="tx1"/>
                </a:solidFill>
                <a:latin typeface="Arial" panose="020B0604020202020204" pitchFamily="34" charset="0"/>
              </a:defRPr>
            </a:lvl3pPr>
            <a:lvl4pPr marL="1600200" indent="-228600" defTabSz="228600" eaLnBrk="0" hangingPunct="0">
              <a:defRPr b="1">
                <a:solidFill>
                  <a:schemeClr val="tx1"/>
                </a:solidFill>
                <a:latin typeface="Arial" panose="020B0604020202020204" pitchFamily="34" charset="0"/>
              </a:defRPr>
            </a:lvl4pPr>
            <a:lvl5pPr marL="2057400" indent="-228600" defTabSz="228600" eaLnBrk="0" hangingPunct="0">
              <a:defRPr b="1">
                <a:solidFill>
                  <a:schemeClr val="tx1"/>
                </a:solidFill>
                <a:latin typeface="Arial" panose="020B0604020202020204" pitchFamily="34" charset="0"/>
              </a:defRPr>
            </a:lvl5pPr>
            <a:lvl6pPr marL="2514600" indent="-228600" algn="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ctr" eaLnBrk="1" hangingPunct="1">
              <a:spcBef>
                <a:spcPct val="0"/>
              </a:spcBef>
              <a:buClr>
                <a:srgbClr val="000000"/>
              </a:buClr>
            </a:pPr>
            <a:r>
              <a:rPr lang="en-US" altLang="en-US" sz="27700">
                <a:solidFill>
                  <a:srgbClr val="CCCCCC"/>
                </a:solidFill>
                <a:latin typeface="Times New Roman" panose="02020603050405020304" pitchFamily="18" charset="0"/>
              </a:rPr>
              <a:t>2</a:t>
            </a:r>
          </a:p>
        </p:txBody>
      </p:sp>
      <p:pic>
        <p:nvPicPr>
          <p:cNvPr id="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ctr" eaLnBrk="1" hangingPunct="1">
              <a:spcBef>
                <a:spcPct val="0"/>
              </a:spcBef>
              <a:buClrTx/>
              <a:buFontTx/>
              <a:buNone/>
            </a:pPr>
            <a:r>
              <a:rPr lang="en-US" altLang="en-US" sz="1200" b="0"/>
              <a:t>Copyright © 2009, Oracle.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noProof="0" smtClean="0"/>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noProof="0" smtClean="0"/>
              <a:t>&lt;Insert Subtitle&gt;</a:t>
            </a:r>
          </a:p>
        </p:txBody>
      </p:sp>
    </p:spTree>
    <p:extLst>
      <p:ext uri="{BB962C8B-B14F-4D97-AF65-F5344CB8AC3E}">
        <p14:creationId xmlns:p14="http://schemas.microsoft.com/office/powerpoint/2010/main" val="343228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264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101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77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871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9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979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5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89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011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233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ctr" eaLnBrk="1" hangingPunct="1">
              <a:spcBef>
                <a:spcPct val="0"/>
              </a:spcBef>
              <a:buClrTx/>
              <a:buFontTx/>
              <a:buNone/>
            </a:pPr>
            <a:r>
              <a:rPr lang="en-US" altLang="en-US" sz="1200" b="0"/>
              <a:t>Copyright © 2009, Oracle. All rights reserved.</a:t>
            </a:r>
          </a:p>
        </p:txBody>
      </p:sp>
      <p:grpSp>
        <p:nvGrpSpPr>
          <p:cNvPr id="1029" name="Group 29" hidden="1"/>
          <p:cNvGrpSpPr>
            <a:grpSpLocks/>
          </p:cNvGrpSpPr>
          <p:nvPr/>
        </p:nvGrpSpPr>
        <p:grpSpPr bwMode="auto">
          <a:xfrm>
            <a:off x="495300" y="390525"/>
            <a:ext cx="8153400" cy="5857875"/>
            <a:chOff x="296" y="246"/>
            <a:chExt cx="5136" cy="3690"/>
          </a:xfrm>
        </p:grpSpPr>
        <p:grpSp>
          <p:nvGrpSpPr>
            <p:cNvPr id="1032" name="Group 24" hidden="1"/>
            <p:cNvGrpSpPr>
              <a:grpSpLocks/>
            </p:cNvGrpSpPr>
            <p:nvPr userDrawn="1"/>
          </p:nvGrpSpPr>
          <p:grpSpPr bwMode="auto">
            <a:xfrm>
              <a:off x="374" y="246"/>
              <a:ext cx="4965" cy="3690"/>
              <a:chOff x="374" y="246"/>
              <a:chExt cx="4965" cy="3690"/>
            </a:xfrm>
          </p:grpSpPr>
          <p:sp>
            <p:nvSpPr>
              <p:cNvPr id="1034"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03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ctr" eaLnBrk="1" hangingPunct="1">
                  <a:spcBef>
                    <a:spcPct val="0"/>
                  </a:spcBef>
                  <a:buClrTx/>
                  <a:buFontTx/>
                  <a:buNone/>
                </a:pPr>
                <a:r>
                  <a:rPr lang="en-US" altLang="en-US" sz="1000" b="0">
                    <a:solidFill>
                      <a:schemeClr val="folHlink"/>
                    </a:solidFill>
                  </a:rPr>
                  <a:t>[ Delete from Slide Master ]</a:t>
                </a:r>
              </a:p>
            </p:txBody>
          </p:sp>
        </p:grpSp>
        <p:sp>
          <p:nvSpPr>
            <p:cNvPr id="1033"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p>
            <a:pPr lvl="0"/>
            <a:r>
              <a:rPr lang="en-US" altLang="en-US" smtClean="0"/>
              <a:t>Click to edit Master title style </a:t>
            </a:r>
          </a:p>
        </p:txBody>
      </p:sp>
      <p:sp>
        <p:nvSpPr>
          <p:cNvPr id="1031" name="Slide_Page_Number"/>
          <p:cNvSpPr>
            <a:spLocks noChangeArrowheads="1"/>
          </p:cNvSpPr>
          <p:nvPr/>
        </p:nvSpPr>
        <p:spPr bwMode="auto">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just" eaLnBrk="1" hangingPunct="1">
              <a:spcBef>
                <a:spcPct val="0"/>
              </a:spcBef>
              <a:buClrTx/>
              <a:buFontTx/>
              <a:buNone/>
            </a:pPr>
            <a:r>
              <a:rPr lang="en-US" altLang="en-US" sz="1200" b="0"/>
              <a:t>2 - </a:t>
            </a:r>
            <a:fld id="{6628373F-87A7-4EC2-9BC0-48392610E0C2}" type="slidenum">
              <a:rPr lang="en-US" altLang="en-US" sz="1200" b="0"/>
              <a:pPr algn="just" eaLnBrk="1" hangingPunct="1">
                <a:spcBef>
                  <a:spcPct val="0"/>
                </a:spcBef>
                <a:buClrTx/>
                <a:buFontTx/>
                <a:buNone/>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749"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marL="342900" indent="-342900"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z="2800" smtClean="0"/>
              <a:t>ORACLE DATABASE </a:t>
            </a:r>
            <a:br>
              <a:rPr lang="en-US" altLang="en-US" sz="2800" smtClean="0"/>
            </a:br>
            <a:r>
              <a:rPr lang="en-US" altLang="en-US" sz="2800" smtClean="0"/>
              <a:t>SECURITY SOLUTIONS</a:t>
            </a:r>
          </a:p>
        </p:txBody>
      </p:sp>
      <p:sp>
        <p:nvSpPr>
          <p:cNvPr id="3075" name="Line 6"/>
          <p:cNvSpPr>
            <a:spLocks noChangeShapeType="1"/>
          </p:cNvSpPr>
          <p:nvPr/>
        </p:nvSpPr>
        <p:spPr bwMode="auto">
          <a:xfrm>
            <a:off x="1828800" y="4495800"/>
            <a:ext cx="990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Oracle Database Vault</a:t>
            </a:r>
            <a:br>
              <a:rPr lang="en-US" altLang="en-US" smtClean="0"/>
            </a:br>
            <a:r>
              <a:rPr lang="en-US" altLang="en-US" smtClean="0"/>
              <a:t>Components</a:t>
            </a:r>
          </a:p>
        </p:txBody>
      </p:sp>
      <p:sp>
        <p:nvSpPr>
          <p:cNvPr id="3" name="Content Placeholder 2"/>
          <p:cNvSpPr>
            <a:spLocks noGrp="1"/>
          </p:cNvSpPr>
          <p:nvPr>
            <p:ph idx="1"/>
          </p:nvPr>
        </p:nvSpPr>
        <p:spPr>
          <a:xfrm>
            <a:off x="609600" y="1752600"/>
            <a:ext cx="7918450" cy="2919413"/>
          </a:xfrm>
        </p:spPr>
        <p:txBody>
          <a:bodyPr/>
          <a:lstStyle/>
          <a:p>
            <a:pPr eaLnBrk="1" hangingPunct="1">
              <a:buFont typeface="Wingdings" pitchFamily="2" charset="2"/>
              <a:buChar char="Ø"/>
              <a:defRPr/>
            </a:pPr>
            <a:r>
              <a:rPr lang="en-US" sz="2000" dirty="0" smtClean="0"/>
              <a:t>Oracle Database Vault Access Control Components: </a:t>
            </a:r>
          </a:p>
          <a:p>
            <a:pPr eaLnBrk="1" hangingPunct="1">
              <a:buFont typeface="Wingdings" pitchFamily="2" charset="2"/>
              <a:buChar char="Ø"/>
              <a:defRPr/>
            </a:pPr>
            <a:r>
              <a:rPr lang="en-US" sz="2000" dirty="0" smtClean="0"/>
              <a:t>Oracle Database Vault </a:t>
            </a:r>
          </a:p>
          <a:p>
            <a:pPr eaLnBrk="1" hangingPunct="1">
              <a:buFont typeface="Wingdings" pitchFamily="2" charset="2"/>
              <a:buChar char="Ø"/>
              <a:defRPr/>
            </a:pPr>
            <a:r>
              <a:rPr lang="en-US" sz="2000" dirty="0" smtClean="0"/>
              <a:t>Oracle Database Vault Configuration Assistant (DVCA)</a:t>
            </a:r>
          </a:p>
          <a:p>
            <a:pPr eaLnBrk="1" hangingPunct="1">
              <a:buFont typeface="Wingdings" pitchFamily="2" charset="2"/>
              <a:buChar char="Ø"/>
              <a:defRPr/>
            </a:pPr>
            <a:r>
              <a:rPr lang="en-US" sz="2000" dirty="0" smtClean="0"/>
              <a:t>Oracle Database Vault DVSYS and DVF Schemas</a:t>
            </a:r>
          </a:p>
          <a:p>
            <a:pPr eaLnBrk="1" hangingPunct="1">
              <a:buFont typeface="Wingdings" pitchFamily="2" charset="2"/>
              <a:buChar char="Ø"/>
              <a:defRPr/>
            </a:pPr>
            <a:r>
              <a:rPr lang="en-US" sz="2000" dirty="0" smtClean="0"/>
              <a:t>Oracle Database Vault PL/SQL Interfaces and Packages</a:t>
            </a:r>
          </a:p>
          <a:p>
            <a:pPr eaLnBrk="1" hangingPunct="1">
              <a:buFont typeface="Wingdings" pitchFamily="2" charset="2"/>
              <a:buChar char="Ø"/>
              <a:defRPr/>
            </a:pPr>
            <a:r>
              <a:rPr lang="en-US" sz="2000" dirty="0" smtClean="0"/>
              <a:t>Oracle Database Vault and Oracle Label Security PL/SQL APIs</a:t>
            </a:r>
          </a:p>
          <a:p>
            <a:pPr eaLnBrk="1" hangingPunct="1">
              <a:buFont typeface="Wingdings" pitchFamily="2" charset="2"/>
              <a:buChar char="Ø"/>
              <a:defRPr/>
            </a:pPr>
            <a:r>
              <a:rPr lang="en-US" sz="2000" dirty="0" smtClean="0"/>
              <a:t>Oracle Database Vault Reporting and Monitoring Tools</a:t>
            </a:r>
          </a:p>
          <a:p>
            <a:pPr marL="0" indent="0" eaLnBrk="1" hangingPunct="1">
              <a:buFont typeface="Arial" charset="0"/>
              <a:buNone/>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Oracle Database Vault</a:t>
            </a:r>
            <a:br>
              <a:rPr lang="en-US" altLang="en-US" smtClean="0"/>
            </a:br>
            <a:r>
              <a:rPr lang="en-US" altLang="en-US" smtClean="0"/>
              <a:t>Users &amp; Roles</a:t>
            </a:r>
          </a:p>
        </p:txBody>
      </p:sp>
      <p:sp>
        <p:nvSpPr>
          <p:cNvPr id="13315" name="Content Placeholder 2"/>
          <p:cNvSpPr>
            <a:spLocks noGrp="1"/>
          </p:cNvSpPr>
          <p:nvPr>
            <p:ph idx="1"/>
          </p:nvPr>
        </p:nvSpPr>
        <p:spPr/>
        <p:txBody>
          <a:bodyPr/>
          <a:lstStyle/>
          <a:p>
            <a:pPr marL="0" indent="0" eaLnBrk="1" hangingPunct="1"/>
            <a:endParaRPr lang="en-US" altLang="en-US" smtClean="0"/>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6388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Oracle Database Vault</a:t>
            </a:r>
            <a:br>
              <a:rPr lang="en-US" altLang="en-US" smtClean="0"/>
            </a:br>
            <a:r>
              <a:rPr lang="en-US" altLang="en-US" smtClean="0"/>
              <a:t>Comments</a:t>
            </a:r>
          </a:p>
        </p:txBody>
      </p:sp>
      <p:sp>
        <p:nvSpPr>
          <p:cNvPr id="14339" name="Content Placeholder 2"/>
          <p:cNvSpPr>
            <a:spLocks noGrp="1"/>
          </p:cNvSpPr>
          <p:nvPr>
            <p:ph idx="1"/>
          </p:nvPr>
        </p:nvSpPr>
        <p:spPr>
          <a:xfrm>
            <a:off x="609600" y="1447800"/>
            <a:ext cx="7918450" cy="4106863"/>
          </a:xfrm>
        </p:spPr>
        <p:txBody>
          <a:bodyPr/>
          <a:lstStyle/>
          <a:p>
            <a:pPr eaLnBrk="1" hangingPunct="1">
              <a:buFont typeface="Wingdings" panose="05000000000000000000" pitchFamily="2" charset="2"/>
              <a:buChar char="Ø"/>
            </a:pPr>
            <a:endParaRPr lang="en-US" altLang="en-US" sz="2000" smtClean="0"/>
          </a:p>
          <a:p>
            <a:pPr eaLnBrk="1" hangingPunct="1">
              <a:buFont typeface="Wingdings" panose="05000000000000000000" pitchFamily="2" charset="2"/>
              <a:buChar char="Ø"/>
            </a:pPr>
            <a:r>
              <a:rPr lang="en-US" altLang="en-US" sz="2000" smtClean="0"/>
              <a:t>Ưu điểm</a:t>
            </a:r>
          </a:p>
          <a:p>
            <a:pPr marL="1031875" lvl="1" indent="-457200" eaLnBrk="1" hangingPunct="1"/>
            <a:r>
              <a:rPr lang="en-US" altLang="en-US" sz="2000" smtClean="0"/>
              <a:t>Giảm thiểu tối đa các mối đe dọa từ bên trong</a:t>
            </a:r>
          </a:p>
          <a:p>
            <a:pPr marL="1031875" lvl="1" indent="-457200" eaLnBrk="1" hangingPunct="1"/>
            <a:endParaRPr lang="en-US" altLang="en-US" sz="2000" smtClean="0"/>
          </a:p>
          <a:p>
            <a:pPr eaLnBrk="1" hangingPunct="1">
              <a:buFont typeface="Wingdings" panose="05000000000000000000" pitchFamily="2" charset="2"/>
              <a:buChar char="Ø"/>
            </a:pPr>
            <a:r>
              <a:rPr lang="en-US" altLang="en-US" sz="2000" smtClean="0"/>
              <a:t>Nhược điểm</a:t>
            </a:r>
          </a:p>
          <a:p>
            <a:pPr marL="1031875" lvl="1" indent="-457200" eaLnBrk="1" hangingPunct="1"/>
            <a:r>
              <a:rPr lang="en-US" altLang="en-US" sz="2000" smtClean="0"/>
              <a:t>Tốn kém nhân lực</a:t>
            </a:r>
          </a:p>
          <a:p>
            <a:pPr marL="1031875" lvl="1" indent="-457200" eaLnBrk="1" hangingPunct="1"/>
            <a:r>
              <a:rPr lang="en-US" altLang="en-US" sz="2000" smtClean="0"/>
              <a:t>Quá trình hoạt động phiền phức hơn</a:t>
            </a:r>
          </a:p>
          <a:p>
            <a:pPr marL="1031875" lvl="1" indent="-457200" eaLnBrk="1" hangingPunct="1"/>
            <a:endParaRPr lang="en-US" altLang="en-US" smtClean="0"/>
          </a:p>
          <a:p>
            <a:pPr eaLnBrk="1" hangingPunct="1">
              <a:buFont typeface="Symbol" panose="05050102010706020507" pitchFamily="18" charset="2"/>
              <a:buChar char="Þ"/>
            </a:pPr>
            <a:r>
              <a:rPr lang="en-US" altLang="en-US" smtClean="0"/>
              <a:t>Thích hợp cho những hệ thống lớn, nguồn nhân lực dồi dào, yêu cầu độ bảo mật cao</a:t>
            </a:r>
          </a:p>
          <a:p>
            <a:pPr eaLnBrk="1" hangingPunct="1">
              <a:buFont typeface="Symbol" panose="05050102010706020507" pitchFamily="18" charset="2"/>
              <a:buChar char="Þ"/>
            </a:pPr>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342900" indent="-342900" eaLnBrk="1" hangingPunct="1"/>
            <a:r>
              <a:rPr lang="en-US" altLang="en-US" sz="2800" smtClean="0"/>
              <a:t>4. </a:t>
            </a:r>
            <a:r>
              <a:rPr lang="en-US" altLang="en-US" smtClean="0"/>
              <a:t>Oracle Label Security</a:t>
            </a:r>
            <a:r>
              <a:rPr lang="en-US" altLang="en-US" sz="2800" smtClean="0"/>
              <a:t/>
            </a:r>
            <a:br>
              <a:rPr lang="en-US" altLang="en-US" sz="2800" smtClean="0"/>
            </a:br>
            <a:endParaRPr lang="en-US" altLang="en-US" smtClean="0"/>
          </a:p>
        </p:txBody>
      </p:sp>
      <p:sp>
        <p:nvSpPr>
          <p:cNvPr id="3" name="Content Placeholder 2"/>
          <p:cNvSpPr>
            <a:spLocks noGrp="1"/>
          </p:cNvSpPr>
          <p:nvPr>
            <p:ph idx="1"/>
          </p:nvPr>
        </p:nvSpPr>
        <p:spPr>
          <a:xfrm>
            <a:off x="609600" y="1371600"/>
            <a:ext cx="7918450" cy="3662363"/>
          </a:xfrm>
        </p:spPr>
        <p:txBody>
          <a:bodyPr/>
          <a:lstStyle/>
          <a:p>
            <a:pPr eaLnBrk="1" hangingPunct="1">
              <a:buFont typeface="Wingdings" pitchFamily="2" charset="2"/>
              <a:buChar char="Ø"/>
              <a:defRPr/>
            </a:pPr>
            <a:r>
              <a:rPr lang="en-US" sz="2000" dirty="0" smtClean="0"/>
              <a:t>Tăng cường khả năng bảo vệ dữ liệu của Database:</a:t>
            </a:r>
          </a:p>
          <a:p>
            <a:pPr marL="1031875" lvl="1" indent="-457200" eaLnBrk="1" hangingPunct="1">
              <a:buFont typeface="Arial" charset="0"/>
              <a:buChar char="•"/>
              <a:defRPr/>
            </a:pPr>
            <a:r>
              <a:rPr lang="en-US" sz="2000" dirty="0" smtClean="0"/>
              <a:t>Kiểm soát truy cập người dùng ở mức row</a:t>
            </a:r>
          </a:p>
          <a:p>
            <a:pPr marL="1031875" lvl="1" indent="-457200" eaLnBrk="1" hangingPunct="1">
              <a:buFont typeface="Arial" charset="0"/>
              <a:buChar char="•"/>
              <a:defRPr/>
            </a:pPr>
            <a:r>
              <a:rPr lang="en-US" sz="2000" dirty="0" smtClean="0"/>
              <a:t>Dựa trên nền tảng virtual private database technology</a:t>
            </a:r>
          </a:p>
          <a:p>
            <a:pPr marL="1031875" lvl="1" indent="-457200" eaLnBrk="1" hangingPunct="1">
              <a:buFont typeface="Arial" charset="0"/>
              <a:buChar char="•"/>
              <a:defRPr/>
            </a:pPr>
            <a:endParaRPr lang="en-US" sz="1000" dirty="0" smtClean="0"/>
          </a:p>
          <a:p>
            <a:pPr eaLnBrk="1" hangingPunct="1">
              <a:buFont typeface="Wingdings" pitchFamily="2" charset="2"/>
              <a:buChar char="Ø"/>
              <a:defRPr/>
            </a:pPr>
            <a:r>
              <a:rPr lang="en-US" sz="2000" dirty="0" smtClean="0"/>
              <a:t>Nguyên lý hoạt động:</a:t>
            </a:r>
          </a:p>
          <a:p>
            <a:pPr marL="1031875" lvl="1" indent="-457200" eaLnBrk="1" hangingPunct="1">
              <a:buFont typeface="Arial" charset="0"/>
              <a:buChar char="•"/>
              <a:defRPr/>
            </a:pPr>
            <a:r>
              <a:rPr lang="en-US" sz="2000" dirty="0" smtClean="0"/>
              <a:t>Add vào mỗi row 1 trường mới ( label)</a:t>
            </a:r>
          </a:p>
          <a:p>
            <a:pPr marL="1031875" lvl="1" indent="-457200" eaLnBrk="1" hangingPunct="1">
              <a:buFont typeface="Arial" charset="0"/>
              <a:buChar char="•"/>
              <a:defRPr/>
            </a:pPr>
            <a:r>
              <a:rPr lang="en-US" sz="2000" dirty="0" smtClean="0"/>
              <a:t>Kết hợp label của row và user</a:t>
            </a:r>
          </a:p>
          <a:p>
            <a:pPr marL="1031875" lvl="1" indent="-457200" eaLnBrk="1" hangingPunct="1">
              <a:buFont typeface="Arial" charset="0"/>
              <a:buChar char="•"/>
              <a:defRPr/>
            </a:pPr>
            <a:r>
              <a:rPr lang="en-US" sz="2000" dirty="0" smtClean="0"/>
              <a:t>Đưa ra quyết định truy vấn</a:t>
            </a:r>
          </a:p>
          <a:p>
            <a:pPr marL="1031875" lvl="1" indent="-457200" eaLnBrk="1" hangingPunct="1">
              <a:buFont typeface="Arial" charset="0"/>
              <a:buChar char="•"/>
              <a:defRPr/>
            </a:pPr>
            <a:endParaRPr lang="en-US" sz="2000" dirty="0" smtClean="0"/>
          </a:p>
          <a:p>
            <a:pPr marL="0" indent="0" eaLnBrk="1" hangingPunct="1">
              <a:buFont typeface="Arial" charset="0"/>
              <a:buNone/>
              <a:defRPr/>
            </a:pPr>
            <a:endParaRPr lang="en-US" dirty="0" smtClean="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4191000"/>
            <a:ext cx="67437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Oracle Label Security</a:t>
            </a:r>
            <a:br>
              <a:rPr lang="en-US" altLang="en-US" smtClean="0"/>
            </a:br>
            <a:r>
              <a:rPr lang="en-US" altLang="en-US" smtClean="0"/>
              <a:t>Architecture</a:t>
            </a:r>
          </a:p>
        </p:txBody>
      </p:sp>
      <p:pic>
        <p:nvPicPr>
          <p:cNvPr id="16387"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467600" cy="40386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Oracle Label Security</a:t>
            </a:r>
            <a:br>
              <a:rPr lang="en-US" altLang="en-US" smtClean="0"/>
            </a:br>
            <a:r>
              <a:rPr lang="en-US" altLang="en-US" smtClean="0"/>
              <a:t>Example</a:t>
            </a:r>
          </a:p>
        </p:txBody>
      </p:sp>
      <p:sp>
        <p:nvSpPr>
          <p:cNvPr id="17411" name="Content Placeholder 2"/>
          <p:cNvSpPr>
            <a:spLocks noGrp="1"/>
          </p:cNvSpPr>
          <p:nvPr>
            <p:ph idx="1"/>
          </p:nvPr>
        </p:nvSpPr>
        <p:spPr/>
        <p:txBody>
          <a:bodyPr/>
          <a:lstStyle/>
          <a:p>
            <a:pPr marL="0" indent="0" eaLnBrk="1" hangingPunct="1"/>
            <a:endParaRPr lang="en-US" altLang="en-US" smtClean="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2286000"/>
            <a:ext cx="4244975"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41148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Oracle Label Security</a:t>
            </a:r>
            <a:br>
              <a:rPr lang="en-US" altLang="en-US" smtClean="0"/>
            </a:br>
            <a:r>
              <a:rPr lang="en-US" altLang="en-US" smtClean="0"/>
              <a:t>Comments</a:t>
            </a:r>
          </a:p>
        </p:txBody>
      </p:sp>
      <p:sp>
        <p:nvSpPr>
          <p:cNvPr id="18435" name="Content Placeholder 2"/>
          <p:cNvSpPr>
            <a:spLocks noGrp="1"/>
          </p:cNvSpPr>
          <p:nvPr>
            <p:ph idx="1"/>
          </p:nvPr>
        </p:nvSpPr>
        <p:spPr>
          <a:xfrm>
            <a:off x="609600" y="1447800"/>
            <a:ext cx="7918450" cy="3736975"/>
          </a:xfrm>
        </p:spPr>
        <p:txBody>
          <a:bodyPr/>
          <a:lstStyle/>
          <a:p>
            <a:pPr eaLnBrk="1" hangingPunct="1">
              <a:buFont typeface="Wingdings" panose="05000000000000000000" pitchFamily="2" charset="2"/>
              <a:buChar char="Ø"/>
            </a:pPr>
            <a:endParaRPr lang="en-US" altLang="en-US" sz="2000" smtClean="0"/>
          </a:p>
          <a:p>
            <a:pPr eaLnBrk="1" hangingPunct="1">
              <a:buFont typeface="Wingdings" panose="05000000000000000000" pitchFamily="2" charset="2"/>
              <a:buChar char="Ø"/>
            </a:pPr>
            <a:r>
              <a:rPr lang="en-US" altLang="en-US" sz="2000" smtClean="0"/>
              <a:t>Ưu điểm</a:t>
            </a:r>
          </a:p>
          <a:p>
            <a:pPr marL="1031875" lvl="1" indent="-457200" eaLnBrk="1" hangingPunct="1"/>
            <a:r>
              <a:rPr lang="en-US" altLang="en-US" sz="2000" smtClean="0"/>
              <a:t>Giảm bớt các mối đe dọa từ bên trong</a:t>
            </a:r>
          </a:p>
          <a:p>
            <a:pPr marL="1031875" lvl="1" indent="-457200" eaLnBrk="1" hangingPunct="1"/>
            <a:endParaRPr lang="en-US" altLang="en-US" sz="2000" smtClean="0"/>
          </a:p>
          <a:p>
            <a:pPr eaLnBrk="1" hangingPunct="1">
              <a:buFont typeface="Wingdings" panose="05000000000000000000" pitchFamily="2" charset="2"/>
              <a:buChar char="Ø"/>
            </a:pPr>
            <a:r>
              <a:rPr lang="en-US" altLang="en-US" sz="2000" smtClean="0"/>
              <a:t>Nhược điểm</a:t>
            </a:r>
          </a:p>
          <a:p>
            <a:pPr marL="1031875" lvl="1" indent="-457200" eaLnBrk="1" hangingPunct="1"/>
            <a:r>
              <a:rPr lang="en-US" altLang="en-US" sz="2000" smtClean="0"/>
              <a:t>Tốn thời gian cho quá trình quản lý</a:t>
            </a:r>
          </a:p>
          <a:p>
            <a:pPr marL="1031875" lvl="1" indent="-457200" eaLnBrk="1" hangingPunct="1"/>
            <a:endParaRPr lang="en-US" altLang="en-US" smtClean="0"/>
          </a:p>
          <a:p>
            <a:pPr eaLnBrk="1" hangingPunct="1">
              <a:buFont typeface="Symbol" panose="05050102010706020507" pitchFamily="18" charset="2"/>
              <a:buChar char="Þ"/>
            </a:pPr>
            <a:r>
              <a:rPr lang="en-US" altLang="en-US" smtClean="0"/>
              <a:t>Thích hợp cho những hệ thống có dữ liệu nhạy cảm, yêu cầu bảo mật cao</a:t>
            </a:r>
          </a:p>
          <a:p>
            <a:pPr eaLnBrk="1" hangingPunct="1">
              <a:buFont typeface="Symbol" panose="05050102010706020507" pitchFamily="18" charset="2"/>
              <a:buChar char="Þ"/>
            </a:pPr>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5. Oracle Secure Backup</a:t>
            </a:r>
          </a:p>
        </p:txBody>
      </p:sp>
      <p:sp>
        <p:nvSpPr>
          <p:cNvPr id="19459" name="Content Placeholder 2"/>
          <p:cNvSpPr>
            <a:spLocks noGrp="1"/>
          </p:cNvSpPr>
          <p:nvPr>
            <p:ph idx="1"/>
          </p:nvPr>
        </p:nvSpPr>
        <p:spPr>
          <a:xfrm>
            <a:off x="609600" y="1447800"/>
            <a:ext cx="7918450" cy="1176338"/>
          </a:xfrm>
        </p:spPr>
        <p:txBody>
          <a:bodyPr/>
          <a:lstStyle/>
          <a:p>
            <a:pPr eaLnBrk="1" hangingPunct="1">
              <a:buFont typeface="Wingdings" panose="05000000000000000000" pitchFamily="2" charset="2"/>
              <a:buChar char="Ø"/>
            </a:pPr>
            <a:r>
              <a:rPr lang="en-US" altLang="en-US" smtClean="0"/>
              <a:t>Backup System file và Database file ra tape</a:t>
            </a:r>
          </a:p>
          <a:p>
            <a:pPr eaLnBrk="1" hangingPunct="1">
              <a:buFont typeface="Wingdings" panose="05000000000000000000" pitchFamily="2" charset="2"/>
              <a:buChar char="Ø"/>
            </a:pPr>
            <a:r>
              <a:rPr lang="en-US" altLang="en-US" smtClean="0"/>
              <a:t>Backup tự động ( theo lịch)</a:t>
            </a:r>
          </a:p>
          <a:p>
            <a:pPr eaLnBrk="1" hangingPunct="1">
              <a:buFont typeface="Wingdings" panose="05000000000000000000" pitchFamily="2" charset="2"/>
              <a:buChar char="Ø"/>
            </a:pPr>
            <a:r>
              <a:rPr lang="en-US" altLang="en-US" smtClean="0"/>
              <a:t>Quản lý tập trung</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902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Oracle Secure Backup</a:t>
            </a:r>
            <a:br>
              <a:rPr lang="en-US" altLang="en-US" smtClean="0"/>
            </a:br>
            <a:r>
              <a:rPr lang="en-US" altLang="en-US" smtClean="0"/>
              <a:t>Architecture</a:t>
            </a:r>
          </a:p>
        </p:txBody>
      </p:sp>
      <p:sp>
        <p:nvSpPr>
          <p:cNvPr id="20483" name="Content Placeholder 2"/>
          <p:cNvSpPr>
            <a:spLocks noGrp="1"/>
          </p:cNvSpPr>
          <p:nvPr>
            <p:ph idx="1"/>
          </p:nvPr>
        </p:nvSpPr>
        <p:spPr/>
        <p:txBody>
          <a:bodyPr/>
          <a:lstStyle/>
          <a:p>
            <a:pPr marL="0" indent="0" eaLnBrk="1" hangingPunct="1"/>
            <a:endParaRPr lang="en-US" altLang="en-US"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1447800"/>
            <a:ext cx="5516563"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Oracle Secure Backup</a:t>
            </a:r>
            <a:br>
              <a:rPr lang="en-US" altLang="en-US" smtClean="0"/>
            </a:br>
            <a:r>
              <a:rPr lang="en-US" altLang="en-US" smtClean="0"/>
              <a:t>Comments</a:t>
            </a:r>
          </a:p>
        </p:txBody>
      </p:sp>
      <p:sp>
        <p:nvSpPr>
          <p:cNvPr id="3" name="Content Placeholder 2"/>
          <p:cNvSpPr>
            <a:spLocks noGrp="1"/>
          </p:cNvSpPr>
          <p:nvPr>
            <p:ph idx="1"/>
          </p:nvPr>
        </p:nvSpPr>
        <p:spPr>
          <a:xfrm>
            <a:off x="609600" y="1447800"/>
            <a:ext cx="7918450" cy="3768725"/>
          </a:xfrm>
        </p:spPr>
        <p:txBody>
          <a:bodyPr/>
          <a:lstStyle/>
          <a:p>
            <a:pPr eaLnBrk="1" hangingPunct="1">
              <a:buFont typeface="Wingdings" pitchFamily="2" charset="2"/>
              <a:buChar char="Ø"/>
              <a:defRPr/>
            </a:pPr>
            <a:r>
              <a:rPr lang="en-US" sz="2000" dirty="0" smtClean="0"/>
              <a:t>Ưu điểm</a:t>
            </a:r>
          </a:p>
          <a:p>
            <a:pPr marL="1031875" lvl="1" indent="-457200" eaLnBrk="1" hangingPunct="1">
              <a:buFont typeface="Arial" charset="0"/>
              <a:buChar char="•"/>
              <a:defRPr/>
            </a:pPr>
            <a:r>
              <a:rPr lang="en-US" sz="2000" dirty="0" smtClean="0"/>
              <a:t>Tăng cường tính an toàn cho các dữ liệu backup</a:t>
            </a:r>
          </a:p>
          <a:p>
            <a:pPr marL="1031875" lvl="1" indent="-457200" eaLnBrk="1" hangingPunct="1">
              <a:buFont typeface="Arial" charset="0"/>
              <a:buChar char="•"/>
              <a:defRPr/>
            </a:pPr>
            <a:r>
              <a:rPr lang="en-US" sz="2000" dirty="0" smtClean="0"/>
              <a:t>Áp dụng được cho nhiều Database</a:t>
            </a:r>
          </a:p>
          <a:p>
            <a:pPr marL="1031875" lvl="1" indent="-457200" eaLnBrk="1" hangingPunct="1">
              <a:buFont typeface="Arial" charset="0"/>
              <a:buChar char="•"/>
              <a:defRPr/>
            </a:pPr>
            <a:r>
              <a:rPr lang="en-US" sz="2000" dirty="0" smtClean="0"/>
              <a:t>Có cơ chế quản lý tập trung</a:t>
            </a:r>
          </a:p>
          <a:p>
            <a:pPr marL="1031875" lvl="1" indent="-457200" eaLnBrk="1" hangingPunct="1">
              <a:buFont typeface="Arial" charset="0"/>
              <a:buChar char="•"/>
              <a:defRPr/>
            </a:pPr>
            <a:endParaRPr lang="en-US" sz="2000" dirty="0" smtClean="0"/>
          </a:p>
          <a:p>
            <a:pPr eaLnBrk="1" hangingPunct="1">
              <a:buFont typeface="Wingdings" pitchFamily="2" charset="2"/>
              <a:buChar char="Ø"/>
              <a:defRPr/>
            </a:pPr>
            <a:r>
              <a:rPr lang="en-US" sz="2000" dirty="0" smtClean="0"/>
              <a:t>Nhược điểm</a:t>
            </a:r>
          </a:p>
          <a:p>
            <a:pPr marL="1031875" lvl="1" indent="-457200" eaLnBrk="1" hangingPunct="1">
              <a:buFont typeface="Arial" charset="0"/>
              <a:buChar char="•"/>
              <a:defRPr/>
            </a:pPr>
            <a:r>
              <a:rPr lang="en-US" sz="2000" dirty="0" smtClean="0"/>
              <a:t>Tốn kém tài nguyên ( license, thiết bị...)</a:t>
            </a:r>
          </a:p>
          <a:p>
            <a:pPr marL="0" indent="0" eaLnBrk="1" hangingPunct="1">
              <a:buFont typeface="Arial" charset="0"/>
              <a:buNone/>
              <a:defRPr/>
            </a:pPr>
            <a:endParaRPr lang="en-US" dirty="0" smtClean="0"/>
          </a:p>
          <a:p>
            <a:pPr eaLnBrk="1" hangingPunct="1">
              <a:buFont typeface="Symbol"/>
              <a:buChar char="Þ"/>
              <a:defRPr/>
            </a:pPr>
            <a:r>
              <a:rPr lang="en-US" dirty="0" smtClean="0"/>
              <a:t>Thích hợp cho những hệ thống lớn</a:t>
            </a:r>
          </a:p>
          <a:p>
            <a:pPr eaLnBrk="1" hangingPunct="1">
              <a:buFont typeface="Symbol"/>
              <a:buChar char="Þ"/>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Index</a:t>
            </a:r>
          </a:p>
        </p:txBody>
      </p:sp>
      <p:sp>
        <p:nvSpPr>
          <p:cNvPr id="3" name="Content Placeholder 2"/>
          <p:cNvSpPr>
            <a:spLocks noGrp="1"/>
          </p:cNvSpPr>
          <p:nvPr>
            <p:ph idx="1"/>
          </p:nvPr>
        </p:nvSpPr>
        <p:spPr>
          <a:xfrm>
            <a:off x="1524000" y="1828800"/>
            <a:ext cx="7918450" cy="4021138"/>
          </a:xfrm>
        </p:spPr>
        <p:txBody>
          <a:bodyPr/>
          <a:lstStyle/>
          <a:p>
            <a:pPr marL="457200" indent="-457200" eaLnBrk="1" hangingPunct="1">
              <a:buFont typeface="+mj-lt"/>
              <a:buAutoNum type="arabicPeriod"/>
              <a:defRPr/>
            </a:pPr>
            <a:r>
              <a:rPr lang="en-US" dirty="0" smtClean="0"/>
              <a:t>Introduction</a:t>
            </a:r>
          </a:p>
          <a:p>
            <a:pPr marL="457200" indent="-457200" eaLnBrk="1" hangingPunct="1">
              <a:buFont typeface="+mj-lt"/>
              <a:buAutoNum type="arabicPeriod"/>
              <a:defRPr/>
            </a:pPr>
            <a:r>
              <a:rPr lang="en-US" dirty="0"/>
              <a:t>Oracle Audit Vault &amp; Database Firewall</a:t>
            </a:r>
          </a:p>
          <a:p>
            <a:pPr marL="457200" indent="-457200" eaLnBrk="1" hangingPunct="1">
              <a:buFont typeface="+mj-lt"/>
              <a:buAutoNum type="arabicPeriod"/>
              <a:defRPr/>
            </a:pPr>
            <a:r>
              <a:rPr lang="en-US" dirty="0" smtClean="0"/>
              <a:t>Oracle Database Vault</a:t>
            </a:r>
          </a:p>
          <a:p>
            <a:pPr marL="457200" indent="-457200" eaLnBrk="1" hangingPunct="1">
              <a:buFont typeface="+mj-lt"/>
              <a:buAutoNum type="arabicPeriod"/>
              <a:defRPr/>
            </a:pPr>
            <a:r>
              <a:rPr lang="en-US" dirty="0" smtClean="0"/>
              <a:t>Oracle Label Security</a:t>
            </a:r>
          </a:p>
          <a:p>
            <a:pPr marL="457200" indent="-457200" eaLnBrk="1" hangingPunct="1">
              <a:buFont typeface="+mj-lt"/>
              <a:buAutoNum type="arabicPeriod"/>
              <a:defRPr/>
            </a:pPr>
            <a:r>
              <a:rPr lang="en-US" dirty="0" smtClean="0"/>
              <a:t>Oracle Secure Backup</a:t>
            </a:r>
          </a:p>
          <a:p>
            <a:pPr marL="457200" indent="-457200" eaLnBrk="1" hangingPunct="1">
              <a:buFont typeface="+mj-lt"/>
              <a:buAutoNum type="arabicPeriod"/>
              <a:defRPr/>
            </a:pPr>
            <a:r>
              <a:rPr lang="en-US" dirty="0" smtClean="0"/>
              <a:t>Oracle Data Masking</a:t>
            </a:r>
          </a:p>
          <a:p>
            <a:pPr marL="457200" indent="-457200" eaLnBrk="1" hangingPunct="1">
              <a:buFont typeface="+mj-lt"/>
              <a:buAutoNum type="arabicPeriod"/>
              <a:defRPr/>
            </a:pPr>
            <a:r>
              <a:rPr lang="en-US" dirty="0" smtClean="0"/>
              <a:t>Oracle Advanced Security</a:t>
            </a:r>
          </a:p>
          <a:p>
            <a:pPr marL="0" indent="0" eaLnBrk="1" hangingPunct="1">
              <a:buFont typeface="Arial" charset="0"/>
              <a:buNone/>
              <a:defRPr/>
            </a:pPr>
            <a:endParaRPr lang="en-US" dirty="0" smtClean="0"/>
          </a:p>
          <a:p>
            <a:pPr eaLnBrk="1" hangingPunct="1">
              <a:buFontTx/>
              <a:buChar char="-"/>
              <a:defRPr/>
            </a:pPr>
            <a:endParaRPr lang="en-US" dirty="0" smtClean="0"/>
          </a:p>
          <a:p>
            <a:pPr eaLnBrk="1" hangingPunct="1">
              <a:buFontTx/>
              <a:buChar char="-"/>
              <a:defRP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342900" indent="-342900" eaLnBrk="1" hangingPunct="1"/>
            <a:r>
              <a:rPr lang="en-US" altLang="en-US" smtClean="0"/>
              <a:t>6. Oracle Data Masking</a:t>
            </a:r>
            <a:r>
              <a:rPr lang="en-US" altLang="en-US" sz="2800" smtClean="0"/>
              <a:t/>
            </a:r>
            <a:br>
              <a:rPr lang="en-US" altLang="en-US" sz="2800" smtClean="0"/>
            </a:br>
            <a:endParaRPr lang="en-US" altLang="en-US" smtClean="0"/>
          </a:p>
        </p:txBody>
      </p:sp>
      <p:sp>
        <p:nvSpPr>
          <p:cNvPr id="22531" name="Content Placeholder 2"/>
          <p:cNvSpPr>
            <a:spLocks noGrp="1"/>
          </p:cNvSpPr>
          <p:nvPr>
            <p:ph idx="1"/>
          </p:nvPr>
        </p:nvSpPr>
        <p:spPr>
          <a:xfrm>
            <a:off x="609600" y="1447800"/>
            <a:ext cx="7918450" cy="2992438"/>
          </a:xfrm>
        </p:spPr>
        <p:txBody>
          <a:bodyPr/>
          <a:lstStyle/>
          <a:p>
            <a:pPr eaLnBrk="1" hangingPunct="1">
              <a:buFont typeface="Wingdings" panose="05000000000000000000" pitchFamily="2" charset="2"/>
              <a:buChar char="Ø"/>
            </a:pPr>
            <a:r>
              <a:rPr lang="en-US" altLang="en-US" sz="2000" smtClean="0"/>
              <a:t>Bảo vệ dữ liệu bằng cách</a:t>
            </a:r>
          </a:p>
          <a:p>
            <a:pPr marL="1031875" lvl="1" indent="-457200" eaLnBrk="1" hangingPunct="1"/>
            <a:r>
              <a:rPr lang="en-US" altLang="en-US" sz="2000" smtClean="0"/>
              <a:t>Cách ly tester với dữ liệu thật</a:t>
            </a:r>
          </a:p>
          <a:p>
            <a:pPr marL="1031875" lvl="1" indent="-457200" eaLnBrk="1" hangingPunct="1"/>
            <a:r>
              <a:rPr lang="en-US" altLang="en-US" sz="2000" smtClean="0"/>
              <a:t>Thay thế các dữ liệu thật bởi các dữ liệu hư cấu</a:t>
            </a:r>
          </a:p>
          <a:p>
            <a:pPr marL="1031875" lvl="1" indent="-457200" eaLnBrk="1" hangingPunct="1"/>
            <a:endParaRPr lang="en-US" altLang="en-US" smtClean="0"/>
          </a:p>
          <a:p>
            <a:pPr eaLnBrk="1" hangingPunct="1">
              <a:buFont typeface="Wingdings" panose="05000000000000000000" pitchFamily="2" charset="2"/>
              <a:buChar char="Ø"/>
            </a:pPr>
            <a:r>
              <a:rPr lang="en-US" altLang="en-US" sz="2000" smtClean="0"/>
              <a:t>Các thành phân chính:</a:t>
            </a:r>
          </a:p>
          <a:p>
            <a:pPr marL="1031875" lvl="1" indent="-457200" eaLnBrk="1" hangingPunct="1"/>
            <a:r>
              <a:rPr lang="en-US" altLang="en-US" sz="2000" smtClean="0"/>
              <a:t>Masking format library</a:t>
            </a:r>
          </a:p>
          <a:p>
            <a:pPr marL="1031875" lvl="1" indent="-457200" eaLnBrk="1" hangingPunct="1"/>
            <a:r>
              <a:rPr lang="en-US" altLang="en-US" sz="2000" smtClean="0"/>
              <a:t>Masking definitions</a:t>
            </a:r>
          </a:p>
          <a:p>
            <a:pPr marL="1031875" lvl="1" indent="-457200" eaLnBrk="1" hangingPunct="1"/>
            <a:endParaRPr lang="en-US" altLang="en-US" smtClean="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73363"/>
            <a:ext cx="37719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Oracle Data Masking </a:t>
            </a:r>
            <a:br>
              <a:rPr lang="en-US" altLang="en-US" smtClean="0"/>
            </a:br>
            <a:r>
              <a:rPr lang="en-US" altLang="en-US" smtClean="0"/>
              <a:t>Operation process</a:t>
            </a:r>
          </a:p>
        </p:txBody>
      </p:sp>
      <p:sp>
        <p:nvSpPr>
          <p:cNvPr id="23555" name="Content Placeholder 2"/>
          <p:cNvSpPr>
            <a:spLocks noGrp="1"/>
          </p:cNvSpPr>
          <p:nvPr>
            <p:ph idx="1"/>
          </p:nvPr>
        </p:nvSpPr>
        <p:spPr/>
        <p:txBody>
          <a:bodyPr/>
          <a:lstStyle/>
          <a:p>
            <a:pPr marL="0" indent="0" eaLnBrk="1" hangingPunct="1"/>
            <a:endParaRPr lang="en-US" altLang="en-US" smtClean="0"/>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086600"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457200"/>
            <a:ext cx="7918450" cy="876300"/>
          </a:xfrm>
        </p:spPr>
        <p:txBody>
          <a:bodyPr/>
          <a:lstStyle/>
          <a:p>
            <a:pPr eaLnBrk="1" hangingPunct="1"/>
            <a:r>
              <a:rPr lang="en-US" altLang="en-US" smtClean="0"/>
              <a:t>Oracle Data Masking</a:t>
            </a:r>
            <a:br>
              <a:rPr lang="en-US" altLang="en-US" smtClean="0"/>
            </a:br>
            <a:r>
              <a:rPr lang="en-US" altLang="en-US" smtClean="0"/>
              <a:t>Comments</a:t>
            </a:r>
          </a:p>
        </p:txBody>
      </p:sp>
      <p:sp>
        <p:nvSpPr>
          <p:cNvPr id="3" name="Content Placeholder 2"/>
          <p:cNvSpPr>
            <a:spLocks noGrp="1"/>
          </p:cNvSpPr>
          <p:nvPr>
            <p:ph idx="1"/>
          </p:nvPr>
        </p:nvSpPr>
        <p:spPr>
          <a:xfrm>
            <a:off x="609600" y="1447800"/>
            <a:ext cx="7918450" cy="3028950"/>
          </a:xfrm>
        </p:spPr>
        <p:txBody>
          <a:bodyPr/>
          <a:lstStyle/>
          <a:p>
            <a:pPr eaLnBrk="1" hangingPunct="1">
              <a:buFont typeface="Wingdings" pitchFamily="2" charset="2"/>
              <a:buChar char="Ø"/>
              <a:defRPr/>
            </a:pPr>
            <a:r>
              <a:rPr lang="en-US" sz="2000" dirty="0" smtClean="0"/>
              <a:t>Ưu điểm</a:t>
            </a:r>
          </a:p>
          <a:p>
            <a:pPr marL="1031875" lvl="1" indent="-457200" eaLnBrk="1" hangingPunct="1">
              <a:buFont typeface="Arial" charset="0"/>
              <a:buChar char="•"/>
              <a:defRPr/>
            </a:pPr>
            <a:r>
              <a:rPr lang="en-US" sz="2000" dirty="0" smtClean="0"/>
              <a:t>Bảo vệ dữ liệu nhạy cảm bị rò rỉ bởi tester</a:t>
            </a:r>
          </a:p>
          <a:p>
            <a:pPr marL="1031875" lvl="1" indent="-457200" eaLnBrk="1" hangingPunct="1">
              <a:buFont typeface="Arial" charset="0"/>
              <a:buChar char="•"/>
              <a:defRPr/>
            </a:pPr>
            <a:endParaRPr lang="en-US" sz="2000" dirty="0" smtClean="0"/>
          </a:p>
          <a:p>
            <a:pPr eaLnBrk="1" hangingPunct="1">
              <a:buFont typeface="Wingdings" pitchFamily="2" charset="2"/>
              <a:buChar char="Ø"/>
              <a:defRPr/>
            </a:pPr>
            <a:r>
              <a:rPr lang="en-US" sz="2000" dirty="0" smtClean="0"/>
              <a:t>Nhược điểm</a:t>
            </a:r>
          </a:p>
          <a:p>
            <a:pPr marL="1031875" lvl="1" indent="-457200" eaLnBrk="1" hangingPunct="1">
              <a:buFont typeface="Arial" charset="0"/>
              <a:buChar char="•"/>
              <a:defRPr/>
            </a:pPr>
            <a:r>
              <a:rPr lang="en-US" sz="2000" dirty="0" smtClean="0"/>
              <a:t>Tốn thời gian trong qua trình Clone database</a:t>
            </a:r>
          </a:p>
          <a:p>
            <a:pPr marL="0" indent="0" eaLnBrk="1" hangingPunct="1">
              <a:buFont typeface="Arial" charset="0"/>
              <a:buNone/>
              <a:defRPr/>
            </a:pPr>
            <a:endParaRPr lang="en-US" dirty="0" smtClean="0"/>
          </a:p>
          <a:p>
            <a:pPr eaLnBrk="1" hangingPunct="1">
              <a:buFont typeface="Symbol"/>
              <a:buChar char="Þ"/>
              <a:defRPr/>
            </a:pPr>
            <a:r>
              <a:rPr lang="en-US" dirty="0" smtClean="0"/>
              <a:t>Thích hợp cho những hệ thống có dữ liệu nhạy cảm</a:t>
            </a:r>
          </a:p>
          <a:p>
            <a:pPr eaLnBrk="1" hangingPunct="1">
              <a:buFont typeface="Symbol"/>
              <a:buChar char="Þ"/>
              <a:defRPr/>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7. Oracle Advance Security</a:t>
            </a:r>
          </a:p>
        </p:txBody>
      </p:sp>
      <p:sp>
        <p:nvSpPr>
          <p:cNvPr id="25603" name="Content Placeholder 2"/>
          <p:cNvSpPr>
            <a:spLocks noGrp="1"/>
          </p:cNvSpPr>
          <p:nvPr>
            <p:ph idx="1"/>
          </p:nvPr>
        </p:nvSpPr>
        <p:spPr>
          <a:xfrm>
            <a:off x="609600" y="1447800"/>
            <a:ext cx="7918450" cy="1749425"/>
          </a:xfrm>
        </p:spPr>
        <p:txBody>
          <a:bodyPr/>
          <a:lstStyle/>
          <a:p>
            <a:pPr eaLnBrk="1" hangingPunct="1">
              <a:buFont typeface="Wingdings" pitchFamily="2" charset="2"/>
              <a:buChar char="Ø"/>
              <a:defRPr/>
            </a:pPr>
            <a:r>
              <a:rPr lang="vi-VN" sz="2000" dirty="0"/>
              <a:t>Oracle Advanced Security </a:t>
            </a:r>
            <a:r>
              <a:rPr lang="en-US" sz="2000" dirty="0" smtClean="0"/>
              <a:t>cung cấp các tính năng cho phép bảo vệ dữ liệu bằng cách ngăn chặn các hành vi truy cập không hợp lệ</a:t>
            </a:r>
          </a:p>
          <a:p>
            <a:pPr marL="1031875" lvl="1" indent="-457200" eaLnBrk="1" hangingPunct="1">
              <a:buFont typeface="Arial" charset="0"/>
              <a:buChar char="•"/>
              <a:defRPr/>
            </a:pPr>
            <a:r>
              <a:rPr lang="en-US" sz="2000" dirty="0" smtClean="0"/>
              <a:t>Data Redaction</a:t>
            </a:r>
          </a:p>
          <a:p>
            <a:pPr marL="1031875" lvl="1" indent="-457200" eaLnBrk="1" hangingPunct="1">
              <a:buFont typeface="Arial" charset="0"/>
              <a:buChar char="•"/>
              <a:defRPr/>
            </a:pPr>
            <a:r>
              <a:rPr lang="en-US" sz="2000" dirty="0" smtClean="0"/>
              <a:t>Transparent Data Encryption</a:t>
            </a:r>
            <a:endParaRPr lang="vi-VN" sz="2000" dirty="0"/>
          </a:p>
          <a:p>
            <a:pPr marL="0" indent="0" eaLnBrk="1" hangingPunct="1">
              <a:defRPr/>
            </a:pPr>
            <a:endParaRPr lang="en-US" sz="2000" dirty="0" smtClean="0"/>
          </a:p>
        </p:txBody>
      </p:sp>
      <p:pic>
        <p:nvPicPr>
          <p:cNvPr id="25604" name="Picture 4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9144000" cy="248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cs typeface="Times New Roman" panose="02020603050405020304" pitchFamily="18" charset="0"/>
              </a:rPr>
              <a:t>Oracle Advanced Security</a:t>
            </a:r>
            <a:br>
              <a:rPr lang="en-US" altLang="en-US" smtClean="0">
                <a:cs typeface="Times New Roman" panose="02020603050405020304" pitchFamily="18" charset="0"/>
              </a:rPr>
            </a:br>
            <a:r>
              <a:rPr lang="en-US" altLang="en-US" smtClean="0"/>
              <a:t>Comments</a:t>
            </a:r>
          </a:p>
        </p:txBody>
      </p:sp>
      <p:sp>
        <p:nvSpPr>
          <p:cNvPr id="3" name="Content Placeholder 2"/>
          <p:cNvSpPr>
            <a:spLocks noGrp="1"/>
          </p:cNvSpPr>
          <p:nvPr>
            <p:ph idx="1"/>
          </p:nvPr>
        </p:nvSpPr>
        <p:spPr>
          <a:xfrm>
            <a:off x="609600" y="1447800"/>
            <a:ext cx="7918450" cy="4175125"/>
          </a:xfrm>
        </p:spPr>
        <p:txBody>
          <a:bodyPr/>
          <a:lstStyle/>
          <a:p>
            <a:pPr eaLnBrk="1" hangingPunct="1">
              <a:buFont typeface="Wingdings" pitchFamily="2" charset="2"/>
              <a:buChar char="Ø"/>
              <a:defRPr/>
            </a:pPr>
            <a:r>
              <a:rPr lang="en-US" sz="2000" dirty="0" smtClean="0"/>
              <a:t>Ưu điểm</a:t>
            </a:r>
          </a:p>
          <a:p>
            <a:pPr marL="1031875" lvl="1" indent="-457200" eaLnBrk="1" hangingPunct="1">
              <a:buFont typeface="Arial" charset="0"/>
              <a:buChar char="•"/>
              <a:defRPr/>
            </a:pPr>
            <a:r>
              <a:rPr lang="en-US" sz="2000" dirty="0" smtClean="0"/>
              <a:t>Tăng cường khả năng bảo mật cho dữ liệu</a:t>
            </a:r>
          </a:p>
          <a:p>
            <a:pPr marL="1031875" lvl="1" indent="-457200" eaLnBrk="1" hangingPunct="1">
              <a:buFont typeface="Arial" charset="0"/>
              <a:buChar char="•"/>
              <a:defRPr/>
            </a:pPr>
            <a:r>
              <a:rPr lang="en-US" sz="2000" dirty="0" smtClean="0"/>
              <a:t>Bảo vệ dữ liệu khỏi các mối nguy hiểm nội bộ</a:t>
            </a:r>
          </a:p>
          <a:p>
            <a:pPr marL="1031875" lvl="1" indent="-457200" eaLnBrk="1" hangingPunct="1">
              <a:buFont typeface="Arial" charset="0"/>
              <a:buChar char="•"/>
              <a:defRPr/>
            </a:pPr>
            <a:endParaRPr lang="en-US" sz="2000" dirty="0" smtClean="0"/>
          </a:p>
          <a:p>
            <a:pPr marL="1031875" lvl="1" indent="-457200" eaLnBrk="1" hangingPunct="1">
              <a:buFont typeface="Arial" charset="0"/>
              <a:buChar char="•"/>
              <a:defRPr/>
            </a:pPr>
            <a:endParaRPr lang="en-US" sz="2000" dirty="0" smtClean="0"/>
          </a:p>
          <a:p>
            <a:pPr eaLnBrk="1" hangingPunct="1">
              <a:buFont typeface="Wingdings" pitchFamily="2" charset="2"/>
              <a:buChar char="Ø"/>
              <a:defRPr/>
            </a:pPr>
            <a:r>
              <a:rPr lang="en-US" sz="2000" dirty="0" smtClean="0"/>
              <a:t>Nhược điểm</a:t>
            </a:r>
          </a:p>
          <a:p>
            <a:pPr marL="1031875" lvl="1" indent="-457200" eaLnBrk="1" hangingPunct="1">
              <a:buFont typeface="Arial" charset="0"/>
              <a:buChar char="•"/>
              <a:defRPr/>
            </a:pPr>
            <a:r>
              <a:rPr lang="en-US" sz="2000" dirty="0" smtClean="0"/>
              <a:t>Tốn kém thời gian</a:t>
            </a:r>
          </a:p>
          <a:p>
            <a:pPr marL="0" indent="0" eaLnBrk="1" hangingPunct="1">
              <a:buFont typeface="Arial" charset="0"/>
              <a:buNone/>
              <a:defRPr/>
            </a:pPr>
            <a:endParaRPr lang="en-US" dirty="0" smtClean="0"/>
          </a:p>
          <a:p>
            <a:pPr marL="0" indent="0" eaLnBrk="1" hangingPunct="1">
              <a:buFont typeface="Arial" charset="0"/>
              <a:buNone/>
              <a:defRPr/>
            </a:pPr>
            <a:endParaRPr lang="en-US" dirty="0" smtClean="0"/>
          </a:p>
          <a:p>
            <a:pPr eaLnBrk="1" hangingPunct="1">
              <a:buFont typeface="Symbol"/>
              <a:buChar char="Þ"/>
              <a:defRPr/>
            </a:pPr>
            <a:r>
              <a:rPr lang="en-US" dirty="0" smtClean="0"/>
              <a:t>Thích hợp cho những hệ thống có dữ liệu nhạy cảm</a:t>
            </a:r>
          </a:p>
          <a:p>
            <a:pPr eaLnBrk="1" hangingPunct="1">
              <a:buFont typeface="Symbol"/>
              <a:buChar char="Þ"/>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Conclusion</a:t>
            </a:r>
          </a:p>
        </p:txBody>
      </p:sp>
      <p:sp>
        <p:nvSpPr>
          <p:cNvPr id="27651" name="Content Placeholder 2"/>
          <p:cNvSpPr>
            <a:spLocks noGrp="1"/>
          </p:cNvSpPr>
          <p:nvPr>
            <p:ph idx="1"/>
          </p:nvPr>
        </p:nvSpPr>
        <p:spPr>
          <a:xfrm>
            <a:off x="609600" y="1447800"/>
            <a:ext cx="7918450" cy="363538"/>
          </a:xfrm>
        </p:spPr>
        <p:txBody>
          <a:bodyPr/>
          <a:lstStyle/>
          <a:p>
            <a:pPr marL="0" indent="0" eaLnBrk="1" hangingPunct="1"/>
            <a:endParaRPr lang="en-US" altLang="en-US"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524000"/>
            <a:ext cx="7853363"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endParaRPr lang="en-US" altLang="en-US" smtClean="0"/>
          </a:p>
        </p:txBody>
      </p:sp>
      <p:sp>
        <p:nvSpPr>
          <p:cNvPr id="28675" name="Content Placeholder 2"/>
          <p:cNvSpPr>
            <a:spLocks noGrp="1"/>
          </p:cNvSpPr>
          <p:nvPr>
            <p:ph idx="1"/>
          </p:nvPr>
        </p:nvSpPr>
        <p:spPr/>
        <p:txBody>
          <a:bodyPr/>
          <a:lstStyle/>
          <a:p>
            <a:pPr marL="0" indent="0" eaLnBrk="1" hangingPunct="1"/>
            <a:endParaRPr lang="en-US" alt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3914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1. Introduction</a:t>
            </a:r>
          </a:p>
        </p:txBody>
      </p:sp>
      <p:sp>
        <p:nvSpPr>
          <p:cNvPr id="5123" name="Content Placeholder 2"/>
          <p:cNvSpPr>
            <a:spLocks noGrp="1"/>
          </p:cNvSpPr>
          <p:nvPr>
            <p:ph idx="1"/>
          </p:nvPr>
        </p:nvSpPr>
        <p:spPr/>
        <p:txBody>
          <a:bodyPr/>
          <a:lstStyle/>
          <a:p>
            <a:pPr marL="0" indent="0" eaLnBrk="1" hangingPunct="1"/>
            <a:endParaRPr lang="en-US" altLang="en-US"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184275"/>
            <a:ext cx="71866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 </a:t>
            </a:r>
            <a:br>
              <a:rPr lang="en-US" altLang="en-US" smtClean="0"/>
            </a:br>
            <a:endParaRPr lang="en-US" altLang="en-US" smtClean="0"/>
          </a:p>
        </p:txBody>
      </p:sp>
      <p:sp>
        <p:nvSpPr>
          <p:cNvPr id="6147" name="Content Placeholder 2"/>
          <p:cNvSpPr>
            <a:spLocks noGrp="1"/>
          </p:cNvSpPr>
          <p:nvPr>
            <p:ph idx="1"/>
          </p:nvPr>
        </p:nvSpPr>
        <p:spPr/>
        <p:txBody>
          <a:bodyPr/>
          <a:lstStyle/>
          <a:p>
            <a:pPr marL="0" indent="0" eaLnBrk="1" hangingPunct="1"/>
            <a:endParaRPr lang="en-US" altLang="en-US" smtClean="0"/>
          </a:p>
        </p:txBody>
      </p:sp>
      <p:pic>
        <p:nvPicPr>
          <p:cNvPr id="61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39825"/>
            <a:ext cx="7010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457200"/>
            <a:ext cx="7918450" cy="876300"/>
          </a:xfrm>
        </p:spPr>
        <p:txBody>
          <a:bodyPr/>
          <a:lstStyle/>
          <a:p>
            <a:pPr eaLnBrk="1" hangingPunct="1"/>
            <a:r>
              <a:rPr lang="en-US" altLang="en-US" smtClean="0"/>
              <a:t>Oracle Security Solution</a:t>
            </a:r>
          </a:p>
        </p:txBody>
      </p:sp>
      <p:sp>
        <p:nvSpPr>
          <p:cNvPr id="3" name="Content Placeholder 2"/>
          <p:cNvSpPr>
            <a:spLocks noGrp="1"/>
          </p:cNvSpPr>
          <p:nvPr>
            <p:ph idx="1"/>
          </p:nvPr>
        </p:nvSpPr>
        <p:spPr>
          <a:xfrm>
            <a:off x="609600" y="1447800"/>
            <a:ext cx="7918450" cy="769938"/>
          </a:xfrm>
        </p:spPr>
        <p:txBody>
          <a:bodyPr/>
          <a:lstStyle/>
          <a:p>
            <a:pPr marL="1031875" lvl="1" indent="-457200" eaLnBrk="1" hangingPunct="1">
              <a:buFont typeface="Arial" charset="0"/>
              <a:buChar char="•"/>
              <a:defRPr/>
            </a:pPr>
            <a:endParaRPr lang="en-US" dirty="0" smtClean="0"/>
          </a:p>
          <a:p>
            <a:pPr lvl="1" indent="0" eaLnBrk="1" hangingPunct="1">
              <a:buFont typeface="Arial" charset="0"/>
              <a:buNone/>
              <a:defRPr/>
            </a:pPr>
            <a:r>
              <a:rPr lang="en-US" dirty="0" smtClean="0"/>
              <a:t>	</a:t>
            </a: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524000"/>
            <a:ext cx="7853363"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342900" indent="-342900" eaLnBrk="1" hangingPunct="1"/>
            <a:r>
              <a:rPr lang="en-US" altLang="en-US" smtClean="0"/>
              <a:t>2. Oracle Audit Vault &amp; Database Firewall</a:t>
            </a:r>
            <a:r>
              <a:rPr lang="en-US" altLang="en-US" sz="2800" smtClean="0"/>
              <a:t/>
            </a:r>
            <a:br>
              <a:rPr lang="en-US" altLang="en-US" sz="2800" smtClean="0"/>
            </a:br>
            <a:endParaRPr lang="en-US" altLang="en-US" smtClean="0"/>
          </a:p>
        </p:txBody>
      </p:sp>
      <p:sp>
        <p:nvSpPr>
          <p:cNvPr id="3" name="Content Placeholder 2"/>
          <p:cNvSpPr>
            <a:spLocks noGrp="1"/>
          </p:cNvSpPr>
          <p:nvPr>
            <p:ph idx="1"/>
          </p:nvPr>
        </p:nvSpPr>
        <p:spPr>
          <a:xfrm>
            <a:off x="609600" y="1828800"/>
            <a:ext cx="7918450" cy="4740275"/>
          </a:xfrm>
        </p:spPr>
        <p:txBody>
          <a:bodyPr/>
          <a:lstStyle/>
          <a:p>
            <a:pPr eaLnBrk="1" hangingPunct="1">
              <a:buFont typeface="Wingdings" pitchFamily="2" charset="2"/>
              <a:buChar char="Ø"/>
              <a:defRPr/>
            </a:pPr>
            <a:r>
              <a:rPr lang="en-US" sz="2000" dirty="0" smtClean="0"/>
              <a:t>Audit Vault:</a:t>
            </a:r>
            <a:endParaRPr lang="en-US" sz="2000" dirty="0"/>
          </a:p>
          <a:p>
            <a:pPr marL="1031875" lvl="1" indent="-457200" eaLnBrk="1" hangingPunct="1">
              <a:buFont typeface="Arial" charset="0"/>
              <a:buChar char="•"/>
              <a:defRPr/>
            </a:pPr>
            <a:r>
              <a:rPr lang="vi-VN" sz="2000" dirty="0"/>
              <a:t>Thu </a:t>
            </a:r>
            <a:r>
              <a:rPr lang="vi-VN" sz="2000" dirty="0" smtClean="0"/>
              <a:t>thập</a:t>
            </a:r>
            <a:r>
              <a:rPr lang="en-US" sz="2000" dirty="0" smtClean="0"/>
              <a:t>, quản lý</a:t>
            </a:r>
            <a:r>
              <a:rPr lang="vi-VN" sz="2000" dirty="0" smtClean="0"/>
              <a:t> </a:t>
            </a:r>
            <a:r>
              <a:rPr lang="vi-VN" sz="2000" dirty="0"/>
              <a:t>dữ liệu Audit</a:t>
            </a:r>
          </a:p>
          <a:p>
            <a:pPr marL="1031875" lvl="1" indent="-457200" eaLnBrk="1" hangingPunct="1">
              <a:buFont typeface="Arial" charset="0"/>
              <a:buChar char="•"/>
              <a:defRPr/>
            </a:pPr>
            <a:r>
              <a:rPr lang="en-US" sz="2000" dirty="0"/>
              <a:t>T</a:t>
            </a:r>
            <a:r>
              <a:rPr lang="en-US" sz="2000" dirty="0" smtClean="0"/>
              <a:t>heo dõi tất cả sự thay đổi ( DDL, DML, Privilege...)</a:t>
            </a:r>
          </a:p>
          <a:p>
            <a:pPr marL="1031875" lvl="1" indent="-457200" eaLnBrk="1" hangingPunct="1">
              <a:buFont typeface="Arial" charset="0"/>
              <a:buChar char="•"/>
              <a:defRPr/>
            </a:pPr>
            <a:r>
              <a:rPr lang="en-US" sz="2000" dirty="0" smtClean="0"/>
              <a:t>Tạo báo cáo, cảnh báo cần thiết</a:t>
            </a:r>
          </a:p>
          <a:p>
            <a:pPr marL="1031875" lvl="1" indent="-457200" eaLnBrk="1" hangingPunct="1">
              <a:buFont typeface="Arial" charset="0"/>
              <a:buChar char="•"/>
              <a:defRPr/>
            </a:pPr>
            <a:endParaRPr lang="en-US" sz="2000" dirty="0"/>
          </a:p>
          <a:p>
            <a:pPr eaLnBrk="1" hangingPunct="1">
              <a:buFont typeface="Wingdings" pitchFamily="2" charset="2"/>
              <a:buChar char="Ø"/>
              <a:defRPr/>
            </a:pPr>
            <a:r>
              <a:rPr lang="en-US" sz="2000" dirty="0" smtClean="0"/>
              <a:t>FireWall:</a:t>
            </a:r>
            <a:endParaRPr lang="en-US" sz="2000" dirty="0"/>
          </a:p>
          <a:p>
            <a:pPr marL="1031875" lvl="1" indent="-457200" eaLnBrk="1" hangingPunct="1">
              <a:buFont typeface="Arial" charset="0"/>
              <a:buChar char="•"/>
              <a:defRPr/>
            </a:pPr>
            <a:r>
              <a:rPr lang="en-US" sz="2000" dirty="0"/>
              <a:t>N</a:t>
            </a:r>
            <a:r>
              <a:rPr lang="vi-VN" sz="2000" dirty="0" smtClean="0"/>
              <a:t>găn </a:t>
            </a:r>
            <a:r>
              <a:rPr lang="vi-VN" sz="2000" dirty="0"/>
              <a:t>chặn các cuộc tấn </a:t>
            </a:r>
            <a:r>
              <a:rPr lang="vi-VN" sz="2000" dirty="0" smtClean="0"/>
              <a:t>công</a:t>
            </a:r>
            <a:endParaRPr lang="en-US" sz="2000" dirty="0" smtClean="0"/>
          </a:p>
          <a:p>
            <a:pPr marL="1031875" lvl="1" indent="-457200" eaLnBrk="1" hangingPunct="1">
              <a:buFont typeface="Arial" charset="0"/>
              <a:buChar char="•"/>
              <a:defRPr/>
            </a:pPr>
            <a:r>
              <a:rPr lang="en-US" sz="2000" dirty="0"/>
              <a:t>G</a:t>
            </a:r>
            <a:r>
              <a:rPr lang="vi-VN" sz="2000" dirty="0" smtClean="0"/>
              <a:t>hi </a:t>
            </a:r>
            <a:r>
              <a:rPr lang="vi-VN" sz="2000" dirty="0"/>
              <a:t>lại log của các hoạt </a:t>
            </a:r>
            <a:r>
              <a:rPr lang="vi-VN" sz="2000" dirty="0" smtClean="0"/>
              <a:t>động</a:t>
            </a:r>
            <a:r>
              <a:rPr lang="en-US" sz="2000" dirty="0" smtClean="0"/>
              <a:t> truy cập tới DB</a:t>
            </a:r>
          </a:p>
          <a:p>
            <a:pPr marL="1031875" lvl="1" indent="-457200" eaLnBrk="1" hangingPunct="1">
              <a:buFont typeface="Arial" charset="0"/>
              <a:buChar char="•"/>
              <a:defRPr/>
            </a:pPr>
            <a:r>
              <a:rPr lang="en-US" sz="2000" dirty="0"/>
              <a:t>C</a:t>
            </a:r>
            <a:r>
              <a:rPr lang="vi-VN" sz="2000" dirty="0" smtClean="0"/>
              <a:t>ung </a:t>
            </a:r>
            <a:r>
              <a:rPr lang="vi-VN" sz="2000" dirty="0"/>
              <a:t>cấp các tool tăng cường các tính năng bảo mật của DB hiện có như mã hóa dữ liệu và xác thực người dùng</a:t>
            </a:r>
          </a:p>
          <a:p>
            <a:pPr marL="1031875" lvl="1" indent="-457200" eaLnBrk="1" hangingPunct="1">
              <a:buFont typeface="Arial" charset="0"/>
              <a:buChar char="•"/>
              <a:defRPr/>
            </a:pPr>
            <a:endParaRPr lang="en-US" sz="2000" dirty="0" smtClean="0"/>
          </a:p>
          <a:p>
            <a:pPr lvl="1" indent="0" eaLnBrk="1" hangingPunct="1">
              <a:buFont typeface="Arial" charset="0"/>
              <a:buNone/>
              <a:defRPr/>
            </a:pPr>
            <a:endParaRPr lang="en-US" sz="2000" dirty="0" smtClean="0"/>
          </a:p>
          <a:p>
            <a:pPr marL="0" indent="0" eaLnBrk="1" hangingPunct="1">
              <a:buFont typeface="Arial" charset="0"/>
              <a:buNone/>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Oracle Audit Vault &amp; Database Firewall</a:t>
            </a:r>
            <a:br>
              <a:rPr lang="en-US" altLang="en-US" smtClean="0"/>
            </a:br>
            <a:r>
              <a:rPr lang="en-US" altLang="en-US" smtClean="0"/>
              <a:t>Architecture</a:t>
            </a:r>
          </a:p>
        </p:txBody>
      </p:sp>
      <p:sp>
        <p:nvSpPr>
          <p:cNvPr id="9219" name="Content Placeholder 2"/>
          <p:cNvSpPr>
            <a:spLocks noGrp="1"/>
          </p:cNvSpPr>
          <p:nvPr>
            <p:ph idx="1"/>
          </p:nvPr>
        </p:nvSpPr>
        <p:spPr/>
        <p:txBody>
          <a:bodyPr/>
          <a:lstStyle/>
          <a:p>
            <a:pPr marL="0" indent="0" eaLnBrk="1" hangingPunct="1"/>
            <a:endParaRPr lang="en-US" altLang="en-US" smtClean="0"/>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932613"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Oracle Audit Vault &amp; Database Firewall</a:t>
            </a:r>
            <a:br>
              <a:rPr lang="en-US" altLang="en-US" smtClean="0"/>
            </a:br>
            <a:r>
              <a:rPr lang="en-US" altLang="en-US" smtClean="0"/>
              <a:t>Comments</a:t>
            </a:r>
          </a:p>
        </p:txBody>
      </p:sp>
      <p:sp>
        <p:nvSpPr>
          <p:cNvPr id="3" name="Content Placeholder 2"/>
          <p:cNvSpPr>
            <a:spLocks noGrp="1"/>
          </p:cNvSpPr>
          <p:nvPr>
            <p:ph idx="1"/>
          </p:nvPr>
        </p:nvSpPr>
        <p:spPr>
          <a:xfrm>
            <a:off x="609600" y="1447800"/>
            <a:ext cx="7918450" cy="4476750"/>
          </a:xfrm>
        </p:spPr>
        <p:txBody>
          <a:bodyPr/>
          <a:lstStyle/>
          <a:p>
            <a:pPr eaLnBrk="1" hangingPunct="1">
              <a:buFont typeface="Wingdings" pitchFamily="2" charset="2"/>
              <a:buChar char="Ø"/>
              <a:defRPr/>
            </a:pPr>
            <a:r>
              <a:rPr lang="en-US" sz="2000" dirty="0" smtClean="0"/>
              <a:t>Ưu điểm</a:t>
            </a:r>
          </a:p>
          <a:p>
            <a:pPr marL="1031875" lvl="1" indent="-457200" eaLnBrk="1" hangingPunct="1">
              <a:buFont typeface="Arial" charset="0"/>
              <a:buChar char="•"/>
              <a:defRPr/>
            </a:pPr>
            <a:r>
              <a:rPr lang="en-US" sz="2000" dirty="0" smtClean="0"/>
              <a:t>Tăng cường tính an toàn cho database</a:t>
            </a:r>
          </a:p>
          <a:p>
            <a:pPr marL="1031875" lvl="1" indent="-457200" eaLnBrk="1" hangingPunct="1">
              <a:buFont typeface="Arial" charset="0"/>
              <a:buChar char="•"/>
              <a:defRPr/>
            </a:pPr>
            <a:r>
              <a:rPr lang="en-US" sz="2000" dirty="0" smtClean="0"/>
              <a:t>Ngăn ngừa các cuộc tấn công</a:t>
            </a:r>
          </a:p>
          <a:p>
            <a:pPr marL="1031875" lvl="1" indent="-457200" eaLnBrk="1" hangingPunct="1">
              <a:buFont typeface="Arial" charset="0"/>
              <a:buChar char="•"/>
              <a:defRPr/>
            </a:pPr>
            <a:r>
              <a:rPr lang="en-US" sz="2000" dirty="0" smtClean="0"/>
              <a:t>Cơ chế quản lý tập trung</a:t>
            </a:r>
          </a:p>
          <a:p>
            <a:pPr marL="1031875" lvl="1" indent="-457200" eaLnBrk="1" hangingPunct="1">
              <a:buFont typeface="Arial" charset="0"/>
              <a:buChar char="•"/>
              <a:defRPr/>
            </a:pPr>
            <a:endParaRPr lang="en-US" sz="2000" dirty="0" smtClean="0"/>
          </a:p>
          <a:p>
            <a:pPr eaLnBrk="1" hangingPunct="1">
              <a:buFont typeface="Wingdings" pitchFamily="2" charset="2"/>
              <a:buChar char="Ø"/>
              <a:defRPr/>
            </a:pPr>
            <a:r>
              <a:rPr lang="en-US" sz="2000" dirty="0" smtClean="0"/>
              <a:t>Nhược điểm</a:t>
            </a:r>
          </a:p>
          <a:p>
            <a:pPr marL="1031875" lvl="1" indent="-457200" eaLnBrk="1" hangingPunct="1">
              <a:buFont typeface="Arial" charset="0"/>
              <a:buChar char="•"/>
              <a:defRPr/>
            </a:pPr>
            <a:r>
              <a:rPr lang="en-US" sz="2000" dirty="0" smtClean="0"/>
              <a:t>Tốn kém tài nguyên ( license, dung lượng ổ đĩa...)</a:t>
            </a:r>
          </a:p>
          <a:p>
            <a:pPr marL="1031875" lvl="1" indent="-457200" eaLnBrk="1" hangingPunct="1">
              <a:buFont typeface="Arial" charset="0"/>
              <a:buChar char="•"/>
              <a:defRPr/>
            </a:pPr>
            <a:r>
              <a:rPr lang="en-US" sz="2000" dirty="0" smtClean="0"/>
              <a:t>Giảm hiệu năng của hệ thống</a:t>
            </a:r>
          </a:p>
          <a:p>
            <a:pPr marL="0" indent="0" eaLnBrk="1" hangingPunct="1">
              <a:buFont typeface="Arial" charset="0"/>
              <a:buNone/>
              <a:defRPr/>
            </a:pPr>
            <a:endParaRPr lang="en-US" dirty="0" smtClean="0"/>
          </a:p>
          <a:p>
            <a:pPr eaLnBrk="1" hangingPunct="1">
              <a:buFont typeface="Symbol"/>
              <a:buChar char="Þ"/>
              <a:defRPr/>
            </a:pPr>
            <a:r>
              <a:rPr lang="en-US" dirty="0" smtClean="0"/>
              <a:t>FireWall nên áp dụng cho tất cả các hệ thống</a:t>
            </a:r>
          </a:p>
          <a:p>
            <a:pPr eaLnBrk="1" hangingPunct="1">
              <a:buFont typeface="Symbol"/>
              <a:buChar char="Þ"/>
              <a:defRPr/>
            </a:pPr>
            <a:r>
              <a:rPr lang="en-US" dirty="0" smtClean="0"/>
              <a:t>Audit Vault thích hợp với những hệ thống có độ nhạy cảm cao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342900" indent="-342900" eaLnBrk="1" hangingPunct="1"/>
            <a:r>
              <a:rPr lang="en-US" altLang="en-US" smtClean="0"/>
              <a:t>3. Oracle Database Vault</a:t>
            </a:r>
          </a:p>
        </p:txBody>
      </p:sp>
      <p:sp>
        <p:nvSpPr>
          <p:cNvPr id="3" name="Content Placeholder 2"/>
          <p:cNvSpPr>
            <a:spLocks noGrp="1"/>
          </p:cNvSpPr>
          <p:nvPr>
            <p:ph idx="1"/>
          </p:nvPr>
        </p:nvSpPr>
        <p:spPr>
          <a:xfrm>
            <a:off x="609600" y="1447800"/>
            <a:ext cx="7918450" cy="1477963"/>
          </a:xfrm>
        </p:spPr>
        <p:txBody>
          <a:bodyPr/>
          <a:lstStyle/>
          <a:p>
            <a:pPr eaLnBrk="1" hangingPunct="1">
              <a:buFont typeface="Wingdings" pitchFamily="2" charset="2"/>
              <a:buChar char="Ø"/>
              <a:defRPr/>
            </a:pPr>
            <a:r>
              <a:rPr lang="en-US" sz="2000" dirty="0" smtClean="0"/>
              <a:t>Tăng cường khả năng bảo vệ dữ liệu của Database:</a:t>
            </a:r>
          </a:p>
          <a:p>
            <a:pPr marL="1031875" lvl="1" indent="-457200" eaLnBrk="1" hangingPunct="1">
              <a:buFont typeface="Arial" charset="0"/>
              <a:buChar char="•"/>
              <a:defRPr/>
            </a:pPr>
            <a:r>
              <a:rPr lang="en-US" sz="2000" dirty="0" smtClean="0"/>
              <a:t>Kiểm soát truy cập người dùng ở mức Object</a:t>
            </a:r>
          </a:p>
          <a:p>
            <a:pPr marL="1031875" lvl="1" indent="-457200" eaLnBrk="1" hangingPunct="1">
              <a:buFont typeface="Arial" charset="0"/>
              <a:buChar char="•"/>
              <a:defRPr/>
            </a:pPr>
            <a:r>
              <a:rPr lang="en-US" sz="2000" dirty="0" smtClean="0"/>
              <a:t>Phân chia quyền lực 1 cách rõ ràng</a:t>
            </a:r>
          </a:p>
          <a:p>
            <a:pPr marL="0" indent="0" eaLnBrk="1" hangingPunct="1">
              <a:buFont typeface="Arial" charset="0"/>
              <a:buNone/>
              <a:defRPr/>
            </a:pPr>
            <a:endParaRPr lang="en-US" dirty="0" smtClean="0"/>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513" y="2590800"/>
            <a:ext cx="3497262"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2028</TotalTime>
  <Words>1447</Words>
  <Application>Microsoft Office PowerPoint</Application>
  <PresentationFormat>On-screen Show (4:3)</PresentationFormat>
  <Paragraphs>293</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Times New Roman</vt:lpstr>
      <vt:lpstr>Courier New</vt:lpstr>
      <vt:lpstr>Wingdings</vt:lpstr>
      <vt:lpstr>Symbol</vt:lpstr>
      <vt:lpstr>OU6_Jan09</vt:lpstr>
      <vt:lpstr>ORACLE DATABASE  SECURITY SOLUTIONS</vt:lpstr>
      <vt:lpstr>Index</vt:lpstr>
      <vt:lpstr>1. Introduction</vt:lpstr>
      <vt:lpstr>  </vt:lpstr>
      <vt:lpstr>Oracle Security Solution</vt:lpstr>
      <vt:lpstr>2. Oracle Audit Vault &amp; Database Firewall </vt:lpstr>
      <vt:lpstr>Oracle Audit Vault &amp; Database Firewall Architecture</vt:lpstr>
      <vt:lpstr>Oracle Audit Vault &amp; Database Firewall Comments</vt:lpstr>
      <vt:lpstr>3. Oracle Database Vault</vt:lpstr>
      <vt:lpstr>Oracle Database Vault Components</vt:lpstr>
      <vt:lpstr>Oracle Database Vault Users &amp; Roles</vt:lpstr>
      <vt:lpstr>Oracle Database Vault Comments</vt:lpstr>
      <vt:lpstr>4. Oracle Label Security </vt:lpstr>
      <vt:lpstr>Oracle Label Security Architecture</vt:lpstr>
      <vt:lpstr>Oracle Label Security Example</vt:lpstr>
      <vt:lpstr>Oracle Label Security Comments</vt:lpstr>
      <vt:lpstr>5. Oracle Secure Backup</vt:lpstr>
      <vt:lpstr>Oracle Secure Backup Architecture</vt:lpstr>
      <vt:lpstr>Oracle Secure Backup Comments</vt:lpstr>
      <vt:lpstr>6. Oracle Data Masking </vt:lpstr>
      <vt:lpstr>Oracle Data Masking  Operation process</vt:lpstr>
      <vt:lpstr>Oracle Data Masking Comments</vt:lpstr>
      <vt:lpstr>7. Oracle Advance Security</vt:lpstr>
      <vt:lpstr>Oracle Advanced Security Comments</vt:lpstr>
      <vt:lpstr>Conclusion</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your Oracle Software</dc:title>
  <dc:subject>OU6_Jan09</dc:subject>
  <dc:creator>Deirdre Matishak</dc:creator>
  <dc:description>Oracle University Production Services: Graphics Team</dc:description>
  <cp:lastModifiedBy>Admin</cp:lastModifiedBy>
  <cp:revision>92</cp:revision>
  <cp:lastPrinted>2002-03-28T23:57:22Z</cp:lastPrinted>
  <dcterms:created xsi:type="dcterms:W3CDTF">2009-06-12T23:05:07Z</dcterms:created>
  <dcterms:modified xsi:type="dcterms:W3CDTF">2020-02-27T08:16:29Z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