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04" r:id="rId2"/>
    <p:sldId id="257" r:id="rId3"/>
    <p:sldId id="258" r:id="rId4"/>
    <p:sldId id="259" r:id="rId5"/>
    <p:sldId id="260" r:id="rId6"/>
    <p:sldId id="261" r:id="rId7"/>
    <p:sldId id="262" r:id="rId8"/>
    <p:sldId id="307" r:id="rId9"/>
    <p:sldId id="306"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1" r:id="rId26"/>
    <p:sldId id="282" r:id="rId27"/>
    <p:sldId id="283" r:id="rId28"/>
    <p:sldId id="284"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25" autoAdjust="0"/>
  </p:normalViewPr>
  <p:slideViewPr>
    <p:cSldViewPr>
      <p:cViewPr varScale="1">
        <p:scale>
          <a:sx n="58" d="100"/>
          <a:sy n="58" d="100"/>
        </p:scale>
        <p:origin x="-162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F84E09-BDF5-42B0-9136-2FB0CE7E3CEC}" type="datetimeFigureOut">
              <a:rPr lang="en-US" smtClean="0"/>
              <a:t>7/28/2012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A10B9E-6C31-4828-9F12-F250B835F8AA}" type="slidenum">
              <a:rPr lang="en-US" smtClean="0"/>
              <a:t>‹#›</a:t>
            </a:fld>
            <a:endParaRPr lang="en-US"/>
          </a:p>
        </p:txBody>
      </p:sp>
    </p:spTree>
    <p:extLst>
      <p:ext uri="{BB962C8B-B14F-4D97-AF65-F5344CB8AC3E}">
        <p14:creationId xmlns:p14="http://schemas.microsoft.com/office/powerpoint/2010/main" val="1562599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A8CC336C-8A14-47DD-95CD-3049651CD104}" type="slidenum">
              <a:rPr lang="en-AU" sz="1200" b="0">
                <a:solidFill>
                  <a:schemeClr val="tx1"/>
                </a:solidFill>
                <a:latin typeface="Times New Roman" pitchFamily="18" charset="0"/>
              </a:rPr>
              <a:pPr/>
              <a:t>3</a:t>
            </a:fld>
            <a:endParaRPr lang="en-AU" sz="1200" b="0">
              <a:solidFill>
                <a:schemeClr val="tx1"/>
              </a:solidFill>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228600" indent="-228600"/>
            <a:r>
              <a:rPr lang="en-AU" smtClean="0"/>
              <a:t>Why would you need to install Database Vault?</a:t>
            </a:r>
          </a:p>
          <a:p>
            <a:pPr marL="685800" lvl="1" indent="-228600">
              <a:buFontTx/>
              <a:buAutoNum type="arabicPeriod"/>
            </a:pPr>
            <a:r>
              <a:rPr lang="en-AU" smtClean="0"/>
              <a:t>Don’t trust the DBA – then time to get a new DBA</a:t>
            </a:r>
          </a:p>
          <a:p>
            <a:pPr marL="685800" lvl="1" indent="-228600">
              <a:buFontTx/>
              <a:buAutoNum type="arabicPeriod"/>
            </a:pPr>
            <a:r>
              <a:rPr lang="en-AU" smtClean="0"/>
              <a:t>Regulatory compliance – can’t really get around this one.</a:t>
            </a:r>
          </a:p>
          <a:p>
            <a:pPr marL="685800" lvl="1" indent="-228600">
              <a:buFontTx/>
              <a:buAutoNum type="arabicPeriod"/>
            </a:pPr>
            <a:r>
              <a:rPr lang="en-AU" smtClean="0"/>
              <a:t>Separation of duties – remove single point of failure (ie. No one person can do everything).</a:t>
            </a:r>
          </a:p>
          <a:p>
            <a:pPr marL="228600" indent="-228600"/>
            <a:endParaRPr lang="en-A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B01B2958-31E3-411F-B8CA-2FA0E1759EF8}" type="slidenum">
              <a:rPr lang="en-AU" sz="1200" b="0">
                <a:solidFill>
                  <a:schemeClr val="tx1"/>
                </a:solidFill>
                <a:latin typeface="Times New Roman" pitchFamily="18" charset="0"/>
              </a:rPr>
              <a:pPr/>
              <a:t>13</a:t>
            </a:fld>
            <a:endParaRPr lang="en-AU" sz="1200" b="0">
              <a:solidFill>
                <a:schemeClr val="tx1"/>
              </a:solidFill>
              <a:latin typeface="Times New Roman" pitchFamily="18" charset="0"/>
            </a:endParaRPr>
          </a:p>
        </p:txBody>
      </p:sp>
      <p:sp>
        <p:nvSpPr>
          <p:cNvPr id="138243" name="Rectangle 2"/>
          <p:cNvSpPr>
            <a:spLocks noGrp="1" noRot="1" noChangeAspect="1" noChangeArrowheads="1" noTextEdit="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r>
              <a:rPr lang="en-AU" smtClean="0"/>
              <a:t>When you run the installer, here’s the first screen that comes 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7690D6CB-4DBF-4AB3-98F3-31ECE8FB44C7}" type="slidenum">
              <a:rPr lang="en-AU" sz="1200" b="0">
                <a:solidFill>
                  <a:schemeClr val="tx1"/>
                </a:solidFill>
                <a:latin typeface="Times New Roman" pitchFamily="18" charset="0"/>
              </a:rPr>
              <a:pPr/>
              <a:t>14</a:t>
            </a:fld>
            <a:endParaRPr lang="en-AU" sz="1200" b="0">
              <a:solidFill>
                <a:schemeClr val="tx1"/>
              </a:solidFill>
              <a:latin typeface="Times New Roman" pitchFamily="18" charset="0"/>
            </a:endParaRPr>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solidFill>
            <a:srgbClr val="FFFFFF"/>
          </a:solidFill>
          <a:ln>
            <a:solidFill>
              <a:srgbClr val="000000"/>
            </a:solidFill>
          </a:ln>
        </p:spPr>
        <p:txBody>
          <a:bodyPr/>
          <a:lstStyle/>
          <a:p>
            <a:r>
              <a:rPr lang="en-AU" smtClean="0"/>
              <a:t>This is where you enter the usernames that will be created with the DV_OWNER and DV_ACCTMGR roles.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2BCB2D4B-D2BC-4675-8F0C-E155B5182035}" type="slidenum">
              <a:rPr lang="en-AU" sz="1200" b="0">
                <a:solidFill>
                  <a:schemeClr val="tx1"/>
                </a:solidFill>
                <a:latin typeface="Times New Roman" pitchFamily="18" charset="0"/>
              </a:rPr>
              <a:pPr/>
              <a:t>15</a:t>
            </a:fld>
            <a:endParaRPr lang="en-AU" sz="1200" b="0">
              <a:solidFill>
                <a:schemeClr val="tx1"/>
              </a:solidFill>
              <a:latin typeface="Times New Roman" pitchFamily="18" charset="0"/>
            </a:endParaRPr>
          </a:p>
        </p:txBody>
      </p:sp>
      <p:sp>
        <p:nvSpPr>
          <p:cNvPr id="140291" name="Rectangle 2"/>
          <p:cNvSpPr>
            <a:spLocks noGrp="1" noRot="1" noChangeAspect="1" noChangeArrowheads="1" noTextEdit="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r>
              <a:rPr lang="en-AU" smtClean="0"/>
              <a:t>Passwords can be changed later and it’s only the Oracle installer that enforces the “alpha/numeric/special” password strength.</a:t>
            </a:r>
          </a:p>
          <a:p>
            <a:r>
              <a:rPr lang="en-AU" smtClean="0"/>
              <a:t>For some reason “$” is not considered a special character.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2E367950-8C65-4F4E-B1ED-EC06380600CC}" type="slidenum">
              <a:rPr lang="en-AU" sz="1200" b="0">
                <a:solidFill>
                  <a:schemeClr val="tx1"/>
                </a:solidFill>
                <a:latin typeface="Times New Roman" pitchFamily="18" charset="0"/>
              </a:rPr>
              <a:pPr/>
              <a:t>16</a:t>
            </a:fld>
            <a:endParaRPr lang="en-AU" sz="1200" b="0">
              <a:solidFill>
                <a:schemeClr val="tx1"/>
              </a:solidFill>
              <a:latin typeface="Times New Roman" pitchFamily="18" charset="0"/>
            </a:endParaRPr>
          </a:p>
        </p:txBody>
      </p:sp>
      <p:sp>
        <p:nvSpPr>
          <p:cNvPr id="141315" name="Rectangle 2"/>
          <p:cNvSpPr>
            <a:spLocks noGrp="1" noRot="1" noChangeAspect="1" noChangeArrowheads="1" noTextEdit="1"/>
          </p:cNvSpPr>
          <p:nvPr>
            <p:ph type="sldImg"/>
          </p:nvPr>
        </p:nvSpPr>
        <p:spPr>
          <a:solidFill>
            <a:srgbClr val="FFFFFF"/>
          </a:solidFill>
          <a:ln/>
        </p:spPr>
      </p:sp>
      <p:sp>
        <p:nvSpPr>
          <p:cNvPr id="141316" name="Rectangle 3"/>
          <p:cNvSpPr>
            <a:spLocks noGrp="1" noChangeArrowheads="1"/>
          </p:cNvSpPr>
          <p:nvPr>
            <p:ph type="body" idx="1"/>
          </p:nvPr>
        </p:nvSpPr>
        <p:spPr>
          <a:solidFill>
            <a:srgbClr val="FFFFFF"/>
          </a:solidFill>
          <a:ln>
            <a:solidFill>
              <a:srgbClr val="000000"/>
            </a:solidFill>
          </a:ln>
        </p:spPr>
        <p:txBody>
          <a:bodyPr/>
          <a:lstStyle/>
          <a:p>
            <a:r>
              <a:rPr lang="en-AU" smtClean="0"/>
              <a:t>As you can see by the checkbox, this user is optional.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ADC21AD9-4A09-4582-89C4-418F97F7F2E9}" type="slidenum">
              <a:rPr lang="en-AU" sz="1200" b="0">
                <a:solidFill>
                  <a:schemeClr val="tx1"/>
                </a:solidFill>
                <a:latin typeface="Times New Roman" pitchFamily="18" charset="0"/>
              </a:rPr>
              <a:pPr/>
              <a:t>17</a:t>
            </a:fld>
            <a:endParaRPr lang="en-AU" sz="1200" b="0">
              <a:solidFill>
                <a:schemeClr val="tx1"/>
              </a:solidFill>
              <a:latin typeface="Times New Roman" pitchFamily="18" charset="0"/>
            </a:endParaRPr>
          </a:p>
        </p:txBody>
      </p:sp>
      <p:sp>
        <p:nvSpPr>
          <p:cNvPr id="142339" name="Rectangle 2"/>
          <p:cNvSpPr>
            <a:spLocks noGrp="1" noRot="1" noChangeAspect="1" noChangeArrowheads="1" noTextEdit="1"/>
          </p:cNvSpPr>
          <p:nvPr>
            <p:ph type="sldImg"/>
          </p:nvPr>
        </p:nvSpPr>
        <p:spPr>
          <a:solidFill>
            <a:srgbClr val="FFFFFF"/>
          </a:solidFill>
          <a:ln/>
        </p:spPr>
      </p:sp>
      <p:sp>
        <p:nvSpPr>
          <p:cNvPr id="142340" name="Rectangle 3"/>
          <p:cNvSpPr>
            <a:spLocks noGrp="1" noChangeArrowheads="1"/>
          </p:cNvSpPr>
          <p:nvPr>
            <p:ph type="body" idx="1"/>
          </p:nvPr>
        </p:nvSpPr>
        <p:spPr>
          <a:solidFill>
            <a:srgbClr val="FFFFFF"/>
          </a:solidFill>
          <a:ln>
            <a:solidFill>
              <a:srgbClr val="000000"/>
            </a:solidFill>
          </a:ln>
        </p:spPr>
        <p:txBody>
          <a:bodyPr/>
          <a:lstStyle/>
          <a:p>
            <a:r>
              <a:rPr lang="en-AU" smtClean="0"/>
              <a:t>The current SYS password is required.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57D0C582-0A01-45AF-B381-E642C3F28482}" type="slidenum">
              <a:rPr lang="en-AU" sz="1200" b="0">
                <a:solidFill>
                  <a:schemeClr val="tx1"/>
                </a:solidFill>
                <a:latin typeface="Times New Roman" pitchFamily="18" charset="0"/>
              </a:rPr>
              <a:pPr/>
              <a:t>18</a:t>
            </a:fld>
            <a:endParaRPr lang="en-AU" sz="1200" b="0">
              <a:solidFill>
                <a:schemeClr val="tx1"/>
              </a:solidFill>
              <a:latin typeface="Times New Roman" pitchFamily="18" charset="0"/>
            </a:endParaRPr>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solidFill>
            <a:srgbClr val="FFFFFF"/>
          </a:solidFill>
          <a:ln>
            <a:solidFill>
              <a:srgbClr val="000000"/>
            </a:solidFill>
          </a:ln>
        </p:spPr>
        <p:txBody>
          <a:bodyPr/>
          <a:lstStyle/>
          <a:p>
            <a:r>
              <a:rPr lang="en-AU" smtClean="0"/>
              <a:t>A warning to shutdown everything first.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41C5B2B7-1247-448E-BA5D-EB13769C6316}" type="slidenum">
              <a:rPr lang="en-AU" sz="1200" b="0">
                <a:solidFill>
                  <a:schemeClr val="tx1"/>
                </a:solidFill>
                <a:latin typeface="Times New Roman" pitchFamily="18" charset="0"/>
              </a:rPr>
              <a:pPr/>
              <a:t>19</a:t>
            </a:fld>
            <a:endParaRPr lang="en-AU" sz="1200" b="0">
              <a:solidFill>
                <a:schemeClr val="tx1"/>
              </a:solidFill>
              <a:latin typeface="Times New Roman" pitchFamily="18" charset="0"/>
            </a:endParaRPr>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solidFill>
            <a:srgbClr val="FFFFFF"/>
          </a:solidFill>
          <a:ln>
            <a:solidFill>
              <a:srgbClr val="000000"/>
            </a:solidFill>
          </a:ln>
        </p:spPr>
        <p:txBody>
          <a:bodyPr/>
          <a:lstStyle/>
          <a:p>
            <a:r>
              <a:rPr lang="en-AU" smtClean="0"/>
              <a:t>The network configuration requirements must be checked manually.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219FABBB-7BB0-4D44-B2A7-E5D64B6CF9CF}" type="slidenum">
              <a:rPr lang="en-AU" sz="1200" b="0">
                <a:solidFill>
                  <a:schemeClr val="tx1"/>
                </a:solidFill>
                <a:latin typeface="Times New Roman" pitchFamily="18" charset="0"/>
              </a:rPr>
              <a:pPr/>
              <a:t>20</a:t>
            </a:fld>
            <a:endParaRPr lang="en-AU" sz="1200" b="0">
              <a:solidFill>
                <a:schemeClr val="tx1"/>
              </a:solidFill>
              <a:latin typeface="Times New Roman" pitchFamily="18" charset="0"/>
            </a:endParaRPr>
          </a:p>
        </p:txBody>
      </p:sp>
      <p:sp>
        <p:nvSpPr>
          <p:cNvPr id="145411" name="Rectangle 2"/>
          <p:cNvSpPr>
            <a:spLocks noGrp="1" noRot="1" noChangeAspect="1" noChangeArrowheads="1" noTextEdit="1"/>
          </p:cNvSpPr>
          <p:nvPr>
            <p:ph type="sldImg"/>
          </p:nvPr>
        </p:nvSpPr>
        <p:spPr>
          <a:solidFill>
            <a:srgbClr val="FFFFFF"/>
          </a:solidFill>
          <a:ln/>
        </p:spPr>
      </p:sp>
      <p:sp>
        <p:nvSpPr>
          <p:cNvPr id="145412" name="Rectangle 3"/>
          <p:cNvSpPr>
            <a:spLocks noGrp="1" noChangeArrowheads="1"/>
          </p:cNvSpPr>
          <p:nvPr>
            <p:ph type="body" idx="1"/>
          </p:nvPr>
        </p:nvSpPr>
        <p:spPr>
          <a:solidFill>
            <a:srgbClr val="FFFFFF"/>
          </a:solidFill>
          <a:ln>
            <a:solidFill>
              <a:srgbClr val="000000"/>
            </a:solidFill>
          </a:ln>
        </p:spPr>
        <p:txBody>
          <a:bodyPr/>
          <a:lstStyle/>
          <a:p>
            <a:r>
              <a:rPr lang="en-AU" smtClean="0"/>
              <a:t>They you get a typical installation summary.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ABE6ACAB-7170-457E-B5BB-FE2819065948}" type="slidenum">
              <a:rPr lang="en-AU" sz="1200" b="0">
                <a:solidFill>
                  <a:schemeClr val="tx1"/>
                </a:solidFill>
                <a:latin typeface="Times New Roman" pitchFamily="18" charset="0"/>
              </a:rPr>
              <a:pPr/>
              <a:t>21</a:t>
            </a:fld>
            <a:endParaRPr lang="en-AU" sz="1200" b="0">
              <a:solidFill>
                <a:schemeClr val="tx1"/>
              </a:solidFill>
              <a:latin typeface="Times New Roman" pitchFamily="18" charset="0"/>
            </a:endParaRPr>
          </a:p>
        </p:txBody>
      </p:sp>
      <p:sp>
        <p:nvSpPr>
          <p:cNvPr id="146435" name="Rectangle 2"/>
          <p:cNvSpPr>
            <a:spLocks noGrp="1" noRot="1" noChangeAspect="1" noChangeArrowheads="1" noTextEdit="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r>
              <a:rPr lang="en-AU" smtClean="0"/>
              <a:t>It’s a pretty standard install really.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6B47CA44-8ACA-4C2C-80FA-33116D475515}" type="slidenum">
              <a:rPr lang="en-AU" sz="1200" b="0">
                <a:solidFill>
                  <a:schemeClr val="tx1"/>
                </a:solidFill>
                <a:latin typeface="Times New Roman" pitchFamily="18" charset="0"/>
              </a:rPr>
              <a:pPr/>
              <a:t>22</a:t>
            </a:fld>
            <a:endParaRPr lang="en-AU" sz="1200" b="0">
              <a:solidFill>
                <a:schemeClr val="tx1"/>
              </a:solidFill>
              <a:latin typeface="Times New Roman" pitchFamily="18" charset="0"/>
            </a:endParaRPr>
          </a:p>
        </p:txBody>
      </p:sp>
      <p:sp>
        <p:nvSpPr>
          <p:cNvPr id="147459" name="Rectangle 2"/>
          <p:cNvSpPr>
            <a:spLocks noGrp="1" noRot="1" noChangeAspect="1" noChangeArrowheads="1" noTextEdit="1"/>
          </p:cNvSpPr>
          <p:nvPr>
            <p:ph type="sldImg"/>
          </p:nvPr>
        </p:nvSpPr>
        <p:spPr>
          <a:solidFill>
            <a:srgbClr val="FFFFFF"/>
          </a:solidFill>
          <a:ln/>
        </p:spPr>
      </p:sp>
      <p:sp>
        <p:nvSpPr>
          <p:cNvPr id="147460" name="Rectangle 3"/>
          <p:cNvSpPr>
            <a:spLocks noGrp="1" noChangeArrowheads="1"/>
          </p:cNvSpPr>
          <p:nvPr>
            <p:ph type="body" idx="1"/>
          </p:nvPr>
        </p:nvSpPr>
        <p:spPr>
          <a:solidFill>
            <a:srgbClr val="FFFFFF"/>
          </a:solidFill>
          <a:ln>
            <a:solidFill>
              <a:srgbClr val="000000"/>
            </a:solidFill>
          </a:ln>
        </p:spPr>
        <p:txBody>
          <a:bodyPr/>
          <a:lstStyle/>
          <a:p>
            <a:r>
              <a:rPr lang="en-AU" smtClean="0"/>
              <a:t>The configuration assistant is fully automatic – nothing to do but sit back and wait for it to finish.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2FA6944B-1282-4A8F-B685-90A778A0AD5A}" type="slidenum">
              <a:rPr lang="en-AU" sz="1200" b="0">
                <a:solidFill>
                  <a:schemeClr val="tx1"/>
                </a:solidFill>
                <a:latin typeface="Times New Roman" pitchFamily="18" charset="0"/>
              </a:rPr>
              <a:pPr/>
              <a:t>4</a:t>
            </a:fld>
            <a:endParaRPr lang="en-AU" sz="1200" b="0">
              <a:solidFill>
                <a:schemeClr val="tx1"/>
              </a:solidFill>
              <a:latin typeface="Times New Roman" pitchFamily="18" charset="0"/>
            </a:endParaRPr>
          </a:p>
        </p:txBody>
      </p:sp>
      <p:sp>
        <p:nvSpPr>
          <p:cNvPr id="130051" name="Rectangle 2"/>
          <p:cNvSpPr>
            <a:spLocks noGrp="1" noRot="1" noChangeAspect="1" noChangeArrowheads="1" noTextEdit="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marL="228600" indent="-228600"/>
            <a:r>
              <a:rPr lang="en-AU" smtClean="0"/>
              <a:t>If you’re a DBA here’s some things you can do now.</a:t>
            </a:r>
          </a:p>
          <a:p>
            <a:pPr marL="685800" lvl="1" indent="-228600">
              <a:buFontTx/>
              <a:buAutoNum type="arabicPeriod"/>
            </a:pPr>
            <a:r>
              <a:rPr lang="en-AU" smtClean="0"/>
              <a:t>connect / as sysdba</a:t>
            </a:r>
          </a:p>
          <a:p>
            <a:pPr marL="685800" lvl="1" indent="-228600">
              <a:buFontTx/>
              <a:buAutoNum type="arabicPeriod"/>
            </a:pPr>
            <a:r>
              <a:rPr lang="en-AU" smtClean="0"/>
              <a:t>create user david …</a:t>
            </a:r>
          </a:p>
          <a:p>
            <a:pPr marL="685800" lvl="1" indent="-228600">
              <a:buFontTx/>
              <a:buAutoNum type="arabicPeriod"/>
            </a:pPr>
            <a:r>
              <a:rPr lang="en-AU" smtClean="0"/>
              <a:t>grant dba to david;</a:t>
            </a:r>
          </a:p>
          <a:p>
            <a:pPr marL="685800" lvl="1" indent="-228600">
              <a:buFontTx/>
              <a:buAutoNum type="arabicPeriod"/>
            </a:pPr>
            <a:r>
              <a:rPr lang="en-AU" smtClean="0"/>
              <a:t>select * from scott.emp;</a:t>
            </a:r>
          </a:p>
          <a:p>
            <a:pPr marL="685800" lvl="1" indent="-228600">
              <a:buFontTx/>
              <a:buAutoNum type="arabicPeriod"/>
            </a:pPr>
            <a:endParaRPr lang="en-A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885A6280-E3A9-48E5-A31D-5CB810ABF3EB}" type="slidenum">
              <a:rPr lang="en-AU" sz="1200" b="0">
                <a:solidFill>
                  <a:schemeClr val="tx1"/>
                </a:solidFill>
                <a:latin typeface="Times New Roman" pitchFamily="18" charset="0"/>
              </a:rPr>
              <a:pPr/>
              <a:t>23</a:t>
            </a:fld>
            <a:endParaRPr lang="en-AU" sz="1200" b="0">
              <a:solidFill>
                <a:schemeClr val="tx1"/>
              </a:solidFill>
              <a:latin typeface="Times New Roman" pitchFamily="18" charset="0"/>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r>
              <a:rPr lang="en-AU" smtClean="0"/>
              <a:t>A final note and we’re done.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D9CDC975-3634-44B4-B4D8-79139D7D525B}" type="slidenum">
              <a:rPr lang="en-AU" sz="1200" b="0">
                <a:solidFill>
                  <a:schemeClr val="tx1"/>
                </a:solidFill>
                <a:latin typeface="Times New Roman" pitchFamily="18" charset="0"/>
              </a:rPr>
              <a:pPr/>
              <a:t>24</a:t>
            </a:fld>
            <a:endParaRPr lang="en-AU" sz="1200" b="0">
              <a:solidFill>
                <a:schemeClr val="tx1"/>
              </a:solidFill>
              <a:latin typeface="Times New Roman" pitchFamily="18" charset="0"/>
            </a:endParaRPr>
          </a:p>
        </p:txBody>
      </p:sp>
      <p:sp>
        <p:nvSpPr>
          <p:cNvPr id="156675" name="Rectangle 2"/>
          <p:cNvSpPr>
            <a:spLocks noGrp="1" noRot="1" noChangeAspect="1" noChangeArrowheads="1" noTextEdit="1"/>
          </p:cNvSpPr>
          <p:nvPr>
            <p:ph type="sldImg"/>
          </p:nvPr>
        </p:nvSpPr>
        <p:spPr>
          <a:solidFill>
            <a:srgbClr val="FFFFFF"/>
          </a:solidFill>
          <a:ln/>
        </p:spPr>
      </p:sp>
      <p:sp>
        <p:nvSpPr>
          <p:cNvPr id="156676" name="Rectangle 3"/>
          <p:cNvSpPr>
            <a:spLocks noGrp="1" noChangeArrowheads="1"/>
          </p:cNvSpPr>
          <p:nvPr>
            <p:ph type="body" idx="1"/>
          </p:nvPr>
        </p:nvSpPr>
        <p:spPr>
          <a:solidFill>
            <a:srgbClr val="FFFFFF"/>
          </a:solidFill>
          <a:ln>
            <a:solidFill>
              <a:srgbClr val="000000"/>
            </a:solidFill>
          </a:ln>
        </p:spPr>
        <p:txBody>
          <a:bodyPr/>
          <a:lstStyle/>
          <a:p>
            <a:endParaRPr lang="en-A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BBC401D7-66D1-4239-9E77-83AC3605873B}" type="slidenum">
              <a:rPr lang="en-AU" sz="1200" b="0">
                <a:solidFill>
                  <a:schemeClr val="tx1"/>
                </a:solidFill>
                <a:latin typeface="Times New Roman" pitchFamily="18" charset="0"/>
              </a:rPr>
              <a:pPr/>
              <a:t>25</a:t>
            </a:fld>
            <a:endParaRPr lang="en-AU" sz="1200" b="0">
              <a:solidFill>
                <a:schemeClr val="tx1"/>
              </a:solidFill>
              <a:latin typeface="Times New Roman" pitchFamily="18" charset="0"/>
            </a:endParaRPr>
          </a:p>
        </p:txBody>
      </p:sp>
      <p:sp>
        <p:nvSpPr>
          <p:cNvPr id="158723" name="Rectangle 2"/>
          <p:cNvSpPr>
            <a:spLocks noGrp="1" noRot="1" noChangeAspect="1" noChangeArrowheads="1" noTextEdit="1"/>
          </p:cNvSpPr>
          <p:nvPr>
            <p:ph type="sldImg"/>
          </p:nvPr>
        </p:nvSpPr>
        <p:spPr>
          <a:solidFill>
            <a:srgbClr val="FFFFFF"/>
          </a:solidFill>
          <a:ln/>
        </p:spPr>
      </p:sp>
      <p:sp>
        <p:nvSpPr>
          <p:cNvPr id="158724" name="Rectangle 3"/>
          <p:cNvSpPr>
            <a:spLocks noGrp="1" noChangeArrowheads="1"/>
          </p:cNvSpPr>
          <p:nvPr>
            <p:ph type="body" idx="1"/>
          </p:nvPr>
        </p:nvSpPr>
        <p:spPr>
          <a:solidFill>
            <a:srgbClr val="FFFFFF"/>
          </a:solidFill>
          <a:ln>
            <a:solidFill>
              <a:srgbClr val="000000"/>
            </a:solidFill>
          </a:ln>
        </p:spPr>
        <p:txBody>
          <a:bodyPr/>
          <a:lstStyle/>
          <a:p>
            <a:r>
              <a:rPr lang="en-AU" smtClean="0"/>
              <a:t>First we login as system and select the data from SCOTT.EMP</a:t>
            </a:r>
          </a:p>
          <a:p>
            <a:r>
              <a:rPr lang="en-AU" smtClean="0"/>
              <a:t>No problem – 14 rows selected.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8ADADE32-F00B-4D04-AC48-84052DA8A6FD}" type="slidenum">
              <a:rPr lang="en-AU" sz="1200" b="0">
                <a:solidFill>
                  <a:schemeClr val="tx1"/>
                </a:solidFill>
                <a:latin typeface="Times New Roman" pitchFamily="18" charset="0"/>
              </a:rPr>
              <a:pPr/>
              <a:t>26</a:t>
            </a:fld>
            <a:endParaRPr lang="en-AU" sz="1200" b="0">
              <a:solidFill>
                <a:schemeClr val="tx1"/>
              </a:solidFill>
              <a:latin typeface="Times New Roman" pitchFamily="18" charset="0"/>
            </a:endParaRPr>
          </a:p>
        </p:txBody>
      </p:sp>
      <p:sp>
        <p:nvSpPr>
          <p:cNvPr id="159747" name="Rectangle 2"/>
          <p:cNvSpPr>
            <a:spLocks noGrp="1" noRot="1" noChangeAspect="1" noChangeArrowheads="1" noTextEdit="1"/>
          </p:cNvSpPr>
          <p:nvPr>
            <p:ph type="sldImg"/>
          </p:nvPr>
        </p:nvSpPr>
        <p:spPr>
          <a:solidFill>
            <a:srgbClr val="FFFFFF"/>
          </a:solidFill>
          <a:ln/>
        </p:spPr>
      </p:sp>
      <p:sp>
        <p:nvSpPr>
          <p:cNvPr id="159748" name="Rectangle 3"/>
          <p:cNvSpPr>
            <a:spLocks noGrp="1" noChangeArrowheads="1"/>
          </p:cNvSpPr>
          <p:nvPr>
            <p:ph type="body" idx="1"/>
          </p:nvPr>
        </p:nvSpPr>
        <p:spPr>
          <a:solidFill>
            <a:srgbClr val="FFFFFF"/>
          </a:solidFill>
          <a:ln>
            <a:solidFill>
              <a:srgbClr val="000000"/>
            </a:solidFill>
          </a:ln>
        </p:spPr>
        <p:txBody>
          <a:bodyPr/>
          <a:lstStyle/>
          <a:p>
            <a:r>
              <a:rPr lang="en-AU" smtClean="0"/>
              <a:t>Now we start the Database Vault Administrator</a:t>
            </a:r>
          </a:p>
          <a:p>
            <a:r>
              <a:rPr lang="en-AU" smtClean="0"/>
              <a:t>Type the URL into your browser…</a:t>
            </a:r>
          </a:p>
          <a:p>
            <a:endParaRPr lang="en-A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4530CA2D-D657-47D6-AC07-AB23009BECFF}" type="slidenum">
              <a:rPr lang="en-AU" sz="1200" b="0">
                <a:solidFill>
                  <a:schemeClr val="tx1"/>
                </a:solidFill>
                <a:latin typeface="Times New Roman" pitchFamily="18" charset="0"/>
              </a:rPr>
              <a:pPr/>
              <a:t>27</a:t>
            </a:fld>
            <a:endParaRPr lang="en-AU" sz="1200" b="0">
              <a:solidFill>
                <a:schemeClr val="tx1"/>
              </a:solidFill>
              <a:latin typeface="Times New Roman" pitchFamily="18" charset="0"/>
            </a:endParaRPr>
          </a:p>
        </p:txBody>
      </p:sp>
      <p:sp>
        <p:nvSpPr>
          <p:cNvPr id="160771" name="Rectangle 2"/>
          <p:cNvSpPr>
            <a:spLocks noGrp="1" noRot="1" noChangeAspect="1" noChangeArrowheads="1" noTextEdit="1"/>
          </p:cNvSpPr>
          <p:nvPr>
            <p:ph type="sldImg"/>
          </p:nvPr>
        </p:nvSpPr>
        <p:spPr>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ln>
        </p:spPr>
        <p:txBody>
          <a:bodyPr/>
          <a:lstStyle/>
          <a:p>
            <a:r>
              <a:rPr lang="en-AU" smtClean="0"/>
              <a:t>Now we can login.</a:t>
            </a:r>
          </a:p>
          <a:p>
            <a:r>
              <a:rPr lang="en-AU" smtClean="0"/>
              <a:t>In this demo, the username is DBV and the password is MANAGER.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C9F4F037-1B14-47FF-9701-B333BB8E0077}" type="slidenum">
              <a:rPr lang="en-AU" sz="1200" b="0">
                <a:solidFill>
                  <a:schemeClr val="tx1"/>
                </a:solidFill>
                <a:latin typeface="Times New Roman" pitchFamily="18" charset="0"/>
              </a:rPr>
              <a:pPr/>
              <a:t>28</a:t>
            </a:fld>
            <a:endParaRPr lang="en-AU" sz="1200" b="0">
              <a:solidFill>
                <a:schemeClr val="tx1"/>
              </a:solidFill>
              <a:latin typeface="Times New Roman" pitchFamily="18" charset="0"/>
            </a:endParaRPr>
          </a:p>
        </p:txBody>
      </p:sp>
      <p:sp>
        <p:nvSpPr>
          <p:cNvPr id="161795" name="Rectangle 2"/>
          <p:cNvSpPr>
            <a:spLocks noGrp="1" noRot="1" noChangeAspect="1" noChangeArrowheads="1" noTextEdit="1"/>
          </p:cNvSpPr>
          <p:nvPr>
            <p:ph type="sldImg"/>
          </p:nvPr>
        </p:nvSpPr>
        <p:spPr>
          <a:solidFill>
            <a:srgbClr val="FFFFFF"/>
          </a:solidFill>
          <a:ln/>
        </p:spPr>
      </p:sp>
      <p:sp>
        <p:nvSpPr>
          <p:cNvPr id="161796" name="Rectangle 3"/>
          <p:cNvSpPr>
            <a:spLocks noGrp="1" noChangeArrowheads="1"/>
          </p:cNvSpPr>
          <p:nvPr>
            <p:ph type="body" idx="1"/>
          </p:nvPr>
        </p:nvSpPr>
        <p:spPr>
          <a:solidFill>
            <a:srgbClr val="FFFFFF"/>
          </a:solidFill>
          <a:ln>
            <a:solidFill>
              <a:srgbClr val="000000"/>
            </a:solidFill>
          </a:ln>
        </p:spPr>
        <p:txBody>
          <a:bodyPr/>
          <a:lstStyle/>
          <a:p>
            <a:r>
              <a:rPr lang="en-AU" smtClean="0"/>
              <a:t>Once we have logged in, this is the Administrator menu.</a:t>
            </a:r>
          </a:p>
          <a:p>
            <a:r>
              <a:rPr lang="en-AU" smtClean="0"/>
              <a:t>To secure some data, we need to create a realm.</a:t>
            </a:r>
          </a:p>
          <a:p>
            <a:endParaRPr lang="en-A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20297D2A-8911-49F2-9586-B5E1E3CBE338}" type="slidenum">
              <a:rPr lang="en-AU" sz="1200" b="0">
                <a:solidFill>
                  <a:schemeClr val="tx1"/>
                </a:solidFill>
                <a:latin typeface="Times New Roman" pitchFamily="18" charset="0"/>
              </a:rPr>
              <a:pPr/>
              <a:t>29</a:t>
            </a:fld>
            <a:endParaRPr lang="en-AU" sz="1200" b="0">
              <a:solidFill>
                <a:schemeClr val="tx1"/>
              </a:solidFill>
              <a:latin typeface="Times New Roman" pitchFamily="18" charset="0"/>
            </a:endParaRPr>
          </a:p>
        </p:txBody>
      </p:sp>
      <p:sp>
        <p:nvSpPr>
          <p:cNvPr id="162819" name="Rectangle 2"/>
          <p:cNvSpPr>
            <a:spLocks noGrp="1" noRot="1" noChangeAspect="1" noChangeArrowheads="1" noTextEdit="1"/>
          </p:cNvSpPr>
          <p:nvPr>
            <p:ph type="sldImg"/>
          </p:nvPr>
        </p:nvSpPr>
        <p:spPr>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ln>
        </p:spPr>
        <p:txBody>
          <a:bodyPr/>
          <a:lstStyle/>
          <a:p>
            <a:r>
              <a:rPr lang="en-AU" smtClean="0"/>
              <a:t>By default we have 4 realms created already.</a:t>
            </a:r>
          </a:p>
          <a:p>
            <a:r>
              <a:rPr lang="en-AU" smtClean="0"/>
              <a:t>Don’t touch these as they are the default ones created when we installed Database Vault.</a:t>
            </a:r>
          </a:p>
          <a:p>
            <a:r>
              <a:rPr lang="en-AU" smtClean="0"/>
              <a:t>To secure the SCOTT schema, we create a new realm.</a:t>
            </a:r>
          </a:p>
          <a:p>
            <a:endParaRPr lang="en-A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F6B936D1-E072-45A4-A67C-AA3BBC9F707D}" type="slidenum">
              <a:rPr lang="en-AU" sz="1200" b="0">
                <a:solidFill>
                  <a:schemeClr val="tx1"/>
                </a:solidFill>
                <a:latin typeface="Times New Roman" pitchFamily="18" charset="0"/>
              </a:rPr>
              <a:pPr/>
              <a:t>30</a:t>
            </a:fld>
            <a:endParaRPr lang="en-AU" sz="1200" b="0">
              <a:solidFill>
                <a:schemeClr val="tx1"/>
              </a:solidFill>
              <a:latin typeface="Times New Roman" pitchFamily="18" charset="0"/>
            </a:endParaRPr>
          </a:p>
        </p:txBody>
      </p:sp>
      <p:sp>
        <p:nvSpPr>
          <p:cNvPr id="165891" name="Rectangle 2"/>
          <p:cNvSpPr>
            <a:spLocks noGrp="1" noRot="1" noChangeAspect="1" noChangeArrowheads="1" noTextEdit="1"/>
          </p:cNvSpPr>
          <p:nvPr>
            <p:ph type="sldImg"/>
          </p:nvPr>
        </p:nvSpPr>
        <p:spPr>
          <a:solidFill>
            <a:srgbClr val="FFFFFF"/>
          </a:solidFill>
          <a:ln/>
        </p:spPr>
      </p:sp>
      <p:sp>
        <p:nvSpPr>
          <p:cNvPr id="165892" name="Rectangle 3"/>
          <p:cNvSpPr>
            <a:spLocks noGrp="1" noChangeArrowheads="1"/>
          </p:cNvSpPr>
          <p:nvPr>
            <p:ph type="body" idx="1"/>
          </p:nvPr>
        </p:nvSpPr>
        <p:spPr>
          <a:solidFill>
            <a:srgbClr val="FFFFFF"/>
          </a:solidFill>
          <a:ln>
            <a:solidFill>
              <a:srgbClr val="000000"/>
            </a:solidFill>
          </a:ln>
        </p:spPr>
        <p:txBody>
          <a:bodyPr/>
          <a:lstStyle/>
          <a:p>
            <a:r>
              <a:rPr lang="en-AU" smtClean="0"/>
              <a:t>A Realm has a name, Description, Status and Audit options.</a:t>
            </a:r>
          </a:p>
          <a:p>
            <a:r>
              <a:rPr lang="en-AU" smtClean="0"/>
              <a:t>There are no child rows at this stage (ie. Secured objects or authorizations).</a:t>
            </a:r>
          </a:p>
          <a:p>
            <a:r>
              <a:rPr lang="en-AU" smtClean="0"/>
              <a:t>We must create the parent row first.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65AE0EFD-B7F0-42C4-A26A-D3C217A073EE}" type="slidenum">
              <a:rPr lang="en-AU" sz="1200" b="0">
                <a:solidFill>
                  <a:schemeClr val="tx1"/>
                </a:solidFill>
                <a:latin typeface="Times New Roman" pitchFamily="18" charset="0"/>
              </a:rPr>
              <a:pPr/>
              <a:t>31</a:t>
            </a:fld>
            <a:endParaRPr lang="en-AU" sz="1200" b="0">
              <a:solidFill>
                <a:schemeClr val="tx1"/>
              </a:solidFill>
              <a:latin typeface="Times New Roman" pitchFamily="18" charset="0"/>
            </a:endParaRPr>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solidFill>
            <a:srgbClr val="FFFFFF"/>
          </a:solidFill>
          <a:ln>
            <a:solidFill>
              <a:srgbClr val="000000"/>
            </a:solidFill>
          </a:ln>
        </p:spPr>
        <p:txBody>
          <a:bodyPr/>
          <a:lstStyle/>
          <a:p>
            <a:r>
              <a:rPr lang="en-AU" smtClean="0"/>
              <a:t>So now we have a SCOTT_REALM.</a:t>
            </a:r>
          </a:p>
          <a:p>
            <a:r>
              <a:rPr lang="en-AU" smtClean="0"/>
              <a:t>It contains no objects or authorizations (as shown by the red X in the relevant columns)</a:t>
            </a:r>
          </a:p>
          <a:p>
            <a:r>
              <a:rPr lang="en-AU" smtClean="0"/>
              <a:t>We need to edit the realm to add them in.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48E9AFF0-4766-45EF-8009-932EDAF564F5}" type="slidenum">
              <a:rPr lang="en-AU" sz="1200" b="0">
                <a:solidFill>
                  <a:schemeClr val="tx1"/>
                </a:solidFill>
                <a:latin typeface="Times New Roman" pitchFamily="18" charset="0"/>
              </a:rPr>
              <a:pPr/>
              <a:t>32</a:t>
            </a:fld>
            <a:endParaRPr lang="en-AU" sz="1200" b="0">
              <a:solidFill>
                <a:schemeClr val="tx1"/>
              </a:solidFill>
              <a:latin typeface="Times New Roman" pitchFamily="18" charset="0"/>
            </a:endParaRPr>
          </a:p>
        </p:txBody>
      </p:sp>
      <p:sp>
        <p:nvSpPr>
          <p:cNvPr id="167939" name="Rectangle 2"/>
          <p:cNvSpPr>
            <a:spLocks noGrp="1" noRot="1" noChangeAspect="1" noChangeArrowheads="1" noTextEdit="1"/>
          </p:cNvSpPr>
          <p:nvPr>
            <p:ph type="sldImg"/>
          </p:nvPr>
        </p:nvSpPr>
        <p:spPr>
          <a:solidFill>
            <a:srgbClr val="FFFFFF"/>
          </a:solidFill>
          <a:ln/>
        </p:spPr>
      </p:sp>
      <p:sp>
        <p:nvSpPr>
          <p:cNvPr id="167940" name="Rectangle 3"/>
          <p:cNvSpPr>
            <a:spLocks noGrp="1" noChangeArrowheads="1"/>
          </p:cNvSpPr>
          <p:nvPr>
            <p:ph type="body" idx="1"/>
          </p:nvPr>
        </p:nvSpPr>
        <p:spPr>
          <a:solidFill>
            <a:srgbClr val="FFFFFF"/>
          </a:solidFill>
          <a:ln>
            <a:solidFill>
              <a:srgbClr val="000000"/>
            </a:solidFill>
          </a:ln>
        </p:spPr>
        <p:txBody>
          <a:bodyPr/>
          <a:lstStyle/>
          <a:p>
            <a:r>
              <a:rPr lang="en-AU" smtClean="0"/>
              <a:t>Once we are editing the realm, we scroll down to the secured objects.</a:t>
            </a:r>
          </a:p>
          <a:p>
            <a:r>
              <a:rPr lang="en-AU" smtClean="0"/>
              <a:t>There are none yet – so click on the Create button.</a:t>
            </a:r>
          </a:p>
          <a:p>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9C4D66E9-006A-4810-8E32-45A8B40E6E29}" type="slidenum">
              <a:rPr lang="en-AU" sz="1200" b="0">
                <a:solidFill>
                  <a:schemeClr val="tx1"/>
                </a:solidFill>
                <a:latin typeface="Times New Roman" pitchFamily="18" charset="0"/>
              </a:rPr>
              <a:pPr/>
              <a:t>5</a:t>
            </a:fld>
            <a:endParaRPr lang="en-AU" sz="1200" b="0">
              <a:solidFill>
                <a:schemeClr val="tx1"/>
              </a:solidFill>
              <a:latin typeface="Times New Roman" pitchFamily="18" charset="0"/>
            </a:endParaRPr>
          </a:p>
        </p:txBody>
      </p:sp>
      <p:sp>
        <p:nvSpPr>
          <p:cNvPr id="131075" name="Rectangle 2"/>
          <p:cNvSpPr>
            <a:spLocks noGrp="1" noRot="1" noChangeAspect="1" noChangeArrowheads="1" noTextEdit="1"/>
          </p:cNvSpPr>
          <p:nvPr>
            <p:ph type="sldImg"/>
          </p:nvPr>
        </p:nvSpPr>
        <p:spPr>
          <a:solidFill>
            <a:srgbClr val="FFFFFF"/>
          </a:solidFill>
          <a:ln/>
        </p:spPr>
      </p:sp>
      <p:sp>
        <p:nvSpPr>
          <p:cNvPr id="131076" name="Rectangle 3"/>
          <p:cNvSpPr>
            <a:spLocks noGrp="1" noChangeArrowheads="1"/>
          </p:cNvSpPr>
          <p:nvPr>
            <p:ph type="body" idx="1"/>
          </p:nvPr>
        </p:nvSpPr>
        <p:spPr>
          <a:solidFill>
            <a:srgbClr val="FFFFFF"/>
          </a:solidFill>
          <a:ln>
            <a:solidFill>
              <a:srgbClr val="000000"/>
            </a:solidFill>
          </a:ln>
        </p:spPr>
        <p:txBody>
          <a:bodyPr/>
          <a:lstStyle/>
          <a:p>
            <a:r>
              <a:rPr lang="en-AU" smtClean="0"/>
              <a:t>Once Database Vault has been installed, you cannot do any of these things (except maybe #4 depending whether the scott schema has been locked down or not by the Database Vault Owner).</a:t>
            </a:r>
          </a:p>
          <a:p>
            <a:endParaRPr lang="en-A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6ADEB866-7D3C-4EE1-8475-C685E0113D6C}" type="slidenum">
              <a:rPr lang="en-AU" sz="1200" b="0">
                <a:solidFill>
                  <a:schemeClr val="tx1"/>
                </a:solidFill>
                <a:latin typeface="Times New Roman" pitchFamily="18" charset="0"/>
              </a:rPr>
              <a:pPr/>
              <a:t>33</a:t>
            </a:fld>
            <a:endParaRPr lang="en-AU" sz="1200" b="0">
              <a:solidFill>
                <a:schemeClr val="tx1"/>
              </a:solidFill>
              <a:latin typeface="Times New Roman" pitchFamily="18" charset="0"/>
            </a:endParaRPr>
          </a:p>
        </p:txBody>
      </p:sp>
      <p:sp>
        <p:nvSpPr>
          <p:cNvPr id="168963" name="Rectangle 2"/>
          <p:cNvSpPr>
            <a:spLocks noGrp="1" noRot="1" noChangeAspect="1" noChangeArrowheads="1" noTextEdit="1"/>
          </p:cNvSpPr>
          <p:nvPr>
            <p:ph type="sldImg"/>
          </p:nvPr>
        </p:nvSpPr>
        <p:spPr>
          <a:solidFill>
            <a:srgbClr val="FFFFFF"/>
          </a:solidFill>
          <a:ln/>
        </p:spPr>
      </p:sp>
      <p:sp>
        <p:nvSpPr>
          <p:cNvPr id="168964" name="Rectangle 3"/>
          <p:cNvSpPr>
            <a:spLocks noGrp="1" noChangeArrowheads="1"/>
          </p:cNvSpPr>
          <p:nvPr>
            <p:ph type="body" idx="1"/>
          </p:nvPr>
        </p:nvSpPr>
        <p:spPr>
          <a:solidFill>
            <a:srgbClr val="FFFFFF"/>
          </a:solidFill>
          <a:ln>
            <a:solidFill>
              <a:srgbClr val="000000"/>
            </a:solidFill>
          </a:ln>
        </p:spPr>
        <p:txBody>
          <a:bodyPr/>
          <a:lstStyle/>
          <a:p>
            <a:r>
              <a:rPr lang="en-AU" smtClean="0"/>
              <a:t>The objects are listed by owner, type and name.</a:t>
            </a:r>
          </a:p>
          <a:p>
            <a:r>
              <a:rPr lang="en-AU" smtClean="0"/>
              <a:t>Wildcards (i.e. the percent sign) are also permitted for the type and name.</a:t>
            </a:r>
          </a:p>
          <a:p>
            <a:r>
              <a:rPr lang="en-AU" smtClean="0"/>
              <a:t>Then click OK.</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57A6DD12-9B28-4156-A4E9-1AF6F3D865EC}" type="slidenum">
              <a:rPr lang="en-AU" sz="1200" b="0">
                <a:solidFill>
                  <a:schemeClr val="tx1"/>
                </a:solidFill>
                <a:latin typeface="Times New Roman" pitchFamily="18" charset="0"/>
              </a:rPr>
              <a:pPr/>
              <a:t>34</a:t>
            </a:fld>
            <a:endParaRPr lang="en-AU" sz="1200" b="0">
              <a:solidFill>
                <a:schemeClr val="tx1"/>
              </a:solidFill>
              <a:latin typeface="Times New Roman" pitchFamily="18" charset="0"/>
            </a:endParaRPr>
          </a:p>
        </p:txBody>
      </p:sp>
      <p:sp>
        <p:nvSpPr>
          <p:cNvPr id="169987" name="Rectangle 2"/>
          <p:cNvSpPr>
            <a:spLocks noGrp="1" noRot="1" noChangeAspect="1" noChangeArrowheads="1" noTextEdit="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r>
              <a:rPr lang="en-AU" smtClean="0"/>
              <a:t>We setup SCOTT as an owner of this realm. (You are allowed more than one owner of a realm.)</a:t>
            </a:r>
          </a:p>
          <a:p>
            <a:r>
              <a:rPr lang="en-AU" smtClean="0"/>
              <a:t>Leave the rule set as “Non Selected”.</a:t>
            </a:r>
          </a:p>
          <a:p>
            <a:endParaRPr lang="en-A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6D341700-0F33-45B8-9B90-984F3D166196}" type="slidenum">
              <a:rPr lang="en-AU" sz="1200" b="0">
                <a:solidFill>
                  <a:schemeClr val="tx1"/>
                </a:solidFill>
                <a:latin typeface="Times New Roman" pitchFamily="18" charset="0"/>
              </a:rPr>
              <a:pPr/>
              <a:t>35</a:t>
            </a:fld>
            <a:endParaRPr lang="en-AU" sz="1200" b="0">
              <a:solidFill>
                <a:schemeClr val="tx1"/>
              </a:solidFill>
              <a:latin typeface="Times New Roman" pitchFamily="18" charset="0"/>
            </a:endParaRPr>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solidFill>
            <a:srgbClr val="FFFFFF"/>
          </a:solidFill>
          <a:ln>
            <a:solidFill>
              <a:srgbClr val="000000"/>
            </a:solidFill>
          </a:ln>
        </p:spPr>
        <p:txBody>
          <a:bodyPr/>
          <a:lstStyle/>
          <a:p>
            <a:r>
              <a:rPr lang="en-AU" smtClean="0"/>
              <a:t>Now we have the EMP table secured and SCOTT as an owner of the realm.</a:t>
            </a:r>
          </a:p>
          <a:p>
            <a:r>
              <a:rPr lang="en-AU" smtClean="0"/>
              <a:t>Click OK to finish editing the realm.</a:t>
            </a:r>
          </a:p>
          <a:p>
            <a:endParaRPr lang="en-A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3E866DC5-1131-466C-9A54-6BF19634B824}" type="slidenum">
              <a:rPr lang="en-AU" sz="1200" b="0">
                <a:solidFill>
                  <a:schemeClr val="tx1"/>
                </a:solidFill>
                <a:latin typeface="Times New Roman" pitchFamily="18" charset="0"/>
              </a:rPr>
              <a:pPr/>
              <a:t>36</a:t>
            </a:fld>
            <a:endParaRPr lang="en-AU" sz="1200" b="0">
              <a:solidFill>
                <a:schemeClr val="tx1"/>
              </a:solidFill>
              <a:latin typeface="Times New Roman" pitchFamily="18" charset="0"/>
            </a:endParaRPr>
          </a:p>
        </p:txBody>
      </p:sp>
      <p:sp>
        <p:nvSpPr>
          <p:cNvPr id="172035" name="Rectangle 2"/>
          <p:cNvSpPr>
            <a:spLocks noGrp="1" noRot="1" noChangeAspect="1" noChangeArrowheads="1" noTextEdit="1"/>
          </p:cNvSpPr>
          <p:nvPr>
            <p:ph type="sldImg"/>
          </p:nvPr>
        </p:nvSpPr>
        <p:spPr>
          <a:solidFill>
            <a:srgbClr val="FFFFFF"/>
          </a:solidFill>
          <a:ln/>
        </p:spPr>
      </p:sp>
      <p:sp>
        <p:nvSpPr>
          <p:cNvPr id="172036" name="Rectangle 3"/>
          <p:cNvSpPr>
            <a:spLocks noGrp="1" noChangeArrowheads="1"/>
          </p:cNvSpPr>
          <p:nvPr>
            <p:ph type="body" idx="1"/>
          </p:nvPr>
        </p:nvSpPr>
        <p:spPr>
          <a:solidFill>
            <a:srgbClr val="FFFFFF"/>
          </a:solidFill>
          <a:ln>
            <a:solidFill>
              <a:srgbClr val="000000"/>
            </a:solidFill>
          </a:ln>
        </p:spPr>
        <p:txBody>
          <a:bodyPr/>
          <a:lstStyle/>
          <a:p>
            <a:r>
              <a:rPr lang="en-AU" smtClean="0"/>
              <a:t>So now we see the SCOTT_REALM has objects protected and users authorized.</a:t>
            </a:r>
          </a:p>
          <a:p>
            <a:r>
              <a:rPr lang="en-AU" smtClean="0"/>
              <a:t>Let’s go back to our sqlplus session (connected as SYSTEM) and see what happens.</a:t>
            </a:r>
          </a:p>
          <a:p>
            <a:endParaRPr lang="en-A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5108046B-012B-4A3F-BA8E-09ECF15B331A}" type="slidenum">
              <a:rPr lang="en-AU" sz="1200" b="0">
                <a:solidFill>
                  <a:schemeClr val="tx1"/>
                </a:solidFill>
                <a:latin typeface="Times New Roman" pitchFamily="18" charset="0"/>
              </a:rPr>
              <a:pPr/>
              <a:t>37</a:t>
            </a:fld>
            <a:endParaRPr lang="en-AU" sz="1200" b="0">
              <a:solidFill>
                <a:schemeClr val="tx1"/>
              </a:solidFill>
              <a:latin typeface="Times New Roman" pitchFamily="18" charset="0"/>
            </a:endParaRPr>
          </a:p>
        </p:txBody>
      </p:sp>
      <p:sp>
        <p:nvSpPr>
          <p:cNvPr id="173059" name="Rectangle 1026"/>
          <p:cNvSpPr>
            <a:spLocks noGrp="1" noRot="1" noChangeAspect="1" noChangeArrowheads="1" noTextEdit="1"/>
          </p:cNvSpPr>
          <p:nvPr>
            <p:ph type="sldImg"/>
          </p:nvPr>
        </p:nvSpPr>
        <p:spPr>
          <a:solidFill>
            <a:srgbClr val="FFFFFF"/>
          </a:solidFill>
          <a:ln/>
        </p:spPr>
      </p:sp>
      <p:sp>
        <p:nvSpPr>
          <p:cNvPr id="173060" name="Rectangle 1027"/>
          <p:cNvSpPr>
            <a:spLocks noGrp="1" noChangeArrowheads="1"/>
          </p:cNvSpPr>
          <p:nvPr>
            <p:ph type="body" idx="1"/>
          </p:nvPr>
        </p:nvSpPr>
        <p:spPr>
          <a:solidFill>
            <a:srgbClr val="FFFFFF"/>
          </a:solidFill>
          <a:ln>
            <a:solidFill>
              <a:srgbClr val="000000"/>
            </a:solidFill>
          </a:ln>
        </p:spPr>
        <p:txBody>
          <a:bodyPr/>
          <a:lstStyle/>
          <a:p>
            <a:r>
              <a:rPr lang="en-AU" smtClean="0"/>
              <a:t>If we rerun the same SQL from the same session, without connecting again, our SQL fails.</a:t>
            </a:r>
          </a:p>
          <a:p>
            <a:r>
              <a:rPr lang="en-AU" smtClean="0"/>
              <a:t>The realm now comes into play and the SELECT ANY TABLE privilege is no longer sufficient to gain access to SCOTT.EMP.</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A9E42D31-617E-44E7-B0FE-D4DA1E7153B3}" type="slidenum">
              <a:rPr lang="en-AU" sz="1200" b="0">
                <a:solidFill>
                  <a:schemeClr val="tx1"/>
                </a:solidFill>
                <a:latin typeface="Times New Roman" pitchFamily="18" charset="0"/>
              </a:rPr>
              <a:pPr/>
              <a:t>38</a:t>
            </a:fld>
            <a:endParaRPr lang="en-AU" sz="1200" b="0">
              <a:solidFill>
                <a:schemeClr val="tx1"/>
              </a:solidFill>
              <a:latin typeface="Times New Roman" pitchFamily="18" charset="0"/>
            </a:endParaRPr>
          </a:p>
        </p:txBody>
      </p:sp>
      <p:sp>
        <p:nvSpPr>
          <p:cNvPr id="174083" name="Rectangle 2"/>
          <p:cNvSpPr>
            <a:spLocks noGrp="1" noRot="1" noChangeAspect="1" noChangeArrowheads="1" noTextEdit="1"/>
          </p:cNvSpPr>
          <p:nvPr>
            <p:ph type="sldImg"/>
          </p:nvPr>
        </p:nvSpPr>
        <p:spPr>
          <a:solidFill>
            <a:srgbClr val="FFFFFF"/>
          </a:solidFill>
          <a:ln/>
        </p:spPr>
      </p:sp>
      <p:sp>
        <p:nvSpPr>
          <p:cNvPr id="174084" name="Rectangle 3"/>
          <p:cNvSpPr>
            <a:spLocks noGrp="1" noChangeArrowheads="1"/>
          </p:cNvSpPr>
          <p:nvPr>
            <p:ph type="body" idx="1"/>
          </p:nvPr>
        </p:nvSpPr>
        <p:spPr>
          <a:solidFill>
            <a:srgbClr val="FFFFFF"/>
          </a:solidFill>
          <a:ln>
            <a:solidFill>
              <a:srgbClr val="000000"/>
            </a:solidFill>
          </a:ln>
        </p:spPr>
        <p:txBody>
          <a:bodyPr/>
          <a:lstStyle/>
          <a:p>
            <a:r>
              <a:rPr lang="en-AU" smtClean="0"/>
              <a:t>However, SCOTT.DEPT is not secured by the realm, so we can still select from it.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6F757014-10BB-441A-91B4-50CC8D2C9EEF}" type="slidenum">
              <a:rPr lang="en-AU" sz="1200" b="0">
                <a:solidFill>
                  <a:schemeClr val="tx1"/>
                </a:solidFill>
                <a:latin typeface="Times New Roman" pitchFamily="18" charset="0"/>
              </a:rPr>
              <a:pPr/>
              <a:t>39</a:t>
            </a:fld>
            <a:endParaRPr lang="en-AU" sz="1200" b="0">
              <a:solidFill>
                <a:schemeClr val="tx1"/>
              </a:solidFill>
              <a:latin typeface="Times New Roman" pitchFamily="18" charset="0"/>
            </a:endParaRPr>
          </a:p>
        </p:txBody>
      </p:sp>
      <p:sp>
        <p:nvSpPr>
          <p:cNvPr id="237571" name="Rectangle 2"/>
          <p:cNvSpPr>
            <a:spLocks noGrp="1" noRot="1" noChangeAspect="1" noChangeArrowheads="1" noTextEdit="1"/>
          </p:cNvSpPr>
          <p:nvPr>
            <p:ph type="sldImg"/>
          </p:nvPr>
        </p:nvSpPr>
        <p:spPr>
          <a:solidFill>
            <a:srgbClr val="FFFFFF"/>
          </a:solidFill>
          <a:ln/>
        </p:spPr>
      </p:sp>
      <p:sp>
        <p:nvSpPr>
          <p:cNvPr id="237572" name="Rectangle 3"/>
          <p:cNvSpPr>
            <a:spLocks noGrp="1" noChangeArrowheads="1"/>
          </p:cNvSpPr>
          <p:nvPr>
            <p:ph type="body" idx="1"/>
          </p:nvPr>
        </p:nvSpPr>
        <p:spPr>
          <a:solidFill>
            <a:srgbClr val="FFFFFF"/>
          </a:solidFill>
          <a:ln>
            <a:solidFill>
              <a:srgbClr val="000000"/>
            </a:solidFill>
          </a:ln>
        </p:spPr>
        <p:txBody>
          <a:bodyPr/>
          <a:lstStyle/>
          <a:p>
            <a:r>
              <a:rPr lang="en-AU" smtClean="0"/>
              <a:t>Let’s have a quick look at backups.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471C25D0-1AD8-4B12-92AB-569E5D7212C0}" type="slidenum">
              <a:rPr lang="en-AU" sz="1200" b="0">
                <a:solidFill>
                  <a:schemeClr val="tx1"/>
                </a:solidFill>
                <a:latin typeface="Times New Roman" pitchFamily="18" charset="0"/>
              </a:rPr>
              <a:pPr/>
              <a:t>40</a:t>
            </a:fld>
            <a:endParaRPr lang="en-AU" sz="1200" b="0">
              <a:solidFill>
                <a:schemeClr val="tx1"/>
              </a:solidFill>
              <a:latin typeface="Times New Roman" pitchFamily="18" charset="0"/>
            </a:endParaRPr>
          </a:p>
        </p:txBody>
      </p:sp>
      <p:sp>
        <p:nvSpPr>
          <p:cNvPr id="238595" name="Rectangle 2"/>
          <p:cNvSpPr>
            <a:spLocks noGrp="1" noRot="1" noChangeAspect="1" noChangeArrowheads="1" noTextEdit="1"/>
          </p:cNvSpPr>
          <p:nvPr>
            <p:ph type="sldImg"/>
          </p:nvPr>
        </p:nvSpPr>
        <p:spPr>
          <a:solidFill>
            <a:srgbClr val="FFFFFF"/>
          </a:solidFill>
          <a:ln/>
        </p:spPr>
      </p:sp>
      <p:sp>
        <p:nvSpPr>
          <p:cNvPr id="238596" name="Rectangle 3"/>
          <p:cNvSpPr>
            <a:spLocks noGrp="1" noChangeArrowheads="1"/>
          </p:cNvSpPr>
          <p:nvPr>
            <p:ph type="body" idx="1"/>
          </p:nvPr>
        </p:nvSpPr>
        <p:spPr>
          <a:solidFill>
            <a:srgbClr val="FFFFFF"/>
          </a:solidFill>
          <a:ln>
            <a:solidFill>
              <a:srgbClr val="000000"/>
            </a:solidFill>
          </a:ln>
        </p:spPr>
        <p:txBody>
          <a:bodyPr/>
          <a:lstStyle/>
          <a:p>
            <a:r>
              <a:rPr lang="en-AU" smtClean="0"/>
              <a:t>The thing we really need to know is how to backup a database when Database Vault is installed.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50E1D411-7827-4706-9B8A-1CCF75C69D48}" type="slidenum">
              <a:rPr lang="en-AU" sz="1200" b="0">
                <a:solidFill>
                  <a:prstClr val="black"/>
                </a:solidFill>
                <a:latin typeface="Times New Roman" pitchFamily="18" charset="0"/>
              </a:rPr>
              <a:pPr/>
              <a:t>41</a:t>
            </a:fld>
            <a:endParaRPr lang="en-AU" sz="1200" b="0">
              <a:solidFill>
                <a:prstClr val="black"/>
              </a:solidFill>
              <a:latin typeface="Times New Roman" pitchFamily="18" charset="0"/>
            </a:endParaRPr>
          </a:p>
        </p:txBody>
      </p:sp>
      <p:sp>
        <p:nvSpPr>
          <p:cNvPr id="239619" name="Rectangle 2"/>
          <p:cNvSpPr>
            <a:spLocks noGrp="1" noRot="1" noChangeAspect="1" noChangeArrowheads="1" noTextEdit="1"/>
          </p:cNvSpPr>
          <p:nvPr>
            <p:ph type="sldImg"/>
          </p:nvPr>
        </p:nvSpPr>
        <p:spPr>
          <a:solidFill>
            <a:srgbClr val="FFFFFF"/>
          </a:solidFill>
          <a:ln/>
        </p:spPr>
      </p:sp>
      <p:sp>
        <p:nvSpPr>
          <p:cNvPr id="239620" name="Rectangle 3"/>
          <p:cNvSpPr>
            <a:spLocks noGrp="1" noChangeArrowheads="1"/>
          </p:cNvSpPr>
          <p:nvPr>
            <p:ph type="body" idx="1"/>
          </p:nvPr>
        </p:nvSpPr>
        <p:spPr>
          <a:solidFill>
            <a:srgbClr val="FFFFFF"/>
          </a:solidFill>
          <a:ln>
            <a:solidFill>
              <a:srgbClr val="000000"/>
            </a:solidFill>
          </a:ln>
        </p:spPr>
        <p:txBody>
          <a:bodyPr/>
          <a:lstStyle/>
          <a:p>
            <a:r>
              <a:rPr lang="en-AU" smtClean="0"/>
              <a:t>Export actually worked – but unless you read the logs, would not realize it was useless until you needed to do an import.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50E1D411-7827-4706-9B8A-1CCF75C69D48}" type="slidenum">
              <a:rPr lang="en-AU" sz="1200" b="0">
                <a:solidFill>
                  <a:schemeClr val="tx1"/>
                </a:solidFill>
                <a:latin typeface="Times New Roman" pitchFamily="18" charset="0"/>
              </a:rPr>
              <a:pPr/>
              <a:t>42</a:t>
            </a:fld>
            <a:endParaRPr lang="en-AU" sz="1200" b="0">
              <a:solidFill>
                <a:schemeClr val="tx1"/>
              </a:solidFill>
              <a:latin typeface="Times New Roman" pitchFamily="18" charset="0"/>
            </a:endParaRPr>
          </a:p>
        </p:txBody>
      </p:sp>
      <p:sp>
        <p:nvSpPr>
          <p:cNvPr id="239619" name="Rectangle 2"/>
          <p:cNvSpPr>
            <a:spLocks noGrp="1" noRot="1" noChangeAspect="1" noChangeArrowheads="1" noTextEdit="1"/>
          </p:cNvSpPr>
          <p:nvPr>
            <p:ph type="sldImg"/>
          </p:nvPr>
        </p:nvSpPr>
        <p:spPr>
          <a:solidFill>
            <a:srgbClr val="FFFFFF"/>
          </a:solidFill>
          <a:ln/>
        </p:spPr>
      </p:sp>
      <p:sp>
        <p:nvSpPr>
          <p:cNvPr id="239620" name="Rectangle 3"/>
          <p:cNvSpPr>
            <a:spLocks noGrp="1" noChangeArrowheads="1"/>
          </p:cNvSpPr>
          <p:nvPr>
            <p:ph type="body" idx="1"/>
          </p:nvPr>
        </p:nvSpPr>
        <p:spPr>
          <a:solidFill>
            <a:srgbClr val="FFFFFF"/>
          </a:solidFill>
          <a:ln>
            <a:solidFill>
              <a:srgbClr val="000000"/>
            </a:solidFill>
          </a:ln>
        </p:spPr>
        <p:txBody>
          <a:bodyPr/>
          <a:lstStyle/>
          <a:p>
            <a:r>
              <a:rPr lang="en-AU" smtClean="0"/>
              <a:t>Export actually worked – but unless you read the logs, would not realize it was useless until you needed to do an import.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4430DCFF-7DB8-4E28-BA09-8A4ED54735FD}" type="slidenum">
              <a:rPr lang="en-AU" sz="1200" b="0">
                <a:solidFill>
                  <a:schemeClr val="tx1"/>
                </a:solidFill>
                <a:latin typeface="Times New Roman" pitchFamily="18" charset="0"/>
              </a:rPr>
              <a:pPr/>
              <a:t>6</a:t>
            </a:fld>
            <a:endParaRPr lang="en-AU" sz="1200" b="0">
              <a:solidFill>
                <a:schemeClr val="tx1"/>
              </a:solidFill>
              <a:latin typeface="Times New Roman" pitchFamily="18" charset="0"/>
            </a:endParaRPr>
          </a:p>
        </p:txBody>
      </p:sp>
      <p:sp>
        <p:nvSpPr>
          <p:cNvPr id="132099" name="Rectangle 2"/>
          <p:cNvSpPr>
            <a:spLocks noGrp="1" noRot="1" noChangeAspect="1" noChangeArrowheads="1" noTextEdit="1"/>
          </p:cNvSpPr>
          <p:nvPr>
            <p:ph type="sldImg"/>
          </p:nvPr>
        </p:nvSpPr>
        <p:spPr>
          <a:solidFill>
            <a:srgbClr val="FFFFFF"/>
          </a:solidFill>
          <a:ln/>
        </p:spPr>
      </p:sp>
      <p:sp>
        <p:nvSpPr>
          <p:cNvPr id="132100" name="Rectangle 3"/>
          <p:cNvSpPr>
            <a:spLocks noGrp="1" noChangeArrowheads="1"/>
          </p:cNvSpPr>
          <p:nvPr>
            <p:ph type="body" idx="1"/>
          </p:nvPr>
        </p:nvSpPr>
        <p:spPr>
          <a:solidFill>
            <a:srgbClr val="FFFFFF"/>
          </a:solidFill>
          <a:ln>
            <a:solidFill>
              <a:srgbClr val="000000"/>
            </a:solidFill>
          </a:ln>
        </p:spPr>
        <p:txBody>
          <a:bodyPr/>
          <a:lstStyle/>
          <a:p>
            <a:r>
              <a:rPr lang="en-AU" smtClean="0"/>
              <a:t>The key to Separation of Duties is that no one single ROLE can do everything.</a:t>
            </a:r>
          </a:p>
          <a:p>
            <a:endParaRPr lang="en-AU" smtClean="0"/>
          </a:p>
          <a:p>
            <a:r>
              <a:rPr lang="en-AU" smtClean="0"/>
              <a:t>The DV_OWNER role can only do data security.</a:t>
            </a:r>
          </a:p>
          <a:p>
            <a:r>
              <a:rPr lang="en-AU" smtClean="0"/>
              <a:t>The DV_ADMIN role can only create/drop users</a:t>
            </a:r>
          </a:p>
          <a:p>
            <a:r>
              <a:rPr lang="en-AU" smtClean="0"/>
              <a:t>A DBA role can do anything EXCEPT data security and create/drop users – and is subject to any data security setup by the DV_OWNER role.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76E32CB9-3485-45BB-9BD4-30A4ED5CAC5A}" type="slidenum">
              <a:rPr lang="en-AU" sz="1200" b="0">
                <a:solidFill>
                  <a:schemeClr val="tx1"/>
                </a:solidFill>
                <a:latin typeface="Times New Roman" pitchFamily="18" charset="0"/>
              </a:rPr>
              <a:pPr/>
              <a:t>43</a:t>
            </a:fld>
            <a:endParaRPr lang="en-AU" sz="1200" b="0">
              <a:solidFill>
                <a:schemeClr val="tx1"/>
              </a:solidFill>
              <a:latin typeface="Times New Roman" pitchFamily="18" charset="0"/>
            </a:endParaRPr>
          </a:p>
        </p:txBody>
      </p:sp>
      <p:sp>
        <p:nvSpPr>
          <p:cNvPr id="241667" name="Rectangle 2"/>
          <p:cNvSpPr>
            <a:spLocks noGrp="1" noRot="1" noChangeAspect="1" noChangeArrowheads="1" noTextEdit="1"/>
          </p:cNvSpPr>
          <p:nvPr>
            <p:ph type="sldImg"/>
          </p:nvPr>
        </p:nvSpPr>
        <p:spPr>
          <a:solidFill>
            <a:srgbClr val="FFFFFF"/>
          </a:solidFill>
          <a:ln/>
        </p:spPr>
      </p:sp>
      <p:sp>
        <p:nvSpPr>
          <p:cNvPr id="241668" name="Rectangle 3"/>
          <p:cNvSpPr>
            <a:spLocks noGrp="1" noChangeArrowheads="1"/>
          </p:cNvSpPr>
          <p:nvPr>
            <p:ph type="body" idx="1"/>
          </p:nvPr>
        </p:nvSpPr>
        <p:spPr>
          <a:solidFill>
            <a:srgbClr val="FFFFFF"/>
          </a:solidFill>
          <a:ln>
            <a:solidFill>
              <a:srgbClr val="000000"/>
            </a:solidFill>
          </a:ln>
        </p:spPr>
        <p:txBody>
          <a:bodyPr/>
          <a:lstStyle/>
          <a:p>
            <a:r>
              <a:rPr lang="en-AU" smtClean="0"/>
              <a:t>RMAN was successful – but required a login as SYSDBA.</a:t>
            </a:r>
          </a:p>
          <a:p>
            <a:r>
              <a:rPr lang="en-AU" smtClean="0"/>
              <a:t>So you will need to recreate the password file with NOSYSDBA=N</a:t>
            </a:r>
          </a:p>
          <a:p>
            <a:r>
              <a:rPr lang="en-AU" smtClean="0"/>
              <a:t>There is a useful wallet example in the Admin Documentation that works okay.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E7B7B8A3-A17F-44BD-B24C-D0319FAC7252}" type="slidenum">
              <a:rPr lang="en-AU" sz="1200" b="0">
                <a:solidFill>
                  <a:schemeClr val="tx1"/>
                </a:solidFill>
                <a:latin typeface="Times New Roman" pitchFamily="18" charset="0"/>
              </a:rPr>
              <a:pPr/>
              <a:t>7</a:t>
            </a:fld>
            <a:endParaRPr lang="en-AU" sz="1200" b="0">
              <a:solidFill>
                <a:schemeClr val="tx1"/>
              </a:solidFill>
              <a:latin typeface="Times New Roman" pitchFamily="18" charset="0"/>
            </a:endParaRPr>
          </a:p>
        </p:txBody>
      </p:sp>
      <p:sp>
        <p:nvSpPr>
          <p:cNvPr id="133123" name="Rectangle 2"/>
          <p:cNvSpPr>
            <a:spLocks noGrp="1" noRot="1" noChangeAspect="1" noChangeArrowheads="1" noTextEdit="1"/>
          </p:cNvSpPr>
          <p:nvPr>
            <p:ph type="sldImg"/>
          </p:nvPr>
        </p:nvSpPr>
        <p:spPr>
          <a:solidFill>
            <a:srgbClr val="FFFFFF"/>
          </a:solidFill>
          <a:ln/>
        </p:spPr>
      </p:sp>
      <p:sp>
        <p:nvSpPr>
          <p:cNvPr id="133124" name="Rectangle 3"/>
          <p:cNvSpPr>
            <a:spLocks noGrp="1" noChangeArrowheads="1"/>
          </p:cNvSpPr>
          <p:nvPr>
            <p:ph type="body" idx="1"/>
          </p:nvPr>
        </p:nvSpPr>
        <p:spPr>
          <a:solidFill>
            <a:srgbClr val="FFFFFF"/>
          </a:solidFill>
          <a:ln>
            <a:solidFill>
              <a:srgbClr val="000000"/>
            </a:solidFill>
          </a:ln>
        </p:spPr>
        <p:txBody>
          <a:bodyPr/>
          <a:lstStyle/>
          <a:p>
            <a:r>
              <a:rPr lang="en-AU" smtClean="0"/>
              <a:t>Here’s how it works in practice.</a:t>
            </a:r>
          </a:p>
          <a:p>
            <a:endParaRPr lang="en-AU" smtClean="0"/>
          </a:p>
          <a:p>
            <a:r>
              <a:rPr lang="en-AU" smtClean="0"/>
              <a:t>When you install Oracle Database Vault, you get three roles.</a:t>
            </a:r>
          </a:p>
          <a:p>
            <a:r>
              <a:rPr lang="en-AU" smtClean="0"/>
              <a:t>During the install, you need to specify which users will be initially setup with those roles.</a:t>
            </a:r>
          </a:p>
          <a:p>
            <a:endParaRPr lang="en-AU" smtClean="0"/>
          </a:p>
          <a:p>
            <a:r>
              <a:rPr lang="en-AU" smtClean="0"/>
              <a:t>After the install, you can setup multiple users with each of these roles, however, you would not grant all 3 roles to the one user (it kind of defeats the purpose for separation of duties).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31B47346-3787-43D1-9D88-D3F60BFAEB1E}" type="slidenum">
              <a:rPr lang="en-AU" sz="1200" b="0">
                <a:solidFill>
                  <a:schemeClr val="tx1"/>
                </a:solidFill>
                <a:latin typeface="Times New Roman" pitchFamily="18" charset="0"/>
              </a:rPr>
              <a:pPr/>
              <a:t>9</a:t>
            </a:fld>
            <a:endParaRPr lang="en-AU" sz="1200" b="0">
              <a:solidFill>
                <a:schemeClr val="tx1"/>
              </a:solidFill>
              <a:latin typeface="Times New Roman" pitchFamily="18" charset="0"/>
            </a:endParaRPr>
          </a:p>
        </p:txBody>
      </p:sp>
      <p:sp>
        <p:nvSpPr>
          <p:cNvPr id="134147" name="Rectangle 2"/>
          <p:cNvSpPr>
            <a:spLocks noGrp="1" noRot="1" noChangeAspect="1" noChangeArrowheads="1" noTextEdit="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lvl="0"/>
            <a:r>
              <a:rPr lang="en-US" sz="1200" b="1" kern="1200" smtClean="0">
                <a:solidFill>
                  <a:schemeClr val="tx1"/>
                </a:solidFill>
                <a:effectLst/>
                <a:latin typeface="+mn-lt"/>
                <a:ea typeface="+mn-ea"/>
                <a:cs typeface="+mn-cs"/>
              </a:rPr>
              <a:t>Realms.</a:t>
            </a:r>
            <a:r>
              <a:rPr lang="en-US" sz="1200" kern="1200" smtClean="0">
                <a:solidFill>
                  <a:schemeClr val="tx1"/>
                </a:solidFill>
                <a:effectLst/>
                <a:latin typeface="+mn-lt"/>
                <a:ea typeface="+mn-ea"/>
                <a:cs typeface="+mn-cs"/>
              </a:rPr>
              <a:t> A realm is a functional grouping of database schemas, objects, and roles that must be secured. For example, you can group a set of schemas, objects, and roles that are related to accounting, sales, or human resources. After you have grouped these into a realm, you can use the realm to control the use of system privileges to specific accounts or roles. </a:t>
            </a:r>
          </a:p>
          <a:p>
            <a:pPr lvl="0"/>
            <a:r>
              <a:rPr lang="en-US" sz="1200" b="1" kern="1200" smtClean="0">
                <a:solidFill>
                  <a:schemeClr val="tx1"/>
                </a:solidFill>
                <a:effectLst/>
                <a:latin typeface="+mn-lt"/>
                <a:ea typeface="+mn-ea"/>
                <a:cs typeface="+mn-cs"/>
              </a:rPr>
              <a:t>Command rules.</a:t>
            </a:r>
            <a:r>
              <a:rPr lang="en-US" sz="1200" kern="1200" smtClean="0">
                <a:solidFill>
                  <a:schemeClr val="tx1"/>
                </a:solidFill>
                <a:effectLst/>
                <a:latin typeface="+mn-lt"/>
                <a:ea typeface="+mn-ea"/>
                <a:cs typeface="+mn-cs"/>
              </a:rPr>
              <a:t> A command rule is a special rule that you can create to control how users can execute almost any SQL statement, including SELECT,ALTER SYSTEM, database definition language (DDL), and data manipulation language (DML) statements. </a:t>
            </a:r>
          </a:p>
          <a:p>
            <a:pPr lvl="0"/>
            <a:r>
              <a:rPr lang="en-US" sz="1200" b="1" kern="1200" smtClean="0">
                <a:solidFill>
                  <a:schemeClr val="tx1"/>
                </a:solidFill>
                <a:effectLst/>
                <a:latin typeface="+mn-lt"/>
                <a:ea typeface="+mn-ea"/>
                <a:cs typeface="+mn-cs"/>
              </a:rPr>
              <a:t>Factors.</a:t>
            </a:r>
            <a:r>
              <a:rPr lang="en-US" sz="1200" kern="1200" smtClean="0">
                <a:solidFill>
                  <a:schemeClr val="tx1"/>
                </a:solidFill>
                <a:effectLst/>
                <a:latin typeface="+mn-lt"/>
                <a:ea typeface="+mn-ea"/>
                <a:cs typeface="+mn-cs"/>
              </a:rPr>
              <a:t> A factor is a named variable or attribute, such as a user location, database IP address, or session user, which Oracle Database Vault can recognize and secure. You can use factors for activities such as authorizing database accounts to connect to the database or creating filtering logic to restrict the visibility and manageability of data. Each factor can have one or more identities. An identity is the actual value of a factor. A factor can have several identities depending on the factor retrieval method or its identity mapping logic. </a:t>
            </a:r>
          </a:p>
          <a:p>
            <a:pPr lvl="0"/>
            <a:r>
              <a:rPr lang="en-US" sz="1200" b="1" kern="1200" smtClean="0">
                <a:solidFill>
                  <a:schemeClr val="tx1"/>
                </a:solidFill>
                <a:effectLst/>
                <a:latin typeface="+mn-lt"/>
                <a:ea typeface="+mn-ea"/>
                <a:cs typeface="+mn-cs"/>
              </a:rPr>
              <a:t>Rule sets.</a:t>
            </a:r>
            <a:r>
              <a:rPr lang="en-US" sz="1200" kern="1200" smtClean="0">
                <a:solidFill>
                  <a:schemeClr val="tx1"/>
                </a:solidFill>
                <a:effectLst/>
                <a:latin typeface="+mn-lt"/>
                <a:ea typeface="+mn-ea"/>
                <a:cs typeface="+mn-cs"/>
              </a:rPr>
              <a:t> A rule set is a collection of one or more rules that you can associate with a realm authorization, command rule, factor assignment, or secure application role. The rule set evaluates to true or false based on the evaluation of each rule it contains and the evaluation type (</a:t>
            </a:r>
            <a:r>
              <a:rPr lang="en-US" sz="1200" i="1" kern="1200" smtClean="0">
                <a:solidFill>
                  <a:schemeClr val="tx1"/>
                </a:solidFill>
                <a:effectLst/>
                <a:latin typeface="+mn-lt"/>
                <a:ea typeface="+mn-ea"/>
                <a:cs typeface="+mn-cs"/>
              </a:rPr>
              <a:t>All True</a:t>
            </a:r>
            <a:r>
              <a:rPr lang="en-US" sz="1200" kern="1200" smtClean="0">
                <a:solidFill>
                  <a:schemeClr val="tx1"/>
                </a:solidFill>
                <a:effectLst/>
                <a:latin typeface="+mn-lt"/>
                <a:ea typeface="+mn-ea"/>
                <a:cs typeface="+mn-cs"/>
              </a:rPr>
              <a:t> or </a:t>
            </a:r>
            <a:r>
              <a:rPr lang="en-US" sz="1200" i="1" kern="1200" smtClean="0">
                <a:solidFill>
                  <a:schemeClr val="tx1"/>
                </a:solidFill>
                <a:effectLst/>
                <a:latin typeface="+mn-lt"/>
                <a:ea typeface="+mn-ea"/>
                <a:cs typeface="+mn-cs"/>
              </a:rPr>
              <a:t>Any True</a:t>
            </a:r>
            <a:r>
              <a:rPr lang="en-US" sz="1200" kern="1200" smtClean="0">
                <a:solidFill>
                  <a:schemeClr val="tx1"/>
                </a:solidFill>
                <a:effectLst/>
                <a:latin typeface="+mn-lt"/>
                <a:ea typeface="+mn-ea"/>
                <a:cs typeface="+mn-cs"/>
              </a:rPr>
              <a:t>). The rule within a rule set is a PL/SQL expression that evaluates to true or false. You can have the same rule in multiple rule sets.</a:t>
            </a:r>
          </a:p>
          <a:p>
            <a:pPr lvl="0"/>
            <a:r>
              <a:rPr lang="en-US" sz="1200" b="1" kern="1200" smtClean="0">
                <a:solidFill>
                  <a:schemeClr val="tx1"/>
                </a:solidFill>
                <a:effectLst/>
                <a:latin typeface="+mn-lt"/>
                <a:ea typeface="+mn-ea"/>
                <a:cs typeface="+mn-cs"/>
              </a:rPr>
              <a:t>Secure application roles.</a:t>
            </a:r>
            <a:r>
              <a:rPr lang="en-US" sz="1200" kern="1200" smtClean="0">
                <a:solidFill>
                  <a:schemeClr val="tx1"/>
                </a:solidFill>
                <a:effectLst/>
                <a:latin typeface="+mn-lt"/>
                <a:ea typeface="+mn-ea"/>
                <a:cs typeface="+mn-cs"/>
              </a:rPr>
              <a:t> A secure application role is a special Oracle Database role that can be enabled based on the evaluation of an Oracle Database Vault rule set. </a:t>
            </a:r>
          </a:p>
          <a:p>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22FCAB55-76DA-4901-B988-06CCD99B74ED}" type="slidenum">
              <a:rPr lang="en-AU" sz="1200" b="0">
                <a:solidFill>
                  <a:schemeClr val="tx1"/>
                </a:solidFill>
                <a:latin typeface="Times New Roman" pitchFamily="18" charset="0"/>
              </a:rPr>
              <a:pPr/>
              <a:t>10</a:t>
            </a:fld>
            <a:endParaRPr lang="en-AU" sz="1200" b="0">
              <a:solidFill>
                <a:schemeClr val="tx1"/>
              </a:solidFill>
              <a:latin typeface="Times New Roman" pitchFamily="18" charset="0"/>
            </a:endParaRPr>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solidFill>
            <a:srgbClr val="FFFFFF"/>
          </a:solidFill>
          <a:ln>
            <a:solidFill>
              <a:srgbClr val="000000"/>
            </a:solidFill>
          </a:ln>
        </p:spPr>
        <p:txBody>
          <a:bodyPr/>
          <a:lstStyle/>
          <a:p>
            <a:endParaRPr lang="en-A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6644902C-E58B-4F5B-84E9-506C1B7E7C6F}" type="slidenum">
              <a:rPr lang="en-AU" sz="1200" b="0">
                <a:solidFill>
                  <a:schemeClr val="tx1"/>
                </a:solidFill>
                <a:latin typeface="Times New Roman" pitchFamily="18" charset="0"/>
              </a:rPr>
              <a:pPr/>
              <a:t>11</a:t>
            </a:fld>
            <a:endParaRPr lang="en-AU" sz="1200" b="0">
              <a:solidFill>
                <a:schemeClr val="tx1"/>
              </a:solidFill>
              <a:latin typeface="Times New Roman" pitchFamily="18" charset="0"/>
            </a:endParaRPr>
          </a:p>
        </p:txBody>
      </p:sp>
      <p:sp>
        <p:nvSpPr>
          <p:cNvPr id="136195" name="Rectangle 2"/>
          <p:cNvSpPr>
            <a:spLocks noGrp="1" noRot="1" noChangeAspect="1" noChangeArrowheads="1" noTextEdit="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r>
              <a:rPr lang="en-AU" smtClean="0"/>
              <a:t>Note: swap space requirements decrease with larger memory configurations.</a:t>
            </a:r>
          </a:p>
          <a:p>
            <a:r>
              <a:rPr lang="en-AU" smtClean="0"/>
              <a:t>See the Oracle Database Vault documentation for more details.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0750">
              <a:defRPr sz="2000" b="1">
                <a:solidFill>
                  <a:srgbClr val="000000"/>
                </a:solidFill>
                <a:latin typeface="Arial Black" pitchFamily="34" charset="0"/>
              </a:defRPr>
            </a:lvl1pPr>
            <a:lvl2pPr marL="742950" indent="-285750" defTabSz="920750">
              <a:defRPr sz="2000" b="1">
                <a:solidFill>
                  <a:srgbClr val="000000"/>
                </a:solidFill>
                <a:latin typeface="Arial Black" pitchFamily="34" charset="0"/>
              </a:defRPr>
            </a:lvl2pPr>
            <a:lvl3pPr marL="1143000" indent="-228600" defTabSz="920750">
              <a:defRPr sz="2000" b="1">
                <a:solidFill>
                  <a:srgbClr val="000000"/>
                </a:solidFill>
                <a:latin typeface="Arial Black" pitchFamily="34" charset="0"/>
              </a:defRPr>
            </a:lvl3pPr>
            <a:lvl4pPr marL="1600200" indent="-228600" defTabSz="920750">
              <a:defRPr sz="2000" b="1">
                <a:solidFill>
                  <a:srgbClr val="000000"/>
                </a:solidFill>
                <a:latin typeface="Arial Black" pitchFamily="34" charset="0"/>
              </a:defRPr>
            </a:lvl4pPr>
            <a:lvl5pPr marL="2057400" indent="-228600" defTabSz="920750">
              <a:defRPr sz="2000" b="1">
                <a:solidFill>
                  <a:srgbClr val="000000"/>
                </a:solidFill>
                <a:latin typeface="Arial Black" pitchFamily="34" charset="0"/>
              </a:defRPr>
            </a:lvl5pPr>
            <a:lvl6pPr marL="2514600" indent="-228600" defTabSz="920750" eaLnBrk="0" fontAlgn="base" hangingPunct="0">
              <a:spcBef>
                <a:spcPct val="0"/>
              </a:spcBef>
              <a:spcAft>
                <a:spcPct val="0"/>
              </a:spcAft>
              <a:defRPr sz="2000" b="1">
                <a:solidFill>
                  <a:srgbClr val="000000"/>
                </a:solidFill>
                <a:latin typeface="Arial Black" pitchFamily="34" charset="0"/>
              </a:defRPr>
            </a:lvl6pPr>
            <a:lvl7pPr marL="2971800" indent="-228600" defTabSz="920750" eaLnBrk="0" fontAlgn="base" hangingPunct="0">
              <a:spcBef>
                <a:spcPct val="0"/>
              </a:spcBef>
              <a:spcAft>
                <a:spcPct val="0"/>
              </a:spcAft>
              <a:defRPr sz="2000" b="1">
                <a:solidFill>
                  <a:srgbClr val="000000"/>
                </a:solidFill>
                <a:latin typeface="Arial Black" pitchFamily="34" charset="0"/>
              </a:defRPr>
            </a:lvl7pPr>
            <a:lvl8pPr marL="3429000" indent="-228600" defTabSz="920750" eaLnBrk="0" fontAlgn="base" hangingPunct="0">
              <a:spcBef>
                <a:spcPct val="0"/>
              </a:spcBef>
              <a:spcAft>
                <a:spcPct val="0"/>
              </a:spcAft>
              <a:defRPr sz="2000" b="1">
                <a:solidFill>
                  <a:srgbClr val="000000"/>
                </a:solidFill>
                <a:latin typeface="Arial Black" pitchFamily="34" charset="0"/>
              </a:defRPr>
            </a:lvl8pPr>
            <a:lvl9pPr marL="3886200" indent="-228600" defTabSz="920750" eaLnBrk="0" fontAlgn="base" hangingPunct="0">
              <a:spcBef>
                <a:spcPct val="0"/>
              </a:spcBef>
              <a:spcAft>
                <a:spcPct val="0"/>
              </a:spcAft>
              <a:defRPr sz="2000" b="1">
                <a:solidFill>
                  <a:srgbClr val="000000"/>
                </a:solidFill>
                <a:latin typeface="Arial Black" pitchFamily="34" charset="0"/>
              </a:defRPr>
            </a:lvl9pPr>
          </a:lstStyle>
          <a:p>
            <a:fld id="{1D388D4C-187C-49E4-A844-772E2D823BF4}" type="slidenum">
              <a:rPr lang="en-AU" sz="1200" b="0">
                <a:solidFill>
                  <a:schemeClr val="tx1"/>
                </a:solidFill>
                <a:latin typeface="Times New Roman" pitchFamily="18" charset="0"/>
              </a:rPr>
              <a:pPr/>
              <a:t>12</a:t>
            </a:fld>
            <a:endParaRPr lang="en-AU" sz="1200" b="0">
              <a:solidFill>
                <a:schemeClr val="tx1"/>
              </a:solidFill>
              <a:latin typeface="Times New Roman" pitchFamily="18" charset="0"/>
            </a:endParaRPr>
          </a:p>
        </p:txBody>
      </p:sp>
      <p:sp>
        <p:nvSpPr>
          <p:cNvPr id="137219" name="Rectangle 2"/>
          <p:cNvSpPr>
            <a:spLocks noGrp="1" noRot="1" noChangeAspect="1" noChangeArrowheads="1" noTextEdit="1"/>
          </p:cNvSpPr>
          <p:nvPr>
            <p:ph type="sldImg"/>
          </p:nvPr>
        </p:nvSpPr>
        <p:spPr>
          <a:solidFill>
            <a:srgbClr val="FFFFFF"/>
          </a:solidFill>
          <a:ln/>
        </p:spPr>
      </p:sp>
      <p:sp>
        <p:nvSpPr>
          <p:cNvPr id="137220" name="Rectangle 3"/>
          <p:cNvSpPr>
            <a:spLocks noGrp="1" noChangeArrowheads="1"/>
          </p:cNvSpPr>
          <p:nvPr>
            <p:ph type="body" idx="1"/>
          </p:nvPr>
        </p:nvSpPr>
        <p:spPr>
          <a:solidFill>
            <a:srgbClr val="FFFFFF"/>
          </a:solidFill>
          <a:ln>
            <a:solidFill>
              <a:srgbClr val="000000"/>
            </a:solidFill>
          </a:ln>
        </p:spPr>
        <p:txBody>
          <a:bodyPr/>
          <a:lstStyle/>
          <a:p>
            <a:r>
              <a:rPr lang="en-AU" smtClean="0"/>
              <a:t>During installation it will only patch a single instance.</a:t>
            </a:r>
          </a:p>
          <a:p>
            <a:r>
              <a:rPr lang="en-AU" smtClean="0"/>
              <a:t>Others would need to be patched manually.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146878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59582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98016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174134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306405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139416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227964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144767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390162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160954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7FF08F9-189A-4BAC-865B-83D21C9952B2}" type="datetimeFigureOut">
              <a:rPr lang="en-US" smtClean="0"/>
              <a:t>7/28/2012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8E186CD-B3F8-42E5-B3AB-7AB122A122DB}" type="slidenum">
              <a:rPr lang="en-US" smtClean="0"/>
              <a:t>‹#›</a:t>
            </a:fld>
            <a:endParaRPr lang="en-US"/>
          </a:p>
        </p:txBody>
      </p:sp>
    </p:spTree>
    <p:extLst>
      <p:ext uri="{BB962C8B-B14F-4D97-AF65-F5344CB8AC3E}">
        <p14:creationId xmlns:p14="http://schemas.microsoft.com/office/powerpoint/2010/main" val="213216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bac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p:nvSpPr>
        <p:spPr bwMode="auto">
          <a:xfrm>
            <a:off x="533400" y="990600"/>
            <a:ext cx="8610600" cy="0"/>
          </a:xfrm>
          <a:prstGeom prst="line">
            <a:avLst/>
          </a:prstGeom>
          <a:noFill/>
          <a:ln w="28575">
            <a:solidFill>
              <a:srgbClr val="1D3380"/>
            </a:solidFill>
            <a:round/>
            <a:headEnd/>
            <a:tailEnd/>
          </a:ln>
          <a:effectLst/>
        </p:spPr>
        <p:txBody>
          <a:bodyPr/>
          <a:lstStyle/>
          <a:p>
            <a:pPr>
              <a:defRPr/>
            </a:pPr>
            <a:endParaRPr lang="en-US"/>
          </a:p>
        </p:txBody>
      </p:sp>
      <p:sp>
        <p:nvSpPr>
          <p:cNvPr id="1028" name="Rectangle 2"/>
          <p:cNvSpPr>
            <a:spLocks noGrp="1" noChangeArrowheads="1"/>
          </p:cNvSpPr>
          <p:nvPr>
            <p:ph type="title"/>
          </p:nvPr>
        </p:nvSpPr>
        <p:spPr bwMode="auto">
          <a:xfrm>
            <a:off x="457200" y="2746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B7FF08F9-189A-4BAC-865B-83D21C9952B2}" type="datetimeFigureOut">
              <a:rPr lang="en-US" smtClean="0"/>
              <a:t>7/28/2012</a:t>
            </a:fld>
            <a:endParaRPr lang="en-US"/>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8E186CD-B3F8-42E5-B3AB-7AB122A122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800" b="1">
          <a:solidFill>
            <a:srgbClr val="1D3380"/>
          </a:solidFill>
          <a:latin typeface="+mj-lt"/>
          <a:ea typeface="+mj-ea"/>
          <a:cs typeface="+mj-cs"/>
        </a:defRPr>
      </a:lvl1pPr>
      <a:lvl2pPr algn="l" rtl="0" eaLnBrk="1" fontAlgn="base" hangingPunct="1">
        <a:spcBef>
          <a:spcPct val="0"/>
        </a:spcBef>
        <a:spcAft>
          <a:spcPct val="0"/>
        </a:spcAft>
        <a:defRPr sz="2800" b="1">
          <a:solidFill>
            <a:srgbClr val="1D3380"/>
          </a:solidFill>
          <a:latin typeface="Arial" charset="0"/>
          <a:cs typeface="Arial" charset="0"/>
        </a:defRPr>
      </a:lvl2pPr>
      <a:lvl3pPr algn="l" rtl="0" eaLnBrk="1" fontAlgn="base" hangingPunct="1">
        <a:spcBef>
          <a:spcPct val="0"/>
        </a:spcBef>
        <a:spcAft>
          <a:spcPct val="0"/>
        </a:spcAft>
        <a:defRPr sz="2800" b="1">
          <a:solidFill>
            <a:srgbClr val="1D3380"/>
          </a:solidFill>
          <a:latin typeface="Arial" charset="0"/>
          <a:cs typeface="Arial" charset="0"/>
        </a:defRPr>
      </a:lvl3pPr>
      <a:lvl4pPr algn="l" rtl="0" eaLnBrk="1" fontAlgn="base" hangingPunct="1">
        <a:spcBef>
          <a:spcPct val="0"/>
        </a:spcBef>
        <a:spcAft>
          <a:spcPct val="0"/>
        </a:spcAft>
        <a:defRPr sz="2800" b="1">
          <a:solidFill>
            <a:srgbClr val="1D3380"/>
          </a:solidFill>
          <a:latin typeface="Arial" charset="0"/>
          <a:cs typeface="Arial" charset="0"/>
        </a:defRPr>
      </a:lvl4pPr>
      <a:lvl5pPr algn="l" rtl="0" eaLnBrk="1" fontAlgn="base" hangingPunct="1">
        <a:spcBef>
          <a:spcPct val="0"/>
        </a:spcBef>
        <a:spcAft>
          <a:spcPct val="0"/>
        </a:spcAft>
        <a:defRPr sz="2800" b="1">
          <a:solidFill>
            <a:srgbClr val="1D3380"/>
          </a:solidFill>
          <a:latin typeface="Arial" charset="0"/>
          <a:cs typeface="Arial" charset="0"/>
        </a:defRPr>
      </a:lvl5pPr>
      <a:lvl6pPr marL="457200" algn="l" rtl="0" eaLnBrk="1" fontAlgn="base" hangingPunct="1">
        <a:spcBef>
          <a:spcPct val="0"/>
        </a:spcBef>
        <a:spcAft>
          <a:spcPct val="0"/>
        </a:spcAft>
        <a:defRPr sz="2800" b="1">
          <a:solidFill>
            <a:srgbClr val="1D3380"/>
          </a:solidFill>
          <a:latin typeface="Arial" charset="0"/>
          <a:cs typeface="Arial" charset="0"/>
        </a:defRPr>
      </a:lvl6pPr>
      <a:lvl7pPr marL="914400" algn="l" rtl="0" eaLnBrk="1" fontAlgn="base" hangingPunct="1">
        <a:spcBef>
          <a:spcPct val="0"/>
        </a:spcBef>
        <a:spcAft>
          <a:spcPct val="0"/>
        </a:spcAft>
        <a:defRPr sz="2800" b="1">
          <a:solidFill>
            <a:srgbClr val="1D3380"/>
          </a:solidFill>
          <a:latin typeface="Arial" charset="0"/>
          <a:cs typeface="Arial" charset="0"/>
        </a:defRPr>
      </a:lvl7pPr>
      <a:lvl8pPr marL="1371600" algn="l" rtl="0" eaLnBrk="1" fontAlgn="base" hangingPunct="1">
        <a:spcBef>
          <a:spcPct val="0"/>
        </a:spcBef>
        <a:spcAft>
          <a:spcPct val="0"/>
        </a:spcAft>
        <a:defRPr sz="2800" b="1">
          <a:solidFill>
            <a:srgbClr val="1D3380"/>
          </a:solidFill>
          <a:latin typeface="Arial" charset="0"/>
          <a:cs typeface="Arial" charset="0"/>
        </a:defRPr>
      </a:lvl8pPr>
      <a:lvl9pPr marL="1828800" algn="l" rtl="0" eaLnBrk="1" fontAlgn="base" hangingPunct="1">
        <a:spcBef>
          <a:spcPct val="0"/>
        </a:spcBef>
        <a:spcAft>
          <a:spcPct val="0"/>
        </a:spcAft>
        <a:defRPr sz="2800" b="1">
          <a:solidFill>
            <a:srgbClr val="1D3380"/>
          </a:solidFill>
          <a:latin typeface="Arial" charset="0"/>
          <a:cs typeface="Arial" charset="0"/>
        </a:defRPr>
      </a:lvl9pPr>
    </p:titleStyle>
    <p:bodyStyle>
      <a:lvl1pPr marL="508000" indent="-508000" algn="l" rtl="0" eaLnBrk="1" fontAlgn="base" hangingPunct="1">
        <a:spcBef>
          <a:spcPct val="20000"/>
        </a:spcBef>
        <a:spcAft>
          <a:spcPct val="0"/>
        </a:spcAft>
        <a:buAutoNum type="romanUcPeriod"/>
        <a:defRPr sz="2400" b="1">
          <a:solidFill>
            <a:srgbClr val="1D3380"/>
          </a:solidFill>
          <a:latin typeface="+mn-lt"/>
          <a:ea typeface="+mn-ea"/>
          <a:cs typeface="+mn-cs"/>
        </a:defRPr>
      </a:lvl1pPr>
      <a:lvl2pPr marL="965200" indent="-508000" algn="l" rtl="0" eaLnBrk="1" fontAlgn="base" hangingPunct="1">
        <a:spcBef>
          <a:spcPct val="20000"/>
        </a:spcBef>
        <a:spcAft>
          <a:spcPct val="0"/>
        </a:spcAft>
        <a:buAutoNum type="arabicPeriod"/>
        <a:defRPr sz="2000">
          <a:solidFill>
            <a:srgbClr val="1D3380"/>
          </a:solidFill>
          <a:latin typeface="+mn-lt"/>
          <a:cs typeface="+mn-cs"/>
        </a:defRPr>
      </a:lvl2pPr>
      <a:lvl3pPr marL="1422400" indent="-508000" algn="l" rtl="0" eaLnBrk="1" fontAlgn="base" hangingPunct="1">
        <a:spcBef>
          <a:spcPct val="20000"/>
        </a:spcBef>
        <a:spcAft>
          <a:spcPct val="0"/>
        </a:spcAft>
        <a:buFont typeface="Wingdings" pitchFamily="2" charset="2"/>
        <a:buChar char="§"/>
        <a:defRPr sz="2000">
          <a:solidFill>
            <a:srgbClr val="1D3380"/>
          </a:solidFill>
          <a:latin typeface="+mn-lt"/>
          <a:cs typeface="+mn-cs"/>
        </a:defRPr>
      </a:lvl3pPr>
      <a:lvl4pPr marL="1879600" indent="-508000" algn="l" rtl="0" eaLnBrk="1" fontAlgn="base" hangingPunct="1">
        <a:spcBef>
          <a:spcPct val="20000"/>
        </a:spcBef>
        <a:spcAft>
          <a:spcPct val="0"/>
        </a:spcAft>
        <a:buChar char="–"/>
        <a:defRPr sz="2000">
          <a:solidFill>
            <a:srgbClr val="1D3380"/>
          </a:solidFill>
          <a:latin typeface="+mn-lt"/>
          <a:cs typeface="+mn-cs"/>
        </a:defRPr>
      </a:lvl4pPr>
      <a:lvl5pPr marL="2336800" indent="-508000" algn="l" rtl="0" eaLnBrk="1" fontAlgn="base" hangingPunct="1">
        <a:spcBef>
          <a:spcPct val="20000"/>
        </a:spcBef>
        <a:spcAft>
          <a:spcPct val="0"/>
        </a:spcAft>
        <a:buChar char="»"/>
        <a:defRPr sz="2000">
          <a:solidFill>
            <a:srgbClr val="1D3380"/>
          </a:solidFill>
          <a:latin typeface="+mn-lt"/>
          <a:cs typeface="+mn-cs"/>
        </a:defRPr>
      </a:lvl5pPr>
      <a:lvl6pPr marL="2794000" indent="-508000" algn="l" rtl="0" eaLnBrk="1" fontAlgn="base" hangingPunct="1">
        <a:spcBef>
          <a:spcPct val="20000"/>
        </a:spcBef>
        <a:spcAft>
          <a:spcPct val="0"/>
        </a:spcAft>
        <a:buChar char="»"/>
        <a:defRPr sz="2000">
          <a:solidFill>
            <a:srgbClr val="1D3380"/>
          </a:solidFill>
          <a:latin typeface="+mn-lt"/>
          <a:cs typeface="+mn-cs"/>
        </a:defRPr>
      </a:lvl6pPr>
      <a:lvl7pPr marL="3251200" indent="-508000" algn="l" rtl="0" eaLnBrk="1" fontAlgn="base" hangingPunct="1">
        <a:spcBef>
          <a:spcPct val="20000"/>
        </a:spcBef>
        <a:spcAft>
          <a:spcPct val="0"/>
        </a:spcAft>
        <a:buChar char="»"/>
        <a:defRPr sz="2000">
          <a:solidFill>
            <a:srgbClr val="1D3380"/>
          </a:solidFill>
          <a:latin typeface="+mn-lt"/>
          <a:cs typeface="+mn-cs"/>
        </a:defRPr>
      </a:lvl7pPr>
      <a:lvl8pPr marL="3708400" indent="-508000" algn="l" rtl="0" eaLnBrk="1" fontAlgn="base" hangingPunct="1">
        <a:spcBef>
          <a:spcPct val="20000"/>
        </a:spcBef>
        <a:spcAft>
          <a:spcPct val="0"/>
        </a:spcAft>
        <a:buChar char="»"/>
        <a:defRPr sz="2000">
          <a:solidFill>
            <a:srgbClr val="1D3380"/>
          </a:solidFill>
          <a:latin typeface="+mn-lt"/>
          <a:cs typeface="+mn-cs"/>
        </a:defRPr>
      </a:lvl8pPr>
      <a:lvl9pPr marL="4165600" indent="-508000" algn="l" rtl="0" eaLnBrk="1" fontAlgn="base" hangingPunct="1">
        <a:spcBef>
          <a:spcPct val="20000"/>
        </a:spcBef>
        <a:spcAft>
          <a:spcPct val="0"/>
        </a:spcAft>
        <a:buChar char="»"/>
        <a:defRPr sz="2000">
          <a:solidFill>
            <a:srgbClr val="1D338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smtClean="0"/>
              <a:t>ORACLE DATABASE VAULT</a:t>
            </a:r>
            <a:br>
              <a:rPr lang="en-US" smtClean="0"/>
            </a:br>
            <a:r>
              <a:rPr lang="en-US" sz="2000" smtClean="0"/>
              <a:t>INTRODUCTION &amp; EXAMPLE</a:t>
            </a:r>
            <a:endParaRPr lang="en-US" sz="2000"/>
          </a:p>
        </p:txBody>
      </p:sp>
      <p:sp>
        <p:nvSpPr>
          <p:cNvPr id="3" name="Subtitle 2"/>
          <p:cNvSpPr>
            <a:spLocks noGrp="1"/>
          </p:cNvSpPr>
          <p:nvPr>
            <p:ph type="subTitle" idx="1"/>
          </p:nvPr>
        </p:nvSpPr>
        <p:spPr>
          <a:xfrm>
            <a:off x="1371600" y="4267200"/>
            <a:ext cx="6705600" cy="1371600"/>
          </a:xfrm>
        </p:spPr>
        <p:txBody>
          <a:bodyPr/>
          <a:lstStyle/>
          <a:p>
            <a:pPr algn="r"/>
            <a:r>
              <a:rPr lang="en-US" sz="1800" b="0" smtClean="0">
                <a:solidFill>
                  <a:schemeClr val="tx1"/>
                </a:solidFill>
              </a:rPr>
              <a:t>Nguyen Duc Tuyen</a:t>
            </a:r>
          </a:p>
          <a:p>
            <a:pPr algn="r"/>
            <a:r>
              <a:rPr lang="en-US" sz="1800" b="0" smtClean="0">
                <a:solidFill>
                  <a:schemeClr val="tx1"/>
                </a:solidFill>
              </a:rPr>
              <a:t>System Engineer, SI Center</a:t>
            </a:r>
            <a:endParaRPr lang="en-US" sz="1800" b="0">
              <a:solidFill>
                <a:schemeClr val="tx1"/>
              </a:solidFill>
            </a:endParaRPr>
          </a:p>
        </p:txBody>
      </p:sp>
    </p:spTree>
    <p:extLst>
      <p:ext uri="{BB962C8B-B14F-4D97-AF65-F5344CB8AC3E}">
        <p14:creationId xmlns:p14="http://schemas.microsoft.com/office/powerpoint/2010/main" val="356809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2291"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566149" name="Rectangle 5"/>
          <p:cNvSpPr>
            <a:spLocks noGrp="1" noChangeArrowheads="1"/>
          </p:cNvSpPr>
          <p:nvPr>
            <p:ph type="title"/>
          </p:nvPr>
        </p:nvSpPr>
        <p:spPr>
          <a:xfrm>
            <a:off x="1970109" y="381000"/>
            <a:ext cx="7173892" cy="838200"/>
          </a:xfrm>
        </p:spPr>
        <p:txBody>
          <a:bodyPr/>
          <a:lstStyle/>
          <a:p>
            <a:pPr eaLnBrk="1" hangingPunct="1">
              <a:defRPr/>
            </a:pPr>
            <a:r>
              <a:rPr lang="en-US" smtClean="0"/>
              <a:t>Agenda</a:t>
            </a:r>
            <a:endParaRPr lang="en-AU" smtClean="0"/>
          </a:p>
        </p:txBody>
      </p:sp>
      <p:sp>
        <p:nvSpPr>
          <p:cNvPr id="12292" name="Rectangle 4"/>
          <p:cNvSpPr>
            <a:spLocks noGrp="1" noChangeArrowheads="1"/>
          </p:cNvSpPr>
          <p:nvPr>
            <p:ph idx="1"/>
          </p:nvPr>
        </p:nvSpPr>
        <p:spPr>
          <a:xfrm>
            <a:off x="1970108" y="1143000"/>
            <a:ext cx="6930560" cy="1066800"/>
          </a:xfrm>
          <a:noFill/>
        </p:spPr>
        <p:txBody>
          <a:bodyPr/>
          <a:lstStyle/>
          <a:p>
            <a:pPr marL="457200" indent="-457200" eaLnBrk="1" hangingPunct="1">
              <a:lnSpc>
                <a:spcPct val="90000"/>
              </a:lnSpc>
              <a:spcBef>
                <a:spcPct val="50000"/>
              </a:spcBef>
              <a:buSzPct val="150000"/>
              <a:buFontTx/>
              <a:buNone/>
            </a:pPr>
            <a:endParaRPr lang="en-US" sz="1800" smtClean="0">
              <a:solidFill>
                <a:srgbClr val="000000"/>
              </a:solidFill>
            </a:endParaRPr>
          </a:p>
          <a:p>
            <a:pPr marL="457200" indent="-457200" eaLnBrk="1" hangingPunct="1">
              <a:lnSpc>
                <a:spcPct val="90000"/>
              </a:lnSpc>
              <a:spcBef>
                <a:spcPct val="50000"/>
              </a:spcBef>
              <a:spcAft>
                <a:spcPct val="25000"/>
              </a:spcAft>
              <a:buSzPct val="150000"/>
              <a:buFont typeface="Wingdings" pitchFamily="2" charset="2"/>
              <a:buChar char="Ø"/>
            </a:pPr>
            <a:r>
              <a:rPr lang="en-US" sz="2800" smtClean="0">
                <a:solidFill>
                  <a:srgbClr val="000000"/>
                </a:solidFill>
              </a:rPr>
              <a:t>Overview</a:t>
            </a:r>
          </a:p>
          <a:p>
            <a:pPr marL="457200" indent="-457200" eaLnBrk="1" hangingPunct="1">
              <a:lnSpc>
                <a:spcPct val="90000"/>
              </a:lnSpc>
              <a:spcBef>
                <a:spcPct val="50000"/>
              </a:spcBef>
              <a:spcAft>
                <a:spcPct val="25000"/>
              </a:spcAft>
              <a:buSzPct val="150000"/>
              <a:buFont typeface="Wingdings" pitchFamily="2" charset="2"/>
              <a:buChar char="Ø"/>
            </a:pPr>
            <a:r>
              <a:rPr lang="en-AU" sz="2800" smtClean="0"/>
              <a:t>Installation</a:t>
            </a:r>
          </a:p>
          <a:p>
            <a:pPr marL="457200" indent="-457200" eaLnBrk="1" hangingPunct="1">
              <a:lnSpc>
                <a:spcPct val="90000"/>
              </a:lnSpc>
              <a:spcBef>
                <a:spcPct val="50000"/>
              </a:spcBef>
              <a:spcAft>
                <a:spcPct val="25000"/>
              </a:spcAft>
              <a:buSzPct val="150000"/>
              <a:buFont typeface="Wingdings" pitchFamily="2" charset="2"/>
              <a:buChar char="Ø"/>
            </a:pPr>
            <a:r>
              <a:rPr lang="en-AU" sz="2800" smtClean="0">
                <a:solidFill>
                  <a:srgbClr val="000000"/>
                </a:solidFill>
              </a:rPr>
              <a:t>Securing Data Example</a:t>
            </a:r>
          </a:p>
          <a:p>
            <a:pPr marL="457200" indent="-457200" eaLnBrk="1" hangingPunct="1">
              <a:lnSpc>
                <a:spcPct val="90000"/>
              </a:lnSpc>
              <a:spcBef>
                <a:spcPct val="50000"/>
              </a:spcBef>
              <a:spcAft>
                <a:spcPct val="25000"/>
              </a:spcAft>
              <a:buSzPct val="150000"/>
              <a:buFont typeface="Wingdings" pitchFamily="2" charset="2"/>
              <a:buChar char="Ø"/>
            </a:pPr>
            <a:r>
              <a:rPr lang="en-AU" sz="2800" smtClean="0">
                <a:solidFill>
                  <a:srgbClr val="000000"/>
                </a:solidFill>
              </a:rPr>
              <a:t>Backups</a:t>
            </a:r>
          </a:p>
        </p:txBody>
      </p:sp>
    </p:spTree>
    <p:extLst>
      <p:ext uri="{BB962C8B-B14F-4D97-AF65-F5344CB8AC3E}">
        <p14:creationId xmlns:p14="http://schemas.microsoft.com/office/powerpoint/2010/main" val="311645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3315"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296837" name="Rectangle 5"/>
          <p:cNvSpPr>
            <a:spLocks noGrp="1" noChangeArrowheads="1"/>
          </p:cNvSpPr>
          <p:nvPr>
            <p:ph type="title"/>
          </p:nvPr>
        </p:nvSpPr>
        <p:spPr>
          <a:xfrm>
            <a:off x="1266499" y="381000"/>
            <a:ext cx="7877502" cy="838200"/>
          </a:xfrm>
        </p:spPr>
        <p:txBody>
          <a:bodyPr/>
          <a:lstStyle/>
          <a:p>
            <a:pPr eaLnBrk="1" hangingPunct="1">
              <a:defRPr/>
            </a:pPr>
            <a:r>
              <a:rPr lang="en-US" smtClean="0"/>
              <a:t>Prerequisites</a:t>
            </a:r>
            <a:endParaRPr lang="en-AU" smtClean="0"/>
          </a:p>
        </p:txBody>
      </p:sp>
      <p:sp>
        <p:nvSpPr>
          <p:cNvPr id="13316" name="Rectangle 4"/>
          <p:cNvSpPr>
            <a:spLocks noGrp="1" noChangeArrowheads="1"/>
          </p:cNvSpPr>
          <p:nvPr>
            <p:ph idx="1"/>
          </p:nvPr>
        </p:nvSpPr>
        <p:spPr>
          <a:xfrm>
            <a:off x="1336859" y="1371600"/>
            <a:ext cx="6930560" cy="1371600"/>
          </a:xfrm>
          <a:noFill/>
        </p:spPr>
        <p:txBody>
          <a:bodyPr/>
          <a:lstStyle/>
          <a:p>
            <a:pPr marL="457200" indent="-457200" eaLnBrk="1" hangingPunct="1">
              <a:lnSpc>
                <a:spcPct val="90000"/>
              </a:lnSpc>
              <a:spcBef>
                <a:spcPct val="50000"/>
              </a:spcBef>
              <a:buFontTx/>
              <a:buNone/>
            </a:pPr>
            <a:endParaRPr lang="en-AU" sz="1200" b="1" smtClean="0">
              <a:solidFill>
                <a:srgbClr val="000000"/>
              </a:solidFill>
              <a:latin typeface="Arial" charset="0"/>
            </a:endParaRPr>
          </a:p>
          <a:p>
            <a:pPr marL="862013" lvl="1" indent="-381000" eaLnBrk="1" hangingPunct="1">
              <a:lnSpc>
                <a:spcPct val="90000"/>
              </a:lnSpc>
              <a:spcBef>
                <a:spcPct val="50000"/>
              </a:spcBef>
              <a:buFontTx/>
              <a:buChar char="•"/>
            </a:pPr>
            <a:r>
              <a:rPr lang="en-AU" sz="2800" b="1" smtClean="0">
                <a:solidFill>
                  <a:srgbClr val="000000"/>
                </a:solidFill>
                <a:latin typeface="Arial" charset="0"/>
              </a:rPr>
              <a:t>Oracle 10.2.0.3</a:t>
            </a:r>
          </a:p>
          <a:p>
            <a:pPr marL="862013" lvl="1" indent="-381000" eaLnBrk="1" hangingPunct="1">
              <a:lnSpc>
                <a:spcPct val="90000"/>
              </a:lnSpc>
              <a:spcBef>
                <a:spcPct val="50000"/>
              </a:spcBef>
              <a:buFontTx/>
              <a:buChar char="•"/>
            </a:pPr>
            <a:r>
              <a:rPr lang="en-AU" sz="2800" b="1" smtClean="0">
                <a:solidFill>
                  <a:srgbClr val="000000"/>
                </a:solidFill>
                <a:latin typeface="Arial" charset="0"/>
              </a:rPr>
              <a:t>1024 MB of Physical RAM</a:t>
            </a:r>
          </a:p>
          <a:p>
            <a:pPr marL="862013" lvl="1" indent="-381000" eaLnBrk="1" hangingPunct="1">
              <a:lnSpc>
                <a:spcPct val="90000"/>
              </a:lnSpc>
              <a:spcBef>
                <a:spcPct val="50000"/>
              </a:spcBef>
              <a:buFontTx/>
              <a:buChar char="•"/>
            </a:pPr>
            <a:r>
              <a:rPr lang="en-AU" sz="2800" b="1" smtClean="0">
                <a:solidFill>
                  <a:srgbClr val="000000"/>
                </a:solidFill>
                <a:latin typeface="Arial" charset="0"/>
              </a:rPr>
              <a:t>Swap space (1.5 times RAM)</a:t>
            </a:r>
          </a:p>
          <a:p>
            <a:pPr marL="862013" lvl="1" indent="-381000" eaLnBrk="1" hangingPunct="1">
              <a:lnSpc>
                <a:spcPct val="90000"/>
              </a:lnSpc>
              <a:spcBef>
                <a:spcPct val="50000"/>
              </a:spcBef>
              <a:buFontTx/>
              <a:buChar char="•"/>
            </a:pPr>
            <a:r>
              <a:rPr lang="en-AU" sz="2800" b="1" smtClean="0">
                <a:solidFill>
                  <a:srgbClr val="000000"/>
                </a:solidFill>
                <a:latin typeface="Arial" charset="0"/>
              </a:rPr>
              <a:t>400 MB in /tmp</a:t>
            </a:r>
          </a:p>
          <a:p>
            <a:pPr marL="862013" lvl="1" indent="-381000" eaLnBrk="1" hangingPunct="1">
              <a:lnSpc>
                <a:spcPct val="90000"/>
              </a:lnSpc>
              <a:spcBef>
                <a:spcPct val="50000"/>
              </a:spcBef>
              <a:buFontTx/>
              <a:buChar char="•"/>
            </a:pPr>
            <a:r>
              <a:rPr lang="en-AU" sz="2800" b="1" smtClean="0">
                <a:solidFill>
                  <a:srgbClr val="000000"/>
                </a:solidFill>
                <a:latin typeface="Arial" charset="0"/>
              </a:rPr>
              <a:t>270 MB for database vault binaries</a:t>
            </a:r>
          </a:p>
          <a:p>
            <a:pPr marL="862013" lvl="1" indent="-381000" eaLnBrk="1" hangingPunct="1">
              <a:lnSpc>
                <a:spcPct val="90000"/>
              </a:lnSpc>
              <a:spcBef>
                <a:spcPct val="50000"/>
              </a:spcBef>
              <a:buFontTx/>
              <a:buChar char="•"/>
            </a:pPr>
            <a:r>
              <a:rPr lang="en-AU" sz="2800" b="1" smtClean="0">
                <a:solidFill>
                  <a:srgbClr val="000000"/>
                </a:solidFill>
                <a:latin typeface="Arial" charset="0"/>
              </a:rPr>
              <a:t>10 MB additional for database files</a:t>
            </a:r>
          </a:p>
          <a:p>
            <a:pPr marL="862013" lvl="1" indent="-381000" eaLnBrk="1" hangingPunct="1">
              <a:lnSpc>
                <a:spcPct val="90000"/>
              </a:lnSpc>
              <a:spcBef>
                <a:spcPct val="50000"/>
              </a:spcBef>
              <a:buFontTx/>
              <a:buChar char="•"/>
            </a:pPr>
            <a:endParaRPr lang="en-AU" sz="2400" b="1" smtClean="0">
              <a:solidFill>
                <a:srgbClr val="000000"/>
              </a:solidFill>
              <a:latin typeface="Arial" charset="0"/>
            </a:endParaRPr>
          </a:p>
        </p:txBody>
      </p:sp>
    </p:spTree>
    <p:extLst>
      <p:ext uri="{BB962C8B-B14F-4D97-AF65-F5344CB8AC3E}">
        <p14:creationId xmlns:p14="http://schemas.microsoft.com/office/powerpoint/2010/main" val="1684838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4339"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294789" name="Rectangle 5"/>
          <p:cNvSpPr>
            <a:spLocks noGrp="1" noChangeArrowheads="1"/>
          </p:cNvSpPr>
          <p:nvPr>
            <p:ph type="title"/>
          </p:nvPr>
        </p:nvSpPr>
        <p:spPr>
          <a:xfrm>
            <a:off x="1266499" y="381000"/>
            <a:ext cx="7877502" cy="838200"/>
          </a:xfrm>
        </p:spPr>
        <p:txBody>
          <a:bodyPr/>
          <a:lstStyle/>
          <a:p>
            <a:pPr eaLnBrk="1" hangingPunct="1">
              <a:defRPr/>
            </a:pPr>
            <a:r>
              <a:rPr lang="en-AU" smtClean="0"/>
              <a:t>Prerequisites</a:t>
            </a:r>
          </a:p>
        </p:txBody>
      </p:sp>
      <p:sp>
        <p:nvSpPr>
          <p:cNvPr id="14340" name="Rectangle 4"/>
          <p:cNvSpPr>
            <a:spLocks noGrp="1" noChangeArrowheads="1"/>
          </p:cNvSpPr>
          <p:nvPr>
            <p:ph idx="1"/>
          </p:nvPr>
        </p:nvSpPr>
        <p:spPr>
          <a:xfrm>
            <a:off x="1336859" y="1676400"/>
            <a:ext cx="6930560" cy="1066800"/>
          </a:xfrm>
          <a:noFill/>
        </p:spPr>
        <p:txBody>
          <a:bodyPr/>
          <a:lstStyle/>
          <a:p>
            <a:pPr marL="457200" indent="-457200" eaLnBrk="1" hangingPunct="1">
              <a:lnSpc>
                <a:spcPct val="90000"/>
              </a:lnSpc>
              <a:spcBef>
                <a:spcPct val="50000"/>
              </a:spcBef>
              <a:buFontTx/>
              <a:buNone/>
            </a:pPr>
            <a:r>
              <a:rPr lang="en-AU" sz="3200" b="1" smtClean="0">
                <a:solidFill>
                  <a:srgbClr val="000000"/>
                </a:solidFill>
                <a:latin typeface="Arial" charset="0"/>
              </a:rPr>
              <a:t>Installation</a:t>
            </a:r>
          </a:p>
          <a:p>
            <a:pPr marL="457200" indent="-457200" eaLnBrk="1" hangingPunct="1">
              <a:lnSpc>
                <a:spcPct val="90000"/>
              </a:lnSpc>
              <a:spcBef>
                <a:spcPct val="50000"/>
              </a:spcBef>
              <a:buFontTx/>
              <a:buNone/>
            </a:pPr>
            <a:endParaRPr lang="en-AU" sz="1200" b="1" smtClean="0">
              <a:solidFill>
                <a:srgbClr val="000000"/>
              </a:solidFill>
              <a:latin typeface="Arial" charset="0"/>
            </a:endParaRPr>
          </a:p>
          <a:p>
            <a:pPr marL="862013" lvl="1" indent="-381000" eaLnBrk="1" hangingPunct="1">
              <a:lnSpc>
                <a:spcPct val="90000"/>
              </a:lnSpc>
              <a:spcBef>
                <a:spcPct val="50000"/>
              </a:spcBef>
              <a:buFontTx/>
              <a:buChar char="•"/>
            </a:pPr>
            <a:r>
              <a:rPr lang="en-AU" sz="2400" b="1" smtClean="0">
                <a:solidFill>
                  <a:srgbClr val="000000"/>
                </a:solidFill>
                <a:latin typeface="Arial" charset="0"/>
              </a:rPr>
              <a:t>Assumes one instance per Oracle home</a:t>
            </a:r>
          </a:p>
          <a:p>
            <a:pPr marL="862013" lvl="1" indent="-381000" eaLnBrk="1" hangingPunct="1">
              <a:lnSpc>
                <a:spcPct val="90000"/>
              </a:lnSpc>
              <a:spcBef>
                <a:spcPct val="50000"/>
              </a:spcBef>
              <a:buFontTx/>
              <a:buChar char="•"/>
            </a:pPr>
            <a:r>
              <a:rPr lang="en-AU" sz="2400" b="1" smtClean="0">
                <a:solidFill>
                  <a:srgbClr val="000000"/>
                </a:solidFill>
                <a:latin typeface="Arial" charset="0"/>
              </a:rPr>
              <a:t>But can support more</a:t>
            </a:r>
          </a:p>
          <a:p>
            <a:pPr marL="862013" lvl="1" indent="-381000" eaLnBrk="1" hangingPunct="1">
              <a:lnSpc>
                <a:spcPct val="90000"/>
              </a:lnSpc>
              <a:spcBef>
                <a:spcPct val="50000"/>
              </a:spcBef>
              <a:buFontTx/>
              <a:buChar char="•"/>
            </a:pPr>
            <a:endParaRPr lang="en-AU" sz="2400" b="1" smtClean="0">
              <a:solidFill>
                <a:srgbClr val="000000"/>
              </a:solidFill>
              <a:latin typeface="Arial" charset="0"/>
            </a:endParaRPr>
          </a:p>
        </p:txBody>
      </p:sp>
    </p:spTree>
    <p:extLst>
      <p:ext uri="{BB962C8B-B14F-4D97-AF65-F5344CB8AC3E}">
        <p14:creationId xmlns:p14="http://schemas.microsoft.com/office/powerpoint/2010/main" val="838786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5363"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12197" name="Rectangle 5"/>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15365" name="Picture 7" descr="C:\Documents and Settings\Dave\My Documents\DavidBergmeier\ausoug\2007_05_database_vault\install\install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830" y="1219200"/>
            <a:ext cx="573442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504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6387"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16292" name="Rectangle 4"/>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16389" name="Picture 5" descr="C:\Documents and Settings\Dave\My Documents\DavidBergmeier\ausoug\2007_05_database_vault\install\install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830" y="1219200"/>
            <a:ext cx="573442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6294" name="AutoShape 6"/>
          <p:cNvSpPr>
            <a:spLocks noChangeArrowheads="1"/>
          </p:cNvSpPr>
          <p:nvPr/>
        </p:nvSpPr>
        <p:spPr bwMode="auto">
          <a:xfrm>
            <a:off x="4854910" y="838200"/>
            <a:ext cx="4080939" cy="1524000"/>
          </a:xfrm>
          <a:prstGeom prst="wedgeRoundRectCallout">
            <a:avLst>
              <a:gd name="adj1" fmla="val -49139"/>
              <a:gd name="adj2" fmla="val 111458"/>
              <a:gd name="adj3" fmla="val 16667"/>
            </a:avLst>
          </a:prstGeom>
          <a:gradFill rotWithShape="0">
            <a:gsLst>
              <a:gs pos="0">
                <a:schemeClr val="bg2"/>
              </a:gs>
              <a:gs pos="50000">
                <a:schemeClr val="folHlink"/>
              </a:gs>
              <a:gs pos="100000">
                <a:schemeClr val="bg2"/>
              </a:gs>
            </a:gsLst>
            <a:lin ang="2700000" scaled="1"/>
          </a:gradFill>
          <a:ln w="12700">
            <a:solidFill>
              <a:schemeClr val="bg2"/>
            </a:solidFill>
            <a:miter lim="800000"/>
            <a:headEnd/>
            <a:tailEnd/>
          </a:ln>
          <a:effectLst/>
        </p:spPr>
        <p:txBody>
          <a:bodyPr anchor="ctr"/>
          <a:lstStyle/>
          <a:p>
            <a:pPr algn="ctr">
              <a:defRPr/>
            </a:pPr>
            <a:r>
              <a:rPr lang="en-US" sz="3200">
                <a:solidFill>
                  <a:schemeClr val="tx1"/>
                </a:solidFill>
              </a:rPr>
              <a:t>User to receive DV_OWNER role</a:t>
            </a:r>
          </a:p>
        </p:txBody>
      </p:sp>
    </p:spTree>
    <p:extLst>
      <p:ext uri="{BB962C8B-B14F-4D97-AF65-F5344CB8AC3E}">
        <p14:creationId xmlns:p14="http://schemas.microsoft.com/office/powerpoint/2010/main" val="1988129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7411"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18340" name="Rectangle 4"/>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17413" name="Picture 5" descr="C:\Documents and Settings\Dave\My Documents\DavidBergmeier\ausoug\2007_05_database_vault\install\install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830" y="1219200"/>
            <a:ext cx="573442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8342" name="AutoShape 6"/>
          <p:cNvSpPr>
            <a:spLocks noChangeArrowheads="1"/>
          </p:cNvSpPr>
          <p:nvPr/>
        </p:nvSpPr>
        <p:spPr bwMode="auto">
          <a:xfrm>
            <a:off x="4643827" y="838200"/>
            <a:ext cx="4289090" cy="2057400"/>
          </a:xfrm>
          <a:prstGeom prst="wedgeRoundRectCallout">
            <a:avLst>
              <a:gd name="adj1" fmla="val -41833"/>
              <a:gd name="adj2" fmla="val 84875"/>
              <a:gd name="adj3" fmla="val 16667"/>
            </a:avLst>
          </a:prstGeom>
          <a:gradFill rotWithShape="0">
            <a:gsLst>
              <a:gs pos="0">
                <a:schemeClr val="bg2"/>
              </a:gs>
              <a:gs pos="50000">
                <a:schemeClr val="folHlink"/>
              </a:gs>
              <a:gs pos="100000">
                <a:schemeClr val="bg2"/>
              </a:gs>
            </a:gsLst>
            <a:lin ang="2700000" scaled="1"/>
          </a:gradFill>
          <a:ln w="12700">
            <a:solidFill>
              <a:schemeClr val="bg2"/>
            </a:solidFill>
            <a:miter lim="800000"/>
            <a:headEnd/>
            <a:tailEnd/>
          </a:ln>
          <a:effectLst/>
        </p:spPr>
        <p:txBody>
          <a:bodyPr anchor="ctr" anchorCtr="1"/>
          <a:lstStyle/>
          <a:p>
            <a:pPr algn="ctr">
              <a:defRPr/>
            </a:pPr>
            <a:r>
              <a:rPr lang="en-US" sz="3200">
                <a:solidFill>
                  <a:schemeClr val="tx1"/>
                </a:solidFill>
              </a:rPr>
              <a:t>Passwords must have alpha, numeric &amp; special</a:t>
            </a:r>
          </a:p>
        </p:txBody>
      </p:sp>
    </p:spTree>
    <p:extLst>
      <p:ext uri="{BB962C8B-B14F-4D97-AF65-F5344CB8AC3E}">
        <p14:creationId xmlns:p14="http://schemas.microsoft.com/office/powerpoint/2010/main" val="536274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8435"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20388" name="Rectangle 4"/>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18437" name="Picture 5" descr="C:\Documents and Settings\Dave\My Documents\DavidBergmeier\ausoug\2007_05_database_vault\install\install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830" y="1219200"/>
            <a:ext cx="573442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6786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9459"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14244" name="Rectangle 4"/>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19461" name="Picture 6" descr="C:\Documents and Settings\Dave\My Documents\DavidBergmeier\ausoug\2007_05_database_vault\install\install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831" y="1219201"/>
            <a:ext cx="5725627"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55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0483"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22436" name="Rectangle 4"/>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20485" name="Picture 6" descr="C:\Documents and Settings\Dave\My Documents\DavidBergmeier\ausoug\2007_05_database_vault\install\install_03.jpg"/>
          <p:cNvPicPr>
            <a:picLocks noChangeAspect="1" noChangeArrowheads="1"/>
          </p:cNvPicPr>
          <p:nvPr/>
        </p:nvPicPr>
        <p:blipFill>
          <a:blip r:embed="rId3">
            <a:extLst>
              <a:ext uri="{28A0092B-C50C-407E-A947-70E740481C1C}">
                <a14:useLocalDpi xmlns:a14="http://schemas.microsoft.com/office/drawing/2010/main" val="0"/>
              </a:ext>
            </a:extLst>
          </a:blip>
          <a:srcRect l="12251" t="20392" r="20367" b="26274"/>
          <a:stretch>
            <a:fillRect/>
          </a:stretch>
        </p:blipFill>
        <p:spPr bwMode="auto">
          <a:xfrm>
            <a:off x="1829386" y="1447801"/>
            <a:ext cx="6684296" cy="44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013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1507"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24484" name="Rectangle 4"/>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21509" name="Picture 6" descr="C:\Documents and Settings\Dave\My Documents\DavidBergmeier\ausoug\2007_05_database_vault\install\install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265" y="1219200"/>
            <a:ext cx="576080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52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marL="457200" indent="-457200">
              <a:lnSpc>
                <a:spcPct val="90000"/>
              </a:lnSpc>
              <a:spcBef>
                <a:spcPct val="50000"/>
              </a:spcBef>
              <a:spcAft>
                <a:spcPct val="25000"/>
              </a:spcAft>
              <a:buSzPct val="150000"/>
              <a:buFont typeface="Wingdings" pitchFamily="2" charset="2"/>
              <a:buChar char="Ø"/>
            </a:pPr>
            <a:r>
              <a:rPr lang="en-US"/>
              <a:t>Overview</a:t>
            </a:r>
          </a:p>
          <a:p>
            <a:pPr marL="457200" indent="-457200">
              <a:lnSpc>
                <a:spcPct val="90000"/>
              </a:lnSpc>
              <a:spcBef>
                <a:spcPct val="50000"/>
              </a:spcBef>
              <a:spcAft>
                <a:spcPct val="25000"/>
              </a:spcAft>
              <a:buSzPct val="150000"/>
              <a:buFont typeface="Wingdings" pitchFamily="2" charset="2"/>
              <a:buChar char="Ø"/>
            </a:pPr>
            <a:r>
              <a:rPr lang="en-AU"/>
              <a:t>Installation</a:t>
            </a:r>
          </a:p>
          <a:p>
            <a:pPr marL="457200" indent="-457200">
              <a:lnSpc>
                <a:spcPct val="90000"/>
              </a:lnSpc>
              <a:spcBef>
                <a:spcPct val="50000"/>
              </a:spcBef>
              <a:spcAft>
                <a:spcPct val="25000"/>
              </a:spcAft>
              <a:buSzPct val="150000"/>
              <a:buFont typeface="Wingdings" pitchFamily="2" charset="2"/>
              <a:buChar char="Ø"/>
            </a:pPr>
            <a:r>
              <a:rPr lang="en-AU" smtClean="0"/>
              <a:t>Securing Data Example</a:t>
            </a:r>
            <a:endParaRPr lang="en-AU"/>
          </a:p>
          <a:p>
            <a:pPr marL="457200" indent="-457200">
              <a:lnSpc>
                <a:spcPct val="90000"/>
              </a:lnSpc>
              <a:spcBef>
                <a:spcPct val="50000"/>
              </a:spcBef>
              <a:spcAft>
                <a:spcPct val="25000"/>
              </a:spcAft>
              <a:buSzPct val="150000"/>
              <a:buFont typeface="Wingdings" pitchFamily="2" charset="2"/>
              <a:buChar char="Ø"/>
            </a:pPr>
            <a:r>
              <a:rPr lang="en-AU" smtClean="0"/>
              <a:t>Backups</a:t>
            </a:r>
            <a:endParaRPr lang="en-AU"/>
          </a:p>
        </p:txBody>
      </p:sp>
    </p:spTree>
    <p:extLst>
      <p:ext uri="{BB962C8B-B14F-4D97-AF65-F5344CB8AC3E}">
        <p14:creationId xmlns:p14="http://schemas.microsoft.com/office/powerpoint/2010/main" val="1286149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2531"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26532" name="Rectangle 4"/>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22533" name="Picture 6" descr="C:\Documents and Settings\Dave\My Documents\DavidBergmeier\ausoug\2007_05_database_vault\install\install_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469" y="1228726"/>
            <a:ext cx="5752013"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7449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555" name="Rectangle 1027"/>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28580" name="Rectangle 1028"/>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23557" name="Picture 1030" descr="C:\Documents and Settings\Dave\My Documents\DavidBergmeier\ausoug\2007_05_database_vault\install\install_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470" y="1219201"/>
            <a:ext cx="5760808"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916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4579" name="Rectangle 1027"/>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34724" name="Rectangle 1028"/>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24581" name="Picture 1029" descr="C:\Documents and Settings\Dave\My Documents\DavidBergmeier\ausoug\2007_05_database_vault\install\install_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469" y="1219200"/>
            <a:ext cx="575201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148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5603"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32676" name="Rectangle 4"/>
          <p:cNvSpPr>
            <a:spLocks noGrp="1" noChangeArrowheads="1"/>
          </p:cNvSpPr>
          <p:nvPr>
            <p:ph type="title"/>
          </p:nvPr>
        </p:nvSpPr>
        <p:spPr>
          <a:xfrm>
            <a:off x="1266499" y="381000"/>
            <a:ext cx="7877502" cy="838200"/>
          </a:xfrm>
        </p:spPr>
        <p:txBody>
          <a:bodyPr/>
          <a:lstStyle/>
          <a:p>
            <a:pPr eaLnBrk="1" hangingPunct="1">
              <a:defRPr/>
            </a:pPr>
            <a:r>
              <a:rPr lang="en-US" smtClean="0"/>
              <a:t>Installation</a:t>
            </a:r>
            <a:endParaRPr lang="en-AU" smtClean="0"/>
          </a:p>
        </p:txBody>
      </p:sp>
      <p:pic>
        <p:nvPicPr>
          <p:cNvPr id="25605" name="Picture 5" descr="C:\Documents and Settings\Dave\My Documents\DavidBergmeier\ausoug\2007_05_database_vault\install\install_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469" y="1219200"/>
            <a:ext cx="57520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38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33795"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570245" name="Rectangle 5"/>
          <p:cNvSpPr>
            <a:spLocks noGrp="1" noChangeArrowheads="1"/>
          </p:cNvSpPr>
          <p:nvPr>
            <p:ph type="title"/>
          </p:nvPr>
        </p:nvSpPr>
        <p:spPr>
          <a:xfrm>
            <a:off x="1970109" y="381000"/>
            <a:ext cx="7173892" cy="838200"/>
          </a:xfrm>
        </p:spPr>
        <p:txBody>
          <a:bodyPr/>
          <a:lstStyle/>
          <a:p>
            <a:pPr eaLnBrk="1" hangingPunct="1">
              <a:defRPr/>
            </a:pPr>
            <a:r>
              <a:rPr lang="en-US" smtClean="0"/>
              <a:t>Agenda</a:t>
            </a:r>
            <a:endParaRPr lang="en-AU" smtClean="0"/>
          </a:p>
        </p:txBody>
      </p:sp>
      <p:sp>
        <p:nvSpPr>
          <p:cNvPr id="33796" name="Rectangle 4"/>
          <p:cNvSpPr>
            <a:spLocks noGrp="1" noChangeArrowheads="1"/>
          </p:cNvSpPr>
          <p:nvPr>
            <p:ph idx="1"/>
          </p:nvPr>
        </p:nvSpPr>
        <p:spPr>
          <a:xfrm>
            <a:off x="1970108" y="1143000"/>
            <a:ext cx="6930560" cy="1066800"/>
          </a:xfrm>
          <a:noFill/>
        </p:spPr>
        <p:txBody>
          <a:bodyPr/>
          <a:lstStyle/>
          <a:p>
            <a:pPr marL="457200" indent="-457200" eaLnBrk="1" hangingPunct="1">
              <a:lnSpc>
                <a:spcPct val="90000"/>
              </a:lnSpc>
              <a:spcBef>
                <a:spcPct val="50000"/>
              </a:spcBef>
              <a:buSzPct val="150000"/>
              <a:buFontTx/>
              <a:buNone/>
            </a:pPr>
            <a:endParaRPr lang="en-US" sz="1800" smtClean="0">
              <a:solidFill>
                <a:srgbClr val="000000"/>
              </a:solidFill>
            </a:endParaRPr>
          </a:p>
          <a:p>
            <a:pPr marL="457200" indent="-457200" eaLnBrk="1" hangingPunct="1">
              <a:lnSpc>
                <a:spcPct val="90000"/>
              </a:lnSpc>
              <a:spcBef>
                <a:spcPct val="50000"/>
              </a:spcBef>
              <a:spcAft>
                <a:spcPct val="25000"/>
              </a:spcAft>
              <a:buSzPct val="150000"/>
              <a:buFont typeface="Wingdings" pitchFamily="2" charset="2"/>
              <a:buChar char="Ø"/>
            </a:pPr>
            <a:r>
              <a:rPr lang="en-US" sz="2800" smtClean="0">
                <a:solidFill>
                  <a:srgbClr val="000000"/>
                </a:solidFill>
              </a:rPr>
              <a:t>Overview</a:t>
            </a:r>
          </a:p>
          <a:p>
            <a:pPr marL="457200" indent="-457200" eaLnBrk="1" hangingPunct="1">
              <a:lnSpc>
                <a:spcPct val="90000"/>
              </a:lnSpc>
              <a:spcBef>
                <a:spcPct val="50000"/>
              </a:spcBef>
              <a:spcAft>
                <a:spcPct val="25000"/>
              </a:spcAft>
              <a:buSzPct val="150000"/>
              <a:buFont typeface="Wingdings" pitchFamily="2" charset="2"/>
              <a:buChar char="Ø"/>
            </a:pPr>
            <a:r>
              <a:rPr lang="en-AU" sz="2800" smtClean="0">
                <a:solidFill>
                  <a:srgbClr val="000000"/>
                </a:solidFill>
              </a:rPr>
              <a:t>Installation</a:t>
            </a:r>
          </a:p>
          <a:p>
            <a:pPr marL="457200" indent="-457200" eaLnBrk="1" hangingPunct="1">
              <a:lnSpc>
                <a:spcPct val="90000"/>
              </a:lnSpc>
              <a:spcBef>
                <a:spcPct val="50000"/>
              </a:spcBef>
              <a:spcAft>
                <a:spcPct val="25000"/>
              </a:spcAft>
              <a:buSzPct val="150000"/>
              <a:buFont typeface="Wingdings" pitchFamily="2" charset="2"/>
              <a:buChar char="Ø"/>
            </a:pPr>
            <a:r>
              <a:rPr lang="en-AU" sz="2800" smtClean="0"/>
              <a:t>Securing Data Example</a:t>
            </a:r>
          </a:p>
          <a:p>
            <a:pPr marL="457200" indent="-457200" eaLnBrk="1" hangingPunct="1">
              <a:lnSpc>
                <a:spcPct val="90000"/>
              </a:lnSpc>
              <a:spcBef>
                <a:spcPct val="50000"/>
              </a:spcBef>
              <a:spcAft>
                <a:spcPct val="25000"/>
              </a:spcAft>
              <a:buSzPct val="150000"/>
              <a:buFont typeface="Wingdings" pitchFamily="2" charset="2"/>
              <a:buChar char="Ø"/>
            </a:pPr>
            <a:r>
              <a:rPr lang="en-AU" sz="2800" smtClean="0">
                <a:solidFill>
                  <a:srgbClr val="000000"/>
                </a:solidFill>
              </a:rPr>
              <a:t>Backups</a:t>
            </a:r>
          </a:p>
        </p:txBody>
      </p:sp>
    </p:spTree>
    <p:extLst>
      <p:ext uri="{BB962C8B-B14F-4D97-AF65-F5344CB8AC3E}">
        <p14:creationId xmlns:p14="http://schemas.microsoft.com/office/powerpoint/2010/main" val="514613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35843"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75685" name="Rectangle 5"/>
          <p:cNvSpPr>
            <a:spLocks noGrp="1" noChangeArrowheads="1"/>
          </p:cNvSpPr>
          <p:nvPr>
            <p:ph type="title"/>
          </p:nvPr>
        </p:nvSpPr>
        <p:spPr>
          <a:xfrm>
            <a:off x="1266499" y="381000"/>
            <a:ext cx="7877502" cy="838200"/>
          </a:xfrm>
        </p:spPr>
        <p:txBody>
          <a:bodyPr/>
          <a:lstStyle/>
          <a:p>
            <a:pPr eaLnBrk="1" hangingPunct="1">
              <a:defRPr/>
            </a:pPr>
            <a:r>
              <a:rPr lang="en-US" smtClean="0"/>
              <a:t>Securing Some Data</a:t>
            </a:r>
            <a:endParaRPr lang="en-AU" smtClean="0"/>
          </a:p>
        </p:txBody>
      </p:sp>
      <p:sp>
        <p:nvSpPr>
          <p:cNvPr id="35844" name="Rectangle 4"/>
          <p:cNvSpPr>
            <a:spLocks noGrp="1" noChangeArrowheads="1"/>
          </p:cNvSpPr>
          <p:nvPr>
            <p:ph idx="1"/>
          </p:nvPr>
        </p:nvSpPr>
        <p:spPr>
          <a:xfrm>
            <a:off x="1336860" y="1676400"/>
            <a:ext cx="7807141" cy="1143000"/>
          </a:xfrm>
          <a:noFill/>
        </p:spPr>
        <p:txBody>
          <a:bodyPr/>
          <a:lstStyle/>
          <a:p>
            <a:pPr marL="457200" indent="-457200" eaLnBrk="1" hangingPunct="1">
              <a:lnSpc>
                <a:spcPct val="90000"/>
              </a:lnSpc>
              <a:spcBef>
                <a:spcPct val="50000"/>
              </a:spcBef>
              <a:buFontTx/>
              <a:buNone/>
            </a:pPr>
            <a:r>
              <a:rPr lang="en-AU" b="1" smtClean="0">
                <a:solidFill>
                  <a:srgbClr val="000000"/>
                </a:solidFill>
                <a:latin typeface="Courier New" pitchFamily="49" charset="0"/>
              </a:rPr>
              <a:t>$ sqlplus system/manager</a:t>
            </a:r>
          </a:p>
          <a:p>
            <a:pPr marL="457200" indent="-457200" eaLnBrk="1" hangingPunct="1">
              <a:lnSpc>
                <a:spcPct val="90000"/>
              </a:lnSpc>
              <a:spcBef>
                <a:spcPct val="50000"/>
              </a:spcBef>
              <a:buFontTx/>
              <a:buNone/>
            </a:pPr>
            <a:endParaRPr lang="en-AU" b="1" smtClean="0">
              <a:solidFill>
                <a:srgbClr val="000000"/>
              </a:solidFill>
              <a:latin typeface="Courier New" pitchFamily="49" charset="0"/>
            </a:endParaRPr>
          </a:p>
          <a:p>
            <a:pPr marL="457200" indent="-457200" eaLnBrk="1" hangingPunct="1">
              <a:lnSpc>
                <a:spcPct val="90000"/>
              </a:lnSpc>
              <a:spcBef>
                <a:spcPct val="50000"/>
              </a:spcBef>
              <a:buFontTx/>
              <a:buNone/>
            </a:pPr>
            <a:r>
              <a:rPr lang="en-AU" b="1" smtClean="0">
                <a:solidFill>
                  <a:srgbClr val="000000"/>
                </a:solidFill>
                <a:latin typeface="Courier New" pitchFamily="49" charset="0"/>
              </a:rPr>
              <a:t>SQL&gt; select * from scott.emp;</a:t>
            </a:r>
          </a:p>
          <a:p>
            <a:pPr marL="457200" indent="-457200" eaLnBrk="1" hangingPunct="1">
              <a:lnSpc>
                <a:spcPct val="90000"/>
              </a:lnSpc>
              <a:spcBef>
                <a:spcPct val="50000"/>
              </a:spcBef>
              <a:buFontTx/>
              <a:buNone/>
            </a:pPr>
            <a:r>
              <a:rPr lang="en-AU" b="1" smtClean="0">
                <a:solidFill>
                  <a:srgbClr val="000000"/>
                </a:solidFill>
                <a:latin typeface="Courier New" pitchFamily="49" charset="0"/>
              </a:rPr>
              <a:t>...</a:t>
            </a:r>
          </a:p>
          <a:p>
            <a:pPr marL="457200" indent="-457200" eaLnBrk="1" hangingPunct="1">
              <a:lnSpc>
                <a:spcPct val="90000"/>
              </a:lnSpc>
              <a:spcBef>
                <a:spcPct val="50000"/>
              </a:spcBef>
              <a:buFontTx/>
              <a:buNone/>
            </a:pPr>
            <a:r>
              <a:rPr lang="en-AU" b="1" smtClean="0">
                <a:solidFill>
                  <a:srgbClr val="000000"/>
                </a:solidFill>
                <a:latin typeface="Courier New" pitchFamily="49" charset="0"/>
              </a:rPr>
              <a:t>14 rows selected.</a:t>
            </a:r>
          </a:p>
          <a:p>
            <a:pPr marL="457200" indent="-457200" eaLnBrk="1" hangingPunct="1">
              <a:lnSpc>
                <a:spcPct val="90000"/>
              </a:lnSpc>
              <a:spcBef>
                <a:spcPct val="50000"/>
              </a:spcBef>
              <a:buFontTx/>
              <a:buNone/>
            </a:pPr>
            <a:r>
              <a:rPr lang="en-AU" b="1" smtClean="0">
                <a:solidFill>
                  <a:srgbClr val="000000"/>
                </a:solidFill>
                <a:latin typeface="Courier New" pitchFamily="49" charset="0"/>
              </a:rPr>
              <a:t>SQL&gt;</a:t>
            </a:r>
          </a:p>
        </p:txBody>
      </p:sp>
    </p:spTree>
    <p:extLst>
      <p:ext uri="{BB962C8B-B14F-4D97-AF65-F5344CB8AC3E}">
        <p14:creationId xmlns:p14="http://schemas.microsoft.com/office/powerpoint/2010/main" val="388981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12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36867" name="Rectangle 512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77732" name="Rectangle 512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36869" name="Picture 5127" descr="C:\Documents and Settings\Dave\My Documents\DavidBergmeier\ausoug\2007_05_database_vault\dva_screenshots\01-login.jpg"/>
          <p:cNvPicPr>
            <a:picLocks noChangeAspect="1" noChangeArrowheads="1"/>
          </p:cNvPicPr>
          <p:nvPr/>
        </p:nvPicPr>
        <p:blipFill>
          <a:blip r:embed="rId3">
            <a:extLst>
              <a:ext uri="{28A0092B-C50C-407E-A947-70E740481C1C}">
                <a14:useLocalDpi xmlns:a14="http://schemas.microsoft.com/office/drawing/2010/main" val="0"/>
              </a:ext>
            </a:extLst>
          </a:blip>
          <a:srcRect r="38622" b="61292"/>
          <a:stretch>
            <a:fillRect/>
          </a:stretch>
        </p:blipFill>
        <p:spPr bwMode="auto">
          <a:xfrm>
            <a:off x="1477581" y="1371600"/>
            <a:ext cx="717682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630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37891"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79780" name="Rectangle 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37893" name="Picture 6" descr="C:\Documents and Settings\Dave\My Documents\DavidBergmeier\ausoug\2007_05_database_vault\dva_screenshots\01-login.jpg"/>
          <p:cNvPicPr>
            <a:picLocks noChangeAspect="1" noChangeArrowheads="1"/>
          </p:cNvPicPr>
          <p:nvPr/>
        </p:nvPicPr>
        <p:blipFill>
          <a:blip r:embed="rId3">
            <a:extLst>
              <a:ext uri="{28A0092B-C50C-407E-A947-70E740481C1C}">
                <a14:useLocalDpi xmlns:a14="http://schemas.microsoft.com/office/drawing/2010/main" val="0"/>
              </a:ext>
            </a:extLst>
          </a:blip>
          <a:srcRect t="39680" r="41656" b="16714"/>
          <a:stretch>
            <a:fillRect/>
          </a:stretch>
        </p:blipFill>
        <p:spPr bwMode="auto">
          <a:xfrm>
            <a:off x="1688664" y="1447800"/>
            <a:ext cx="7036101"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9158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38915"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83876" name="Rectangle 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38917" name="Picture 6" descr="C:\Documents and Settings\Dave\My Documents\DavidBergmeier\ausoug\2007_05_database_vault\dva_screenshots\02-main-menu.jpg"/>
          <p:cNvPicPr>
            <a:picLocks noChangeAspect="1" noChangeArrowheads="1"/>
          </p:cNvPicPr>
          <p:nvPr/>
        </p:nvPicPr>
        <p:blipFill>
          <a:blip r:embed="rId3">
            <a:extLst>
              <a:ext uri="{28A0092B-C50C-407E-A947-70E740481C1C}">
                <a14:useLocalDpi xmlns:a14="http://schemas.microsoft.com/office/drawing/2010/main" val="0"/>
              </a:ext>
            </a:extLst>
          </a:blip>
          <a:srcRect t="-525" r="136" b="6586"/>
          <a:stretch>
            <a:fillRect/>
          </a:stretch>
        </p:blipFill>
        <p:spPr bwMode="auto">
          <a:xfrm>
            <a:off x="914400" y="1295400"/>
            <a:ext cx="7696201"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107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39939"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85924" name="Rectangle 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39941" name="Picture 6" descr="C:\Documents and Settings\Dave\My Documents\DavidBergmeier\ausoug\2007_05_database_vault\dva_screenshots\03-real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1" y="1219200"/>
            <a:ext cx="7696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5617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6147"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882117" name="Rectangle 5"/>
          <p:cNvSpPr>
            <a:spLocks noGrp="1" noChangeArrowheads="1"/>
          </p:cNvSpPr>
          <p:nvPr>
            <p:ph type="title"/>
          </p:nvPr>
        </p:nvSpPr>
        <p:spPr>
          <a:xfrm>
            <a:off x="1266499" y="381000"/>
            <a:ext cx="7877502" cy="838200"/>
          </a:xfrm>
        </p:spPr>
        <p:txBody>
          <a:bodyPr/>
          <a:lstStyle/>
          <a:p>
            <a:pPr eaLnBrk="1" hangingPunct="1">
              <a:defRPr/>
            </a:pPr>
            <a:r>
              <a:rPr lang="en-US" smtClean="0"/>
              <a:t>Overview</a:t>
            </a:r>
            <a:endParaRPr lang="en-AU" smtClean="0"/>
          </a:p>
        </p:txBody>
      </p:sp>
      <p:sp>
        <p:nvSpPr>
          <p:cNvPr id="6148" name="Rectangle 4"/>
          <p:cNvSpPr>
            <a:spLocks noGrp="1" noChangeArrowheads="1"/>
          </p:cNvSpPr>
          <p:nvPr>
            <p:ph idx="1"/>
          </p:nvPr>
        </p:nvSpPr>
        <p:spPr>
          <a:xfrm>
            <a:off x="1336859" y="1676400"/>
            <a:ext cx="6930560" cy="1066800"/>
          </a:xfrm>
          <a:noFill/>
        </p:spPr>
        <p:txBody>
          <a:bodyPr/>
          <a:lstStyle/>
          <a:p>
            <a:pPr marL="457200" indent="-457200" eaLnBrk="1" hangingPunct="1">
              <a:lnSpc>
                <a:spcPct val="90000"/>
              </a:lnSpc>
              <a:spcBef>
                <a:spcPct val="50000"/>
              </a:spcBef>
              <a:buFontTx/>
              <a:buNone/>
            </a:pPr>
            <a:r>
              <a:rPr lang="en-AU" sz="3200" b="1" smtClean="0">
                <a:solidFill>
                  <a:srgbClr val="000000"/>
                </a:solidFill>
                <a:latin typeface="Arial" charset="0"/>
              </a:rPr>
              <a:t>Why Oracle Database Vault?</a:t>
            </a:r>
          </a:p>
          <a:p>
            <a:pPr marL="457200" indent="-457200" eaLnBrk="1" hangingPunct="1">
              <a:lnSpc>
                <a:spcPct val="90000"/>
              </a:lnSpc>
              <a:spcBef>
                <a:spcPct val="50000"/>
              </a:spcBef>
              <a:buFontTx/>
              <a:buNone/>
            </a:pPr>
            <a:endParaRPr lang="en-AU" sz="1200" b="1" smtClean="0">
              <a:solidFill>
                <a:srgbClr val="000000"/>
              </a:solidFill>
              <a:latin typeface="Arial" charset="0"/>
            </a:endParaRPr>
          </a:p>
          <a:p>
            <a:pPr marL="862013" lvl="1" indent="-381000" eaLnBrk="1" hangingPunct="1">
              <a:lnSpc>
                <a:spcPct val="90000"/>
              </a:lnSpc>
              <a:spcBef>
                <a:spcPct val="50000"/>
              </a:spcBef>
              <a:buFontTx/>
              <a:buChar char="•"/>
            </a:pPr>
            <a:r>
              <a:rPr lang="en-AU" sz="3200" b="1" smtClean="0">
                <a:solidFill>
                  <a:srgbClr val="000000"/>
                </a:solidFill>
                <a:latin typeface="Arial" charset="0"/>
              </a:rPr>
              <a:t>Don’t trust the DBA</a:t>
            </a:r>
          </a:p>
          <a:p>
            <a:pPr marL="862013" lvl="1" indent="-381000" eaLnBrk="1" hangingPunct="1">
              <a:lnSpc>
                <a:spcPct val="90000"/>
              </a:lnSpc>
              <a:spcBef>
                <a:spcPct val="50000"/>
              </a:spcBef>
              <a:buFontTx/>
              <a:buChar char="•"/>
            </a:pPr>
            <a:r>
              <a:rPr lang="en-AU" sz="3200" b="1" smtClean="0">
                <a:solidFill>
                  <a:srgbClr val="000000"/>
                </a:solidFill>
                <a:latin typeface="Arial" charset="0"/>
              </a:rPr>
              <a:t>Separation of duties</a:t>
            </a:r>
          </a:p>
          <a:p>
            <a:pPr marL="862013" lvl="1" indent="-381000" eaLnBrk="1" hangingPunct="1">
              <a:lnSpc>
                <a:spcPct val="90000"/>
              </a:lnSpc>
              <a:spcBef>
                <a:spcPct val="50000"/>
              </a:spcBef>
              <a:buFontTx/>
              <a:buChar char="•"/>
            </a:pPr>
            <a:endParaRPr lang="en-AU" sz="3200" b="1" smtClean="0">
              <a:solidFill>
                <a:srgbClr val="000000"/>
              </a:solidFill>
              <a:latin typeface="Arial" charset="0"/>
            </a:endParaRPr>
          </a:p>
          <a:p>
            <a:pPr marL="862013" lvl="1" indent="-381000" eaLnBrk="1" hangingPunct="1">
              <a:lnSpc>
                <a:spcPct val="90000"/>
              </a:lnSpc>
              <a:spcBef>
                <a:spcPct val="50000"/>
              </a:spcBef>
              <a:buFontTx/>
              <a:buChar char="•"/>
            </a:pPr>
            <a:endParaRPr lang="en-AU" sz="2400" b="1" smtClean="0">
              <a:solidFill>
                <a:srgbClr val="000000"/>
              </a:solidFill>
              <a:latin typeface="Arial" charset="0"/>
            </a:endParaRPr>
          </a:p>
        </p:txBody>
      </p:sp>
    </p:spTree>
    <p:extLst>
      <p:ext uri="{BB962C8B-B14F-4D97-AF65-F5344CB8AC3E}">
        <p14:creationId xmlns:p14="http://schemas.microsoft.com/office/powerpoint/2010/main" val="425926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3011"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92068" name="Rectangle 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43013" name="Picture 6" descr="C:\Documents and Settings\Dave\My Documents\DavidBergmeier\ausoug\2007_05_database_vault\dva_screenshots\04-create-realm.jpg"/>
          <p:cNvPicPr>
            <a:picLocks noChangeAspect="1" noChangeArrowheads="1"/>
          </p:cNvPicPr>
          <p:nvPr/>
        </p:nvPicPr>
        <p:blipFill>
          <a:blip r:embed="rId3">
            <a:extLst>
              <a:ext uri="{28A0092B-C50C-407E-A947-70E740481C1C}">
                <a14:useLocalDpi xmlns:a14="http://schemas.microsoft.com/office/drawing/2010/main" val="0"/>
              </a:ext>
            </a:extLst>
          </a:blip>
          <a:srcRect t="7341" r="2968" b="7831"/>
          <a:stretch>
            <a:fillRect/>
          </a:stretch>
        </p:blipFill>
        <p:spPr bwMode="auto">
          <a:xfrm>
            <a:off x="681104" y="1189703"/>
            <a:ext cx="7929495" cy="50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546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4035"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94116" name="Rectangle 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44037" name="Picture 7" descr="C:\Documents and Settings\Dave\My Documents\DavidBergmeier\ausoug\2007_05_database_vault\dva_screenshots\05-realm-created.jpg"/>
          <p:cNvPicPr>
            <a:picLocks noChangeAspect="1" noChangeArrowheads="1"/>
          </p:cNvPicPr>
          <p:nvPr/>
        </p:nvPicPr>
        <p:blipFill>
          <a:blip r:embed="rId3">
            <a:extLst>
              <a:ext uri="{28A0092B-C50C-407E-A947-70E740481C1C}">
                <a14:useLocalDpi xmlns:a14="http://schemas.microsoft.com/office/drawing/2010/main" val="0"/>
              </a:ext>
            </a:extLst>
          </a:blip>
          <a:srcRect l="728" t="10976" r="3766" b="21382"/>
          <a:stretch>
            <a:fillRect/>
          </a:stretch>
        </p:blipFill>
        <p:spPr bwMode="auto">
          <a:xfrm>
            <a:off x="533400" y="1219200"/>
            <a:ext cx="8153401"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397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5059"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96164" name="Rectangle 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45061" name="Picture 6" descr="C:\Documents and Settings\Dave\My Documents\DavidBergmeier\ausoug\2007_05_database_vault\dva_screenshots\06-edit-realm.jpg"/>
          <p:cNvPicPr>
            <a:picLocks noChangeAspect="1" noChangeArrowheads="1"/>
          </p:cNvPicPr>
          <p:nvPr/>
        </p:nvPicPr>
        <p:blipFill>
          <a:blip r:embed="rId3">
            <a:extLst>
              <a:ext uri="{28A0092B-C50C-407E-A947-70E740481C1C}">
                <a14:useLocalDpi xmlns:a14="http://schemas.microsoft.com/office/drawing/2010/main" val="0"/>
              </a:ext>
            </a:extLst>
          </a:blip>
          <a:srcRect l="3601" t="27669" r="3560" b="26736"/>
          <a:stretch>
            <a:fillRect/>
          </a:stretch>
        </p:blipFill>
        <p:spPr bwMode="auto">
          <a:xfrm>
            <a:off x="1055416" y="1600200"/>
            <a:ext cx="7877502"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051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6083"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98212" name="Rectangle 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46085" name="Picture 6" descr="C:\Documents and Settings\Dave\My Documents\DavidBergmeier\ausoug\2007_05_database_vault\dva_screenshots\07-create-secured-object.jpg"/>
          <p:cNvPicPr>
            <a:picLocks noChangeAspect="1" noChangeArrowheads="1"/>
          </p:cNvPicPr>
          <p:nvPr/>
        </p:nvPicPr>
        <p:blipFill>
          <a:blip r:embed="rId3">
            <a:extLst>
              <a:ext uri="{28A0092B-C50C-407E-A947-70E740481C1C}">
                <a14:useLocalDpi xmlns:a14="http://schemas.microsoft.com/office/drawing/2010/main" val="0"/>
              </a:ext>
            </a:extLst>
          </a:blip>
          <a:srcRect l="1181" t="22549" r="3093" b="13399"/>
          <a:stretch>
            <a:fillRect/>
          </a:stretch>
        </p:blipFill>
        <p:spPr bwMode="auto">
          <a:xfrm>
            <a:off x="990600" y="1600200"/>
            <a:ext cx="7619999" cy="454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866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7107"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400260" name="Rectangle 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47109" name="Picture 6" descr="C:\Documents and Settings\Dave\My Documents\DavidBergmeier\ausoug\2007_05_database_vault\dva_screenshots\08-create-authorization.jpg"/>
          <p:cNvPicPr>
            <a:picLocks noChangeAspect="1" noChangeArrowheads="1"/>
          </p:cNvPicPr>
          <p:nvPr/>
        </p:nvPicPr>
        <p:blipFill>
          <a:blip r:embed="rId3">
            <a:extLst>
              <a:ext uri="{28A0092B-C50C-407E-A947-70E740481C1C}">
                <a14:useLocalDpi xmlns:a14="http://schemas.microsoft.com/office/drawing/2010/main" val="0"/>
              </a:ext>
            </a:extLst>
          </a:blip>
          <a:srcRect l="1060" t="14763" r="2979" b="16069"/>
          <a:stretch>
            <a:fillRect/>
          </a:stretch>
        </p:blipFill>
        <p:spPr bwMode="auto">
          <a:xfrm>
            <a:off x="686021" y="1295400"/>
            <a:ext cx="8153179"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932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8131"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402308" name="Rectangle 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48133" name="Picture 6" descr="C:\Documents and Settings\Dave\My Documents\DavidBergmeier\ausoug\2007_05_database_vault\dva_screenshots\09-realm-completed.jpg"/>
          <p:cNvPicPr>
            <a:picLocks noChangeAspect="1" noChangeArrowheads="1"/>
          </p:cNvPicPr>
          <p:nvPr/>
        </p:nvPicPr>
        <p:blipFill>
          <a:blip r:embed="rId3">
            <a:extLst>
              <a:ext uri="{28A0092B-C50C-407E-A947-70E740481C1C}">
                <a14:useLocalDpi xmlns:a14="http://schemas.microsoft.com/office/drawing/2010/main" val="0"/>
              </a:ext>
            </a:extLst>
          </a:blip>
          <a:srcRect l="2962" t="21335" r="3902" b="4210"/>
          <a:stretch>
            <a:fillRect/>
          </a:stretch>
        </p:blipFill>
        <p:spPr bwMode="auto">
          <a:xfrm>
            <a:off x="990600" y="1219200"/>
            <a:ext cx="8015609"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713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9155"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404356" name="Rectangle 4"/>
          <p:cNvSpPr>
            <a:spLocks noGrp="1" noChangeArrowheads="1"/>
          </p:cNvSpPr>
          <p:nvPr>
            <p:ph type="title"/>
          </p:nvPr>
        </p:nvSpPr>
        <p:spPr>
          <a:xfrm>
            <a:off x="1266499" y="381000"/>
            <a:ext cx="7877502" cy="838200"/>
          </a:xfrm>
        </p:spPr>
        <p:txBody>
          <a:bodyPr/>
          <a:lstStyle/>
          <a:p>
            <a:pPr eaLnBrk="1" hangingPunct="1">
              <a:defRPr/>
            </a:pPr>
            <a:r>
              <a:rPr lang="en-AU" smtClean="0"/>
              <a:t>Securing Some Data</a:t>
            </a:r>
          </a:p>
        </p:txBody>
      </p:sp>
      <p:pic>
        <p:nvPicPr>
          <p:cNvPr id="49157" name="Picture 6" descr="C:\Documents and Settings\Dave\My Documents\DavidBergmeier\ausoug\2007_05_database_vault\dva_screenshots\10-realm-completed2.jpg"/>
          <p:cNvPicPr>
            <a:picLocks noChangeAspect="1" noChangeArrowheads="1"/>
          </p:cNvPicPr>
          <p:nvPr/>
        </p:nvPicPr>
        <p:blipFill>
          <a:blip r:embed="rId3">
            <a:extLst>
              <a:ext uri="{28A0092B-C50C-407E-A947-70E740481C1C}">
                <a14:useLocalDpi xmlns:a14="http://schemas.microsoft.com/office/drawing/2010/main" val="0"/>
              </a:ext>
            </a:extLst>
          </a:blip>
          <a:srcRect l="1001" t="12215" r="2921" b="12215"/>
          <a:stretch>
            <a:fillRect/>
          </a:stretch>
        </p:blipFill>
        <p:spPr bwMode="auto">
          <a:xfrm>
            <a:off x="1143000" y="1447800"/>
            <a:ext cx="8001001"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01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50179" name="Rectangle 1027"/>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406405" name="Rectangle 1029"/>
          <p:cNvSpPr>
            <a:spLocks noGrp="1" noChangeArrowheads="1"/>
          </p:cNvSpPr>
          <p:nvPr>
            <p:ph type="title"/>
          </p:nvPr>
        </p:nvSpPr>
        <p:spPr>
          <a:xfrm>
            <a:off x="1266499" y="381000"/>
            <a:ext cx="7877502" cy="838200"/>
          </a:xfrm>
        </p:spPr>
        <p:txBody>
          <a:bodyPr/>
          <a:lstStyle/>
          <a:p>
            <a:pPr eaLnBrk="1" hangingPunct="1">
              <a:defRPr/>
            </a:pPr>
            <a:r>
              <a:rPr lang="en-US" smtClean="0"/>
              <a:t>Securing Some Data</a:t>
            </a:r>
            <a:endParaRPr lang="en-AU" smtClean="0"/>
          </a:p>
        </p:txBody>
      </p:sp>
      <p:sp>
        <p:nvSpPr>
          <p:cNvPr id="50180" name="Rectangle 1028"/>
          <p:cNvSpPr>
            <a:spLocks noGrp="1" noChangeArrowheads="1"/>
          </p:cNvSpPr>
          <p:nvPr>
            <p:ph idx="1"/>
          </p:nvPr>
        </p:nvSpPr>
        <p:spPr>
          <a:xfrm>
            <a:off x="1196138" y="1371600"/>
            <a:ext cx="7947863" cy="1143000"/>
          </a:xfrm>
          <a:noFill/>
        </p:spPr>
        <p:txBody>
          <a:bodyPr/>
          <a:lstStyle/>
          <a:p>
            <a:pPr marL="457200" indent="-457200" eaLnBrk="1" hangingPunct="1">
              <a:lnSpc>
                <a:spcPct val="90000"/>
              </a:lnSpc>
              <a:spcBef>
                <a:spcPct val="50000"/>
              </a:spcBef>
              <a:buFontTx/>
              <a:buNone/>
            </a:pPr>
            <a:r>
              <a:rPr lang="en-AU" b="1" smtClean="0">
                <a:solidFill>
                  <a:srgbClr val="000000"/>
                </a:solidFill>
                <a:latin typeface="Courier New" pitchFamily="49" charset="0"/>
              </a:rPr>
              <a:t>SQL&gt; select * from scott.emp;</a:t>
            </a:r>
          </a:p>
          <a:p>
            <a:pPr marL="457200" indent="-457200" eaLnBrk="1" hangingPunct="1">
              <a:lnSpc>
                <a:spcPct val="90000"/>
              </a:lnSpc>
              <a:spcBef>
                <a:spcPct val="50000"/>
              </a:spcBef>
              <a:buFontTx/>
              <a:buNone/>
            </a:pPr>
            <a:r>
              <a:rPr lang="en-AU" b="1" smtClean="0">
                <a:solidFill>
                  <a:srgbClr val="000000"/>
                </a:solidFill>
                <a:latin typeface="Courier New" pitchFamily="49" charset="0"/>
              </a:rPr>
              <a:t>select * from scott.emp</a:t>
            </a:r>
          </a:p>
          <a:p>
            <a:pPr marL="457200" indent="-457200" eaLnBrk="1" hangingPunct="1">
              <a:lnSpc>
                <a:spcPct val="90000"/>
              </a:lnSpc>
              <a:spcBef>
                <a:spcPct val="50000"/>
              </a:spcBef>
              <a:buFontTx/>
              <a:buNone/>
            </a:pPr>
            <a:r>
              <a:rPr lang="en-AU" b="1" smtClean="0">
                <a:solidFill>
                  <a:srgbClr val="000000"/>
                </a:solidFill>
                <a:latin typeface="Courier New" pitchFamily="49" charset="0"/>
              </a:rPr>
              <a:t>                    *</a:t>
            </a:r>
          </a:p>
          <a:p>
            <a:pPr marL="457200" indent="-457200" eaLnBrk="1" hangingPunct="1">
              <a:lnSpc>
                <a:spcPct val="90000"/>
              </a:lnSpc>
              <a:spcBef>
                <a:spcPct val="50000"/>
              </a:spcBef>
              <a:buFontTx/>
              <a:buNone/>
            </a:pPr>
            <a:r>
              <a:rPr lang="en-AU" b="1" smtClean="0">
                <a:solidFill>
                  <a:srgbClr val="000000"/>
                </a:solidFill>
                <a:latin typeface="Courier New" pitchFamily="49" charset="0"/>
              </a:rPr>
              <a:t>ERROR at line 1:</a:t>
            </a:r>
          </a:p>
          <a:p>
            <a:pPr marL="457200" indent="-457200" eaLnBrk="1" hangingPunct="1">
              <a:lnSpc>
                <a:spcPct val="90000"/>
              </a:lnSpc>
              <a:spcBef>
                <a:spcPct val="50000"/>
              </a:spcBef>
              <a:buFontTx/>
              <a:buNone/>
            </a:pPr>
            <a:r>
              <a:rPr lang="en-AU" b="1" smtClean="0">
                <a:solidFill>
                  <a:srgbClr val="F01025"/>
                </a:solidFill>
                <a:latin typeface="Courier New" pitchFamily="49" charset="0"/>
              </a:rPr>
              <a:t>ORA-01031</a:t>
            </a:r>
            <a:r>
              <a:rPr lang="en-AU" b="1" smtClean="0">
                <a:solidFill>
                  <a:srgbClr val="000000"/>
                </a:solidFill>
                <a:latin typeface="Courier New" pitchFamily="49" charset="0"/>
              </a:rPr>
              <a:t>: Insufficient Privileges</a:t>
            </a:r>
          </a:p>
          <a:p>
            <a:pPr marL="457200" indent="-457200" eaLnBrk="1" hangingPunct="1">
              <a:lnSpc>
                <a:spcPct val="90000"/>
              </a:lnSpc>
              <a:spcBef>
                <a:spcPct val="50000"/>
              </a:spcBef>
              <a:buFontTx/>
              <a:buNone/>
            </a:pPr>
            <a:r>
              <a:rPr lang="en-AU" b="1" smtClean="0">
                <a:solidFill>
                  <a:srgbClr val="000000"/>
                </a:solidFill>
                <a:latin typeface="Courier New" pitchFamily="49" charset="0"/>
              </a:rPr>
              <a:t>SQL&gt;</a:t>
            </a:r>
          </a:p>
        </p:txBody>
      </p:sp>
    </p:spTree>
    <p:extLst>
      <p:ext uri="{BB962C8B-B14F-4D97-AF65-F5344CB8AC3E}">
        <p14:creationId xmlns:p14="http://schemas.microsoft.com/office/powerpoint/2010/main" val="42718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51203"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408453" name="Rectangle 5"/>
          <p:cNvSpPr>
            <a:spLocks noGrp="1" noChangeArrowheads="1"/>
          </p:cNvSpPr>
          <p:nvPr>
            <p:ph type="title"/>
          </p:nvPr>
        </p:nvSpPr>
        <p:spPr>
          <a:xfrm>
            <a:off x="1266499" y="381000"/>
            <a:ext cx="7877502" cy="838200"/>
          </a:xfrm>
        </p:spPr>
        <p:txBody>
          <a:bodyPr/>
          <a:lstStyle/>
          <a:p>
            <a:pPr eaLnBrk="1" hangingPunct="1">
              <a:defRPr/>
            </a:pPr>
            <a:r>
              <a:rPr lang="en-US" smtClean="0"/>
              <a:t>Securing Some Data</a:t>
            </a:r>
            <a:endParaRPr lang="en-AU" smtClean="0"/>
          </a:p>
        </p:txBody>
      </p:sp>
      <p:sp>
        <p:nvSpPr>
          <p:cNvPr id="51204" name="Rectangle 4"/>
          <p:cNvSpPr>
            <a:spLocks noGrp="1" noChangeArrowheads="1"/>
          </p:cNvSpPr>
          <p:nvPr>
            <p:ph idx="1"/>
          </p:nvPr>
        </p:nvSpPr>
        <p:spPr>
          <a:xfrm>
            <a:off x="1196138" y="1295400"/>
            <a:ext cx="7947863" cy="1066800"/>
          </a:xfrm>
          <a:noFill/>
        </p:spPr>
        <p:txBody>
          <a:bodyPr/>
          <a:lstStyle/>
          <a:p>
            <a:pPr marL="457200" indent="-457200" eaLnBrk="1" hangingPunct="1">
              <a:lnSpc>
                <a:spcPct val="50000"/>
              </a:lnSpc>
              <a:spcBef>
                <a:spcPct val="50000"/>
              </a:spcBef>
              <a:buFontTx/>
              <a:buNone/>
            </a:pPr>
            <a:endParaRPr lang="en-AU" sz="3200" b="1" smtClean="0">
              <a:solidFill>
                <a:srgbClr val="000000"/>
              </a:solidFill>
              <a:latin typeface="Courier New" pitchFamily="49" charset="0"/>
            </a:endParaRPr>
          </a:p>
          <a:p>
            <a:pPr marL="457200" indent="-457200" eaLnBrk="1" hangingPunct="1">
              <a:lnSpc>
                <a:spcPct val="50000"/>
              </a:lnSpc>
              <a:spcBef>
                <a:spcPct val="50000"/>
              </a:spcBef>
              <a:buFontTx/>
              <a:buNone/>
            </a:pPr>
            <a:r>
              <a:rPr lang="en-AU" b="1" smtClean="0">
                <a:solidFill>
                  <a:srgbClr val="000000"/>
                </a:solidFill>
                <a:latin typeface="Courier New" pitchFamily="49" charset="0"/>
              </a:rPr>
              <a:t>SQL&gt; select * from scott.dept;</a:t>
            </a:r>
          </a:p>
          <a:p>
            <a:pPr marL="457200" indent="-457200" eaLnBrk="1" hangingPunct="1">
              <a:lnSpc>
                <a:spcPct val="50000"/>
              </a:lnSpc>
              <a:spcBef>
                <a:spcPct val="50000"/>
              </a:spcBef>
              <a:buFontTx/>
              <a:buNone/>
            </a:pPr>
            <a:r>
              <a:rPr lang="en-AU" b="1" smtClean="0">
                <a:solidFill>
                  <a:srgbClr val="000000"/>
                </a:solidFill>
                <a:latin typeface="Courier New" pitchFamily="49" charset="0"/>
              </a:rPr>
              <a:t>    DEPTNO DNAME          LOC</a:t>
            </a:r>
          </a:p>
          <a:p>
            <a:pPr marL="457200" indent="-457200" eaLnBrk="1" hangingPunct="1">
              <a:lnSpc>
                <a:spcPct val="50000"/>
              </a:lnSpc>
              <a:spcBef>
                <a:spcPct val="50000"/>
              </a:spcBef>
              <a:buFontTx/>
              <a:buNone/>
            </a:pPr>
            <a:r>
              <a:rPr lang="en-AU" b="1" smtClean="0">
                <a:solidFill>
                  <a:srgbClr val="000000"/>
                </a:solidFill>
                <a:latin typeface="Courier New" pitchFamily="49" charset="0"/>
              </a:rPr>
              <a:t>---------- -------------- --------</a:t>
            </a:r>
          </a:p>
          <a:p>
            <a:pPr marL="457200" indent="-457200" eaLnBrk="1" hangingPunct="1">
              <a:lnSpc>
                <a:spcPct val="50000"/>
              </a:lnSpc>
              <a:spcBef>
                <a:spcPct val="50000"/>
              </a:spcBef>
              <a:buFontTx/>
              <a:buNone/>
            </a:pPr>
            <a:r>
              <a:rPr lang="en-AU" b="1" smtClean="0">
                <a:solidFill>
                  <a:srgbClr val="000000"/>
                </a:solidFill>
                <a:latin typeface="Courier New" pitchFamily="49" charset="0"/>
              </a:rPr>
              <a:t>        10 ACCOUNTING     NEW YORK</a:t>
            </a:r>
          </a:p>
          <a:p>
            <a:pPr marL="457200" indent="-457200" eaLnBrk="1" hangingPunct="1">
              <a:lnSpc>
                <a:spcPct val="50000"/>
              </a:lnSpc>
              <a:spcBef>
                <a:spcPct val="50000"/>
              </a:spcBef>
              <a:buFontTx/>
              <a:buNone/>
            </a:pPr>
            <a:r>
              <a:rPr lang="en-AU" b="1" smtClean="0">
                <a:solidFill>
                  <a:srgbClr val="000000"/>
                </a:solidFill>
                <a:latin typeface="Courier New" pitchFamily="49" charset="0"/>
              </a:rPr>
              <a:t>        20 RESEARCH       DALLAS</a:t>
            </a:r>
          </a:p>
          <a:p>
            <a:pPr marL="457200" indent="-457200" eaLnBrk="1" hangingPunct="1">
              <a:lnSpc>
                <a:spcPct val="50000"/>
              </a:lnSpc>
              <a:spcBef>
                <a:spcPct val="50000"/>
              </a:spcBef>
              <a:buFontTx/>
              <a:buNone/>
            </a:pPr>
            <a:r>
              <a:rPr lang="en-AU" b="1" smtClean="0">
                <a:solidFill>
                  <a:srgbClr val="000000"/>
                </a:solidFill>
                <a:latin typeface="Courier New" pitchFamily="49" charset="0"/>
              </a:rPr>
              <a:t>        30 SALES          CHICAGO</a:t>
            </a:r>
          </a:p>
          <a:p>
            <a:pPr marL="457200" indent="-457200" eaLnBrk="1" hangingPunct="1">
              <a:lnSpc>
                <a:spcPct val="50000"/>
              </a:lnSpc>
              <a:spcBef>
                <a:spcPct val="50000"/>
              </a:spcBef>
              <a:buFontTx/>
              <a:buNone/>
            </a:pPr>
            <a:r>
              <a:rPr lang="en-AU" b="1" smtClean="0">
                <a:solidFill>
                  <a:srgbClr val="000000"/>
                </a:solidFill>
                <a:latin typeface="Courier New" pitchFamily="49" charset="0"/>
              </a:rPr>
              <a:t>        40 OPERATIONS     BOSTON</a:t>
            </a:r>
          </a:p>
          <a:p>
            <a:pPr marL="457200" indent="-457200" eaLnBrk="1" hangingPunct="1">
              <a:lnSpc>
                <a:spcPct val="50000"/>
              </a:lnSpc>
              <a:spcBef>
                <a:spcPct val="50000"/>
              </a:spcBef>
              <a:buFontTx/>
              <a:buNone/>
            </a:pPr>
            <a:r>
              <a:rPr lang="en-AU" b="1" smtClean="0">
                <a:solidFill>
                  <a:srgbClr val="000000"/>
                </a:solidFill>
                <a:latin typeface="Courier New" pitchFamily="49" charset="0"/>
              </a:rPr>
              <a:t>SQL&gt;</a:t>
            </a:r>
          </a:p>
        </p:txBody>
      </p:sp>
    </p:spTree>
    <p:extLst>
      <p:ext uri="{BB962C8B-B14F-4D97-AF65-F5344CB8AC3E}">
        <p14:creationId xmlns:p14="http://schemas.microsoft.com/office/powerpoint/2010/main" val="117716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14691"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564101" name="Rectangle 5"/>
          <p:cNvSpPr>
            <a:spLocks noGrp="1" noChangeArrowheads="1"/>
          </p:cNvSpPr>
          <p:nvPr>
            <p:ph type="title"/>
          </p:nvPr>
        </p:nvSpPr>
        <p:spPr>
          <a:xfrm>
            <a:off x="1970109" y="381000"/>
            <a:ext cx="7173892" cy="838200"/>
          </a:xfrm>
        </p:spPr>
        <p:txBody>
          <a:bodyPr/>
          <a:lstStyle/>
          <a:p>
            <a:pPr eaLnBrk="1" hangingPunct="1">
              <a:defRPr/>
            </a:pPr>
            <a:r>
              <a:rPr lang="en-US" smtClean="0"/>
              <a:t>Agenda</a:t>
            </a:r>
            <a:endParaRPr lang="en-AU" smtClean="0"/>
          </a:p>
        </p:txBody>
      </p:sp>
      <p:sp>
        <p:nvSpPr>
          <p:cNvPr id="114692" name="Rectangle 4"/>
          <p:cNvSpPr>
            <a:spLocks noGrp="1" noChangeArrowheads="1"/>
          </p:cNvSpPr>
          <p:nvPr>
            <p:ph idx="1"/>
          </p:nvPr>
        </p:nvSpPr>
        <p:spPr>
          <a:xfrm>
            <a:off x="1970108" y="1143000"/>
            <a:ext cx="6930560" cy="1066800"/>
          </a:xfrm>
          <a:noFill/>
        </p:spPr>
        <p:txBody>
          <a:bodyPr/>
          <a:lstStyle/>
          <a:p>
            <a:pPr marL="457200" indent="-457200" eaLnBrk="1" hangingPunct="1">
              <a:lnSpc>
                <a:spcPct val="90000"/>
              </a:lnSpc>
              <a:spcBef>
                <a:spcPct val="50000"/>
              </a:spcBef>
              <a:buSzPct val="150000"/>
              <a:buFontTx/>
              <a:buNone/>
            </a:pPr>
            <a:endParaRPr lang="en-US" sz="1800" smtClean="0">
              <a:solidFill>
                <a:srgbClr val="000000"/>
              </a:solidFill>
            </a:endParaRPr>
          </a:p>
          <a:p>
            <a:pPr marL="457200" indent="-457200" eaLnBrk="1" hangingPunct="1">
              <a:lnSpc>
                <a:spcPct val="90000"/>
              </a:lnSpc>
              <a:spcBef>
                <a:spcPct val="50000"/>
              </a:spcBef>
              <a:spcAft>
                <a:spcPct val="25000"/>
              </a:spcAft>
              <a:buSzPct val="150000"/>
              <a:buFont typeface="Wingdings" pitchFamily="2" charset="2"/>
              <a:buChar char="Ø"/>
            </a:pPr>
            <a:r>
              <a:rPr lang="en-US" sz="2800" smtClean="0">
                <a:solidFill>
                  <a:srgbClr val="000000"/>
                </a:solidFill>
              </a:rPr>
              <a:t>Overview</a:t>
            </a:r>
          </a:p>
          <a:p>
            <a:pPr marL="457200" indent="-457200" eaLnBrk="1" hangingPunct="1">
              <a:lnSpc>
                <a:spcPct val="90000"/>
              </a:lnSpc>
              <a:spcBef>
                <a:spcPct val="50000"/>
              </a:spcBef>
              <a:spcAft>
                <a:spcPct val="25000"/>
              </a:spcAft>
              <a:buSzPct val="150000"/>
              <a:buFont typeface="Wingdings" pitchFamily="2" charset="2"/>
              <a:buChar char="Ø"/>
            </a:pPr>
            <a:r>
              <a:rPr lang="en-AU" sz="2800" smtClean="0">
                <a:solidFill>
                  <a:srgbClr val="000000"/>
                </a:solidFill>
              </a:rPr>
              <a:t>Installation</a:t>
            </a:r>
          </a:p>
          <a:p>
            <a:pPr marL="457200" indent="-457200" eaLnBrk="1" hangingPunct="1">
              <a:lnSpc>
                <a:spcPct val="90000"/>
              </a:lnSpc>
              <a:spcBef>
                <a:spcPct val="50000"/>
              </a:spcBef>
              <a:spcAft>
                <a:spcPct val="25000"/>
              </a:spcAft>
              <a:buSzPct val="150000"/>
              <a:buFont typeface="Wingdings" pitchFamily="2" charset="2"/>
              <a:buChar char="Ø"/>
            </a:pPr>
            <a:r>
              <a:rPr lang="en-AU" sz="2800" smtClean="0">
                <a:solidFill>
                  <a:srgbClr val="000000"/>
                </a:solidFill>
              </a:rPr>
              <a:t>Securing </a:t>
            </a:r>
            <a:r>
              <a:rPr lang="en-AU" sz="2800" smtClean="0">
                <a:solidFill>
                  <a:srgbClr val="000000"/>
                </a:solidFill>
              </a:rPr>
              <a:t>Data Example</a:t>
            </a:r>
            <a:endParaRPr lang="en-AU" sz="2800" smtClean="0">
              <a:solidFill>
                <a:srgbClr val="000000"/>
              </a:solidFill>
            </a:endParaRPr>
          </a:p>
          <a:p>
            <a:pPr marL="457200" indent="-457200" eaLnBrk="1" hangingPunct="1">
              <a:lnSpc>
                <a:spcPct val="90000"/>
              </a:lnSpc>
              <a:spcBef>
                <a:spcPct val="50000"/>
              </a:spcBef>
              <a:spcAft>
                <a:spcPct val="25000"/>
              </a:spcAft>
              <a:buSzPct val="150000"/>
              <a:buFont typeface="Wingdings" pitchFamily="2" charset="2"/>
              <a:buChar char="Ø"/>
            </a:pPr>
            <a:r>
              <a:rPr lang="en-AU" sz="2800" smtClean="0"/>
              <a:t>Backups</a:t>
            </a:r>
          </a:p>
        </p:txBody>
      </p:sp>
    </p:spTree>
    <p:extLst>
      <p:ext uri="{BB962C8B-B14F-4D97-AF65-F5344CB8AC3E}">
        <p14:creationId xmlns:p14="http://schemas.microsoft.com/office/powerpoint/2010/main" val="37171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3" descr="C:\MGAGD-CC\CLIENTS\MGA\DIAGRAMS\david_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054" y="1719264"/>
            <a:ext cx="8091517" cy="452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7172"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298885" name="Rectangle 5"/>
          <p:cNvSpPr>
            <a:spLocks noGrp="1" noChangeArrowheads="1"/>
          </p:cNvSpPr>
          <p:nvPr>
            <p:ph type="title"/>
          </p:nvPr>
        </p:nvSpPr>
        <p:spPr>
          <a:xfrm>
            <a:off x="1266499" y="381000"/>
            <a:ext cx="7877502" cy="838200"/>
          </a:xfrm>
        </p:spPr>
        <p:txBody>
          <a:bodyPr/>
          <a:lstStyle/>
          <a:p>
            <a:pPr>
              <a:defRPr/>
            </a:pPr>
            <a:r>
              <a:rPr lang="en-US"/>
              <a:t>Separation of duties</a:t>
            </a:r>
            <a:endParaRPr lang="en-AU" smtClean="0"/>
          </a:p>
        </p:txBody>
      </p:sp>
      <p:sp>
        <p:nvSpPr>
          <p:cNvPr id="7174" name="Text Box 10"/>
          <p:cNvSpPr txBox="1">
            <a:spLocks noChangeArrowheads="1"/>
          </p:cNvSpPr>
          <p:nvPr/>
        </p:nvSpPr>
        <p:spPr bwMode="auto">
          <a:xfrm>
            <a:off x="1518625" y="2743201"/>
            <a:ext cx="488422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rgbClr val="000000"/>
                </a:solidFill>
                <a:latin typeface="Arial Black" pitchFamily="34" charset="0"/>
              </a:defRPr>
            </a:lvl1pPr>
            <a:lvl2pPr marL="742950" indent="-285750">
              <a:defRPr sz="2000" b="1">
                <a:solidFill>
                  <a:srgbClr val="000000"/>
                </a:solidFill>
                <a:latin typeface="Arial Black" pitchFamily="34" charset="0"/>
              </a:defRPr>
            </a:lvl2pPr>
            <a:lvl3pPr marL="1143000" indent="-228600">
              <a:defRPr sz="2000" b="1">
                <a:solidFill>
                  <a:srgbClr val="000000"/>
                </a:solidFill>
                <a:latin typeface="Arial Black" pitchFamily="34" charset="0"/>
              </a:defRPr>
            </a:lvl3pPr>
            <a:lvl4pPr marL="1600200" indent="-228600">
              <a:defRPr sz="2000" b="1">
                <a:solidFill>
                  <a:srgbClr val="000000"/>
                </a:solidFill>
                <a:latin typeface="Arial Black" pitchFamily="34" charset="0"/>
              </a:defRPr>
            </a:lvl4pPr>
            <a:lvl5pPr marL="2057400" indent="-228600">
              <a:defRPr sz="2000" b="1">
                <a:solidFill>
                  <a:srgbClr val="000000"/>
                </a:solidFill>
                <a:latin typeface="Arial Black" pitchFamily="34" charset="0"/>
              </a:defRPr>
            </a:lvl5pPr>
            <a:lvl6pPr marL="2514600" indent="-228600" eaLnBrk="0" fontAlgn="base" hangingPunct="0">
              <a:spcBef>
                <a:spcPct val="0"/>
              </a:spcBef>
              <a:spcAft>
                <a:spcPct val="0"/>
              </a:spcAft>
              <a:defRPr sz="2000" b="1">
                <a:solidFill>
                  <a:srgbClr val="000000"/>
                </a:solidFill>
                <a:latin typeface="Arial Black" pitchFamily="34" charset="0"/>
              </a:defRPr>
            </a:lvl6pPr>
            <a:lvl7pPr marL="2971800" indent="-228600" eaLnBrk="0" fontAlgn="base" hangingPunct="0">
              <a:spcBef>
                <a:spcPct val="0"/>
              </a:spcBef>
              <a:spcAft>
                <a:spcPct val="0"/>
              </a:spcAft>
              <a:defRPr sz="2000" b="1">
                <a:solidFill>
                  <a:srgbClr val="000000"/>
                </a:solidFill>
                <a:latin typeface="Arial Black" pitchFamily="34" charset="0"/>
              </a:defRPr>
            </a:lvl7pPr>
            <a:lvl8pPr marL="3429000" indent="-228600" eaLnBrk="0" fontAlgn="base" hangingPunct="0">
              <a:spcBef>
                <a:spcPct val="0"/>
              </a:spcBef>
              <a:spcAft>
                <a:spcPct val="0"/>
              </a:spcAft>
              <a:defRPr sz="2000" b="1">
                <a:solidFill>
                  <a:srgbClr val="000000"/>
                </a:solidFill>
                <a:latin typeface="Arial Black" pitchFamily="34" charset="0"/>
              </a:defRPr>
            </a:lvl8pPr>
            <a:lvl9pPr marL="3886200" indent="-228600" eaLnBrk="0" fontAlgn="base" hangingPunct="0">
              <a:spcBef>
                <a:spcPct val="0"/>
              </a:spcBef>
              <a:spcAft>
                <a:spcPct val="0"/>
              </a:spcAft>
              <a:defRPr sz="2000" b="1">
                <a:solidFill>
                  <a:srgbClr val="000000"/>
                </a:solidFill>
                <a:latin typeface="Arial Black" pitchFamily="34" charset="0"/>
              </a:defRPr>
            </a:lvl9pPr>
          </a:lstStyle>
          <a:p>
            <a:r>
              <a:rPr lang="en-US" sz="2800">
                <a:solidFill>
                  <a:schemeClr val="bg2"/>
                </a:solidFill>
                <a:latin typeface="Courier New" pitchFamily="49" charset="0"/>
              </a:rPr>
              <a:t>connect / as sysdba</a:t>
            </a:r>
          </a:p>
          <a:p>
            <a:r>
              <a:rPr lang="en-US" sz="2800">
                <a:solidFill>
                  <a:schemeClr val="bg2"/>
                </a:solidFill>
                <a:latin typeface="Courier New" pitchFamily="49" charset="0"/>
              </a:rPr>
              <a:t>create user david ...</a:t>
            </a:r>
          </a:p>
          <a:p>
            <a:r>
              <a:rPr lang="en-US" sz="2800">
                <a:solidFill>
                  <a:schemeClr val="bg2"/>
                </a:solidFill>
                <a:latin typeface="Courier New" pitchFamily="49" charset="0"/>
              </a:rPr>
              <a:t>grant dba to david;</a:t>
            </a:r>
          </a:p>
          <a:p>
            <a:r>
              <a:rPr lang="en-US" sz="2800">
                <a:solidFill>
                  <a:schemeClr val="bg2"/>
                </a:solidFill>
                <a:latin typeface="Courier New" pitchFamily="49" charset="0"/>
              </a:rPr>
              <a:t>select * from scott.emp;</a:t>
            </a:r>
          </a:p>
        </p:txBody>
      </p:sp>
    </p:spTree>
    <p:extLst>
      <p:ext uri="{BB962C8B-B14F-4D97-AF65-F5344CB8AC3E}">
        <p14:creationId xmlns:p14="http://schemas.microsoft.com/office/powerpoint/2010/main" val="3425164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15715"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537477" name="Rectangle 5"/>
          <p:cNvSpPr>
            <a:spLocks noGrp="1" noChangeArrowheads="1"/>
          </p:cNvSpPr>
          <p:nvPr>
            <p:ph type="title"/>
          </p:nvPr>
        </p:nvSpPr>
        <p:spPr>
          <a:xfrm>
            <a:off x="1266499" y="381000"/>
            <a:ext cx="7877502" cy="838200"/>
          </a:xfrm>
        </p:spPr>
        <p:txBody>
          <a:bodyPr/>
          <a:lstStyle/>
          <a:p>
            <a:pPr eaLnBrk="1" hangingPunct="1">
              <a:defRPr/>
            </a:pPr>
            <a:r>
              <a:rPr lang="en-AU" smtClean="0"/>
              <a:t>Backups</a:t>
            </a:r>
          </a:p>
        </p:txBody>
      </p:sp>
      <p:sp>
        <p:nvSpPr>
          <p:cNvPr id="115716" name="Rectangle 4"/>
          <p:cNvSpPr>
            <a:spLocks noGrp="1" noChangeArrowheads="1"/>
          </p:cNvSpPr>
          <p:nvPr>
            <p:ph idx="1"/>
          </p:nvPr>
        </p:nvSpPr>
        <p:spPr>
          <a:xfrm>
            <a:off x="1336860" y="1905000"/>
            <a:ext cx="7807141" cy="1600200"/>
          </a:xfrm>
          <a:noFill/>
        </p:spPr>
        <p:txBody>
          <a:bodyPr/>
          <a:lstStyle/>
          <a:p>
            <a:pPr marL="457200" indent="-457200" eaLnBrk="1" hangingPunct="1">
              <a:lnSpc>
                <a:spcPct val="90000"/>
              </a:lnSpc>
              <a:spcBef>
                <a:spcPct val="50000"/>
              </a:spcBef>
              <a:buFontTx/>
              <a:buNone/>
            </a:pPr>
            <a:r>
              <a:rPr lang="en-AU" sz="4400" b="1" smtClean="0">
                <a:solidFill>
                  <a:srgbClr val="000000"/>
                </a:solidFill>
                <a:latin typeface="Arial" charset="0"/>
              </a:rPr>
              <a:t>Impact of Backups</a:t>
            </a:r>
          </a:p>
          <a:p>
            <a:pPr marL="862013" lvl="1" indent="-381000" eaLnBrk="1" hangingPunct="1">
              <a:lnSpc>
                <a:spcPct val="90000"/>
              </a:lnSpc>
              <a:spcBef>
                <a:spcPct val="50000"/>
              </a:spcBef>
              <a:buFontTx/>
              <a:buChar char="•"/>
            </a:pPr>
            <a:r>
              <a:rPr lang="en-AU" sz="4000" b="1" smtClean="0">
                <a:solidFill>
                  <a:srgbClr val="000000"/>
                </a:solidFill>
                <a:latin typeface="Arial" charset="0"/>
              </a:rPr>
              <a:t>Export/Import </a:t>
            </a:r>
          </a:p>
          <a:p>
            <a:pPr marL="862013" lvl="1" indent="-381000" eaLnBrk="1" hangingPunct="1">
              <a:lnSpc>
                <a:spcPct val="90000"/>
              </a:lnSpc>
              <a:spcBef>
                <a:spcPct val="50000"/>
              </a:spcBef>
              <a:buFontTx/>
              <a:buChar char="•"/>
            </a:pPr>
            <a:r>
              <a:rPr lang="en-AU" sz="4000" b="1" smtClean="0">
                <a:solidFill>
                  <a:srgbClr val="000000"/>
                </a:solidFill>
                <a:latin typeface="Arial" charset="0"/>
              </a:rPr>
              <a:t>Datapump</a:t>
            </a:r>
          </a:p>
          <a:p>
            <a:pPr marL="862013" lvl="1" indent="-381000" eaLnBrk="1" hangingPunct="1">
              <a:lnSpc>
                <a:spcPct val="90000"/>
              </a:lnSpc>
              <a:spcBef>
                <a:spcPct val="50000"/>
              </a:spcBef>
              <a:buFontTx/>
              <a:buChar char="•"/>
            </a:pPr>
            <a:r>
              <a:rPr lang="en-AU" sz="4000" b="1" smtClean="0">
                <a:solidFill>
                  <a:srgbClr val="000000"/>
                </a:solidFill>
                <a:latin typeface="Arial" charset="0"/>
              </a:rPr>
              <a:t>RMAN</a:t>
            </a:r>
          </a:p>
        </p:txBody>
      </p:sp>
    </p:spTree>
    <p:extLst>
      <p:ext uri="{BB962C8B-B14F-4D97-AF65-F5344CB8AC3E}">
        <p14:creationId xmlns:p14="http://schemas.microsoft.com/office/powerpoint/2010/main" val="1098859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16739"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539525" name="Rectangle 5"/>
          <p:cNvSpPr>
            <a:spLocks noGrp="1" noChangeArrowheads="1"/>
          </p:cNvSpPr>
          <p:nvPr>
            <p:ph type="title"/>
          </p:nvPr>
        </p:nvSpPr>
        <p:spPr>
          <a:xfrm>
            <a:off x="1266499" y="381000"/>
            <a:ext cx="7877502" cy="838200"/>
          </a:xfrm>
        </p:spPr>
        <p:txBody>
          <a:bodyPr/>
          <a:lstStyle/>
          <a:p>
            <a:pPr eaLnBrk="1" hangingPunct="1">
              <a:defRPr/>
            </a:pPr>
            <a:r>
              <a:rPr lang="en-AU" smtClean="0"/>
              <a:t>Backups</a:t>
            </a:r>
          </a:p>
        </p:txBody>
      </p:sp>
      <p:sp>
        <p:nvSpPr>
          <p:cNvPr id="116740" name="Rectangle 4"/>
          <p:cNvSpPr>
            <a:spLocks noGrp="1" noChangeArrowheads="1"/>
          </p:cNvSpPr>
          <p:nvPr>
            <p:ph idx="1"/>
          </p:nvPr>
        </p:nvSpPr>
        <p:spPr>
          <a:xfrm>
            <a:off x="1336860" y="1905000"/>
            <a:ext cx="7807141" cy="1600200"/>
          </a:xfrm>
          <a:noFill/>
        </p:spPr>
        <p:txBody>
          <a:bodyPr/>
          <a:lstStyle/>
          <a:p>
            <a:pPr marL="457200" indent="-457200" eaLnBrk="1" hangingPunct="1">
              <a:lnSpc>
                <a:spcPct val="90000"/>
              </a:lnSpc>
              <a:spcBef>
                <a:spcPct val="50000"/>
              </a:spcBef>
              <a:buFontTx/>
              <a:buNone/>
            </a:pPr>
            <a:r>
              <a:rPr lang="en-AU" sz="4400" b="1" smtClean="0">
                <a:solidFill>
                  <a:srgbClr val="000000"/>
                </a:solidFill>
                <a:latin typeface="Arial" charset="0"/>
              </a:rPr>
              <a:t>Export/Import</a:t>
            </a:r>
          </a:p>
          <a:p>
            <a:pPr marL="862013" lvl="1" indent="-381000">
              <a:lnSpc>
                <a:spcPct val="90000"/>
              </a:lnSpc>
              <a:spcBef>
                <a:spcPct val="50000"/>
              </a:spcBef>
              <a:buFontTx/>
              <a:buChar char="•"/>
            </a:pPr>
            <a:r>
              <a:rPr lang="en-AU" sz="4000" b="1" smtClean="0">
                <a:solidFill>
                  <a:srgbClr val="000000"/>
                </a:solidFill>
                <a:latin typeface="Arial" charset="0"/>
              </a:rPr>
              <a:t>Export can be done with many ORA-01031</a:t>
            </a:r>
          </a:p>
          <a:p>
            <a:pPr marL="862013" lvl="1" indent="-381000">
              <a:lnSpc>
                <a:spcPct val="90000"/>
              </a:lnSpc>
              <a:spcBef>
                <a:spcPct val="50000"/>
              </a:spcBef>
              <a:buFontTx/>
              <a:buChar char="•"/>
            </a:pPr>
            <a:r>
              <a:rPr lang="en-AU" sz="4000" b="1" smtClean="0">
                <a:solidFill>
                  <a:srgbClr val="000000"/>
                </a:solidFill>
                <a:latin typeface="Arial" charset="0"/>
              </a:rPr>
              <a:t>Import object protected by Database Vault will fail</a:t>
            </a:r>
            <a:endParaRPr lang="en-AU" sz="4000" b="1">
              <a:solidFill>
                <a:srgbClr val="000000"/>
              </a:solidFill>
              <a:latin typeface="Arial" charset="0"/>
            </a:endParaRPr>
          </a:p>
          <a:p>
            <a:pPr marL="862013" lvl="1" indent="-381000" eaLnBrk="1" hangingPunct="1">
              <a:lnSpc>
                <a:spcPct val="90000"/>
              </a:lnSpc>
              <a:spcBef>
                <a:spcPct val="50000"/>
              </a:spcBef>
              <a:buFontTx/>
              <a:buChar char="•"/>
            </a:pPr>
            <a:endParaRPr lang="en-AU" sz="4000" b="1" smtClean="0">
              <a:solidFill>
                <a:srgbClr val="000000"/>
              </a:solidFill>
              <a:latin typeface="Arial" charset="0"/>
            </a:endParaRPr>
          </a:p>
        </p:txBody>
      </p:sp>
    </p:spTree>
    <p:extLst>
      <p:ext uri="{BB962C8B-B14F-4D97-AF65-F5344CB8AC3E}">
        <p14:creationId xmlns:p14="http://schemas.microsoft.com/office/powerpoint/2010/main" val="2596363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16739"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539525" name="Rectangle 5"/>
          <p:cNvSpPr>
            <a:spLocks noGrp="1" noChangeArrowheads="1"/>
          </p:cNvSpPr>
          <p:nvPr>
            <p:ph type="title"/>
          </p:nvPr>
        </p:nvSpPr>
        <p:spPr>
          <a:xfrm>
            <a:off x="1266499" y="381000"/>
            <a:ext cx="7877502" cy="838200"/>
          </a:xfrm>
        </p:spPr>
        <p:txBody>
          <a:bodyPr/>
          <a:lstStyle/>
          <a:p>
            <a:pPr eaLnBrk="1" hangingPunct="1">
              <a:defRPr/>
            </a:pPr>
            <a:r>
              <a:rPr lang="en-AU" smtClean="0"/>
              <a:t>Backups</a:t>
            </a:r>
          </a:p>
        </p:txBody>
      </p:sp>
      <p:sp>
        <p:nvSpPr>
          <p:cNvPr id="116740" name="Rectangle 4"/>
          <p:cNvSpPr>
            <a:spLocks noGrp="1" noChangeArrowheads="1"/>
          </p:cNvSpPr>
          <p:nvPr>
            <p:ph idx="1"/>
          </p:nvPr>
        </p:nvSpPr>
        <p:spPr>
          <a:xfrm>
            <a:off x="1336860" y="1905000"/>
            <a:ext cx="7807141" cy="1600200"/>
          </a:xfrm>
          <a:noFill/>
        </p:spPr>
        <p:txBody>
          <a:bodyPr/>
          <a:lstStyle/>
          <a:p>
            <a:pPr marL="457200" indent="-457200" eaLnBrk="1" hangingPunct="1">
              <a:lnSpc>
                <a:spcPct val="90000"/>
              </a:lnSpc>
              <a:spcBef>
                <a:spcPct val="50000"/>
              </a:spcBef>
              <a:buFontTx/>
              <a:buNone/>
            </a:pPr>
            <a:r>
              <a:rPr lang="en-AU" sz="4400" b="1" smtClean="0">
                <a:solidFill>
                  <a:srgbClr val="000000"/>
                </a:solidFill>
                <a:latin typeface="Arial" charset="0"/>
              </a:rPr>
              <a:t>Datapump</a:t>
            </a:r>
          </a:p>
          <a:p>
            <a:pPr marL="862013" lvl="1" indent="-381000">
              <a:lnSpc>
                <a:spcPct val="90000"/>
              </a:lnSpc>
              <a:spcBef>
                <a:spcPct val="50000"/>
              </a:spcBef>
              <a:buFontTx/>
              <a:buChar char="•"/>
            </a:pPr>
            <a:r>
              <a:rPr lang="en-AU" sz="4000" b="1" smtClean="0">
                <a:solidFill>
                  <a:srgbClr val="000000"/>
                </a:solidFill>
                <a:latin typeface="Arial" charset="0"/>
              </a:rPr>
              <a:t>Requires </a:t>
            </a:r>
            <a:r>
              <a:rPr lang="en-US" sz="4000" b="1">
                <a:solidFill>
                  <a:srgbClr val="000000"/>
                </a:solidFill>
                <a:latin typeface="Arial" charset="0"/>
              </a:rPr>
              <a:t>Database Vault-specific </a:t>
            </a:r>
            <a:r>
              <a:rPr lang="en-US" sz="4000" b="1" smtClean="0">
                <a:solidFill>
                  <a:srgbClr val="000000"/>
                </a:solidFill>
                <a:latin typeface="Arial" charset="0"/>
              </a:rPr>
              <a:t>authorization</a:t>
            </a:r>
          </a:p>
          <a:p>
            <a:pPr marL="481013" lvl="1" indent="0">
              <a:lnSpc>
                <a:spcPct val="90000"/>
              </a:lnSpc>
              <a:spcBef>
                <a:spcPct val="50000"/>
              </a:spcBef>
              <a:buNone/>
            </a:pPr>
            <a:endParaRPr lang="en-AU" sz="4000" b="1">
              <a:solidFill>
                <a:srgbClr val="000000"/>
              </a:solidFill>
              <a:latin typeface="Arial" charset="0"/>
            </a:endParaRPr>
          </a:p>
          <a:p>
            <a:pPr marL="862013" lvl="1" indent="-381000" eaLnBrk="1" hangingPunct="1">
              <a:lnSpc>
                <a:spcPct val="90000"/>
              </a:lnSpc>
              <a:spcBef>
                <a:spcPct val="50000"/>
              </a:spcBef>
              <a:buFontTx/>
              <a:buChar char="•"/>
            </a:pPr>
            <a:endParaRPr lang="en-AU" sz="4000" b="1" smtClean="0">
              <a:solidFill>
                <a:srgbClr val="000000"/>
              </a:solidFill>
              <a:latin typeface="Arial" charset="0"/>
            </a:endParaRPr>
          </a:p>
        </p:txBody>
      </p:sp>
    </p:spTree>
    <p:extLst>
      <p:ext uri="{BB962C8B-B14F-4D97-AF65-F5344CB8AC3E}">
        <p14:creationId xmlns:p14="http://schemas.microsoft.com/office/powerpoint/2010/main" val="2687401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18787" name="Rectangle 1027"/>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543621" name="Rectangle 1029"/>
          <p:cNvSpPr>
            <a:spLocks noGrp="1" noChangeArrowheads="1"/>
          </p:cNvSpPr>
          <p:nvPr>
            <p:ph type="title"/>
          </p:nvPr>
        </p:nvSpPr>
        <p:spPr>
          <a:xfrm>
            <a:off x="1266499" y="381000"/>
            <a:ext cx="7877502" cy="838200"/>
          </a:xfrm>
        </p:spPr>
        <p:txBody>
          <a:bodyPr/>
          <a:lstStyle/>
          <a:p>
            <a:pPr eaLnBrk="1" hangingPunct="1">
              <a:defRPr/>
            </a:pPr>
            <a:r>
              <a:rPr lang="en-AU" smtClean="0"/>
              <a:t>Backups</a:t>
            </a:r>
          </a:p>
        </p:txBody>
      </p:sp>
      <p:sp>
        <p:nvSpPr>
          <p:cNvPr id="118788" name="Rectangle 1028"/>
          <p:cNvSpPr>
            <a:spLocks noGrp="1" noChangeArrowheads="1"/>
          </p:cNvSpPr>
          <p:nvPr>
            <p:ph idx="1"/>
          </p:nvPr>
        </p:nvSpPr>
        <p:spPr>
          <a:xfrm>
            <a:off x="1336860" y="1905000"/>
            <a:ext cx="7807141" cy="1600200"/>
          </a:xfrm>
          <a:noFill/>
        </p:spPr>
        <p:txBody>
          <a:bodyPr/>
          <a:lstStyle/>
          <a:p>
            <a:pPr marL="457200" indent="-457200" eaLnBrk="1" hangingPunct="1">
              <a:lnSpc>
                <a:spcPct val="90000"/>
              </a:lnSpc>
              <a:spcBef>
                <a:spcPct val="50000"/>
              </a:spcBef>
              <a:buFontTx/>
              <a:buNone/>
            </a:pPr>
            <a:r>
              <a:rPr lang="en-AU" sz="4400" b="1" smtClean="0">
                <a:solidFill>
                  <a:srgbClr val="000000"/>
                </a:solidFill>
                <a:latin typeface="Arial" charset="0"/>
              </a:rPr>
              <a:t>RMAN</a:t>
            </a:r>
          </a:p>
          <a:p>
            <a:pPr marL="862013" lvl="1" indent="-381000" eaLnBrk="1" hangingPunct="1">
              <a:lnSpc>
                <a:spcPct val="90000"/>
              </a:lnSpc>
              <a:spcBef>
                <a:spcPct val="50000"/>
              </a:spcBef>
              <a:buFontTx/>
              <a:buChar char="•"/>
            </a:pPr>
            <a:r>
              <a:rPr lang="en-AU" sz="4000" b="1" smtClean="0">
                <a:solidFill>
                  <a:srgbClr val="000000"/>
                </a:solidFill>
                <a:latin typeface="Arial" charset="0"/>
              </a:rPr>
              <a:t>Requires SYSDBA access</a:t>
            </a:r>
          </a:p>
          <a:p>
            <a:pPr marL="862013" lvl="1" indent="-381000" eaLnBrk="1" hangingPunct="1">
              <a:lnSpc>
                <a:spcPct val="90000"/>
              </a:lnSpc>
              <a:spcBef>
                <a:spcPct val="50000"/>
              </a:spcBef>
              <a:buFontTx/>
              <a:buChar char="•"/>
            </a:pPr>
            <a:r>
              <a:rPr lang="en-AU" sz="4000" b="1" smtClean="0">
                <a:solidFill>
                  <a:srgbClr val="000000"/>
                </a:solidFill>
                <a:latin typeface="Arial" charset="0"/>
              </a:rPr>
              <a:t>May need to hardcode SYS password or use wallet</a:t>
            </a:r>
          </a:p>
          <a:p>
            <a:pPr marL="481013" lvl="1" indent="0" eaLnBrk="1" hangingPunct="1">
              <a:lnSpc>
                <a:spcPct val="90000"/>
              </a:lnSpc>
              <a:spcBef>
                <a:spcPct val="50000"/>
              </a:spcBef>
              <a:buNone/>
            </a:pPr>
            <a:endParaRPr lang="en-AU" sz="4000" b="1" smtClean="0">
              <a:solidFill>
                <a:srgbClr val="000000"/>
              </a:solidFill>
              <a:latin typeface="Arial" charset="0"/>
            </a:endParaRPr>
          </a:p>
        </p:txBody>
      </p:sp>
    </p:spTree>
    <p:extLst>
      <p:ext uri="{BB962C8B-B14F-4D97-AF65-F5344CB8AC3E}">
        <p14:creationId xmlns:p14="http://schemas.microsoft.com/office/powerpoint/2010/main" val="3847633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buNone/>
            </a:pPr>
            <a:endParaRPr 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4381"/>
            <a:ext cx="8991599" cy="600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418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descr="C:\MGAGD-CC\CLIENTS\MGA\DIAGRAMS\david_2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054" y="1717676"/>
            <a:ext cx="809151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8196"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00933" name="Rectangle 5"/>
          <p:cNvSpPr>
            <a:spLocks noGrp="1" noChangeArrowheads="1"/>
          </p:cNvSpPr>
          <p:nvPr>
            <p:ph type="title"/>
          </p:nvPr>
        </p:nvSpPr>
        <p:spPr>
          <a:xfrm>
            <a:off x="1266499" y="381000"/>
            <a:ext cx="7877502" cy="838200"/>
          </a:xfrm>
        </p:spPr>
        <p:txBody>
          <a:bodyPr/>
          <a:lstStyle/>
          <a:p>
            <a:pPr eaLnBrk="1" hangingPunct="1">
              <a:defRPr/>
            </a:pPr>
            <a:r>
              <a:rPr lang="en-US" smtClean="0"/>
              <a:t>Separation of duties</a:t>
            </a:r>
            <a:endParaRPr lang="en-AU" smtClean="0"/>
          </a:p>
        </p:txBody>
      </p:sp>
      <p:sp>
        <p:nvSpPr>
          <p:cNvPr id="8198" name="Text Box 7"/>
          <p:cNvSpPr txBox="1">
            <a:spLocks noChangeArrowheads="1"/>
          </p:cNvSpPr>
          <p:nvPr/>
        </p:nvSpPr>
        <p:spPr bwMode="auto">
          <a:xfrm>
            <a:off x="1518625" y="2667001"/>
            <a:ext cx="533992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b="1">
                <a:solidFill>
                  <a:srgbClr val="000000"/>
                </a:solidFill>
                <a:latin typeface="Arial Black" pitchFamily="34" charset="0"/>
              </a:defRPr>
            </a:lvl1pPr>
            <a:lvl2pPr marL="742950" indent="-285750">
              <a:defRPr sz="2000" b="1">
                <a:solidFill>
                  <a:srgbClr val="000000"/>
                </a:solidFill>
                <a:latin typeface="Arial Black" pitchFamily="34" charset="0"/>
              </a:defRPr>
            </a:lvl2pPr>
            <a:lvl3pPr marL="1143000" indent="-228600">
              <a:defRPr sz="2000" b="1">
                <a:solidFill>
                  <a:srgbClr val="000000"/>
                </a:solidFill>
                <a:latin typeface="Arial Black" pitchFamily="34" charset="0"/>
              </a:defRPr>
            </a:lvl3pPr>
            <a:lvl4pPr marL="1600200" indent="-228600">
              <a:defRPr sz="2000" b="1">
                <a:solidFill>
                  <a:srgbClr val="000000"/>
                </a:solidFill>
                <a:latin typeface="Arial Black" pitchFamily="34" charset="0"/>
              </a:defRPr>
            </a:lvl4pPr>
            <a:lvl5pPr marL="2057400" indent="-228600">
              <a:defRPr sz="2000" b="1">
                <a:solidFill>
                  <a:srgbClr val="000000"/>
                </a:solidFill>
                <a:latin typeface="Arial Black" pitchFamily="34" charset="0"/>
              </a:defRPr>
            </a:lvl5pPr>
            <a:lvl6pPr marL="2514600" indent="-228600" eaLnBrk="0" fontAlgn="base" hangingPunct="0">
              <a:spcBef>
                <a:spcPct val="0"/>
              </a:spcBef>
              <a:spcAft>
                <a:spcPct val="0"/>
              </a:spcAft>
              <a:defRPr sz="2000" b="1">
                <a:solidFill>
                  <a:srgbClr val="000000"/>
                </a:solidFill>
                <a:latin typeface="Arial Black" pitchFamily="34" charset="0"/>
              </a:defRPr>
            </a:lvl6pPr>
            <a:lvl7pPr marL="2971800" indent="-228600" eaLnBrk="0" fontAlgn="base" hangingPunct="0">
              <a:spcBef>
                <a:spcPct val="0"/>
              </a:spcBef>
              <a:spcAft>
                <a:spcPct val="0"/>
              </a:spcAft>
              <a:defRPr sz="2000" b="1">
                <a:solidFill>
                  <a:srgbClr val="000000"/>
                </a:solidFill>
                <a:latin typeface="Arial Black" pitchFamily="34" charset="0"/>
              </a:defRPr>
            </a:lvl7pPr>
            <a:lvl8pPr marL="3429000" indent="-228600" eaLnBrk="0" fontAlgn="base" hangingPunct="0">
              <a:spcBef>
                <a:spcPct val="0"/>
              </a:spcBef>
              <a:spcAft>
                <a:spcPct val="0"/>
              </a:spcAft>
              <a:defRPr sz="2000" b="1">
                <a:solidFill>
                  <a:srgbClr val="000000"/>
                </a:solidFill>
                <a:latin typeface="Arial Black" pitchFamily="34" charset="0"/>
              </a:defRPr>
            </a:lvl8pPr>
            <a:lvl9pPr marL="3886200" indent="-228600" eaLnBrk="0" fontAlgn="base" hangingPunct="0">
              <a:spcBef>
                <a:spcPct val="0"/>
              </a:spcBef>
              <a:spcAft>
                <a:spcPct val="0"/>
              </a:spcAft>
              <a:defRPr sz="2000" b="1">
                <a:solidFill>
                  <a:srgbClr val="000000"/>
                </a:solidFill>
                <a:latin typeface="Arial Black" pitchFamily="34" charset="0"/>
              </a:defRPr>
            </a:lvl9pPr>
          </a:lstStyle>
          <a:p>
            <a:r>
              <a:rPr lang="en-US" sz="2800">
                <a:solidFill>
                  <a:schemeClr val="bg2"/>
                </a:solidFill>
                <a:latin typeface="Courier New" pitchFamily="49" charset="0"/>
              </a:rPr>
              <a:t>connect / as sysdba</a:t>
            </a:r>
          </a:p>
          <a:p>
            <a:r>
              <a:rPr lang="en-US" sz="2800">
                <a:solidFill>
                  <a:schemeClr val="bg2"/>
                </a:solidFill>
                <a:latin typeface="Courier New" pitchFamily="49" charset="0"/>
              </a:rPr>
              <a:t>create user david ...</a:t>
            </a:r>
          </a:p>
          <a:p>
            <a:r>
              <a:rPr lang="en-US" sz="2800">
                <a:solidFill>
                  <a:schemeClr val="bg2"/>
                </a:solidFill>
                <a:latin typeface="Courier New" pitchFamily="49" charset="0"/>
              </a:rPr>
              <a:t>grant dba to david;</a:t>
            </a:r>
          </a:p>
          <a:p>
            <a:r>
              <a:rPr lang="en-US" sz="2800">
                <a:solidFill>
                  <a:schemeClr val="bg2"/>
                </a:solidFill>
                <a:latin typeface="Courier New" pitchFamily="49" charset="0"/>
              </a:rPr>
              <a:t>select * from scott.emp;</a:t>
            </a:r>
          </a:p>
        </p:txBody>
      </p:sp>
      <p:pic>
        <p:nvPicPr>
          <p:cNvPr id="8199" name="Picture 12" descr="C:\MGAGD-CC\CLIENTS\MGA\DIAGRAMS\david_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239" y="2438400"/>
            <a:ext cx="3842004"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0100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9219" name="Rectangle 1027"/>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02981" name="Rectangle 1029"/>
          <p:cNvSpPr>
            <a:spLocks noGrp="1" noChangeArrowheads="1"/>
          </p:cNvSpPr>
          <p:nvPr>
            <p:ph type="title"/>
          </p:nvPr>
        </p:nvSpPr>
        <p:spPr>
          <a:xfrm>
            <a:off x="1266499" y="381000"/>
            <a:ext cx="7877502" cy="838200"/>
          </a:xfrm>
        </p:spPr>
        <p:txBody>
          <a:bodyPr/>
          <a:lstStyle/>
          <a:p>
            <a:pPr eaLnBrk="1" hangingPunct="1">
              <a:defRPr/>
            </a:pPr>
            <a:r>
              <a:rPr lang="en-US" smtClean="0"/>
              <a:t>Separation of duties</a:t>
            </a:r>
            <a:endParaRPr lang="en-AU" smtClean="0"/>
          </a:p>
        </p:txBody>
      </p:sp>
      <p:pic>
        <p:nvPicPr>
          <p:cNvPr id="9221" name="Picture 1044" descr="C:\MGAGD-CC\CLIENTS\MGA\DIAGRAMS\david_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137" y="1314450"/>
            <a:ext cx="7669350"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202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0243"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05029" name="Rectangle 5"/>
          <p:cNvSpPr>
            <a:spLocks noGrp="1" noChangeArrowheads="1"/>
          </p:cNvSpPr>
          <p:nvPr>
            <p:ph type="title"/>
          </p:nvPr>
        </p:nvSpPr>
        <p:spPr>
          <a:xfrm>
            <a:off x="1266499" y="381000"/>
            <a:ext cx="7877502" cy="838200"/>
          </a:xfrm>
        </p:spPr>
        <p:txBody>
          <a:bodyPr/>
          <a:lstStyle/>
          <a:p>
            <a:pPr eaLnBrk="1" hangingPunct="1">
              <a:defRPr/>
            </a:pPr>
            <a:r>
              <a:rPr lang="en-US" smtClean="0"/>
              <a:t>Separation of duties</a:t>
            </a:r>
            <a:endParaRPr lang="en-AU" smtClean="0"/>
          </a:p>
        </p:txBody>
      </p:sp>
      <p:pic>
        <p:nvPicPr>
          <p:cNvPr id="10245" name="Picture 272" descr="C:\MGAGD-CC\CLIENTS\MGA\DIAGRAMS\david_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581" y="1219200"/>
            <a:ext cx="7598989"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336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Oracle </a:t>
            </a:r>
            <a:r>
              <a:rPr lang="en-US"/>
              <a:t>Database </a:t>
            </a:r>
            <a:r>
              <a:rPr lang="en-US" smtClean="0"/>
              <a:t>Vault Components</a:t>
            </a:r>
            <a:endParaRPr lang="en-US"/>
          </a:p>
        </p:txBody>
      </p:sp>
      <p:sp>
        <p:nvSpPr>
          <p:cNvPr id="3" name="Content Placeholder 2"/>
          <p:cNvSpPr>
            <a:spLocks noGrp="1"/>
          </p:cNvSpPr>
          <p:nvPr>
            <p:ph idx="1"/>
          </p:nvPr>
        </p:nvSpPr>
        <p:spPr/>
        <p:txBody>
          <a:bodyPr/>
          <a:lstStyle/>
          <a:p>
            <a:pPr fontAlgn="auto">
              <a:spcAft>
                <a:spcPts val="0"/>
              </a:spcAft>
              <a:buFont typeface="Arial" pitchFamily="34" charset="0"/>
              <a:buChar char="•"/>
              <a:defRPr/>
            </a:pPr>
            <a:r>
              <a:rPr lang="en-US" smtClean="0">
                <a:solidFill>
                  <a:schemeClr val="tx1"/>
                </a:solidFill>
              </a:rPr>
              <a:t>Oracle </a:t>
            </a:r>
            <a:r>
              <a:rPr lang="en-US">
                <a:solidFill>
                  <a:schemeClr val="tx1"/>
                </a:solidFill>
              </a:rPr>
              <a:t>Database Vault Access Control Components</a:t>
            </a:r>
          </a:p>
          <a:p>
            <a:pPr fontAlgn="auto">
              <a:spcAft>
                <a:spcPts val="0"/>
              </a:spcAft>
              <a:buFont typeface="Arial" pitchFamily="34" charset="0"/>
              <a:buChar char="•"/>
              <a:defRPr/>
            </a:pPr>
            <a:r>
              <a:rPr lang="en-US" smtClean="0">
                <a:solidFill>
                  <a:schemeClr val="tx1"/>
                </a:solidFill>
              </a:rPr>
              <a:t>Oracle </a:t>
            </a:r>
            <a:r>
              <a:rPr lang="en-US">
                <a:solidFill>
                  <a:schemeClr val="tx1"/>
                </a:solidFill>
              </a:rPr>
              <a:t>Database Vault Administrator (DVA)</a:t>
            </a:r>
          </a:p>
          <a:p>
            <a:pPr fontAlgn="auto">
              <a:spcAft>
                <a:spcPts val="0"/>
              </a:spcAft>
              <a:buFont typeface="Arial" pitchFamily="34" charset="0"/>
              <a:buChar char="•"/>
              <a:defRPr/>
            </a:pPr>
            <a:r>
              <a:rPr lang="en-US" smtClean="0">
                <a:solidFill>
                  <a:schemeClr val="tx1"/>
                </a:solidFill>
              </a:rPr>
              <a:t>Oracle </a:t>
            </a:r>
            <a:r>
              <a:rPr lang="en-US">
                <a:solidFill>
                  <a:schemeClr val="tx1"/>
                </a:solidFill>
              </a:rPr>
              <a:t>Database Vault Configuration Assistant (DVCA)</a:t>
            </a:r>
          </a:p>
          <a:p>
            <a:pPr fontAlgn="auto">
              <a:spcAft>
                <a:spcPts val="0"/>
              </a:spcAft>
              <a:buFont typeface="Arial" pitchFamily="34" charset="0"/>
              <a:buChar char="•"/>
              <a:defRPr/>
            </a:pPr>
            <a:r>
              <a:rPr lang="en-US" smtClean="0">
                <a:solidFill>
                  <a:schemeClr val="tx1"/>
                </a:solidFill>
              </a:rPr>
              <a:t>Oracle </a:t>
            </a:r>
            <a:r>
              <a:rPr lang="en-US">
                <a:solidFill>
                  <a:schemeClr val="tx1"/>
                </a:solidFill>
              </a:rPr>
              <a:t>Database Vault DVSYS and DVF Schemas</a:t>
            </a:r>
          </a:p>
          <a:p>
            <a:pPr fontAlgn="auto">
              <a:spcAft>
                <a:spcPts val="0"/>
              </a:spcAft>
              <a:buFont typeface="Arial" pitchFamily="34" charset="0"/>
              <a:buChar char="•"/>
              <a:defRPr/>
            </a:pPr>
            <a:r>
              <a:rPr lang="en-US" smtClean="0">
                <a:solidFill>
                  <a:schemeClr val="tx1"/>
                </a:solidFill>
              </a:rPr>
              <a:t>Oracle </a:t>
            </a:r>
            <a:r>
              <a:rPr lang="en-US">
                <a:solidFill>
                  <a:schemeClr val="tx1"/>
                </a:solidFill>
              </a:rPr>
              <a:t>Database Vault PL/SQL Interfaces and Packages</a:t>
            </a:r>
          </a:p>
          <a:p>
            <a:pPr fontAlgn="auto">
              <a:spcAft>
                <a:spcPts val="0"/>
              </a:spcAft>
              <a:buFont typeface="Arial" pitchFamily="34" charset="0"/>
              <a:buChar char="•"/>
              <a:defRPr/>
            </a:pPr>
            <a:r>
              <a:rPr lang="en-US" smtClean="0">
                <a:solidFill>
                  <a:schemeClr val="tx1"/>
                </a:solidFill>
              </a:rPr>
              <a:t>Oracle </a:t>
            </a:r>
            <a:r>
              <a:rPr lang="en-US">
                <a:solidFill>
                  <a:schemeClr val="tx1"/>
                </a:solidFill>
              </a:rPr>
              <a:t>Database Vault and Oracle Label Security PL/SQL APIs</a:t>
            </a:r>
          </a:p>
          <a:p>
            <a:pPr fontAlgn="auto">
              <a:spcAft>
                <a:spcPts val="0"/>
              </a:spcAft>
              <a:buFont typeface="Arial" pitchFamily="34" charset="0"/>
              <a:buChar char="•"/>
              <a:defRPr/>
            </a:pPr>
            <a:r>
              <a:rPr lang="en-US" smtClean="0">
                <a:solidFill>
                  <a:schemeClr val="tx1"/>
                </a:solidFill>
              </a:rPr>
              <a:t>Oracle </a:t>
            </a:r>
            <a:r>
              <a:rPr lang="en-US">
                <a:solidFill>
                  <a:schemeClr val="tx1"/>
                </a:solidFill>
              </a:rPr>
              <a:t>Database Vault Reporting and Monitoring Tools</a:t>
            </a:r>
          </a:p>
          <a:p>
            <a:pPr marL="0" indent="0">
              <a:buNone/>
            </a:pPr>
            <a:endParaRPr lang="en-US"/>
          </a:p>
        </p:txBody>
      </p:sp>
    </p:spTree>
    <p:extLst>
      <p:ext uri="{BB962C8B-B14F-4D97-AF65-F5344CB8AC3E}">
        <p14:creationId xmlns:p14="http://schemas.microsoft.com/office/powerpoint/2010/main" val="163983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6021" y="6399213"/>
            <a:ext cx="190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11267" name="Rectangle 3"/>
          <p:cNvSpPr>
            <a:spLocks noChangeArrowheads="1"/>
          </p:cNvSpPr>
          <p:nvPr/>
        </p:nvSpPr>
        <p:spPr bwMode="auto">
          <a:xfrm>
            <a:off x="3123736" y="6399213"/>
            <a:ext cx="28965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2307076" name="Rectangle 4"/>
          <p:cNvSpPr>
            <a:spLocks noGrp="1" noChangeArrowheads="1"/>
          </p:cNvSpPr>
          <p:nvPr>
            <p:ph type="title"/>
          </p:nvPr>
        </p:nvSpPr>
        <p:spPr>
          <a:xfrm>
            <a:off x="1266499" y="381000"/>
            <a:ext cx="7877502" cy="838200"/>
          </a:xfrm>
        </p:spPr>
        <p:txBody>
          <a:bodyPr/>
          <a:lstStyle/>
          <a:p>
            <a:pPr eaLnBrk="1" hangingPunct="1">
              <a:defRPr/>
            </a:pPr>
            <a:r>
              <a:rPr lang="en-US" smtClean="0"/>
              <a:t>Database Vault Access Component</a:t>
            </a:r>
            <a:endParaRPr lang="en-AU" smtClean="0"/>
          </a:p>
        </p:txBody>
      </p:sp>
      <p:sp>
        <p:nvSpPr>
          <p:cNvPr id="3" name="TextBox 2"/>
          <p:cNvSpPr txBox="1"/>
          <p:nvPr/>
        </p:nvSpPr>
        <p:spPr>
          <a:xfrm>
            <a:off x="816893" y="1295399"/>
            <a:ext cx="7543800" cy="2862322"/>
          </a:xfrm>
          <a:prstGeom prst="rect">
            <a:avLst/>
          </a:prstGeom>
          <a:noFill/>
        </p:spPr>
        <p:txBody>
          <a:bodyPr wrap="square" rtlCol="0">
            <a:spAutoFit/>
          </a:bodyPr>
          <a:lstStyle/>
          <a:p>
            <a:pPr marL="285750" lvl="0" indent="-285750">
              <a:lnSpc>
                <a:spcPct val="150000"/>
              </a:lnSpc>
              <a:buFont typeface="Arial" pitchFamily="34" charset="0"/>
              <a:buChar char="•"/>
            </a:pPr>
            <a:r>
              <a:rPr lang="en-US" sz="2400" b="1" smtClean="0"/>
              <a:t>Realms</a:t>
            </a:r>
            <a:r>
              <a:rPr lang="en-US" sz="2400"/>
              <a:t> </a:t>
            </a:r>
            <a:r>
              <a:rPr lang="en-US" sz="2400" smtClean="0"/>
              <a:t> </a:t>
            </a:r>
            <a:endParaRPr lang="en-US" sz="2400"/>
          </a:p>
          <a:p>
            <a:pPr marL="285750" lvl="0" indent="-285750">
              <a:lnSpc>
                <a:spcPct val="150000"/>
              </a:lnSpc>
              <a:buFont typeface="Arial" pitchFamily="34" charset="0"/>
              <a:buChar char="•"/>
            </a:pPr>
            <a:r>
              <a:rPr lang="en-US" sz="2400" b="1"/>
              <a:t>Command </a:t>
            </a:r>
            <a:r>
              <a:rPr lang="en-US" sz="2400" b="1" smtClean="0"/>
              <a:t>rules</a:t>
            </a:r>
          </a:p>
          <a:p>
            <a:pPr marL="285750" lvl="0" indent="-285750">
              <a:lnSpc>
                <a:spcPct val="150000"/>
              </a:lnSpc>
              <a:buFont typeface="Arial" pitchFamily="34" charset="0"/>
              <a:buChar char="•"/>
            </a:pPr>
            <a:r>
              <a:rPr lang="en-US" sz="2400" b="1" smtClean="0"/>
              <a:t>Factors</a:t>
            </a:r>
            <a:r>
              <a:rPr lang="en-US" sz="2400"/>
              <a:t> </a:t>
            </a:r>
            <a:r>
              <a:rPr lang="en-US" sz="2400" smtClean="0"/>
              <a:t> </a:t>
            </a:r>
            <a:endParaRPr lang="en-US" sz="2400"/>
          </a:p>
          <a:p>
            <a:pPr marL="285750" lvl="0" indent="-285750">
              <a:lnSpc>
                <a:spcPct val="150000"/>
              </a:lnSpc>
              <a:buFont typeface="Arial" pitchFamily="34" charset="0"/>
              <a:buChar char="•"/>
            </a:pPr>
            <a:r>
              <a:rPr lang="en-US" sz="2400" b="1"/>
              <a:t>Rule </a:t>
            </a:r>
            <a:r>
              <a:rPr lang="en-US" sz="2400" b="1" smtClean="0"/>
              <a:t>sets</a:t>
            </a:r>
            <a:r>
              <a:rPr lang="en-US" sz="2400"/>
              <a:t> </a:t>
            </a:r>
            <a:r>
              <a:rPr lang="en-US" sz="2400" smtClean="0"/>
              <a:t> </a:t>
            </a:r>
            <a:endParaRPr lang="en-US" sz="2400"/>
          </a:p>
          <a:p>
            <a:pPr marL="285750" lvl="0" indent="-285750">
              <a:lnSpc>
                <a:spcPct val="150000"/>
              </a:lnSpc>
              <a:buFont typeface="Arial" pitchFamily="34" charset="0"/>
              <a:buChar char="•"/>
            </a:pPr>
            <a:r>
              <a:rPr lang="en-US" sz="2400" b="1"/>
              <a:t>Secure application </a:t>
            </a:r>
            <a:r>
              <a:rPr lang="en-US" sz="2400" b="1" smtClean="0"/>
              <a:t>roles</a:t>
            </a:r>
            <a:r>
              <a:rPr lang="en-US" sz="2400"/>
              <a:t> </a:t>
            </a:r>
          </a:p>
        </p:txBody>
      </p:sp>
    </p:spTree>
    <p:extLst>
      <p:ext uri="{BB962C8B-B14F-4D97-AF65-F5344CB8AC3E}">
        <p14:creationId xmlns:p14="http://schemas.microsoft.com/office/powerpoint/2010/main" val="186457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hi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hipt</Template>
  <TotalTime>51</TotalTime>
  <Words>1362</Words>
  <Application>Microsoft Office PowerPoint</Application>
  <PresentationFormat>On-screen Show (4:3)</PresentationFormat>
  <Paragraphs>254</Paragraphs>
  <Slides>44</Slides>
  <Notes>40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hipt</vt:lpstr>
      <vt:lpstr>ORACLE DATABASE VAULT INTRODUCTION &amp; EXAMPLE</vt:lpstr>
      <vt:lpstr>Agenda</vt:lpstr>
      <vt:lpstr>Overview</vt:lpstr>
      <vt:lpstr>Separation of duties</vt:lpstr>
      <vt:lpstr>Separation of duties</vt:lpstr>
      <vt:lpstr>Separation of duties</vt:lpstr>
      <vt:lpstr>Separation of duties</vt:lpstr>
      <vt:lpstr>Oracle Database Vault Components</vt:lpstr>
      <vt:lpstr>Database Vault Access Component</vt:lpstr>
      <vt:lpstr>Agenda</vt:lpstr>
      <vt:lpstr>Prerequisites</vt:lpstr>
      <vt:lpstr>Prerequisites</vt:lpstr>
      <vt:lpstr>Installation</vt:lpstr>
      <vt:lpstr>Installation</vt:lpstr>
      <vt:lpstr>Installation</vt:lpstr>
      <vt:lpstr>Installation</vt:lpstr>
      <vt:lpstr>Installation</vt:lpstr>
      <vt:lpstr>Installation</vt:lpstr>
      <vt:lpstr>Installation</vt:lpstr>
      <vt:lpstr>Installation</vt:lpstr>
      <vt:lpstr>Installation</vt:lpstr>
      <vt:lpstr>Installation</vt:lpstr>
      <vt:lpstr>Installation</vt:lpstr>
      <vt:lpstr>Agenda</vt:lpstr>
      <vt:lpstr>Securing Some Data</vt:lpstr>
      <vt:lpstr>Securing Some Data</vt:lpstr>
      <vt:lpstr>Securing Some Data</vt:lpstr>
      <vt:lpstr>Securing Some Data</vt:lpstr>
      <vt:lpstr>Securing Some Data</vt:lpstr>
      <vt:lpstr>Securing Some Data</vt:lpstr>
      <vt:lpstr>Securing Some Data</vt:lpstr>
      <vt:lpstr>Securing Some Data</vt:lpstr>
      <vt:lpstr>Securing Some Data</vt:lpstr>
      <vt:lpstr>Securing Some Data</vt:lpstr>
      <vt:lpstr>Securing Some Data</vt:lpstr>
      <vt:lpstr>Securing Some Data</vt:lpstr>
      <vt:lpstr>Securing Some Data</vt:lpstr>
      <vt:lpstr>Securing Some Data</vt:lpstr>
      <vt:lpstr>Agenda</vt:lpstr>
      <vt:lpstr>Backups</vt:lpstr>
      <vt:lpstr>Backups</vt:lpstr>
      <vt:lpstr>Backups</vt:lpstr>
      <vt:lpstr>Backups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DATA VAULT INTRODUCTION &amp; EXAMPLE</dc:title>
  <dc:creator>shadows</dc:creator>
  <cp:lastModifiedBy>shadows</cp:lastModifiedBy>
  <cp:revision>8</cp:revision>
  <dcterms:created xsi:type="dcterms:W3CDTF">2012-07-27T14:55:16Z</dcterms:created>
  <dcterms:modified xsi:type="dcterms:W3CDTF">2012-07-28T02:39:53Z</dcterms:modified>
</cp:coreProperties>
</file>