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76" r:id="rId2"/>
    <p:sldId id="396" r:id="rId3"/>
    <p:sldId id="479" r:id="rId4"/>
    <p:sldId id="464" r:id="rId5"/>
    <p:sldId id="463" r:id="rId6"/>
    <p:sldId id="468" r:id="rId7"/>
    <p:sldId id="470" r:id="rId8"/>
    <p:sldId id="488" r:id="rId9"/>
    <p:sldId id="489" r:id="rId10"/>
    <p:sldId id="466" r:id="rId11"/>
    <p:sldId id="490" r:id="rId12"/>
    <p:sldId id="491" r:id="rId13"/>
    <p:sldId id="494" r:id="rId14"/>
    <p:sldId id="441" r:id="rId15"/>
    <p:sldId id="487" r:id="rId16"/>
    <p:sldId id="459" r:id="rId17"/>
    <p:sldId id="483" r:id="rId18"/>
    <p:sldId id="492" r:id="rId19"/>
    <p:sldId id="493" r:id="rId20"/>
    <p:sldId id="436" r:id="rId21"/>
    <p:sldId id="495" r:id="rId22"/>
    <p:sldId id="496" r:id="rId23"/>
    <p:sldId id="497" r:id="rId24"/>
    <p:sldId id="504" r:id="rId25"/>
    <p:sldId id="498" r:id="rId26"/>
    <p:sldId id="403" r:id="rId27"/>
    <p:sldId id="406" r:id="rId28"/>
    <p:sldId id="437" r:id="rId29"/>
    <p:sldId id="409" r:id="rId30"/>
    <p:sldId id="410" r:id="rId31"/>
    <p:sldId id="411" r:id="rId32"/>
    <p:sldId id="505" r:id="rId33"/>
    <p:sldId id="500" r:id="rId34"/>
    <p:sldId id="501" r:id="rId35"/>
    <p:sldId id="506" r:id="rId36"/>
    <p:sldId id="50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4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24575,'2'57'0,"-1"0"0,1 1 0,0-1 0,-1 13 0,1-2 0,0-24 0,0-31 0,1-10 0,0 4 0,-1-6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24575,'54'46'0,"1"-1"0,-1 0 0,0 1 0,0-1 0,0 0 0,0 0 0,4 3 0,2 1 0,1-1 0,-5-2 0,-10-5 0,-12-7 0,5 26 0,-7-16 0,-24-34 0,-1 1 0,5-1 0,-5-1 0,4 3 0,-4-3 0,4 1 0,-3 1 0,3-1 0,-1-1 0,-1 3 0,3-3 0,-3 4 0,1-1 0,1 1 0,-1-1 0,3 1 0,-1-1 0,-2 0 0,-2-3 0,-2 0 0,0-3 0,-1-1 0,-2 1 0,2-3 0,-5 1 0,6-3 0,-6 4 0,4-5 0,-3 5 0,3-4 0,-3 3 0,4-3 0,-2 3 0,3-1 0,-1 3 0,1 0 0,2 2 0,-2-1 0,6 2 0,-5-1 0,1-1 0,-2 1 0,-1-2 0,1-1 0,0-2 0,-3 2 0,-1-4 0,-2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24575,'0'23'0,"0"4"0,0-2 0,0 4 0,0 5 0,0-7 0,0 6 0,0-3 0,0 1 0,0 3 0,0 4 0,3 7 0,1-7 0,3-4 0,-4-18 0,3-7 0,-6 0 0,3-4 0,-3 1 0,0-1 0,2-2 0,-1 0 0,1-3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24575,'8'0'0,"7"0"0,3 0 0,3 0 0,23 0 0,-10 0 0,11 0 0,-6 0 0,2 4 0,0 0 0,4 5 0,-10-2 0,-1 1 0,-8-1 0,-5 0 0,-6-3 0,-5 1 0,-2-4 0,-2 1 0,0-2 0,-1 2 0,-2 1 0,0 0 0,-3-1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525 1 24575,'0'14'0,"0"2"0,0 1 0,0 3 0,-3-4 0,0 5 0,-4-1 0,-3 0 0,3 0 0,-6 1 0,5 3 0,-8-6 0,4 9 0,-5-4 0,1 11 0,-3-2 0,3 2 0,-3-4 0,0 1 0,3-1 0,-2 0 0,3 0 0,-4 1 0,4-6 0,-4 1 0,5-2 0,0-2 0,3 2 0,1-8 0,1 4 0,2-7 0,-3 3 0,1-4 0,2 1 0,-2-1 0,3 0 0,0 0 0,0-2 0,0 1 0,0-1 0,-1 6 0,1-3 0,-1 3 0,1 0 0,-1-3 0,1 6 0,0-5 0,-4 5 0,2-6 0,-1 6 0,3-5 0,0-1 0,2-2 0,-1-4 0,4 1 0,-4-2 0,5-1 0,-3 1 0,3-1 0,0 1 0,-2-4 0,1 0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 0 24575,'-27'7'0,"-10"6"0,4 4 0,-1 2 0,0 2 0,-4 3 0,4 1 0,-7 4 0,18-10 0,-2-1 0,11-7 0,2-2 0,6-4 0,3 1 0,0-3 0,3-1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24575,'3'15'0,"7"8"0,-9-9 0,11 9 0,-10-2 0,11 5 0,-8 3 0,8-4 0,-5 4 0,2-8 0,0 7 0,-2-6 0,2 2 0,0-4 0,-3-3 0,3-1 0,-4-4 0,0 1 0,-2-4 0,1-1 0,-5-2 0,3 0 0,-3-1 0,2-2 0,-1 2 0,4-5 0,-5 5 0,5-5 0,-2 5 0,2-2 0,1 3 0,-1 2 0,1-1 0,0 4 0,0-5 0,0 3 0,-3-4 0,2 1 0,-4 0 0,1-1 0,-2-2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31:3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31:3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24575,'0'8'0,"0"5"0,0 3 0,0 9 0,0-7 0,0 2 0,0-5 0,0 3 0,0 2 0,0-4 0,0 4 0,0-4 0,0 2 0,3 1 0,-2-2 0,5 3 0,-5 0 0,2 0 0,0 1 0,-3-5 0,6 1 0,-6-2 0,6-5 0,-6 5 0,3-8 0,-3 1 0,3-2 0,-3-1 0,3 1 0,-3 0 0,2-1 0,-2-2 0,3-1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24575,'0'14'0,"0"6"0,0 5 0,0 5 0,0-1 0,0 1 0,0 0 0,0-6 0,0 10 0,0-11 0,0 10 0,0-12 0,0 3 0,0-3 0,0-1 0,0 0 0,0-3 0,0-2 0,0-2 0,0-1 0,0-2 0,0-2 0,0-2 0,0-1 0,0 1 0,0 0 0,0-3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24575,'-7'0'0,"-1"0"0,2 0 0,-6 0 0,5 0 0,-8 0 0,5 3 0,-2 0 0,-1 3 0,-2 4 0,4-3 0,-4 2 0,5-3 0,-2 3 0,3-3 0,-3 3 0,6-3 0,-3 0 0,0 0 0,3 2 0,-6-1 0,6 2 0,-3-3 0,0-1 0,3 4 0,-3-2 0,3 1 0,-3-2 0,3-1 0,-3 1 0,3 0 0,0-1 0,1 1 0,-1 0 0,-2 0 0,1-1 0,-2 4 0,1-2 0,0 4 0,-3-1 0,4 2 0,-2-3 0,0 3 0,3-3 0,-3 3 0,3-2 0,0-2 0,3 1 0,-3-3 0,3 3 0,0-3 0,1-1 0,2-2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24575,'14'0'0,"2"0"0,4 0 0,1 0 0,-4 6 0,2 2 0,-2-2 0,-1 6 0,0-6 0,0 4 0,-3-1 0,3 1 0,-3-3 0,-4 1 0,3-1 0,-6-2 0,3 1 0,-4-1 0,0 1 0,1-1 0,0-2 0,0 3 0,-1-3 0,1 0 0,-1 2 0,0-2 0,1 0 0,0 2 0,0-2 0,-1 2 0,0 1 0,1-3 0,-1 2 0,1-2 0,0 2 0,-1 1 0,0-1 0,1 1 0,-1 0 0,1-1 0,0 1 0,0-1 0,-1-2 0,0 2 0,1-2 0,-1 0 0,1 3 0,0-6 0,-3 5 0,2-4 0,-2 3 0,2-1 0,0 0 0,1 2 0,-1-2 0,1 0 0,-1 2 0,4-2 0,-3 3 0,3 0 0,-4-3 0,1 1 0,0-3 0,-1 1 0,1 1 0,-3-3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1020 1 24575,'-29'31'0,"12"-10"0,-28 21 0,21-19 0,-23 28 0,19-23 0,-11 18 0,18-20 0,2-4 0,-5 9 0,6-8 0,-5 3 0,5-5 0,-4 1 0,4-1 0,-4 1 0,4 0 0,-1-1 0,-2 1 0,3-4 0,0 2 0,3-7 0,1 3 0,2-3 0,-1-3 0,4 1 0,0-4 0,3 1 0,3-2 0,-2-3 0,4 1 0,-3-1 0,1 3 0,-5-1 0,1 4 0,-9 4 0,5 1 0,-6 6 0,4-6 0,-4 6 0,3-4 0,-7 6 0,7-5 0,-3 4 0,4-8 0,-1 6 0,2-6 0,-1 3 0,0-3 0,3 3 0,-2-6 0,6 5 0,-3-5 0,3 2 0,0-2 0,-1 1 0,4-1 0,-2-1 0,2 2 0,-3-1 0,-1 2 0,1-3 0,3 3 0,-2-6 0,2 3 0,-3 0 0,3-3 0,-3 2 0,3-2 0,-3-1 0,0 4 0,0-3 0,0 6 0,0-3 0,0 1 0,-3 1 0,3-2 0,-3 1 0,3-2 0,3-2 0,-2-1 0,4 1 0,-4 0 0,5-3 0,-3-1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24575,'3'23'0,"-1"0"0,-2-7 0,0 4 0,0-3 0,0 3 0,0 4 0,0-3 0,0 8 0,0-4 0,0 1 0,0-1 0,0-5 0,0-4 0,0 0 0,0-6 0,0-2 0,0-3 0,0 1 0,3-3 0,0 0 0,2-3 0,0 0 0,4 0 0,4-3 0,3 2 0,5-5 0,3 2 0,1 0 0,10-2 0,-5 1 0,9 1 0,-3-3 0,-1 6 0,3-3 0,-7 4 0,3 0 0,-9-3 0,0 3 0,-5-3 0,-3 3 0,-2 0 0,-5 0 0,-2 0 0,-2 0 0,0 0 0,-1 0 0,1 0 0,-1 0 0,-3-3 0,4 3 0,-3-3 0,2 3 0,1-3 0,-1 3 0,1-3 0,-1 3 0,1 0 0,0 0 0,-3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24575,'23'3'0,"1"1"0,10 7 0,1 5 0,10 5 0,-8-1 0,7 4 0,-8-4 0,3 4 0,1 0 0,-4 0 0,-1-1 0,-3-3 0,-1 3 0,-5-8 0,-1 3 0,-4-4 0,3 0 0,-6-1 0,9 1 0,-9 0 0,6 0 0,-3-4 0,0 7 0,0-6 0,0 6 0,-1-3 0,0-1 0,0 1 0,1-4 0,-5 2 0,4-1 0,-7 2 0,6-3 0,-6 1 0,7 0 0,-7 2 0,3-1 0,-4 0 0,1 1 0,-4-1 0,3-2 0,-5 2 0,1-6 0,-1 6 0,-2-6 0,1 3 0,0-1 0,0 1 0,2 1 0,0 2 0,0-2 0,-1 2 0,-1 0 0,3 0 0,-3 0 0,3 1 0,-3-4 0,0 0 0,0-1 0,0-1 0,0 1 0,-1-2 0,0 0 0,1-1 0,-1 1 0,1 2 0,0-1 0,0 4 0,0-4 0,0 4 0,0-4 0,0 1 0,-1-3 0,1 4 0,-1-3 0,1 3 0,0-3 0,-1 0 0,1-1 0,0 4 0,0-3 0,0 5 0,3-4 0,-3 5 0,3-5 0,-3 1 0,-1-3 0,1 1 0,-1-1 0,1 1 0,-1 0 0,1-1 0,-3 1 0,2-3 0,-2 2 0,0-2 0,2 0 0,-4 2 0,3-2 0,0 3 0,1-1 0,-2 1 0,3-3 0,-3 1 0,0 0 0,2 1 0,-2 1 0,0 0 0,2-1 0,-2 1 0,0-1 0,2 1 0,-2-1 0,0 1 0,2 0 0,-4-1 0,1 1 0,1-3 0,-3 1 0,5-4 0,-4 3 0,1-3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9T18:29:08.7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0 327 24575,'26'0'0,"-12"0"0,17 0 0,-12 0 0,10 0 0,6 0 0,-9 0 0,7-3 0,-7 2 0,-1 4 0,4-2 0,-11 11 0,1-8 0,-6 4 0,-4-2 0,0 0 0,-4-3 0,0 0 0,1 0 0,0-3 0,-1 3 0,0-3 0,0 2 0,1 1 0,0 3 0,-1-1 0,1 0 0,-1 1 0,1 0 0,-1 0 0,-2-8 0,0 1 0,-3-14 0,0 6 0,0-11 0,0-1 0,0-1 0,0-6 0,0 2 0,0-3 0,0 0 0,0 3 0,0 2 0,0 7 0,0-2 0,0 5 0,0-2 0,0 4 0,0 0 0,0-1 0,0 4 0,0-3 0,0 6 0,0-3 0,0 3 0,0 1 0,0-1 0,0 3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CE13-6A10-034C-B334-C612B1D789F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E248-1060-C448-9583-74F5629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5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A3B5-493C-F949-874C-6CE62BCB1D53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8123-9222-9844-A7AD-9A8C13500E9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8136-19F3-0849-B291-B7BA0684159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7113774" y="-399140"/>
            <a:ext cx="2309708" cy="218896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" y="731583"/>
            <a:ext cx="6858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42" y="3244346"/>
            <a:ext cx="6858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7550965"/>
            <a:ext cx="2057400" cy="365125"/>
          </a:xfrm>
        </p:spPr>
        <p:txBody>
          <a:bodyPr/>
          <a:lstStyle/>
          <a:p>
            <a:fld id="{DF9D9B66-6860-9148-9F5E-B8DF5C0C1A22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7550965"/>
            <a:ext cx="3086100" cy="365125"/>
          </a:xfrm>
        </p:spPr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7550965"/>
            <a:ext cx="20574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2343" y="4247380"/>
            <a:ext cx="4614863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02590" y="6155531"/>
            <a:ext cx="95612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" y="6155672"/>
            <a:ext cx="1184975" cy="45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66" y="6341023"/>
            <a:ext cx="927732" cy="235913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 bwMode="invGray">
          <a:xfrm>
            <a:off x="5782732" y="2594568"/>
            <a:ext cx="2309708" cy="218896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917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/>
            </a:lvl1pPr>
            <a:lvl2pPr>
              <a:defRPr sz="2600" baseline="0"/>
            </a:lvl2pPr>
            <a:lvl3pPr>
              <a:defRPr sz="22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943F-108F-9A41-A56A-3958016AFDEF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538E-7B42-5246-9DF8-5ACED61F499F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8E0A-3124-2649-8526-A45005867D54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4CD5-AB82-EF47-9F29-CABAFF432BBD}" type="datetime1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B066A-F27E-1742-9079-F8D97190961F}" type="datetime1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BD0A-405A-CC44-8AAF-44C2A2F8BCEC}" type="datetime1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0B4-C20F-1447-B804-DF571461FE45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180A-08D7-3847-B30D-7386F6C52F38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F68E-2A2D-F342-B78A-34761F237D15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MSA8040-I4I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Char char="⎯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4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customXml" Target="../ink/ink6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3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7.png"/><Relationship Id="rId31" Type="http://schemas.openxmlformats.org/officeDocument/2006/relationships/image" Target="../media/image33.png"/><Relationship Id="rId4" Type="http://schemas.openxmlformats.org/officeDocument/2006/relationships/customXml" Target="../ink/ink2.xml"/><Relationship Id="rId9" Type="http://schemas.openxmlformats.org/officeDocument/2006/relationships/image" Target="../media/image2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1.png"/><Relationship Id="rId30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Entity-Relationship Model; Normalization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MSA 8040: Data Management for Analytics</a:t>
            </a:r>
          </a:p>
          <a:p>
            <a:r>
              <a:rPr lang="en-US" sz="1800" dirty="0" err="1"/>
              <a:t>Houping</a:t>
            </a:r>
            <a:r>
              <a:rPr lang="en-US" sz="1800" dirty="0"/>
              <a:t> Xiao</a:t>
            </a:r>
          </a:p>
          <a:p>
            <a:r>
              <a:rPr lang="en-US" sz="1800" dirty="0" err="1"/>
              <a:t>hxiao@gsu.edu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58EF-5969-614E-B8BC-D3DCD9A0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93BE-AA12-874C-B954-89F837DFFC2B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0644-1F04-634B-9A3C-B8B4F92F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E6EB-65C6-E84F-9BF5-E929C62A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8098-6D08-8D43-9AEF-8F3AEDFB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 Basics: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8D59-23D0-FA42-86FA-5CACF818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Relationship</a:t>
            </a:r>
            <a:r>
              <a:rPr lang="en-US" dirty="0"/>
              <a:t>: Association among entities</a:t>
            </a:r>
          </a:p>
          <a:p>
            <a:pPr lvl="1"/>
            <a:r>
              <a:rPr lang="en-US" dirty="0"/>
              <a:t>E.g., Students take courses from Institute for Insight</a:t>
            </a:r>
          </a:p>
          <a:p>
            <a:r>
              <a:rPr lang="en-US" u="sng" dirty="0"/>
              <a:t>Relationship Set</a:t>
            </a:r>
            <a:r>
              <a:rPr lang="en-US" dirty="0"/>
              <a:t>: Collection of similar relationships</a:t>
            </a:r>
          </a:p>
          <a:p>
            <a:pPr lvl="1"/>
            <a:r>
              <a:rPr lang="en-US" dirty="0"/>
              <a:t>An n-</a:t>
            </a:r>
            <a:r>
              <a:rPr lang="en-US" dirty="0" err="1"/>
              <a:t>ary</a:t>
            </a:r>
            <a:r>
              <a:rPr lang="en-US" dirty="0"/>
              <a:t> relationship set R relates n entities E1, …, </a:t>
            </a:r>
            <a:r>
              <a:rPr lang="en-US" dirty="0" err="1"/>
              <a:t>En</a:t>
            </a:r>
            <a:r>
              <a:rPr lang="en-US" dirty="0"/>
              <a:t>; Each relationship in R involves entity instances e1 from E1, …, </a:t>
            </a:r>
            <a:r>
              <a:rPr lang="en-US" dirty="0" err="1"/>
              <a:t>en</a:t>
            </a:r>
            <a:r>
              <a:rPr lang="en-US" dirty="0"/>
              <a:t> from </a:t>
            </a:r>
            <a:r>
              <a:rPr lang="en-US" dirty="0" err="1"/>
              <a:t>En</a:t>
            </a:r>
            <a:endParaRPr lang="en-US" dirty="0"/>
          </a:p>
          <a:p>
            <a:pPr lvl="1"/>
            <a:r>
              <a:rPr lang="en-US" dirty="0"/>
              <a:t>Same entity could participate in different relationship sets, or in different “roles” in the same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F271-8CDC-ED48-8ADA-EE1014E9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AF75-35B8-F748-96EA-BE7AB2B19ABC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D4B1-C387-3D4A-BA62-B0DDD265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6405-8487-D44F-A656-0601B0BE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4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869A-0751-6144-8462-E2E1C6D6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Connectivity &amp; Cardinality in Relationships?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9BF2-9A68-4048-84F9-EEC23EE1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Connectivity and Cardinality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1:M, 1:1, M:N, Recursive</a:t>
            </a:r>
          </a:p>
          <a:p>
            <a:pPr marL="628650" lvl="1" indent="-285750">
              <a:buFont typeface="Wingdings" pitchFamily="2" charset="2"/>
              <a:buChar char="v"/>
            </a:pPr>
            <a:r>
              <a:rPr lang="en-US" dirty="0"/>
              <a:t>Examples?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B61F50-7EC9-E848-808F-B090F8450425}"/>
              </a:ext>
            </a:extLst>
          </p:cNvPr>
          <p:cNvSpPr/>
          <p:nvPr/>
        </p:nvSpPr>
        <p:spPr>
          <a:xfrm>
            <a:off x="4572000" y="2755830"/>
            <a:ext cx="1320282" cy="1085212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Professor</a:t>
            </a:r>
          </a:p>
          <a:p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prof_id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prof_name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105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41271D-77BD-5A43-B2B7-5C354A875935}"/>
              </a:ext>
            </a:extLst>
          </p:cNvPr>
          <p:cNvCxnSpPr>
            <a:cxnSpLocks/>
          </p:cNvCxnSpPr>
          <p:nvPr/>
        </p:nvCxnSpPr>
        <p:spPr>
          <a:xfrm flipV="1">
            <a:off x="4572000" y="2987872"/>
            <a:ext cx="1320282" cy="13527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88C3323-2B25-2140-B92F-22F854CA5993}"/>
              </a:ext>
            </a:extLst>
          </p:cNvPr>
          <p:cNvSpPr/>
          <p:nvPr/>
        </p:nvSpPr>
        <p:spPr>
          <a:xfrm>
            <a:off x="7702726" y="2778969"/>
            <a:ext cx="1386722" cy="1054428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Class</a:t>
            </a:r>
          </a:p>
          <a:p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class_id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class_name</a:t>
            </a:r>
            <a:endParaRPr lang="en-US" sz="20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105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3838C5-594A-7943-8AFD-1FB35E7101B2}"/>
              </a:ext>
            </a:extLst>
          </p:cNvPr>
          <p:cNvCxnSpPr>
            <a:cxnSpLocks/>
          </p:cNvCxnSpPr>
          <p:nvPr/>
        </p:nvCxnSpPr>
        <p:spPr>
          <a:xfrm>
            <a:off x="7702726" y="3001399"/>
            <a:ext cx="1386722" cy="0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8467DC-24C5-BA4B-B2D8-8163499CAA7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892282" y="3298436"/>
            <a:ext cx="1810444" cy="7747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3B4E57-241D-904F-9693-0F4B8396C1D5}"/>
              </a:ext>
            </a:extLst>
          </p:cNvPr>
          <p:cNvSpPr txBox="1"/>
          <p:nvPr/>
        </p:nvSpPr>
        <p:spPr>
          <a:xfrm>
            <a:off x="6405646" y="2921352"/>
            <a:ext cx="828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874FAFD-A552-D34E-B7E4-34515A25455C}"/>
                  </a:ext>
                </a:extLst>
              </p14:cNvPr>
              <p14:cNvContentPartPr/>
              <p14:nvPr/>
            </p14:nvContentPartPr>
            <p14:xfrm>
              <a:off x="6003218" y="3161662"/>
              <a:ext cx="8100" cy="157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74FAFD-A552-D34E-B7E4-34515A2545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4414" y="3152662"/>
                <a:ext cx="25357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161F52-FDF9-7C4B-A2FB-F98CDE59DEE8}"/>
                  </a:ext>
                </a:extLst>
              </p14:cNvPr>
              <p14:cNvContentPartPr/>
              <p14:nvPr/>
            </p14:nvContentPartPr>
            <p14:xfrm>
              <a:off x="6110948" y="3168142"/>
              <a:ext cx="15660" cy="166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161F52-FDF9-7C4B-A2FB-F98CDE59D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2050" y="3159142"/>
                <a:ext cx="3310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A4330F1-89F1-E340-B84B-56D223977309}"/>
              </a:ext>
            </a:extLst>
          </p:cNvPr>
          <p:cNvGrpSpPr/>
          <p:nvPr/>
        </p:nvGrpSpPr>
        <p:grpSpPr>
          <a:xfrm>
            <a:off x="7413158" y="3133042"/>
            <a:ext cx="208440" cy="232200"/>
            <a:chOff x="9784636" y="5053762"/>
            <a:chExt cx="27792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1C22A8-D584-D243-BC8C-0AE45965D376}"/>
                    </a:ext>
                  </a:extLst>
                </p14:cNvPr>
                <p14:cNvContentPartPr/>
                <p14:nvPr/>
              </p14:nvContentPartPr>
              <p14:xfrm>
                <a:off x="9784636" y="5090842"/>
                <a:ext cx="360" cy="240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79518F-2AE2-8348-802D-8A7334CA9B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5996" y="5082202"/>
                  <a:ext cx="18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90E37B-102E-DE46-812B-B135F0AFBE8B}"/>
                    </a:ext>
                  </a:extLst>
                </p14:cNvPr>
                <p14:cNvContentPartPr/>
                <p14:nvPr/>
              </p14:nvContentPartPr>
              <p14:xfrm>
                <a:off x="9819196" y="5053762"/>
                <a:ext cx="206280" cy="16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95C252-9CB7-D74D-A7E3-B001882590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0556" y="5045122"/>
                  <a:ext cx="223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19BB21-4DC4-5A47-95D5-F81C320EBAC3}"/>
                    </a:ext>
                  </a:extLst>
                </p14:cNvPr>
                <p14:cNvContentPartPr/>
                <p14:nvPr/>
              </p14:nvContentPartPr>
              <p14:xfrm>
                <a:off x="9811636" y="5219722"/>
                <a:ext cx="250920" cy="143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137430-E942-E14B-BD42-AEAFD8A27A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02996" y="5210722"/>
                  <a:ext cx="268560" cy="16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F3D2D5B-89CF-104D-9139-0544516E545E}"/>
              </a:ext>
            </a:extLst>
          </p:cNvPr>
          <p:cNvSpPr txBox="1"/>
          <p:nvPr/>
        </p:nvSpPr>
        <p:spPr>
          <a:xfrm>
            <a:off x="6110948" y="2382774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Connectivities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D28D5E-5372-EB46-ADE0-DB50296CAC63}"/>
              </a:ext>
            </a:extLst>
          </p:cNvPr>
          <p:cNvSpPr txBox="1"/>
          <p:nvPr/>
        </p:nvSpPr>
        <p:spPr>
          <a:xfrm>
            <a:off x="6225787" y="4038898"/>
            <a:ext cx="1210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Cardinalities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90C014-A6CB-6F49-93AE-69149BC1E661}"/>
              </a:ext>
            </a:extLst>
          </p:cNvPr>
          <p:cNvGrpSpPr/>
          <p:nvPr/>
        </p:nvGrpSpPr>
        <p:grpSpPr>
          <a:xfrm>
            <a:off x="6095127" y="2660872"/>
            <a:ext cx="388260" cy="447120"/>
            <a:chOff x="8126836" y="2090602"/>
            <a:chExt cx="51768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62D4C7-D893-584A-9599-E8570BC52AF6}"/>
                    </a:ext>
                  </a:extLst>
                </p14:cNvPr>
                <p14:cNvContentPartPr/>
                <p14:nvPr/>
              </p14:nvContentPartPr>
              <p14:xfrm>
                <a:off x="8154916" y="2090602"/>
                <a:ext cx="489600" cy="586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EA1F83-B4A2-4243-8B13-32CF39C724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6916" y="2072962"/>
                  <a:ext cx="52524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852F29-BAB8-F74E-B293-1400B4BAB558}"/>
                    </a:ext>
                  </a:extLst>
                </p14:cNvPr>
                <p14:cNvContentPartPr/>
                <p14:nvPr/>
              </p14:nvContentPartPr>
              <p14:xfrm>
                <a:off x="8126836" y="2515762"/>
                <a:ext cx="293040" cy="171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E04928-7045-9B48-BAEC-3FDD39F6AF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09196" y="2497762"/>
                  <a:ext cx="3286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21E44D-7B1B-3A4A-892F-AAD149BF2957}"/>
              </a:ext>
            </a:extLst>
          </p:cNvPr>
          <p:cNvGrpSpPr/>
          <p:nvPr/>
        </p:nvGrpSpPr>
        <p:grpSpPr>
          <a:xfrm>
            <a:off x="6934287" y="2635222"/>
            <a:ext cx="549990" cy="442530"/>
            <a:chOff x="9245716" y="2056402"/>
            <a:chExt cx="73332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61FE10-A955-6644-BF67-99D24A17BC3F}"/>
                    </a:ext>
                  </a:extLst>
                </p14:cNvPr>
                <p14:cNvContentPartPr/>
                <p14:nvPr/>
              </p14:nvContentPartPr>
              <p14:xfrm>
                <a:off x="9245716" y="2056402"/>
                <a:ext cx="688320" cy="56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DF60186-31A7-9748-9701-8E79C80F89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27716" y="2038762"/>
                  <a:ext cx="7239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DE3DAB-1E36-0F43-9295-3DC909CB116C}"/>
                    </a:ext>
                  </a:extLst>
                </p14:cNvPr>
                <p14:cNvContentPartPr/>
                <p14:nvPr/>
              </p14:nvContentPartPr>
              <p14:xfrm>
                <a:off x="9766276" y="2448082"/>
                <a:ext cx="212760" cy="19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F6C6AC-6F5E-464B-8292-76289B2C95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48276" y="2430442"/>
                  <a:ext cx="248400" cy="23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7022C6D-460E-E84B-907D-6693325560BE}"/>
              </a:ext>
            </a:extLst>
          </p:cNvPr>
          <p:cNvSpPr txBox="1"/>
          <p:nvPr/>
        </p:nvSpPr>
        <p:spPr>
          <a:xfrm>
            <a:off x="5902232" y="3352747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(1,1)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BBBCCA-A831-004F-BE08-6062F5604102}"/>
              </a:ext>
            </a:extLst>
          </p:cNvPr>
          <p:cNvSpPr txBox="1"/>
          <p:nvPr/>
        </p:nvSpPr>
        <p:spPr>
          <a:xfrm>
            <a:off x="7123466" y="3350171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(1,4)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E1296E-1401-8649-A76C-A5406320CC15}"/>
              </a:ext>
            </a:extLst>
          </p:cNvPr>
          <p:cNvGrpSpPr/>
          <p:nvPr/>
        </p:nvGrpSpPr>
        <p:grpSpPr>
          <a:xfrm>
            <a:off x="6158847" y="3626122"/>
            <a:ext cx="408240" cy="394740"/>
            <a:chOff x="8211796" y="3377602"/>
            <a:chExt cx="54432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0C50E3-F5C2-C644-8527-D1C2AB16926F}"/>
                    </a:ext>
                  </a:extLst>
                </p14:cNvPr>
                <p14:cNvContentPartPr/>
                <p14:nvPr/>
              </p14:nvContentPartPr>
              <p14:xfrm>
                <a:off x="8229796" y="3402802"/>
                <a:ext cx="526320" cy="501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0CAAA1-74AD-184E-98D0-83D15894DF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1796" y="3384802"/>
                  <a:ext cx="5619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6C249D-3C67-6C4C-B3CE-A182ADD8AF0F}"/>
                    </a:ext>
                  </a:extLst>
                </p14:cNvPr>
                <p14:cNvContentPartPr/>
                <p14:nvPr/>
              </p14:nvContentPartPr>
              <p14:xfrm>
                <a:off x="8211796" y="3380842"/>
                <a:ext cx="15120" cy="242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923857-8397-E54B-B832-23E8380171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94156" y="3363202"/>
                  <a:ext cx="507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BFBC68-4EA3-C44E-B250-8128FF46D622}"/>
                    </a:ext>
                  </a:extLst>
                </p14:cNvPr>
                <p14:cNvContentPartPr/>
                <p14:nvPr/>
              </p14:nvContentPartPr>
              <p14:xfrm>
                <a:off x="8214676" y="3377602"/>
                <a:ext cx="250920" cy="33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AF7BA4-6C37-2346-BFB0-CD27204773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96676" y="3359602"/>
                  <a:ext cx="2865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16449C-4B33-6E46-8EC2-1C9777CFC94B}"/>
              </a:ext>
            </a:extLst>
          </p:cNvPr>
          <p:cNvGrpSpPr/>
          <p:nvPr/>
        </p:nvGrpSpPr>
        <p:grpSpPr>
          <a:xfrm>
            <a:off x="7171347" y="3658252"/>
            <a:ext cx="284580" cy="395550"/>
            <a:chOff x="9561796" y="3420442"/>
            <a:chExt cx="37944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6B23A2-D886-D74C-97B2-7CB6F393486B}"/>
                    </a:ext>
                  </a:extLst>
                </p14:cNvPr>
                <p14:cNvContentPartPr/>
                <p14:nvPr/>
              </p14:nvContentPartPr>
              <p14:xfrm>
                <a:off x="9561796" y="3428722"/>
                <a:ext cx="252000" cy="51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2E7288-04AE-1E40-82D8-7E569B64DA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44156" y="3411082"/>
                  <a:ext cx="2876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77AFB3-AC23-EA43-8AEF-6ABC0627A57C}"/>
                    </a:ext>
                  </a:extLst>
                </p14:cNvPr>
                <p14:cNvContentPartPr/>
                <p14:nvPr/>
              </p14:nvContentPartPr>
              <p14:xfrm>
                <a:off x="9632716" y="3443482"/>
                <a:ext cx="174960" cy="109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23683D-A867-A042-A664-5F55A0E4ED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14716" y="3425482"/>
                  <a:ext cx="210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0561C6-0677-F44D-98C5-E7F2974935F8}"/>
                    </a:ext>
                  </a:extLst>
                </p14:cNvPr>
                <p14:cNvContentPartPr/>
                <p14:nvPr/>
              </p14:nvContentPartPr>
              <p14:xfrm>
                <a:off x="9833956" y="3420442"/>
                <a:ext cx="107280" cy="243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8B8B2AB-D10E-384B-A7A4-54B5561F69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16316" y="3402442"/>
                  <a:ext cx="142920" cy="279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51FBDEF3-5F57-AD43-8250-928CC6C5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2AD0-510F-5D48-967A-A47663A41454}" type="datetime1">
              <a:rPr lang="en-US" smtClean="0"/>
              <a:t>8/31/22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A356D44E-3373-2E47-A6B8-F6457C9C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D124F8C0-9D29-B24A-890B-72C8DE57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7391-B38B-3545-9D10-EC407B8A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0CBA-865C-704F-B7F2-57138E79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Participation types: </a:t>
            </a:r>
          </a:p>
          <a:p>
            <a:pPr lvl="1"/>
            <a:r>
              <a:rPr lang="en-US" sz="2800" dirty="0"/>
              <a:t>Mandatory (total participation):</a:t>
            </a:r>
          </a:p>
          <a:p>
            <a:pPr lvl="2"/>
            <a:r>
              <a:rPr lang="en-US" sz="2400" dirty="0"/>
              <a:t>Each student must be enrolled in at least one course</a:t>
            </a:r>
          </a:p>
          <a:p>
            <a:pPr lvl="1"/>
            <a:r>
              <a:rPr lang="en-US" sz="2800" dirty="0"/>
              <a:t>Optional (partial participation): </a:t>
            </a:r>
          </a:p>
          <a:p>
            <a:pPr lvl="2"/>
            <a:r>
              <a:rPr lang="en-US" dirty="0"/>
              <a:t>There might be some courses where enrollments are not made</a:t>
            </a:r>
            <a:endParaRPr lang="en-US" sz="2400" dirty="0"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C2879A4D-3A6A-1C47-9CEC-1BB8BE70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6D3B-A3AE-3345-9C3D-2BFD10DD5C32}" type="datetime1">
              <a:rPr lang="en-US" smtClean="0"/>
              <a:t>8/31/22</a:t>
            </a:fld>
            <a:endParaRPr lang="en-US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89049D2C-6EC8-7B4C-83A1-2E04052C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73B3C746-BB0D-A94C-A079-689195F5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7391-B38B-3545-9D10-EC407B8A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0CBA-865C-704F-B7F2-57138E79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Relationship Degree: Unary, Binary, &amp; Ternary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8D4D4-52CA-5844-BEE8-A1F473E3A8A3}"/>
              </a:ext>
            </a:extLst>
          </p:cNvPr>
          <p:cNvSpPr/>
          <p:nvPr/>
        </p:nvSpPr>
        <p:spPr>
          <a:xfrm>
            <a:off x="134891" y="3596138"/>
            <a:ext cx="1187559" cy="1187198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Employee</a:t>
            </a:r>
          </a:p>
          <a:p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emp_id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emp_name</a:t>
            </a:r>
          </a:p>
          <a:p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emp_dob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emp_phone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C71393-3966-654B-917B-D03965133209}"/>
              </a:ext>
            </a:extLst>
          </p:cNvPr>
          <p:cNvCxnSpPr>
            <a:cxnSpLocks/>
          </p:cNvCxnSpPr>
          <p:nvPr/>
        </p:nvCxnSpPr>
        <p:spPr>
          <a:xfrm>
            <a:off x="134891" y="3872189"/>
            <a:ext cx="1187559" cy="0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604265-1A23-3843-8229-B69AA0162E54}"/>
              </a:ext>
            </a:extLst>
          </p:cNvPr>
          <p:cNvSpPr txBox="1"/>
          <p:nvPr/>
        </p:nvSpPr>
        <p:spPr>
          <a:xfrm>
            <a:off x="418745" y="3192424"/>
            <a:ext cx="6198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Unary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401A5-29F5-1643-8B01-8B6DB4C759DE}"/>
              </a:ext>
            </a:extLst>
          </p:cNvPr>
          <p:cNvSpPr/>
          <p:nvPr/>
        </p:nvSpPr>
        <p:spPr>
          <a:xfrm>
            <a:off x="1876201" y="3596138"/>
            <a:ext cx="1106941" cy="1187198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Professor</a:t>
            </a:r>
          </a:p>
          <a:p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prof_id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prof_name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105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216DBF-F72C-5747-8B39-FBB2E932B6C2}"/>
              </a:ext>
            </a:extLst>
          </p:cNvPr>
          <p:cNvCxnSpPr>
            <a:cxnSpLocks/>
          </p:cNvCxnSpPr>
          <p:nvPr/>
        </p:nvCxnSpPr>
        <p:spPr>
          <a:xfrm flipV="1">
            <a:off x="1876201" y="3872189"/>
            <a:ext cx="1106941" cy="24030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3DC5B27-A93E-3F4C-BDF6-DFB1409A6626}"/>
              </a:ext>
            </a:extLst>
          </p:cNvPr>
          <p:cNvSpPr/>
          <p:nvPr/>
        </p:nvSpPr>
        <p:spPr>
          <a:xfrm>
            <a:off x="3789044" y="3596138"/>
            <a:ext cx="1143413" cy="1187198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Class</a:t>
            </a:r>
          </a:p>
          <a:p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class_id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class_name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105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sz="105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CC70C1-2EE2-D548-A8A9-2DFAF4CBFC7B}"/>
              </a:ext>
            </a:extLst>
          </p:cNvPr>
          <p:cNvCxnSpPr>
            <a:cxnSpLocks/>
          </p:cNvCxnSpPr>
          <p:nvPr/>
        </p:nvCxnSpPr>
        <p:spPr>
          <a:xfrm>
            <a:off x="3789044" y="3896219"/>
            <a:ext cx="1143413" cy="0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519CB1-5F06-3F40-956E-8DEE712828D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983142" y="4189737"/>
            <a:ext cx="805902" cy="0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0B4898-4A9D-AC4B-B1E0-395F563F1C6B}"/>
              </a:ext>
            </a:extLst>
          </p:cNvPr>
          <p:cNvSpPr txBox="1"/>
          <p:nvPr/>
        </p:nvSpPr>
        <p:spPr>
          <a:xfrm>
            <a:off x="3004268" y="3871937"/>
            <a:ext cx="828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teaches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107B4-88A8-674B-BF31-D64A88F310B3}"/>
              </a:ext>
            </a:extLst>
          </p:cNvPr>
          <p:cNvSpPr txBox="1"/>
          <p:nvPr/>
        </p:nvSpPr>
        <p:spPr>
          <a:xfrm>
            <a:off x="3062543" y="3192424"/>
            <a:ext cx="6471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Binary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8FC1B6-4811-E344-90F6-0F0978CF3839}"/>
              </a:ext>
            </a:extLst>
          </p:cNvPr>
          <p:cNvGrpSpPr/>
          <p:nvPr/>
        </p:nvGrpSpPr>
        <p:grpSpPr>
          <a:xfrm>
            <a:off x="7950136" y="3420193"/>
            <a:ext cx="893496" cy="953457"/>
            <a:chOff x="9149348" y="4839604"/>
            <a:chExt cx="1191328" cy="12712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6E3F7-B404-294C-89AD-56B11CE92582}"/>
                </a:ext>
              </a:extLst>
            </p:cNvPr>
            <p:cNvSpPr/>
            <p:nvPr/>
          </p:nvSpPr>
          <p:spPr>
            <a:xfrm>
              <a:off x="9154809" y="4839604"/>
              <a:ext cx="1185867" cy="1271276"/>
            </a:xfrm>
            <a:prstGeom prst="rect">
              <a:avLst/>
            </a:prstGeom>
            <a:noFill/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Patient</a:t>
              </a: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B2A175-F721-E84B-9C6E-2F732D20A87B}"/>
                </a:ext>
              </a:extLst>
            </p:cNvPr>
            <p:cNvCxnSpPr>
              <a:cxnSpLocks/>
            </p:cNvCxnSpPr>
            <p:nvPr/>
          </p:nvCxnSpPr>
          <p:spPr>
            <a:xfrm>
              <a:off x="9149348" y="5161944"/>
              <a:ext cx="1191328" cy="0"/>
            </a:xfrm>
            <a:prstGeom prst="line">
              <a:avLst/>
            </a:prstGeom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04268E-FBA1-7241-A0AF-4FD92A83F16C}"/>
              </a:ext>
            </a:extLst>
          </p:cNvPr>
          <p:cNvGrpSpPr/>
          <p:nvPr/>
        </p:nvGrpSpPr>
        <p:grpSpPr>
          <a:xfrm>
            <a:off x="5621318" y="3420193"/>
            <a:ext cx="893496" cy="953457"/>
            <a:chOff x="9149348" y="4839604"/>
            <a:chExt cx="1191328" cy="12712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103FBB-F410-4C43-A7A3-C84543B97D22}"/>
                </a:ext>
              </a:extLst>
            </p:cNvPr>
            <p:cNvSpPr/>
            <p:nvPr/>
          </p:nvSpPr>
          <p:spPr>
            <a:xfrm>
              <a:off x="9154809" y="4839604"/>
              <a:ext cx="1185867" cy="1271276"/>
            </a:xfrm>
            <a:prstGeom prst="rect">
              <a:avLst/>
            </a:prstGeom>
            <a:noFill/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Doctor</a:t>
              </a: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C5D1A0-8710-CF4B-BA34-97BFC5104637}"/>
                </a:ext>
              </a:extLst>
            </p:cNvPr>
            <p:cNvCxnSpPr>
              <a:cxnSpLocks/>
            </p:cNvCxnSpPr>
            <p:nvPr/>
          </p:nvCxnSpPr>
          <p:spPr>
            <a:xfrm>
              <a:off x="9149348" y="5161944"/>
              <a:ext cx="1191328" cy="0"/>
            </a:xfrm>
            <a:prstGeom prst="line">
              <a:avLst/>
            </a:prstGeom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F0B168-AEE2-4244-95A0-48B15B1F9509}"/>
              </a:ext>
            </a:extLst>
          </p:cNvPr>
          <p:cNvGrpSpPr/>
          <p:nvPr/>
        </p:nvGrpSpPr>
        <p:grpSpPr>
          <a:xfrm>
            <a:off x="6816575" y="4323748"/>
            <a:ext cx="893496" cy="953457"/>
            <a:chOff x="9149348" y="4839604"/>
            <a:chExt cx="1191328" cy="12712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0905FC3-5A60-114C-8E42-6188430A7DD1}"/>
                </a:ext>
              </a:extLst>
            </p:cNvPr>
            <p:cNvSpPr/>
            <p:nvPr/>
          </p:nvSpPr>
          <p:spPr>
            <a:xfrm>
              <a:off x="9154809" y="4839604"/>
              <a:ext cx="1185867" cy="1271276"/>
            </a:xfrm>
            <a:prstGeom prst="rect">
              <a:avLst/>
            </a:prstGeom>
            <a:noFill/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Drug</a:t>
              </a: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  <a:p>
              <a:endParaRPr lang="en-US" sz="105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B8FAFE-2648-C742-B148-03247445BCB0}"/>
                </a:ext>
              </a:extLst>
            </p:cNvPr>
            <p:cNvCxnSpPr>
              <a:cxnSpLocks/>
            </p:cNvCxnSpPr>
            <p:nvPr/>
          </p:nvCxnSpPr>
          <p:spPr>
            <a:xfrm>
              <a:off x="9149348" y="5161944"/>
              <a:ext cx="1191328" cy="0"/>
            </a:xfrm>
            <a:prstGeom prst="line">
              <a:avLst/>
            </a:prstGeom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9969ED-8146-E04C-AED3-4B6460716A42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6514815" y="3896922"/>
            <a:ext cx="1439417" cy="0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EC04C8-C109-D74C-9D65-51E6EEEA4F78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265371" y="3873136"/>
            <a:ext cx="0" cy="450612"/>
          </a:xfrm>
          <a:prstGeom prst="line">
            <a:avLst/>
          </a:prstGeom>
          <a:ln w="381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E43C85-1D4E-434E-9067-57DEC53D5419}"/>
              </a:ext>
            </a:extLst>
          </p:cNvPr>
          <p:cNvSpPr txBox="1"/>
          <p:nvPr/>
        </p:nvSpPr>
        <p:spPr>
          <a:xfrm>
            <a:off x="6868407" y="3596137"/>
            <a:ext cx="1039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prescribes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A050C4-D767-054B-8D84-5E01C1AD1196}"/>
              </a:ext>
            </a:extLst>
          </p:cNvPr>
          <p:cNvSpPr txBox="1"/>
          <p:nvPr/>
        </p:nvSpPr>
        <p:spPr>
          <a:xfrm>
            <a:off x="6845813" y="3128918"/>
            <a:ext cx="7235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Ternary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F9D7E8A9-8C25-6947-9319-7267A80F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07F3-89F1-D84E-BD69-0E68B4CE9FCA}" type="datetime1">
              <a:rPr lang="en-US" smtClean="0"/>
              <a:t>8/31/22</a:t>
            </a:fld>
            <a:endParaRPr lang="en-US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B199171C-CA7D-704C-BA2C-F38DCB29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F582A56-3867-CF42-AF52-752E4A1A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0930-AD4B-254B-B995-3E50E4B4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 Between Strong and Weak Relationships?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0E6E-FBB4-5C44-BB9F-3CC692DD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(no-identifying) relationships </a:t>
            </a:r>
            <a:r>
              <a:rPr lang="en-US" dirty="0" err="1"/>
              <a:t>v.s</a:t>
            </a:r>
            <a:r>
              <a:rPr lang="en-US" dirty="0"/>
              <a:t>. Strong (identifying) relationships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1FC5-1C93-E34C-A942-0393462B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7518-C070-8646-BFF5-0A9EF096D322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40BF-27D7-EB4A-9C42-D825BF60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1317-73B1-1443-8CCC-FA771080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D171D-C8EE-9946-A5E9-7D5BD6A8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39" y="3037464"/>
            <a:ext cx="5715561" cy="832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6B144-9E13-B445-852C-B344F91EF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39" y="4325575"/>
            <a:ext cx="6029325" cy="638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3B1FE0-A80D-8043-A05C-B3AEECAF681A}"/>
              </a:ext>
            </a:extLst>
          </p:cNvPr>
          <p:cNvSpPr txBox="1"/>
          <p:nvPr/>
        </p:nvSpPr>
        <p:spPr>
          <a:xfrm>
            <a:off x="335395" y="3174295"/>
            <a:ext cx="10435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Weak </a:t>
            </a:r>
          </a:p>
          <a:p>
            <a:r>
              <a:rPr lang="en-US" sz="1350" b="1" dirty="0"/>
              <a:t>relationship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94E69-94F1-5648-BEC6-BFAB7BDFEAE4}"/>
              </a:ext>
            </a:extLst>
          </p:cNvPr>
          <p:cNvSpPr txBox="1"/>
          <p:nvPr/>
        </p:nvSpPr>
        <p:spPr>
          <a:xfrm>
            <a:off x="283153" y="4392469"/>
            <a:ext cx="10435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Strong</a:t>
            </a:r>
          </a:p>
          <a:p>
            <a:r>
              <a:rPr lang="en-US" sz="1350" b="1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355804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B188-9750-6D43-9EA4-7028068F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Differentiate Strong, Weak or Associative Entities?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9EF6-1783-9940-A433-008A35824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Existence Dependence: An entity cannot exist apart from all of its related entities </a:t>
            </a:r>
          </a:p>
          <a:p>
            <a:r>
              <a:rPr lang="en-US" dirty="0"/>
              <a:t>Strong </a:t>
            </a:r>
            <a:r>
              <a:rPr lang="en-US" dirty="0" err="1"/>
              <a:t>v.s</a:t>
            </a:r>
            <a:r>
              <a:rPr lang="en-US" dirty="0"/>
              <a:t>. Weak Entities (Existence Independence </a:t>
            </a:r>
            <a:r>
              <a:rPr lang="en-US" dirty="0" err="1"/>
              <a:t>v.s</a:t>
            </a:r>
            <a:r>
              <a:rPr lang="en-US" dirty="0"/>
              <a:t>. Dependence)</a:t>
            </a:r>
          </a:p>
          <a:p>
            <a:r>
              <a:rPr lang="en-US" dirty="0"/>
              <a:t>Associative (Composite) Entities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582E2-46B0-5842-9E24-00CD4C36BC78}"/>
              </a:ext>
            </a:extLst>
          </p:cNvPr>
          <p:cNvSpPr/>
          <p:nvPr/>
        </p:nvSpPr>
        <p:spPr>
          <a:xfrm>
            <a:off x="2078612" y="191046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i="1" dirty="0"/>
              <a:t>An employee wants to claim one or more dependents for tax-withholding purposes.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440E-950A-214B-B640-5543570C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8123-7E55-F348-8369-C29176AC7158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A7CF-3016-954E-93B0-9E7103DB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09E81-5B14-5946-BC1B-A6BF5852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12DD-6F85-9946-B6C5-BF94A47A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44AE-1F2D-4D4C-BA8B-4F4CAB4A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weak entity can be identified uniquely only by considering the primary key of another (owner) entity</a:t>
            </a:r>
          </a:p>
          <a:p>
            <a:pPr lvl="1"/>
            <a:r>
              <a:rPr lang="en-US" dirty="0"/>
              <a:t>Owner entity set and weak entity set must participate in a one-to-many relationship set ( one owner, many weak entities)</a:t>
            </a:r>
          </a:p>
          <a:p>
            <a:pPr lvl="1"/>
            <a:r>
              <a:rPr lang="en-US" dirty="0"/>
              <a:t>Weak entity set must have </a:t>
            </a:r>
            <a:r>
              <a:rPr lang="en-US" i="1" u="sng" dirty="0"/>
              <a:t>total participation </a:t>
            </a:r>
            <a:r>
              <a:rPr lang="en-US" dirty="0"/>
              <a:t>in this identifying relationship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85C2-39C0-DB45-81C0-A28B14C3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6C3C-4646-7344-8CA3-FDF9BA67BBF8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FF365-6B90-2D42-BCE6-619CE3F2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2A7C-5DFC-E648-AD35-0993FB8B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1E90-A05C-6149-ADB6-9C168009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1:M Relationships?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D432-9B73-9746-8BF5-EDFF56CD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rule:</a:t>
            </a:r>
          </a:p>
          <a:p>
            <a:pPr lvl="1"/>
            <a:r>
              <a:rPr lang="en-US" dirty="0"/>
              <a:t>Primary key of the “one” side , referred as “A”</a:t>
            </a:r>
          </a:p>
          <a:p>
            <a:pPr lvl="1"/>
            <a:r>
              <a:rPr lang="en-US" dirty="0"/>
              <a:t>“A” is Foreign key on the “many” side</a:t>
            </a:r>
          </a:p>
          <a:p>
            <a:r>
              <a:rPr lang="en-US" dirty="0"/>
              <a:t>Examples?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0C33E-DF64-054E-9E86-A86D17E3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5903-D1BB-E740-9913-E801FC97120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03D77-9AE3-744E-B82B-B4A3AD55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8F9A-85BF-4F40-864E-F90F7907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5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FC46-6A88-D94C-AC3F-EC4C45B2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1:1 Relationships?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CFCD-583B-8C46-BB62-940A6161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EMPLOYEE manages zeros or one DEPARTMENT; each DEPARTMENT is managed by one EMPLOYEE.</a:t>
            </a:r>
          </a:p>
          <a:p>
            <a:r>
              <a:rPr lang="en-US" dirty="0"/>
              <a:t>Primary Key is easy; but How about Foreign key?</a:t>
            </a:r>
          </a:p>
          <a:p>
            <a:endParaRPr lang="en-US" dirty="0"/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EA8DFADD-D4F2-604C-B038-150902AEF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05812"/>
              </p:ext>
            </p:extLst>
          </p:nvPr>
        </p:nvGraphicFramePr>
        <p:xfrm>
          <a:off x="628650" y="4564003"/>
          <a:ext cx="7886700" cy="12193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9335">
                  <a:extLst>
                    <a:ext uri="{9D8B030D-6E8A-4147-A177-3AD203B41FA5}">
                      <a16:colId xmlns:a16="http://schemas.microsoft.com/office/drawing/2014/main" val="1970985469"/>
                    </a:ext>
                  </a:extLst>
                </a:gridCol>
                <a:gridCol w="5847365">
                  <a:extLst>
                    <a:ext uri="{9D8B030D-6E8A-4147-A177-3AD203B41FA5}">
                      <a16:colId xmlns:a16="http://schemas.microsoft.com/office/drawing/2014/main" val="908268515"/>
                    </a:ext>
                  </a:extLst>
                </a:gridCol>
              </a:tblGrid>
              <a:tr h="432203">
                <a:tc>
                  <a:txBody>
                    <a:bodyPr/>
                    <a:lstStyle/>
                    <a:p>
                      <a:r>
                        <a:rPr lang="en-US" sz="1400" b="0" dirty="0"/>
                        <a:t>Mandatory</a:t>
                      </a:r>
                      <a:r>
                        <a:rPr lang="en-US" sz="1400" b="0" dirty="0">
                          <a:sym typeface="Wingdings" pitchFamily="2" charset="2"/>
                        </a:rPr>
                        <a:t>&lt;-&gt;Optional</a:t>
                      </a:r>
                      <a:endParaRPr lang="en-US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M’ Primary Key is the O’s Foreign Key, and O’s Foreign Key is mandatory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6580686"/>
                  </a:ext>
                </a:extLst>
              </a:tr>
              <a:tr h="393578">
                <a:tc>
                  <a:txBody>
                    <a:bodyPr/>
                    <a:lstStyle/>
                    <a:p>
                      <a:r>
                        <a:rPr lang="en-US" sz="1400" dirty="0"/>
                        <a:t>Optional&lt;-&gt;Optional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Place Foreign Key on entity which causes fewest nulls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965917"/>
                  </a:ext>
                </a:extLst>
              </a:tr>
              <a:tr h="393578">
                <a:tc>
                  <a:txBody>
                    <a:bodyPr/>
                    <a:lstStyle/>
                    <a:p>
                      <a:r>
                        <a:rPr lang="en-US" sz="1400" dirty="0"/>
                        <a:t>Mandatory&lt;-&gt;Mandatory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Place Foreign Key on entity which causes fewest nulls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8077731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C5B49-C8FE-534F-A2BD-E3EF6E66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11BE-05A3-0743-9236-6D6542252413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13DD5-683E-1641-B8AE-3BC40394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9F9C9-D2BB-6A42-B08F-A817BABC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7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52D7-8D07-6C44-9918-63249DEF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M:N Relationships?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D769-CA70-A04A-A560-DAF6E81B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Composite (Associative) Entity!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8870598-2916-F14B-AF77-E0B8D93BDD2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028950" y="3103180"/>
            <a:ext cx="2571750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0380AD2-77E2-F145-8425-1BF26E401CA6}"/>
              </a:ext>
            </a:extLst>
          </p:cNvPr>
          <p:cNvSpPr/>
          <p:nvPr/>
        </p:nvSpPr>
        <p:spPr>
          <a:xfrm>
            <a:off x="1994482" y="2511851"/>
            <a:ext cx="1034468" cy="1182657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Student</a:t>
            </a: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6E4DE-756B-AC4C-8A76-AEDC7CBAD4A4}"/>
              </a:ext>
            </a:extLst>
          </p:cNvPr>
          <p:cNvSpPr/>
          <p:nvPr/>
        </p:nvSpPr>
        <p:spPr>
          <a:xfrm>
            <a:off x="5600700" y="2511851"/>
            <a:ext cx="1034468" cy="1182657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Class</a:t>
            </a: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13728-84EE-9A4E-8545-CD904246B1D9}"/>
              </a:ext>
            </a:extLst>
          </p:cNvPr>
          <p:cNvSpPr txBox="1"/>
          <p:nvPr/>
        </p:nvSpPr>
        <p:spPr>
          <a:xfrm>
            <a:off x="3986201" y="2784988"/>
            <a:ext cx="6595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enrolls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63F0DD-C4A7-B04E-A75E-3EBF9D9E72E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222695" y="4546359"/>
            <a:ext cx="1440101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434A572-3D71-9549-861E-BEA5501503F7}"/>
              </a:ext>
            </a:extLst>
          </p:cNvPr>
          <p:cNvSpPr/>
          <p:nvPr/>
        </p:nvSpPr>
        <p:spPr>
          <a:xfrm>
            <a:off x="708607" y="3955031"/>
            <a:ext cx="1514087" cy="1182657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Student</a:t>
            </a: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Stu_num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Stu_lname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Stu_fname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30D64-F2B6-0347-9244-4F01050C2E4A}"/>
              </a:ext>
            </a:extLst>
          </p:cNvPr>
          <p:cNvSpPr/>
          <p:nvPr/>
        </p:nvSpPr>
        <p:spPr>
          <a:xfrm>
            <a:off x="3662796" y="3955031"/>
            <a:ext cx="1622722" cy="1182657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Enroll</a:t>
            </a: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Class_code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Stu_num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Enroll_grade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3F77C-D60E-1849-934E-D085B745BA0D}"/>
              </a:ext>
            </a:extLst>
          </p:cNvPr>
          <p:cNvSpPr txBox="1"/>
          <p:nvPr/>
        </p:nvSpPr>
        <p:spPr>
          <a:xfrm>
            <a:off x="2511716" y="4239255"/>
            <a:ext cx="10139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is written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9675FC-EBEA-B145-80C0-346AE6DDB6D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85517" y="4546359"/>
            <a:ext cx="1349651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FDBD265-CF11-184E-B842-9A8DA904AA48}"/>
              </a:ext>
            </a:extLst>
          </p:cNvPr>
          <p:cNvSpPr/>
          <p:nvPr/>
        </p:nvSpPr>
        <p:spPr>
          <a:xfrm>
            <a:off x="6635168" y="3955031"/>
            <a:ext cx="1662961" cy="1182657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Class</a:t>
            </a: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Class_section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Crs_code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Class_time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Room_code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85B67-D051-9341-A4F2-D4537F972322}"/>
              </a:ext>
            </a:extLst>
          </p:cNvPr>
          <p:cNvSpPr txBox="1"/>
          <p:nvPr/>
        </p:nvSpPr>
        <p:spPr>
          <a:xfrm>
            <a:off x="5381699" y="4246974"/>
            <a:ext cx="915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is found 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8A31A9-75A8-F846-8A29-2CAAF377F320}"/>
              </a:ext>
            </a:extLst>
          </p:cNvPr>
          <p:cNvCxnSpPr>
            <a:cxnSpLocks/>
          </p:cNvCxnSpPr>
          <p:nvPr/>
        </p:nvCxnSpPr>
        <p:spPr>
          <a:xfrm flipV="1">
            <a:off x="715816" y="4239255"/>
            <a:ext cx="1506878" cy="262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CB3C3-80DB-C344-ADDC-73E05F3DDC8E}"/>
              </a:ext>
            </a:extLst>
          </p:cNvPr>
          <p:cNvCxnSpPr>
            <a:cxnSpLocks/>
          </p:cNvCxnSpPr>
          <p:nvPr/>
        </p:nvCxnSpPr>
        <p:spPr>
          <a:xfrm>
            <a:off x="3662796" y="4255103"/>
            <a:ext cx="1622722" cy="0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088470-40A3-E64C-9A10-941D347045A7}"/>
              </a:ext>
            </a:extLst>
          </p:cNvPr>
          <p:cNvCxnSpPr>
            <a:cxnSpLocks/>
          </p:cNvCxnSpPr>
          <p:nvPr/>
        </p:nvCxnSpPr>
        <p:spPr>
          <a:xfrm flipV="1">
            <a:off x="6635168" y="4246975"/>
            <a:ext cx="1662961" cy="8129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01EB71-8CA7-9540-8AF2-CE5592327208}"/>
              </a:ext>
            </a:extLst>
          </p:cNvPr>
          <p:cNvCxnSpPr>
            <a:cxnSpLocks/>
          </p:cNvCxnSpPr>
          <p:nvPr/>
        </p:nvCxnSpPr>
        <p:spPr>
          <a:xfrm>
            <a:off x="2014771" y="2841940"/>
            <a:ext cx="1027259" cy="0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28EC09-DEA7-F24D-9CDC-94CF77C8D840}"/>
              </a:ext>
            </a:extLst>
          </p:cNvPr>
          <p:cNvCxnSpPr>
            <a:cxnSpLocks/>
          </p:cNvCxnSpPr>
          <p:nvPr/>
        </p:nvCxnSpPr>
        <p:spPr>
          <a:xfrm>
            <a:off x="5600700" y="2800402"/>
            <a:ext cx="1027259" cy="0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94B4DFD-A94A-D040-8F82-5941A22895F2}"/>
                  </a:ext>
                </a:extLst>
              </p14:cNvPr>
              <p14:cNvContentPartPr/>
              <p14:nvPr/>
            </p14:nvContentPartPr>
            <p14:xfrm>
              <a:off x="3370557" y="2909042"/>
              <a:ext cx="270" cy="27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94B4DFD-A94A-D040-8F82-5941A2289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3807" y="2902292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AA64D5-0421-1743-9DCE-F9328FC8B749}"/>
                  </a:ext>
                </a:extLst>
              </p14:cNvPr>
              <p14:cNvContentPartPr/>
              <p14:nvPr/>
            </p14:nvContentPartPr>
            <p14:xfrm>
              <a:off x="3587907" y="2525372"/>
              <a:ext cx="2160" cy="27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AA64D5-0421-1743-9DCE-F9328FC8B7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8907" y="2518622"/>
                <a:ext cx="19800" cy="135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FF79A7BE-E5A9-6B4F-98E0-49F3F56B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4039-139F-6F40-AA83-6CF4E4BDE640}" type="datetime1">
              <a:rPr lang="en-US" smtClean="0"/>
              <a:t>8/31/22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A52469B7-B8FE-B646-96CF-82795A34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96F3892-E344-AB49-9BF5-C1A0415D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6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9FE-60C4-C943-A93C-C87A367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D2A18-361B-8C48-B957-C31E0FBA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F33B6B-5CE1-DB43-9353-D7DF7BC8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36F4-D69C-0340-801C-91EF5D43B1E1}" type="datetime1">
              <a:rPr lang="en-US" smtClean="0"/>
              <a:t>8/31/22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5DF55-5F51-1444-922F-776AE0259B39}"/>
              </a:ext>
            </a:extLst>
          </p:cNvPr>
          <p:cNvSpPr/>
          <p:nvPr/>
        </p:nvSpPr>
        <p:spPr>
          <a:xfrm>
            <a:off x="748893" y="1611800"/>
            <a:ext cx="1062870" cy="8420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46429-5F19-9B42-8E2D-38B5BB37CDAB}"/>
              </a:ext>
            </a:extLst>
          </p:cNvPr>
          <p:cNvSpPr/>
          <p:nvPr/>
        </p:nvSpPr>
        <p:spPr>
          <a:xfrm>
            <a:off x="5480689" y="1597758"/>
            <a:ext cx="1178515" cy="8420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C1369-2563-874F-9392-E75156DE9180}"/>
              </a:ext>
            </a:extLst>
          </p:cNvPr>
          <p:cNvSpPr/>
          <p:nvPr/>
        </p:nvSpPr>
        <p:spPr>
          <a:xfrm>
            <a:off x="3929926" y="1611800"/>
            <a:ext cx="1071494" cy="8420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33AE0-9DB6-5448-92E7-9681C7C0B0F7}"/>
              </a:ext>
            </a:extLst>
          </p:cNvPr>
          <p:cNvSpPr/>
          <p:nvPr/>
        </p:nvSpPr>
        <p:spPr>
          <a:xfrm>
            <a:off x="2339409" y="1611800"/>
            <a:ext cx="1098631" cy="8420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0A71-C430-C64F-AB5C-38453D9BBAC8}"/>
              </a:ext>
            </a:extLst>
          </p:cNvPr>
          <p:cNvSpPr/>
          <p:nvPr/>
        </p:nvSpPr>
        <p:spPr>
          <a:xfrm>
            <a:off x="7110959" y="1611800"/>
            <a:ext cx="1081525" cy="8420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6EDB1-1087-224B-82CF-2DD9E28D2E2E}"/>
              </a:ext>
            </a:extLst>
          </p:cNvPr>
          <p:cNvSpPr/>
          <p:nvPr/>
        </p:nvSpPr>
        <p:spPr>
          <a:xfrm>
            <a:off x="699919" y="1546880"/>
            <a:ext cx="135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1: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9FEB0-15B9-9049-9575-64AD8CE2C6B1}"/>
              </a:ext>
            </a:extLst>
          </p:cNvPr>
          <p:cNvSpPr/>
          <p:nvPr/>
        </p:nvSpPr>
        <p:spPr>
          <a:xfrm>
            <a:off x="2279543" y="1530648"/>
            <a:ext cx="1543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2: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36416F-0357-394C-ABB1-1B0FA0E44489}"/>
              </a:ext>
            </a:extLst>
          </p:cNvPr>
          <p:cNvSpPr/>
          <p:nvPr/>
        </p:nvSpPr>
        <p:spPr>
          <a:xfrm>
            <a:off x="3898395" y="1530648"/>
            <a:ext cx="1051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3: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0048E-F298-BF4A-85B4-352D4E862AE3}"/>
              </a:ext>
            </a:extLst>
          </p:cNvPr>
          <p:cNvSpPr/>
          <p:nvPr/>
        </p:nvSpPr>
        <p:spPr>
          <a:xfrm>
            <a:off x="5428770" y="1545019"/>
            <a:ext cx="1360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4: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44956-2829-B846-A881-00AE4898EB4B}"/>
              </a:ext>
            </a:extLst>
          </p:cNvPr>
          <p:cNvSpPr/>
          <p:nvPr/>
        </p:nvSpPr>
        <p:spPr>
          <a:xfrm>
            <a:off x="7075742" y="1551668"/>
            <a:ext cx="1185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5: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7211F4FB-4009-D849-8A6E-8DFB302EF5C0}"/>
              </a:ext>
            </a:extLst>
          </p:cNvPr>
          <p:cNvSpPr/>
          <p:nvPr/>
        </p:nvSpPr>
        <p:spPr>
          <a:xfrm>
            <a:off x="1930296" y="1849088"/>
            <a:ext cx="172150" cy="3674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FC6A85FE-9E7D-E24F-8A30-EDD5635AB312}"/>
              </a:ext>
            </a:extLst>
          </p:cNvPr>
          <p:cNvSpPr/>
          <p:nvPr/>
        </p:nvSpPr>
        <p:spPr>
          <a:xfrm>
            <a:off x="6714048" y="1849655"/>
            <a:ext cx="172150" cy="3674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A06078A-11B8-9F4E-953E-321501D60ABD}"/>
              </a:ext>
            </a:extLst>
          </p:cNvPr>
          <p:cNvSpPr/>
          <p:nvPr/>
        </p:nvSpPr>
        <p:spPr>
          <a:xfrm>
            <a:off x="5119953" y="1849088"/>
            <a:ext cx="172150" cy="36745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5D3B96B8-6F85-6943-885B-9A30DA3A0ED2}"/>
              </a:ext>
            </a:extLst>
          </p:cNvPr>
          <p:cNvSpPr/>
          <p:nvPr/>
        </p:nvSpPr>
        <p:spPr>
          <a:xfrm>
            <a:off x="3522657" y="1861322"/>
            <a:ext cx="172150" cy="36745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06551-DD59-7248-84CF-3A9D5569B22B}"/>
              </a:ext>
            </a:extLst>
          </p:cNvPr>
          <p:cNvSpPr/>
          <p:nvPr/>
        </p:nvSpPr>
        <p:spPr>
          <a:xfrm>
            <a:off x="889647" y="2334143"/>
            <a:ext cx="121253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6A6AD-E719-CD4F-AF94-FB0BB6559085}"/>
              </a:ext>
            </a:extLst>
          </p:cNvPr>
          <p:cNvSpPr/>
          <p:nvPr/>
        </p:nvSpPr>
        <p:spPr>
          <a:xfrm>
            <a:off x="889646" y="3317300"/>
            <a:ext cx="121253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B05C6-563E-7447-B2D9-F37801CF1809}"/>
              </a:ext>
            </a:extLst>
          </p:cNvPr>
          <p:cNvSpPr/>
          <p:nvPr/>
        </p:nvSpPr>
        <p:spPr>
          <a:xfrm>
            <a:off x="889647" y="4300455"/>
            <a:ext cx="121253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E84E24-0F03-9A44-9B79-3DA4F6442E0C}"/>
              </a:ext>
            </a:extLst>
          </p:cNvPr>
          <p:cNvSpPr/>
          <p:nvPr/>
        </p:nvSpPr>
        <p:spPr>
          <a:xfrm>
            <a:off x="2480716" y="2297688"/>
            <a:ext cx="119519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30B7BD-9A7B-4841-8464-035AAB17AC03}"/>
              </a:ext>
            </a:extLst>
          </p:cNvPr>
          <p:cNvSpPr/>
          <p:nvPr/>
        </p:nvSpPr>
        <p:spPr>
          <a:xfrm>
            <a:off x="2480715" y="3280845"/>
            <a:ext cx="119518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F08EA7-4493-F04D-BBCA-578111417333}"/>
              </a:ext>
            </a:extLst>
          </p:cNvPr>
          <p:cNvSpPr/>
          <p:nvPr/>
        </p:nvSpPr>
        <p:spPr>
          <a:xfrm>
            <a:off x="2480716" y="4264000"/>
            <a:ext cx="119518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13FA5A-9E1F-F540-9A84-90BDEE0440DD}"/>
              </a:ext>
            </a:extLst>
          </p:cNvPr>
          <p:cNvSpPr/>
          <p:nvPr/>
        </p:nvSpPr>
        <p:spPr>
          <a:xfrm>
            <a:off x="4049087" y="2297688"/>
            <a:ext cx="124301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BBD580-73AF-464C-9A7E-0D8E3F7D2C8C}"/>
              </a:ext>
            </a:extLst>
          </p:cNvPr>
          <p:cNvSpPr/>
          <p:nvPr/>
        </p:nvSpPr>
        <p:spPr>
          <a:xfrm>
            <a:off x="4049088" y="3280845"/>
            <a:ext cx="124301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509A9-C9CF-AA42-99CA-9E1DEDCCB64E}"/>
              </a:ext>
            </a:extLst>
          </p:cNvPr>
          <p:cNvSpPr/>
          <p:nvPr/>
        </p:nvSpPr>
        <p:spPr>
          <a:xfrm>
            <a:off x="5643180" y="2259877"/>
            <a:ext cx="122627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037847-5202-1F48-87A8-4B82CEFFC587}"/>
              </a:ext>
            </a:extLst>
          </p:cNvPr>
          <p:cNvSpPr/>
          <p:nvPr/>
        </p:nvSpPr>
        <p:spPr>
          <a:xfrm>
            <a:off x="5643180" y="3243036"/>
            <a:ext cx="122626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9A120A-0483-7B48-ABDB-7B8019B3191B}"/>
              </a:ext>
            </a:extLst>
          </p:cNvPr>
          <p:cNvSpPr/>
          <p:nvPr/>
        </p:nvSpPr>
        <p:spPr>
          <a:xfrm>
            <a:off x="5643181" y="4226192"/>
            <a:ext cx="122626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14227B-6999-5342-AE82-9985540E3E16}"/>
              </a:ext>
            </a:extLst>
          </p:cNvPr>
          <p:cNvSpPr/>
          <p:nvPr/>
        </p:nvSpPr>
        <p:spPr>
          <a:xfrm>
            <a:off x="7233698" y="2255652"/>
            <a:ext cx="120029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148814-03D9-E040-880F-60304A6022CE}"/>
              </a:ext>
            </a:extLst>
          </p:cNvPr>
          <p:cNvSpPr/>
          <p:nvPr/>
        </p:nvSpPr>
        <p:spPr>
          <a:xfrm>
            <a:off x="7233698" y="3238809"/>
            <a:ext cx="1196127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B81487-EB64-B441-ACD9-C2D1F895B0D8}"/>
              </a:ext>
            </a:extLst>
          </p:cNvPr>
          <p:cNvSpPr/>
          <p:nvPr/>
        </p:nvSpPr>
        <p:spPr>
          <a:xfrm>
            <a:off x="7233699" y="4221964"/>
            <a:ext cx="119612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5A8AD-5E2A-FC42-9355-5F0B2C1F47F6}"/>
              </a:ext>
            </a:extLst>
          </p:cNvPr>
          <p:cNvSpPr txBox="1"/>
          <p:nvPr/>
        </p:nvSpPr>
        <p:spPr>
          <a:xfrm>
            <a:off x="832503" y="2376479"/>
            <a:ext cx="1370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Database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concepts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Design concepts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C08FA-AB84-F249-884D-657C87C9148B}"/>
              </a:ext>
            </a:extLst>
          </p:cNvPr>
          <p:cNvSpPr txBox="1"/>
          <p:nvPr/>
        </p:nvSpPr>
        <p:spPr>
          <a:xfrm>
            <a:off x="878492" y="3331147"/>
            <a:ext cx="1213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ER model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ER diagrams’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Normalization</a:t>
            </a:r>
          </a:p>
          <a:p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002103-A8B3-5E4F-AC60-5FFFF7D9FF61}"/>
              </a:ext>
            </a:extLst>
          </p:cNvPr>
          <p:cNvSpPr txBox="1"/>
          <p:nvPr/>
        </p:nvSpPr>
        <p:spPr>
          <a:xfrm>
            <a:off x="7241938" y="2339570"/>
            <a:ext cx="1196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Unstructured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data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Textual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0310C-D48A-DF49-9A8B-3318A2BDF9EC}"/>
              </a:ext>
            </a:extLst>
          </p:cNvPr>
          <p:cNvSpPr txBox="1"/>
          <p:nvPr/>
        </p:nvSpPr>
        <p:spPr>
          <a:xfrm>
            <a:off x="7256566" y="3318330"/>
            <a:ext cx="12988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Topic Modeling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LDA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Dynamic LDA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30093-5AD2-204E-A39F-1FB3585B5E29}"/>
              </a:ext>
            </a:extLst>
          </p:cNvPr>
          <p:cNvSpPr txBox="1"/>
          <p:nvPr/>
        </p:nvSpPr>
        <p:spPr>
          <a:xfrm>
            <a:off x="7200070" y="4209499"/>
            <a:ext cx="1350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Sentiment analysis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Neural network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SVM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Decision 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8CAAA-401B-6544-9FD7-1A094097B0ED}"/>
              </a:ext>
            </a:extLst>
          </p:cNvPr>
          <p:cNvSpPr txBox="1"/>
          <p:nvPr/>
        </p:nvSpPr>
        <p:spPr>
          <a:xfrm>
            <a:off x="5587840" y="2345637"/>
            <a:ext cx="1252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Beautiful Soup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Regular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expression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58603F-3BA0-4946-AE09-534FC4380215}"/>
              </a:ext>
            </a:extLst>
          </p:cNvPr>
          <p:cNvSpPr txBox="1"/>
          <p:nvPr/>
        </p:nvSpPr>
        <p:spPr>
          <a:xfrm>
            <a:off x="4017153" y="2313285"/>
            <a:ext cx="959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NoSQL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Types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Pro  &amp; 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1EF41E-2615-E445-BAAD-99E6CEFA53AA}"/>
              </a:ext>
            </a:extLst>
          </p:cNvPr>
          <p:cNvSpPr txBox="1"/>
          <p:nvPr/>
        </p:nvSpPr>
        <p:spPr>
          <a:xfrm>
            <a:off x="4071785" y="3289448"/>
            <a:ext cx="1229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MongoDB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CURD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Aggregation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74F08D-6468-F04F-AF2D-D5C5EA0139FE}"/>
              </a:ext>
            </a:extLst>
          </p:cNvPr>
          <p:cNvSpPr txBox="1"/>
          <p:nvPr/>
        </p:nvSpPr>
        <p:spPr>
          <a:xfrm>
            <a:off x="5661749" y="3204447"/>
            <a:ext cx="9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Selenium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Navigating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Locating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elements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01D000-3747-5047-BE10-268216FBAF12}"/>
              </a:ext>
            </a:extLst>
          </p:cNvPr>
          <p:cNvSpPr txBox="1"/>
          <p:nvPr/>
        </p:nvSpPr>
        <p:spPr>
          <a:xfrm>
            <a:off x="5630586" y="4389983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Twitter 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9456BE-2500-574E-8D02-D3898519B9C8}"/>
              </a:ext>
            </a:extLst>
          </p:cNvPr>
          <p:cNvSpPr txBox="1"/>
          <p:nvPr/>
        </p:nvSpPr>
        <p:spPr>
          <a:xfrm>
            <a:off x="2437791" y="2330792"/>
            <a:ext cx="915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MySQL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Functions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Operators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624652-54AE-6347-9572-AAFB70849B3F}"/>
              </a:ext>
            </a:extLst>
          </p:cNvPr>
          <p:cNvSpPr txBox="1"/>
          <p:nvPr/>
        </p:nvSpPr>
        <p:spPr>
          <a:xfrm>
            <a:off x="2451690" y="3345393"/>
            <a:ext cx="985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Statement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F01071-3C44-7B44-9325-79CED736271B}"/>
              </a:ext>
            </a:extLst>
          </p:cNvPr>
          <p:cNvSpPr txBox="1"/>
          <p:nvPr/>
        </p:nvSpPr>
        <p:spPr>
          <a:xfrm>
            <a:off x="2445076" y="4306093"/>
            <a:ext cx="1220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Advanced 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Procedure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Trigger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AE800B-D8E2-8A43-B3FD-3BF3F39C4058}"/>
              </a:ext>
            </a:extLst>
          </p:cNvPr>
          <p:cNvSpPr txBox="1"/>
          <p:nvPr/>
        </p:nvSpPr>
        <p:spPr>
          <a:xfrm>
            <a:off x="803700" y="447006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Relational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995B59-F086-5D4E-8703-668B792D43ED}"/>
              </a:ext>
            </a:extLst>
          </p:cNvPr>
          <p:cNvSpPr txBox="1"/>
          <p:nvPr/>
        </p:nvSpPr>
        <p:spPr>
          <a:xfrm>
            <a:off x="174696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Management for Analytics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D6B1B-F8DA-9F4A-913D-80179179D32F}"/>
              </a:ext>
            </a:extLst>
          </p:cNvPr>
          <p:cNvSpPr txBox="1"/>
          <p:nvPr/>
        </p:nvSpPr>
        <p:spPr>
          <a:xfrm>
            <a:off x="8507423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 Based Projects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96ECD4A-8571-0540-9E9B-69E8471F0277}"/>
              </a:ext>
            </a:extLst>
          </p:cNvPr>
          <p:cNvSpPr/>
          <p:nvPr/>
        </p:nvSpPr>
        <p:spPr>
          <a:xfrm>
            <a:off x="405528" y="5362241"/>
            <a:ext cx="7776301" cy="54457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   From Query to Analytics </a:t>
            </a: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5E3CF718-56A5-D748-B460-88047919A892}"/>
              </a:ext>
            </a:extLst>
          </p:cNvPr>
          <p:cNvSpPr/>
          <p:nvPr/>
        </p:nvSpPr>
        <p:spPr>
          <a:xfrm>
            <a:off x="8890257" y="2562010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5B901671-245D-0544-A78C-CB1704C3782D}"/>
              </a:ext>
            </a:extLst>
          </p:cNvPr>
          <p:cNvSpPr/>
          <p:nvPr/>
        </p:nvSpPr>
        <p:spPr>
          <a:xfrm>
            <a:off x="8874789" y="4436088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1669F61E-D923-7E4B-B221-60E1E8BF6319}"/>
              </a:ext>
            </a:extLst>
          </p:cNvPr>
          <p:cNvSpPr/>
          <p:nvPr/>
        </p:nvSpPr>
        <p:spPr>
          <a:xfrm>
            <a:off x="8892899" y="3476097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05146F7-4FB1-B245-A503-0552B8B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73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31DC-3D1C-6B43-83DC-F68C4FF9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Resolve “Fan Trap”?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BF3D-AAF3-0941-8082-3472E805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2DD0-3008-0744-A25C-43DD1DE20E5F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F49A-3C4C-8745-AFE2-0039656A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B18A-9C81-A343-BE79-815F22C4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19FE11-60E4-2846-8C4A-A5D9C8113A1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169493" y="3753048"/>
            <a:ext cx="1440101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ECEDF-6056-6746-BED2-46205B84DDF8}"/>
              </a:ext>
            </a:extLst>
          </p:cNvPr>
          <p:cNvSpPr/>
          <p:nvPr/>
        </p:nvSpPr>
        <p:spPr>
          <a:xfrm>
            <a:off x="655406" y="3161720"/>
            <a:ext cx="1514087" cy="1182657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Team</a:t>
            </a:r>
          </a:p>
          <a:p>
            <a:pPr algn="just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PK          </a:t>
            </a:r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Team_id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Team_name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just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FK1         </a:t>
            </a:r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Div_id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351304-AE0C-C641-9A66-B695C964F938}"/>
              </a:ext>
            </a:extLst>
          </p:cNvPr>
          <p:cNvSpPr/>
          <p:nvPr/>
        </p:nvSpPr>
        <p:spPr>
          <a:xfrm>
            <a:off x="3609594" y="3161720"/>
            <a:ext cx="1622722" cy="1182657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Division</a:t>
            </a:r>
          </a:p>
          <a:p>
            <a:pPr algn="just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PK.             </a:t>
            </a:r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Div_id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Div_name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F6D574-FC62-F741-BD7C-037F845292CB}"/>
              </a:ext>
            </a:extLst>
          </p:cNvPr>
          <p:cNvSpPr txBox="1"/>
          <p:nvPr/>
        </p:nvSpPr>
        <p:spPr>
          <a:xfrm>
            <a:off x="2458515" y="3445944"/>
            <a:ext cx="10139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is written 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457DD1-7A64-BD48-86AA-C6CDF7EA62E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232315" y="3753048"/>
            <a:ext cx="1349651" cy="0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B570D60-F7E2-9440-9CB3-7C11C8E4838D}"/>
              </a:ext>
            </a:extLst>
          </p:cNvPr>
          <p:cNvSpPr/>
          <p:nvPr/>
        </p:nvSpPr>
        <p:spPr>
          <a:xfrm>
            <a:off x="6581966" y="3161720"/>
            <a:ext cx="1662961" cy="1182657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Player</a:t>
            </a:r>
          </a:p>
          <a:p>
            <a:pPr algn="just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PK.          </a:t>
            </a:r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Player_id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Player_name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just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FK1            </a:t>
            </a:r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Div_id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6719F-BB64-874C-A5EB-E947BFB44A62}"/>
              </a:ext>
            </a:extLst>
          </p:cNvPr>
          <p:cNvSpPr txBox="1"/>
          <p:nvPr/>
        </p:nvSpPr>
        <p:spPr>
          <a:xfrm>
            <a:off x="5328498" y="3453663"/>
            <a:ext cx="915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is found 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6E6828-36F4-8C4F-9280-0015CCD8DC24}"/>
              </a:ext>
            </a:extLst>
          </p:cNvPr>
          <p:cNvCxnSpPr>
            <a:cxnSpLocks/>
          </p:cNvCxnSpPr>
          <p:nvPr/>
        </p:nvCxnSpPr>
        <p:spPr>
          <a:xfrm flipV="1">
            <a:off x="662615" y="3445945"/>
            <a:ext cx="1506878" cy="262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4A9E3B-8127-6E44-A9A6-EBDD7BCE1085}"/>
              </a:ext>
            </a:extLst>
          </p:cNvPr>
          <p:cNvCxnSpPr>
            <a:cxnSpLocks/>
          </p:cNvCxnSpPr>
          <p:nvPr/>
        </p:nvCxnSpPr>
        <p:spPr>
          <a:xfrm>
            <a:off x="3609594" y="3446206"/>
            <a:ext cx="1622722" cy="0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E41DC4-851E-4847-8768-1A074BDC0BF4}"/>
              </a:ext>
            </a:extLst>
          </p:cNvPr>
          <p:cNvCxnSpPr>
            <a:cxnSpLocks/>
          </p:cNvCxnSpPr>
          <p:nvPr/>
        </p:nvCxnSpPr>
        <p:spPr>
          <a:xfrm flipV="1">
            <a:off x="6581966" y="3445871"/>
            <a:ext cx="1662961" cy="8129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E5586B-81B5-B743-B6AF-E4EA162E2D15}"/>
              </a:ext>
            </a:extLst>
          </p:cNvPr>
          <p:cNvCxnSpPr>
            <a:cxnSpLocks/>
          </p:cNvCxnSpPr>
          <p:nvPr/>
        </p:nvCxnSpPr>
        <p:spPr>
          <a:xfrm>
            <a:off x="1150988" y="3461793"/>
            <a:ext cx="0" cy="882584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F6295C-DEB6-6D4D-BEC1-6BA2E8FE18CD}"/>
              </a:ext>
            </a:extLst>
          </p:cNvPr>
          <p:cNvCxnSpPr>
            <a:cxnSpLocks/>
          </p:cNvCxnSpPr>
          <p:nvPr/>
        </p:nvCxnSpPr>
        <p:spPr>
          <a:xfrm>
            <a:off x="4156558" y="3461793"/>
            <a:ext cx="0" cy="882584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814E7D-0C38-E84B-B7A9-BC85E8F38A6F}"/>
              </a:ext>
            </a:extLst>
          </p:cNvPr>
          <p:cNvCxnSpPr>
            <a:cxnSpLocks/>
          </p:cNvCxnSpPr>
          <p:nvPr/>
        </p:nvCxnSpPr>
        <p:spPr>
          <a:xfrm>
            <a:off x="7156933" y="3461793"/>
            <a:ext cx="0" cy="882584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61E830-FA08-F841-A296-8115C69CCAEF}"/>
              </a:ext>
            </a:extLst>
          </p:cNvPr>
          <p:cNvSpPr txBox="1"/>
          <p:nvPr/>
        </p:nvSpPr>
        <p:spPr>
          <a:xfrm>
            <a:off x="2458515" y="5068161"/>
            <a:ext cx="10139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is written 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3AC412-BDFF-0747-B387-C67852574AE9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251371" y="5377172"/>
            <a:ext cx="1466858" cy="425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B2AAD31-6EF2-3147-A823-99B2C5BF6FDA}"/>
              </a:ext>
            </a:extLst>
          </p:cNvPr>
          <p:cNvSpPr/>
          <p:nvPr/>
        </p:nvSpPr>
        <p:spPr>
          <a:xfrm>
            <a:off x="6581966" y="4783937"/>
            <a:ext cx="1662961" cy="1182657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Player</a:t>
            </a:r>
          </a:p>
          <a:p>
            <a:pPr algn="just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PK.          </a:t>
            </a:r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Player_id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Player_name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just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FK1            </a:t>
            </a:r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Div_id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C19372-3D90-084E-9084-8A73021548D0}"/>
              </a:ext>
            </a:extLst>
          </p:cNvPr>
          <p:cNvSpPr txBox="1"/>
          <p:nvPr/>
        </p:nvSpPr>
        <p:spPr>
          <a:xfrm>
            <a:off x="5328498" y="5075880"/>
            <a:ext cx="9151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is found in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51053D-194D-8349-A119-9DA6B284B992}"/>
              </a:ext>
            </a:extLst>
          </p:cNvPr>
          <p:cNvCxnSpPr>
            <a:cxnSpLocks/>
          </p:cNvCxnSpPr>
          <p:nvPr/>
        </p:nvCxnSpPr>
        <p:spPr>
          <a:xfrm flipV="1">
            <a:off x="6581966" y="5068088"/>
            <a:ext cx="1662961" cy="8129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49E211-4182-AA46-933D-AC340D6009EA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5232315" y="5375266"/>
            <a:ext cx="1349651" cy="2332"/>
          </a:xfrm>
          <a:prstGeom prst="line">
            <a:avLst/>
          </a:prstGeom>
          <a:ln w="508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6AE39D1-751E-374A-8E12-09A10379E483}"/>
              </a:ext>
            </a:extLst>
          </p:cNvPr>
          <p:cNvSpPr/>
          <p:nvPr/>
        </p:nvSpPr>
        <p:spPr>
          <a:xfrm>
            <a:off x="3718229" y="4786269"/>
            <a:ext cx="1514087" cy="1182657"/>
          </a:xfrm>
          <a:prstGeom prst="rect">
            <a:avLst/>
          </a:prstGeom>
          <a:noFill/>
          <a:ln w="508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Team</a:t>
            </a:r>
          </a:p>
          <a:p>
            <a:pPr algn="just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PK          </a:t>
            </a:r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Team_id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r"/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Team_name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just"/>
            <a:r>
              <a:rPr lang="en-US" sz="1350" dirty="0">
                <a:solidFill>
                  <a:schemeClr val="bg1">
                    <a:lumMod val="10000"/>
                  </a:schemeClr>
                </a:solidFill>
              </a:rPr>
              <a:t>FK1         </a:t>
            </a:r>
            <a:r>
              <a:rPr lang="en-US" sz="1350" dirty="0" err="1">
                <a:solidFill>
                  <a:schemeClr val="bg1">
                    <a:lumMod val="10000"/>
                  </a:schemeClr>
                </a:solidFill>
              </a:rPr>
              <a:t>Div_id</a:t>
            </a:r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endParaRPr lang="en-US" sz="135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73F7E4-D366-4B42-9A57-FD58FA9E6C7B}"/>
              </a:ext>
            </a:extLst>
          </p:cNvPr>
          <p:cNvCxnSpPr>
            <a:cxnSpLocks/>
          </p:cNvCxnSpPr>
          <p:nvPr/>
        </p:nvCxnSpPr>
        <p:spPr>
          <a:xfrm flipV="1">
            <a:off x="3742681" y="5108389"/>
            <a:ext cx="1506878" cy="262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9BD2D-5A00-FE44-AE8D-0BA883AA9E3B}"/>
              </a:ext>
            </a:extLst>
          </p:cNvPr>
          <p:cNvCxnSpPr>
            <a:cxnSpLocks/>
          </p:cNvCxnSpPr>
          <p:nvPr/>
        </p:nvCxnSpPr>
        <p:spPr>
          <a:xfrm>
            <a:off x="4231054" y="5124237"/>
            <a:ext cx="0" cy="882584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8CFFFB-0747-1941-9378-48E86FA680D9}"/>
              </a:ext>
            </a:extLst>
          </p:cNvPr>
          <p:cNvGrpSpPr/>
          <p:nvPr/>
        </p:nvGrpSpPr>
        <p:grpSpPr>
          <a:xfrm>
            <a:off x="628650" y="4785844"/>
            <a:ext cx="1622722" cy="1182657"/>
            <a:chOff x="4777117" y="4380741"/>
            <a:chExt cx="2163629" cy="15768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A47733-056E-E443-8747-D7042FE4E012}"/>
                </a:ext>
              </a:extLst>
            </p:cNvPr>
            <p:cNvSpPr/>
            <p:nvPr/>
          </p:nvSpPr>
          <p:spPr>
            <a:xfrm>
              <a:off x="4777117" y="4380741"/>
              <a:ext cx="2163629" cy="1576876"/>
            </a:xfrm>
            <a:prstGeom prst="rect">
              <a:avLst/>
            </a:prstGeom>
            <a:noFill/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bg1">
                      <a:lumMod val="10000"/>
                    </a:schemeClr>
                  </a:solidFill>
                </a:rPr>
                <a:t>Division</a:t>
              </a:r>
            </a:p>
            <a:p>
              <a:pPr algn="just"/>
              <a:r>
                <a:rPr lang="en-US" sz="1350" dirty="0">
                  <a:solidFill>
                    <a:schemeClr val="bg1">
                      <a:lumMod val="10000"/>
                    </a:schemeClr>
                  </a:solidFill>
                </a:rPr>
                <a:t>PK.             </a:t>
              </a:r>
              <a:r>
                <a:rPr lang="en-US" sz="1350" dirty="0" err="1">
                  <a:solidFill>
                    <a:schemeClr val="bg1">
                      <a:lumMod val="10000"/>
                    </a:schemeClr>
                  </a:solidFill>
                </a:rPr>
                <a:t>Div_id</a:t>
              </a:r>
              <a:endParaRPr lang="en-US" sz="1350" dirty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r"/>
              <a:r>
                <a:rPr lang="en-US" sz="1350" dirty="0" err="1">
                  <a:solidFill>
                    <a:schemeClr val="bg1">
                      <a:lumMod val="10000"/>
                    </a:schemeClr>
                  </a:solidFill>
                </a:rPr>
                <a:t>Div_name</a:t>
              </a:r>
              <a:endParaRPr lang="en-US" sz="1350" dirty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r"/>
              <a:endParaRPr lang="en-US" sz="1350" dirty="0">
                <a:solidFill>
                  <a:schemeClr val="bg1">
                    <a:lumMod val="10000"/>
                  </a:schemeClr>
                </a:solidFill>
              </a:endParaRPr>
            </a:p>
            <a:p>
              <a:pPr algn="ctr"/>
              <a:endParaRPr lang="en-US" sz="135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A947A8-5B01-B946-A2BE-B06EB193E2BF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17" y="4760056"/>
              <a:ext cx="2163629" cy="0"/>
            </a:xfrm>
            <a:prstGeom prst="line">
              <a:avLst/>
            </a:prstGeom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249693-14F4-B245-A6E2-A5F4DCD9FE21}"/>
                </a:ext>
              </a:extLst>
            </p:cNvPr>
            <p:cNvCxnSpPr>
              <a:cxnSpLocks/>
            </p:cNvCxnSpPr>
            <p:nvPr/>
          </p:nvCxnSpPr>
          <p:spPr>
            <a:xfrm>
              <a:off x="5506403" y="4780838"/>
              <a:ext cx="0" cy="1176779"/>
            </a:xfrm>
            <a:prstGeom prst="line">
              <a:avLst/>
            </a:prstGeom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EF025E-E848-BB4D-8115-FCCB14238068}"/>
              </a:ext>
            </a:extLst>
          </p:cNvPr>
          <p:cNvCxnSpPr>
            <a:cxnSpLocks/>
          </p:cNvCxnSpPr>
          <p:nvPr/>
        </p:nvCxnSpPr>
        <p:spPr>
          <a:xfrm>
            <a:off x="7156933" y="5084010"/>
            <a:ext cx="0" cy="882584"/>
          </a:xfrm>
          <a:prstGeom prst="line">
            <a:avLst/>
          </a:prstGeom>
          <a:ln w="508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AA87207-5086-9846-9BFA-D3A3E610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Fan trap: entity A in two 1:M with B and C, </a:t>
            </a:r>
            <a:r>
              <a:rPr lang="en-US" i="1" u="sng" dirty="0"/>
              <a:t>but association among B and C is not expressed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6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Schema Refinement and Normalization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FF8A-EC15-4C4D-A468-BF6060BB10A1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31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9A77-A7EB-FF4E-BA78-4E74C194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Evils of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9603-E036-5844-AE50-3FCE6060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Redundancy is at the root of several problems associated with relational schemas:</a:t>
            </a:r>
          </a:p>
          <a:p>
            <a:pPr lvl="1"/>
            <a:r>
              <a:rPr lang="en-US" i="1" u="sng" dirty="0"/>
              <a:t>Redundant storage, insert/delete/update anomalies</a:t>
            </a:r>
          </a:p>
          <a:p>
            <a:r>
              <a:rPr lang="en-US" dirty="0"/>
              <a:t>Integrity constraints, in particular functional dependencies, can be used to identify schemas with such problems and to suggest refinements</a:t>
            </a:r>
          </a:p>
          <a:p>
            <a:r>
              <a:rPr lang="en-US" dirty="0"/>
              <a:t>Main technique: Normalization or called Decomposition</a:t>
            </a:r>
          </a:p>
          <a:p>
            <a:pPr lvl="1"/>
            <a:r>
              <a:rPr lang="en-US" dirty="0"/>
              <a:t>Used judiciously</a:t>
            </a:r>
          </a:p>
          <a:p>
            <a:pPr lvl="2"/>
            <a:r>
              <a:rPr lang="en-US" dirty="0"/>
              <a:t>Any reason to decompose a relation?</a:t>
            </a:r>
          </a:p>
          <a:p>
            <a:pPr lvl="2"/>
            <a:r>
              <a:rPr lang="en-US" dirty="0"/>
              <a:t>What problems (if any) does the decomposition cause?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2569D-875A-1B40-9BB9-A2CAE8DB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8BF3-243B-1F42-AEAD-9D07EFD2711C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252F-8E56-F945-9E78-ABB0B996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F4E7-B06D-8C40-B6D4-34D52F26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C23E-8234-2E44-8875-67DC4455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Functional Dependence and Transitive Dependence?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86D5-36AC-1147-885A-EF871BF7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11365"/>
            <a:ext cx="7886700" cy="32655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Functional Dependence</a:t>
            </a:r>
          </a:p>
          <a:p>
            <a:pPr lvl="1"/>
            <a:r>
              <a:rPr lang="en-US" dirty="0"/>
              <a:t>B  fully functionally dependent on A  if each value of A determines one and only one value of B.</a:t>
            </a:r>
          </a:p>
          <a:p>
            <a:r>
              <a:rPr lang="en-US" dirty="0"/>
              <a:t>What’s the relation between functional dependence and Composite key?</a:t>
            </a:r>
          </a:p>
          <a:p>
            <a:pPr lvl="1"/>
            <a:r>
              <a:rPr lang="en-US" dirty="0"/>
              <a:t>If B  is functionally dependent on a composite key A  but not on any subset of A, then B  is fully functionally dependent on A .</a:t>
            </a:r>
          </a:p>
          <a:p>
            <a:r>
              <a:rPr lang="en-US" dirty="0"/>
              <a:t>Transitive Dependence : X → Y, Y → Z, and X is the primary key.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6939-0FAF-4D48-9D43-D26B071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EF8C-DDCD-4C49-ACB7-F549A4051CB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A9419-9C61-4049-9118-592F809D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8E77-51D3-2540-911D-45907F66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B57FA-F13E-884A-9D9F-18C3462438AB}"/>
              </a:ext>
            </a:extLst>
          </p:cNvPr>
          <p:cNvSpPr/>
          <p:nvPr/>
        </p:nvSpPr>
        <p:spPr>
          <a:xfrm>
            <a:off x="1960738" y="1956488"/>
            <a:ext cx="31610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accent2"/>
                </a:solidFill>
                <a:latin typeface="+mj-lt"/>
              </a:rPr>
              <a:t>PROJ_NUM </a:t>
            </a:r>
            <a:r>
              <a:rPr lang="en-US" sz="2100" b="1" dirty="0">
                <a:solidFill>
                  <a:schemeClr val="accent2"/>
                </a:solidFill>
                <a:latin typeface="+mj-lt"/>
                <a:sym typeface="Wingdings" pitchFamily="2" charset="2"/>
              </a:rPr>
              <a:t> PROJ_NAME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B695C-25F1-F54E-96C9-28B9434D3864}"/>
              </a:ext>
            </a:extLst>
          </p:cNvPr>
          <p:cNvSpPr/>
          <p:nvPr/>
        </p:nvSpPr>
        <p:spPr>
          <a:xfrm>
            <a:off x="6630263" y="1690689"/>
            <a:ext cx="1945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PROJ_NUM functionally determines PROJ_NAME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A5A4F-8FD2-8C40-BBB2-D9B400892217}"/>
              </a:ext>
            </a:extLst>
          </p:cNvPr>
          <p:cNvSpPr txBox="1"/>
          <p:nvPr/>
        </p:nvSpPr>
        <p:spPr>
          <a:xfrm>
            <a:off x="1006782" y="2460587"/>
            <a:ext cx="227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Determinant 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859BC-5512-B747-993E-83677BC9EF56}"/>
              </a:ext>
            </a:extLst>
          </p:cNvPr>
          <p:cNvSpPr txBox="1"/>
          <p:nvPr/>
        </p:nvSpPr>
        <p:spPr>
          <a:xfrm>
            <a:off x="4162097" y="2439192"/>
            <a:ext cx="21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 attribute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2E39D7-3838-784A-8D4A-A7CEA555C221}"/>
              </a:ext>
            </a:extLst>
          </p:cNvPr>
          <p:cNvCxnSpPr>
            <a:cxnSpLocks/>
          </p:cNvCxnSpPr>
          <p:nvPr/>
        </p:nvCxnSpPr>
        <p:spPr>
          <a:xfrm flipV="1">
            <a:off x="2376159" y="2306522"/>
            <a:ext cx="242888" cy="19027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13435-AED3-5047-A107-639C38A3CE58}"/>
              </a:ext>
            </a:extLst>
          </p:cNvPr>
          <p:cNvCxnSpPr>
            <a:cxnSpLocks/>
          </p:cNvCxnSpPr>
          <p:nvPr/>
        </p:nvCxnSpPr>
        <p:spPr>
          <a:xfrm flipH="1" flipV="1">
            <a:off x="4744314" y="2306522"/>
            <a:ext cx="225027" cy="16906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99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0089-74F4-1E47-9483-A2001816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D189-2D19-AA41-A996-9B552FC4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relation</a:t>
            </a:r>
          </a:p>
          <a:p>
            <a:pPr lvl="1"/>
            <a:r>
              <a:rPr lang="en-US" dirty="0"/>
              <a:t>Emp(</a:t>
            </a:r>
            <a:r>
              <a:rPr lang="en-US" u="sng" dirty="0" err="1"/>
              <a:t>ssn</a:t>
            </a:r>
            <a:r>
              <a:rPr lang="en-US" dirty="0" err="1"/>
              <a:t>,name,rating,hrly_wages,hour</a:t>
            </a:r>
            <a:r>
              <a:rPr lang="en-US" dirty="0"/>
              <a:t>)</a:t>
            </a:r>
          </a:p>
          <a:p>
            <a:r>
              <a:rPr lang="en-US" dirty="0"/>
              <a:t>Some FDs on Emp</a:t>
            </a:r>
          </a:p>
          <a:p>
            <a:pPr lvl="1"/>
            <a:r>
              <a:rPr lang="en-US" dirty="0" err="1"/>
              <a:t>ssn</a:t>
            </a:r>
            <a:r>
              <a:rPr lang="en-US" dirty="0"/>
              <a:t> is the key: </a:t>
            </a:r>
            <a:r>
              <a:rPr lang="en-US" dirty="0" err="1"/>
              <a:t>s</a:t>
            </a:r>
            <a:r>
              <a:rPr lang="en-US" dirty="0" err="1">
                <a:sym typeface="Wingdings" pitchFamily="2" charset="2"/>
              </a:rPr>
              <a:t>snrwh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Rating determines salary: </a:t>
            </a:r>
            <a:r>
              <a:rPr lang="en-US" dirty="0" err="1">
                <a:sym typeface="Wingdings" pitchFamily="2" charset="2"/>
              </a:rPr>
              <a:t>rw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45D7-537F-714D-9071-C9B3EB33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943F-108F-9A41-A56A-3958016AFDEF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7F770-FADF-BA44-9597-CC2878E0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5792F-5D07-F34C-B465-A0CA8F73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9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9302-4E38-B54D-9FCB-DF9474FB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BB3E-C1B4-D943-A65A-2204338B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Whether any refinement is needed?</a:t>
            </a:r>
          </a:p>
          <a:p>
            <a:r>
              <a:rPr lang="en-US" dirty="0"/>
              <a:t>If a relation is in a certain normal form (BCNF, 3NF etc.), it’s known that certain kinds of problems are avoided/minimized.</a:t>
            </a:r>
          </a:p>
          <a:p>
            <a:pPr lvl="1"/>
            <a:r>
              <a:rPr lang="en-US" dirty="0"/>
              <a:t>This can be used to decide whether decomposition or normalization will help</a:t>
            </a:r>
          </a:p>
          <a:p>
            <a:r>
              <a:rPr lang="en-US" dirty="0"/>
              <a:t>Role of FDs in detecting redundancy:</a:t>
            </a:r>
          </a:p>
          <a:p>
            <a:pPr lvl="1"/>
            <a:r>
              <a:rPr lang="en-US" dirty="0"/>
              <a:t>Consider a relation R with attributes ABC</a:t>
            </a:r>
          </a:p>
          <a:p>
            <a:pPr lvl="2"/>
            <a:r>
              <a:rPr lang="en-US" dirty="0"/>
              <a:t>No FDs hold: No redundancy</a:t>
            </a:r>
          </a:p>
          <a:p>
            <a:pPr lvl="2"/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B: several tuples could have the same A, then with same 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BEAAF-3290-DC40-B876-9062CD3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87A5-EA0D-184A-9CB7-015D50A725A9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AB23-BABA-3E47-A1F9-E10A9584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E112-FEC9-5B43-994F-9D8C08C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6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E01E-A252-7D40-875E-FD2CA823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Normal Forms in ERM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1DE4-1B63-3846-8C53-20BCA9BB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DB7-BD36-E044-A6A4-A0E9282FB83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CD7B-8189-C44F-B2F2-738894F1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1C5E-19DC-0C49-84DB-95058336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F42841-968E-A84B-A19A-2ED5AB024424}"/>
              </a:ext>
            </a:extLst>
          </p:cNvPr>
          <p:cNvGraphicFramePr>
            <a:graphicFrameLocks noGrp="1"/>
          </p:cNvGraphicFramePr>
          <p:nvPr/>
        </p:nvGraphicFramePr>
        <p:xfrm>
          <a:off x="528638" y="2396257"/>
          <a:ext cx="8086726" cy="2331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84789">
                  <a:extLst>
                    <a:ext uri="{9D8B030D-6E8A-4147-A177-3AD203B41FA5}">
                      <a16:colId xmlns:a16="http://schemas.microsoft.com/office/drawing/2014/main" val="3640554353"/>
                    </a:ext>
                  </a:extLst>
                </a:gridCol>
                <a:gridCol w="5101937">
                  <a:extLst>
                    <a:ext uri="{9D8B030D-6E8A-4147-A177-3AD203B41FA5}">
                      <a16:colId xmlns:a16="http://schemas.microsoft.com/office/drawing/2014/main" val="11823477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Normal Form Type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Normal  Form  Characteristics</a:t>
                      </a:r>
                      <a:endParaRPr lang="en-US" sz="1800" dirty="0">
                        <a:solidFill>
                          <a:srgbClr val="FFFFFF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02683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First normal form (1NF)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Table format, no repeating groups, and PK identified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8233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Second normal form (2NF)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1NF and no partial dependencies</a:t>
                      </a:r>
                      <a:endParaRPr lang="en-US" sz="1800" b="1" i="1" dirty="0"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78709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Third normal form (3NF)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2NF and no transitive dependencies</a:t>
                      </a:r>
                      <a:endParaRPr lang="en-US" sz="1800" b="1" i="1" dirty="0"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223896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Boyce-Codd normal form (BCNF)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Every determinant is a candidate key (special case of 3NF)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963574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Fourth normal form (4NF)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3NF and no independent multivalued dependencies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9733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67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BBB9-06D1-BC40-9CCD-153C4ECC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Dependency Diagram: An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CBD9-A55F-D140-946E-5AB8E02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DB7-BD36-E044-A6A4-A0E9282FB83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39FC-929D-104C-AC19-8555D531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3E0C-0EC4-704C-8405-95CB5A17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69100-2033-7743-A079-2E2025D1616F}"/>
              </a:ext>
            </a:extLst>
          </p:cNvPr>
          <p:cNvSpPr/>
          <p:nvPr/>
        </p:nvSpPr>
        <p:spPr>
          <a:xfrm>
            <a:off x="477982" y="3007438"/>
            <a:ext cx="121054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chemeClr val="bg1">
                    <a:lumMod val="10000"/>
                  </a:schemeClr>
                </a:solidFill>
              </a:rPr>
              <a:t>proj_num</a:t>
            </a:r>
            <a:endParaRPr lang="en-US" b="1" u="sng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0964A7-5ACF-594C-AD7A-0E7966CFF0A1}"/>
              </a:ext>
            </a:extLst>
          </p:cNvPr>
          <p:cNvSpPr/>
          <p:nvPr/>
        </p:nvSpPr>
        <p:spPr>
          <a:xfrm>
            <a:off x="1688522" y="3010105"/>
            <a:ext cx="1298864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chemeClr val="bg1">
                    <a:lumMod val="10000"/>
                  </a:schemeClr>
                </a:solidFill>
              </a:rPr>
              <a:t>emp_num</a:t>
            </a:r>
            <a:endParaRPr lang="en-US" b="1" u="sng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A2F31-757B-E943-9324-DF12B180B29C}"/>
              </a:ext>
            </a:extLst>
          </p:cNvPr>
          <p:cNvSpPr/>
          <p:nvPr/>
        </p:nvSpPr>
        <p:spPr>
          <a:xfrm>
            <a:off x="2810742" y="3007438"/>
            <a:ext cx="1298864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proj_name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F7B680-6DD4-534E-80B8-50C2DDDA126F}"/>
              </a:ext>
            </a:extLst>
          </p:cNvPr>
          <p:cNvSpPr/>
          <p:nvPr/>
        </p:nvSpPr>
        <p:spPr>
          <a:xfrm>
            <a:off x="4109605" y="3007438"/>
            <a:ext cx="1298864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emp_name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7B112-A3A5-DA40-867A-BCE7B7FFD7FF}"/>
              </a:ext>
            </a:extLst>
          </p:cNvPr>
          <p:cNvSpPr/>
          <p:nvPr/>
        </p:nvSpPr>
        <p:spPr>
          <a:xfrm>
            <a:off x="5320147" y="3006139"/>
            <a:ext cx="121054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job_class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4269EC-7F3D-6B43-A2CA-C1492D3CE4C1}"/>
              </a:ext>
            </a:extLst>
          </p:cNvPr>
          <p:cNvSpPr/>
          <p:nvPr/>
        </p:nvSpPr>
        <p:spPr>
          <a:xfrm>
            <a:off x="7741229" y="3006139"/>
            <a:ext cx="121054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hours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D6DDF-2E90-3343-8B3C-1C96ECB2AF29}"/>
              </a:ext>
            </a:extLst>
          </p:cNvPr>
          <p:cNvSpPr/>
          <p:nvPr/>
        </p:nvSpPr>
        <p:spPr>
          <a:xfrm>
            <a:off x="6530688" y="3006139"/>
            <a:ext cx="121054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chg_hour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80ED434-6EB5-DA4A-9FD1-F5B79FA6AA85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16200000" flipH="1">
            <a:off x="1709270" y="2381420"/>
            <a:ext cx="2667" cy="1254702"/>
          </a:xfrm>
          <a:prstGeom prst="bentConnector3">
            <a:avLst>
              <a:gd name="adj1" fmla="val -8766254"/>
            </a:avLst>
          </a:prstGeom>
          <a:ln w="38100">
            <a:solidFill>
              <a:srgbClr val="0432FF"/>
            </a:solidFill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EEE0FF2-50E3-1547-BEE6-5A336EFD1082}"/>
              </a:ext>
            </a:extLst>
          </p:cNvPr>
          <p:cNvCxnSpPr>
            <a:stCxn id="11" idx="2"/>
            <a:endCxn id="14" idx="2"/>
          </p:cNvCxnSpPr>
          <p:nvPr/>
        </p:nvCxnSpPr>
        <p:spPr>
          <a:xfrm rot="16200000" flipH="1">
            <a:off x="2271713" y="2247602"/>
            <a:ext cx="9525" cy="2376922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15EF80F-BA0B-9A4B-8C20-4562AB1EF6AB}"/>
              </a:ext>
            </a:extLst>
          </p:cNvPr>
          <p:cNvCxnSpPr>
            <a:cxnSpLocks/>
            <a:stCxn id="13" idx="2"/>
            <a:endCxn id="18" idx="2"/>
          </p:cNvCxnSpPr>
          <p:nvPr/>
        </p:nvCxnSpPr>
        <p:spPr>
          <a:xfrm rot="5400000" flipH="1" flipV="1">
            <a:off x="4734973" y="1037745"/>
            <a:ext cx="3966" cy="4798004"/>
          </a:xfrm>
          <a:prstGeom prst="bentConnector3">
            <a:avLst>
              <a:gd name="adj1" fmla="val -12379520"/>
            </a:avLst>
          </a:prstGeom>
          <a:ln w="381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E06198E-6466-4C46-8E50-67CFD05ED8D2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4903460" y="-436900"/>
            <a:ext cx="232864" cy="6653215"/>
          </a:xfrm>
          <a:prstGeom prst="bentConnector3">
            <a:avLst>
              <a:gd name="adj1" fmla="val -73627"/>
            </a:avLst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88FEC3-9908-524C-A632-D86E3A47000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460174" y="2610716"/>
            <a:ext cx="0" cy="396722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8D387D-8F22-C642-88A9-3BBAB3367DCE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9037" y="2610716"/>
            <a:ext cx="0" cy="396722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91A115-788E-0C44-95AE-E4942F34668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925417" y="2607110"/>
            <a:ext cx="0" cy="399029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AE0343-84B9-A14E-AA5B-5A05B52BC61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135958" y="2607110"/>
            <a:ext cx="1" cy="399029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1BE551-9DE5-7E48-89F6-70027591F30F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759037" y="3436063"/>
            <a:ext cx="0" cy="489104"/>
          </a:xfrm>
          <a:prstGeom prst="straightConnector1">
            <a:avLst/>
          </a:prstGeom>
          <a:ln w="381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A4DD72-00B2-4843-BD39-A972618B1AF7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5925417" y="3434764"/>
            <a:ext cx="2598" cy="483341"/>
          </a:xfrm>
          <a:prstGeom prst="straightConnector1">
            <a:avLst/>
          </a:prstGeom>
          <a:ln w="381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0B4C0C9-AAC8-7A4F-8F44-62FF2E644A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33571" y="3032225"/>
            <a:ext cx="23054" cy="805077"/>
          </a:xfrm>
          <a:prstGeom prst="bentConnector3">
            <a:avLst>
              <a:gd name="adj1" fmla="val -743705"/>
            </a:avLst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7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C088-9ABA-2343-B717-FDD80458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1NF to 2NF: Process and An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75A4-E702-2D48-86A7-B697FF71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DB7-BD36-E044-A6A4-A0E9282FB83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CA39-7E57-354E-B3F8-39AA4A70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FD48-38E3-5649-AE1F-2A47008F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5A439-4041-1D42-829F-165064C620E6}"/>
              </a:ext>
            </a:extLst>
          </p:cNvPr>
          <p:cNvSpPr/>
          <p:nvPr/>
        </p:nvSpPr>
        <p:spPr>
          <a:xfrm>
            <a:off x="647213" y="1919476"/>
            <a:ext cx="79656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Conversion to 2NF occurs only when the 1NF has a composite primary key.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52022-E902-B741-BF73-A2194B3B567E}"/>
              </a:ext>
            </a:extLst>
          </p:cNvPr>
          <p:cNvSpPr/>
          <p:nvPr/>
        </p:nvSpPr>
        <p:spPr>
          <a:xfrm>
            <a:off x="35941" y="3372024"/>
            <a:ext cx="4942080" cy="199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350"/>
              </a:spcBef>
              <a:buSzPct val="95000"/>
              <a:buFont typeface="Wingdings" pitchFamily="2" charset="2"/>
              <a:buChar char="v"/>
            </a:pPr>
            <a:r>
              <a:rPr lang="en-US" sz="2800" b="1" dirty="0">
                <a:latin typeface="+mj-lt"/>
              </a:rPr>
              <a:t>Make new relations to eliminate </a:t>
            </a:r>
            <a:r>
              <a:rPr lang="en-US" sz="2800" b="1" i="1" u="sng" dirty="0">
                <a:latin typeface="+mj-lt"/>
              </a:rPr>
              <a:t>partial dependencies</a:t>
            </a:r>
          </a:p>
          <a:p>
            <a:pPr marL="285750" indent="-285750">
              <a:spcBef>
                <a:spcPts val="1350"/>
              </a:spcBef>
              <a:buSzPct val="95000"/>
              <a:buFont typeface="Wingdings" pitchFamily="2" charset="2"/>
              <a:buChar char="v"/>
            </a:pPr>
            <a:r>
              <a:rPr lang="en-US" sz="2800" b="1" dirty="0">
                <a:latin typeface="+mj-lt"/>
              </a:rPr>
              <a:t>Reassign corresponding dependent attributes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676788B-CB67-F348-B0A4-CC14F6EE3D4B}"/>
              </a:ext>
            </a:extLst>
          </p:cNvPr>
          <p:cNvGrpSpPr/>
          <p:nvPr/>
        </p:nvGrpSpPr>
        <p:grpSpPr>
          <a:xfrm>
            <a:off x="4413298" y="3306323"/>
            <a:ext cx="2509405" cy="433388"/>
            <a:chOff x="5219699" y="2652831"/>
            <a:chExt cx="3345873" cy="5778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E1CFDD-A5A1-DD40-B3B3-C2FE509BDE24}"/>
                </a:ext>
              </a:extLst>
            </p:cNvPr>
            <p:cNvSpPr/>
            <p:nvPr/>
          </p:nvSpPr>
          <p:spPr>
            <a:xfrm>
              <a:off x="5219699" y="2659181"/>
              <a:ext cx="1614055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err="1">
                  <a:solidFill>
                    <a:schemeClr val="bg1">
                      <a:lumMod val="10000"/>
                    </a:schemeClr>
                  </a:solidFill>
                </a:rPr>
                <a:t>proj_num</a:t>
              </a:r>
              <a:endParaRPr lang="en-US" b="1" u="sng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1F585A-83B7-F444-92E8-FC4E3E7C8668}"/>
                </a:ext>
              </a:extLst>
            </p:cNvPr>
            <p:cNvSpPr/>
            <p:nvPr/>
          </p:nvSpPr>
          <p:spPr>
            <a:xfrm>
              <a:off x="6833754" y="2659181"/>
              <a:ext cx="1731818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10000"/>
                    </a:schemeClr>
                  </a:solidFill>
                </a:rPr>
                <a:t>proj_name</a:t>
              </a:r>
              <a:endParaRPr lang="en-US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8FBF7FEF-E483-DA40-8C9A-2702D63F7B58}"/>
                </a:ext>
              </a:extLst>
            </p:cNvPr>
            <p:cNvCxnSpPr>
              <a:cxnSpLocks/>
              <a:stCxn id="11" idx="0"/>
              <a:endCxn id="12" idx="0"/>
            </p:cNvCxnSpPr>
            <p:nvPr/>
          </p:nvCxnSpPr>
          <p:spPr>
            <a:xfrm rot="5400000" flipH="1" flipV="1">
              <a:off x="6863195" y="1822713"/>
              <a:ext cx="12700" cy="1672936"/>
            </a:xfrm>
            <a:prstGeom prst="bentConnector3">
              <a:avLst>
                <a:gd name="adj1" fmla="val 3027276"/>
              </a:avLst>
            </a:prstGeom>
            <a:ln w="38100">
              <a:solidFill>
                <a:schemeClr val="bg1">
                  <a:lumMod val="1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6C537B-713F-CB49-81A2-463539996316}"/>
              </a:ext>
            </a:extLst>
          </p:cNvPr>
          <p:cNvGrpSpPr/>
          <p:nvPr/>
        </p:nvGrpSpPr>
        <p:grpSpPr>
          <a:xfrm>
            <a:off x="4369138" y="3928992"/>
            <a:ext cx="4753841" cy="758878"/>
            <a:chOff x="5316683" y="3356264"/>
            <a:chExt cx="6338455" cy="10118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50121E-4D78-F645-9A8F-AE0899EA07F0}"/>
                </a:ext>
              </a:extLst>
            </p:cNvPr>
            <p:cNvSpPr/>
            <p:nvPr/>
          </p:nvSpPr>
          <p:spPr>
            <a:xfrm>
              <a:off x="5316683" y="3796601"/>
              <a:ext cx="1731818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err="1">
                  <a:solidFill>
                    <a:schemeClr val="bg1">
                      <a:lumMod val="10000"/>
                    </a:schemeClr>
                  </a:solidFill>
                </a:rPr>
                <a:t>emp_num</a:t>
              </a:r>
              <a:endParaRPr lang="en-US" b="1" u="sng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C104FA-C99C-534D-93D7-FDE5FADE9085}"/>
                </a:ext>
              </a:extLst>
            </p:cNvPr>
            <p:cNvSpPr/>
            <p:nvPr/>
          </p:nvSpPr>
          <p:spPr>
            <a:xfrm>
              <a:off x="6901297" y="3791313"/>
              <a:ext cx="1731818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10000"/>
                    </a:schemeClr>
                  </a:solidFill>
                </a:rPr>
                <a:t>emp_name</a:t>
              </a:r>
              <a:endParaRPr lang="en-US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B3A192-4046-F341-B2E6-9CA515D570A8}"/>
                </a:ext>
              </a:extLst>
            </p:cNvPr>
            <p:cNvSpPr/>
            <p:nvPr/>
          </p:nvSpPr>
          <p:spPr>
            <a:xfrm>
              <a:off x="8544792" y="3791312"/>
              <a:ext cx="1614055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10000"/>
                    </a:schemeClr>
                  </a:solidFill>
                </a:rPr>
                <a:t>job_class</a:t>
              </a:r>
              <a:endParaRPr lang="en-US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BF80F3-E989-C744-A3E6-930B691D1267}"/>
                </a:ext>
              </a:extLst>
            </p:cNvPr>
            <p:cNvSpPr/>
            <p:nvPr/>
          </p:nvSpPr>
          <p:spPr>
            <a:xfrm>
              <a:off x="10041083" y="3789941"/>
              <a:ext cx="1614055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10000"/>
                    </a:schemeClr>
                  </a:solidFill>
                </a:rPr>
                <a:t>chg_hour</a:t>
              </a:r>
              <a:endParaRPr lang="en-US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1E4CF781-EB40-6F4C-B8F7-D53699506703}"/>
                </a:ext>
              </a:extLst>
            </p:cNvPr>
            <p:cNvCxnSpPr>
              <a:cxnSpLocks/>
              <a:stCxn id="17" idx="0"/>
              <a:endCxn id="20" idx="0"/>
            </p:cNvCxnSpPr>
            <p:nvPr/>
          </p:nvCxnSpPr>
          <p:spPr>
            <a:xfrm rot="5400000" flipH="1" flipV="1">
              <a:off x="8512021" y="1460512"/>
              <a:ext cx="6660" cy="4665519"/>
            </a:xfrm>
            <a:prstGeom prst="bentConnector3">
              <a:avLst>
                <a:gd name="adj1" fmla="val 6652823"/>
              </a:avLst>
            </a:prstGeom>
            <a:ln w="38100">
              <a:solidFill>
                <a:schemeClr val="bg1">
                  <a:lumMod val="1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E6A3D0-E702-DF49-8355-566EEC4B8EA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7767206" y="3356264"/>
              <a:ext cx="0" cy="435049"/>
            </a:xfrm>
            <a:prstGeom prst="straightConnector1">
              <a:avLst/>
            </a:prstGeom>
            <a:ln w="38100">
              <a:solidFill>
                <a:schemeClr val="bg1">
                  <a:lumMod val="1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27AE6A-6CD1-7046-9B38-7A7E02853BFF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9351819" y="3356264"/>
              <a:ext cx="1" cy="435048"/>
            </a:xfrm>
            <a:prstGeom prst="straightConnector1">
              <a:avLst/>
            </a:prstGeom>
            <a:ln w="38100">
              <a:solidFill>
                <a:schemeClr val="bg1">
                  <a:lumMod val="1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D7D4E7-7033-C044-93EB-5A6512EE8F9A}"/>
              </a:ext>
            </a:extLst>
          </p:cNvPr>
          <p:cNvGrpSpPr/>
          <p:nvPr/>
        </p:nvGrpSpPr>
        <p:grpSpPr>
          <a:xfrm>
            <a:off x="4172439" y="5154664"/>
            <a:ext cx="3828322" cy="645836"/>
            <a:chOff x="4787284" y="5029952"/>
            <a:chExt cx="5104429" cy="8611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FD9BEE-BABC-0B4E-82AD-25E3D1836BD4}"/>
                </a:ext>
              </a:extLst>
            </p:cNvPr>
            <p:cNvSpPr/>
            <p:nvPr/>
          </p:nvSpPr>
          <p:spPr>
            <a:xfrm flipH="1">
              <a:off x="4787284" y="5319567"/>
              <a:ext cx="2459617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err="1">
                  <a:solidFill>
                    <a:schemeClr val="bg1">
                      <a:lumMod val="10000"/>
                    </a:schemeClr>
                  </a:solidFill>
                </a:rPr>
                <a:t>proj_num</a:t>
              </a:r>
              <a:endParaRPr lang="en-US" b="1" u="sng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D3E7CA-3248-E24B-94DE-14AFFB72E9BF}"/>
                </a:ext>
              </a:extLst>
            </p:cNvPr>
            <p:cNvSpPr/>
            <p:nvPr/>
          </p:nvSpPr>
          <p:spPr>
            <a:xfrm>
              <a:off x="6784506" y="5313656"/>
              <a:ext cx="1731818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err="1">
                  <a:solidFill>
                    <a:schemeClr val="bg1">
                      <a:lumMod val="10000"/>
                    </a:schemeClr>
                  </a:solidFill>
                </a:rPr>
                <a:t>emp_num</a:t>
              </a:r>
              <a:endParaRPr lang="en-US" b="1" u="sng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0A40D4-B6C6-994F-8CA3-23317A6CD89E}"/>
                </a:ext>
              </a:extLst>
            </p:cNvPr>
            <p:cNvSpPr/>
            <p:nvPr/>
          </p:nvSpPr>
          <p:spPr>
            <a:xfrm>
              <a:off x="8277658" y="5316612"/>
              <a:ext cx="1614055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10000"/>
                    </a:schemeClr>
                  </a:solidFill>
                </a:rPr>
                <a:t>hours</a:t>
              </a: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EEB05860-EA2E-3147-845B-B49A9B2ECB13}"/>
                </a:ext>
              </a:extLst>
            </p:cNvPr>
            <p:cNvCxnSpPr>
              <a:cxnSpLocks/>
              <a:stCxn id="32" idx="0"/>
              <a:endCxn id="33" idx="0"/>
            </p:cNvCxnSpPr>
            <p:nvPr/>
          </p:nvCxnSpPr>
          <p:spPr>
            <a:xfrm rot="5400000" flipH="1" flipV="1">
              <a:off x="6830798" y="4499951"/>
              <a:ext cx="5911" cy="1633323"/>
            </a:xfrm>
            <a:prstGeom prst="bentConnector3">
              <a:avLst>
                <a:gd name="adj1" fmla="val 3967366"/>
              </a:avLst>
            </a:prstGeom>
            <a:ln w="38100">
              <a:solidFill>
                <a:schemeClr val="bg1">
                  <a:lumMod val="10000"/>
                </a:schemeClr>
              </a:solidFill>
              <a:tail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B05D5EF7-8F2A-CB47-B864-3D48EF722A1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24549" y="4098039"/>
              <a:ext cx="328224" cy="2192050"/>
            </a:xfrm>
            <a:prstGeom prst="bentConnector3">
              <a:avLst>
                <a:gd name="adj1" fmla="val -69648"/>
              </a:avLst>
            </a:prstGeom>
            <a:ln w="38100">
              <a:solidFill>
                <a:schemeClr val="bg1">
                  <a:lumMod val="1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8598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0AC8-314D-3A40-B571-9DFA317E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2NF to 3NF: Process and An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9314-F4B8-4E48-89A9-1C17454C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DB7-BD36-E044-A6A4-A0E9282FB83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980C-0FC4-1145-B5EC-DF99672CB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E2AA0-4939-664E-8A7D-45476D51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F894A0-BBEF-0541-9DC7-DA1BD523ABF0}"/>
              </a:ext>
            </a:extLst>
          </p:cNvPr>
          <p:cNvGrpSpPr/>
          <p:nvPr/>
        </p:nvGrpSpPr>
        <p:grpSpPr>
          <a:xfrm>
            <a:off x="5203247" y="2473683"/>
            <a:ext cx="2509405" cy="433388"/>
            <a:chOff x="5219699" y="2652831"/>
            <a:chExt cx="3345873" cy="5778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58EDEF-7357-9D42-BDEE-83E9DEE3F0D3}"/>
                </a:ext>
              </a:extLst>
            </p:cNvPr>
            <p:cNvSpPr/>
            <p:nvPr/>
          </p:nvSpPr>
          <p:spPr>
            <a:xfrm>
              <a:off x="5219699" y="2659181"/>
              <a:ext cx="1614055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err="1">
                  <a:solidFill>
                    <a:schemeClr val="bg1">
                      <a:lumMod val="10000"/>
                    </a:schemeClr>
                  </a:solidFill>
                </a:rPr>
                <a:t>proj_num</a:t>
              </a:r>
              <a:endParaRPr lang="en-US" b="1" u="sng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05240C-F5E0-7842-A3B4-1DCE2C7937CE}"/>
                </a:ext>
              </a:extLst>
            </p:cNvPr>
            <p:cNvSpPr/>
            <p:nvPr/>
          </p:nvSpPr>
          <p:spPr>
            <a:xfrm>
              <a:off x="6833754" y="2659181"/>
              <a:ext cx="1731818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10000"/>
                    </a:schemeClr>
                  </a:solidFill>
                </a:rPr>
                <a:t>proj_name</a:t>
              </a:r>
              <a:endParaRPr lang="en-US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B908BB38-3035-EE48-9B18-BAE3A29A07BD}"/>
                </a:ext>
              </a:extLst>
            </p:cNvPr>
            <p:cNvCxnSpPr>
              <a:cxnSpLocks/>
              <a:stCxn id="11" idx="0"/>
              <a:endCxn id="12" idx="0"/>
            </p:cNvCxnSpPr>
            <p:nvPr/>
          </p:nvCxnSpPr>
          <p:spPr>
            <a:xfrm rot="5400000" flipH="1" flipV="1">
              <a:off x="6863195" y="1822713"/>
              <a:ext cx="12700" cy="1672936"/>
            </a:xfrm>
            <a:prstGeom prst="bentConnector3">
              <a:avLst>
                <a:gd name="adj1" fmla="val 3027276"/>
              </a:avLst>
            </a:prstGeom>
            <a:ln w="38100">
              <a:solidFill>
                <a:schemeClr val="bg1">
                  <a:lumMod val="1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339FC82-A009-E743-9A5D-1EA9E02D3802}"/>
              </a:ext>
            </a:extLst>
          </p:cNvPr>
          <p:cNvSpPr/>
          <p:nvPr/>
        </p:nvSpPr>
        <p:spPr>
          <a:xfrm>
            <a:off x="5159086" y="3426604"/>
            <a:ext cx="1298864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chemeClr val="bg1">
                    <a:lumMod val="10000"/>
                  </a:schemeClr>
                </a:solidFill>
              </a:rPr>
              <a:t>emp_num</a:t>
            </a:r>
            <a:endParaRPr lang="en-US" b="1" u="sng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6D1C7-1A04-4C45-9D51-4B2F52806BD6}"/>
              </a:ext>
            </a:extLst>
          </p:cNvPr>
          <p:cNvSpPr/>
          <p:nvPr/>
        </p:nvSpPr>
        <p:spPr>
          <a:xfrm>
            <a:off x="6347547" y="3422638"/>
            <a:ext cx="1298864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emp_name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9F1F2B-3B24-4F4E-A4E1-A6AF2773FF2F}"/>
              </a:ext>
            </a:extLst>
          </p:cNvPr>
          <p:cNvSpPr/>
          <p:nvPr/>
        </p:nvSpPr>
        <p:spPr>
          <a:xfrm>
            <a:off x="7580169" y="3422638"/>
            <a:ext cx="121054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job_class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EA6893-24E1-3340-B57E-4CD08F7E0ACD}"/>
              </a:ext>
            </a:extLst>
          </p:cNvPr>
          <p:cNvSpPr/>
          <p:nvPr/>
        </p:nvSpPr>
        <p:spPr>
          <a:xfrm>
            <a:off x="6152880" y="4079863"/>
            <a:ext cx="121054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chg_hour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A501BBA-C29C-534F-ACBC-49A5485CB836}"/>
              </a:ext>
            </a:extLst>
          </p:cNvPr>
          <p:cNvCxnSpPr>
            <a:cxnSpLocks/>
            <a:stCxn id="15" idx="0"/>
            <a:endCxn id="17" idx="0"/>
          </p:cNvCxnSpPr>
          <p:nvPr/>
        </p:nvCxnSpPr>
        <p:spPr>
          <a:xfrm rot="5400000" flipH="1" flipV="1">
            <a:off x="6994996" y="2236161"/>
            <a:ext cx="3967" cy="2376921"/>
          </a:xfrm>
          <a:prstGeom prst="bentConnector3">
            <a:avLst>
              <a:gd name="adj1" fmla="val 8547873"/>
            </a:avLst>
          </a:prstGeom>
          <a:ln w="381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36F33B-65A7-5D48-B579-23ED176FA4B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996979" y="3081298"/>
            <a:ext cx="0" cy="341340"/>
          </a:xfrm>
          <a:prstGeom prst="straightConnector1">
            <a:avLst/>
          </a:prstGeom>
          <a:ln w="381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18D58-A640-A549-B71A-B414AED29998}"/>
              </a:ext>
            </a:extLst>
          </p:cNvPr>
          <p:cNvGrpSpPr/>
          <p:nvPr/>
        </p:nvGrpSpPr>
        <p:grpSpPr>
          <a:xfrm>
            <a:off x="4962388" y="4927520"/>
            <a:ext cx="3828322" cy="645836"/>
            <a:chOff x="4787284" y="5029952"/>
            <a:chExt cx="5104429" cy="8611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E13E0E-CB94-614E-9138-D339FC32568C}"/>
                </a:ext>
              </a:extLst>
            </p:cNvPr>
            <p:cNvSpPr/>
            <p:nvPr/>
          </p:nvSpPr>
          <p:spPr>
            <a:xfrm flipH="1">
              <a:off x="4787284" y="5319567"/>
              <a:ext cx="2459617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err="1">
                  <a:solidFill>
                    <a:schemeClr val="bg1">
                      <a:lumMod val="10000"/>
                    </a:schemeClr>
                  </a:solidFill>
                </a:rPr>
                <a:t>proj_num</a:t>
              </a:r>
              <a:endParaRPr lang="en-US" b="1" u="sng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7D4E8-C668-084B-9970-C0A0AA8F2F7F}"/>
                </a:ext>
              </a:extLst>
            </p:cNvPr>
            <p:cNvSpPr/>
            <p:nvPr/>
          </p:nvSpPr>
          <p:spPr>
            <a:xfrm>
              <a:off x="6784506" y="5313656"/>
              <a:ext cx="1731818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err="1">
                  <a:solidFill>
                    <a:schemeClr val="bg1">
                      <a:lumMod val="10000"/>
                    </a:schemeClr>
                  </a:solidFill>
                </a:rPr>
                <a:t>emp_num</a:t>
              </a:r>
              <a:endParaRPr lang="en-US" b="1" u="sng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B18948-60DB-764F-B7AF-52861463A19C}"/>
                </a:ext>
              </a:extLst>
            </p:cNvPr>
            <p:cNvSpPr/>
            <p:nvPr/>
          </p:nvSpPr>
          <p:spPr>
            <a:xfrm>
              <a:off x="8277658" y="5316612"/>
              <a:ext cx="1614055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10000"/>
                    </a:schemeClr>
                  </a:solidFill>
                </a:rPr>
                <a:t>hours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2E0EF49F-3680-2C43-883A-7F944CEEDF88}"/>
                </a:ext>
              </a:extLst>
            </p:cNvPr>
            <p:cNvCxnSpPr>
              <a:cxnSpLocks/>
              <a:stCxn id="23" idx="0"/>
              <a:endCxn id="24" idx="0"/>
            </p:cNvCxnSpPr>
            <p:nvPr/>
          </p:nvCxnSpPr>
          <p:spPr>
            <a:xfrm rot="5400000" flipH="1" flipV="1">
              <a:off x="6830798" y="4499951"/>
              <a:ext cx="5911" cy="1633323"/>
            </a:xfrm>
            <a:prstGeom prst="bentConnector3">
              <a:avLst>
                <a:gd name="adj1" fmla="val 3967366"/>
              </a:avLst>
            </a:prstGeom>
            <a:ln w="38100">
              <a:solidFill>
                <a:schemeClr val="bg1">
                  <a:lumMod val="10000"/>
                </a:schemeClr>
              </a:solidFill>
              <a:tail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30B04625-5CF4-A743-83C2-667E8DE08E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24549" y="4098039"/>
              <a:ext cx="328224" cy="2192050"/>
            </a:xfrm>
            <a:prstGeom prst="bentConnector3">
              <a:avLst>
                <a:gd name="adj1" fmla="val -69648"/>
              </a:avLst>
            </a:prstGeom>
            <a:ln w="38100">
              <a:solidFill>
                <a:schemeClr val="bg1">
                  <a:lumMod val="1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194FEEF-A33E-4549-8D88-16ADB56FCC19}"/>
              </a:ext>
            </a:extLst>
          </p:cNvPr>
          <p:cNvSpPr/>
          <p:nvPr/>
        </p:nvSpPr>
        <p:spPr>
          <a:xfrm>
            <a:off x="5159087" y="4071355"/>
            <a:ext cx="121054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chemeClr val="bg1">
                    <a:lumMod val="10000"/>
                  </a:schemeClr>
                </a:solidFill>
              </a:rPr>
              <a:t>job_class</a:t>
            </a:r>
            <a:endParaRPr lang="en-US" b="1" u="sng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C1DB16E-1440-2743-92D9-543F90415CA2}"/>
              </a:ext>
            </a:extLst>
          </p:cNvPr>
          <p:cNvCxnSpPr>
            <a:cxnSpLocks/>
            <a:stCxn id="29" idx="0"/>
            <a:endCxn id="18" idx="0"/>
          </p:cNvCxnSpPr>
          <p:nvPr/>
        </p:nvCxnSpPr>
        <p:spPr>
          <a:xfrm rot="16200000" flipH="1">
            <a:off x="6256999" y="3578713"/>
            <a:ext cx="8508" cy="993793"/>
          </a:xfrm>
          <a:prstGeom prst="bentConnector3">
            <a:avLst>
              <a:gd name="adj1" fmla="val -2015162"/>
            </a:avLst>
          </a:prstGeom>
          <a:ln w="381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9F42A4-113E-CC4F-BEE7-F64E822C22A5}"/>
              </a:ext>
            </a:extLst>
          </p:cNvPr>
          <p:cNvSpPr/>
          <p:nvPr/>
        </p:nvSpPr>
        <p:spPr>
          <a:xfrm>
            <a:off x="5203247" y="3023249"/>
            <a:ext cx="3706957" cy="1558636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ADF452C-75FE-6847-9DCF-89DBB326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825" y="2608399"/>
            <a:ext cx="5313651" cy="3129902"/>
          </a:xfrm>
        </p:spPr>
        <p:txBody>
          <a:bodyPr>
            <a:normAutofit/>
          </a:bodyPr>
          <a:lstStyle/>
          <a:p>
            <a:r>
              <a:rPr lang="en-US" sz="2800" dirty="0"/>
              <a:t>Make new relations to eliminate </a:t>
            </a:r>
            <a:r>
              <a:rPr lang="en-US" sz="2800" i="1" u="sng" dirty="0"/>
              <a:t>transitive dependencies</a:t>
            </a:r>
          </a:p>
          <a:p>
            <a:r>
              <a:rPr lang="en-US" sz="2800" dirty="0"/>
              <a:t>Reassign corresponding dependent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3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The Entity-Relationship Model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CD9F-6FD0-0646-9CF9-C79079D63498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8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0BC1-ADBE-CD44-B12C-B94E4774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Boyce-Codd Normal Form (BCNF)?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08B4C-91DB-F24D-8A63-41C17AF5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DB7-BD36-E044-A6A4-A0E9282FB83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6243-855B-8940-810F-976BFA14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FBB2-0032-5440-AF42-0C9D1E6D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30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A4FA3A-1C74-434C-BC24-E5DE6D2C9C56}"/>
              </a:ext>
            </a:extLst>
          </p:cNvPr>
          <p:cNvSpPr/>
          <p:nvPr/>
        </p:nvSpPr>
        <p:spPr>
          <a:xfrm>
            <a:off x="1680729" y="3828389"/>
            <a:ext cx="1298864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chemeClr val="bg1">
                    <a:lumMod val="10000"/>
                  </a:schemeClr>
                </a:solidFill>
              </a:rPr>
              <a:t>class_code</a:t>
            </a:r>
            <a:endParaRPr lang="en-US" b="1" u="sng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EA0BA-1E34-3F44-9BFE-6E92130D265C}"/>
              </a:ext>
            </a:extLst>
          </p:cNvPr>
          <p:cNvSpPr/>
          <p:nvPr/>
        </p:nvSpPr>
        <p:spPr>
          <a:xfrm>
            <a:off x="2802949" y="3825722"/>
            <a:ext cx="1298864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crs_code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593821-E47E-5849-A0D7-326D58E729DA}"/>
              </a:ext>
            </a:extLst>
          </p:cNvPr>
          <p:cNvSpPr/>
          <p:nvPr/>
        </p:nvSpPr>
        <p:spPr>
          <a:xfrm>
            <a:off x="3925170" y="3825722"/>
            <a:ext cx="1475506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class_section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06F9B7-4EA8-BA45-A887-2AE284A5FB18}"/>
              </a:ext>
            </a:extLst>
          </p:cNvPr>
          <p:cNvSpPr/>
          <p:nvPr/>
        </p:nvSpPr>
        <p:spPr>
          <a:xfrm>
            <a:off x="5312353" y="3824423"/>
            <a:ext cx="1210541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class_time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1E8C8E-0F9B-D548-94D5-D451C4C8FAEA}"/>
              </a:ext>
            </a:extLst>
          </p:cNvPr>
          <p:cNvSpPr/>
          <p:nvPr/>
        </p:nvSpPr>
        <p:spPr>
          <a:xfrm>
            <a:off x="6522894" y="3824423"/>
            <a:ext cx="134302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room_code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B742FE2-92A3-D44F-87F3-B58853E07ABA}"/>
              </a:ext>
            </a:extLst>
          </p:cNvPr>
          <p:cNvCxnSpPr>
            <a:cxnSpLocks/>
            <a:stCxn id="10" idx="0"/>
            <a:endCxn id="15" idx="0"/>
          </p:cNvCxnSpPr>
          <p:nvPr/>
        </p:nvCxnSpPr>
        <p:spPr>
          <a:xfrm rot="5400000" flipH="1" flipV="1">
            <a:off x="4760300" y="1394283"/>
            <a:ext cx="3966" cy="4864245"/>
          </a:xfrm>
          <a:prstGeom prst="bentConnector3">
            <a:avLst>
              <a:gd name="adj1" fmla="val 9924981"/>
            </a:avLst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00B8EE-372D-9648-BB4F-78716F99624F}"/>
              </a:ext>
            </a:extLst>
          </p:cNvPr>
          <p:cNvCxnSpPr>
            <a:cxnSpLocks/>
          </p:cNvCxnSpPr>
          <p:nvPr/>
        </p:nvCxnSpPr>
        <p:spPr>
          <a:xfrm>
            <a:off x="3452381" y="3429000"/>
            <a:ext cx="0" cy="467591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D819AB-0123-5249-BE19-77807F60BA8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662923" y="3429000"/>
            <a:ext cx="0" cy="396722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210C99-6968-E44C-89F7-B76FC35CBE0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917624" y="3429000"/>
            <a:ext cx="1" cy="395423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350222-6273-924B-9796-54E082BD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A relation R is in BCNF if every determinant is a </a:t>
            </a:r>
            <a:r>
              <a:rPr lang="en-US" i="1" u="sng" dirty="0"/>
              <a:t>candidate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45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50DD-F637-6B4F-B824-3EB4DBB0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to BCNF: An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78D5-30BF-1C40-A2FD-0072923A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DB7-BD36-E044-A6A4-A0E9282FB83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4768-DD19-854D-B6E9-8920841C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D612-426E-8B4D-9580-C4B0DF03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31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FE95C1-6EE9-7148-A522-40384CDEC71A}"/>
              </a:ext>
            </a:extLst>
          </p:cNvPr>
          <p:cNvSpPr/>
          <p:nvPr/>
        </p:nvSpPr>
        <p:spPr>
          <a:xfrm>
            <a:off x="2621107" y="2518332"/>
            <a:ext cx="1298864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71453E-4EA3-EE48-940A-EEB9281719C4}"/>
              </a:ext>
            </a:extLst>
          </p:cNvPr>
          <p:cNvGrpSpPr/>
          <p:nvPr/>
        </p:nvGrpSpPr>
        <p:grpSpPr>
          <a:xfrm>
            <a:off x="127288" y="2210394"/>
            <a:ext cx="3143250" cy="747226"/>
            <a:chOff x="169717" y="1804192"/>
            <a:chExt cx="4191000" cy="99630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9B22E9-AB69-3145-A74B-85138D18A56C}"/>
                </a:ext>
              </a:extLst>
            </p:cNvPr>
            <p:cNvSpPr/>
            <p:nvPr/>
          </p:nvSpPr>
          <p:spPr>
            <a:xfrm>
              <a:off x="169717" y="2214778"/>
              <a:ext cx="1614055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>
                  <a:solidFill>
                    <a:schemeClr val="bg1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937ED8-ECC3-B84A-B5D3-0CFD24AC8979}"/>
                </a:ext>
              </a:extLst>
            </p:cNvPr>
            <p:cNvSpPr/>
            <p:nvPr/>
          </p:nvSpPr>
          <p:spPr>
            <a:xfrm>
              <a:off x="1347642" y="2221128"/>
              <a:ext cx="1731818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>
                  <a:solidFill>
                    <a:schemeClr val="bg1">
                      <a:lumMod val="10000"/>
                    </a:schemeClr>
                  </a:solidFill>
                </a:rPr>
                <a:t>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7286D1-713E-E942-A1D4-45A6365F421B}"/>
                </a:ext>
              </a:extLst>
            </p:cNvPr>
            <p:cNvSpPr/>
            <p:nvPr/>
          </p:nvSpPr>
          <p:spPr>
            <a:xfrm>
              <a:off x="2401741" y="2228992"/>
              <a:ext cx="1731818" cy="571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10000"/>
                    </a:schemeClr>
                  </a:solidFill>
                </a:rPr>
                <a:t>C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5A36F2EB-A68C-6A4B-B21F-5D73768D5742}"/>
                </a:ext>
              </a:extLst>
            </p:cNvPr>
            <p:cNvCxnSpPr>
              <a:cxnSpLocks/>
              <a:stCxn id="11" idx="0"/>
              <a:endCxn id="12" idx="0"/>
            </p:cNvCxnSpPr>
            <p:nvPr/>
          </p:nvCxnSpPr>
          <p:spPr>
            <a:xfrm rot="16200000" flipH="1">
              <a:off x="1591973" y="1599550"/>
              <a:ext cx="6350" cy="1236806"/>
            </a:xfrm>
            <a:prstGeom prst="bentConnector3">
              <a:avLst>
                <a:gd name="adj1" fmla="val -3600000"/>
              </a:avLst>
            </a:prstGeom>
            <a:ln w="38100">
              <a:solidFill>
                <a:srgbClr val="0432FF"/>
              </a:solidFill>
              <a:tailEnd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DB521492-B5FB-7E46-B21D-B70DCA7F00C5}"/>
                </a:ext>
              </a:extLst>
            </p:cNvPr>
            <p:cNvCxnSpPr>
              <a:cxnSpLocks/>
              <a:stCxn id="13" idx="2"/>
              <a:endCxn id="12" idx="2"/>
            </p:cNvCxnSpPr>
            <p:nvPr/>
          </p:nvCxnSpPr>
          <p:spPr>
            <a:xfrm rot="5400000" flipH="1">
              <a:off x="2736669" y="2269511"/>
              <a:ext cx="7864" cy="1054099"/>
            </a:xfrm>
            <a:prstGeom prst="bentConnector3">
              <a:avLst>
                <a:gd name="adj1" fmla="val -2906918"/>
              </a:avLst>
            </a:prstGeom>
            <a:ln w="38100">
              <a:solidFill>
                <a:schemeClr val="bg1">
                  <a:lumMod val="1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8B30A57A-1995-B94E-96AB-47FE621DC1DD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16200000" flipH="1">
              <a:off x="2893251" y="747310"/>
              <a:ext cx="217564" cy="2717369"/>
            </a:xfrm>
            <a:prstGeom prst="bentConnector3">
              <a:avLst>
                <a:gd name="adj1" fmla="val -105073"/>
              </a:avLst>
            </a:prstGeom>
            <a:ln w="38100">
              <a:solidFill>
                <a:srgbClr val="0432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01FFE3-345B-9A49-9090-8C8412B9A1A8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267650" y="1804192"/>
              <a:ext cx="0" cy="424800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3FB3CE2-5D03-E34C-BC61-6F05479BF0EC}"/>
              </a:ext>
            </a:extLst>
          </p:cNvPr>
          <p:cNvSpPr/>
          <p:nvPr/>
        </p:nvSpPr>
        <p:spPr>
          <a:xfrm>
            <a:off x="4090339" y="2507671"/>
            <a:ext cx="151409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chemeClr val="bg1">
                    <a:lumMod val="10000"/>
                  </a:schemeClr>
                </a:solidFill>
              </a:rPr>
              <a:t>stu_id</a:t>
            </a:r>
            <a:endParaRPr lang="en-US" b="1" u="sng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CE63DD-6D5B-A348-82A6-45EEF12B14A7}"/>
              </a:ext>
            </a:extLst>
          </p:cNvPr>
          <p:cNvSpPr/>
          <p:nvPr/>
        </p:nvSpPr>
        <p:spPr>
          <a:xfrm>
            <a:off x="4963938" y="2518495"/>
            <a:ext cx="16245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chemeClr val="bg1">
                    <a:lumMod val="10000"/>
                  </a:schemeClr>
                </a:solidFill>
              </a:rPr>
              <a:t>staff_id</a:t>
            </a:r>
            <a:endParaRPr lang="en-US" b="1" u="sng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DE5D82-812A-8C4A-82E2-5D0787E64B77}"/>
              </a:ext>
            </a:extLst>
          </p:cNvPr>
          <p:cNvSpPr/>
          <p:nvPr/>
        </p:nvSpPr>
        <p:spPr>
          <a:xfrm>
            <a:off x="6113198" y="2523096"/>
            <a:ext cx="1624563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class_code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EC81ED5-9E2C-1647-87B2-2F57A162DDEA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5306390" y="2048667"/>
            <a:ext cx="10824" cy="928834"/>
          </a:xfrm>
          <a:prstGeom prst="bentConnector3">
            <a:avLst>
              <a:gd name="adj1" fmla="val -1583980"/>
            </a:avLst>
          </a:prstGeom>
          <a:ln w="38100">
            <a:solidFill>
              <a:srgbClr val="0432FF"/>
            </a:solidFill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359480E-4944-3B49-A0E0-7F8AC52F2090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6348550" y="2374792"/>
            <a:ext cx="4601" cy="1149260"/>
          </a:xfrm>
          <a:prstGeom prst="bentConnector3">
            <a:avLst>
              <a:gd name="adj1" fmla="val -3726161"/>
            </a:avLst>
          </a:prstGeom>
          <a:ln w="38100">
            <a:solidFill>
              <a:schemeClr val="bg1">
                <a:lumMod val="1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AEDD6ED9-28C2-1245-B6F8-56E58AC9BE5C}"/>
              </a:ext>
            </a:extLst>
          </p:cNvPr>
          <p:cNvCxnSpPr>
            <a:cxnSpLocks/>
            <a:endCxn id="49" idx="0"/>
          </p:cNvCxnSpPr>
          <p:nvPr/>
        </p:nvCxnSpPr>
        <p:spPr>
          <a:xfrm rot="16200000" flipH="1">
            <a:off x="6682521" y="964617"/>
            <a:ext cx="141688" cy="2922773"/>
          </a:xfrm>
          <a:prstGeom prst="bentConnector3">
            <a:avLst>
              <a:gd name="adj1" fmla="val -121006"/>
            </a:avLst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474B53-118C-F040-A694-69157CB9453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925480" y="2215159"/>
            <a:ext cx="0" cy="307937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C5332C3-3DF1-5549-A90E-8543ED46DD6E}"/>
              </a:ext>
            </a:extLst>
          </p:cNvPr>
          <p:cNvSpPr/>
          <p:nvPr/>
        </p:nvSpPr>
        <p:spPr>
          <a:xfrm>
            <a:off x="7285504" y="2496847"/>
            <a:ext cx="1858496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enroll_grade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4BD059-F256-6849-BE8F-C654E37EE0B3}"/>
              </a:ext>
            </a:extLst>
          </p:cNvPr>
          <p:cNvSpPr/>
          <p:nvPr/>
        </p:nvSpPr>
        <p:spPr>
          <a:xfrm>
            <a:off x="910992" y="3546466"/>
            <a:ext cx="14927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800" b="1" dirty="0">
                <a:solidFill>
                  <a:srgbClr val="FF0000"/>
                </a:solidFill>
              </a:rPr>
              <a:t>3NF?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b="1" dirty="0">
                <a:solidFill>
                  <a:srgbClr val="FF0000"/>
                </a:solidFill>
              </a:rPr>
              <a:t>BCNF?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58620-8F0C-674B-8810-093856516BD4}"/>
              </a:ext>
            </a:extLst>
          </p:cNvPr>
          <p:cNvSpPr txBox="1"/>
          <p:nvPr/>
        </p:nvSpPr>
        <p:spPr>
          <a:xfrm>
            <a:off x="6113198" y="175437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01303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B328-BD87-504B-A04E-EA63B23B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of a Relation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869D-677C-B641-BD00-7E3D0418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decomposition of R consists of replacing R by two or more relations such that</a:t>
            </a:r>
          </a:p>
          <a:p>
            <a:pPr lvl="1"/>
            <a:r>
              <a:rPr lang="en-US" dirty="0"/>
              <a:t>Each new relation scheme contains a (only) subset of the attributes of R</a:t>
            </a:r>
          </a:p>
          <a:p>
            <a:pPr lvl="1"/>
            <a:r>
              <a:rPr lang="en-US" dirty="0"/>
              <a:t>Every attribute of R appears as an attribute of one of the new relations</a:t>
            </a:r>
          </a:p>
          <a:p>
            <a:r>
              <a:rPr lang="en-US" dirty="0"/>
              <a:t>E.g., SNLRWH </a:t>
            </a:r>
            <a:r>
              <a:rPr lang="en-US" dirty="0">
                <a:sym typeface="Wingdings" pitchFamily="2" charset="2"/>
              </a:rPr>
              <a:t> SNLRH and RW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52DE-1401-B741-BB46-0499CB0A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943F-108F-9A41-A56A-3958016AFDEF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94A5-101D-C24F-99ED-EFCCBC8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1DB2-69FB-2042-842E-98AD3ED9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01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6E8D-5289-EE48-B6F0-89C11202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6A86-4138-FF49-A66F-C99681D7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Decompositions should be used only when needed.</a:t>
            </a:r>
          </a:p>
          <a:p>
            <a:pPr lvl="1"/>
            <a:r>
              <a:rPr lang="en-US" dirty="0"/>
              <a:t>SNLRWH: S</a:t>
            </a:r>
            <a:r>
              <a:rPr lang="en-US" dirty="0">
                <a:sym typeface="Wingdings" pitchFamily="2" charset="2"/>
              </a:rPr>
              <a:t>SNLRWH and RW</a:t>
            </a:r>
          </a:p>
          <a:p>
            <a:pPr lvl="1"/>
            <a:r>
              <a:rPr lang="en-US" dirty="0">
                <a:sym typeface="Wingdings" pitchFamily="2" charset="2"/>
              </a:rPr>
              <a:t>Violate 3NF: W values repeatedly associated with R values</a:t>
            </a:r>
          </a:p>
          <a:p>
            <a:r>
              <a:rPr lang="en-US" dirty="0">
                <a:sym typeface="Wingdings" pitchFamily="2" charset="2"/>
              </a:rPr>
              <a:t>The information to be stored consists of SNLRWH tuples. </a:t>
            </a:r>
          </a:p>
          <a:p>
            <a:pPr lvl="1"/>
            <a:r>
              <a:rPr lang="en-US" dirty="0">
                <a:sym typeface="Wingdings" pitchFamily="2" charset="2"/>
              </a:rPr>
              <a:t>If we just store the projections of these tuples onto SNLRH and RW, are there any potential problems that we should be aware of?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7027-ED5E-D04A-B6E4-A312E383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943F-108F-9A41-A56A-3958016AFDEF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57F21-4F43-D941-97B4-53BAED9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EAFC4-BF83-FB42-9A32-8910D31F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0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86B-8B9D-4E43-B2D2-43F1870F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Decompositions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E3E0-440B-DC43-97F4-0117652BB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u="sng" dirty="0"/>
              <a:t>Problem 1</a:t>
            </a:r>
            <a:r>
              <a:rPr lang="en-US" dirty="0"/>
              <a:t>: Some queries become more expensive.</a:t>
            </a:r>
          </a:p>
          <a:p>
            <a:pPr lvl="1"/>
            <a:r>
              <a:rPr lang="en-US" dirty="0"/>
              <a:t>E.g., How much did sailor Joe earn? (salary= W*H)</a:t>
            </a:r>
          </a:p>
          <a:p>
            <a:r>
              <a:rPr lang="en-US" i="1" u="sng" dirty="0"/>
              <a:t>Problem 2</a:t>
            </a:r>
            <a:r>
              <a:rPr lang="en-US" dirty="0"/>
              <a:t>: Given instances of the decomposed relations, we may not be able to reconstruct the corresponding instance of the original relation</a:t>
            </a:r>
          </a:p>
          <a:p>
            <a:r>
              <a:rPr lang="en-US" i="1" u="sng" dirty="0"/>
              <a:t>Problem 3</a:t>
            </a:r>
            <a:r>
              <a:rPr lang="en-US" dirty="0"/>
              <a:t>: Checking some dependencies may require joining the instances of the decomposed relations</a:t>
            </a:r>
          </a:p>
          <a:p>
            <a:r>
              <a:rPr lang="en-US" dirty="0"/>
              <a:t>Trade off: must consider these issues </a:t>
            </a:r>
            <a:r>
              <a:rPr lang="en-US" dirty="0" err="1"/>
              <a:t>v.s</a:t>
            </a:r>
            <a:r>
              <a:rPr lang="en-US" dirty="0"/>
              <a:t>. redundancy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CEA4-322F-5141-BC87-14676166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943F-108F-9A41-A56A-3958016AFDEF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0D6C-EF97-2845-8C60-937E4F6F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69B7-C066-6940-BD7A-7598F095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61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7A63-F9B3-5D43-9221-A1F14251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59F1-F6B8-CE4B-98B7-862DA528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model popular for conceptual design</a:t>
            </a:r>
          </a:p>
          <a:p>
            <a:r>
              <a:rPr lang="en-US" dirty="0"/>
              <a:t>Basic constructs: entities, relationships, and attributes</a:t>
            </a:r>
          </a:p>
          <a:p>
            <a:r>
              <a:rPr lang="en-US" dirty="0"/>
              <a:t>Some additional constructs: strong/weak entities, strong/weak relationships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038CA-209C-B144-9F96-2DD4D3EC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943F-108F-9A41-A56A-3958016AFDEF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9984-DC07-EC4A-858B-3A7ECD0E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7BFA-5F77-C44A-A0EA-4EDEDA3A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EB7E-C219-634E-86F7-3AEE6340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9160-8A65-3347-B6F9-9E1CDEACA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relation is in BCNF, it’s free of redundancies that can be detected using FDs. </a:t>
            </a:r>
          </a:p>
          <a:p>
            <a:pPr lvl="1"/>
            <a:r>
              <a:rPr lang="en-US" dirty="0"/>
              <a:t>Ensure all relations are in BCNF is a good heuristic</a:t>
            </a:r>
          </a:p>
          <a:p>
            <a:r>
              <a:rPr lang="en-US" dirty="0"/>
              <a:t>If a relation is not in BCNF, we can try to decompose it into a collection of BCNF relations</a:t>
            </a:r>
          </a:p>
          <a:p>
            <a:pPr lvl="1"/>
            <a:r>
              <a:rPr lang="en-US" dirty="0"/>
              <a:t>Consider all FDs are preserved</a:t>
            </a:r>
          </a:p>
          <a:p>
            <a:pPr lvl="1"/>
            <a:r>
              <a:rPr lang="en-US" dirty="0"/>
              <a:t>If not, decompose into 3NF</a:t>
            </a:r>
          </a:p>
          <a:p>
            <a:pPr lvl="1"/>
            <a:r>
              <a:rPr lang="en-US" dirty="0"/>
              <a:t>Decompositions should be carried out and/or re-examined while keeping performance requirements in mind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367A-DA6E-DE4A-8A73-368448D6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943F-108F-9A41-A56A-3958016AFDEF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7AC8-E552-3842-83BA-72DBFEAF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D95B-8FD0-174F-B50A-1F8BBD31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5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140A-5E3F-F245-B0DC-288E137D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 Model: Overview of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0B36-3087-D14B-8424-17B7CAB3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Conceptual design</a:t>
            </a:r>
            <a:r>
              <a:rPr lang="en-US" dirty="0"/>
              <a:t>, where ER Model is used :</a:t>
            </a:r>
          </a:p>
          <a:p>
            <a:pPr lvl="1"/>
            <a:r>
              <a:rPr lang="en-US" dirty="0"/>
              <a:t>What are the </a:t>
            </a:r>
            <a:r>
              <a:rPr lang="en-US" i="1" dirty="0"/>
              <a:t>entities</a:t>
            </a:r>
            <a:r>
              <a:rPr lang="en-US" dirty="0"/>
              <a:t> and </a:t>
            </a:r>
            <a:r>
              <a:rPr lang="en-US" i="1" dirty="0"/>
              <a:t>relationships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</a:t>
            </a:r>
            <a:r>
              <a:rPr lang="en-US" u="sng" dirty="0"/>
              <a:t>information</a:t>
            </a:r>
            <a:r>
              <a:rPr lang="en-US" dirty="0"/>
              <a:t> about these entities and relationships?</a:t>
            </a:r>
          </a:p>
          <a:p>
            <a:pPr lvl="2"/>
            <a:r>
              <a:rPr lang="en-US" dirty="0"/>
              <a:t>Attributes and relationships types</a:t>
            </a:r>
          </a:p>
          <a:p>
            <a:pPr lvl="1"/>
            <a:r>
              <a:rPr lang="en-US" dirty="0"/>
              <a:t>What are the </a:t>
            </a:r>
            <a:r>
              <a:rPr lang="en-US" i="1" dirty="0"/>
              <a:t>integrity constraints </a:t>
            </a:r>
            <a:r>
              <a:rPr lang="en-US" dirty="0"/>
              <a:t>or </a:t>
            </a:r>
            <a:r>
              <a:rPr lang="en-US" i="1" dirty="0"/>
              <a:t>business rules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</a:t>
            </a:r>
            <a:r>
              <a:rPr lang="en-US" i="1" u="sng" dirty="0"/>
              <a:t>ER diagrams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Pictorially represents a database schema</a:t>
            </a:r>
          </a:p>
          <a:p>
            <a:pPr lvl="1"/>
            <a:r>
              <a:rPr lang="en-US" dirty="0"/>
              <a:t>How to map an ER diagram into a relational schema?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E90B-33F9-7F4A-B5C9-D142309F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F475-3D08-1641-A31A-EB2F71F7C16F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F0626-E9EA-A447-BA5C-F97562B6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A147-41FE-C04C-B245-B97B6CB9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1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8098-6D08-8D43-9AEF-8F3AEDFB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 Basics: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8D59-23D0-FA42-86FA-5CACF818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Entity</a:t>
            </a:r>
            <a:r>
              <a:rPr lang="en-US" dirty="0"/>
              <a:t>: Data to be collected and stored</a:t>
            </a:r>
          </a:p>
          <a:p>
            <a:r>
              <a:rPr lang="en-US" u="sng" dirty="0"/>
              <a:t>Attribute</a:t>
            </a:r>
            <a:r>
              <a:rPr lang="en-US" dirty="0"/>
              <a:t>: characteristics of an entity</a:t>
            </a:r>
          </a:p>
          <a:p>
            <a:r>
              <a:rPr lang="en-US" u="sng" dirty="0"/>
              <a:t>Entity Set</a:t>
            </a:r>
            <a:r>
              <a:rPr lang="en-US" dirty="0"/>
              <a:t>: A collection of similar entity instances. E.g., all students</a:t>
            </a:r>
          </a:p>
          <a:p>
            <a:pPr lvl="1"/>
            <a:r>
              <a:rPr lang="en-US" dirty="0"/>
              <a:t>All instances in an entity set have the same set of attributes</a:t>
            </a:r>
          </a:p>
          <a:p>
            <a:pPr lvl="1"/>
            <a:r>
              <a:rPr lang="en-US" dirty="0"/>
              <a:t>Each entity set has a </a:t>
            </a:r>
            <a:r>
              <a:rPr lang="en-US" i="1" dirty="0"/>
              <a:t>key</a:t>
            </a:r>
          </a:p>
          <a:p>
            <a:pPr lvl="1"/>
            <a:r>
              <a:rPr lang="en-US" dirty="0"/>
              <a:t>Each attribute has a </a:t>
            </a:r>
            <a:r>
              <a:rPr lang="en-US" i="1" dirty="0"/>
              <a:t>domain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31E3-E425-2C4A-972D-9C69A498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8722-9E7C-5F40-8010-E4A354760AE6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F5EA-8CB2-6B41-A56E-30786C27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ACDC-4ECB-A944-8CAE-4A9094F1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3B78-AA3A-2742-A547-42D6A84A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FC51-7E52-2E4D-893B-EB9FF635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 inherits B, every A entity is also considered to be a B entity</a:t>
            </a:r>
          </a:p>
          <a:p>
            <a:pPr lvl="1"/>
            <a:r>
              <a:rPr lang="en-US" dirty="0"/>
              <a:t>Attributes are inherited</a:t>
            </a:r>
          </a:p>
          <a:p>
            <a:r>
              <a:rPr lang="en-US" i="1" u="sng" dirty="0"/>
              <a:t>Disjoint or Overlap constraints</a:t>
            </a:r>
            <a:r>
              <a:rPr lang="en-US" dirty="0"/>
              <a:t>: Can Joe be a pilot as well as a mechanic? (disallowed/allowed)</a:t>
            </a:r>
          </a:p>
          <a:p>
            <a:r>
              <a:rPr lang="en-US" i="1" u="sng" dirty="0"/>
              <a:t>Total or Partial Completeness constraints</a:t>
            </a:r>
            <a:r>
              <a:rPr lang="en-US" dirty="0"/>
              <a:t>: Does every Employees entity also have to be a pilot or mechanic entity? (Yes/no)</a:t>
            </a:r>
          </a:p>
          <a:p>
            <a:r>
              <a:rPr lang="en-US" dirty="0"/>
              <a:t>Reasons for hierarchical entity</a:t>
            </a:r>
          </a:p>
          <a:p>
            <a:pPr lvl="1"/>
            <a:r>
              <a:rPr lang="en-US" dirty="0"/>
              <a:t>To add descriptive attributes specific to a subclass</a:t>
            </a:r>
          </a:p>
          <a:p>
            <a:pPr lvl="1"/>
            <a:r>
              <a:rPr lang="en-US" dirty="0"/>
              <a:t>To identify entities that participate in a relationship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BF42-D14C-5149-B48A-C485748C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951D-1C50-4646-8176-364685409C8A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5F85-9E4E-DD46-BAFC-6C6863E9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A5B6-D926-8948-991B-42366E9C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4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FEA6-8DF5-F949-931D-9CFAB4C9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err="1"/>
              <a:t>v.s</a:t>
            </a:r>
            <a:r>
              <a:rPr lang="en-US" dirty="0"/>
              <a:t>.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4745-1152-F145-A072-37E2607A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Should </a:t>
            </a:r>
            <a:r>
              <a:rPr lang="en-US" b="1" i="1" dirty="0"/>
              <a:t>address</a:t>
            </a:r>
            <a:r>
              <a:rPr lang="en-US" dirty="0"/>
              <a:t> be an attribute of Employees or an entity?</a:t>
            </a:r>
          </a:p>
          <a:p>
            <a:r>
              <a:rPr lang="en-US" dirty="0"/>
              <a:t>Depends on the use we want to make of address, and the semantics of the data</a:t>
            </a:r>
          </a:p>
          <a:p>
            <a:pPr lvl="1"/>
            <a:r>
              <a:rPr lang="en-US" dirty="0"/>
              <a:t>If we have several addresses per employee, address must be an entity</a:t>
            </a:r>
          </a:p>
          <a:p>
            <a:pPr lvl="2"/>
            <a:r>
              <a:rPr lang="en-US" dirty="0"/>
              <a:t>Attributes cannot be set-valued</a:t>
            </a:r>
          </a:p>
          <a:p>
            <a:pPr lvl="1"/>
            <a:r>
              <a:rPr lang="en-US" dirty="0"/>
              <a:t>If the structure is important, e.g., we want to retrieve employees in a given city, address must be modeled as an attribute</a:t>
            </a:r>
          </a:p>
          <a:p>
            <a:pPr lvl="2"/>
            <a:r>
              <a:rPr lang="en-US" dirty="0"/>
              <a:t>Attribute values are atomic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3BDA-D9DF-B44E-A6AC-52D0AFCF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8554-03C6-9C46-BCB6-480164F4CFE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0209-66A2-CC47-B381-EFE33FA9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119C-81BD-4445-8250-78C8EC79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F88F-A9F9-3141-BEE7-2FF8A0DE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 Different Types of Attributes in ERM?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08D6-CFB0-704C-AAA6-F1FABCBA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Required</a:t>
            </a:r>
            <a:r>
              <a:rPr lang="en-US" dirty="0"/>
              <a:t> (cannot be empty)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i="1" u="sng" dirty="0"/>
              <a:t>Optional</a:t>
            </a:r>
            <a:r>
              <a:rPr lang="en-US" dirty="0"/>
              <a:t> Attributes (can be empty)</a:t>
            </a:r>
          </a:p>
          <a:p>
            <a:r>
              <a:rPr lang="en-US" i="1" u="sng" dirty="0"/>
              <a:t>Composite</a:t>
            </a:r>
            <a:r>
              <a:rPr lang="en-US" dirty="0"/>
              <a:t> (can be subdivided into additional attributes)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i="1" u="sng" dirty="0"/>
              <a:t>Simple</a:t>
            </a:r>
            <a:r>
              <a:rPr lang="en-US" dirty="0"/>
              <a:t> Attributes (cannot be subdivided)</a:t>
            </a:r>
          </a:p>
          <a:p>
            <a:r>
              <a:rPr lang="en-US" i="1" u="sng" dirty="0"/>
              <a:t>Single-Valued</a:t>
            </a:r>
            <a:r>
              <a:rPr lang="en-US" dirty="0"/>
              <a:t> (only a single value)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i="1" u="sng" dirty="0"/>
              <a:t>Multivalued</a:t>
            </a:r>
            <a:r>
              <a:rPr lang="en-US" dirty="0"/>
              <a:t> Attributes (have many values)</a:t>
            </a:r>
          </a:p>
          <a:p>
            <a:pPr lvl="1"/>
            <a:r>
              <a:rPr lang="en-US" dirty="0"/>
              <a:t>How to Implement Multivalued Attributes?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D4B7E9-FB9E-6A4B-A5B3-6617E7E0DF1C}"/>
              </a:ext>
            </a:extLst>
          </p:cNvPr>
          <p:cNvGrpSpPr/>
          <p:nvPr/>
        </p:nvGrpSpPr>
        <p:grpSpPr>
          <a:xfrm>
            <a:off x="3675385" y="5481036"/>
            <a:ext cx="1227223" cy="1182657"/>
            <a:chOff x="4065564" y="3922322"/>
            <a:chExt cx="1227223" cy="11826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30B029-AEDC-B641-9AD8-3D955ECBF188}"/>
                </a:ext>
              </a:extLst>
            </p:cNvPr>
            <p:cNvSpPr/>
            <p:nvPr/>
          </p:nvSpPr>
          <p:spPr>
            <a:xfrm>
              <a:off x="4065564" y="3922322"/>
              <a:ext cx="1221598" cy="1182657"/>
            </a:xfrm>
            <a:prstGeom prst="rect">
              <a:avLst/>
            </a:prstGeom>
            <a:noFill/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bg1">
                      <a:lumMod val="10000"/>
                    </a:schemeClr>
                  </a:solidFill>
                </a:rPr>
                <a:t>CAR</a:t>
              </a:r>
            </a:p>
            <a:p>
              <a:r>
                <a:rPr lang="en-US" sz="1350" dirty="0" err="1">
                  <a:solidFill>
                    <a:schemeClr val="bg1">
                      <a:lumMod val="10000"/>
                    </a:schemeClr>
                  </a:solidFill>
                </a:rPr>
                <a:t>car_vin</a:t>
              </a:r>
              <a:endParaRPr lang="en-US" sz="135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1350" dirty="0" err="1">
                  <a:solidFill>
                    <a:schemeClr val="bg1">
                      <a:lumMod val="10000"/>
                    </a:schemeClr>
                  </a:solidFill>
                </a:rPr>
                <a:t>mod_code</a:t>
              </a:r>
              <a:endParaRPr lang="en-US" sz="135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1350" dirty="0" err="1">
                  <a:solidFill>
                    <a:schemeClr val="bg1">
                      <a:lumMod val="10000"/>
                    </a:schemeClr>
                  </a:solidFill>
                </a:rPr>
                <a:t>car_year</a:t>
              </a:r>
              <a:endParaRPr lang="en-US" sz="135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1350" b="1" dirty="0" err="1">
                  <a:solidFill>
                    <a:srgbClr val="FF0000"/>
                  </a:solidFill>
                </a:rPr>
                <a:t>car_color</a:t>
              </a:r>
              <a:endParaRPr lang="en-US" sz="135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088DA6-C4B2-1541-BC41-6376F3E62A75}"/>
                </a:ext>
              </a:extLst>
            </p:cNvPr>
            <p:cNvCxnSpPr>
              <a:cxnSpLocks/>
            </p:cNvCxnSpPr>
            <p:nvPr/>
          </p:nvCxnSpPr>
          <p:spPr>
            <a:xfrm>
              <a:off x="4065564" y="4202094"/>
              <a:ext cx="1227223" cy="0"/>
            </a:xfrm>
            <a:prstGeom prst="line">
              <a:avLst/>
            </a:prstGeom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346D3-3BE8-434E-A15A-DAE493B7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4D47-BF49-7C4E-BF44-4C5A8BF828CA}" type="datetime1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ADA3E-6398-1045-9829-A3064E99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2D87B-CCA4-A44E-837B-62FB81DB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5F8D-C587-1540-A514-5FEB1C9F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Multi-valued Attributes?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AACEC-FFE8-564B-8A5E-E4629256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Font typeface="Wingdings" pitchFamily="2" charset="2"/>
              <a:buChar char="v"/>
            </a:pPr>
            <a:r>
              <a:rPr lang="en-US" sz="3000" dirty="0"/>
              <a:t>Solution 1: Create new attributes</a:t>
            </a:r>
          </a:p>
          <a:p>
            <a:pPr marL="228600" lvl="1">
              <a:spcBef>
                <a:spcPts val="1000"/>
              </a:spcBef>
              <a:buFont typeface="Wingdings" pitchFamily="2" charset="2"/>
              <a:buChar char="v"/>
            </a:pPr>
            <a:r>
              <a:rPr lang="en-US" sz="3000" dirty="0"/>
              <a:t>Solution 2: Create new Entities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46E569-FEF5-C74A-9598-1243A4013441}"/>
              </a:ext>
            </a:extLst>
          </p:cNvPr>
          <p:cNvGrpSpPr/>
          <p:nvPr/>
        </p:nvGrpSpPr>
        <p:grpSpPr>
          <a:xfrm>
            <a:off x="1029182" y="3352801"/>
            <a:ext cx="1738945" cy="1812704"/>
            <a:chOff x="588693" y="4120342"/>
            <a:chExt cx="1636297" cy="15768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DB6F8F-66D8-034B-A1D6-F917403671EF}"/>
                </a:ext>
              </a:extLst>
            </p:cNvPr>
            <p:cNvSpPr/>
            <p:nvPr/>
          </p:nvSpPr>
          <p:spPr>
            <a:xfrm>
              <a:off x="588693" y="4120342"/>
              <a:ext cx="1628797" cy="1576876"/>
            </a:xfrm>
            <a:prstGeom prst="rect">
              <a:avLst/>
            </a:prstGeom>
            <a:noFill/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>
                      <a:lumMod val="10000"/>
                    </a:schemeClr>
                  </a:solidFill>
                </a:rPr>
                <a:t>CAR</a:t>
              </a:r>
            </a:p>
            <a:p>
              <a:r>
                <a:rPr lang="en-US" sz="2200" dirty="0" err="1">
                  <a:solidFill>
                    <a:schemeClr val="bg1">
                      <a:lumMod val="10000"/>
                    </a:schemeClr>
                  </a:solidFill>
                </a:rPr>
                <a:t>car_vin</a:t>
              </a:r>
              <a:endParaRPr lang="en-US" sz="220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2200" dirty="0" err="1">
                  <a:solidFill>
                    <a:schemeClr val="bg1">
                      <a:lumMod val="10000"/>
                    </a:schemeClr>
                  </a:solidFill>
                </a:rPr>
                <a:t>mod_code</a:t>
              </a:r>
              <a:endParaRPr lang="en-US" sz="220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2200" dirty="0" err="1">
                  <a:solidFill>
                    <a:schemeClr val="bg1">
                      <a:lumMod val="10000"/>
                    </a:schemeClr>
                  </a:solidFill>
                </a:rPr>
                <a:t>car_year</a:t>
              </a:r>
              <a:endParaRPr lang="en-US" sz="220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2200" b="1" dirty="0" err="1">
                  <a:solidFill>
                    <a:srgbClr val="FF0000"/>
                  </a:solidFill>
                </a:rPr>
                <a:t>car_color</a:t>
              </a:r>
              <a:endParaRPr lang="en-US" sz="2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7C259B-577E-3340-9E05-3D22E26211E2}"/>
                </a:ext>
              </a:extLst>
            </p:cNvPr>
            <p:cNvCxnSpPr>
              <a:cxnSpLocks/>
            </p:cNvCxnSpPr>
            <p:nvPr/>
          </p:nvCxnSpPr>
          <p:spPr>
            <a:xfrm>
              <a:off x="588693" y="4518515"/>
              <a:ext cx="1636297" cy="0"/>
            </a:xfrm>
            <a:prstGeom prst="line">
              <a:avLst/>
            </a:prstGeom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B38E7D-D1C6-7F4A-8029-9259C1480885}"/>
              </a:ext>
            </a:extLst>
          </p:cNvPr>
          <p:cNvGrpSpPr/>
          <p:nvPr/>
        </p:nvGrpSpPr>
        <p:grpSpPr>
          <a:xfrm>
            <a:off x="6161946" y="2434069"/>
            <a:ext cx="1952872" cy="2252392"/>
            <a:chOff x="8001218" y="3372413"/>
            <a:chExt cx="1377674" cy="1742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BEC046-7456-B54D-BFA0-7907BC211DCD}"/>
                </a:ext>
              </a:extLst>
            </p:cNvPr>
            <p:cNvSpPr/>
            <p:nvPr/>
          </p:nvSpPr>
          <p:spPr>
            <a:xfrm>
              <a:off x="8001218" y="3372413"/>
              <a:ext cx="1377674" cy="1742613"/>
            </a:xfrm>
            <a:prstGeom prst="rect">
              <a:avLst/>
            </a:prstGeom>
            <a:noFill/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10000"/>
                    </a:schemeClr>
                  </a:solidFill>
                </a:rPr>
                <a:t>CAR</a:t>
              </a:r>
            </a:p>
            <a:p>
              <a:r>
                <a:rPr lang="en-US" sz="2000" dirty="0" err="1">
                  <a:solidFill>
                    <a:schemeClr val="bg1">
                      <a:lumMod val="10000"/>
                    </a:schemeClr>
                  </a:solidFill>
                </a:rPr>
                <a:t>car_vin</a:t>
              </a:r>
              <a:endParaRPr lang="en-US" sz="200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2000" dirty="0" err="1">
                  <a:solidFill>
                    <a:schemeClr val="bg1">
                      <a:lumMod val="10000"/>
                    </a:schemeClr>
                  </a:solidFill>
                </a:rPr>
                <a:t>mod_code</a:t>
              </a:r>
              <a:endParaRPr lang="en-US" sz="200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2000" dirty="0" err="1">
                  <a:solidFill>
                    <a:schemeClr val="bg1">
                      <a:lumMod val="10000"/>
                    </a:schemeClr>
                  </a:solidFill>
                </a:rPr>
                <a:t>car_year</a:t>
              </a:r>
              <a:endParaRPr lang="en-US" sz="200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2000" dirty="0" err="1">
                  <a:solidFill>
                    <a:srgbClr val="FF0000"/>
                  </a:solidFill>
                </a:rPr>
                <a:t>car_topcolor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 err="1">
                  <a:solidFill>
                    <a:srgbClr val="FF0000"/>
                  </a:solidFill>
                </a:rPr>
                <a:t>car_trimcolor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 err="1">
                  <a:solidFill>
                    <a:srgbClr val="FF0000"/>
                  </a:solidFill>
                </a:rPr>
                <a:t>car_bodycolor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90FDE9-B857-A541-B47C-A8C8C81D7074}"/>
                </a:ext>
              </a:extLst>
            </p:cNvPr>
            <p:cNvCxnSpPr>
              <a:cxnSpLocks/>
            </p:cNvCxnSpPr>
            <p:nvPr/>
          </p:nvCxnSpPr>
          <p:spPr>
            <a:xfrm>
              <a:off x="8001218" y="3718882"/>
              <a:ext cx="1377674" cy="0"/>
            </a:xfrm>
            <a:prstGeom prst="line">
              <a:avLst/>
            </a:prstGeom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6CB6C0-1287-CA45-94B4-9D2F563292D9}"/>
              </a:ext>
            </a:extLst>
          </p:cNvPr>
          <p:cNvGrpSpPr/>
          <p:nvPr/>
        </p:nvGrpSpPr>
        <p:grpSpPr>
          <a:xfrm>
            <a:off x="4250061" y="4924601"/>
            <a:ext cx="1709305" cy="1568263"/>
            <a:chOff x="5868434" y="5095005"/>
            <a:chExt cx="1275279" cy="13480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2DD7C4-6028-4644-8DA0-F237DC2C00CC}"/>
                </a:ext>
              </a:extLst>
            </p:cNvPr>
            <p:cNvSpPr/>
            <p:nvPr/>
          </p:nvSpPr>
          <p:spPr>
            <a:xfrm>
              <a:off x="5868434" y="5095005"/>
              <a:ext cx="1275279" cy="1348081"/>
            </a:xfrm>
            <a:prstGeom prst="rect">
              <a:avLst/>
            </a:prstGeom>
            <a:noFill/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>
                      <a:lumMod val="10000"/>
                    </a:schemeClr>
                  </a:solidFill>
                </a:rPr>
                <a:t>CAR</a:t>
              </a:r>
            </a:p>
            <a:p>
              <a:r>
                <a:rPr lang="en-US" sz="2200" dirty="0" err="1">
                  <a:solidFill>
                    <a:schemeClr val="bg1">
                      <a:lumMod val="10000"/>
                    </a:schemeClr>
                  </a:solidFill>
                </a:rPr>
                <a:t>car_vin</a:t>
              </a:r>
              <a:endParaRPr lang="en-US" sz="220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2200" dirty="0" err="1">
                  <a:solidFill>
                    <a:schemeClr val="bg1">
                      <a:lumMod val="10000"/>
                    </a:schemeClr>
                  </a:solidFill>
                </a:rPr>
                <a:t>mod_code</a:t>
              </a:r>
              <a:endParaRPr lang="en-US" sz="2200" dirty="0">
                <a:solidFill>
                  <a:schemeClr val="bg1">
                    <a:lumMod val="10000"/>
                  </a:schemeClr>
                </a:solidFill>
              </a:endParaRPr>
            </a:p>
            <a:p>
              <a:r>
                <a:rPr lang="en-US" sz="2200" dirty="0" err="1">
                  <a:solidFill>
                    <a:schemeClr val="bg1">
                      <a:lumMod val="10000"/>
                    </a:schemeClr>
                  </a:solidFill>
                </a:rPr>
                <a:t>car_year</a:t>
              </a:r>
              <a:endParaRPr lang="en-US" sz="2200" dirty="0">
                <a:solidFill>
                  <a:schemeClr val="bg1">
                    <a:lumMod val="10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B51F64-214F-B44A-ABF7-00F2A63DA901}"/>
                </a:ext>
              </a:extLst>
            </p:cNvPr>
            <p:cNvCxnSpPr>
              <a:cxnSpLocks/>
            </p:cNvCxnSpPr>
            <p:nvPr/>
          </p:nvCxnSpPr>
          <p:spPr>
            <a:xfrm>
              <a:off x="5868434" y="5471987"/>
              <a:ext cx="1275279" cy="0"/>
            </a:xfrm>
            <a:prstGeom prst="line">
              <a:avLst/>
            </a:prstGeom>
            <a:ln w="50800"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9EFDFD-BAAD-834E-87C6-82BAE89D4B6C}"/>
              </a:ext>
            </a:extLst>
          </p:cNvPr>
          <p:cNvGrpSpPr/>
          <p:nvPr/>
        </p:nvGrpSpPr>
        <p:grpSpPr>
          <a:xfrm>
            <a:off x="7206577" y="4924602"/>
            <a:ext cx="1709305" cy="1568262"/>
            <a:chOff x="9378892" y="5205460"/>
            <a:chExt cx="1275279" cy="13480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9BAFEA-765B-D543-BC35-EEA390456CDE}"/>
                </a:ext>
              </a:extLst>
            </p:cNvPr>
            <p:cNvSpPr/>
            <p:nvPr/>
          </p:nvSpPr>
          <p:spPr>
            <a:xfrm>
              <a:off x="9378892" y="5205460"/>
              <a:ext cx="1275279" cy="134808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>
                  <a:solidFill>
                    <a:srgbClr val="FF0000"/>
                  </a:solidFill>
                </a:rPr>
                <a:t>CAR_Color</a:t>
              </a:r>
              <a:endParaRPr lang="en-US" sz="2200" dirty="0">
                <a:solidFill>
                  <a:srgbClr val="FF0000"/>
                </a:solidFill>
              </a:endParaRPr>
            </a:p>
            <a:p>
              <a:r>
                <a:rPr lang="en-US" sz="2200" dirty="0" err="1">
                  <a:solidFill>
                    <a:srgbClr val="FF0000"/>
                  </a:solidFill>
                </a:rPr>
                <a:t>car_vin</a:t>
              </a:r>
              <a:endParaRPr lang="en-US" sz="2200" dirty="0">
                <a:solidFill>
                  <a:srgbClr val="FF0000"/>
                </a:solidFill>
              </a:endParaRPr>
            </a:p>
            <a:p>
              <a:r>
                <a:rPr lang="en-US" sz="2200" dirty="0" err="1">
                  <a:solidFill>
                    <a:srgbClr val="FF0000"/>
                  </a:solidFill>
                </a:rPr>
                <a:t>col_section</a:t>
              </a:r>
              <a:endParaRPr lang="en-US" sz="2200" dirty="0">
                <a:solidFill>
                  <a:srgbClr val="FF0000"/>
                </a:solidFill>
              </a:endParaRPr>
            </a:p>
            <a:p>
              <a:r>
                <a:rPr lang="en-US" sz="2200" dirty="0" err="1">
                  <a:solidFill>
                    <a:srgbClr val="FF0000"/>
                  </a:solidFill>
                </a:rPr>
                <a:t>col_color</a:t>
              </a:r>
              <a:r>
                <a:rPr lang="en-US" sz="2200" dirty="0">
                  <a:solidFill>
                    <a:srgbClr val="FF0000"/>
                  </a:solidFill>
                </a:rPr>
                <a:t>    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28B6C2-B5ED-384B-A084-FD55F894C0D6}"/>
                </a:ext>
              </a:extLst>
            </p:cNvPr>
            <p:cNvCxnSpPr>
              <a:cxnSpLocks/>
            </p:cNvCxnSpPr>
            <p:nvPr/>
          </p:nvCxnSpPr>
          <p:spPr>
            <a:xfrm>
              <a:off x="9378892" y="5672054"/>
              <a:ext cx="1275279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EA262D-CAB2-C040-B026-BA498171335C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5959366" y="5708733"/>
            <a:ext cx="1247211" cy="0"/>
          </a:xfrm>
          <a:prstGeom prst="line">
            <a:avLst/>
          </a:prstGeom>
          <a:ln w="412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4F2436-A529-704F-9BB2-D23F9E3DF924}"/>
              </a:ext>
            </a:extLst>
          </p:cNvPr>
          <p:cNvSpPr txBox="1"/>
          <p:nvPr/>
        </p:nvSpPr>
        <p:spPr>
          <a:xfrm>
            <a:off x="6345378" y="5313414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56D636B-57D7-F44E-90B0-3CE20A8874BA}"/>
              </a:ext>
            </a:extLst>
          </p:cNvPr>
          <p:cNvSpPr/>
          <p:nvPr/>
        </p:nvSpPr>
        <p:spPr>
          <a:xfrm rot="20311058">
            <a:off x="3702817" y="3643276"/>
            <a:ext cx="622169" cy="2071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CE4CF76-9302-C949-9302-551F6F1A0FF2}"/>
              </a:ext>
            </a:extLst>
          </p:cNvPr>
          <p:cNvSpPr/>
          <p:nvPr/>
        </p:nvSpPr>
        <p:spPr>
          <a:xfrm rot="2431608">
            <a:off x="3613894" y="4822863"/>
            <a:ext cx="622169" cy="20718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CBFF3D4-6BB1-F648-8CB5-FB7A999C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E13D-971B-BE49-A6ED-05E9EA0CB7A5}" type="datetime1">
              <a:rPr lang="en-US" smtClean="0"/>
              <a:t>8/31/22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FC186C-6AF2-9548-A63A-D170CC73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90540B9-8E8A-284F-86F6-A42831F5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3323</TotalTime>
  <Words>2200</Words>
  <Application>Microsoft Macintosh PowerPoint</Application>
  <PresentationFormat>On-screen Show (4:3)</PresentationFormat>
  <Paragraphs>505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Helvetica</vt:lpstr>
      <vt:lpstr>STIXGeneral-Regular</vt:lpstr>
      <vt:lpstr>Times New Roman</vt:lpstr>
      <vt:lpstr>Wingdings</vt:lpstr>
      <vt:lpstr>Office Theme</vt:lpstr>
      <vt:lpstr>Entity-Relationship Model; Normalization</vt:lpstr>
      <vt:lpstr>Overview</vt:lpstr>
      <vt:lpstr>The Entity-Relationship Model</vt:lpstr>
      <vt:lpstr>The ER Model: Overview of Database Design</vt:lpstr>
      <vt:lpstr>ER Model Basics: Entity</vt:lpstr>
      <vt:lpstr>Hierarchical Entity</vt:lpstr>
      <vt:lpstr>Entity v.s. Attribute</vt:lpstr>
      <vt:lpstr>How to Model Different Types of Attributes in ERM?</vt:lpstr>
      <vt:lpstr>How to Implement Multi-valued Attributes?</vt:lpstr>
      <vt:lpstr>ER Model Basics: Relationship</vt:lpstr>
      <vt:lpstr>What is Connectivity &amp; Cardinality in Relationships?</vt:lpstr>
      <vt:lpstr>Participation Types</vt:lpstr>
      <vt:lpstr>Relationship Degree</vt:lpstr>
      <vt:lpstr>What’s the Difference Between Strong and Weak Relationships?</vt:lpstr>
      <vt:lpstr>How to Differentiate Strong, Weak or Associative Entities?</vt:lpstr>
      <vt:lpstr>Weak Entities</vt:lpstr>
      <vt:lpstr>How to Implement 1:M Relationships?</vt:lpstr>
      <vt:lpstr>How to Implement 1:1 Relationships?</vt:lpstr>
      <vt:lpstr>How to Implement M:N Relationships?</vt:lpstr>
      <vt:lpstr>How to Resolve “Fan Trap”?</vt:lpstr>
      <vt:lpstr>Schema Refinement and Normalization</vt:lpstr>
      <vt:lpstr>The Evils of Redundancy</vt:lpstr>
      <vt:lpstr>What are Functional Dependence and Transitive Dependence?</vt:lpstr>
      <vt:lpstr>An Example</vt:lpstr>
      <vt:lpstr>Normal Forms</vt:lpstr>
      <vt:lpstr>Commonly Used Normal Forms in ERM</vt:lpstr>
      <vt:lpstr>What’s A Dependency Diagram: An Example</vt:lpstr>
      <vt:lpstr>How to Convert 1NF to 2NF: Process and An Example</vt:lpstr>
      <vt:lpstr>How to Convert 2NF to 3NF: Process and An Example</vt:lpstr>
      <vt:lpstr>What’s the Boyce-Codd Normal Form (BCNF)?</vt:lpstr>
      <vt:lpstr>Decomposition to BCNF: An Example</vt:lpstr>
      <vt:lpstr>Decomposition of a Relation Schema</vt:lpstr>
      <vt:lpstr>Example Decomposition</vt:lpstr>
      <vt:lpstr>Problems with Decompositions</vt:lpstr>
      <vt:lpstr>ER Model: Summary</vt:lpstr>
      <vt:lpstr>Normalization: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Houping Xiao</dc:creator>
  <cp:lastModifiedBy>Houping Xiao</cp:lastModifiedBy>
  <cp:revision>131</cp:revision>
  <cp:lastPrinted>2021-08-23T13:40:40Z</cp:lastPrinted>
  <dcterms:created xsi:type="dcterms:W3CDTF">2021-08-22T02:43:33Z</dcterms:created>
  <dcterms:modified xsi:type="dcterms:W3CDTF">2022-09-01T03:02:06Z</dcterms:modified>
</cp:coreProperties>
</file>