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7"/>
  </p:notesMasterIdLst>
  <p:sldIdLst>
    <p:sldId id="276" r:id="rId2"/>
    <p:sldId id="396" r:id="rId3"/>
    <p:sldId id="419" r:id="rId4"/>
    <p:sldId id="433" r:id="rId5"/>
    <p:sldId id="447" r:id="rId6"/>
    <p:sldId id="448" r:id="rId7"/>
    <p:sldId id="449" r:id="rId8"/>
    <p:sldId id="450" r:id="rId9"/>
    <p:sldId id="451" r:id="rId10"/>
    <p:sldId id="452" r:id="rId11"/>
    <p:sldId id="453" r:id="rId12"/>
    <p:sldId id="454" r:id="rId13"/>
    <p:sldId id="455" r:id="rId14"/>
    <p:sldId id="456" r:id="rId15"/>
    <p:sldId id="457" r:id="rId16"/>
    <p:sldId id="458" r:id="rId17"/>
    <p:sldId id="459" r:id="rId18"/>
    <p:sldId id="460" r:id="rId19"/>
    <p:sldId id="461" r:id="rId20"/>
    <p:sldId id="462" r:id="rId21"/>
    <p:sldId id="420" r:id="rId22"/>
    <p:sldId id="421" r:id="rId23"/>
    <p:sldId id="422" r:id="rId24"/>
    <p:sldId id="423" r:id="rId25"/>
    <p:sldId id="463" r:id="rId26"/>
    <p:sldId id="464" r:id="rId27"/>
    <p:sldId id="424" r:id="rId28"/>
    <p:sldId id="427" r:id="rId29"/>
    <p:sldId id="428" r:id="rId30"/>
    <p:sldId id="429" r:id="rId31"/>
    <p:sldId id="430" r:id="rId32"/>
    <p:sldId id="431" r:id="rId33"/>
    <p:sldId id="432" r:id="rId34"/>
    <p:sldId id="434" r:id="rId35"/>
    <p:sldId id="435" r:id="rId36"/>
    <p:sldId id="436" r:id="rId37"/>
    <p:sldId id="437" r:id="rId38"/>
    <p:sldId id="438" r:id="rId39"/>
    <p:sldId id="439" r:id="rId40"/>
    <p:sldId id="440" r:id="rId41"/>
    <p:sldId id="441" r:id="rId42"/>
    <p:sldId id="442" r:id="rId43"/>
    <p:sldId id="443" r:id="rId44"/>
    <p:sldId id="445" r:id="rId45"/>
    <p:sldId id="444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15"/>
    <p:restoredTop sz="94733"/>
  </p:normalViewPr>
  <p:slideViewPr>
    <p:cSldViewPr snapToGrid="0" snapToObjects="1">
      <p:cViewPr varScale="1">
        <p:scale>
          <a:sx n="133" d="100"/>
          <a:sy n="133" d="100"/>
        </p:scale>
        <p:origin x="2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presProps" Target="presProps.xml"/><Relationship Id="rId49" Type="http://schemas.openxmlformats.org/officeDocument/2006/relationships/viewProps" Target="viewProp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50" Type="http://schemas.openxmlformats.org/officeDocument/2006/relationships/theme" Target="theme/theme1.xml"/><Relationship Id="rId5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DCE13-6A10-034C-B334-C612B1D789F3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E248-1060-C448-9583-74F56296CB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01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611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25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1D289C-AD64-6C44-841D-29C1F2A3A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8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8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94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89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 userDrawn="1"/>
        </p:nvSpPr>
        <p:spPr>
          <a:xfrm>
            <a:off x="7113774" y="-399140"/>
            <a:ext cx="2309708" cy="2188964"/>
          </a:xfrm>
          <a:prstGeom prst="ellipse">
            <a:avLst/>
          </a:prstGeom>
          <a:solidFill>
            <a:srgbClr val="043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342" y="731583"/>
            <a:ext cx="6858000" cy="2387600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4800" baseline="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342" y="3244346"/>
            <a:ext cx="6858000" cy="339517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7550965"/>
            <a:ext cx="2057400" cy="365125"/>
          </a:xfrm>
        </p:spPr>
        <p:txBody>
          <a:bodyPr/>
          <a:lstStyle/>
          <a:p>
            <a:fld id="{5EA89700-DFB1-4A18-8D37-93514F14DE8F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7550965"/>
            <a:ext cx="30861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7550965"/>
            <a:ext cx="2057400" cy="365125"/>
          </a:xfrm>
        </p:spPr>
        <p:txBody>
          <a:bodyPr/>
          <a:lstStyle/>
          <a:p>
            <a:fld id="{FB12CDF8-32CE-4E9C-B71D-397F5A61EE2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2343" y="4247380"/>
            <a:ext cx="4614863" cy="30987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baseline="0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302590" y="6155531"/>
            <a:ext cx="956120" cy="4572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66" y="6155672"/>
            <a:ext cx="1184975" cy="4569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7366" y="6341023"/>
            <a:ext cx="927732" cy="235913"/>
          </a:xfrm>
          <a:prstGeom prst="rect">
            <a:avLst/>
          </a:prstGeom>
        </p:spPr>
      </p:pic>
      <p:sp>
        <p:nvSpPr>
          <p:cNvPr id="14" name="Oval 13"/>
          <p:cNvSpPr/>
          <p:nvPr userDrawn="1"/>
        </p:nvSpPr>
        <p:spPr bwMode="invGray">
          <a:xfrm>
            <a:off x="5782732" y="2594568"/>
            <a:ext cx="2309708" cy="2188964"/>
          </a:xfrm>
          <a:prstGeom prst="ellips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791726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000" baseline="0"/>
            </a:lvl1pPr>
            <a:lvl2pPr>
              <a:defRPr sz="2600" baseline="0"/>
            </a:lvl2pPr>
            <a:lvl3pPr>
              <a:defRPr sz="2200" baseline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37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6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35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80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21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6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13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7394E-3480-FD4A-AC48-1E234C136D11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6EFEC-0A4C-E944-8AF2-8FDA7909EB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STIXGeneral-Regular" pitchFamily="2" charset="2"/>
        <a:buChar char="⎯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b="1" dirty="0"/>
              <a:t>Structured Query Language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1800" dirty="0"/>
              <a:t>MSA 8040: Data Management for Analytics</a:t>
            </a:r>
          </a:p>
          <a:p>
            <a:r>
              <a:rPr lang="en-US" sz="1800" dirty="0" err="1"/>
              <a:t>Houping</a:t>
            </a:r>
            <a:r>
              <a:rPr lang="en-US" sz="1800" dirty="0"/>
              <a:t> Xiao</a:t>
            </a:r>
          </a:p>
          <a:p>
            <a:r>
              <a:rPr lang="en-US" sz="1800" dirty="0" err="1"/>
              <a:t>hxiao@gsu.edu</a:t>
            </a:r>
            <a:endParaRPr lang="en-US" sz="18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02342" y="4422344"/>
            <a:ext cx="4614863" cy="862180"/>
          </a:xfrm>
        </p:spPr>
        <p:txBody>
          <a:bodyPr/>
          <a:lstStyle/>
          <a:p>
            <a:pPr>
              <a:spcBef>
                <a:spcPts val="0"/>
              </a:spcBef>
            </a:pPr>
            <a:endParaRPr lang="en-US" b="0" i="1" dirty="0"/>
          </a:p>
        </p:txBody>
      </p:sp>
    </p:spTree>
    <p:extLst>
      <p:ext uri="{BB962C8B-B14F-4D97-AF65-F5344CB8AC3E}">
        <p14:creationId xmlns:p14="http://schemas.microsoft.com/office/powerpoint/2010/main" val="1238988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Table – remove the table (not just rows)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DROP TABLE [ IF EXISTS ] table_name1, table_name2, ……, </a:t>
            </a:r>
            <a:r>
              <a:rPr lang="en-US" dirty="0" err="1"/>
              <a:t>table_nameN</a:t>
            </a:r>
            <a:r>
              <a:rPr lang="en-US" dirty="0"/>
              <a:t>;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DROP TABLE </a:t>
            </a:r>
            <a:r>
              <a:rPr lang="en-US" dirty="0" err="1"/>
              <a:t>Employee_details</a:t>
            </a:r>
            <a:r>
              <a:rPr lang="en-US" dirty="0"/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4207837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Database – create a new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CREATE DATABASE </a:t>
            </a:r>
            <a:r>
              <a:rPr lang="en-US" dirty="0" err="1"/>
              <a:t>database_name</a:t>
            </a:r>
            <a:r>
              <a:rPr lang="en-US" dirty="0"/>
              <a:t>;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CREATE DATABASE Company; </a:t>
            </a:r>
          </a:p>
        </p:txBody>
      </p:sp>
    </p:spTree>
    <p:extLst>
      <p:ext uri="{BB962C8B-B14F-4D97-AF65-F5344CB8AC3E}">
        <p14:creationId xmlns:p14="http://schemas.microsoft.com/office/powerpoint/2010/main" val="26776014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Database – delete a database from existing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 smtClean="0"/>
              <a:t>DROP </a:t>
            </a:r>
            <a:r>
              <a:rPr lang="en-US" dirty="0"/>
              <a:t>DATABASE </a:t>
            </a:r>
            <a:r>
              <a:rPr lang="en-US" dirty="0" err="1"/>
              <a:t>database_name</a:t>
            </a:r>
            <a:r>
              <a:rPr lang="en-US" dirty="0"/>
              <a:t>;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DROP DATABASE </a:t>
            </a:r>
            <a:r>
              <a:rPr lang="en-US" dirty="0" err="1" smtClean="0"/>
              <a:t>saleco</a:t>
            </a:r>
            <a:r>
              <a:rPr lang="en-US" dirty="0" smtClean="0"/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84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Insert Into – write new one or multiple recordings into an existing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 </a:t>
            </a:r>
            <a:r>
              <a:rPr lang="en-US" dirty="0"/>
              <a:t>column_name1, column_name2, .…, </a:t>
            </a:r>
            <a:r>
              <a:rPr lang="en-US" dirty="0" err="1"/>
              <a:t>column_nameN</a:t>
            </a:r>
            <a:r>
              <a:rPr lang="en-US" dirty="0"/>
              <a:t> 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VALUES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value_1, value_2, ..…, </a:t>
            </a:r>
            <a:r>
              <a:rPr lang="en-US" dirty="0" err="1"/>
              <a:t>value_N</a:t>
            </a:r>
            <a:r>
              <a:rPr lang="en-US" dirty="0"/>
              <a:t> ); 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INSERT INTO </a:t>
            </a:r>
            <a:r>
              <a:rPr lang="en-US" dirty="0" err="1"/>
              <a:t>Employee_details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 </a:t>
            </a:r>
            <a:r>
              <a:rPr lang="en-US" dirty="0" err="1"/>
              <a:t>Emp_ID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Salary, City )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VALUES </a:t>
            </a:r>
          </a:p>
          <a:p>
            <a:pPr marL="457200" lvl="1" indent="0">
              <a:buNone/>
            </a:pPr>
            <a:r>
              <a:rPr lang="en-US" dirty="0" smtClean="0"/>
              <a:t>(</a:t>
            </a:r>
            <a:r>
              <a:rPr lang="en-US" dirty="0"/>
              <a:t>101, Akhil, Sharma, 40000, Bangalore ); </a:t>
            </a:r>
          </a:p>
          <a:p>
            <a:pPr lvl="1"/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table_name</a:t>
            </a:r>
            <a:r>
              <a:rPr lang="en-US" dirty="0"/>
              <a:t> ( column_name1, column_name2, .…, </a:t>
            </a:r>
            <a:r>
              <a:rPr lang="en-US" dirty="0" err="1"/>
              <a:t>column_nameN</a:t>
            </a:r>
            <a:r>
              <a:rPr lang="en-US" dirty="0"/>
              <a:t>) VALUES (value_1, value_2, ..…, </a:t>
            </a:r>
            <a:r>
              <a:rPr lang="en-US" dirty="0" err="1"/>
              <a:t>value_N</a:t>
            </a:r>
            <a:r>
              <a:rPr lang="en-US" dirty="0"/>
              <a:t>), (value_1, value_2, ..…, </a:t>
            </a:r>
            <a:r>
              <a:rPr lang="en-US" dirty="0" err="1"/>
              <a:t>value_N</a:t>
            </a:r>
            <a:r>
              <a:rPr lang="en-US" dirty="0"/>
              <a:t>),….; 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/>
              <a:t>INSERT INTO </a:t>
            </a:r>
            <a:r>
              <a:rPr lang="en-US" dirty="0" err="1"/>
              <a:t>Employee_details</a:t>
            </a:r>
            <a:r>
              <a:rPr lang="en-US" dirty="0"/>
              <a:t> ( </a:t>
            </a:r>
            <a:r>
              <a:rPr lang="en-US" dirty="0" err="1"/>
              <a:t>Emp_ID</a:t>
            </a:r>
            <a:r>
              <a:rPr lang="en-US" dirty="0"/>
              <a:t>, </a:t>
            </a:r>
            <a:r>
              <a:rPr lang="en-US" dirty="0" err="1"/>
              <a:t>First_name</a:t>
            </a:r>
            <a:r>
              <a:rPr lang="en-US" dirty="0"/>
              <a:t>, </a:t>
            </a:r>
            <a:r>
              <a:rPr lang="en-US" dirty="0" err="1"/>
              <a:t>Last_name</a:t>
            </a:r>
            <a:r>
              <a:rPr lang="en-US" dirty="0"/>
              <a:t>, Salary, City ) VALUES (101, Amit, Gupta, 50000, Mumbai), (101, John, Aggarwal, 45000, Calcutta), (101, Sidhu, Arora, 55000, Mumbai);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894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Describe – display the schema of an existing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DESCRIBE </a:t>
            </a:r>
            <a:r>
              <a:rPr lang="en-US" dirty="0" err="1"/>
              <a:t>table_name</a:t>
            </a:r>
            <a:r>
              <a:rPr lang="en-US" dirty="0"/>
              <a:t> | </a:t>
            </a:r>
            <a:r>
              <a:rPr lang="en-US" dirty="0" err="1"/>
              <a:t>view_name</a:t>
            </a:r>
            <a:r>
              <a:rPr lang="en-US" dirty="0"/>
              <a:t>;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DESCRIBE </a:t>
            </a:r>
            <a:r>
              <a:rPr lang="en-US" dirty="0" smtClean="0"/>
              <a:t>customer;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042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Distinct – use with SELECT, to display unique value of a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SELECT DISTINCT column_name1, column_name2, ... FROM </a:t>
            </a:r>
            <a:r>
              <a:rPr lang="en-US" dirty="0" err="1"/>
              <a:t>table_name</a:t>
            </a:r>
            <a:r>
              <a:rPr lang="en-US" dirty="0"/>
              <a:t>;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s</a:t>
            </a:r>
            <a:r>
              <a:rPr lang="en-US" dirty="0" smtClean="0"/>
              <a:t>elect distinct </a:t>
            </a:r>
            <a:r>
              <a:rPr lang="en-US" dirty="0" err="1" smtClean="0"/>
              <a:t>cus_areacode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/>
              <a:t>f</a:t>
            </a:r>
            <a:r>
              <a:rPr lang="en-US" dirty="0" smtClean="0"/>
              <a:t>rom customer;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011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Commit – save any changes or alteration on the current transaction, permanently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COMMIT;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DELETE FROM </a:t>
            </a:r>
            <a:r>
              <a:rPr lang="en-US" dirty="0" smtClean="0"/>
              <a:t>customer</a:t>
            </a:r>
          </a:p>
          <a:p>
            <a:pPr marL="457200" lvl="1" indent="0">
              <a:buNone/>
            </a:pPr>
            <a:r>
              <a:rPr lang="en-US" dirty="0" smtClean="0"/>
              <a:t>WHERE </a:t>
            </a:r>
            <a:r>
              <a:rPr lang="en-US" dirty="0" err="1" smtClean="0"/>
              <a:t>cus_balance</a:t>
            </a:r>
            <a:r>
              <a:rPr lang="en-US" dirty="0" smtClean="0"/>
              <a:t> &lt; 100; </a:t>
            </a:r>
          </a:p>
          <a:p>
            <a:pPr marL="457200" lvl="1" indent="0">
              <a:buNone/>
            </a:pPr>
            <a:r>
              <a:rPr lang="en-US" dirty="0" smtClean="0"/>
              <a:t>COMMIT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99533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Rollback – undo all the alterations and changes that occurred on the current transaction after the last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ROLLBACK;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 smtClean="0"/>
              <a:t>from customer</a:t>
            </a:r>
          </a:p>
          <a:p>
            <a:pPr marL="457200" lvl="1" indent="0">
              <a:buNone/>
            </a:pPr>
            <a:r>
              <a:rPr lang="en-US" dirty="0"/>
              <a:t>w</a:t>
            </a:r>
            <a:r>
              <a:rPr lang="en-US" dirty="0" smtClean="0"/>
              <a:t>here </a:t>
            </a:r>
            <a:r>
              <a:rPr lang="en-US" dirty="0" err="1" smtClean="0"/>
              <a:t>area_code</a:t>
            </a:r>
            <a:r>
              <a:rPr lang="en-US" dirty="0" smtClean="0"/>
              <a:t>= 615; </a:t>
            </a:r>
          </a:p>
          <a:p>
            <a:pPr marL="457200" lvl="1" indent="0">
              <a:buNone/>
            </a:pPr>
            <a:r>
              <a:rPr lang="en-US" dirty="0" smtClean="0"/>
              <a:t>rollback;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25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Index – create a new index for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8159090" cy="4351338"/>
          </a:xfrm>
        </p:spPr>
        <p:txBody>
          <a:bodyPr/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CREATE INDEX </a:t>
            </a:r>
            <a:r>
              <a:rPr lang="en-US" dirty="0" err="1"/>
              <a:t>index_name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ON </a:t>
            </a:r>
            <a:r>
              <a:rPr lang="en-US" dirty="0" err="1"/>
              <a:t>table_name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( </a:t>
            </a:r>
            <a:r>
              <a:rPr lang="en-US" dirty="0"/>
              <a:t>column_name1, column_name2, …, </a:t>
            </a:r>
            <a:r>
              <a:rPr lang="en-US" dirty="0" err="1"/>
              <a:t>column_nameN</a:t>
            </a:r>
            <a:r>
              <a:rPr lang="en-US" dirty="0"/>
              <a:t> </a:t>
            </a:r>
            <a:r>
              <a:rPr lang="en-US" dirty="0" smtClean="0"/>
              <a:t>);</a:t>
            </a:r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CREATE INDEX </a:t>
            </a:r>
            <a:r>
              <a:rPr lang="en-US" dirty="0" err="1" smtClean="0"/>
              <a:t>cus_name_index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/>
              <a:t>customer(</a:t>
            </a:r>
            <a:r>
              <a:rPr lang="en-US" dirty="0" err="1" smtClean="0"/>
              <a:t>cus_lname</a:t>
            </a:r>
            <a:r>
              <a:rPr lang="en-US" dirty="0" smtClean="0"/>
              <a:t>, </a:t>
            </a:r>
            <a:r>
              <a:rPr lang="en-US" dirty="0" err="1" smtClean="0"/>
              <a:t>cus_fname</a:t>
            </a:r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678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Drop Index – delete an existing index that saved in a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DROP INDEX </a:t>
            </a:r>
            <a:r>
              <a:rPr lang="en-US" dirty="0" err="1"/>
              <a:t>index_name</a:t>
            </a:r>
            <a:r>
              <a:rPr lang="en-US" dirty="0"/>
              <a:t>; ;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DROP INDEX </a:t>
            </a:r>
            <a:r>
              <a:rPr lang="en-US" dirty="0" err="1"/>
              <a:t>cus_name_index</a:t>
            </a:r>
            <a:r>
              <a:rPr lang="en-US" dirty="0"/>
              <a:t> 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629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F729FE-60C4-C943-A93C-C87A3670B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MSA8040-I4I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7DD2A18-361B-8C48-B957-C31E0FBA5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64F33B6B-5CE1-DB43-9353-D7DF7BC85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D63E7-2EAC-C444-B2A5-2B71118A682F}" type="datetime1">
              <a:rPr lang="en-US" smtClean="0"/>
              <a:t>9/14/22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BFF5DF55-5F51-1444-922F-776AE0259B39}"/>
              </a:ext>
            </a:extLst>
          </p:cNvPr>
          <p:cNvSpPr/>
          <p:nvPr/>
        </p:nvSpPr>
        <p:spPr>
          <a:xfrm>
            <a:off x="748893" y="1611800"/>
            <a:ext cx="1062870" cy="842026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3A46429-5F19-9B42-8E2D-38B5BB37CDAB}"/>
              </a:ext>
            </a:extLst>
          </p:cNvPr>
          <p:cNvSpPr/>
          <p:nvPr/>
        </p:nvSpPr>
        <p:spPr>
          <a:xfrm>
            <a:off x="5480689" y="1597758"/>
            <a:ext cx="1178515" cy="84202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4DC1369-2563-874F-9392-E75156DE9180}"/>
              </a:ext>
            </a:extLst>
          </p:cNvPr>
          <p:cNvSpPr/>
          <p:nvPr/>
        </p:nvSpPr>
        <p:spPr>
          <a:xfrm>
            <a:off x="3929926" y="1611800"/>
            <a:ext cx="1071494" cy="842026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B5D33AE0-9DB6-5448-92E7-9681C7C0B0F7}"/>
              </a:ext>
            </a:extLst>
          </p:cNvPr>
          <p:cNvSpPr/>
          <p:nvPr/>
        </p:nvSpPr>
        <p:spPr>
          <a:xfrm>
            <a:off x="2339409" y="1611800"/>
            <a:ext cx="1098631" cy="842026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0A3C0A71-C430-C64F-AB5C-38453D9BBAC8}"/>
              </a:ext>
            </a:extLst>
          </p:cNvPr>
          <p:cNvSpPr/>
          <p:nvPr/>
        </p:nvSpPr>
        <p:spPr>
          <a:xfrm>
            <a:off x="7110959" y="1611800"/>
            <a:ext cx="1081525" cy="842026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796EDB1-1087-224B-82CF-2DD9E28D2E2E}"/>
              </a:ext>
            </a:extLst>
          </p:cNvPr>
          <p:cNvSpPr/>
          <p:nvPr/>
        </p:nvSpPr>
        <p:spPr>
          <a:xfrm>
            <a:off x="699919" y="1546880"/>
            <a:ext cx="13565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1: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B59FEB0-15B9-9049-9575-64AD8CE2C6B1}"/>
              </a:ext>
            </a:extLst>
          </p:cNvPr>
          <p:cNvSpPr/>
          <p:nvPr/>
        </p:nvSpPr>
        <p:spPr>
          <a:xfrm>
            <a:off x="2279543" y="1530648"/>
            <a:ext cx="1543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2: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MySQL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6E36416F-0357-394C-ABB1-1B0FA0E44489}"/>
              </a:ext>
            </a:extLst>
          </p:cNvPr>
          <p:cNvSpPr/>
          <p:nvPr/>
        </p:nvSpPr>
        <p:spPr>
          <a:xfrm>
            <a:off x="3898395" y="1530648"/>
            <a:ext cx="105137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3: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NoSQL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25D0048E-F298-BF4A-85B4-352D4E862AE3}"/>
              </a:ext>
            </a:extLst>
          </p:cNvPr>
          <p:cNvSpPr/>
          <p:nvPr/>
        </p:nvSpPr>
        <p:spPr>
          <a:xfrm>
            <a:off x="5428770" y="1545019"/>
            <a:ext cx="13606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4: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Web Scraping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E3244956-2829-B846-A881-00AE4898EB4B}"/>
              </a:ext>
            </a:extLst>
          </p:cNvPr>
          <p:cNvSpPr/>
          <p:nvPr/>
        </p:nvSpPr>
        <p:spPr>
          <a:xfrm>
            <a:off x="7075742" y="1551668"/>
            <a:ext cx="118561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Section 5: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Text Mining</a:t>
            </a:r>
          </a:p>
        </p:txBody>
      </p:sp>
      <p:sp>
        <p:nvSpPr>
          <p:cNvPr id="16" name="Chevron 15">
            <a:extLst>
              <a:ext uri="{FF2B5EF4-FFF2-40B4-BE49-F238E27FC236}">
                <a16:creationId xmlns:a16="http://schemas.microsoft.com/office/drawing/2014/main" xmlns="" id="{7211F4FB-4009-D849-8A6E-8DFB302EF5C0}"/>
              </a:ext>
            </a:extLst>
          </p:cNvPr>
          <p:cNvSpPr/>
          <p:nvPr/>
        </p:nvSpPr>
        <p:spPr>
          <a:xfrm>
            <a:off x="1930296" y="1849088"/>
            <a:ext cx="172150" cy="367450"/>
          </a:xfrm>
          <a:prstGeom prst="chevro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8" name="Chevron 17">
            <a:extLst>
              <a:ext uri="{FF2B5EF4-FFF2-40B4-BE49-F238E27FC236}">
                <a16:creationId xmlns:a16="http://schemas.microsoft.com/office/drawing/2014/main" xmlns="" id="{FC6A85FE-9E7D-E24F-8A30-EDD5635AB312}"/>
              </a:ext>
            </a:extLst>
          </p:cNvPr>
          <p:cNvSpPr/>
          <p:nvPr/>
        </p:nvSpPr>
        <p:spPr>
          <a:xfrm>
            <a:off x="6714048" y="1849655"/>
            <a:ext cx="172150" cy="367450"/>
          </a:xfrm>
          <a:prstGeom prst="chevron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19" name="Chevron 18">
            <a:extLst>
              <a:ext uri="{FF2B5EF4-FFF2-40B4-BE49-F238E27FC236}">
                <a16:creationId xmlns:a16="http://schemas.microsoft.com/office/drawing/2014/main" xmlns="" id="{FA06078A-11B8-9F4E-953E-321501D60ABD}"/>
              </a:ext>
            </a:extLst>
          </p:cNvPr>
          <p:cNvSpPr/>
          <p:nvPr/>
        </p:nvSpPr>
        <p:spPr>
          <a:xfrm>
            <a:off x="5119953" y="1849088"/>
            <a:ext cx="172150" cy="367450"/>
          </a:xfrm>
          <a:prstGeom prst="chevr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1" name="Chevron 20">
            <a:extLst>
              <a:ext uri="{FF2B5EF4-FFF2-40B4-BE49-F238E27FC236}">
                <a16:creationId xmlns:a16="http://schemas.microsoft.com/office/drawing/2014/main" xmlns="" id="{5D3B96B8-6F85-6943-885B-9A30DA3A0ED2}"/>
              </a:ext>
            </a:extLst>
          </p:cNvPr>
          <p:cNvSpPr/>
          <p:nvPr/>
        </p:nvSpPr>
        <p:spPr>
          <a:xfrm>
            <a:off x="3522657" y="1861322"/>
            <a:ext cx="172150" cy="367450"/>
          </a:xfrm>
          <a:prstGeom prst="chevron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70806551-DD59-7248-84CF-3A9D5569B22B}"/>
              </a:ext>
            </a:extLst>
          </p:cNvPr>
          <p:cNvSpPr/>
          <p:nvPr/>
        </p:nvSpPr>
        <p:spPr>
          <a:xfrm>
            <a:off x="889647" y="2334143"/>
            <a:ext cx="121253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1806A6AD-E719-CD4F-AF94-FB0BB6559085}"/>
              </a:ext>
            </a:extLst>
          </p:cNvPr>
          <p:cNvSpPr/>
          <p:nvPr/>
        </p:nvSpPr>
        <p:spPr>
          <a:xfrm>
            <a:off x="889646" y="3317300"/>
            <a:ext cx="121253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A84B05C6-563E-7447-B2D9-F37801CF1809}"/>
              </a:ext>
            </a:extLst>
          </p:cNvPr>
          <p:cNvSpPr/>
          <p:nvPr/>
        </p:nvSpPr>
        <p:spPr>
          <a:xfrm>
            <a:off x="889647" y="4300455"/>
            <a:ext cx="121253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xmlns="" id="{B6E84E24-0F03-9A44-9B79-3DA4F6442E0C}"/>
              </a:ext>
            </a:extLst>
          </p:cNvPr>
          <p:cNvSpPr/>
          <p:nvPr/>
        </p:nvSpPr>
        <p:spPr>
          <a:xfrm>
            <a:off x="2480716" y="2297688"/>
            <a:ext cx="119519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1F30B7BD-9A7B-4841-8464-035AAB17AC03}"/>
              </a:ext>
            </a:extLst>
          </p:cNvPr>
          <p:cNvSpPr/>
          <p:nvPr/>
        </p:nvSpPr>
        <p:spPr>
          <a:xfrm>
            <a:off x="2480715" y="3280845"/>
            <a:ext cx="119518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xmlns="" id="{89F08EA7-4493-F04D-BBCA-578111417333}"/>
              </a:ext>
            </a:extLst>
          </p:cNvPr>
          <p:cNvSpPr/>
          <p:nvPr/>
        </p:nvSpPr>
        <p:spPr>
          <a:xfrm>
            <a:off x="2480716" y="4264000"/>
            <a:ext cx="119518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xmlns="" id="{E213FA5A-9E1F-F540-9A84-90BDEE0440DD}"/>
              </a:ext>
            </a:extLst>
          </p:cNvPr>
          <p:cNvSpPr/>
          <p:nvPr/>
        </p:nvSpPr>
        <p:spPr>
          <a:xfrm>
            <a:off x="4049087" y="2297688"/>
            <a:ext cx="124301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B2BBD580-73AF-464C-9A7E-0D8E3F7D2C8C}"/>
              </a:ext>
            </a:extLst>
          </p:cNvPr>
          <p:cNvSpPr/>
          <p:nvPr/>
        </p:nvSpPr>
        <p:spPr>
          <a:xfrm>
            <a:off x="4049088" y="3280845"/>
            <a:ext cx="1243014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2C9509A9-C9CF-AA42-99CA-9E1DEDCCB64E}"/>
              </a:ext>
            </a:extLst>
          </p:cNvPr>
          <p:cNvSpPr/>
          <p:nvPr/>
        </p:nvSpPr>
        <p:spPr>
          <a:xfrm>
            <a:off x="5643180" y="2259877"/>
            <a:ext cx="1226270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0C037847-5202-1F48-87A8-4B82CEFFC587}"/>
              </a:ext>
            </a:extLst>
          </p:cNvPr>
          <p:cNvSpPr/>
          <p:nvPr/>
        </p:nvSpPr>
        <p:spPr>
          <a:xfrm>
            <a:off x="5643180" y="3243036"/>
            <a:ext cx="1226269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319A120A-0483-7B48-ABDB-7B8019B3191B}"/>
              </a:ext>
            </a:extLst>
          </p:cNvPr>
          <p:cNvSpPr/>
          <p:nvPr/>
        </p:nvSpPr>
        <p:spPr>
          <a:xfrm>
            <a:off x="5643181" y="4226192"/>
            <a:ext cx="1226268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6C14227B-6999-5342-AE82-9985540E3E16}"/>
              </a:ext>
            </a:extLst>
          </p:cNvPr>
          <p:cNvSpPr/>
          <p:nvPr/>
        </p:nvSpPr>
        <p:spPr>
          <a:xfrm>
            <a:off x="7233698" y="2255652"/>
            <a:ext cx="1200295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8A148814-03D9-E040-880F-60304A6022CE}"/>
              </a:ext>
            </a:extLst>
          </p:cNvPr>
          <p:cNvSpPr/>
          <p:nvPr/>
        </p:nvSpPr>
        <p:spPr>
          <a:xfrm>
            <a:off x="7233698" y="3238809"/>
            <a:ext cx="1196127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xmlns="" id="{3CB81487-EB64-B441-ACD9-C2D1F895B0D8}"/>
              </a:ext>
            </a:extLst>
          </p:cNvPr>
          <p:cNvSpPr/>
          <p:nvPr/>
        </p:nvSpPr>
        <p:spPr>
          <a:xfrm>
            <a:off x="7233699" y="4221964"/>
            <a:ext cx="1196126" cy="842026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DEC5A8AD-5E2A-FC42-9355-5F0B2C1F47F6}"/>
              </a:ext>
            </a:extLst>
          </p:cNvPr>
          <p:cNvSpPr txBox="1"/>
          <p:nvPr/>
        </p:nvSpPr>
        <p:spPr>
          <a:xfrm>
            <a:off x="832503" y="2376479"/>
            <a:ext cx="137024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Database 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concepts</a:t>
            </a:r>
          </a:p>
          <a:p>
            <a:r>
              <a:rPr lang="en-US" sz="1400" dirty="0">
                <a:solidFill>
                  <a:schemeClr val="accent2"/>
                </a:solidFill>
              </a:rPr>
              <a:t>Design concepts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DA1C08FA-AB84-F249-884D-657C87C9148B}"/>
              </a:ext>
            </a:extLst>
          </p:cNvPr>
          <p:cNvSpPr txBox="1"/>
          <p:nvPr/>
        </p:nvSpPr>
        <p:spPr>
          <a:xfrm>
            <a:off x="878492" y="3331147"/>
            <a:ext cx="12434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ER model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ER diagrams’</a:t>
            </a:r>
          </a:p>
          <a:p>
            <a:r>
              <a:rPr lang="en-US" sz="1400" b="1" dirty="0">
                <a:solidFill>
                  <a:schemeClr val="accent2"/>
                </a:solidFill>
              </a:rPr>
              <a:t>Normalization</a:t>
            </a:r>
          </a:p>
          <a:p>
            <a:endParaRPr lang="en-US" sz="1400" b="1" dirty="0">
              <a:solidFill>
                <a:schemeClr val="accent2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66002103-A8B3-5E4F-AC60-5FFFF7D9FF61}"/>
              </a:ext>
            </a:extLst>
          </p:cNvPr>
          <p:cNvSpPr txBox="1"/>
          <p:nvPr/>
        </p:nvSpPr>
        <p:spPr>
          <a:xfrm>
            <a:off x="7241938" y="2339570"/>
            <a:ext cx="119661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Unstructured 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data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Textual data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67F0310C-D48A-DF49-9A8B-3318A2BDF9EC}"/>
              </a:ext>
            </a:extLst>
          </p:cNvPr>
          <p:cNvSpPr txBox="1"/>
          <p:nvPr/>
        </p:nvSpPr>
        <p:spPr>
          <a:xfrm>
            <a:off x="7256566" y="3318330"/>
            <a:ext cx="129881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/>
                </a:solidFill>
              </a:rPr>
              <a:t>Topic Modeling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LDA</a:t>
            </a:r>
          </a:p>
          <a:p>
            <a:r>
              <a:rPr lang="en-US" sz="1400" dirty="0">
                <a:solidFill>
                  <a:schemeClr val="accent6"/>
                </a:solidFill>
              </a:rPr>
              <a:t>Dynamic LDA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65530093-5AD2-204E-A39F-1FB3585B5E29}"/>
              </a:ext>
            </a:extLst>
          </p:cNvPr>
          <p:cNvSpPr txBox="1"/>
          <p:nvPr/>
        </p:nvSpPr>
        <p:spPr>
          <a:xfrm>
            <a:off x="7200070" y="4209499"/>
            <a:ext cx="13506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</a:rPr>
              <a:t>Sentiment analysis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Neural network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SVM</a:t>
            </a:r>
          </a:p>
          <a:p>
            <a:r>
              <a:rPr lang="en-US" sz="1200" dirty="0">
                <a:solidFill>
                  <a:schemeClr val="accent6"/>
                </a:solidFill>
              </a:rPr>
              <a:t>Decision tree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EC08CAAA-401B-6544-9FD7-1A094097B0ED}"/>
              </a:ext>
            </a:extLst>
          </p:cNvPr>
          <p:cNvSpPr txBox="1"/>
          <p:nvPr/>
        </p:nvSpPr>
        <p:spPr>
          <a:xfrm>
            <a:off x="5587840" y="2345637"/>
            <a:ext cx="125226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Beautiful Soup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Regular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expression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AD58603F-3BA0-4946-AE09-534FC4380215}"/>
              </a:ext>
            </a:extLst>
          </p:cNvPr>
          <p:cNvSpPr txBox="1"/>
          <p:nvPr/>
        </p:nvSpPr>
        <p:spPr>
          <a:xfrm>
            <a:off x="4017153" y="2313285"/>
            <a:ext cx="95923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NoSQL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Types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Pro  &amp; Con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1B1EF41E-2615-E445-BAAD-99E6CEFA53AA}"/>
              </a:ext>
            </a:extLst>
          </p:cNvPr>
          <p:cNvSpPr txBox="1"/>
          <p:nvPr/>
        </p:nvSpPr>
        <p:spPr>
          <a:xfrm>
            <a:off x="4071785" y="3289448"/>
            <a:ext cx="12299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3"/>
                </a:solidFill>
              </a:rPr>
              <a:t>MongoDB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CURD</a:t>
            </a:r>
          </a:p>
          <a:p>
            <a:r>
              <a:rPr lang="en-US" sz="1400" dirty="0">
                <a:solidFill>
                  <a:schemeClr val="accent3"/>
                </a:solidFill>
              </a:rPr>
              <a:t>Aggregation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6174F08D-6468-F04F-AF2D-D5C5EA0139FE}"/>
              </a:ext>
            </a:extLst>
          </p:cNvPr>
          <p:cNvSpPr txBox="1"/>
          <p:nvPr/>
        </p:nvSpPr>
        <p:spPr>
          <a:xfrm>
            <a:off x="5661749" y="3204447"/>
            <a:ext cx="9557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Selenium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Navigating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Locating </a:t>
            </a:r>
          </a:p>
          <a:p>
            <a:r>
              <a:rPr lang="en-US" sz="1400" dirty="0">
                <a:solidFill>
                  <a:schemeClr val="accent5"/>
                </a:solidFill>
              </a:rPr>
              <a:t>elements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B01D000-3747-5047-BE10-268216FBAF12}"/>
              </a:ext>
            </a:extLst>
          </p:cNvPr>
          <p:cNvSpPr txBox="1"/>
          <p:nvPr/>
        </p:nvSpPr>
        <p:spPr>
          <a:xfrm>
            <a:off x="5630586" y="4389983"/>
            <a:ext cx="9869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/>
                </a:solidFill>
              </a:rPr>
              <a:t>Twitter API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E89456BE-2500-574E-8D02-D3898519B9C8}"/>
              </a:ext>
            </a:extLst>
          </p:cNvPr>
          <p:cNvSpPr txBox="1"/>
          <p:nvPr/>
        </p:nvSpPr>
        <p:spPr>
          <a:xfrm>
            <a:off x="2437791" y="2330792"/>
            <a:ext cx="9151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MySQL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Functions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Operators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82624652-54AE-6347-9572-AAFB70849B3F}"/>
              </a:ext>
            </a:extLst>
          </p:cNvPr>
          <p:cNvSpPr txBox="1"/>
          <p:nvPr/>
        </p:nvSpPr>
        <p:spPr>
          <a:xfrm>
            <a:off x="2451690" y="3345393"/>
            <a:ext cx="9851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Statement 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syntax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12F01071-3C44-7B44-9325-79CED736271B}"/>
              </a:ext>
            </a:extLst>
          </p:cNvPr>
          <p:cNvSpPr txBox="1"/>
          <p:nvPr/>
        </p:nvSpPr>
        <p:spPr>
          <a:xfrm>
            <a:off x="2445076" y="4306093"/>
            <a:ext cx="12207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Advanced SQL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Procedure</a:t>
            </a:r>
          </a:p>
          <a:p>
            <a:r>
              <a:rPr lang="en-US" sz="1400" dirty="0">
                <a:solidFill>
                  <a:schemeClr val="accent1"/>
                </a:solidFill>
              </a:rPr>
              <a:t>Trigger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E4AE800B-D8E2-8A43-B3FD-3BF3F39C4058}"/>
              </a:ext>
            </a:extLst>
          </p:cNvPr>
          <p:cNvSpPr txBox="1"/>
          <p:nvPr/>
        </p:nvSpPr>
        <p:spPr>
          <a:xfrm>
            <a:off x="803700" y="4470060"/>
            <a:ext cx="14189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Relational model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F6995B59-F086-5D4E-8703-668B792D43ED}"/>
              </a:ext>
            </a:extLst>
          </p:cNvPr>
          <p:cNvSpPr txBox="1"/>
          <p:nvPr/>
        </p:nvSpPr>
        <p:spPr>
          <a:xfrm>
            <a:off x="174696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 Management for Analytics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6DCD6B1B-F8DA-9F4A-913D-80179179D32F}"/>
              </a:ext>
            </a:extLst>
          </p:cNvPr>
          <p:cNvSpPr txBox="1"/>
          <p:nvPr/>
        </p:nvSpPr>
        <p:spPr>
          <a:xfrm>
            <a:off x="8507423" y="1600881"/>
            <a:ext cx="369332" cy="3630344"/>
          </a:xfrm>
          <a:prstGeom prst="rect">
            <a:avLst/>
          </a:prstGeom>
          <a:solidFill>
            <a:schemeClr val="tx2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Work Based Projects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xmlns="" id="{496ECD4A-8571-0540-9E9B-69E8471F0277}"/>
              </a:ext>
            </a:extLst>
          </p:cNvPr>
          <p:cNvSpPr/>
          <p:nvPr/>
        </p:nvSpPr>
        <p:spPr>
          <a:xfrm>
            <a:off x="405528" y="5362241"/>
            <a:ext cx="7776301" cy="544572"/>
          </a:xfrm>
          <a:prstGeom prst="rightArrow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             From Query to Analytics </a:t>
            </a:r>
          </a:p>
        </p:txBody>
      </p:sp>
      <p:sp>
        <p:nvSpPr>
          <p:cNvPr id="59" name="Chevron 58">
            <a:extLst>
              <a:ext uri="{FF2B5EF4-FFF2-40B4-BE49-F238E27FC236}">
                <a16:creationId xmlns:a16="http://schemas.microsoft.com/office/drawing/2014/main" xmlns="" id="{5E3CF718-56A5-D748-B460-88047919A892}"/>
              </a:ext>
            </a:extLst>
          </p:cNvPr>
          <p:cNvSpPr/>
          <p:nvPr/>
        </p:nvSpPr>
        <p:spPr>
          <a:xfrm>
            <a:off x="8890257" y="2562010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0" name="Chevron 59">
            <a:extLst>
              <a:ext uri="{FF2B5EF4-FFF2-40B4-BE49-F238E27FC236}">
                <a16:creationId xmlns:a16="http://schemas.microsoft.com/office/drawing/2014/main" xmlns="" id="{5B901671-245D-0544-A78C-CB1704C3782D}"/>
              </a:ext>
            </a:extLst>
          </p:cNvPr>
          <p:cNvSpPr/>
          <p:nvPr/>
        </p:nvSpPr>
        <p:spPr>
          <a:xfrm>
            <a:off x="8874789" y="4436088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1" name="Chevron 60">
            <a:extLst>
              <a:ext uri="{FF2B5EF4-FFF2-40B4-BE49-F238E27FC236}">
                <a16:creationId xmlns:a16="http://schemas.microsoft.com/office/drawing/2014/main" xmlns="" id="{1669F61E-D923-7E4B-B221-60E1E8BF6319}"/>
              </a:ext>
            </a:extLst>
          </p:cNvPr>
          <p:cNvSpPr/>
          <p:nvPr/>
        </p:nvSpPr>
        <p:spPr>
          <a:xfrm>
            <a:off x="8892899" y="3476097"/>
            <a:ext cx="172150" cy="367450"/>
          </a:xfrm>
          <a:prstGeom prst="chevron">
            <a:avLst/>
          </a:prstGeom>
          <a:solidFill>
            <a:schemeClr val="tx2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25" name="Title 24">
            <a:extLst>
              <a:ext uri="{FF2B5EF4-FFF2-40B4-BE49-F238E27FC236}">
                <a16:creationId xmlns:a16="http://schemas.microsoft.com/office/drawing/2014/main" xmlns="" id="{305146F7-4FB1-B245-A503-0552B8BE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137385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– select an existing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41536"/>
            <a:ext cx="7886700" cy="4351338"/>
          </a:xfrm>
        </p:spPr>
        <p:txBody>
          <a:bodyPr/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USE </a:t>
            </a:r>
            <a:r>
              <a:rPr lang="en-US" dirty="0" err="1"/>
              <a:t>database_name</a:t>
            </a:r>
            <a:r>
              <a:rPr lang="en-US" dirty="0"/>
              <a:t>;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USE </a:t>
            </a:r>
            <a:r>
              <a:rPr lang="en-US" dirty="0" err="1" smtClean="0"/>
              <a:t>saleco</a:t>
            </a:r>
            <a:r>
              <a:rPr lang="en-US" dirty="0" smtClean="0"/>
              <a:t>;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06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– retrieves data from a table in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data returned is stored in a </a:t>
            </a:r>
            <a:r>
              <a:rPr lang="en-US" i="1" u="sng" dirty="0"/>
              <a:t>result table </a:t>
            </a:r>
            <a:r>
              <a:rPr lang="en-US" dirty="0"/>
              <a:t>(</a:t>
            </a:r>
            <a:r>
              <a:rPr lang="en-US" i="1" u="sng" dirty="0"/>
              <a:t>temporary</a:t>
            </a:r>
            <a:r>
              <a:rPr lang="en-US" dirty="0"/>
              <a:t>) </a:t>
            </a:r>
          </a:p>
          <a:p>
            <a:r>
              <a:rPr lang="en-US" dirty="0"/>
              <a:t>Select syntax: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>
                <a:highlight>
                  <a:srgbClr val="FFFF00"/>
                </a:highlight>
              </a:rPr>
              <a:t>column1, column2, …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>
                <a:highlight>
                  <a:srgbClr val="00FF00"/>
                </a:highlight>
              </a:rPr>
              <a:t>table_name</a:t>
            </a:r>
            <a:r>
              <a:rPr lang="en-US" i="1" dirty="0"/>
              <a:t>;</a:t>
            </a:r>
            <a:r>
              <a:rPr lang="en-US" i="1" dirty="0">
                <a:solidFill>
                  <a:schemeClr val="bg1"/>
                </a:solidFill>
              </a:rPr>
              <a:t> </a:t>
            </a:r>
            <a:endParaRPr lang="en-US" i="1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>
                <a:highlight>
                  <a:srgbClr val="FFFF00"/>
                </a:highlight>
              </a:rPr>
              <a:t>*</a:t>
            </a:r>
            <a:r>
              <a:rPr lang="en-US" i="1" dirty="0"/>
              <a:t> from </a:t>
            </a:r>
            <a:r>
              <a:rPr lang="en-US" i="1" dirty="0" err="1"/>
              <a:t>table_name</a:t>
            </a:r>
            <a:r>
              <a:rPr lang="en-US" i="1" dirty="0"/>
              <a:t>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AFA251-E36B-F24C-A6C6-27CF250A7FA9}"/>
              </a:ext>
            </a:extLst>
          </p:cNvPr>
          <p:cNvSpPr txBox="1"/>
          <p:nvPr/>
        </p:nvSpPr>
        <p:spPr>
          <a:xfrm>
            <a:off x="4248555" y="3244334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filed names of the table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CE27D2A-6ECA-AA48-B264-768CD5F874B1}"/>
              </a:ext>
            </a:extLst>
          </p:cNvPr>
          <p:cNvSpPr txBox="1"/>
          <p:nvPr/>
        </p:nvSpPr>
        <p:spPr>
          <a:xfrm>
            <a:off x="3686239" y="4915725"/>
            <a:ext cx="2190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identify target 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EC99E94-4D82-9F4D-8A05-2DB4FB935AF8}"/>
              </a:ext>
            </a:extLst>
          </p:cNvPr>
          <p:cNvSpPr txBox="1"/>
          <p:nvPr/>
        </p:nvSpPr>
        <p:spPr>
          <a:xfrm>
            <a:off x="3686239" y="6278195"/>
            <a:ext cx="2650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all fields available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BE38AAAE-F481-5C40-9806-B19B797DFE31}"/>
              </a:ext>
            </a:extLst>
          </p:cNvPr>
          <p:cNvCxnSpPr>
            <a:stCxn id="4" idx="1"/>
          </p:cNvCxnSpPr>
          <p:nvPr/>
        </p:nvCxnSpPr>
        <p:spPr>
          <a:xfrm flipH="1">
            <a:off x="2755309" y="3429000"/>
            <a:ext cx="1493246" cy="49358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xmlns="" id="{97B773C3-FFCB-4847-8788-35620896F7FC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350071" y="4697839"/>
            <a:ext cx="336168" cy="40255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xmlns="" id="{7D4A3C1D-6C69-AC48-B198-2E10DF191F0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790026" y="5774497"/>
            <a:ext cx="1896213" cy="688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5629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999EDB-8271-4141-BC88-11D1F7456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Distinct – keeps different values and drops duplicate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235E86F-49AB-2247-8CDC-8508A728B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Inside a table, a field contains many duplicate values; but only want the different (</a:t>
            </a:r>
            <a:r>
              <a:rPr lang="en-US" i="1" u="sng" dirty="0"/>
              <a:t>distinct</a:t>
            </a:r>
            <a:r>
              <a:rPr lang="en-US" dirty="0"/>
              <a:t>) values?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>
                <a:highlight>
                  <a:srgbClr val="FFFF00"/>
                </a:highlight>
              </a:rPr>
              <a:t>distinct</a:t>
            </a:r>
            <a:r>
              <a:rPr lang="en-US" i="1" dirty="0"/>
              <a:t> col1, col2, … from </a:t>
            </a:r>
            <a:r>
              <a:rPr lang="en-US" i="1" dirty="0" err="1"/>
              <a:t>table_name</a:t>
            </a:r>
            <a:r>
              <a:rPr lang="en-US" i="1" dirty="0"/>
              <a:t>; 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>
                <a:highlight>
                  <a:srgbClr val="FFFF00"/>
                </a:highlight>
              </a:rPr>
              <a:t>count(distinct col1, col2, …) </a:t>
            </a:r>
            <a:r>
              <a:rPr lang="en-US" i="1" dirty="0"/>
              <a:t>[as </a:t>
            </a:r>
            <a:r>
              <a:rPr lang="en-US" i="1" dirty="0" err="1"/>
              <a:t>aliases_name</a:t>
            </a:r>
            <a:r>
              <a:rPr lang="en-US" i="1" dirty="0"/>
              <a:t>]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table_name</a:t>
            </a:r>
            <a:r>
              <a:rPr lang="en-US" i="1" dirty="0"/>
              <a:t>; </a:t>
            </a:r>
          </a:p>
          <a:p>
            <a:pPr marL="0" indent="0">
              <a:buNone/>
            </a:pPr>
            <a:r>
              <a:rPr lang="en-US" i="1" dirty="0"/>
              <a:t>select count(*) as </a:t>
            </a:r>
            <a:r>
              <a:rPr lang="en-US" i="1" dirty="0" err="1"/>
              <a:t>aliases_name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from (select </a:t>
            </a:r>
            <a:r>
              <a:rPr lang="en-US" i="1" dirty="0">
                <a:highlight>
                  <a:srgbClr val="FFFF00"/>
                </a:highlight>
              </a:rPr>
              <a:t>distinct</a:t>
            </a:r>
            <a:r>
              <a:rPr lang="en-US" i="1" dirty="0"/>
              <a:t> col1,col2,… from </a:t>
            </a:r>
            <a:r>
              <a:rPr lang="en-US" i="1" dirty="0" err="1"/>
              <a:t>table_name</a:t>
            </a:r>
            <a:r>
              <a:rPr lang="en-US" i="1" dirty="0"/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337B9DD9-2A18-2C45-A0CD-8E3658F9E655}"/>
              </a:ext>
            </a:extLst>
          </p:cNvPr>
          <p:cNvSpPr txBox="1"/>
          <p:nvPr/>
        </p:nvSpPr>
        <p:spPr>
          <a:xfrm>
            <a:off x="7017452" y="2454193"/>
            <a:ext cx="21265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temporary name of the column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D6BCB449-CD77-0542-8C5A-A7AF87B36E6D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017452" y="3100524"/>
            <a:ext cx="1063274" cy="1111935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439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DD988C-1CA1-4C4B-9257-15D3F0A7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– filter rows by adding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43A351-0450-014E-9585-70808144F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647544" cy="4351338"/>
          </a:xfrm>
        </p:spPr>
        <p:txBody>
          <a:bodyPr/>
          <a:lstStyle/>
          <a:p>
            <a:r>
              <a:rPr lang="en-US" dirty="0"/>
              <a:t>Uses </a:t>
            </a:r>
            <a:r>
              <a:rPr lang="en-US" i="1" u="sng" dirty="0"/>
              <a:t>where</a:t>
            </a:r>
            <a:r>
              <a:rPr lang="en-US" dirty="0"/>
              <a:t> to extract only those records that fulfill </a:t>
            </a:r>
            <a:r>
              <a:rPr lang="en-US" i="1" u="sng" dirty="0"/>
              <a:t>a specified condition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select column1, column2, …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table_name</a:t>
            </a:r>
            <a:endParaRPr lang="en-US" i="1" dirty="0"/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where condition</a:t>
            </a:r>
            <a:r>
              <a:rPr lang="en-US" i="1" dirty="0"/>
              <a:t>;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6155D8ED-B276-4C40-8466-6D635A9292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6977"/>
              </p:ext>
            </p:extLst>
          </p:nvPr>
        </p:nvGraphicFramePr>
        <p:xfrm>
          <a:off x="5276194" y="1127760"/>
          <a:ext cx="3867806" cy="57302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35116">
                  <a:extLst>
                    <a:ext uri="{9D8B030D-6E8A-4147-A177-3AD203B41FA5}">
                      <a16:colId xmlns:a16="http://schemas.microsoft.com/office/drawing/2014/main" xmlns="" val="4276366391"/>
                    </a:ext>
                  </a:extLst>
                </a:gridCol>
                <a:gridCol w="2732690">
                  <a:extLst>
                    <a:ext uri="{9D8B030D-6E8A-4147-A177-3AD203B41FA5}">
                      <a16:colId xmlns:a16="http://schemas.microsoft.com/office/drawing/2014/main" xmlns="" val="3779357967"/>
                    </a:ext>
                  </a:extLst>
                </a:gridCol>
              </a:tblGrid>
              <a:tr h="3181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dirty="0">
                          <a:effectLst/>
                        </a:rPr>
                        <a:t>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4217949586"/>
                  </a:ext>
                </a:extLst>
              </a:tr>
              <a:tr h="3181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Equal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744482012"/>
                  </a:ext>
                </a:extLst>
              </a:tr>
              <a:tr h="3181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Greater than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647316116"/>
                  </a:ext>
                </a:extLst>
              </a:tr>
              <a:tr h="3181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&lt;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Less than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270050728"/>
                  </a:ext>
                </a:extLst>
              </a:tr>
              <a:tr h="3181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&gt;=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Greater than or equal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043471616"/>
                  </a:ext>
                </a:extLst>
              </a:tr>
              <a:tr h="3181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&lt;=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Less than or equal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875120387"/>
                  </a:ext>
                </a:extLst>
              </a:tr>
              <a:tr h="3181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&lt;&gt;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Not equal. Note: In some versions of SQL this operator may be written as !=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603288210"/>
                  </a:ext>
                </a:extLst>
              </a:tr>
              <a:tr h="3181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BETWEEN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Between a certain range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870560440"/>
                  </a:ext>
                </a:extLst>
              </a:tr>
              <a:tr h="3181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LIKE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Search for a pattern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132583209"/>
                  </a:ext>
                </a:extLst>
              </a:tr>
              <a:tr h="3181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IN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To specify multiple possible values for a column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577733150"/>
                  </a:ext>
                </a:extLst>
              </a:tr>
              <a:tr h="3181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IS NULL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Identify NULL values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604462913"/>
                  </a:ext>
                </a:extLst>
              </a:tr>
              <a:tr h="318112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1" dirty="0">
                          <a:effectLst/>
                        </a:rPr>
                        <a:t>IS NOT NULL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Identify not NULL values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541779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2703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E8A4B4-6035-E948-B6A4-A70F1CD12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we have multiple conditions?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A3CBF9-3BD9-FE4D-A9B4-39BE27255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Uses </a:t>
            </a:r>
            <a:r>
              <a:rPr lang="en-US" i="1" u="sng" dirty="0"/>
              <a:t>where</a:t>
            </a:r>
            <a:r>
              <a:rPr lang="en-US" dirty="0"/>
              <a:t> clause with </a:t>
            </a:r>
            <a:r>
              <a:rPr lang="en-US" u="sng" dirty="0"/>
              <a:t>AND</a:t>
            </a:r>
            <a:r>
              <a:rPr lang="en-US" dirty="0"/>
              <a:t>, </a:t>
            </a:r>
            <a:r>
              <a:rPr lang="en-US" u="sng" dirty="0"/>
              <a:t>OR</a:t>
            </a:r>
            <a:r>
              <a:rPr lang="en-US" dirty="0"/>
              <a:t> and </a:t>
            </a:r>
            <a:r>
              <a:rPr lang="en-US" u="sng" dirty="0"/>
              <a:t>NOT</a:t>
            </a:r>
            <a:r>
              <a:rPr lang="en-US" dirty="0"/>
              <a:t> operators</a:t>
            </a:r>
          </a:p>
          <a:p>
            <a:pPr lvl="1"/>
            <a:r>
              <a:rPr lang="en-US" i="1" u="sng" dirty="0"/>
              <a:t>AND</a:t>
            </a:r>
            <a:r>
              <a:rPr lang="en-US" dirty="0"/>
              <a:t>: display a record if all the conditions separated by AND are TRUE</a:t>
            </a:r>
          </a:p>
          <a:p>
            <a:pPr lvl="1"/>
            <a:r>
              <a:rPr lang="en-US" i="1" u="sng" dirty="0"/>
              <a:t>OR</a:t>
            </a:r>
            <a:r>
              <a:rPr lang="en-US" dirty="0"/>
              <a:t>: display a record if any the conditions separated by OR is TRUE</a:t>
            </a:r>
          </a:p>
          <a:p>
            <a:pPr lvl="1"/>
            <a:r>
              <a:rPr lang="en-US" i="1" u="sng" dirty="0"/>
              <a:t>NOT</a:t>
            </a:r>
            <a:r>
              <a:rPr lang="en-US" dirty="0"/>
              <a:t>: display a record if the condition(s) is NOT TRUE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i="1" dirty="0"/>
              <a:t>select column1, column2, …</a:t>
            </a:r>
          </a:p>
          <a:p>
            <a:pPr marL="0" indent="0">
              <a:buNone/>
            </a:pPr>
            <a:r>
              <a:rPr lang="en-US" sz="2600" i="1" dirty="0"/>
              <a:t>from </a:t>
            </a:r>
            <a:r>
              <a:rPr lang="en-US" sz="2600" i="1" dirty="0" err="1"/>
              <a:t>table_name</a:t>
            </a:r>
            <a:r>
              <a:rPr lang="en-US" sz="2600" i="1" dirty="0"/>
              <a:t> </a:t>
            </a:r>
          </a:p>
          <a:p>
            <a:pPr marL="0" indent="0">
              <a:buNone/>
            </a:pPr>
            <a:r>
              <a:rPr lang="en-US" sz="2600" i="1" dirty="0">
                <a:highlight>
                  <a:srgbClr val="FFFF00"/>
                </a:highlight>
              </a:rPr>
              <a:t>where condition1 AND condition2 AND condition3 …;</a:t>
            </a:r>
          </a:p>
          <a:p>
            <a:pPr marL="0" indent="0">
              <a:buNone/>
            </a:pPr>
            <a:r>
              <a:rPr lang="en-US" sz="2600" i="1" dirty="0">
                <a:highlight>
                  <a:srgbClr val="FFFF00"/>
                </a:highlight>
              </a:rPr>
              <a:t>where condition1 OR condition2 OR condition3 …;</a:t>
            </a:r>
          </a:p>
          <a:p>
            <a:pPr marL="0" indent="0">
              <a:buNone/>
            </a:pPr>
            <a:r>
              <a:rPr lang="en-US" sz="2600" i="1" dirty="0">
                <a:highlight>
                  <a:srgbClr val="FFFF00"/>
                </a:highlight>
              </a:rPr>
              <a:t>where NOT condition;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959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204FE6-5EF0-5D4A-BA00-8C546A7B2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Update with where </a:t>
            </a:r>
            <a:r>
              <a:rPr lang="en-US" dirty="0"/>
              <a:t>– modify existing rows in the existing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4BBB466-A99A-9E4A-8340-89853334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update </a:t>
            </a:r>
            <a:r>
              <a:rPr lang="en-US" i="1" dirty="0" err="1"/>
              <a:t>table_name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set column1 = value1, column2 = value2, …</a:t>
            </a:r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where condition</a:t>
            </a:r>
            <a:r>
              <a:rPr lang="en-US" i="1" dirty="0"/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A009D2-84B6-784F-84B0-C66BE42DB209}"/>
              </a:ext>
            </a:extLst>
          </p:cNvPr>
          <p:cNvSpPr/>
          <p:nvPr/>
        </p:nvSpPr>
        <p:spPr>
          <a:xfrm>
            <a:off x="628650" y="4656671"/>
            <a:ext cx="7856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buNone/>
            </a:pPr>
            <a:r>
              <a:rPr lang="en-US" sz="2400" i="1" dirty="0"/>
              <a:t>‘where’ clause determines how many records will be updated.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07565905-7264-004E-967A-4476DB4A9AA7}"/>
              </a:ext>
            </a:extLst>
          </p:cNvPr>
          <p:cNvCxnSpPr>
            <a:cxnSpLocks/>
          </p:cNvCxnSpPr>
          <p:nvPr/>
        </p:nvCxnSpPr>
        <p:spPr>
          <a:xfrm flipV="1">
            <a:off x="2049517" y="3933158"/>
            <a:ext cx="94594" cy="588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46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809713-E5FC-E84C-891C-54BE8662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Delete with where </a:t>
            </a:r>
            <a:r>
              <a:rPr lang="en-US" dirty="0"/>
              <a:t>– deletes (not drops) existing records in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5EAB73-F793-8B4E-A70C-0AD10206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delete from </a:t>
            </a:r>
            <a:r>
              <a:rPr lang="en-US" i="1" dirty="0" err="1"/>
              <a:t>table_name</a:t>
            </a:r>
            <a:r>
              <a:rPr lang="en-US" i="1" dirty="0"/>
              <a:t> </a:t>
            </a:r>
            <a:r>
              <a:rPr lang="en-US" i="1" dirty="0">
                <a:highlight>
                  <a:srgbClr val="FFFF00"/>
                </a:highlight>
              </a:rPr>
              <a:t>where condition</a:t>
            </a:r>
            <a:r>
              <a:rPr lang="en-US" i="1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Delete all rows in a table without deleting the table</a:t>
            </a:r>
          </a:p>
          <a:p>
            <a:pPr marL="0" indent="0">
              <a:buNone/>
            </a:pPr>
            <a:r>
              <a:rPr lang="en-US" i="1" dirty="0"/>
              <a:t>delete from </a:t>
            </a:r>
            <a:r>
              <a:rPr lang="en-US" i="1" dirty="0" err="1"/>
              <a:t>table_name</a:t>
            </a:r>
            <a:r>
              <a:rPr lang="en-US" i="1" dirty="0"/>
              <a:t>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4A009D2-84B6-784F-84B0-C66BE42DB209}"/>
              </a:ext>
            </a:extLst>
          </p:cNvPr>
          <p:cNvSpPr/>
          <p:nvPr/>
        </p:nvSpPr>
        <p:spPr>
          <a:xfrm>
            <a:off x="628650" y="3346077"/>
            <a:ext cx="78563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indent="0">
              <a:buNone/>
            </a:pPr>
            <a:r>
              <a:rPr lang="en-US" sz="2400" i="1" dirty="0"/>
              <a:t>‘where’ clause determines how many records will be updated.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07565905-7264-004E-967A-4476DB4A9AA7}"/>
              </a:ext>
            </a:extLst>
          </p:cNvPr>
          <p:cNvCxnSpPr>
            <a:cxnSpLocks/>
          </p:cNvCxnSpPr>
          <p:nvPr/>
        </p:nvCxnSpPr>
        <p:spPr>
          <a:xfrm flipV="1">
            <a:off x="5671491" y="2757500"/>
            <a:ext cx="94594" cy="588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496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D4503B-ECDB-9F4B-AF7D-C18AE610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– order the output table in ascending or descending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19028C-3A6B-F440-972A-A81BB33DC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select column1, column2, …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table_name</a:t>
            </a:r>
            <a:endParaRPr lang="en-US" i="1" dirty="0"/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order by column1, column2, … ASC|DESC;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583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644F30-BB91-E04B-9258-2D88B5C04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Limit – only returns specified number of rows that satisfy the condition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22A045-82DC-5C4B-9D55-B782E732C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</a:t>
            </a:r>
            <a:r>
              <a:rPr lang="en-US" i="1" u="sng" dirty="0"/>
              <a:t>limit</a:t>
            </a:r>
            <a:r>
              <a:rPr lang="en-US" dirty="0"/>
              <a:t> to specify </a:t>
            </a:r>
            <a:r>
              <a:rPr lang="en-US" i="1" u="sng" dirty="0"/>
              <a:t>the number of records to return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select column1, column2, …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table_name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where condition</a:t>
            </a:r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limit number</a:t>
            </a:r>
            <a:r>
              <a:rPr lang="en-US" i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99736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B23D0A-6EEC-E649-B762-28C823E3F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Aggregate functions – calculates basic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B07632-C9BD-7B42-8D03-4B7336C6C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600" i="1" u="sng" dirty="0"/>
              <a:t>min(col) </a:t>
            </a:r>
            <a:r>
              <a:rPr lang="en-US" sz="3600" dirty="0"/>
              <a:t>– returns the </a:t>
            </a:r>
            <a:r>
              <a:rPr lang="en-US" sz="3600" i="1" u="sng" dirty="0"/>
              <a:t>smallest</a:t>
            </a:r>
            <a:r>
              <a:rPr lang="en-US" sz="3600" dirty="0"/>
              <a:t> values of column col</a:t>
            </a:r>
          </a:p>
          <a:p>
            <a:r>
              <a:rPr lang="en-US" sz="3600" i="1" u="sng" dirty="0"/>
              <a:t>max(col) </a:t>
            </a:r>
            <a:r>
              <a:rPr lang="en-US" sz="3600" dirty="0"/>
              <a:t>– returns the </a:t>
            </a:r>
            <a:r>
              <a:rPr lang="en-US" sz="3600" i="1" u="sng" dirty="0"/>
              <a:t>largest</a:t>
            </a:r>
            <a:r>
              <a:rPr lang="en-US" sz="3600" dirty="0"/>
              <a:t> values of column col</a:t>
            </a:r>
          </a:p>
          <a:p>
            <a:r>
              <a:rPr lang="en-US" sz="3600" i="1" u="sng" dirty="0"/>
              <a:t>count(col) </a:t>
            </a:r>
            <a:r>
              <a:rPr lang="en-US" sz="3600" dirty="0"/>
              <a:t>– returns the </a:t>
            </a:r>
            <a:r>
              <a:rPr lang="en-US" sz="3600" i="1" u="sng" dirty="0"/>
              <a:t>number of rows </a:t>
            </a:r>
            <a:r>
              <a:rPr lang="en-US" sz="3600" dirty="0"/>
              <a:t>that matches a specified criterion</a:t>
            </a:r>
          </a:p>
          <a:p>
            <a:r>
              <a:rPr lang="en-US" sz="3600" i="1" u="sng" dirty="0"/>
              <a:t>avg(col) </a:t>
            </a:r>
            <a:r>
              <a:rPr lang="en-US" sz="3600" dirty="0"/>
              <a:t>– returns the </a:t>
            </a:r>
            <a:r>
              <a:rPr lang="en-US" sz="3600" i="1" u="sng" dirty="0"/>
              <a:t>average</a:t>
            </a:r>
            <a:r>
              <a:rPr lang="en-US" sz="3600" dirty="0"/>
              <a:t> value of a numeric column col</a:t>
            </a:r>
          </a:p>
          <a:p>
            <a:r>
              <a:rPr lang="en-US" sz="3600" i="1" u="sng" dirty="0"/>
              <a:t>sum(col) </a:t>
            </a:r>
            <a:r>
              <a:rPr lang="en-US" sz="3600" dirty="0"/>
              <a:t>– returns the </a:t>
            </a:r>
            <a:r>
              <a:rPr lang="en-US" sz="3600" i="1" u="sng" dirty="0"/>
              <a:t>total sum</a:t>
            </a:r>
            <a:r>
              <a:rPr lang="en-US" sz="3600" dirty="0"/>
              <a:t> of a numeric column col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400" i="1" dirty="0"/>
              <a:t>select </a:t>
            </a:r>
            <a:r>
              <a:rPr lang="en-US" sz="3400" i="1" dirty="0">
                <a:highlight>
                  <a:srgbClr val="FFFF00"/>
                </a:highlight>
              </a:rPr>
              <a:t>min/max/count/avg/sum (column1,column2,…)</a:t>
            </a:r>
          </a:p>
          <a:p>
            <a:pPr marL="0" indent="0">
              <a:buNone/>
            </a:pPr>
            <a:r>
              <a:rPr lang="en-US" sz="3400" i="1" dirty="0"/>
              <a:t>from </a:t>
            </a:r>
            <a:r>
              <a:rPr lang="en-US" sz="3400" i="1" dirty="0" err="1"/>
              <a:t>table_name</a:t>
            </a:r>
            <a:endParaRPr lang="en-US" sz="3400" i="1" dirty="0"/>
          </a:p>
          <a:p>
            <a:pPr marL="0" indent="0">
              <a:buNone/>
            </a:pPr>
            <a:r>
              <a:rPr lang="en-US" sz="3400" i="1" dirty="0"/>
              <a:t>where condition;</a:t>
            </a:r>
          </a:p>
        </p:txBody>
      </p:sp>
    </p:spTree>
    <p:extLst>
      <p:ext uri="{BB962C8B-B14F-4D97-AF65-F5344CB8AC3E}">
        <p14:creationId xmlns:p14="http://schemas.microsoft.com/office/powerpoint/2010/main" val="51394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166DA9-4DF1-CC49-B87B-47D12DD71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5763"/>
            <a:ext cx="7886700" cy="994172"/>
          </a:xfrm>
        </p:spPr>
        <p:txBody>
          <a:bodyPr>
            <a:normAutofit/>
          </a:bodyPr>
          <a:lstStyle/>
          <a:p>
            <a:r>
              <a:rPr lang="en-US" dirty="0"/>
              <a:t>The SQL Query Language</a:t>
            </a:r>
            <a:endParaRPr lang="en-US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68B4B-2F28-074D-9C96-48664B7A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554E-049D-0942-8B57-1DC1E2EE1862}" type="datetime1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22A77C9-9A94-9148-A4E7-8AE6EBE26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MSA8040-I4I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63A2D6E-FF85-3240-B863-E7952A650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D2F01E-2C56-614F-AAE3-90F3E5F4677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893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EFAC94-C518-CF4F-849D-B8E724F39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Like – returns records that has similar [string] pattern as specified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4F6C64-E124-934F-B285-9811D5773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568333"/>
          </a:xfrm>
        </p:spPr>
        <p:txBody>
          <a:bodyPr>
            <a:normAutofit fontScale="77500" lnSpcReduction="20000"/>
          </a:bodyPr>
          <a:lstStyle/>
          <a:p>
            <a:r>
              <a:rPr lang="en-US" i="1" u="sng" dirty="0"/>
              <a:t>like</a:t>
            </a:r>
            <a:r>
              <a:rPr lang="en-US" dirty="0"/>
              <a:t> operator in </a:t>
            </a:r>
            <a:r>
              <a:rPr lang="en-US" i="1" dirty="0"/>
              <a:t>where clause </a:t>
            </a:r>
            <a:r>
              <a:rPr lang="en-US" dirty="0"/>
              <a:t>search for a specified pattern in a column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i="1" dirty="0"/>
              <a:t>select column1, column2, …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table_name</a:t>
            </a:r>
            <a:endParaRPr lang="en-US" i="1" dirty="0"/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where column like patter</a:t>
            </a:r>
            <a:r>
              <a:rPr lang="en-US" i="1" dirty="0"/>
              <a:t>; </a:t>
            </a:r>
          </a:p>
          <a:p>
            <a:pPr marL="0" indent="0">
              <a:buNone/>
            </a:pPr>
            <a:endParaRPr lang="en-US" sz="1000" dirty="0"/>
          </a:p>
          <a:p>
            <a:r>
              <a:rPr lang="en-US" dirty="0"/>
              <a:t>Usually used with wildcards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518874A9-0CF3-E541-A3B8-C3E1E7164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246533"/>
              </p:ext>
            </p:extLst>
          </p:nvPr>
        </p:nvGraphicFramePr>
        <p:xfrm>
          <a:off x="544616" y="4393958"/>
          <a:ext cx="7886700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902255">
                  <a:extLst>
                    <a:ext uri="{9D8B030D-6E8A-4147-A177-3AD203B41FA5}">
                      <a16:colId xmlns:a16="http://schemas.microsoft.com/office/drawing/2014/main" xmlns="" val="16883701"/>
                    </a:ext>
                  </a:extLst>
                </a:gridCol>
                <a:gridCol w="4108372">
                  <a:extLst>
                    <a:ext uri="{9D8B030D-6E8A-4147-A177-3AD203B41FA5}">
                      <a16:colId xmlns:a16="http://schemas.microsoft.com/office/drawing/2014/main" xmlns="" val="2575737956"/>
                    </a:ext>
                  </a:extLst>
                </a:gridCol>
                <a:gridCol w="2876073">
                  <a:extLst>
                    <a:ext uri="{9D8B030D-6E8A-4147-A177-3AD203B41FA5}">
                      <a16:colId xmlns:a16="http://schemas.microsoft.com/office/drawing/2014/main" xmlns="" val="2554335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Symbol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Example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59320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%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Represents </a:t>
                      </a:r>
                      <a:r>
                        <a:rPr lang="en-US" sz="1400" b="1" dirty="0">
                          <a:effectLst/>
                        </a:rPr>
                        <a:t>zero, one, or multiple</a:t>
                      </a:r>
                      <a:r>
                        <a:rPr lang="en-US" sz="1400" dirty="0">
                          <a:effectLst/>
                        </a:rPr>
                        <a:t> characters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bl% finds bl, black, blue, and blob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022753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>
                          <a:effectLst/>
                        </a:rPr>
                        <a:t>_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Represents </a:t>
                      </a:r>
                      <a:r>
                        <a:rPr lang="en-US" sz="1400" b="1" dirty="0">
                          <a:effectLst/>
                        </a:rPr>
                        <a:t>one single </a:t>
                      </a:r>
                      <a:r>
                        <a:rPr lang="en-US" sz="1400" dirty="0">
                          <a:effectLst/>
                        </a:rPr>
                        <a:t>character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h_t finds hot, hat, and hit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216033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[]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Represents </a:t>
                      </a:r>
                      <a:r>
                        <a:rPr lang="en-US" sz="1400" b="1" dirty="0">
                          <a:effectLst/>
                        </a:rPr>
                        <a:t>any</a:t>
                      </a:r>
                      <a:r>
                        <a:rPr lang="en-US" sz="1400" dirty="0">
                          <a:effectLst/>
                        </a:rPr>
                        <a:t> single character within the brackets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h[oa]t finds hot and hat, but not hit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4206789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^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Represents </a:t>
                      </a:r>
                      <a:r>
                        <a:rPr lang="en-US" sz="1400" b="1" dirty="0">
                          <a:effectLst/>
                        </a:rPr>
                        <a:t>any</a:t>
                      </a:r>
                      <a:r>
                        <a:rPr lang="en-US" sz="1400" dirty="0">
                          <a:effectLst/>
                        </a:rPr>
                        <a:t> character </a:t>
                      </a:r>
                      <a:r>
                        <a:rPr lang="en-US" sz="1400" b="1" dirty="0">
                          <a:effectLst/>
                        </a:rPr>
                        <a:t>not</a:t>
                      </a:r>
                      <a:r>
                        <a:rPr lang="en-US" sz="1400" dirty="0">
                          <a:effectLst/>
                        </a:rPr>
                        <a:t> in the brackets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h[^oa]t finds hit, but not hot and hat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130574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-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Represents a range of characters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c[a-b]t finds cat and </a:t>
                      </a:r>
                      <a:r>
                        <a:rPr lang="en-US" sz="1400" dirty="0" err="1">
                          <a:effectLst/>
                        </a:rPr>
                        <a:t>cbt</a:t>
                      </a:r>
                      <a:endParaRPr lang="en-US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4225457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432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7E38A-4664-4947-AE19-764C49D8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 ‘like’ with wildcards to filter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34AA73-6B23-E442-A801-74097CA66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 of using </a:t>
            </a:r>
            <a:r>
              <a:rPr lang="en-US" i="1" u="sng" dirty="0"/>
              <a:t>like</a:t>
            </a:r>
            <a:r>
              <a:rPr lang="en-US" dirty="0"/>
              <a:t> operator with ‘%’ and ‘_’ wildcards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4E896D54-F41B-9142-A377-275BB690C7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2759059"/>
              </p:ext>
            </p:extLst>
          </p:nvPr>
        </p:nvGraphicFramePr>
        <p:xfrm>
          <a:off x="400707" y="2712720"/>
          <a:ext cx="8342586" cy="41452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015422">
                  <a:extLst>
                    <a:ext uri="{9D8B030D-6E8A-4147-A177-3AD203B41FA5}">
                      <a16:colId xmlns:a16="http://schemas.microsoft.com/office/drawing/2014/main" xmlns="" val="79890114"/>
                    </a:ext>
                  </a:extLst>
                </a:gridCol>
                <a:gridCol w="5327164">
                  <a:extLst>
                    <a:ext uri="{9D8B030D-6E8A-4147-A177-3AD203B41FA5}">
                      <a16:colId xmlns:a16="http://schemas.microsoft.com/office/drawing/2014/main" xmlns="" val="937087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LIKE Operator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43131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'a%'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start with "a"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549012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'%a'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end with "a"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2685499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'%or%'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410415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'_r%'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40444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'a_%'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start with "a" and are at least 2 characters in length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427172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'a__%'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595828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ContactName LIKE 'a%o'</a:t>
                      </a:r>
                    </a:p>
                  </a:txBody>
                  <a:tcPr marL="1524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xmlns="" val="377669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970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C40E0A-6FF8-BE41-8C48-D9495F97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&amp; between – specify multiple values in a where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6D6586-B017-7343-A2F9-C413D08A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u="sng" dirty="0"/>
              <a:t>in</a:t>
            </a:r>
            <a:r>
              <a:rPr lang="en-US" dirty="0"/>
              <a:t> – shorthand for </a:t>
            </a:r>
            <a:r>
              <a:rPr lang="en-US" i="1" u="sng" dirty="0"/>
              <a:t>multiple OR conditions</a:t>
            </a:r>
          </a:p>
          <a:p>
            <a:pPr lvl="1"/>
            <a:r>
              <a:rPr lang="en-US" dirty="0" err="1"/>
              <a:t>column_name</a:t>
            </a:r>
            <a:r>
              <a:rPr lang="en-US" dirty="0"/>
              <a:t> in (value1, value2, …) </a:t>
            </a:r>
          </a:p>
          <a:p>
            <a:pPr lvl="1"/>
            <a:r>
              <a:rPr lang="en-US" dirty="0" err="1"/>
              <a:t>column_name</a:t>
            </a:r>
            <a:r>
              <a:rPr lang="en-US" dirty="0"/>
              <a:t> == value1 or </a:t>
            </a:r>
            <a:r>
              <a:rPr lang="en-US" dirty="0" err="1"/>
              <a:t>column_value</a:t>
            </a:r>
            <a:r>
              <a:rPr lang="en-US" dirty="0"/>
              <a:t> == value2 or …</a:t>
            </a:r>
          </a:p>
          <a:p>
            <a:pPr lvl="1"/>
            <a:endParaRPr lang="en-US" sz="700" dirty="0"/>
          </a:p>
          <a:p>
            <a:pPr marL="0" indent="0">
              <a:buNone/>
            </a:pPr>
            <a:r>
              <a:rPr lang="en-US" i="1" dirty="0"/>
              <a:t>select column1,column2,…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table_name</a:t>
            </a:r>
            <a:endParaRPr lang="en-US" i="1" dirty="0"/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where </a:t>
            </a:r>
            <a:r>
              <a:rPr lang="en-US" i="1" dirty="0" err="1">
                <a:highlight>
                  <a:srgbClr val="FFFF00"/>
                </a:highlight>
              </a:rPr>
              <a:t>column_name</a:t>
            </a:r>
            <a:r>
              <a:rPr lang="en-US" i="1" dirty="0">
                <a:highlight>
                  <a:srgbClr val="FFFF00"/>
                </a:highlight>
              </a:rPr>
              <a:t> in (value1,value2,…)</a:t>
            </a:r>
            <a:r>
              <a:rPr lang="en-US" i="1" dirty="0"/>
              <a:t>;</a:t>
            </a:r>
          </a:p>
          <a:p>
            <a:pPr marL="0" indent="0">
              <a:buNone/>
            </a:pPr>
            <a:endParaRPr lang="en-US" sz="600" dirty="0"/>
          </a:p>
          <a:p>
            <a:r>
              <a:rPr lang="en-US" i="1" u="sng" dirty="0"/>
              <a:t>between</a:t>
            </a:r>
            <a:r>
              <a:rPr lang="en-US" dirty="0"/>
              <a:t> – selects values within a given range of numbers/text/dates, inclusive</a:t>
            </a:r>
          </a:p>
          <a:p>
            <a:endParaRPr lang="en-US" sz="600" dirty="0"/>
          </a:p>
          <a:p>
            <a:pPr marL="0" indent="0">
              <a:buNone/>
            </a:pPr>
            <a:r>
              <a:rPr lang="en-US" i="1" dirty="0"/>
              <a:t>select column1,column2,…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table_name</a:t>
            </a:r>
            <a:endParaRPr lang="en-US" i="1" dirty="0"/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where </a:t>
            </a:r>
            <a:r>
              <a:rPr lang="en-US" i="1" dirty="0" err="1">
                <a:highlight>
                  <a:srgbClr val="FFFF00"/>
                </a:highlight>
              </a:rPr>
              <a:t>column_name</a:t>
            </a:r>
            <a:r>
              <a:rPr lang="en-US" i="1" dirty="0">
                <a:highlight>
                  <a:srgbClr val="FFFF00"/>
                </a:highlight>
              </a:rPr>
              <a:t> between value1 and value2</a:t>
            </a:r>
            <a:r>
              <a:rPr lang="en-US" i="1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10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EBFCBD-B494-2C44-8398-1072A89C7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 – generates an aliases temporary name for better </a:t>
            </a:r>
            <a:r>
              <a:rPr lang="en-US" dirty="0" err="1"/>
              <a:t>readablility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AEB240C-2777-364F-B1C3-E439E3B7D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u="sng" dirty="0"/>
              <a:t>SQL aliases </a:t>
            </a:r>
            <a:r>
              <a:rPr lang="en-US" dirty="0"/>
              <a:t>– gives a table or a column in a table </a:t>
            </a:r>
            <a:r>
              <a:rPr lang="en-US" i="1" u="sng" dirty="0"/>
              <a:t>a temporary name</a:t>
            </a:r>
          </a:p>
          <a:p>
            <a:pPr lvl="1"/>
            <a:r>
              <a:rPr lang="en-US" dirty="0"/>
              <a:t>more readable</a:t>
            </a:r>
          </a:p>
          <a:p>
            <a:pPr lvl="1"/>
            <a:r>
              <a:rPr lang="en-US" dirty="0"/>
              <a:t>gone after the query is executed</a:t>
            </a:r>
          </a:p>
          <a:p>
            <a:pPr lvl="1"/>
            <a:endParaRPr lang="en-US" sz="1100" i="1" dirty="0"/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 err="1">
                <a:highlight>
                  <a:srgbClr val="FFFF00"/>
                </a:highlight>
              </a:rPr>
              <a:t>column_name</a:t>
            </a:r>
            <a:r>
              <a:rPr lang="en-US" i="1" dirty="0">
                <a:highlight>
                  <a:srgbClr val="FFFF00"/>
                </a:highlight>
              </a:rPr>
              <a:t> as </a:t>
            </a:r>
            <a:r>
              <a:rPr lang="en-US" i="1" dirty="0" err="1">
                <a:highlight>
                  <a:srgbClr val="FFFF00"/>
                </a:highlight>
              </a:rPr>
              <a:t>alias_column_name</a:t>
            </a:r>
            <a:r>
              <a:rPr lang="en-US" i="1" dirty="0">
                <a:highlight>
                  <a:srgbClr val="FFFF00"/>
                </a:highlight>
              </a:rPr>
              <a:t> </a:t>
            </a:r>
            <a:r>
              <a:rPr lang="en-US" i="1" dirty="0"/>
              <a:t>from </a:t>
            </a:r>
            <a:r>
              <a:rPr lang="en-US" i="1" dirty="0" err="1"/>
              <a:t>table_name</a:t>
            </a:r>
            <a:r>
              <a:rPr lang="en-US" i="1" dirty="0"/>
              <a:t>;</a:t>
            </a:r>
          </a:p>
          <a:p>
            <a:pPr marL="0" indent="0">
              <a:buNone/>
            </a:pPr>
            <a:endParaRPr lang="en-US" sz="1100" i="1" dirty="0"/>
          </a:p>
          <a:p>
            <a:pPr marL="0" indent="0">
              <a:buNone/>
            </a:pPr>
            <a:r>
              <a:rPr lang="en-US" i="1" dirty="0"/>
              <a:t>select column1,column2,… from </a:t>
            </a:r>
            <a:r>
              <a:rPr lang="en-US" i="1" dirty="0" err="1">
                <a:highlight>
                  <a:srgbClr val="FFFF00"/>
                </a:highlight>
              </a:rPr>
              <a:t>table_name</a:t>
            </a:r>
            <a:r>
              <a:rPr lang="en-US" i="1" dirty="0">
                <a:highlight>
                  <a:srgbClr val="FFFF00"/>
                </a:highlight>
              </a:rPr>
              <a:t> as </a:t>
            </a:r>
            <a:r>
              <a:rPr lang="en-US" i="1" dirty="0" err="1">
                <a:highlight>
                  <a:srgbClr val="FFFF00"/>
                </a:highlight>
              </a:rPr>
              <a:t>alias_table_name</a:t>
            </a:r>
            <a:r>
              <a:rPr lang="en-US" i="1" dirty="0"/>
              <a:t>;</a:t>
            </a:r>
          </a:p>
          <a:p>
            <a:pPr marL="0" indent="0">
              <a:buNone/>
            </a:pPr>
            <a:endParaRPr lang="en-US" sz="1100" dirty="0"/>
          </a:p>
          <a:p>
            <a:r>
              <a:rPr lang="en-US" i="1" u="sng" dirty="0"/>
              <a:t>Aliases are useful</a:t>
            </a:r>
            <a:r>
              <a:rPr lang="en-US" dirty="0"/>
              <a:t> when:</a:t>
            </a:r>
          </a:p>
          <a:p>
            <a:pPr lvl="1"/>
            <a:r>
              <a:rPr lang="en-US" dirty="0"/>
              <a:t>more than one table involved in a query</a:t>
            </a:r>
          </a:p>
          <a:p>
            <a:pPr lvl="1"/>
            <a:r>
              <a:rPr lang="en-US" dirty="0"/>
              <a:t>functions are used</a:t>
            </a:r>
          </a:p>
          <a:p>
            <a:pPr lvl="1"/>
            <a:r>
              <a:rPr lang="en-US" dirty="0"/>
              <a:t>column names are big or not readable</a:t>
            </a:r>
          </a:p>
          <a:p>
            <a:pPr lvl="1"/>
            <a:r>
              <a:rPr lang="en-US" dirty="0"/>
              <a:t>two or more columns are combined</a:t>
            </a:r>
          </a:p>
        </p:txBody>
      </p:sp>
    </p:spTree>
    <p:extLst>
      <p:ext uri="{BB962C8B-B14F-4D97-AF65-F5344CB8AC3E}">
        <p14:creationId xmlns:p14="http://schemas.microsoft.com/office/powerpoint/2010/main" val="31194761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DBFE57-DDCD-6D4F-9450-C1168D32A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Join – combines rows from two or more tables, based on a matched column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EF51CA-F215-2C41-8CE5-EE5823E7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types of </a:t>
            </a:r>
            <a:r>
              <a:rPr lang="en-US" i="1" u="sng" dirty="0"/>
              <a:t>join</a:t>
            </a:r>
            <a:r>
              <a:rPr lang="en-US" dirty="0"/>
              <a:t>:</a:t>
            </a:r>
          </a:p>
          <a:p>
            <a:pPr lvl="1"/>
            <a:r>
              <a:rPr lang="en-US" i="1" u="sng" dirty="0"/>
              <a:t>(inner) join </a:t>
            </a:r>
            <a:r>
              <a:rPr lang="en-US" dirty="0"/>
              <a:t>– returns records that have matching values in both tables</a:t>
            </a:r>
          </a:p>
          <a:p>
            <a:pPr lvl="1"/>
            <a:r>
              <a:rPr lang="en-US" i="1" u="sng" dirty="0"/>
              <a:t>left (outer) join </a:t>
            </a:r>
            <a:r>
              <a:rPr lang="en-US" dirty="0"/>
              <a:t>– returns all records from the left table, and the matched records from the right table</a:t>
            </a:r>
          </a:p>
          <a:p>
            <a:pPr lvl="1"/>
            <a:r>
              <a:rPr lang="en-US" i="1" u="sng" dirty="0"/>
              <a:t>right (outer) join </a:t>
            </a:r>
            <a:r>
              <a:rPr lang="en-US" dirty="0"/>
              <a:t>– returns records from the right table, and the matched records from the left table</a:t>
            </a:r>
          </a:p>
          <a:p>
            <a:pPr lvl="1"/>
            <a:r>
              <a:rPr lang="en-US" i="1" u="sng" dirty="0"/>
              <a:t>full (outer) join </a:t>
            </a:r>
            <a:r>
              <a:rPr lang="en-US" dirty="0"/>
              <a:t>– returns all records when there is a match in either left or right 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422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5F99DD-0461-3D4D-AAC2-041AABB18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– returns matching values between two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13CD49-99BE-4C4F-847F-B53042387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select column1,column2,…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>
                <a:highlight>
                  <a:srgbClr val="FFFF00"/>
                </a:highlight>
              </a:rPr>
              <a:t>table1 inner join table2</a:t>
            </a:r>
          </a:p>
          <a:p>
            <a:pPr marL="0" indent="0">
              <a:buNone/>
            </a:pPr>
            <a:r>
              <a:rPr lang="en-US" i="1" dirty="0"/>
              <a:t>on table1.column = table2.column;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500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68C0AA-2C14-2944-9E52-6DA892845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Left join – returns all rows in left table &amp; matched records from right table based on the selected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5ED495-54BB-0645-9442-59B54B08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select column1,column2,…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>
                <a:highlight>
                  <a:srgbClr val="FFFF00"/>
                </a:highlight>
              </a:rPr>
              <a:t>table1 left join table2</a:t>
            </a:r>
          </a:p>
          <a:p>
            <a:pPr marL="0" indent="0">
              <a:buNone/>
            </a:pPr>
            <a:r>
              <a:rPr lang="en-US" i="1" dirty="0"/>
              <a:t>on table1.column = table2.column;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614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9E35CF-BFDC-0A4A-90D8-412E2CCCB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Right join – returns all rows in right table &amp; matched records from left table based on the selected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D4F43-9526-E247-979E-D9EDF0D1F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select column1,column2,…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>
                <a:highlight>
                  <a:srgbClr val="FFFF00"/>
                </a:highlight>
              </a:rPr>
              <a:t>table1 right join table2</a:t>
            </a:r>
          </a:p>
          <a:p>
            <a:pPr marL="0" indent="0">
              <a:buNone/>
            </a:pPr>
            <a:r>
              <a:rPr lang="en-US" i="1" dirty="0"/>
              <a:t>on table1.column = table2.column;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83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13FD83-6A8B-B645-BEC8-CA7F1BF1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Full outer join – returns all records when there is a match in left table or right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5B884EF-9004-A44B-809F-660260796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select column1,column2,…</a:t>
            </a:r>
          </a:p>
          <a:p>
            <a:pPr marL="0" indent="0">
              <a:buNone/>
            </a:pPr>
            <a:r>
              <a:rPr lang="en-US" i="1" dirty="0"/>
              <a:t>from table1 left join table2</a:t>
            </a:r>
          </a:p>
          <a:p>
            <a:pPr marL="0" indent="0">
              <a:buNone/>
            </a:pPr>
            <a:r>
              <a:rPr lang="en-US" i="1" dirty="0"/>
              <a:t>on table1.column = table2.column</a:t>
            </a:r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union</a:t>
            </a:r>
          </a:p>
          <a:p>
            <a:pPr marL="0" indent="0">
              <a:buNone/>
            </a:pPr>
            <a:r>
              <a:rPr lang="en-US" i="1" dirty="0"/>
              <a:t>select column1,column2,…</a:t>
            </a:r>
          </a:p>
          <a:p>
            <a:pPr marL="0" indent="0">
              <a:buNone/>
            </a:pPr>
            <a:r>
              <a:rPr lang="en-US" i="1" dirty="0"/>
              <a:t>from table1 right join table2</a:t>
            </a:r>
          </a:p>
          <a:p>
            <a:pPr marL="0" indent="0">
              <a:buNone/>
            </a:pPr>
            <a:r>
              <a:rPr lang="en-US" i="1" dirty="0"/>
              <a:t>on table1.column = table2.column;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21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6C2AB8-8726-0B4B-9D00-66D47B63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 (all) – combines the results of two or more </a:t>
            </a:r>
            <a:r>
              <a:rPr lang="en-US" dirty="0">
                <a:solidFill>
                  <a:srgbClr val="FF0000"/>
                </a:solidFill>
              </a:rPr>
              <a:t>select statements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CDC4B8-5F5C-F443-84EF-17C07153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u="sng" dirty="0"/>
              <a:t>Criterions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each select statement </a:t>
            </a:r>
            <a:r>
              <a:rPr lang="en-US" i="1" u="sng" dirty="0"/>
              <a:t>must have same number of fields/columns</a:t>
            </a:r>
          </a:p>
          <a:p>
            <a:pPr lvl="1"/>
            <a:r>
              <a:rPr lang="en-US" dirty="0"/>
              <a:t>each columns must have </a:t>
            </a:r>
            <a:r>
              <a:rPr lang="en-US" i="1" u="sng" dirty="0"/>
              <a:t>similar data types</a:t>
            </a:r>
          </a:p>
          <a:p>
            <a:pPr lvl="1"/>
            <a:r>
              <a:rPr lang="en-US" dirty="0"/>
              <a:t>columns must be in the same order</a:t>
            </a:r>
          </a:p>
          <a:p>
            <a:pPr lvl="1"/>
            <a:endParaRPr lang="en-US" sz="1000" dirty="0"/>
          </a:p>
          <a:p>
            <a:pPr marL="0" indent="0">
              <a:buNone/>
            </a:pPr>
            <a:r>
              <a:rPr lang="en-US" i="1" dirty="0"/>
              <a:t>select column1,column2,… from table1</a:t>
            </a:r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union</a:t>
            </a:r>
          </a:p>
          <a:p>
            <a:pPr marL="0" indent="0">
              <a:buNone/>
            </a:pPr>
            <a:r>
              <a:rPr lang="en-US" i="1" dirty="0"/>
              <a:t>select column1,column2,… from table2;</a:t>
            </a:r>
          </a:p>
          <a:p>
            <a:pPr marL="0" indent="0">
              <a:buNone/>
            </a:pPr>
            <a:endParaRPr lang="en-US" sz="900" dirty="0"/>
          </a:p>
          <a:p>
            <a:r>
              <a:rPr lang="en-US" i="1" u="sng" dirty="0"/>
              <a:t>union</a:t>
            </a:r>
            <a:r>
              <a:rPr lang="en-US" dirty="0"/>
              <a:t> </a:t>
            </a:r>
            <a:r>
              <a:rPr lang="en-US" dirty="0" err="1"/>
              <a:t>v.s</a:t>
            </a:r>
            <a:r>
              <a:rPr lang="en-US" dirty="0"/>
              <a:t>. </a:t>
            </a:r>
            <a:r>
              <a:rPr lang="en-US" i="1" u="sng" dirty="0"/>
              <a:t>union all</a:t>
            </a:r>
          </a:p>
          <a:p>
            <a:pPr lvl="1"/>
            <a:r>
              <a:rPr lang="en-US" i="1" u="sng" dirty="0"/>
              <a:t>union</a:t>
            </a:r>
            <a:r>
              <a:rPr lang="en-US" dirty="0"/>
              <a:t> – returns </a:t>
            </a:r>
            <a:r>
              <a:rPr lang="en-US" u="sng" dirty="0"/>
              <a:t>only distinct values</a:t>
            </a:r>
          </a:p>
          <a:p>
            <a:pPr lvl="1"/>
            <a:r>
              <a:rPr lang="en-US" i="1" u="sng" dirty="0"/>
              <a:t>union</a:t>
            </a:r>
            <a:r>
              <a:rPr lang="en-US" dirty="0"/>
              <a:t> – returns </a:t>
            </a:r>
            <a:r>
              <a:rPr lang="en-US" u="sng" dirty="0"/>
              <a:t>duplicate values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267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414C9E-1357-8540-9280-A3580C78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7E92E2-04E4-E74C-AE81-2328B7A70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334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Most of the actions perform on a database are done with SQL statements</a:t>
            </a:r>
          </a:p>
          <a:p>
            <a:pPr lvl="1"/>
            <a:r>
              <a:rPr lang="en-US" dirty="0"/>
              <a:t>Keywords </a:t>
            </a:r>
            <a:r>
              <a:rPr lang="en-US" i="1" u="sng" dirty="0"/>
              <a:t>not</a:t>
            </a:r>
            <a:r>
              <a:rPr lang="en-US" dirty="0"/>
              <a:t> case sensitive</a:t>
            </a:r>
          </a:p>
          <a:p>
            <a:pPr lvl="1"/>
            <a:r>
              <a:rPr lang="en-US" i="1" u="sng" dirty="0">
                <a:highlight>
                  <a:srgbClr val="FFFF00"/>
                </a:highlight>
              </a:rPr>
              <a:t>Require a semicolon </a:t>
            </a:r>
            <a:r>
              <a:rPr lang="en-US" dirty="0">
                <a:highlight>
                  <a:srgbClr val="FFFF00"/>
                </a:highlight>
              </a:rPr>
              <a:t>to end a SQL statement</a:t>
            </a:r>
          </a:p>
          <a:p>
            <a:pPr lvl="1"/>
            <a:r>
              <a:rPr lang="en-US" dirty="0"/>
              <a:t>Just like language, SQL easy to use and understand</a:t>
            </a:r>
          </a:p>
          <a:p>
            <a:r>
              <a:rPr lang="en-US" dirty="0"/>
              <a:t>Some of the most important SQL commands (not a completed list):</a:t>
            </a:r>
          </a:p>
          <a:p>
            <a:pPr lvl="1"/>
            <a:r>
              <a:rPr lang="en-US" i="1" u="sng" dirty="0"/>
              <a:t>select</a:t>
            </a:r>
            <a:r>
              <a:rPr lang="en-US" i="1" dirty="0"/>
              <a:t> – </a:t>
            </a:r>
            <a:r>
              <a:rPr lang="en-US" dirty="0"/>
              <a:t>extracts data from a database</a:t>
            </a:r>
          </a:p>
          <a:p>
            <a:pPr lvl="1"/>
            <a:r>
              <a:rPr lang="en-US" i="1" u="sng" dirty="0"/>
              <a:t>update</a:t>
            </a:r>
            <a:r>
              <a:rPr lang="en-US" i="1" dirty="0"/>
              <a:t> – </a:t>
            </a:r>
            <a:r>
              <a:rPr lang="en-US" dirty="0"/>
              <a:t>updates data in a database</a:t>
            </a:r>
          </a:p>
          <a:p>
            <a:pPr lvl="1"/>
            <a:r>
              <a:rPr lang="en-US" i="1" u="sng" dirty="0"/>
              <a:t>delete</a:t>
            </a:r>
            <a:r>
              <a:rPr lang="en-US" i="1" dirty="0"/>
              <a:t> – </a:t>
            </a:r>
            <a:r>
              <a:rPr lang="en-US" dirty="0"/>
              <a:t>deletes data from a database</a:t>
            </a:r>
          </a:p>
          <a:p>
            <a:pPr lvl="1"/>
            <a:r>
              <a:rPr lang="en-US" i="1" u="sng" dirty="0"/>
              <a:t>create table </a:t>
            </a:r>
            <a:r>
              <a:rPr lang="en-US" dirty="0"/>
              <a:t>– creates a new table</a:t>
            </a:r>
          </a:p>
          <a:p>
            <a:pPr lvl="1"/>
            <a:r>
              <a:rPr lang="en-US" i="1" u="sng" dirty="0"/>
              <a:t>alter table </a:t>
            </a:r>
            <a:r>
              <a:rPr lang="en-US" dirty="0"/>
              <a:t>– modifies a table</a:t>
            </a:r>
          </a:p>
          <a:p>
            <a:pPr lvl="1"/>
            <a:r>
              <a:rPr lang="en-US" i="1" u="sng" dirty="0"/>
              <a:t>drop table </a:t>
            </a:r>
            <a:r>
              <a:rPr lang="en-US" dirty="0"/>
              <a:t>– deletes a table</a:t>
            </a:r>
            <a:endParaRPr lang="en-US" i="1" u="sng" dirty="0"/>
          </a:p>
          <a:p>
            <a:pPr lvl="1"/>
            <a:r>
              <a:rPr lang="en-US" i="1" u="sng" dirty="0"/>
              <a:t>create database </a:t>
            </a:r>
            <a:r>
              <a:rPr lang="en-US" dirty="0"/>
              <a:t>– creates a new database</a:t>
            </a:r>
          </a:p>
          <a:p>
            <a:pPr lvl="1"/>
            <a:r>
              <a:rPr lang="en-US" i="1" u="sng" dirty="0"/>
              <a:t>alter database </a:t>
            </a:r>
            <a:r>
              <a:rPr lang="en-US" dirty="0"/>
              <a:t>– modifies a database</a:t>
            </a:r>
          </a:p>
          <a:p>
            <a:pPr lvl="1"/>
            <a:r>
              <a:rPr lang="en-US" i="1" u="sng" dirty="0"/>
              <a:t>use database </a:t>
            </a:r>
            <a:r>
              <a:rPr lang="en-US" dirty="0"/>
              <a:t>– select the database</a:t>
            </a:r>
          </a:p>
          <a:p>
            <a:pPr lvl="1"/>
            <a:r>
              <a:rPr lang="en-US" i="1" u="sng" dirty="0"/>
              <a:t>drop database </a:t>
            </a:r>
            <a:r>
              <a:rPr lang="en-US" dirty="0"/>
              <a:t>– modifies a database</a:t>
            </a:r>
          </a:p>
          <a:p>
            <a:pPr lvl="1"/>
            <a:r>
              <a:rPr lang="en-US" i="1" u="sng" dirty="0"/>
              <a:t>insert into</a:t>
            </a:r>
            <a:r>
              <a:rPr lang="en-US" i="1" dirty="0"/>
              <a:t> – </a:t>
            </a:r>
            <a:r>
              <a:rPr lang="en-US" dirty="0"/>
              <a:t>inserts new data into a database</a:t>
            </a:r>
          </a:p>
          <a:p>
            <a:pPr lvl="1"/>
            <a:r>
              <a:rPr lang="en-US" i="1" u="sng" dirty="0"/>
              <a:t>describe </a:t>
            </a:r>
            <a:r>
              <a:rPr lang="en-US" i="1" dirty="0"/>
              <a:t>– </a:t>
            </a:r>
            <a:r>
              <a:rPr lang="en-US" dirty="0"/>
              <a:t>describe table schema</a:t>
            </a:r>
          </a:p>
          <a:p>
            <a:pPr lvl="1"/>
            <a:r>
              <a:rPr lang="en-US" i="1" u="sng" dirty="0"/>
              <a:t>distinct</a:t>
            </a:r>
            <a:r>
              <a:rPr lang="en-US" i="1" dirty="0"/>
              <a:t>– return unique and none-duplicated values</a:t>
            </a:r>
          </a:p>
          <a:p>
            <a:pPr lvl="1"/>
            <a:r>
              <a:rPr lang="en-US" i="1" u="sng" dirty="0"/>
              <a:t>commit &amp; rollback </a:t>
            </a:r>
            <a:r>
              <a:rPr lang="en-US" i="1" dirty="0"/>
              <a:t>– permanently save changes or restored</a:t>
            </a:r>
            <a:endParaRPr lang="en-US" dirty="0"/>
          </a:p>
          <a:p>
            <a:pPr lvl="1"/>
            <a:r>
              <a:rPr lang="en-US" i="1" u="sng" dirty="0"/>
              <a:t>create index </a:t>
            </a:r>
            <a:r>
              <a:rPr lang="en-US" dirty="0"/>
              <a:t>– creates an index</a:t>
            </a:r>
          </a:p>
          <a:p>
            <a:pPr lvl="1"/>
            <a:r>
              <a:rPr lang="en-US" i="1" u="sng" dirty="0"/>
              <a:t>drop index </a:t>
            </a:r>
            <a:r>
              <a:rPr lang="en-US" dirty="0"/>
              <a:t>– deletes an index</a:t>
            </a:r>
          </a:p>
        </p:txBody>
      </p:sp>
    </p:spTree>
    <p:extLst>
      <p:ext uri="{BB962C8B-B14F-4D97-AF65-F5344CB8AC3E}">
        <p14:creationId xmlns:p14="http://schemas.microsoft.com/office/powerpoint/2010/main" val="40380322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E6C4A3-E9D8-8646-96A1-805B121B0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– returns the statistics at group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88526A-AF5F-2B47-A913-4445ECA71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/>
              <a:t>used with aggregate functions </a:t>
            </a:r>
            <a:r>
              <a:rPr lang="en-US" dirty="0"/>
              <a:t>(count, max, min, sum, and avg)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select column1, column2, …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table_name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where condition</a:t>
            </a:r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group by column1, column2</a:t>
            </a:r>
            <a:r>
              <a:rPr lang="en-US" i="1" dirty="0"/>
              <a:t>, …</a:t>
            </a:r>
          </a:p>
          <a:p>
            <a:pPr marL="0" indent="0">
              <a:buNone/>
            </a:pPr>
            <a:r>
              <a:rPr lang="en-US" i="1" dirty="0"/>
              <a:t>order by column1, column2, …;</a:t>
            </a:r>
          </a:p>
        </p:txBody>
      </p:sp>
    </p:spTree>
    <p:extLst>
      <p:ext uri="{BB962C8B-B14F-4D97-AF65-F5344CB8AC3E}">
        <p14:creationId xmlns:p14="http://schemas.microsoft.com/office/powerpoint/2010/main" val="8431032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0BBC403-73DF-6141-A02B-08C0EBCD4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– add conditions involving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389B3C-8BEA-0740-8990-0BA40EA3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i="1" u="sng" dirty="0"/>
              <a:t>where clause </a:t>
            </a:r>
            <a:r>
              <a:rPr lang="en-US" dirty="0"/>
              <a:t>cannot be used with aggregate functions, but </a:t>
            </a:r>
            <a:r>
              <a:rPr lang="en-US" i="1" u="sng" dirty="0"/>
              <a:t>having</a:t>
            </a:r>
            <a:r>
              <a:rPr lang="en-US" dirty="0"/>
              <a:t> can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select column1,column2,…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table_name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where condition1</a:t>
            </a:r>
          </a:p>
          <a:p>
            <a:pPr marL="0" indent="0">
              <a:buNone/>
            </a:pPr>
            <a:r>
              <a:rPr lang="en-US" i="1" dirty="0"/>
              <a:t>group by 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</a:p>
          <a:p>
            <a:pPr marL="0" indent="0">
              <a:buNone/>
            </a:pPr>
            <a:r>
              <a:rPr lang="en-US" i="1" dirty="0"/>
              <a:t>having condition2</a:t>
            </a:r>
          </a:p>
          <a:p>
            <a:pPr marL="0" indent="0">
              <a:buNone/>
            </a:pPr>
            <a:r>
              <a:rPr lang="en-US" i="1" dirty="0"/>
              <a:t>order by </a:t>
            </a:r>
            <a:r>
              <a:rPr lang="en-US" i="1" dirty="0" err="1"/>
              <a:t>column_name</a:t>
            </a:r>
            <a:r>
              <a:rPr lang="en-US" i="1" dirty="0"/>
              <a:t>(s);</a:t>
            </a:r>
          </a:p>
        </p:txBody>
      </p:sp>
    </p:spTree>
    <p:extLst>
      <p:ext uri="{BB962C8B-B14F-4D97-AF65-F5344CB8AC3E}">
        <p14:creationId xmlns:p14="http://schemas.microsoft.com/office/powerpoint/2010/main" val="8565383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B615E2-436F-4C4F-BF08-E55AE568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Exists – test for the existence of any record in a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3AAC24E-8461-6C4D-89A9-25FA8278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u="sng" dirty="0"/>
              <a:t>exists</a:t>
            </a:r>
            <a:r>
              <a:rPr lang="en-US" dirty="0"/>
              <a:t> returns true, if the subquery returns one or more rows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select column1, column2, …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table_name</a:t>
            </a:r>
            <a:endParaRPr lang="en-US" i="1" dirty="0"/>
          </a:p>
          <a:p>
            <a:pPr marL="0" indent="0">
              <a:buNone/>
            </a:pPr>
            <a:r>
              <a:rPr lang="en-US" i="1" dirty="0"/>
              <a:t>where </a:t>
            </a:r>
            <a:r>
              <a:rPr lang="en-US" i="1" dirty="0">
                <a:highlight>
                  <a:srgbClr val="FFFF00"/>
                </a:highlight>
              </a:rPr>
              <a:t>exists</a:t>
            </a:r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(select </a:t>
            </a:r>
            <a:r>
              <a:rPr lang="en-US" i="1" dirty="0" err="1">
                <a:highlight>
                  <a:srgbClr val="FFFF00"/>
                </a:highlight>
              </a:rPr>
              <a:t>column_name</a:t>
            </a:r>
            <a:r>
              <a:rPr lang="en-US" i="1" dirty="0">
                <a:highlight>
                  <a:srgbClr val="FFFF00"/>
                </a:highlight>
              </a:rPr>
              <a:t>(s) from </a:t>
            </a:r>
            <a:r>
              <a:rPr lang="en-US" i="1" dirty="0" err="1">
                <a:highlight>
                  <a:srgbClr val="FFFF00"/>
                </a:highlight>
              </a:rPr>
              <a:t>table_name</a:t>
            </a:r>
            <a:r>
              <a:rPr lang="en-US" i="1" dirty="0">
                <a:highlight>
                  <a:srgbClr val="FFFF00"/>
                </a:highlight>
              </a:rPr>
              <a:t> where condition)</a:t>
            </a:r>
            <a:r>
              <a:rPr lang="en-US" i="1" dirty="0"/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704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D0EA32-3856-1149-8560-646DFA19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or All – filter rows by checking the values returned by a subquery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4ABCDE-5EE0-3640-99E9-EEDA95AF8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u="sng" dirty="0"/>
              <a:t>any</a:t>
            </a:r>
            <a:r>
              <a:rPr lang="en-US" dirty="0"/>
              <a:t> or </a:t>
            </a:r>
            <a:r>
              <a:rPr lang="en-US" i="1" u="sng" dirty="0"/>
              <a:t>all</a:t>
            </a:r>
            <a:r>
              <a:rPr lang="en-US" dirty="0"/>
              <a:t> are used with a </a:t>
            </a:r>
            <a:r>
              <a:rPr lang="en-US" i="1" u="sng" dirty="0"/>
              <a:t>where</a:t>
            </a:r>
            <a:r>
              <a:rPr lang="en-US" dirty="0"/>
              <a:t> or </a:t>
            </a:r>
            <a:r>
              <a:rPr lang="en-US" i="1" u="sng" dirty="0"/>
              <a:t>having</a:t>
            </a:r>
            <a:r>
              <a:rPr lang="en-US" dirty="0"/>
              <a:t> clauses</a:t>
            </a:r>
          </a:p>
          <a:p>
            <a:pPr lvl="1"/>
            <a:r>
              <a:rPr lang="en-US" i="1" u="sng" dirty="0"/>
              <a:t>any</a:t>
            </a:r>
            <a:r>
              <a:rPr lang="en-US" dirty="0"/>
              <a:t>: returns true if </a:t>
            </a:r>
            <a:r>
              <a:rPr lang="en-US" i="1" dirty="0"/>
              <a:t>any of the subquery values meet the conditions</a:t>
            </a:r>
          </a:p>
          <a:p>
            <a:pPr lvl="1"/>
            <a:r>
              <a:rPr lang="en-US" i="1" u="sng" dirty="0"/>
              <a:t>all</a:t>
            </a:r>
            <a:r>
              <a:rPr lang="en-US" dirty="0"/>
              <a:t>: returns true if </a:t>
            </a:r>
            <a:r>
              <a:rPr lang="en-US" i="1" dirty="0"/>
              <a:t>all of the subquery values meet the conditions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/>
              <a:t>select column1, column2, …</a:t>
            </a:r>
          </a:p>
          <a:p>
            <a:pPr marL="0" indent="0">
              <a:buNone/>
            </a:pPr>
            <a:r>
              <a:rPr lang="en-US" i="1" dirty="0"/>
              <a:t>from table_name1</a:t>
            </a:r>
          </a:p>
          <a:p>
            <a:pPr marL="0" indent="0">
              <a:buNone/>
            </a:pPr>
            <a:r>
              <a:rPr lang="en-US" i="1" dirty="0"/>
              <a:t>where </a:t>
            </a:r>
            <a:r>
              <a:rPr lang="en-US" i="1" dirty="0" err="1">
                <a:highlight>
                  <a:srgbClr val="FFFF00"/>
                </a:highlight>
              </a:rPr>
              <a:t>column_name</a:t>
            </a:r>
            <a:r>
              <a:rPr lang="en-US" i="1" dirty="0">
                <a:highlight>
                  <a:srgbClr val="FFFF00"/>
                </a:highlight>
              </a:rPr>
              <a:t> operator any</a:t>
            </a:r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(select </a:t>
            </a:r>
            <a:r>
              <a:rPr lang="en-US" i="1" dirty="0" err="1">
                <a:highlight>
                  <a:srgbClr val="FFFF00"/>
                </a:highlight>
              </a:rPr>
              <a:t>column_name</a:t>
            </a:r>
            <a:r>
              <a:rPr lang="en-US" i="1" dirty="0">
                <a:highlight>
                  <a:srgbClr val="FFFF00"/>
                </a:highlight>
              </a:rPr>
              <a:t> from table_name2 where </a:t>
            </a:r>
            <a:endParaRPr lang="en-US" i="1" dirty="0" smtClean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i="1" dirty="0" smtClean="0">
                <a:highlight>
                  <a:srgbClr val="FFFF00"/>
                </a:highlight>
              </a:rPr>
              <a:t>condition</a:t>
            </a:r>
            <a:r>
              <a:rPr lang="en-US" i="1" dirty="0">
                <a:highlight>
                  <a:srgbClr val="FFFF00"/>
                </a:highlight>
              </a:rPr>
              <a:t>)</a:t>
            </a:r>
            <a:r>
              <a:rPr lang="en-US" i="1" dirty="0"/>
              <a:t>;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5DAB2D-FB38-7643-AE98-242DDA662295}"/>
              </a:ext>
            </a:extLst>
          </p:cNvPr>
          <p:cNvSpPr txBox="1"/>
          <p:nvPr/>
        </p:nvSpPr>
        <p:spPr>
          <a:xfrm>
            <a:off x="6316402" y="4177395"/>
            <a:ext cx="261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=, &lt;&gt;, !=, &gt;, &gt;=, &lt;, or &lt;=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xmlns="" id="{96B61A64-3C71-2E42-B217-E0C3E8E650AD}"/>
              </a:ext>
            </a:extLst>
          </p:cNvPr>
          <p:cNvCxnSpPr>
            <a:cxnSpLocks/>
          </p:cNvCxnSpPr>
          <p:nvPr/>
        </p:nvCxnSpPr>
        <p:spPr>
          <a:xfrm flipH="1">
            <a:off x="4447846" y="4383883"/>
            <a:ext cx="1868556" cy="308921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3042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F217FC-5814-2D44-AF4D-3352F4B6E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– returns a value when it meets the first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7E3DC7-74E9-2A44-943A-ED4AD4DD39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i="1" u="sng" dirty="0"/>
              <a:t>Check all conditions</a:t>
            </a:r>
            <a:r>
              <a:rPr lang="en-US" dirty="0"/>
              <a:t>, and </a:t>
            </a:r>
          </a:p>
          <a:p>
            <a:pPr lvl="1"/>
            <a:r>
              <a:rPr lang="en-US" dirty="0"/>
              <a:t>stop checking and return the value once a condition is true</a:t>
            </a:r>
          </a:p>
          <a:p>
            <a:pPr lvl="1"/>
            <a:r>
              <a:rPr lang="en-US" dirty="0"/>
              <a:t>if no condition is true, return value in the </a:t>
            </a:r>
            <a:r>
              <a:rPr lang="en-US" i="1" u="sng" dirty="0"/>
              <a:t>else clause </a:t>
            </a:r>
            <a:r>
              <a:rPr lang="en-US" dirty="0"/>
              <a:t>if there is one; otherwise return NULL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case</a:t>
            </a:r>
          </a:p>
          <a:p>
            <a:pPr marL="0" indent="0">
              <a:buNone/>
            </a:pPr>
            <a:r>
              <a:rPr lang="en-US" i="1" dirty="0"/>
              <a:t>when condition1 then result1</a:t>
            </a:r>
          </a:p>
          <a:p>
            <a:pPr marL="0" indent="0">
              <a:buNone/>
            </a:pPr>
            <a:r>
              <a:rPr lang="en-US" i="1" dirty="0"/>
              <a:t>when condition2 then result2</a:t>
            </a:r>
          </a:p>
          <a:p>
            <a:pPr marL="0" indent="0">
              <a:buNone/>
            </a:pPr>
            <a:r>
              <a:rPr lang="en-US" i="1" dirty="0"/>
              <a:t>…</a:t>
            </a:r>
          </a:p>
          <a:p>
            <a:pPr marL="0" indent="0">
              <a:buNone/>
            </a:pPr>
            <a:r>
              <a:rPr lang="en-US" i="1" dirty="0"/>
              <a:t>when </a:t>
            </a:r>
            <a:r>
              <a:rPr lang="en-US" i="1" dirty="0" err="1"/>
              <a:t>conditionk</a:t>
            </a:r>
            <a:r>
              <a:rPr lang="en-US" i="1" dirty="0"/>
              <a:t> then </a:t>
            </a:r>
            <a:r>
              <a:rPr lang="en-US" i="1" dirty="0" err="1"/>
              <a:t>resultk</a:t>
            </a:r>
            <a:endParaRPr lang="en-US" i="1" dirty="0"/>
          </a:p>
          <a:p>
            <a:pPr marL="0" indent="0">
              <a:buNone/>
            </a:pPr>
            <a:r>
              <a:rPr lang="en-US" i="1" dirty="0">
                <a:highlight>
                  <a:srgbClr val="FFFF00"/>
                </a:highlight>
              </a:rPr>
              <a:t>else result</a:t>
            </a:r>
          </a:p>
          <a:p>
            <a:pPr marL="0" indent="0">
              <a:buNone/>
            </a:pPr>
            <a:r>
              <a:rPr lang="en-US" i="1" dirty="0"/>
              <a:t>end;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675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DE3690-CD31-3E40-B413-32FBCE6A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IfNull</a:t>
            </a:r>
            <a:r>
              <a:rPr lang="en-US" dirty="0"/>
              <a:t> – returns an alternative value if an expression is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753A8A4-E1A0-D54E-A3EA-BB00E8B24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select </a:t>
            </a:r>
            <a:r>
              <a:rPr lang="en-US" i="1" dirty="0" err="1">
                <a:highlight>
                  <a:srgbClr val="FFFF00"/>
                </a:highlight>
              </a:rPr>
              <a:t>ifnull</a:t>
            </a:r>
            <a:r>
              <a:rPr lang="en-US" i="1" dirty="0">
                <a:highlight>
                  <a:srgbClr val="FFFF00"/>
                </a:highlight>
              </a:rPr>
              <a:t>(column1, 0)</a:t>
            </a:r>
          </a:p>
          <a:p>
            <a:pPr marL="0" indent="0">
              <a:buNone/>
            </a:pPr>
            <a:r>
              <a:rPr lang="en-US" i="1" dirty="0"/>
              <a:t>from </a:t>
            </a:r>
            <a:r>
              <a:rPr lang="en-US" i="1" dirty="0" err="1"/>
              <a:t>table_name</a:t>
            </a:r>
            <a:r>
              <a:rPr lang="en-US" i="1" dirty="0"/>
              <a:t>; </a:t>
            </a:r>
          </a:p>
          <a:p>
            <a:endParaRPr lang="en-US" dirty="0"/>
          </a:p>
          <a:p>
            <a:r>
              <a:rPr lang="en-US" i="1" u="sng" dirty="0" err="1"/>
              <a:t>ifnull</a:t>
            </a:r>
            <a:r>
              <a:rPr lang="en-US" i="1" u="sng" dirty="0"/>
              <a:t>(column1, 0) </a:t>
            </a:r>
            <a:r>
              <a:rPr lang="en-US" dirty="0"/>
              <a:t>is equivalent to </a:t>
            </a:r>
            <a:r>
              <a:rPr lang="en-US" i="1" u="sng" dirty="0"/>
              <a:t>coalesce(column1, 0)</a:t>
            </a:r>
          </a:p>
          <a:p>
            <a:pPr lvl="1"/>
            <a:r>
              <a:rPr lang="en-US" i="1" u="sng" dirty="0"/>
              <a:t>coalesce(val1,val2,…</a:t>
            </a:r>
            <a:r>
              <a:rPr lang="en-US" i="1" u="sng" dirty="0" err="1"/>
              <a:t>valn</a:t>
            </a:r>
            <a:r>
              <a:rPr lang="en-US" i="1" u="sng" dirty="0"/>
              <a:t>): </a:t>
            </a:r>
            <a:r>
              <a:rPr lang="en-US" dirty="0"/>
              <a:t>returns the first non-null value in a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11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 – retrieves data from a table in a data</a:t>
            </a:r>
            <a:r>
              <a:rPr lang="en-US" dirty="0"/>
              <a:t>ba</a:t>
            </a:r>
            <a:r>
              <a:rPr lang="en-US" dirty="0"/>
              <a:t>se, and return to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Syntax: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SELECT column_name1, column_name2, .…, </a:t>
            </a:r>
            <a:r>
              <a:rPr lang="en-US" dirty="0" err="1"/>
              <a:t>column_nameN</a:t>
            </a:r>
            <a:r>
              <a:rPr lang="en-US" dirty="0"/>
              <a:t>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[ FROM </a:t>
            </a:r>
            <a:r>
              <a:rPr lang="en-US" dirty="0" err="1"/>
              <a:t>table_name</a:t>
            </a:r>
            <a:r>
              <a:rPr lang="en-US" dirty="0"/>
              <a:t> ]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[ WHERE condition ] 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[ ORDER BY order_column_name1 [ ASC | DESC ], .... ];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smtClean="0"/>
              <a:t>select </a:t>
            </a:r>
            <a:r>
              <a:rPr lang="en-US" dirty="0" err="1" smtClean="0"/>
              <a:t>cus_code,cus_lname,cus_fname,cus_areacode,cus_phone,cus_balance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from customer</a:t>
            </a:r>
          </a:p>
          <a:p>
            <a:pPr marL="457200" lvl="1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cus_areacode</a:t>
            </a:r>
            <a:r>
              <a:rPr lang="en-US" dirty="0"/>
              <a:t> = </a:t>
            </a:r>
            <a:r>
              <a:rPr lang="en-US" dirty="0" smtClean="0"/>
              <a:t>615</a:t>
            </a:r>
          </a:p>
          <a:p>
            <a:pPr marL="457200" lvl="1" indent="0">
              <a:buNone/>
            </a:pPr>
            <a:r>
              <a:rPr lang="en-US" dirty="0" smtClean="0"/>
              <a:t>order </a:t>
            </a:r>
            <a:r>
              <a:rPr lang="en-US" dirty="0"/>
              <a:t>by </a:t>
            </a:r>
            <a:r>
              <a:rPr lang="en-US" dirty="0" err="1"/>
              <a:t>cus_lname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39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Update – modify the values (cell value) that stored in the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UPDATE </a:t>
            </a:r>
            <a:r>
              <a:rPr lang="en-US" dirty="0" err="1"/>
              <a:t>table_name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SET column_name1 </a:t>
            </a:r>
            <a:r>
              <a:rPr lang="en-US" dirty="0"/>
              <a:t>= new_value_1, column_name2 = new_value_2, ...., </a:t>
            </a:r>
            <a:r>
              <a:rPr lang="en-US" dirty="0" err="1"/>
              <a:t>column_nameN</a:t>
            </a:r>
            <a:r>
              <a:rPr lang="en-US" dirty="0"/>
              <a:t> = </a:t>
            </a:r>
            <a:r>
              <a:rPr lang="en-US" dirty="0" err="1"/>
              <a:t>new_value_N</a:t>
            </a:r>
            <a:r>
              <a:rPr lang="en-US" dirty="0"/>
              <a:t>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[ </a:t>
            </a:r>
            <a:r>
              <a:rPr lang="en-US" dirty="0"/>
              <a:t>WHERE CONDITION ];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update customer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set </a:t>
            </a:r>
            <a:r>
              <a:rPr lang="en-US" dirty="0" err="1"/>
              <a:t>cus_balance</a:t>
            </a:r>
            <a:r>
              <a:rPr lang="en-US" dirty="0"/>
              <a:t> = </a:t>
            </a:r>
            <a:r>
              <a:rPr lang="en-US" dirty="0" err="1"/>
              <a:t>cus_balance</a:t>
            </a:r>
            <a:r>
              <a:rPr lang="en-US" dirty="0"/>
              <a:t> </a:t>
            </a:r>
            <a:r>
              <a:rPr lang="mr-IN" dirty="0" smtClean="0"/>
              <a:t>–</a:t>
            </a:r>
            <a:r>
              <a:rPr lang="en-US" dirty="0" smtClean="0"/>
              <a:t> 100</a:t>
            </a:r>
          </a:p>
          <a:p>
            <a:pPr marL="457200" lvl="1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cus_code</a:t>
            </a:r>
            <a:r>
              <a:rPr lang="en-US" dirty="0"/>
              <a:t> = 10016;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8278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Delete – delete recordings (rows) from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DELETE FROM </a:t>
            </a:r>
            <a:r>
              <a:rPr lang="en-US" dirty="0" err="1"/>
              <a:t>table_name</a:t>
            </a:r>
            <a:r>
              <a:rPr lang="en-US" dirty="0"/>
              <a:t> [ WHERE CONDITION ];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delete from </a:t>
            </a:r>
            <a:r>
              <a:rPr lang="en-US" dirty="0" smtClean="0"/>
              <a:t>customer</a:t>
            </a:r>
          </a:p>
          <a:p>
            <a:pPr marL="457200" lvl="1" indent="0">
              <a:buNone/>
            </a:pPr>
            <a:r>
              <a:rPr lang="en-US" dirty="0" smtClean="0"/>
              <a:t>where </a:t>
            </a:r>
            <a:r>
              <a:rPr lang="en-US" dirty="0" err="1"/>
              <a:t>cus_code</a:t>
            </a:r>
            <a:r>
              <a:rPr lang="en-US" dirty="0"/>
              <a:t> = 10016;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499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Table – create a table (relation) with given schema in a 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CREATE TABLE </a:t>
            </a:r>
            <a:r>
              <a:rPr lang="en-US" dirty="0" err="1"/>
              <a:t>table_name</a:t>
            </a:r>
            <a:r>
              <a:rPr lang="en-US" dirty="0"/>
              <a:t> (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column_name1 </a:t>
            </a:r>
            <a:r>
              <a:rPr lang="en-US" dirty="0" err="1"/>
              <a:t>data_type</a:t>
            </a:r>
            <a:r>
              <a:rPr lang="en-US" dirty="0"/>
              <a:t> [column1 constraint(s)], column_name2 </a:t>
            </a:r>
            <a:r>
              <a:rPr lang="en-US" dirty="0" err="1"/>
              <a:t>data_type</a:t>
            </a:r>
            <a:r>
              <a:rPr lang="en-US" dirty="0"/>
              <a:t> [column2 constraint(s)], ..... ....., </a:t>
            </a:r>
            <a:r>
              <a:rPr lang="en-US" dirty="0" err="1"/>
              <a:t>column_nameN</a:t>
            </a:r>
            <a:r>
              <a:rPr lang="en-US" dirty="0"/>
              <a:t> </a:t>
            </a:r>
            <a:r>
              <a:rPr lang="en-US" dirty="0" err="1"/>
              <a:t>data_type</a:t>
            </a:r>
            <a:r>
              <a:rPr lang="en-US" dirty="0"/>
              <a:t> [</a:t>
            </a:r>
            <a:r>
              <a:rPr lang="en-US" dirty="0" err="1"/>
              <a:t>columnN</a:t>
            </a:r>
            <a:r>
              <a:rPr lang="en-US" dirty="0"/>
              <a:t> constraint(s)], PRIMARY KEY(one or more col) );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create table </a:t>
            </a:r>
            <a:r>
              <a:rPr lang="en-US" dirty="0" smtClean="0"/>
              <a:t>customer(</a:t>
            </a:r>
          </a:p>
          <a:p>
            <a:pPr marL="457200" lvl="1" indent="0">
              <a:buNone/>
            </a:pPr>
            <a:r>
              <a:rPr lang="en-US" dirty="0" err="1" smtClean="0"/>
              <a:t>cus_code</a:t>
            </a:r>
            <a:r>
              <a:rPr lang="en-US" dirty="0" smtClean="0"/>
              <a:t> </a:t>
            </a:r>
            <a:r>
              <a:rPr lang="en-US" dirty="0" err="1"/>
              <a:t>int</a:t>
            </a:r>
            <a:r>
              <a:rPr lang="en-US" dirty="0"/>
              <a:t> not null,    </a:t>
            </a:r>
            <a:r>
              <a:rPr lang="en-US" dirty="0" err="1"/>
              <a:t>cus_lname</a:t>
            </a:r>
            <a:r>
              <a:rPr lang="en-US" dirty="0"/>
              <a:t> varchar(15) not null,    </a:t>
            </a:r>
            <a:r>
              <a:rPr lang="en-US" dirty="0" err="1"/>
              <a:t>cus_fname</a:t>
            </a:r>
            <a:r>
              <a:rPr lang="en-US" dirty="0"/>
              <a:t> varchar(15) not null,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cus_initial</a:t>
            </a:r>
            <a:r>
              <a:rPr lang="en-US" dirty="0" smtClean="0"/>
              <a:t> </a:t>
            </a:r>
            <a:r>
              <a:rPr lang="en-US" dirty="0"/>
              <a:t>varchar(15),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cus_areacode</a:t>
            </a:r>
            <a:r>
              <a:rPr lang="en-US" dirty="0" smtClean="0"/>
              <a:t> </a:t>
            </a:r>
            <a:r>
              <a:rPr lang="en-US" dirty="0"/>
              <a:t>varchar(3),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cus_phone</a:t>
            </a:r>
            <a:r>
              <a:rPr lang="en-US" dirty="0" smtClean="0"/>
              <a:t> </a:t>
            </a:r>
            <a:r>
              <a:rPr lang="en-US" dirty="0"/>
              <a:t>varchar(8),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err="1" smtClean="0"/>
              <a:t>cus_balance</a:t>
            </a:r>
            <a:r>
              <a:rPr lang="en-US" dirty="0" smtClean="0"/>
              <a:t> </a:t>
            </a:r>
            <a:r>
              <a:rPr lang="en-US" dirty="0"/>
              <a:t>decimal(10,2) not null,    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primary </a:t>
            </a:r>
            <a:r>
              <a:rPr lang="en-US" dirty="0"/>
              <a:t>key (</a:t>
            </a:r>
            <a:r>
              <a:rPr lang="en-US" dirty="0" err="1"/>
              <a:t>cus_code</a:t>
            </a:r>
            <a:r>
              <a:rPr lang="en-US" dirty="0"/>
              <a:t>));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57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DFC4C-EE50-2543-8215-4F6858C7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Alter Table – add, delete or modify the data type of a column in a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B9E9C6-6D05-184C-846B-90C54BBFB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Syntax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ADD </a:t>
            </a:r>
            <a:r>
              <a:rPr lang="en-US" dirty="0" err="1"/>
              <a:t>column_name</a:t>
            </a:r>
            <a:r>
              <a:rPr lang="en-US" dirty="0"/>
              <a:t> datatype[(size)];</a:t>
            </a:r>
          </a:p>
          <a:p>
            <a:pPr marL="457200" lvl="1" indent="0">
              <a:buNone/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MODIFY </a:t>
            </a:r>
            <a:r>
              <a:rPr lang="en-US" dirty="0" err="1"/>
              <a:t>column_name</a:t>
            </a:r>
            <a:r>
              <a:rPr lang="en-US" dirty="0"/>
              <a:t> </a:t>
            </a:r>
            <a:r>
              <a:rPr lang="en-US" dirty="0" err="1"/>
              <a:t>column_datatype</a:t>
            </a:r>
            <a:r>
              <a:rPr lang="en-US" dirty="0"/>
              <a:t>[(size)];</a:t>
            </a:r>
          </a:p>
          <a:p>
            <a:pPr marL="457200" lvl="1" indent="0">
              <a:buNone/>
            </a:pPr>
            <a:r>
              <a:rPr lang="en-US" dirty="0"/>
              <a:t>ALTER TABLE </a:t>
            </a:r>
            <a:r>
              <a:rPr lang="en-US" dirty="0" err="1"/>
              <a:t>table_name</a:t>
            </a:r>
            <a:r>
              <a:rPr lang="en-US" dirty="0"/>
              <a:t> DROP COLUMN </a:t>
            </a:r>
            <a:r>
              <a:rPr lang="en-US" dirty="0" err="1"/>
              <a:t>column_name</a:t>
            </a:r>
            <a:r>
              <a:rPr lang="en-US" dirty="0"/>
              <a:t>;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/>
              <a:t>alter table </a:t>
            </a:r>
            <a:r>
              <a:rPr lang="en-US" dirty="0" smtClean="0"/>
              <a:t>customer </a:t>
            </a:r>
            <a:r>
              <a:rPr lang="en-US" dirty="0"/>
              <a:t>add unique(</a:t>
            </a:r>
            <a:r>
              <a:rPr lang="en-US" dirty="0" err="1"/>
              <a:t>cus_phone</a:t>
            </a:r>
            <a:r>
              <a:rPr lang="en-US" dirty="0"/>
              <a:t>);alter table </a:t>
            </a:r>
            <a:r>
              <a:rPr lang="en-US" dirty="0" smtClean="0"/>
              <a:t>customer </a:t>
            </a:r>
            <a:r>
              <a:rPr lang="en-US" dirty="0"/>
              <a:t>add constraint </a:t>
            </a:r>
            <a:r>
              <a:rPr lang="en-US" dirty="0" err="1"/>
              <a:t>unique_phone</a:t>
            </a:r>
            <a:r>
              <a:rPr lang="en-US" dirty="0"/>
              <a:t> unique (</a:t>
            </a:r>
            <a:r>
              <a:rPr lang="en-US" dirty="0" err="1"/>
              <a:t>cus_phone</a:t>
            </a:r>
            <a:r>
              <a:rPr lang="en-US" dirty="0" smtClean="0"/>
              <a:t>);</a:t>
            </a:r>
          </a:p>
          <a:p>
            <a:pPr marL="457200" lvl="1" indent="0">
              <a:buNone/>
            </a:pPr>
            <a:r>
              <a:rPr lang="en-US" dirty="0" smtClean="0"/>
              <a:t>alter </a:t>
            </a:r>
            <a:r>
              <a:rPr lang="en-US" dirty="0"/>
              <a:t>table </a:t>
            </a:r>
            <a:r>
              <a:rPr lang="en-US" dirty="0" smtClean="0"/>
              <a:t>customer </a:t>
            </a:r>
            <a:r>
              <a:rPr lang="en-US" dirty="0"/>
              <a:t>drop constraint </a:t>
            </a:r>
            <a:r>
              <a:rPr lang="en-US" dirty="0" err="1"/>
              <a:t>unique_phone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18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8017</TotalTime>
  <Words>2457</Words>
  <Application>Microsoft Macintosh PowerPoint</Application>
  <PresentationFormat>On-screen Show (4:3)</PresentationFormat>
  <Paragraphs>478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Calibri</vt:lpstr>
      <vt:lpstr>Calibri Light</vt:lpstr>
      <vt:lpstr>Courier New</vt:lpstr>
      <vt:lpstr>Mangal</vt:lpstr>
      <vt:lpstr>STIXGeneral-Regular</vt:lpstr>
      <vt:lpstr>Times New Roman</vt:lpstr>
      <vt:lpstr>Wingdings</vt:lpstr>
      <vt:lpstr>Arial</vt:lpstr>
      <vt:lpstr>Office Theme</vt:lpstr>
      <vt:lpstr>Structured Query Language</vt:lpstr>
      <vt:lpstr>Overview</vt:lpstr>
      <vt:lpstr>The SQL Query Language</vt:lpstr>
      <vt:lpstr>SQL Statements</vt:lpstr>
      <vt:lpstr>Select – retrieves data from a table in a database, and return to users</vt:lpstr>
      <vt:lpstr>Update – modify the values (cell value) that stored in the table</vt:lpstr>
      <vt:lpstr>Delete – delete recordings (rows) from a table</vt:lpstr>
      <vt:lpstr>Create Table – create a table (relation) with given schema in a DB</vt:lpstr>
      <vt:lpstr>Alter Table – add, delete or modify the data type of a column in a table</vt:lpstr>
      <vt:lpstr>Drop Table – remove the table (not just rows)</vt:lpstr>
      <vt:lpstr>Create Database – create a new database</vt:lpstr>
      <vt:lpstr>Drop Database – delete a database from existing DBMS</vt:lpstr>
      <vt:lpstr>Insert Into – write new one or multiple recordings into an existing table</vt:lpstr>
      <vt:lpstr>Describe – display the schema of an existing table</vt:lpstr>
      <vt:lpstr>Distinct – use with SELECT, to display unique value of a column</vt:lpstr>
      <vt:lpstr>Commit – save any changes or alteration on the current transaction, permanently</vt:lpstr>
      <vt:lpstr>Rollback – undo all the alterations and changes that occurred on the current transaction after the last commit</vt:lpstr>
      <vt:lpstr>Create Index – create a new index for query</vt:lpstr>
      <vt:lpstr>Drop Index – delete an existing index that saved in a DB</vt:lpstr>
      <vt:lpstr>Use – select an existing database</vt:lpstr>
      <vt:lpstr>Select – retrieves data from a table in a database</vt:lpstr>
      <vt:lpstr>Distinct – keeps different values and drops duplicate values</vt:lpstr>
      <vt:lpstr>Where – filter rows by adding conditions</vt:lpstr>
      <vt:lpstr>What if we have multiple conditions?</vt:lpstr>
      <vt:lpstr>Update with where – modify existing rows in the existing tables</vt:lpstr>
      <vt:lpstr>Delete with where – deletes (not drops) existing records in a table</vt:lpstr>
      <vt:lpstr>Order by – order the output table in ascending or descending order</vt:lpstr>
      <vt:lpstr>Limit – only returns specified number of rows that satisfy the condition</vt:lpstr>
      <vt:lpstr>Aggregate functions – calculates basic statistics</vt:lpstr>
      <vt:lpstr>Like – returns records that has similar [string] pattern as specified</vt:lpstr>
      <vt:lpstr>Combine ‘like’ with wildcards to filter rows</vt:lpstr>
      <vt:lpstr>In &amp; between – specify multiple values in a where clause</vt:lpstr>
      <vt:lpstr>As – generates an aliases temporary name for better readablility</vt:lpstr>
      <vt:lpstr>Join – combines rows from two or more tables, based on a matched column value</vt:lpstr>
      <vt:lpstr>Inner join – returns matching values between two tables</vt:lpstr>
      <vt:lpstr>Left join – returns all rows in left table &amp; matched records from right table based on the selected column</vt:lpstr>
      <vt:lpstr>Right join – returns all rows in right table &amp; matched records from left table based on the selected column</vt:lpstr>
      <vt:lpstr>Full outer join – returns all records when there is a match in left table or right table</vt:lpstr>
      <vt:lpstr>Union (all) – combines the results of two or more select statements</vt:lpstr>
      <vt:lpstr>Group by – returns the statistics at group level</vt:lpstr>
      <vt:lpstr>Having – add conditions involving aggregate functions</vt:lpstr>
      <vt:lpstr>Exists – test for the existence of any record in a subquery</vt:lpstr>
      <vt:lpstr>Any or All – filter rows by checking the values returned by a subquery</vt:lpstr>
      <vt:lpstr>Case – returns a value when it meets the first conditions</vt:lpstr>
      <vt:lpstr>IfNull – returns an alternative value if an expression is NULL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Houping Xiao</dc:creator>
  <cp:lastModifiedBy>Houping Xiao</cp:lastModifiedBy>
  <cp:revision>316</cp:revision>
  <cp:lastPrinted>2021-09-07T03:39:35Z</cp:lastPrinted>
  <dcterms:created xsi:type="dcterms:W3CDTF">2021-08-22T02:43:33Z</dcterms:created>
  <dcterms:modified xsi:type="dcterms:W3CDTF">2022-09-14T17:32:26Z</dcterms:modified>
</cp:coreProperties>
</file>