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76" r:id="rId2"/>
    <p:sldId id="396" r:id="rId3"/>
    <p:sldId id="512" r:id="rId4"/>
    <p:sldId id="513" r:id="rId5"/>
    <p:sldId id="514" r:id="rId6"/>
    <p:sldId id="515" r:id="rId7"/>
    <p:sldId id="526" r:id="rId8"/>
    <p:sldId id="516" r:id="rId9"/>
    <p:sldId id="517" r:id="rId10"/>
    <p:sldId id="518" r:id="rId11"/>
    <p:sldId id="519" r:id="rId12"/>
    <p:sldId id="520" r:id="rId13"/>
    <p:sldId id="527" r:id="rId14"/>
    <p:sldId id="528" r:id="rId15"/>
    <p:sldId id="521" r:id="rId16"/>
    <p:sldId id="52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DCE13-6A10-034C-B334-C612B1D789F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E248-1060-C448-9583-74F5629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0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1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9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7113774" y="-399140"/>
            <a:ext cx="2309708" cy="2188964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342" y="731583"/>
            <a:ext cx="6858000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8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342" y="3244346"/>
            <a:ext cx="6858000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7550965"/>
            <a:ext cx="2057400" cy="365125"/>
          </a:xfrm>
        </p:spPr>
        <p:txBody>
          <a:bodyPr/>
          <a:lstStyle/>
          <a:p>
            <a:fld id="{5EA89700-DFB1-4A18-8D37-93514F14DE8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7550965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7550965"/>
            <a:ext cx="20574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2343" y="4247380"/>
            <a:ext cx="4614863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02590" y="6155531"/>
            <a:ext cx="95612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6" y="6155672"/>
            <a:ext cx="1184975" cy="4569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66" y="6341023"/>
            <a:ext cx="927732" cy="235913"/>
          </a:xfrm>
          <a:prstGeom prst="rect">
            <a:avLst/>
          </a:prstGeom>
        </p:spPr>
      </p:pic>
      <p:sp>
        <p:nvSpPr>
          <p:cNvPr id="14" name="Oval 13"/>
          <p:cNvSpPr/>
          <p:nvPr userDrawn="1"/>
        </p:nvSpPr>
        <p:spPr bwMode="invGray">
          <a:xfrm>
            <a:off x="5782732" y="2594568"/>
            <a:ext cx="2309708" cy="2188964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9172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/>
            </a:lvl1pPr>
            <a:lvl2pPr>
              <a:defRPr sz="2600" baseline="0"/>
            </a:lvl2pPr>
            <a:lvl3pPr>
              <a:defRPr sz="22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8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6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394E-3480-FD4A-AC48-1E234C136D11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TIXGeneral-Regular" pitchFamily="2" charset="2"/>
        <a:buChar char="⎯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glassdoor.com/Overview/Working-at-Aon-EI_IE53.11,14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Data Acquisition and Web Scraping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MSA 8040: Data Management for Analytics</a:t>
            </a:r>
          </a:p>
          <a:p>
            <a:r>
              <a:rPr lang="en-US" sz="1800" dirty="0" err="1"/>
              <a:t>Houping</a:t>
            </a:r>
            <a:r>
              <a:rPr lang="en-US" sz="1800" dirty="0"/>
              <a:t> Xiao</a:t>
            </a:r>
          </a:p>
          <a:p>
            <a:r>
              <a:rPr lang="en-US" sz="1800" dirty="0" err="1"/>
              <a:t>hxiao@gsu.edu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2342" y="4422344"/>
            <a:ext cx="4614863" cy="862180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123898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8618-FBCF-4E49-B701-CB0FC7DC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B973-5822-D94C-8ECF-BA7672D2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2198495"/>
            <a:ext cx="4286250" cy="3129902"/>
          </a:xfrm>
        </p:spPr>
        <p:txBody>
          <a:bodyPr>
            <a:normAutofit fontScale="92500" lnSpcReduction="20000"/>
          </a:bodyPr>
          <a:lstStyle/>
          <a:p>
            <a:pPr marL="257175" indent="-257175">
              <a:buFont typeface="Wingdings" pitchFamily="2" charset="2"/>
              <a:buChar char="q"/>
            </a:pPr>
            <a:r>
              <a:rPr lang="en-US" dirty="0"/>
              <a:t>Query company information</a:t>
            </a:r>
          </a:p>
          <a:p>
            <a:pPr marL="257175" indent="-257175">
              <a:buFont typeface="Wingdings" pitchFamily="2" charset="2"/>
              <a:buChar char="q"/>
            </a:pPr>
            <a:r>
              <a:rPr lang="en-US" dirty="0">
                <a:hlinkClick r:id="rId2"/>
              </a:rPr>
              <a:t>https://www.glassdoor.com/Overview/Working-at-Aon-EI_IE53.11,14.htm</a:t>
            </a:r>
            <a:endParaRPr lang="en-US" dirty="0"/>
          </a:p>
          <a:p>
            <a:pPr marL="257175" indent="-257175">
              <a:buFont typeface="Wingdings" pitchFamily="2" charset="2"/>
              <a:buChar char="q"/>
            </a:pPr>
            <a:r>
              <a:rPr lang="en-US" dirty="0"/>
              <a:t>You can replace the company name in the URL for other company’s information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60538F16-B05A-E343-9542-CEC5A7CA4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57250"/>
            <a:ext cx="45490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0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DDB9-D186-B34C-8A5E-41F447A7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F73E-9350-D347-952B-E2E1D01D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2198495"/>
            <a:ext cx="5036058" cy="3129902"/>
          </a:xfrm>
        </p:spPr>
        <p:txBody>
          <a:bodyPr/>
          <a:lstStyle/>
          <a:p>
            <a:pPr marL="257175" indent="-257175">
              <a:buFont typeface="Wingdings" pitchFamily="2" charset="2"/>
              <a:buChar char="q"/>
            </a:pPr>
            <a:r>
              <a:rPr lang="en-US" dirty="0"/>
              <a:t>Sign in to Glassdoor using your username and password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D3CD9F-63EC-024B-863D-E6AC57F7E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07" y="1231199"/>
            <a:ext cx="2259680" cy="3614166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6562F35-4239-1E4E-9A2A-51CDB272A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15" y="3048673"/>
            <a:ext cx="5863669" cy="27875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20EBA8-6596-4149-ADAF-84BDDA4FDC4E}"/>
              </a:ext>
            </a:extLst>
          </p:cNvPr>
          <p:cNvSpPr/>
          <p:nvPr/>
        </p:nvSpPr>
        <p:spPr>
          <a:xfrm>
            <a:off x="4656614" y="5970800"/>
            <a:ext cx="3623786" cy="715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/>
              <a:t>{"</a:t>
            </a:r>
            <a:r>
              <a:rPr lang="en-US" sz="1350" dirty="0" err="1"/>
              <a:t>glassdoor</a:t>
            </a:r>
            <a:r>
              <a:rPr lang="en-US" sz="1350" dirty="0"/>
              <a:t>": </a:t>
            </a:r>
          </a:p>
          <a:p>
            <a:r>
              <a:rPr lang="en-US" sz="1350" dirty="0"/>
              <a:t>	[{"username": ”</a:t>
            </a:r>
            <a:r>
              <a:rPr lang="en-US" sz="1350" dirty="0" err="1"/>
              <a:t>xxxx@gmail.com</a:t>
            </a:r>
            <a:r>
              <a:rPr lang="en-US" sz="1350" dirty="0"/>
              <a:t>", 	</a:t>
            </a:r>
          </a:p>
          <a:p>
            <a:r>
              <a:rPr lang="en-US" sz="1350" dirty="0"/>
              <a:t>	"password": ”</a:t>
            </a:r>
            <a:r>
              <a:rPr lang="en-US" sz="1350" dirty="0" err="1"/>
              <a:t>sssssss</a:t>
            </a:r>
            <a:r>
              <a:rPr lang="en-US" sz="1350" dirty="0"/>
              <a:t>"}]}</a:t>
            </a:r>
          </a:p>
        </p:txBody>
      </p:sp>
    </p:spTree>
    <p:extLst>
      <p:ext uri="{BB962C8B-B14F-4D97-AF65-F5344CB8AC3E}">
        <p14:creationId xmlns:p14="http://schemas.microsoft.com/office/powerpoint/2010/main" val="38512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2D32-B037-5848-B8B9-11CFE160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124C6-31C2-7F46-A624-1ACEF3DD1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2198495"/>
            <a:ext cx="4439412" cy="3129902"/>
          </a:xfrm>
        </p:spPr>
        <p:txBody>
          <a:bodyPr/>
          <a:lstStyle/>
          <a:p>
            <a:pPr marL="257175" indent="-257175">
              <a:buFont typeface="Wingdings" pitchFamily="2" charset="2"/>
              <a:buChar char="q"/>
            </a:pPr>
            <a:r>
              <a:rPr lang="en-US" dirty="0"/>
              <a:t>Identify the HTML elements through </a:t>
            </a:r>
            <a:r>
              <a:rPr lang="en-US" i="1" u="sng" dirty="0"/>
              <a:t>Inspect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08485-1256-074D-A767-54B2F0A2B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3703012"/>
            <a:ext cx="8724900" cy="619125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2968A2B-6CFB-6241-87EB-7DD95733F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9911"/>
            <a:ext cx="9144000" cy="16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9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1A93-5402-A948-B150-5F912674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5D99-AD53-6C4A-9780-F64CDDF4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57175" indent="-257175">
              <a:buFont typeface="Wingdings" pitchFamily="2" charset="2"/>
              <a:buChar char="q"/>
            </a:pPr>
            <a:r>
              <a:rPr lang="en-US" dirty="0"/>
              <a:t>There are various strategies to locate elements in a page.</a:t>
            </a:r>
          </a:p>
          <a:p>
            <a:pPr marL="714375" lvl="1" indent="-257175">
              <a:buFont typeface="Wingdings" pitchFamily="2" charset="2"/>
              <a:buChar char="q"/>
            </a:pPr>
            <a:r>
              <a:rPr lang="en-US" b="1" dirty="0" err="1"/>
              <a:t>find_element_by_id</a:t>
            </a:r>
            <a:r>
              <a:rPr lang="en-US" dirty="0"/>
              <a:t>: return only the first matched element</a:t>
            </a:r>
          </a:p>
          <a:p>
            <a:pPr marL="714375" lvl="1" indent="-257175">
              <a:buFont typeface="Wingdings" pitchFamily="2" charset="2"/>
              <a:buChar char="q"/>
            </a:pPr>
            <a:r>
              <a:rPr lang="en-US" dirty="0"/>
              <a:t>Return a list of matched elements</a:t>
            </a:r>
          </a:p>
          <a:p>
            <a:pPr marL="1171575" lvl="2" indent="-257175">
              <a:buFont typeface="Wingdings" pitchFamily="2" charset="2"/>
              <a:buChar char="q"/>
            </a:pPr>
            <a:r>
              <a:rPr lang="en-US" b="1" dirty="0" err="1"/>
              <a:t>find_element_by_name</a:t>
            </a:r>
            <a:endParaRPr lang="en-US" b="1" dirty="0"/>
          </a:p>
          <a:p>
            <a:pPr marL="1171575" lvl="2" indent="-257175">
              <a:buFont typeface="Wingdings" pitchFamily="2" charset="2"/>
              <a:buChar char="q"/>
            </a:pPr>
            <a:r>
              <a:rPr lang="en-US" b="1" dirty="0" err="1"/>
              <a:t>find_element_by_xpath</a:t>
            </a:r>
            <a:endParaRPr lang="en-US" b="1" dirty="0"/>
          </a:p>
          <a:p>
            <a:pPr marL="1171575" lvl="2" indent="-257175">
              <a:buFont typeface="Wingdings" pitchFamily="2" charset="2"/>
              <a:buChar char="q"/>
            </a:pPr>
            <a:r>
              <a:rPr lang="en-US" b="1" dirty="0" err="1"/>
              <a:t>find_element_by_tag_name</a:t>
            </a:r>
            <a:endParaRPr lang="en-US" b="1" dirty="0"/>
          </a:p>
          <a:p>
            <a:pPr marL="1171575" lvl="2" indent="-257175">
              <a:buFont typeface="Wingdings" pitchFamily="2" charset="2"/>
              <a:buChar char="q"/>
            </a:pPr>
            <a:r>
              <a:rPr lang="en-US" b="1" dirty="0" err="1"/>
              <a:t>find_element_by_class_name</a:t>
            </a:r>
            <a:endParaRPr lang="en-US" b="1" dirty="0"/>
          </a:p>
          <a:p>
            <a:pPr marL="1171575" lvl="2" indent="-257175">
              <a:buFont typeface="Wingdings" pitchFamily="2" charset="2"/>
              <a:buChar char="q"/>
            </a:pPr>
            <a:r>
              <a:rPr lang="en-US" b="1" dirty="0" err="1"/>
              <a:t>find_element_by_link_text</a:t>
            </a:r>
            <a:endParaRPr lang="en-US" b="1" dirty="0"/>
          </a:p>
          <a:p>
            <a:pPr marL="1171575" lvl="2" indent="-257175">
              <a:buFont typeface="Wingdings" pitchFamily="2" charset="2"/>
              <a:buChar char="q"/>
            </a:pPr>
            <a:r>
              <a:rPr lang="en-US" b="1" dirty="0" err="1"/>
              <a:t>find_element_by_partial_link_text</a:t>
            </a:r>
            <a:endParaRPr lang="en-US" b="1" dirty="0"/>
          </a:p>
          <a:p>
            <a:pPr marL="1171575" lvl="2" indent="-257175">
              <a:buFont typeface="Wingdings" pitchFamily="2" charset="2"/>
              <a:buChar char="q"/>
            </a:pPr>
            <a:r>
              <a:rPr lang="en-US" b="1" dirty="0" err="1"/>
              <a:t>find_element_by_css_selector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257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5A94-F147-3640-9A70-5DFC016D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63650B9-894C-1D40-9641-1F25DF9B7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517" y="857250"/>
            <a:ext cx="4644484" cy="263605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5FC4EB0-DB88-954E-85B5-1C5EE1F6A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9130"/>
            <a:ext cx="5650992" cy="250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6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1D16-ECFA-C647-8EDD-9DCDBCBF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FB12-96FE-014D-9648-DA5202EDC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421" y="1368177"/>
            <a:ext cx="4439412" cy="3129902"/>
          </a:xfrm>
        </p:spPr>
        <p:txBody>
          <a:bodyPr/>
          <a:lstStyle/>
          <a:p>
            <a:pPr marL="257175" indent="-257175">
              <a:buFont typeface="Wingdings" pitchFamily="2" charset="2"/>
              <a:buChar char="q"/>
            </a:pPr>
            <a:r>
              <a:rPr lang="en-US" dirty="0"/>
              <a:t>Repeat the previous process to extract other field data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6378AFDC-30B7-924F-942C-4E8E8AFE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55" y="2933128"/>
            <a:ext cx="2935638" cy="331927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144A602-D75A-B64D-8364-81F29A56F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71" y="1781428"/>
            <a:ext cx="3943408" cy="4711446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8A254C6-B469-084C-93AC-B92A9D601B8D}"/>
              </a:ext>
            </a:extLst>
          </p:cNvPr>
          <p:cNvSpPr/>
          <p:nvPr/>
        </p:nvSpPr>
        <p:spPr>
          <a:xfrm>
            <a:off x="3972621" y="3971071"/>
            <a:ext cx="578358" cy="761238"/>
          </a:xfrm>
          <a:prstGeom prst="rightArrow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3975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6EBF-ECE2-2941-BF16-0EF2CDD09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2492502"/>
            <a:ext cx="8572500" cy="2283445"/>
          </a:xfrm>
        </p:spPr>
        <p:txBody>
          <a:bodyPr/>
          <a:lstStyle/>
          <a:p>
            <a:pPr algn="ctr"/>
            <a:r>
              <a:rPr lang="en-US" sz="3300" i="1" u="sng" dirty="0"/>
              <a:t>Be cautious to use it </a:t>
            </a:r>
          </a:p>
          <a:p>
            <a:pPr algn="ctr"/>
            <a:r>
              <a:rPr lang="en-US" sz="3300" i="1" u="sng" dirty="0"/>
              <a:t>properly and legally!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4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8506B8F-2C1A-3755-5F78-9A91D799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29" y="1739993"/>
            <a:ext cx="4042541" cy="337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8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729FE-60C4-C943-A93C-C87A3670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MSA8040-I4I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D2A18-361B-8C48-B957-C31E0FBA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4F33B6B-5CE1-DB43-9353-D7DF7BC8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63E7-2EAC-C444-B2A5-2B71118A682F}" type="datetime1">
              <a:rPr lang="en-US" smtClean="0"/>
              <a:t>11/10/22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5DF55-5F51-1444-922F-776AE0259B39}"/>
              </a:ext>
            </a:extLst>
          </p:cNvPr>
          <p:cNvSpPr/>
          <p:nvPr/>
        </p:nvSpPr>
        <p:spPr>
          <a:xfrm>
            <a:off x="748893" y="1611800"/>
            <a:ext cx="1062870" cy="8420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46429-5F19-9B42-8E2D-38B5BB37CDAB}"/>
              </a:ext>
            </a:extLst>
          </p:cNvPr>
          <p:cNvSpPr/>
          <p:nvPr/>
        </p:nvSpPr>
        <p:spPr>
          <a:xfrm>
            <a:off x="5480689" y="1597758"/>
            <a:ext cx="1178515" cy="8420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DC1369-2563-874F-9392-E75156DE9180}"/>
              </a:ext>
            </a:extLst>
          </p:cNvPr>
          <p:cNvSpPr/>
          <p:nvPr/>
        </p:nvSpPr>
        <p:spPr>
          <a:xfrm>
            <a:off x="3929926" y="1611800"/>
            <a:ext cx="1071494" cy="8420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33AE0-9DB6-5448-92E7-9681C7C0B0F7}"/>
              </a:ext>
            </a:extLst>
          </p:cNvPr>
          <p:cNvSpPr/>
          <p:nvPr/>
        </p:nvSpPr>
        <p:spPr>
          <a:xfrm>
            <a:off x="2339409" y="1611800"/>
            <a:ext cx="1098631" cy="8420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C0A71-C430-C64F-AB5C-38453D9BBAC8}"/>
              </a:ext>
            </a:extLst>
          </p:cNvPr>
          <p:cNvSpPr/>
          <p:nvPr/>
        </p:nvSpPr>
        <p:spPr>
          <a:xfrm>
            <a:off x="7110959" y="1611800"/>
            <a:ext cx="1081525" cy="84202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6EDB1-1087-224B-82CF-2DD9E28D2E2E}"/>
              </a:ext>
            </a:extLst>
          </p:cNvPr>
          <p:cNvSpPr/>
          <p:nvPr/>
        </p:nvSpPr>
        <p:spPr>
          <a:xfrm>
            <a:off x="699919" y="1546880"/>
            <a:ext cx="1356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1: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59FEB0-15B9-9049-9575-64AD8CE2C6B1}"/>
              </a:ext>
            </a:extLst>
          </p:cNvPr>
          <p:cNvSpPr/>
          <p:nvPr/>
        </p:nvSpPr>
        <p:spPr>
          <a:xfrm>
            <a:off x="2279543" y="1530648"/>
            <a:ext cx="1543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2: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MySQL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36416F-0357-394C-ABB1-1B0FA0E44489}"/>
              </a:ext>
            </a:extLst>
          </p:cNvPr>
          <p:cNvSpPr/>
          <p:nvPr/>
        </p:nvSpPr>
        <p:spPr>
          <a:xfrm>
            <a:off x="3898395" y="1530648"/>
            <a:ext cx="1051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3: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NoSQL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D0048E-F298-BF4A-85B4-352D4E862AE3}"/>
              </a:ext>
            </a:extLst>
          </p:cNvPr>
          <p:cNvSpPr/>
          <p:nvPr/>
        </p:nvSpPr>
        <p:spPr>
          <a:xfrm>
            <a:off x="5428770" y="1545019"/>
            <a:ext cx="1360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4: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244956-2829-B846-A881-00AE4898EB4B}"/>
              </a:ext>
            </a:extLst>
          </p:cNvPr>
          <p:cNvSpPr/>
          <p:nvPr/>
        </p:nvSpPr>
        <p:spPr>
          <a:xfrm>
            <a:off x="7075742" y="1551668"/>
            <a:ext cx="1185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5: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Text Mining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7211F4FB-4009-D849-8A6E-8DFB302EF5C0}"/>
              </a:ext>
            </a:extLst>
          </p:cNvPr>
          <p:cNvSpPr/>
          <p:nvPr/>
        </p:nvSpPr>
        <p:spPr>
          <a:xfrm>
            <a:off x="1930296" y="1849088"/>
            <a:ext cx="172150" cy="3674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FC6A85FE-9E7D-E24F-8A30-EDD5635AB312}"/>
              </a:ext>
            </a:extLst>
          </p:cNvPr>
          <p:cNvSpPr/>
          <p:nvPr/>
        </p:nvSpPr>
        <p:spPr>
          <a:xfrm>
            <a:off x="6714048" y="1849655"/>
            <a:ext cx="172150" cy="36745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FA06078A-11B8-9F4E-953E-321501D60ABD}"/>
              </a:ext>
            </a:extLst>
          </p:cNvPr>
          <p:cNvSpPr/>
          <p:nvPr/>
        </p:nvSpPr>
        <p:spPr>
          <a:xfrm>
            <a:off x="5119953" y="1849088"/>
            <a:ext cx="172150" cy="36745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5D3B96B8-6F85-6943-885B-9A30DA3A0ED2}"/>
              </a:ext>
            </a:extLst>
          </p:cNvPr>
          <p:cNvSpPr/>
          <p:nvPr/>
        </p:nvSpPr>
        <p:spPr>
          <a:xfrm>
            <a:off x="3522657" y="1861322"/>
            <a:ext cx="172150" cy="36745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806551-DD59-7248-84CF-3A9D5569B22B}"/>
              </a:ext>
            </a:extLst>
          </p:cNvPr>
          <p:cNvSpPr/>
          <p:nvPr/>
        </p:nvSpPr>
        <p:spPr>
          <a:xfrm>
            <a:off x="889647" y="2334143"/>
            <a:ext cx="1212536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06A6AD-E719-CD4F-AF94-FB0BB6559085}"/>
              </a:ext>
            </a:extLst>
          </p:cNvPr>
          <p:cNvSpPr/>
          <p:nvPr/>
        </p:nvSpPr>
        <p:spPr>
          <a:xfrm>
            <a:off x="889646" y="3317300"/>
            <a:ext cx="121253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4B05C6-563E-7447-B2D9-F37801CF1809}"/>
              </a:ext>
            </a:extLst>
          </p:cNvPr>
          <p:cNvSpPr/>
          <p:nvPr/>
        </p:nvSpPr>
        <p:spPr>
          <a:xfrm>
            <a:off x="889647" y="4300455"/>
            <a:ext cx="1212534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E84E24-0F03-9A44-9B79-3DA4F6442E0C}"/>
              </a:ext>
            </a:extLst>
          </p:cNvPr>
          <p:cNvSpPr/>
          <p:nvPr/>
        </p:nvSpPr>
        <p:spPr>
          <a:xfrm>
            <a:off x="2480716" y="2297688"/>
            <a:ext cx="1195190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30B7BD-9A7B-4841-8464-035AAB17AC03}"/>
              </a:ext>
            </a:extLst>
          </p:cNvPr>
          <p:cNvSpPr/>
          <p:nvPr/>
        </p:nvSpPr>
        <p:spPr>
          <a:xfrm>
            <a:off x="2480715" y="3280845"/>
            <a:ext cx="1195189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F08EA7-4493-F04D-BBCA-578111417333}"/>
              </a:ext>
            </a:extLst>
          </p:cNvPr>
          <p:cNvSpPr/>
          <p:nvPr/>
        </p:nvSpPr>
        <p:spPr>
          <a:xfrm>
            <a:off x="2480716" y="4264000"/>
            <a:ext cx="1195188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13FA5A-9E1F-F540-9A84-90BDEE0440DD}"/>
              </a:ext>
            </a:extLst>
          </p:cNvPr>
          <p:cNvSpPr/>
          <p:nvPr/>
        </p:nvSpPr>
        <p:spPr>
          <a:xfrm>
            <a:off x="4049087" y="2297688"/>
            <a:ext cx="124301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BBD580-73AF-464C-9A7E-0D8E3F7D2C8C}"/>
              </a:ext>
            </a:extLst>
          </p:cNvPr>
          <p:cNvSpPr/>
          <p:nvPr/>
        </p:nvSpPr>
        <p:spPr>
          <a:xfrm>
            <a:off x="4049088" y="3280845"/>
            <a:ext cx="1243014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509A9-C9CF-AA42-99CA-9E1DEDCCB64E}"/>
              </a:ext>
            </a:extLst>
          </p:cNvPr>
          <p:cNvSpPr/>
          <p:nvPr/>
        </p:nvSpPr>
        <p:spPr>
          <a:xfrm>
            <a:off x="5643180" y="2259877"/>
            <a:ext cx="1226270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037847-5202-1F48-87A8-4B82CEFFC587}"/>
              </a:ext>
            </a:extLst>
          </p:cNvPr>
          <p:cNvSpPr/>
          <p:nvPr/>
        </p:nvSpPr>
        <p:spPr>
          <a:xfrm>
            <a:off x="5643180" y="3243036"/>
            <a:ext cx="1226269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9A120A-0483-7B48-ABDB-7B8019B3191B}"/>
              </a:ext>
            </a:extLst>
          </p:cNvPr>
          <p:cNvSpPr/>
          <p:nvPr/>
        </p:nvSpPr>
        <p:spPr>
          <a:xfrm>
            <a:off x="5643181" y="4226192"/>
            <a:ext cx="1226268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14227B-6999-5342-AE82-9985540E3E16}"/>
              </a:ext>
            </a:extLst>
          </p:cNvPr>
          <p:cNvSpPr/>
          <p:nvPr/>
        </p:nvSpPr>
        <p:spPr>
          <a:xfrm>
            <a:off x="7233698" y="2255652"/>
            <a:ext cx="120029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148814-03D9-E040-880F-60304A6022CE}"/>
              </a:ext>
            </a:extLst>
          </p:cNvPr>
          <p:cNvSpPr/>
          <p:nvPr/>
        </p:nvSpPr>
        <p:spPr>
          <a:xfrm>
            <a:off x="7233698" y="3238809"/>
            <a:ext cx="1196127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B81487-EB64-B441-ACD9-C2D1F895B0D8}"/>
              </a:ext>
            </a:extLst>
          </p:cNvPr>
          <p:cNvSpPr/>
          <p:nvPr/>
        </p:nvSpPr>
        <p:spPr>
          <a:xfrm>
            <a:off x="7233699" y="4221964"/>
            <a:ext cx="1196126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5A8AD-5E2A-FC42-9355-5F0B2C1F47F6}"/>
              </a:ext>
            </a:extLst>
          </p:cNvPr>
          <p:cNvSpPr txBox="1"/>
          <p:nvPr/>
        </p:nvSpPr>
        <p:spPr>
          <a:xfrm>
            <a:off x="832503" y="2376479"/>
            <a:ext cx="1370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Database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concepts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Design concepts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C08FA-AB84-F249-884D-657C87C9148B}"/>
              </a:ext>
            </a:extLst>
          </p:cNvPr>
          <p:cNvSpPr txBox="1"/>
          <p:nvPr/>
        </p:nvSpPr>
        <p:spPr>
          <a:xfrm>
            <a:off x="878492" y="3331147"/>
            <a:ext cx="12434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ER model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ER diagrams’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Normalization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002103-A8B3-5E4F-AC60-5FFFF7D9FF61}"/>
              </a:ext>
            </a:extLst>
          </p:cNvPr>
          <p:cNvSpPr txBox="1"/>
          <p:nvPr/>
        </p:nvSpPr>
        <p:spPr>
          <a:xfrm>
            <a:off x="7241938" y="2339570"/>
            <a:ext cx="1196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Unstructured 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data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Textual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F0310C-D48A-DF49-9A8B-3318A2BDF9EC}"/>
              </a:ext>
            </a:extLst>
          </p:cNvPr>
          <p:cNvSpPr txBox="1"/>
          <p:nvPr/>
        </p:nvSpPr>
        <p:spPr>
          <a:xfrm>
            <a:off x="7256566" y="3318330"/>
            <a:ext cx="12988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Topic Modeling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LDA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Dynamic LDA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530093-5AD2-204E-A39F-1FB3585B5E29}"/>
              </a:ext>
            </a:extLst>
          </p:cNvPr>
          <p:cNvSpPr txBox="1"/>
          <p:nvPr/>
        </p:nvSpPr>
        <p:spPr>
          <a:xfrm>
            <a:off x="7200070" y="4209499"/>
            <a:ext cx="1350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Sentiment analysis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Neural network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SVM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Decision tree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08CAAA-401B-6544-9FD7-1A094097B0ED}"/>
              </a:ext>
            </a:extLst>
          </p:cNvPr>
          <p:cNvSpPr txBox="1"/>
          <p:nvPr/>
        </p:nvSpPr>
        <p:spPr>
          <a:xfrm>
            <a:off x="5587840" y="2345637"/>
            <a:ext cx="12522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Beautiful Soup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Regular 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expression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58603F-3BA0-4946-AE09-534FC4380215}"/>
              </a:ext>
            </a:extLst>
          </p:cNvPr>
          <p:cNvSpPr txBox="1"/>
          <p:nvPr/>
        </p:nvSpPr>
        <p:spPr>
          <a:xfrm>
            <a:off x="4017153" y="2313285"/>
            <a:ext cx="9592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NoSQL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Types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Pro  &amp; Con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1EF41E-2615-E445-BAAD-99E6CEFA53AA}"/>
              </a:ext>
            </a:extLst>
          </p:cNvPr>
          <p:cNvSpPr txBox="1"/>
          <p:nvPr/>
        </p:nvSpPr>
        <p:spPr>
          <a:xfrm>
            <a:off x="4071785" y="3289448"/>
            <a:ext cx="1229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MongoDB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CURD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Aggregation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74F08D-6468-F04F-AF2D-D5C5EA0139FE}"/>
              </a:ext>
            </a:extLst>
          </p:cNvPr>
          <p:cNvSpPr txBox="1"/>
          <p:nvPr/>
        </p:nvSpPr>
        <p:spPr>
          <a:xfrm>
            <a:off x="5661749" y="3204447"/>
            <a:ext cx="955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Selenium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Navigating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Locating 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elements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01D000-3747-5047-BE10-268216FBAF12}"/>
              </a:ext>
            </a:extLst>
          </p:cNvPr>
          <p:cNvSpPr txBox="1"/>
          <p:nvPr/>
        </p:nvSpPr>
        <p:spPr>
          <a:xfrm>
            <a:off x="5630586" y="4389983"/>
            <a:ext cx="986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Twitter API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9456BE-2500-574E-8D02-D3898519B9C8}"/>
              </a:ext>
            </a:extLst>
          </p:cNvPr>
          <p:cNvSpPr txBox="1"/>
          <p:nvPr/>
        </p:nvSpPr>
        <p:spPr>
          <a:xfrm>
            <a:off x="2437791" y="2330792"/>
            <a:ext cx="9151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MySQL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Functions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Operators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624652-54AE-6347-9572-AAFB70849B3F}"/>
              </a:ext>
            </a:extLst>
          </p:cNvPr>
          <p:cNvSpPr txBox="1"/>
          <p:nvPr/>
        </p:nvSpPr>
        <p:spPr>
          <a:xfrm>
            <a:off x="2451690" y="3345393"/>
            <a:ext cx="9851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Statement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syntax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F01071-3C44-7B44-9325-79CED736271B}"/>
              </a:ext>
            </a:extLst>
          </p:cNvPr>
          <p:cNvSpPr txBox="1"/>
          <p:nvPr/>
        </p:nvSpPr>
        <p:spPr>
          <a:xfrm>
            <a:off x="2445076" y="4306093"/>
            <a:ext cx="12207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Advanced 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Procedure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Trigger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AE800B-D8E2-8A43-B3FD-3BF3F39C4058}"/>
              </a:ext>
            </a:extLst>
          </p:cNvPr>
          <p:cNvSpPr txBox="1"/>
          <p:nvPr/>
        </p:nvSpPr>
        <p:spPr>
          <a:xfrm>
            <a:off x="803700" y="447006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Relational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995B59-F086-5D4E-8703-668B792D43ED}"/>
              </a:ext>
            </a:extLst>
          </p:cNvPr>
          <p:cNvSpPr txBox="1"/>
          <p:nvPr/>
        </p:nvSpPr>
        <p:spPr>
          <a:xfrm>
            <a:off x="174696" y="1600881"/>
            <a:ext cx="369332" cy="363034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Management for Analytics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CD6B1B-F8DA-9F4A-913D-80179179D32F}"/>
              </a:ext>
            </a:extLst>
          </p:cNvPr>
          <p:cNvSpPr txBox="1"/>
          <p:nvPr/>
        </p:nvSpPr>
        <p:spPr>
          <a:xfrm>
            <a:off x="8507423" y="1600881"/>
            <a:ext cx="369332" cy="363034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Work Based Projects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496ECD4A-8571-0540-9E9B-69E8471F0277}"/>
              </a:ext>
            </a:extLst>
          </p:cNvPr>
          <p:cNvSpPr/>
          <p:nvPr/>
        </p:nvSpPr>
        <p:spPr>
          <a:xfrm>
            <a:off x="405528" y="5362241"/>
            <a:ext cx="7776301" cy="54457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            From Query to Analytics </a:t>
            </a:r>
          </a:p>
        </p:txBody>
      </p:sp>
      <p:sp>
        <p:nvSpPr>
          <p:cNvPr id="59" name="Chevron 58">
            <a:extLst>
              <a:ext uri="{FF2B5EF4-FFF2-40B4-BE49-F238E27FC236}">
                <a16:creationId xmlns:a16="http://schemas.microsoft.com/office/drawing/2014/main" id="{5E3CF718-56A5-D748-B460-88047919A892}"/>
              </a:ext>
            </a:extLst>
          </p:cNvPr>
          <p:cNvSpPr/>
          <p:nvPr/>
        </p:nvSpPr>
        <p:spPr>
          <a:xfrm>
            <a:off x="8890257" y="2562010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0" name="Chevron 59">
            <a:extLst>
              <a:ext uri="{FF2B5EF4-FFF2-40B4-BE49-F238E27FC236}">
                <a16:creationId xmlns:a16="http://schemas.microsoft.com/office/drawing/2014/main" id="{5B901671-245D-0544-A78C-CB1704C3782D}"/>
              </a:ext>
            </a:extLst>
          </p:cNvPr>
          <p:cNvSpPr/>
          <p:nvPr/>
        </p:nvSpPr>
        <p:spPr>
          <a:xfrm>
            <a:off x="8874789" y="4436088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id="{1669F61E-D923-7E4B-B221-60E1E8BF6319}"/>
              </a:ext>
            </a:extLst>
          </p:cNvPr>
          <p:cNvSpPr/>
          <p:nvPr/>
        </p:nvSpPr>
        <p:spPr>
          <a:xfrm>
            <a:off x="8892899" y="3476097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05146F7-4FB1-B245-A503-0552B8BE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3738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D15EE1E-DCA5-984A-BC84-8BBDF5F0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15" y="2722520"/>
            <a:ext cx="5580170" cy="279851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28AEEA9-B789-274E-8022-09AA05F4F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09" y="5609069"/>
            <a:ext cx="4524582" cy="40291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E53879-BA9E-3B48-95BA-4C25AFF7DDDB}"/>
              </a:ext>
            </a:extLst>
          </p:cNvPr>
          <p:cNvSpPr txBox="1"/>
          <p:nvPr/>
        </p:nvSpPr>
        <p:spPr>
          <a:xfrm>
            <a:off x="845945" y="2222011"/>
            <a:ext cx="7016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Revenue increase from AI adoption by function, % of respondents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5681A2-1E1C-6A4A-8806-E95DA3548EC4}"/>
              </a:ext>
            </a:extLst>
          </p:cNvPr>
          <p:cNvSpPr/>
          <p:nvPr/>
        </p:nvSpPr>
        <p:spPr>
          <a:xfrm>
            <a:off x="1670103" y="6162759"/>
            <a:ext cx="5761369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/>
              <a:t>https://</a:t>
            </a:r>
            <a:r>
              <a:rPr lang="en-US" sz="825" dirty="0" err="1"/>
              <a:t>www.mckinsey.com</a:t>
            </a:r>
            <a:r>
              <a:rPr lang="en-US" sz="825" dirty="0"/>
              <a:t>/business-functions/</a:t>
            </a:r>
            <a:r>
              <a:rPr lang="en-US" sz="825" dirty="0" err="1"/>
              <a:t>mckinsey</a:t>
            </a:r>
            <a:r>
              <a:rPr lang="en-US" sz="825" dirty="0"/>
              <a:t>-analytics/our-insights/global-survey-the-state-of-ai-in-2020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09C1E38-7B84-7E9B-83F0-C5CABD3F7487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Machine Learning and Deep Learning in Industry</a:t>
            </a:r>
          </a:p>
        </p:txBody>
      </p:sp>
    </p:spTree>
    <p:extLst>
      <p:ext uri="{BB962C8B-B14F-4D97-AF65-F5344CB8AC3E}">
        <p14:creationId xmlns:p14="http://schemas.microsoft.com/office/powerpoint/2010/main" val="372750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49DC-E571-5240-BEC2-DE8CF34B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Applications in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09AB-30E7-8342-B14D-3D416C206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Wingdings" pitchFamily="2" charset="2"/>
              <a:buChar char="q"/>
            </a:pPr>
            <a:r>
              <a:rPr lang="en-US" dirty="0"/>
              <a:t>Retail: </a:t>
            </a:r>
          </a:p>
          <a:p>
            <a:pPr marL="714375" lvl="1" indent="-257175">
              <a:buFont typeface="Wingdings" pitchFamily="2" charset="2"/>
              <a:buChar char="q"/>
            </a:pPr>
            <a:r>
              <a:rPr lang="en-US" dirty="0"/>
              <a:t>Recommendation, chatbot, demand forecasting</a:t>
            </a:r>
          </a:p>
          <a:p>
            <a:pPr marL="257175" indent="-257175">
              <a:buFont typeface="Wingdings" pitchFamily="2" charset="2"/>
              <a:buChar char="q"/>
            </a:pPr>
            <a:r>
              <a:rPr lang="en-US" dirty="0"/>
              <a:t>Healthcare: </a:t>
            </a:r>
          </a:p>
          <a:p>
            <a:pPr marL="714375" lvl="1" indent="-257175">
              <a:buFont typeface="Wingdings" pitchFamily="2" charset="2"/>
              <a:buChar char="q"/>
            </a:pPr>
            <a:r>
              <a:rPr lang="en-US" dirty="0"/>
              <a:t>Heart failure prediction, disease identification</a:t>
            </a:r>
          </a:p>
          <a:p>
            <a:pPr marL="257175" indent="-257175">
              <a:buFont typeface="Wingdings" pitchFamily="2" charset="2"/>
              <a:buChar char="q"/>
            </a:pPr>
            <a:r>
              <a:rPr lang="en-US" dirty="0"/>
              <a:t>Finance: </a:t>
            </a:r>
          </a:p>
          <a:p>
            <a:pPr marL="714375" lvl="1" indent="-257175">
              <a:buFont typeface="Wingdings" pitchFamily="2" charset="2"/>
              <a:buChar char="q"/>
            </a:pPr>
            <a:r>
              <a:rPr lang="en-US" dirty="0"/>
              <a:t>Fraud detection, Portfolio management</a:t>
            </a:r>
          </a:p>
          <a:p>
            <a:pPr marL="257175" indent="-257175">
              <a:buFont typeface="Wingdings" pitchFamily="2" charset="2"/>
              <a:buChar char="q"/>
            </a:pPr>
            <a:r>
              <a:rPr lang="en-US" dirty="0"/>
              <a:t>Automobile: </a:t>
            </a:r>
          </a:p>
          <a:p>
            <a:pPr marL="714375" lvl="1" indent="-257175">
              <a:buFont typeface="Wingdings" pitchFamily="2" charset="2"/>
              <a:buChar char="q"/>
            </a:pPr>
            <a:r>
              <a:rPr lang="en-US" dirty="0"/>
              <a:t>self-driving</a:t>
            </a:r>
          </a:p>
        </p:txBody>
      </p:sp>
    </p:spTree>
    <p:extLst>
      <p:ext uri="{BB962C8B-B14F-4D97-AF65-F5344CB8AC3E}">
        <p14:creationId xmlns:p14="http://schemas.microsoft.com/office/powerpoint/2010/main" val="156226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F0FC-9811-9E4F-AAFF-27F1EFD6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Workflow &amp; Challenges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3A9825-E6FF-5848-8278-62246E29E214}"/>
              </a:ext>
            </a:extLst>
          </p:cNvPr>
          <p:cNvSpPr/>
          <p:nvPr/>
        </p:nvSpPr>
        <p:spPr>
          <a:xfrm>
            <a:off x="328280" y="3506034"/>
            <a:ext cx="1491216" cy="893135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Problem Formulation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9E01F5-3C66-E54E-97D7-3E8E07F0D4D5}"/>
              </a:ext>
            </a:extLst>
          </p:cNvPr>
          <p:cNvSpPr/>
          <p:nvPr/>
        </p:nvSpPr>
        <p:spPr>
          <a:xfrm>
            <a:off x="2639533" y="3506034"/>
            <a:ext cx="1491216" cy="893135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Data Collection &amp; Data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063F4D-AD84-EA4F-9F86-D1D58D3ABC5D}"/>
              </a:ext>
            </a:extLst>
          </p:cNvPr>
          <p:cNvSpPr/>
          <p:nvPr/>
        </p:nvSpPr>
        <p:spPr>
          <a:xfrm>
            <a:off x="4950785" y="3506034"/>
            <a:ext cx="1491216" cy="893135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Model Training &amp; Model Fine-Tuning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E35674-659E-394F-B807-F703A70C2888}"/>
              </a:ext>
            </a:extLst>
          </p:cNvPr>
          <p:cNvSpPr/>
          <p:nvPr/>
        </p:nvSpPr>
        <p:spPr>
          <a:xfrm>
            <a:off x="7262038" y="3506512"/>
            <a:ext cx="1491216" cy="893135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Model Deployment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6F28EA-E724-0A45-A2D3-6903E0F7EAD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819496" y="3952601"/>
            <a:ext cx="820037" cy="0"/>
          </a:xfrm>
          <a:prstGeom prst="straightConnector1">
            <a:avLst/>
          </a:prstGeom>
          <a:ln w="50800">
            <a:solidFill>
              <a:schemeClr val="accent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A15B21-FF24-9948-9EBA-DE8F5F6D142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442001" y="3952601"/>
            <a:ext cx="820037" cy="479"/>
          </a:xfrm>
          <a:prstGeom prst="straightConnector1">
            <a:avLst/>
          </a:prstGeom>
          <a:ln w="50800">
            <a:solidFill>
              <a:schemeClr val="accent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42ED0F-3344-5A44-9181-FF91B61EBF1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130749" y="3952601"/>
            <a:ext cx="820037" cy="0"/>
          </a:xfrm>
          <a:prstGeom prst="straightConnector1">
            <a:avLst/>
          </a:prstGeom>
          <a:ln w="50800">
            <a:solidFill>
              <a:schemeClr val="accent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DFB8BC-FF2F-CB4B-9A51-5A4603B4BDFA}"/>
              </a:ext>
            </a:extLst>
          </p:cNvPr>
          <p:cNvSpPr/>
          <p:nvPr/>
        </p:nvSpPr>
        <p:spPr>
          <a:xfrm>
            <a:off x="4950785" y="2052388"/>
            <a:ext cx="1491216" cy="893135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Monitor Model Performance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6B541194-4955-2146-8982-E2E772EFAC40}"/>
              </a:ext>
            </a:extLst>
          </p:cNvPr>
          <p:cNvCxnSpPr>
            <a:stCxn id="9" idx="0"/>
            <a:endCxn id="19" idx="3"/>
          </p:cNvCxnSpPr>
          <p:nvPr/>
        </p:nvCxnSpPr>
        <p:spPr>
          <a:xfrm rot="16200000" flipV="1">
            <a:off x="6721046" y="2219911"/>
            <a:ext cx="1007557" cy="1565645"/>
          </a:xfrm>
          <a:prstGeom prst="curvedConnector2">
            <a:avLst/>
          </a:prstGeom>
          <a:ln w="50800">
            <a:solidFill>
              <a:schemeClr val="accent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1608751-7346-8742-87DB-CEA1F958C54A}"/>
              </a:ext>
            </a:extLst>
          </p:cNvPr>
          <p:cNvCxnSpPr>
            <a:stCxn id="19" idx="1"/>
            <a:endCxn id="5" idx="0"/>
          </p:cNvCxnSpPr>
          <p:nvPr/>
        </p:nvCxnSpPr>
        <p:spPr>
          <a:xfrm rot="10800000" flipV="1">
            <a:off x="3385141" y="2498955"/>
            <a:ext cx="1565645" cy="1007078"/>
          </a:xfrm>
          <a:prstGeom prst="curvedConnector2">
            <a:avLst/>
          </a:prstGeom>
          <a:ln w="50800">
            <a:solidFill>
              <a:schemeClr val="accent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1F8885-DAC0-714E-A8BC-C28622E818F5}"/>
              </a:ext>
            </a:extLst>
          </p:cNvPr>
          <p:cNvSpPr txBox="1"/>
          <p:nvPr/>
        </p:nvSpPr>
        <p:spPr>
          <a:xfrm>
            <a:off x="2723873" y="2275372"/>
            <a:ext cx="135594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itchFamily="2" charset="2"/>
              <a:buChar char="q"/>
            </a:pPr>
            <a:r>
              <a:rPr lang="en-US" sz="1350" dirty="0">
                <a:solidFill>
                  <a:schemeClr val="accent2"/>
                </a:solidFill>
              </a:rPr>
              <a:t>More data?</a:t>
            </a:r>
          </a:p>
          <a:p>
            <a:pPr marL="214313" indent="-214313">
              <a:buFont typeface="Wingdings" pitchFamily="2" charset="2"/>
              <a:buChar char="q"/>
            </a:pPr>
            <a:r>
              <a:rPr lang="en-US" sz="1350" dirty="0">
                <a:solidFill>
                  <a:schemeClr val="accent2"/>
                </a:solidFill>
              </a:rPr>
              <a:t>New models?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5AEF53-307B-934D-96DD-B3239630064D}"/>
              </a:ext>
            </a:extLst>
          </p:cNvPr>
          <p:cNvSpPr txBox="1"/>
          <p:nvPr/>
        </p:nvSpPr>
        <p:spPr>
          <a:xfrm>
            <a:off x="2509781" y="4621057"/>
            <a:ext cx="175072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itchFamily="2" charset="2"/>
              <a:buChar char="q"/>
            </a:pPr>
            <a:r>
              <a:rPr lang="en-US" sz="1350" dirty="0"/>
              <a:t>High-quality data is scarce</a:t>
            </a:r>
          </a:p>
          <a:p>
            <a:pPr marL="214313" indent="-214313">
              <a:buFont typeface="Wingdings" pitchFamily="2" charset="2"/>
              <a:buChar char="q"/>
            </a:pPr>
            <a:r>
              <a:rPr lang="en-US" sz="1350" dirty="0"/>
              <a:t>Privacy issues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97FE65-81B5-F946-A239-565E95E2704A}"/>
              </a:ext>
            </a:extLst>
          </p:cNvPr>
          <p:cNvSpPr txBox="1"/>
          <p:nvPr/>
        </p:nvSpPr>
        <p:spPr>
          <a:xfrm>
            <a:off x="4950785" y="4621057"/>
            <a:ext cx="16653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Wingdings" pitchFamily="2" charset="2"/>
              <a:buChar char="q"/>
            </a:pPr>
            <a:r>
              <a:rPr lang="en-US" sz="1350" dirty="0"/>
              <a:t>Model complexity</a:t>
            </a:r>
          </a:p>
          <a:p>
            <a:pPr marL="214313" indent="-214313">
              <a:buFont typeface="Wingdings" pitchFamily="2" charset="2"/>
              <a:buChar char="q"/>
            </a:pPr>
            <a:r>
              <a:rPr lang="en-US" sz="1350" dirty="0"/>
              <a:t>Data-hungry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E61C02-2F16-A440-9F78-C4D23B67667E}"/>
              </a:ext>
            </a:extLst>
          </p:cNvPr>
          <p:cNvSpPr txBox="1"/>
          <p:nvPr/>
        </p:nvSpPr>
        <p:spPr>
          <a:xfrm>
            <a:off x="7036308" y="4517181"/>
            <a:ext cx="210769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Model with high complexity not suitable for real-time inference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8485AA-3CAB-504A-8B94-236D2DD9FA39}"/>
              </a:ext>
            </a:extLst>
          </p:cNvPr>
          <p:cNvSpPr txBox="1"/>
          <p:nvPr/>
        </p:nvSpPr>
        <p:spPr>
          <a:xfrm>
            <a:off x="285750" y="4621057"/>
            <a:ext cx="145602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Most impactful industrial problems</a:t>
            </a:r>
          </a:p>
        </p:txBody>
      </p:sp>
    </p:spTree>
    <p:extLst>
      <p:ext uri="{BB962C8B-B14F-4D97-AF65-F5344CB8AC3E}">
        <p14:creationId xmlns:p14="http://schemas.microsoft.com/office/powerpoint/2010/main" val="142539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9B5F-9622-7440-AF59-7E026B71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for Data Acquisition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0B8A17-873E-1B48-A664-0E28D041305F}"/>
              </a:ext>
            </a:extLst>
          </p:cNvPr>
          <p:cNvSpPr/>
          <p:nvPr/>
        </p:nvSpPr>
        <p:spPr>
          <a:xfrm>
            <a:off x="1638265" y="3197476"/>
            <a:ext cx="1491216" cy="893135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Having enough data?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8C81F-F5CD-D548-AFC2-6BEECA92427A}"/>
              </a:ext>
            </a:extLst>
          </p:cNvPr>
          <p:cNvSpPr/>
          <p:nvPr/>
        </p:nvSpPr>
        <p:spPr>
          <a:xfrm>
            <a:off x="3949517" y="3197476"/>
            <a:ext cx="1491216" cy="893135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Are there external datasets available?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5D0A40-4C76-824F-BFCB-A8FF99F88160}"/>
              </a:ext>
            </a:extLst>
          </p:cNvPr>
          <p:cNvSpPr/>
          <p:nvPr/>
        </p:nvSpPr>
        <p:spPr>
          <a:xfrm>
            <a:off x="6260770" y="3197954"/>
            <a:ext cx="1491216" cy="8931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Web Scraping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B64E9F-3E91-B649-B547-DD5BC0CD669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440733" y="3644043"/>
            <a:ext cx="820037" cy="479"/>
          </a:xfrm>
          <a:prstGeom prst="straightConnector1">
            <a:avLst/>
          </a:prstGeom>
          <a:ln w="50800">
            <a:solidFill>
              <a:schemeClr val="accent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3CAB21-917A-D24C-A7FB-6BF11E52974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129481" y="3644043"/>
            <a:ext cx="820037" cy="0"/>
          </a:xfrm>
          <a:prstGeom prst="straightConnector1">
            <a:avLst/>
          </a:prstGeom>
          <a:ln w="50800">
            <a:solidFill>
              <a:schemeClr val="accent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C27E98-B34F-4346-ADDD-316F9719703B}"/>
              </a:ext>
            </a:extLst>
          </p:cNvPr>
          <p:cNvSpPr/>
          <p:nvPr/>
        </p:nvSpPr>
        <p:spPr>
          <a:xfrm>
            <a:off x="1638265" y="2026727"/>
            <a:ext cx="1491216" cy="740664"/>
          </a:xfrm>
          <a:prstGeom prst="roundRect">
            <a:avLst>
              <a:gd name="adj" fmla="val 35185"/>
            </a:avLst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Machine Learning Application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B1FAAD-DC77-7D47-A51E-04A03AC6F250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>
            <a:off x="2383873" y="2767390"/>
            <a:ext cx="0" cy="430085"/>
          </a:xfrm>
          <a:prstGeom prst="straightConnector1">
            <a:avLst/>
          </a:prstGeom>
          <a:ln w="50800">
            <a:solidFill>
              <a:schemeClr val="accent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B6C8467-A3D5-5F42-B814-1FF1FF1B53E6}"/>
              </a:ext>
            </a:extLst>
          </p:cNvPr>
          <p:cNvSpPr/>
          <p:nvPr/>
        </p:nvSpPr>
        <p:spPr>
          <a:xfrm>
            <a:off x="1638265" y="4655870"/>
            <a:ext cx="1491216" cy="740664"/>
          </a:xfrm>
          <a:prstGeom prst="round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Model Selections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AB3D65-25E6-644D-9D0E-D6E990EDAEA5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2383873" y="4090610"/>
            <a:ext cx="0" cy="565260"/>
          </a:xfrm>
          <a:prstGeom prst="straightConnector1">
            <a:avLst/>
          </a:prstGeom>
          <a:ln w="50800">
            <a:solidFill>
              <a:schemeClr val="accent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2BDAA8-D8B5-AC4F-A5B2-746A60185E29}"/>
              </a:ext>
            </a:extLst>
          </p:cNvPr>
          <p:cNvSpPr txBox="1"/>
          <p:nvPr/>
        </p:nvSpPr>
        <p:spPr>
          <a:xfrm>
            <a:off x="2455165" y="4234741"/>
            <a:ext cx="4110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1CEEE8-A8F1-F24C-8BDE-77EE7B287050}"/>
              </a:ext>
            </a:extLst>
          </p:cNvPr>
          <p:cNvSpPr txBox="1"/>
          <p:nvPr/>
        </p:nvSpPr>
        <p:spPr>
          <a:xfrm>
            <a:off x="3345682" y="3725865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5360CB5-F659-264B-97F7-5909CB2BB289}"/>
              </a:ext>
            </a:extLst>
          </p:cNvPr>
          <p:cNvSpPr/>
          <p:nvPr/>
        </p:nvSpPr>
        <p:spPr>
          <a:xfrm>
            <a:off x="3949517" y="4655870"/>
            <a:ext cx="1491216" cy="740664"/>
          </a:xfrm>
          <a:prstGeom prst="round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Kaggle</a:t>
            </a:r>
          </a:p>
          <a:p>
            <a:pPr algn="ctr"/>
            <a:r>
              <a:rPr lang="en-US" sz="1350" dirty="0"/>
              <a:t>Google</a:t>
            </a:r>
          </a:p>
          <a:p>
            <a:pPr algn="ctr"/>
            <a:r>
              <a:rPr lang="en-US" sz="1350" dirty="0"/>
              <a:t>Open Data AWS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844D23-3C47-3141-B3BA-FEB6493EB631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4695125" y="4090610"/>
            <a:ext cx="0" cy="565260"/>
          </a:xfrm>
          <a:prstGeom prst="straightConnector1">
            <a:avLst/>
          </a:prstGeom>
          <a:ln w="50800">
            <a:solidFill>
              <a:schemeClr val="accent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40A6AA-294F-5842-997C-951A936E8767}"/>
              </a:ext>
            </a:extLst>
          </p:cNvPr>
          <p:cNvSpPr txBox="1"/>
          <p:nvPr/>
        </p:nvSpPr>
        <p:spPr>
          <a:xfrm>
            <a:off x="4766416" y="4234741"/>
            <a:ext cx="4110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60F138-CF1F-E747-9913-02B5148D7D7F}"/>
              </a:ext>
            </a:extLst>
          </p:cNvPr>
          <p:cNvSpPr txBox="1"/>
          <p:nvPr/>
        </p:nvSpPr>
        <p:spPr>
          <a:xfrm>
            <a:off x="5661878" y="3728587"/>
            <a:ext cx="3882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5A6AF5-3C55-A64D-8F36-40240C6EFE0A}"/>
              </a:ext>
            </a:extLst>
          </p:cNvPr>
          <p:cNvSpPr/>
          <p:nvPr/>
        </p:nvSpPr>
        <p:spPr>
          <a:xfrm>
            <a:off x="6260770" y="1953267"/>
            <a:ext cx="1491216" cy="893135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Generate Data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F40816B-D7A9-2849-B984-45A4633F41E3}"/>
              </a:ext>
            </a:extLst>
          </p:cNvPr>
          <p:cNvCxnSpPr>
            <a:stCxn id="5" idx="3"/>
            <a:endCxn id="27" idx="1"/>
          </p:cNvCxnSpPr>
          <p:nvPr/>
        </p:nvCxnSpPr>
        <p:spPr>
          <a:xfrm flipV="1">
            <a:off x="5440733" y="2399835"/>
            <a:ext cx="820037" cy="1244209"/>
          </a:xfrm>
          <a:prstGeom prst="bentConnector3">
            <a:avLst>
              <a:gd name="adj1" fmla="val 46655"/>
            </a:avLst>
          </a:prstGeom>
          <a:ln w="508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2CF7CAF-A1E6-A045-A7B5-3BD9A5D1DDA4}"/>
              </a:ext>
            </a:extLst>
          </p:cNvPr>
          <p:cNvSpPr txBox="1"/>
          <p:nvPr/>
        </p:nvSpPr>
        <p:spPr>
          <a:xfrm>
            <a:off x="4889741" y="2418234"/>
            <a:ext cx="110198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Generation methods, GAN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FA9F09-1F2A-EF43-88FE-6C262D7466ED}"/>
              </a:ext>
            </a:extLst>
          </p:cNvPr>
          <p:cNvSpPr txBox="1"/>
          <p:nvPr/>
        </p:nvSpPr>
        <p:spPr>
          <a:xfrm>
            <a:off x="6111203" y="4181264"/>
            <a:ext cx="15596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</a:rPr>
              <a:t>Deal with raw data!</a:t>
            </a:r>
          </a:p>
        </p:txBody>
      </p:sp>
    </p:spTree>
    <p:extLst>
      <p:ext uri="{BB962C8B-B14F-4D97-AF65-F5344CB8AC3E}">
        <p14:creationId xmlns:p14="http://schemas.microsoft.com/office/powerpoint/2010/main" val="199578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74C4-F8F5-4340-8D28-435A5209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8969A-7FDC-6448-BE7B-C4003959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2198495"/>
            <a:ext cx="5159502" cy="3129902"/>
          </a:xfrm>
        </p:spPr>
        <p:txBody>
          <a:bodyPr>
            <a:normAutofit fontScale="77500" lnSpcReduction="20000"/>
          </a:bodyPr>
          <a:lstStyle/>
          <a:p>
            <a:pPr marL="257175" indent="-257175">
              <a:buFont typeface="Wingdings" pitchFamily="2" charset="2"/>
              <a:buChar char="q"/>
            </a:pPr>
            <a:r>
              <a:rPr lang="en-US" dirty="0"/>
              <a:t>The goal is to extract data from website</a:t>
            </a:r>
          </a:p>
          <a:p>
            <a:pPr marL="714375" lvl="1" indent="-257175">
              <a:buFont typeface="Wingdings" pitchFamily="2" charset="2"/>
              <a:buChar char="q"/>
            </a:pPr>
            <a:r>
              <a:rPr lang="en-US" dirty="0"/>
              <a:t>Converting unstructured documents into structured information</a:t>
            </a:r>
          </a:p>
          <a:p>
            <a:pPr marL="257175" indent="-257175">
              <a:buFont typeface="Wingdings" pitchFamily="2" charset="2"/>
              <a:buChar char="q"/>
            </a:pPr>
            <a:r>
              <a:rPr lang="en-US" dirty="0"/>
              <a:t>Many datasets are obtained by web scraping, such as ImageNet</a:t>
            </a:r>
          </a:p>
          <a:p>
            <a:pPr marL="257175" indent="-257175">
              <a:buFont typeface="Wingdings" pitchFamily="2" charset="2"/>
              <a:buChar char="q"/>
            </a:pPr>
            <a:r>
              <a:rPr lang="en-US" dirty="0"/>
              <a:t>Web scrawling</a:t>
            </a:r>
          </a:p>
          <a:p>
            <a:pPr marL="714375" lvl="1" indent="-257175">
              <a:buFont typeface="Wingdings" pitchFamily="2" charset="2"/>
              <a:buChar char="q"/>
            </a:pPr>
            <a:r>
              <a:rPr lang="en-US" dirty="0"/>
              <a:t>Indexing whole pages on Internet</a:t>
            </a:r>
          </a:p>
          <a:p>
            <a:pPr marL="257175" indent="-257175">
              <a:buFont typeface="Wingdings" pitchFamily="2" charset="2"/>
              <a:buChar char="q"/>
            </a:pPr>
            <a:r>
              <a:rPr lang="en-US" dirty="0"/>
              <a:t>Web scraping</a:t>
            </a:r>
          </a:p>
          <a:p>
            <a:pPr marL="714375" lvl="1" indent="-257175">
              <a:buFont typeface="Wingdings" pitchFamily="2" charset="2"/>
              <a:buChar char="q"/>
            </a:pPr>
            <a:r>
              <a:rPr lang="en-US" dirty="0"/>
              <a:t>Scraping the particular data from web pages of a website</a:t>
            </a:r>
          </a:p>
          <a:p>
            <a:pPr marL="257175" indent="-257175">
              <a:buFont typeface="Wingdings" pitchFamily="2" charset="2"/>
              <a:buChar char="q"/>
            </a:pPr>
            <a:endParaRPr lang="en-US" dirty="0"/>
          </a:p>
          <a:p>
            <a:pPr marL="257175" indent="-257175"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4B4922E-0535-1941-8876-94A7B3355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52" y="2585109"/>
            <a:ext cx="3412998" cy="168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EE08-66F1-6D4C-9A66-998E4527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175D-8D18-954E-A8D7-990E30B78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57175" indent="-257175">
              <a:buFont typeface="Wingdings" pitchFamily="2" charset="2"/>
              <a:buChar char="q"/>
            </a:pPr>
            <a:r>
              <a:rPr lang="en-US" dirty="0"/>
              <a:t>Web scraping isn’t illegal by itself</a:t>
            </a:r>
          </a:p>
          <a:p>
            <a:pPr marL="257175" indent="-257175">
              <a:buFont typeface="Wingdings" pitchFamily="2" charset="2"/>
              <a:buChar char="q"/>
            </a:pPr>
            <a:r>
              <a:rPr lang="en-US" dirty="0"/>
              <a:t>But you should</a:t>
            </a:r>
          </a:p>
          <a:p>
            <a:pPr marL="714375" lvl="1" indent="-257175">
              <a:buFont typeface="Wingdings" pitchFamily="2" charset="2"/>
              <a:buChar char="q"/>
            </a:pPr>
            <a:r>
              <a:rPr lang="en-US" dirty="0"/>
              <a:t>NOT scrape data have sensitive information (e.g., private data involving username, password, personal health or medical information)</a:t>
            </a:r>
          </a:p>
          <a:p>
            <a:pPr marL="714375" lvl="1" indent="-257175">
              <a:buFont typeface="Wingdings" pitchFamily="2" charset="2"/>
              <a:buChar char="q"/>
            </a:pPr>
            <a:r>
              <a:rPr lang="en-US" dirty="0"/>
              <a:t>NOT scape. Copyrighted data (e.g., YouTube videos, Flickr photos)</a:t>
            </a:r>
          </a:p>
          <a:p>
            <a:pPr marL="714375" lvl="1" indent="-257175">
              <a:buFont typeface="Wingdings" pitchFamily="2" charset="2"/>
              <a:buChar char="q"/>
            </a:pPr>
            <a:r>
              <a:rPr lang="en-US" dirty="0"/>
              <a:t>Follow the Terms of Service that explicitly prohibits web scraping</a:t>
            </a:r>
          </a:p>
          <a:p>
            <a:pPr marL="257175" indent="-257175">
              <a:buFont typeface="Wingdings" pitchFamily="2" charset="2"/>
              <a:buChar char="q"/>
            </a:pPr>
            <a:r>
              <a:rPr lang="en-US" dirty="0"/>
              <a:t>Always consult a lawyer if you are doing it for profit</a:t>
            </a:r>
          </a:p>
          <a:p>
            <a:r>
              <a:rPr lang="en-US" sz="2100" b="1" i="1" u="sng" dirty="0">
                <a:solidFill>
                  <a:srgbClr val="FF0000"/>
                </a:solidFill>
              </a:rPr>
              <a:t>Both the department and I will not be responsible for your action if you use Web Scraping Illegally!</a:t>
            </a:r>
          </a:p>
        </p:txBody>
      </p:sp>
    </p:spTree>
    <p:extLst>
      <p:ext uri="{BB962C8B-B14F-4D97-AF65-F5344CB8AC3E}">
        <p14:creationId xmlns:p14="http://schemas.microsoft.com/office/powerpoint/2010/main" val="63768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7E76-BC38-7946-B27D-39E0D3EB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5C33-D5FB-7C4E-AE59-48E69C4D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Wingdings" pitchFamily="2" charset="2"/>
              <a:buChar char="q"/>
            </a:pPr>
            <a:r>
              <a:rPr lang="en-US" dirty="0"/>
              <a:t>CURL often doesn’t work, as website owners use various ways to stop bots</a:t>
            </a:r>
          </a:p>
          <a:p>
            <a:pPr marL="257175" indent="-257175">
              <a:buFont typeface="Wingdings" pitchFamily="2" charset="2"/>
              <a:buChar char="q"/>
            </a:pPr>
            <a:r>
              <a:rPr lang="en-US" dirty="0"/>
              <a:t>Solution: use headless browser</a:t>
            </a:r>
          </a:p>
          <a:p>
            <a:pPr marL="714375" lvl="1" indent="-257175">
              <a:buFont typeface="Wingdings" pitchFamily="2" charset="2"/>
              <a:buChar char="q"/>
            </a:pPr>
            <a:r>
              <a:rPr lang="en-US" dirty="0"/>
              <a:t>A web browser without a GUI</a:t>
            </a:r>
          </a:p>
          <a:p>
            <a:pPr marL="257175" indent="-257175">
              <a:buFont typeface="Wingdings" pitchFamily="2" charset="2"/>
              <a:buChar char="q"/>
            </a:pPr>
            <a:r>
              <a:rPr lang="en-US" dirty="0"/>
              <a:t>May need lots of IPs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DD484D-66F2-6440-8F7B-1086F780B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08" y="5033675"/>
            <a:ext cx="6115050" cy="1362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ED2DA-E262-D545-B07F-BC9FB95BE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33" y="4224338"/>
            <a:ext cx="48006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7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31288</TotalTime>
  <Words>628</Words>
  <Application>Microsoft Macintosh PowerPoint</Application>
  <PresentationFormat>On-screen Show (4:3)</PresentationFormat>
  <Paragraphs>153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STIXGeneral-Regular</vt:lpstr>
      <vt:lpstr>Times New Roman</vt:lpstr>
      <vt:lpstr>Wingdings</vt:lpstr>
      <vt:lpstr>Office Theme</vt:lpstr>
      <vt:lpstr>Data Acquisition and Web Scraping</vt:lpstr>
      <vt:lpstr>Overview</vt:lpstr>
      <vt:lpstr>PowerPoint Presentation</vt:lpstr>
      <vt:lpstr>Machine Learning Applications in Industry</vt:lpstr>
      <vt:lpstr>Machine Learning Workflow &amp; Challenges</vt:lpstr>
      <vt:lpstr>Flow Chart for Data Acquisition</vt:lpstr>
      <vt:lpstr>Web Scraping</vt:lpstr>
      <vt:lpstr>Legal Consideration</vt:lpstr>
      <vt:lpstr>Tools</vt:lpstr>
      <vt:lpstr>Case Study</vt:lpstr>
      <vt:lpstr>Sign In</vt:lpstr>
      <vt:lpstr>Data Extraction</vt:lpstr>
      <vt:lpstr>Locating Elements</vt:lpstr>
      <vt:lpstr>Example</vt:lpstr>
      <vt:lpstr>Data Extraction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Houping Xiao</dc:creator>
  <cp:lastModifiedBy>Houping Xiao</cp:lastModifiedBy>
  <cp:revision>352</cp:revision>
  <cp:lastPrinted>2022-10-06T20:33:42Z</cp:lastPrinted>
  <dcterms:created xsi:type="dcterms:W3CDTF">2021-08-22T02:43:33Z</dcterms:created>
  <dcterms:modified xsi:type="dcterms:W3CDTF">2022-11-10T16:03:44Z</dcterms:modified>
</cp:coreProperties>
</file>