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76" r:id="rId2"/>
    <p:sldId id="396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48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9" r:id="rId34"/>
    <p:sldId id="450" r:id="rId35"/>
    <p:sldId id="451" r:id="rId36"/>
    <p:sldId id="452" r:id="rId37"/>
    <p:sldId id="453" r:id="rId38"/>
    <p:sldId id="454" r:id="rId39"/>
    <p:sldId id="455" r:id="rId40"/>
    <p:sldId id="456" r:id="rId41"/>
    <p:sldId id="457" r:id="rId42"/>
    <p:sldId id="458" r:id="rId43"/>
    <p:sldId id="459" r:id="rId44"/>
    <p:sldId id="46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CE13-6A10-034C-B334-C612B1D789F3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E248-1060-C448-9583-74F5629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7113774" y="-399140"/>
            <a:ext cx="2309708" cy="218896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" y="731583"/>
            <a:ext cx="6858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42" y="3244346"/>
            <a:ext cx="6858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7550965"/>
            <a:ext cx="20574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755096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7550965"/>
            <a:ext cx="20574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2343" y="4247380"/>
            <a:ext cx="4614863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02590" y="6155531"/>
            <a:ext cx="95612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6155672"/>
            <a:ext cx="1184975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66" y="6341023"/>
            <a:ext cx="927732" cy="23591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 bwMode="invGray">
          <a:xfrm>
            <a:off x="5782732" y="2594568"/>
            <a:ext cx="2309708" cy="218896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17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/>
            </a:lvl1pPr>
            <a:lvl2pPr>
              <a:defRPr sz="2600" baseline="0"/>
            </a:lvl2pPr>
            <a:lvl3pPr>
              <a:defRPr sz="22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Char char="⎯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MSA 8040: Data Management for Analytics</a:t>
            </a:r>
          </a:p>
          <a:p>
            <a:r>
              <a:rPr lang="en-US" sz="1800" dirty="0" err="1"/>
              <a:t>Houping</a:t>
            </a:r>
            <a:r>
              <a:rPr lang="en-US" sz="1800" dirty="0"/>
              <a:t> Xiao</a:t>
            </a:r>
          </a:p>
          <a:p>
            <a:r>
              <a:rPr lang="en-US" sz="1800" dirty="0" err="1"/>
              <a:t>hxiao@gsu.edu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2342" y="4422344"/>
            <a:ext cx="4614863" cy="86218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238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D790-544F-2C49-9B9E-33506E0F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updatable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88D1-A4D3-FB45-B16D-34A71E9B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View can be both query-able and updatable</a:t>
            </a:r>
          </a:p>
          <a:p>
            <a:pPr lvl="1"/>
            <a:r>
              <a:rPr lang="en-US" dirty="0"/>
              <a:t>Insert – insert rows into the base table</a:t>
            </a:r>
          </a:p>
          <a:p>
            <a:pPr lvl="1"/>
            <a:r>
              <a:rPr lang="en-US" dirty="0"/>
              <a:t>Update – update rows of the base table</a:t>
            </a:r>
          </a:p>
          <a:p>
            <a:pPr lvl="1"/>
            <a:r>
              <a:rPr lang="en-US" dirty="0"/>
              <a:t>Delete – remove rows of the base table</a:t>
            </a:r>
          </a:p>
          <a:p>
            <a:r>
              <a:rPr lang="en-US" dirty="0"/>
              <a:t>Select-statement in an updatable view cannot contain:</a:t>
            </a:r>
          </a:p>
          <a:p>
            <a:pPr lvl="1"/>
            <a:r>
              <a:rPr lang="en-US" dirty="0"/>
              <a:t>Aggregate functions: min, max, sum, avg, and count</a:t>
            </a:r>
          </a:p>
          <a:p>
            <a:pPr lvl="1"/>
            <a:r>
              <a:rPr lang="en-US" dirty="0"/>
              <a:t>Distinct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en-US" dirty="0"/>
              <a:t>Union or union all</a:t>
            </a:r>
          </a:p>
          <a:p>
            <a:pPr lvl="1"/>
            <a:r>
              <a:rPr lang="en-US" dirty="0"/>
              <a:t>Left join or outer join</a:t>
            </a:r>
          </a:p>
          <a:p>
            <a:pPr lvl="1"/>
            <a:r>
              <a:rPr lang="en-US" dirty="0"/>
              <a:t>Subquery in the select clause or in the where clause that refers to the table in the from clause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3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F2E3-EE76-6349-9567-95C1C0D3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95F1-7694-7846-9240-29312A8A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create or replace view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customerInfo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cus_lname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cus_fname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cus_areacode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cus_phone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* from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customerInfo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update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customerInfo</a:t>
            </a:r>
            <a:r>
              <a:rPr lang="en-US" dirty="0"/>
              <a:t> set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cus_areacode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555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where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10010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delete from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customerInfo</a:t>
            </a:r>
            <a:r>
              <a:rPr lang="en-US" dirty="0"/>
              <a:t> where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10010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insert into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customerInfo</a:t>
            </a: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cus_lname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cus_fname,cus_areacode,cus_phone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values (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10010, 'a', 'b', 716, '000-0004'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804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4CBA-FC54-8944-B9BE-DB5E0B40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with check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4172-C22A-6C43-A9C0-B946CB31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50745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check constraints into views using</a:t>
            </a:r>
          </a:p>
          <a:p>
            <a:pPr marL="457200" lvl="1" indent="0">
              <a:buNone/>
            </a:pPr>
            <a:r>
              <a:rPr lang="en-US" dirty="0"/>
              <a:t>WITH CHECK OPTION</a:t>
            </a:r>
          </a:p>
          <a:p>
            <a:r>
              <a:rPr lang="en-US" dirty="0"/>
              <a:t>Update or insert a row of the base tables through a view, it has to be conformed with the check constraints </a:t>
            </a:r>
          </a:p>
          <a:p>
            <a:pPr marL="457200" lvl="1" indent="0">
              <a:buNone/>
            </a:pPr>
            <a:r>
              <a:rPr lang="en-US" dirty="0"/>
              <a:t>CREATE [OR REPLACE VIEW] </a:t>
            </a:r>
            <a:r>
              <a:rPr lang="en-US" dirty="0" err="1"/>
              <a:t>view_name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AS </a:t>
            </a:r>
            <a:r>
              <a:rPr lang="en-US" dirty="0" err="1"/>
              <a:t>select_statement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WITH CHECK OPTION;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FE2EB-F720-0E4B-AEE5-82BB51769E2A}"/>
              </a:ext>
            </a:extLst>
          </p:cNvPr>
          <p:cNvSpPr/>
          <p:nvPr/>
        </p:nvSpPr>
        <p:spPr>
          <a:xfrm>
            <a:off x="5552389" y="3228106"/>
            <a:ext cx="3780148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create or replace view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vip</a:t>
            </a:r>
            <a:endParaRPr lang="en-US" sz="14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/>
              <a:t>(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cus_code,cus_lname,cus_fname,cus_initial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cus_areacode,cus_phone,cus_balance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as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select * from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customer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where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cus_balance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 &gt;100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with check option;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/>
              <a:t>insert into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vip</a:t>
            </a:r>
            <a:endParaRPr lang="en-US" sz="14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/>
              <a:t>(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cus_code,cus_lname,cus_fname,cus_initial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cus_areacode,cus_phone,cus_balance</a:t>
            </a:r>
            <a:r>
              <a:rPr lang="en-US" sz="1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values (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10300,'aaa','bbb','','777','001-0101',50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899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3740-C684-C345-ADA8-0B7D0ED5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 with local or cascaded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68CA-BBED-3043-A8EB-06E31C84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6959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t1</a:t>
            </a:r>
            <a:r>
              <a:rPr lang="en-US" dirty="0"/>
              <a:t> (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en-US" dirty="0"/>
              <a:t> int);</a:t>
            </a:r>
          </a:p>
          <a:p>
            <a:pPr marL="0" indent="0">
              <a:buNone/>
            </a:pPr>
            <a:r>
              <a:rPr lang="en-US" dirty="0"/>
              <a:t>create or replace view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v1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en-US" dirty="0"/>
              <a:t> 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t1 </a:t>
            </a:r>
            <a:r>
              <a:rPr lang="en-US" dirty="0"/>
              <a:t>where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 &gt; 10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or replace view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v2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en-US" dirty="0"/>
              <a:t> 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with cascaded check option;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or replace view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v3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en-US" dirty="0"/>
              <a:t> 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v2 </a:t>
            </a:r>
            <a:r>
              <a:rPr lang="en-US" dirty="0"/>
              <a:t>where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 &lt; 20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844B8-569C-1D47-A5E7-AAF7E7464D21}"/>
              </a:ext>
            </a:extLst>
          </p:cNvPr>
          <p:cNvSpPr/>
          <p:nvPr/>
        </p:nvSpPr>
        <p:spPr>
          <a:xfrm>
            <a:off x="4741625" y="1502493"/>
            <a:ext cx="816244" cy="41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8EFFD-4BEF-9949-B9F1-67BB847772F0}"/>
              </a:ext>
            </a:extLst>
          </p:cNvPr>
          <p:cNvSpPr/>
          <p:nvPr/>
        </p:nvSpPr>
        <p:spPr>
          <a:xfrm>
            <a:off x="4741625" y="2299547"/>
            <a:ext cx="816244" cy="418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1DDCA-AEDD-9D4B-BDC9-CDD8E5D41AD4}"/>
              </a:ext>
            </a:extLst>
          </p:cNvPr>
          <p:cNvSpPr/>
          <p:nvPr/>
        </p:nvSpPr>
        <p:spPr>
          <a:xfrm>
            <a:off x="4741624" y="3150844"/>
            <a:ext cx="816244" cy="418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E2460-F2FE-584E-AB0A-C1873D558483}"/>
              </a:ext>
            </a:extLst>
          </p:cNvPr>
          <p:cNvSpPr/>
          <p:nvPr/>
        </p:nvSpPr>
        <p:spPr>
          <a:xfrm>
            <a:off x="4741624" y="3959035"/>
            <a:ext cx="816244" cy="418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6BF64-9911-9D4A-A662-7D8BAAAB5F6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149747" y="1920947"/>
            <a:ext cx="0" cy="378600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B280E-DC00-264F-9358-FEE75A93FB9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149746" y="2718001"/>
            <a:ext cx="1" cy="432843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FE2117-CC8E-B546-8307-DFA54A4F6D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149746" y="3569298"/>
            <a:ext cx="0" cy="389737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C39ED4C-4B75-814A-AD4D-04EFE8F9AF73}"/>
              </a:ext>
            </a:extLst>
          </p:cNvPr>
          <p:cNvSpPr/>
          <p:nvPr/>
        </p:nvSpPr>
        <p:spPr>
          <a:xfrm>
            <a:off x="5989731" y="2276881"/>
            <a:ext cx="914400" cy="418454"/>
          </a:xfrm>
          <a:prstGeom prst="wedgeRoundRectCallout">
            <a:avLst>
              <a:gd name="adj1" fmla="val -93110"/>
              <a:gd name="adj2" fmla="val 62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c&gt;10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A46D28E0-BC8C-724A-8E63-5A61FD45AB52}"/>
              </a:ext>
            </a:extLst>
          </p:cNvPr>
          <p:cNvSpPr/>
          <p:nvPr/>
        </p:nvSpPr>
        <p:spPr>
          <a:xfrm>
            <a:off x="5989730" y="3125675"/>
            <a:ext cx="1573531" cy="418454"/>
          </a:xfrm>
          <a:prstGeom prst="wedgeRoundRectCallout">
            <a:avLst>
              <a:gd name="adj1" fmla="val -93110"/>
              <a:gd name="adj2" fmla="val 624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cascaded </a:t>
            </a:r>
            <a:r>
              <a:rPr lang="en-US" dirty="0"/>
              <a:t>check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E9EF2C7-9349-3F4A-A261-13492FD4626B}"/>
              </a:ext>
            </a:extLst>
          </p:cNvPr>
          <p:cNvSpPr/>
          <p:nvPr/>
        </p:nvSpPr>
        <p:spPr>
          <a:xfrm>
            <a:off x="5989731" y="3939355"/>
            <a:ext cx="914400" cy="418454"/>
          </a:xfrm>
          <a:prstGeom prst="wedgeRoundRectCallout">
            <a:avLst>
              <a:gd name="adj1" fmla="val -93110"/>
              <a:gd name="adj2" fmla="val 624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C&lt;20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CD5EC8-D36E-6449-B4EF-D0C8042B1E92}"/>
              </a:ext>
            </a:extLst>
          </p:cNvPr>
          <p:cNvSpPr/>
          <p:nvPr/>
        </p:nvSpPr>
        <p:spPr>
          <a:xfrm>
            <a:off x="6113075" y="1986579"/>
            <a:ext cx="355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INSERT INTO v1(c) VALUES (5);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6E3A24-7298-714D-A2A0-D76BFFC7AAFE}"/>
              </a:ext>
            </a:extLst>
          </p:cNvPr>
          <p:cNvSpPr/>
          <p:nvPr/>
        </p:nvSpPr>
        <p:spPr>
          <a:xfrm>
            <a:off x="6144243" y="2837017"/>
            <a:ext cx="355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INSERT INTO v2(c) VALUES (5);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234925-C4A2-6243-8FE8-4E92B831274F}"/>
              </a:ext>
            </a:extLst>
          </p:cNvPr>
          <p:cNvSpPr/>
          <p:nvPr/>
        </p:nvSpPr>
        <p:spPr>
          <a:xfrm>
            <a:off x="6038636" y="4334973"/>
            <a:ext cx="392316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INSERT INTO v3(c) VALUES (8);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INSERT INTO v3(c) VALUES (30);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F7D49-2CDC-A047-8A72-7DC4CE8761A3}"/>
              </a:ext>
            </a:extLst>
          </p:cNvPr>
          <p:cNvSpPr txBox="1"/>
          <p:nvPr/>
        </p:nvSpPr>
        <p:spPr>
          <a:xfrm>
            <a:off x="5279011" y="4937053"/>
            <a:ext cx="3550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Cascaded check: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Checks rules of the view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Check the rules of the underlying views recursively</a:t>
            </a:r>
          </a:p>
        </p:txBody>
      </p:sp>
    </p:spTree>
    <p:extLst>
      <p:ext uri="{BB962C8B-B14F-4D97-AF65-F5344CB8AC3E}">
        <p14:creationId xmlns:p14="http://schemas.microsoft.com/office/powerpoint/2010/main" val="84461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3740-C684-C345-ADA8-0B7D0ED5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 with local or cascaded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68CA-BBED-3043-A8EB-06E31C84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69593" cy="2878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or replace view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v2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en-US" dirty="0"/>
              <a:t> 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v1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with </a:t>
            </a:r>
            <a:r>
              <a:rPr lang="en-US" dirty="0">
                <a:highlight>
                  <a:srgbClr val="FFFF00"/>
                </a:highlight>
              </a:rPr>
              <a:t>cascaded </a:t>
            </a:r>
            <a:r>
              <a:rPr lang="en-US" dirty="0"/>
              <a:t>check option;</a:t>
            </a:r>
          </a:p>
          <a:p>
            <a:pPr marL="0" indent="0">
              <a:buNone/>
            </a:pPr>
            <a:r>
              <a:rPr lang="en-US" dirty="0"/>
              <a:t>alter view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v2</a:t>
            </a:r>
            <a:r>
              <a:rPr lang="en-US" dirty="0"/>
              <a:t> 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en-US" dirty="0"/>
              <a:t> 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with </a:t>
            </a:r>
            <a:r>
              <a:rPr lang="en-US" dirty="0">
                <a:highlight>
                  <a:srgbClr val="FFFF00"/>
                </a:highlight>
              </a:rPr>
              <a:t>local</a:t>
            </a:r>
            <a:r>
              <a:rPr lang="en-US" dirty="0"/>
              <a:t> check option;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844B8-569C-1D47-A5E7-AAF7E7464D21}"/>
              </a:ext>
            </a:extLst>
          </p:cNvPr>
          <p:cNvSpPr/>
          <p:nvPr/>
        </p:nvSpPr>
        <p:spPr>
          <a:xfrm>
            <a:off x="4741625" y="1502493"/>
            <a:ext cx="816244" cy="4184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8EFFD-4BEF-9949-B9F1-67BB847772F0}"/>
              </a:ext>
            </a:extLst>
          </p:cNvPr>
          <p:cNvSpPr/>
          <p:nvPr/>
        </p:nvSpPr>
        <p:spPr>
          <a:xfrm>
            <a:off x="4741625" y="2299547"/>
            <a:ext cx="816244" cy="418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1DDCA-AEDD-9D4B-BDC9-CDD8E5D41AD4}"/>
              </a:ext>
            </a:extLst>
          </p:cNvPr>
          <p:cNvSpPr/>
          <p:nvPr/>
        </p:nvSpPr>
        <p:spPr>
          <a:xfrm>
            <a:off x="4741624" y="3150844"/>
            <a:ext cx="816244" cy="418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E2460-F2FE-584E-AB0A-C1873D558483}"/>
              </a:ext>
            </a:extLst>
          </p:cNvPr>
          <p:cNvSpPr/>
          <p:nvPr/>
        </p:nvSpPr>
        <p:spPr>
          <a:xfrm>
            <a:off x="4741624" y="3959035"/>
            <a:ext cx="816244" cy="418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6BF64-9911-9D4A-A662-7D8BAAAB5F6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149747" y="1920947"/>
            <a:ext cx="0" cy="378600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2B280E-DC00-264F-9358-FEE75A93FB9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149746" y="2718001"/>
            <a:ext cx="1" cy="432843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FE2117-CC8E-B546-8307-DFA54A4F6D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149746" y="3569298"/>
            <a:ext cx="0" cy="389737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C39ED4C-4B75-814A-AD4D-04EFE8F9AF73}"/>
              </a:ext>
            </a:extLst>
          </p:cNvPr>
          <p:cNvSpPr/>
          <p:nvPr/>
        </p:nvSpPr>
        <p:spPr>
          <a:xfrm>
            <a:off x="5989731" y="2276881"/>
            <a:ext cx="914400" cy="418454"/>
          </a:xfrm>
          <a:prstGeom prst="wedgeRoundRectCallout">
            <a:avLst>
              <a:gd name="adj1" fmla="val -93110"/>
              <a:gd name="adj2" fmla="val 62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c&gt;10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A46D28E0-BC8C-724A-8E63-5A61FD45AB52}"/>
              </a:ext>
            </a:extLst>
          </p:cNvPr>
          <p:cNvSpPr/>
          <p:nvPr/>
        </p:nvSpPr>
        <p:spPr>
          <a:xfrm>
            <a:off x="5989730" y="3125675"/>
            <a:ext cx="1573531" cy="418454"/>
          </a:xfrm>
          <a:prstGeom prst="wedgeRoundRectCallout">
            <a:avLst>
              <a:gd name="adj1" fmla="val -93110"/>
              <a:gd name="adj2" fmla="val 624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 </a:t>
            </a:r>
            <a:r>
              <a:rPr lang="en-US" dirty="0"/>
              <a:t>check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E9EF2C7-9349-3F4A-A261-13492FD4626B}"/>
              </a:ext>
            </a:extLst>
          </p:cNvPr>
          <p:cNvSpPr/>
          <p:nvPr/>
        </p:nvSpPr>
        <p:spPr>
          <a:xfrm>
            <a:off x="5989731" y="3939355"/>
            <a:ext cx="914400" cy="418454"/>
          </a:xfrm>
          <a:prstGeom prst="wedgeRoundRectCallout">
            <a:avLst>
              <a:gd name="adj1" fmla="val -93110"/>
              <a:gd name="adj2" fmla="val 624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C&lt;20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CD5EC8-D36E-6449-B4EF-D0C8042B1E92}"/>
              </a:ext>
            </a:extLst>
          </p:cNvPr>
          <p:cNvSpPr/>
          <p:nvPr/>
        </p:nvSpPr>
        <p:spPr>
          <a:xfrm>
            <a:off x="6113075" y="1986579"/>
            <a:ext cx="355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INSERT INTO v1(c) VALUES (5);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6E3A24-7298-714D-A2A0-D76BFFC7AAFE}"/>
              </a:ext>
            </a:extLst>
          </p:cNvPr>
          <p:cNvSpPr/>
          <p:nvPr/>
        </p:nvSpPr>
        <p:spPr>
          <a:xfrm>
            <a:off x="6144243" y="2837017"/>
            <a:ext cx="355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INSERT INTO v2(c) VALUES (5);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234925-C4A2-6243-8FE8-4E92B831274F}"/>
              </a:ext>
            </a:extLst>
          </p:cNvPr>
          <p:cNvSpPr/>
          <p:nvPr/>
        </p:nvSpPr>
        <p:spPr>
          <a:xfrm>
            <a:off x="6038636" y="4334973"/>
            <a:ext cx="392316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INSERT INTO v3(c) VALUES (8);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INSERT INTO v3(c) VALUES (30);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F7D49-2CDC-A047-8A72-7DC4CE8761A3}"/>
              </a:ext>
            </a:extLst>
          </p:cNvPr>
          <p:cNvSpPr txBox="1"/>
          <p:nvPr/>
        </p:nvSpPr>
        <p:spPr>
          <a:xfrm>
            <a:off x="2093905" y="5170879"/>
            <a:ext cx="6421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Local check: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Checks rules of the view with a ‘with local check option’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/>
              <a:t>Checks rules of the view with a ‘with cascaded check option’</a:t>
            </a:r>
          </a:p>
        </p:txBody>
      </p:sp>
    </p:spTree>
    <p:extLst>
      <p:ext uri="{BB962C8B-B14F-4D97-AF65-F5344CB8AC3E}">
        <p14:creationId xmlns:p14="http://schemas.microsoft.com/office/powerpoint/2010/main" val="363389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FFB3-ABDB-D54E-829B-70A09104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A438-F8B4-C14D-925D-8FF2C6F0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segment of declarative SQL statements in MySQL server</a:t>
            </a:r>
          </a:p>
          <a:p>
            <a:pPr lvl="1"/>
            <a:r>
              <a:rPr lang="en-US" dirty="0"/>
              <a:t>to save a query on the DB for execution in future</a:t>
            </a:r>
          </a:p>
          <a:p>
            <a:pPr lvl="1"/>
            <a:r>
              <a:rPr lang="en-US" dirty="0"/>
              <a:t>Can have parameters</a:t>
            </a:r>
          </a:p>
          <a:p>
            <a:pPr lvl="1"/>
            <a:r>
              <a:rPr lang="en-US" dirty="0"/>
              <a:t>Can have IF, CASE, LOOP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Reduce network traffic</a:t>
            </a:r>
          </a:p>
          <a:p>
            <a:pPr lvl="1"/>
            <a:r>
              <a:rPr lang="en-US" dirty="0"/>
              <a:t>Centralize business logic in DB</a:t>
            </a:r>
          </a:p>
          <a:p>
            <a:pPr lvl="1"/>
            <a:r>
              <a:rPr lang="en-US" dirty="0"/>
              <a:t>Increase security level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Memory issues</a:t>
            </a:r>
          </a:p>
          <a:p>
            <a:pPr lvl="1"/>
            <a:r>
              <a:rPr lang="en-US" dirty="0"/>
              <a:t>Difficult to debug stored procedures</a:t>
            </a:r>
          </a:p>
          <a:p>
            <a:pPr lvl="1"/>
            <a:r>
              <a:rPr lang="en-US" dirty="0"/>
              <a:t>Hard to maintain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3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B574-B05A-904B-A57A-B1652B9C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Create/Drop a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4CC6-04FD-EC47-83CD-8C5CC7AC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6126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CREATE PROCEDURE </a:t>
            </a:r>
            <a:r>
              <a:rPr lang="en-US" dirty="0" err="1"/>
              <a:t>procedureName</a:t>
            </a:r>
            <a:r>
              <a:rPr lang="en-US" dirty="0"/>
              <a:t>(p1,…)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select-statement;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END$$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DELIMITER 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CALL </a:t>
            </a:r>
            <a:r>
              <a:rPr lang="en-US" dirty="0" err="1"/>
              <a:t>procedureName</a:t>
            </a:r>
            <a:r>
              <a:rPr lang="en-US" dirty="0"/>
              <a:t>(p1,…);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PROCEDURE [IF EXISTS] </a:t>
            </a:r>
            <a:r>
              <a:rPr lang="en-US" dirty="0" err="1"/>
              <a:t>stored_procedure_name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575B9-8949-4045-9938-B8DB7B8AEBB2}"/>
              </a:ext>
            </a:extLst>
          </p:cNvPr>
          <p:cNvSpPr/>
          <p:nvPr/>
        </p:nvSpPr>
        <p:spPr>
          <a:xfrm>
            <a:off x="5241303" y="298563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delimiter //</a:t>
            </a:r>
          </a:p>
          <a:p>
            <a:pPr>
              <a:spcBef>
                <a:spcPts val="0"/>
              </a:spcBef>
            </a:pPr>
            <a:r>
              <a:rPr lang="en-US" dirty="0"/>
              <a:t>create procedure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getALLCustomers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	select * 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end //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dirty="0"/>
              <a:t>call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getALLCustomers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3025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782F-D8EE-9742-B21E-D6F887F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can take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7FE8-F06A-E848-A410-CE03B978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Stored procedures take three type of parameters:</a:t>
            </a:r>
          </a:p>
          <a:p>
            <a:r>
              <a:rPr lang="en-US" dirty="0"/>
              <a:t>In p – default, the calling program will pass an argument to the stored procedure p</a:t>
            </a:r>
          </a:p>
          <a:p>
            <a:r>
              <a:rPr lang="en-US" dirty="0"/>
              <a:t>Out p – stored procedure will pass back a value to p </a:t>
            </a:r>
          </a:p>
          <a:p>
            <a:r>
              <a:rPr lang="en-US" dirty="0" err="1"/>
              <a:t>Inout</a:t>
            </a:r>
            <a:r>
              <a:rPr lang="en-US" dirty="0"/>
              <a:t> – a combination of in and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7D6FC-A6D7-394C-8A7C-AA405A2C3282}"/>
              </a:ext>
            </a:extLst>
          </p:cNvPr>
          <p:cNvSpPr/>
          <p:nvPr/>
        </p:nvSpPr>
        <p:spPr>
          <a:xfrm>
            <a:off x="5057481" y="213561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delimiter //</a:t>
            </a:r>
          </a:p>
          <a:p>
            <a:pPr>
              <a:spcBef>
                <a:spcPts val="0"/>
              </a:spcBef>
            </a:pPr>
            <a:r>
              <a:rPr lang="en-US" dirty="0"/>
              <a:t>create procedure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getCustomersByArea</a:t>
            </a:r>
            <a:r>
              <a:rPr lang="en-US" dirty="0"/>
              <a:t>(</a:t>
            </a:r>
          </a:p>
          <a:p>
            <a:pPr>
              <a:spcBef>
                <a:spcPts val="0"/>
              </a:spcBef>
            </a:pPr>
            <a:r>
              <a:rPr lang="en-US" dirty="0"/>
              <a:t>in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areacode</a:t>
            </a:r>
            <a:r>
              <a:rPr lang="en-US" dirty="0"/>
              <a:t> varchar(3)</a:t>
            </a:r>
          </a:p>
          <a:p>
            <a:pPr>
              <a:spcBef>
                <a:spcPts val="0"/>
              </a:spcBef>
            </a:pP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	select * 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</a:p>
          <a:p>
            <a:pPr>
              <a:spcBef>
                <a:spcPts val="0"/>
              </a:spcBef>
            </a:pPr>
            <a:r>
              <a:rPr lang="en-US" dirty="0"/>
              <a:t>    where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cus_areacode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areacode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end //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getCustomersByArea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'615'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20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36C0-9D71-AC4F-9528-215FE4B0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can take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551C-92D2-6142-9133-CBB24A84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delimiter //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create procedure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getCustomersCountByArea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areacode</a:t>
            </a:r>
            <a:r>
              <a:rPr lang="en-US" dirty="0"/>
              <a:t> varchar(3),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out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total</a:t>
            </a:r>
            <a:r>
              <a:rPr lang="en-US" dirty="0"/>
              <a:t>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select count(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/>
              <a:t>) into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total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where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cus_areacode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areacode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 //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delimiter 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call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getCustomersCountByArea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'615',@total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@total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2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35BD-D3B0-BA4D-ADC9-6DE7DEC7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Declare/assign variables in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7855-D425-0247-A9A5-858486A4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variable – a named data object to hold immediate results in stored procedure</a:t>
            </a:r>
          </a:p>
          <a:p>
            <a:r>
              <a:rPr lang="en-US" dirty="0"/>
              <a:t>Declare variable:</a:t>
            </a:r>
          </a:p>
          <a:p>
            <a:pPr marL="457200" lvl="1" indent="0">
              <a:buNone/>
            </a:pPr>
            <a:r>
              <a:rPr lang="en-US" dirty="0"/>
              <a:t>DECLARE </a:t>
            </a:r>
            <a:r>
              <a:rPr lang="en-US" dirty="0" err="1"/>
              <a:t>variable_name</a:t>
            </a:r>
            <a:r>
              <a:rPr lang="en-US" dirty="0"/>
              <a:t> datatype(size) [DEFAULT </a:t>
            </a:r>
            <a:r>
              <a:rPr lang="en-US" dirty="0" err="1"/>
              <a:t>default_value</a:t>
            </a:r>
            <a:r>
              <a:rPr lang="en-US" dirty="0"/>
              <a:t>];</a:t>
            </a:r>
          </a:p>
          <a:p>
            <a:r>
              <a:rPr lang="en-US" dirty="0"/>
              <a:t>Assign variable:</a:t>
            </a:r>
          </a:p>
          <a:p>
            <a:pPr marL="457200" lvl="1" indent="0">
              <a:buNone/>
            </a:pPr>
            <a:r>
              <a:rPr lang="en-US" dirty="0"/>
              <a:t>SET </a:t>
            </a:r>
            <a:r>
              <a:rPr lang="en-US" dirty="0" err="1"/>
              <a:t>variable_name</a:t>
            </a:r>
            <a:r>
              <a:rPr lang="en-US" dirty="0"/>
              <a:t> = value;</a:t>
            </a:r>
          </a:p>
          <a:p>
            <a:r>
              <a:rPr lang="en-US" dirty="0"/>
              <a:t>Use select into to assign the result of a query into a variable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F41D5-3752-F545-B5F4-15DBDD0F4615}"/>
              </a:ext>
            </a:extLst>
          </p:cNvPr>
          <p:cNvSpPr/>
          <p:nvPr/>
        </p:nvSpPr>
        <p:spPr>
          <a:xfrm>
            <a:off x="5585382" y="1690689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delimiter //</a:t>
            </a:r>
          </a:p>
          <a:p>
            <a:pPr>
              <a:spcBef>
                <a:spcPts val="0"/>
              </a:spcBef>
            </a:pPr>
            <a:r>
              <a:rPr lang="en-US" dirty="0"/>
              <a:t>create procedure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getCustomersCountByArea2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	declare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total</a:t>
            </a:r>
            <a:r>
              <a:rPr lang="en-US" dirty="0"/>
              <a:t> int default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select count(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   into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total</a:t>
            </a:r>
          </a:p>
          <a:p>
            <a:pPr>
              <a:spcBef>
                <a:spcPts val="0"/>
              </a:spcBef>
            </a:pPr>
            <a:r>
              <a:rPr lang="en-US" dirty="0"/>
              <a:t>	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</a:p>
          <a:p>
            <a:pPr>
              <a:spcBef>
                <a:spcPts val="0"/>
              </a:spcBef>
            </a:pPr>
            <a:r>
              <a:rPr lang="en-US" dirty="0"/>
              <a:t>    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total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end //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getCustomersCountByArea2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61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9FE-60C4-C943-A93C-C87A367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2A18-361B-8C48-B957-C31E0FBA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F33B6B-5CE1-DB43-9353-D7DF7BC8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63E7-2EAC-C444-B2A5-2B71118A682F}" type="datetime1">
              <a:rPr lang="en-US" smtClean="0"/>
              <a:t>9/14/22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5DF55-5F51-1444-922F-776AE0259B39}"/>
              </a:ext>
            </a:extLst>
          </p:cNvPr>
          <p:cNvSpPr/>
          <p:nvPr/>
        </p:nvSpPr>
        <p:spPr>
          <a:xfrm>
            <a:off x="748893" y="1611800"/>
            <a:ext cx="1062870" cy="8420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46429-5F19-9B42-8E2D-38B5BB37CDAB}"/>
              </a:ext>
            </a:extLst>
          </p:cNvPr>
          <p:cNvSpPr/>
          <p:nvPr/>
        </p:nvSpPr>
        <p:spPr>
          <a:xfrm>
            <a:off x="5480689" y="1597758"/>
            <a:ext cx="1178515" cy="8420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C1369-2563-874F-9392-E75156DE9180}"/>
              </a:ext>
            </a:extLst>
          </p:cNvPr>
          <p:cNvSpPr/>
          <p:nvPr/>
        </p:nvSpPr>
        <p:spPr>
          <a:xfrm>
            <a:off x="3929926" y="1611800"/>
            <a:ext cx="1071494" cy="8420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33AE0-9DB6-5448-92E7-9681C7C0B0F7}"/>
              </a:ext>
            </a:extLst>
          </p:cNvPr>
          <p:cNvSpPr/>
          <p:nvPr/>
        </p:nvSpPr>
        <p:spPr>
          <a:xfrm>
            <a:off x="2339409" y="1611800"/>
            <a:ext cx="1098631" cy="8420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0A71-C430-C64F-AB5C-38453D9BBAC8}"/>
              </a:ext>
            </a:extLst>
          </p:cNvPr>
          <p:cNvSpPr/>
          <p:nvPr/>
        </p:nvSpPr>
        <p:spPr>
          <a:xfrm>
            <a:off x="7110959" y="1611800"/>
            <a:ext cx="1081525" cy="8420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6EDB1-1087-224B-82CF-2DD9E28D2E2E}"/>
              </a:ext>
            </a:extLst>
          </p:cNvPr>
          <p:cNvSpPr/>
          <p:nvPr/>
        </p:nvSpPr>
        <p:spPr>
          <a:xfrm>
            <a:off x="699919" y="1546880"/>
            <a:ext cx="135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1: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FEB0-15B9-9049-9575-64AD8CE2C6B1}"/>
              </a:ext>
            </a:extLst>
          </p:cNvPr>
          <p:cNvSpPr/>
          <p:nvPr/>
        </p:nvSpPr>
        <p:spPr>
          <a:xfrm>
            <a:off x="2279543" y="1530648"/>
            <a:ext cx="1543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2: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36416F-0357-394C-ABB1-1B0FA0E44489}"/>
              </a:ext>
            </a:extLst>
          </p:cNvPr>
          <p:cNvSpPr/>
          <p:nvPr/>
        </p:nvSpPr>
        <p:spPr>
          <a:xfrm>
            <a:off x="3898395" y="1530648"/>
            <a:ext cx="1051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3: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0048E-F298-BF4A-85B4-352D4E862AE3}"/>
              </a:ext>
            </a:extLst>
          </p:cNvPr>
          <p:cNvSpPr/>
          <p:nvPr/>
        </p:nvSpPr>
        <p:spPr>
          <a:xfrm>
            <a:off x="5428770" y="1545019"/>
            <a:ext cx="136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4: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44956-2829-B846-A881-00AE4898EB4B}"/>
              </a:ext>
            </a:extLst>
          </p:cNvPr>
          <p:cNvSpPr/>
          <p:nvPr/>
        </p:nvSpPr>
        <p:spPr>
          <a:xfrm>
            <a:off x="7075742" y="1551668"/>
            <a:ext cx="1185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5: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7211F4FB-4009-D849-8A6E-8DFB302EF5C0}"/>
              </a:ext>
            </a:extLst>
          </p:cNvPr>
          <p:cNvSpPr/>
          <p:nvPr/>
        </p:nvSpPr>
        <p:spPr>
          <a:xfrm>
            <a:off x="1930296" y="1849088"/>
            <a:ext cx="172150" cy="3674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FC6A85FE-9E7D-E24F-8A30-EDD5635AB312}"/>
              </a:ext>
            </a:extLst>
          </p:cNvPr>
          <p:cNvSpPr/>
          <p:nvPr/>
        </p:nvSpPr>
        <p:spPr>
          <a:xfrm>
            <a:off x="6714048" y="1849655"/>
            <a:ext cx="172150" cy="3674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A06078A-11B8-9F4E-953E-321501D60ABD}"/>
              </a:ext>
            </a:extLst>
          </p:cNvPr>
          <p:cNvSpPr/>
          <p:nvPr/>
        </p:nvSpPr>
        <p:spPr>
          <a:xfrm>
            <a:off x="5119953" y="1849088"/>
            <a:ext cx="172150" cy="36745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D3B96B8-6F85-6943-885B-9A30DA3A0ED2}"/>
              </a:ext>
            </a:extLst>
          </p:cNvPr>
          <p:cNvSpPr/>
          <p:nvPr/>
        </p:nvSpPr>
        <p:spPr>
          <a:xfrm>
            <a:off x="3522657" y="1861322"/>
            <a:ext cx="172150" cy="36745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06551-DD59-7248-84CF-3A9D5569B22B}"/>
              </a:ext>
            </a:extLst>
          </p:cNvPr>
          <p:cNvSpPr/>
          <p:nvPr/>
        </p:nvSpPr>
        <p:spPr>
          <a:xfrm>
            <a:off x="889647" y="2334143"/>
            <a:ext cx="121253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6A6AD-E719-CD4F-AF94-FB0BB6559085}"/>
              </a:ext>
            </a:extLst>
          </p:cNvPr>
          <p:cNvSpPr/>
          <p:nvPr/>
        </p:nvSpPr>
        <p:spPr>
          <a:xfrm>
            <a:off x="889646" y="3317300"/>
            <a:ext cx="121253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B05C6-563E-7447-B2D9-F37801CF1809}"/>
              </a:ext>
            </a:extLst>
          </p:cNvPr>
          <p:cNvSpPr/>
          <p:nvPr/>
        </p:nvSpPr>
        <p:spPr>
          <a:xfrm>
            <a:off x="889647" y="4300455"/>
            <a:ext cx="121253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E84E24-0F03-9A44-9B79-3DA4F6442E0C}"/>
              </a:ext>
            </a:extLst>
          </p:cNvPr>
          <p:cNvSpPr/>
          <p:nvPr/>
        </p:nvSpPr>
        <p:spPr>
          <a:xfrm>
            <a:off x="2480716" y="2297688"/>
            <a:ext cx="119519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30B7BD-9A7B-4841-8464-035AAB17AC03}"/>
              </a:ext>
            </a:extLst>
          </p:cNvPr>
          <p:cNvSpPr/>
          <p:nvPr/>
        </p:nvSpPr>
        <p:spPr>
          <a:xfrm>
            <a:off x="2480715" y="3280845"/>
            <a:ext cx="119518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08EA7-4493-F04D-BBCA-578111417333}"/>
              </a:ext>
            </a:extLst>
          </p:cNvPr>
          <p:cNvSpPr/>
          <p:nvPr/>
        </p:nvSpPr>
        <p:spPr>
          <a:xfrm>
            <a:off x="2480716" y="4264000"/>
            <a:ext cx="119518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13FA5A-9E1F-F540-9A84-90BDEE0440DD}"/>
              </a:ext>
            </a:extLst>
          </p:cNvPr>
          <p:cNvSpPr/>
          <p:nvPr/>
        </p:nvSpPr>
        <p:spPr>
          <a:xfrm>
            <a:off x="4049087" y="2297688"/>
            <a:ext cx="124301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BBD580-73AF-464C-9A7E-0D8E3F7D2C8C}"/>
              </a:ext>
            </a:extLst>
          </p:cNvPr>
          <p:cNvSpPr/>
          <p:nvPr/>
        </p:nvSpPr>
        <p:spPr>
          <a:xfrm>
            <a:off x="4049088" y="3280845"/>
            <a:ext cx="124301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509A9-C9CF-AA42-99CA-9E1DEDCCB64E}"/>
              </a:ext>
            </a:extLst>
          </p:cNvPr>
          <p:cNvSpPr/>
          <p:nvPr/>
        </p:nvSpPr>
        <p:spPr>
          <a:xfrm>
            <a:off x="5643180" y="2259877"/>
            <a:ext cx="122627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037847-5202-1F48-87A8-4B82CEFFC587}"/>
              </a:ext>
            </a:extLst>
          </p:cNvPr>
          <p:cNvSpPr/>
          <p:nvPr/>
        </p:nvSpPr>
        <p:spPr>
          <a:xfrm>
            <a:off x="5643180" y="3243036"/>
            <a:ext cx="122626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9A120A-0483-7B48-ABDB-7B8019B3191B}"/>
              </a:ext>
            </a:extLst>
          </p:cNvPr>
          <p:cNvSpPr/>
          <p:nvPr/>
        </p:nvSpPr>
        <p:spPr>
          <a:xfrm>
            <a:off x="5643181" y="4226192"/>
            <a:ext cx="122626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14227B-6999-5342-AE82-9985540E3E16}"/>
              </a:ext>
            </a:extLst>
          </p:cNvPr>
          <p:cNvSpPr/>
          <p:nvPr/>
        </p:nvSpPr>
        <p:spPr>
          <a:xfrm>
            <a:off x="7233698" y="2255652"/>
            <a:ext cx="120029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148814-03D9-E040-880F-60304A6022CE}"/>
              </a:ext>
            </a:extLst>
          </p:cNvPr>
          <p:cNvSpPr/>
          <p:nvPr/>
        </p:nvSpPr>
        <p:spPr>
          <a:xfrm>
            <a:off x="7233698" y="3238809"/>
            <a:ext cx="1196127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B81487-EB64-B441-ACD9-C2D1F895B0D8}"/>
              </a:ext>
            </a:extLst>
          </p:cNvPr>
          <p:cNvSpPr/>
          <p:nvPr/>
        </p:nvSpPr>
        <p:spPr>
          <a:xfrm>
            <a:off x="7233699" y="4221964"/>
            <a:ext cx="119612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5A8AD-5E2A-FC42-9355-5F0B2C1F47F6}"/>
              </a:ext>
            </a:extLst>
          </p:cNvPr>
          <p:cNvSpPr txBox="1"/>
          <p:nvPr/>
        </p:nvSpPr>
        <p:spPr>
          <a:xfrm>
            <a:off x="832503" y="2376479"/>
            <a:ext cx="1370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concepts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Design concepts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C08FA-AB84-F249-884D-657C87C9148B}"/>
              </a:ext>
            </a:extLst>
          </p:cNvPr>
          <p:cNvSpPr txBox="1"/>
          <p:nvPr/>
        </p:nvSpPr>
        <p:spPr>
          <a:xfrm>
            <a:off x="878492" y="3331147"/>
            <a:ext cx="1243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ER model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ER diagrams’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Normalization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02103-A8B3-5E4F-AC60-5FFFF7D9FF61}"/>
              </a:ext>
            </a:extLst>
          </p:cNvPr>
          <p:cNvSpPr txBox="1"/>
          <p:nvPr/>
        </p:nvSpPr>
        <p:spPr>
          <a:xfrm>
            <a:off x="7241938" y="2339570"/>
            <a:ext cx="1196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Unstructured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data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Textual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0310C-D48A-DF49-9A8B-3318A2BDF9EC}"/>
              </a:ext>
            </a:extLst>
          </p:cNvPr>
          <p:cNvSpPr txBox="1"/>
          <p:nvPr/>
        </p:nvSpPr>
        <p:spPr>
          <a:xfrm>
            <a:off x="7256566" y="3318330"/>
            <a:ext cx="1298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Topic Modeling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LDA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Dynamic LDA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30093-5AD2-204E-A39F-1FB3585B5E29}"/>
              </a:ext>
            </a:extLst>
          </p:cNvPr>
          <p:cNvSpPr txBox="1"/>
          <p:nvPr/>
        </p:nvSpPr>
        <p:spPr>
          <a:xfrm>
            <a:off x="7200070" y="4209499"/>
            <a:ext cx="1350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Sentiment analysis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Neural network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SVM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Decision 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8CAAA-401B-6544-9FD7-1A094097B0ED}"/>
              </a:ext>
            </a:extLst>
          </p:cNvPr>
          <p:cNvSpPr txBox="1"/>
          <p:nvPr/>
        </p:nvSpPr>
        <p:spPr>
          <a:xfrm>
            <a:off x="5587840" y="2345637"/>
            <a:ext cx="1252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Beautiful Soup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Regular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expression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58603F-3BA0-4946-AE09-534FC4380215}"/>
              </a:ext>
            </a:extLst>
          </p:cNvPr>
          <p:cNvSpPr txBox="1"/>
          <p:nvPr/>
        </p:nvSpPr>
        <p:spPr>
          <a:xfrm>
            <a:off x="4017153" y="2313285"/>
            <a:ext cx="959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NoSQL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Types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Pro  &amp; 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1EF41E-2615-E445-BAAD-99E6CEFA53AA}"/>
              </a:ext>
            </a:extLst>
          </p:cNvPr>
          <p:cNvSpPr txBox="1"/>
          <p:nvPr/>
        </p:nvSpPr>
        <p:spPr>
          <a:xfrm>
            <a:off x="4071785" y="3289448"/>
            <a:ext cx="1229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MongoDB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CURD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Aggregation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74F08D-6468-F04F-AF2D-D5C5EA0139FE}"/>
              </a:ext>
            </a:extLst>
          </p:cNvPr>
          <p:cNvSpPr txBox="1"/>
          <p:nvPr/>
        </p:nvSpPr>
        <p:spPr>
          <a:xfrm>
            <a:off x="5661749" y="3204447"/>
            <a:ext cx="9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Selenium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Navigating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Locating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elements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01D000-3747-5047-BE10-268216FBAF12}"/>
              </a:ext>
            </a:extLst>
          </p:cNvPr>
          <p:cNvSpPr txBox="1"/>
          <p:nvPr/>
        </p:nvSpPr>
        <p:spPr>
          <a:xfrm>
            <a:off x="5630586" y="4389983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Twitter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9456BE-2500-574E-8D02-D3898519B9C8}"/>
              </a:ext>
            </a:extLst>
          </p:cNvPr>
          <p:cNvSpPr txBox="1"/>
          <p:nvPr/>
        </p:nvSpPr>
        <p:spPr>
          <a:xfrm>
            <a:off x="2437791" y="2330792"/>
            <a:ext cx="915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MySQL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Functions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Operators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24652-54AE-6347-9572-AAFB70849B3F}"/>
              </a:ext>
            </a:extLst>
          </p:cNvPr>
          <p:cNvSpPr txBox="1"/>
          <p:nvPr/>
        </p:nvSpPr>
        <p:spPr>
          <a:xfrm>
            <a:off x="2451690" y="3345393"/>
            <a:ext cx="985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F01071-3C44-7B44-9325-79CED736271B}"/>
              </a:ext>
            </a:extLst>
          </p:cNvPr>
          <p:cNvSpPr txBox="1"/>
          <p:nvPr/>
        </p:nvSpPr>
        <p:spPr>
          <a:xfrm>
            <a:off x="2445076" y="4306093"/>
            <a:ext cx="1220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Advanced 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Procedure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Trigger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AE800B-D8E2-8A43-B3FD-3BF3F39C4058}"/>
              </a:ext>
            </a:extLst>
          </p:cNvPr>
          <p:cNvSpPr txBox="1"/>
          <p:nvPr/>
        </p:nvSpPr>
        <p:spPr>
          <a:xfrm>
            <a:off x="803700" y="447006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Relational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995B59-F086-5D4E-8703-668B792D43ED}"/>
              </a:ext>
            </a:extLst>
          </p:cNvPr>
          <p:cNvSpPr txBox="1"/>
          <p:nvPr/>
        </p:nvSpPr>
        <p:spPr>
          <a:xfrm>
            <a:off x="174696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Management for Analytics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D6B1B-F8DA-9F4A-913D-80179179D32F}"/>
              </a:ext>
            </a:extLst>
          </p:cNvPr>
          <p:cNvSpPr txBox="1"/>
          <p:nvPr/>
        </p:nvSpPr>
        <p:spPr>
          <a:xfrm>
            <a:off x="8507423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 Based Projects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96ECD4A-8571-0540-9E9B-69E8471F0277}"/>
              </a:ext>
            </a:extLst>
          </p:cNvPr>
          <p:cNvSpPr/>
          <p:nvPr/>
        </p:nvSpPr>
        <p:spPr>
          <a:xfrm>
            <a:off x="405528" y="5362241"/>
            <a:ext cx="7776301" cy="5445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From Query to Analytics </a:t>
            </a: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5E3CF718-56A5-D748-B460-88047919A892}"/>
              </a:ext>
            </a:extLst>
          </p:cNvPr>
          <p:cNvSpPr/>
          <p:nvPr/>
        </p:nvSpPr>
        <p:spPr>
          <a:xfrm>
            <a:off x="8890257" y="2562010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5B901671-245D-0544-A78C-CB1704C3782D}"/>
              </a:ext>
            </a:extLst>
          </p:cNvPr>
          <p:cNvSpPr/>
          <p:nvPr/>
        </p:nvSpPr>
        <p:spPr>
          <a:xfrm>
            <a:off x="8874789" y="4436088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1669F61E-D923-7E4B-B221-60E1E8BF6319}"/>
              </a:ext>
            </a:extLst>
          </p:cNvPr>
          <p:cNvSpPr/>
          <p:nvPr/>
        </p:nvSpPr>
        <p:spPr>
          <a:xfrm>
            <a:off x="8892899" y="3476097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05146F7-4FB1-B245-A503-0552B8B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73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2A66-B775-2743-941A-3553A78D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CA91-D21B-7443-BB74-4C0B9FA4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Specify condition to execute some SQL code</a:t>
            </a:r>
          </a:p>
          <a:p>
            <a:pPr lvl="1"/>
            <a:r>
              <a:rPr lang="en-US" dirty="0"/>
              <a:t>IF-THEN</a:t>
            </a:r>
          </a:p>
          <a:p>
            <a:pPr lvl="1"/>
            <a:r>
              <a:rPr lang="en-US" dirty="0"/>
              <a:t>IF-THEN-ELSE</a:t>
            </a:r>
          </a:p>
          <a:p>
            <a:pPr lvl="1"/>
            <a:r>
              <a:rPr lang="en-US" dirty="0"/>
              <a:t>IF-THEN-ELSEIF- ELSE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DCA07-B3EA-A141-ADA2-3120131993FD}"/>
              </a:ext>
            </a:extLst>
          </p:cNvPr>
          <p:cNvSpPr/>
          <p:nvPr/>
        </p:nvSpPr>
        <p:spPr>
          <a:xfrm>
            <a:off x="4572000" y="1202392"/>
            <a:ext cx="4572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create procedure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getCustomerLevel</a:t>
            </a:r>
            <a:r>
              <a:rPr lang="en-US" sz="16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in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pCustomerCode</a:t>
            </a:r>
            <a:r>
              <a:rPr lang="en-US" sz="16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out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pCustomerLevel</a:t>
            </a:r>
            <a:r>
              <a:rPr lang="en-US" sz="1600" dirty="0"/>
              <a:t> varchar(20)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declare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balance</a:t>
            </a:r>
            <a:r>
              <a:rPr lang="en-US" sz="1600" dirty="0"/>
              <a:t> decimal(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10,2</a:t>
            </a:r>
            <a:r>
              <a:rPr lang="en-US" sz="1600" dirty="0"/>
              <a:t>) default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0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select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cus_balance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/>
              <a:t>into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balance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from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sz="1600" dirty="0"/>
              <a:t> where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pCustomerCode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if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balance &gt;50 </a:t>
            </a:r>
            <a:r>
              <a:rPr lang="en-US" sz="1600" dirty="0"/>
              <a:t>then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	set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pCustomerLevel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'VIP</a:t>
            </a:r>
            <a:r>
              <a:rPr lang="en-US" sz="1600" dirty="0"/>
              <a:t>';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else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	set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pCustomerLevel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'REGULAR</a:t>
            </a:r>
            <a:r>
              <a:rPr lang="en-US" sz="1600" dirty="0"/>
              <a:t>';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end if;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end $$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delimiter 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call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getCustomerLevel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10011,@CustomerLevel</a:t>
            </a:r>
            <a:r>
              <a:rPr lang="en-US" sz="16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select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@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CustomerLevel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0196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BBF2-C70E-A946-A036-97FC224A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in MySQL: simple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2576-B409-6345-993A-C0EEE8C9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Construct complex conditional statements</a:t>
            </a:r>
          </a:p>
          <a:p>
            <a:r>
              <a:rPr lang="en-US" dirty="0"/>
              <a:t>More readable and efficient, compared with IF statement</a:t>
            </a:r>
          </a:p>
          <a:p>
            <a:pPr marL="457200" lvl="1" indent="0">
              <a:buNone/>
            </a:pPr>
            <a:r>
              <a:rPr lang="en-US" dirty="0"/>
              <a:t>CASE </a:t>
            </a:r>
            <a:r>
              <a:rPr lang="en-US" dirty="0" err="1"/>
              <a:t>case_value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WHEN when_value1 THEN statements</a:t>
            </a:r>
          </a:p>
          <a:p>
            <a:pPr marL="457200" lvl="1" indent="0">
              <a:buNone/>
            </a:pPr>
            <a:r>
              <a:rPr lang="en-US" dirty="0"/>
              <a:t>   WHEN when_value2 THEN statements</a:t>
            </a:r>
          </a:p>
          <a:p>
            <a:pPr marL="457200" lvl="1" indent="0">
              <a:buNone/>
            </a:pPr>
            <a:r>
              <a:rPr lang="en-US" dirty="0"/>
              <a:t>   ...</a:t>
            </a:r>
          </a:p>
          <a:p>
            <a:pPr marL="457200" lvl="1" indent="0">
              <a:buNone/>
            </a:pPr>
            <a:r>
              <a:rPr lang="en-US" dirty="0"/>
              <a:t>   [ELSE else-statements]</a:t>
            </a:r>
          </a:p>
          <a:p>
            <a:pPr marL="457200" lvl="1" indent="0">
              <a:buNone/>
            </a:pPr>
            <a:r>
              <a:rPr lang="en-US" dirty="0"/>
              <a:t>END CASE;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99CF1-9F6C-CA47-9212-4F0D66229E35}"/>
              </a:ext>
            </a:extLst>
          </p:cNvPr>
          <p:cNvSpPr/>
          <p:nvPr/>
        </p:nvSpPr>
        <p:spPr>
          <a:xfrm>
            <a:off x="4572000" y="941200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delimiter //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create procedure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getCustomerShipping</a:t>
            </a:r>
            <a:r>
              <a:rPr lang="en-US" sz="16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in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pCustomerCode</a:t>
            </a:r>
            <a:r>
              <a:rPr lang="en-US" sz="16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out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pShipping</a:t>
            </a:r>
            <a:r>
              <a:rPr lang="en-US" sz="1600" dirty="0"/>
              <a:t> varchar(50)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declare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areacode</a:t>
            </a:r>
            <a:r>
              <a:rPr lang="en-US" sz="1600" dirty="0"/>
              <a:t> varchar(10);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select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cus_areacode</a:t>
            </a:r>
            <a:r>
              <a:rPr lang="en-US" sz="1600" dirty="0"/>
              <a:t> into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areacode</a:t>
            </a:r>
            <a:r>
              <a:rPr lang="en-US" sz="1600" dirty="0"/>
              <a:t> from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customer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where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pCustomerCode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case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areacode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/>
              <a:t>		when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'713'</a:t>
            </a:r>
            <a:r>
              <a:rPr lang="en-US" sz="1600" dirty="0"/>
              <a:t> then set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pShipping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'1-day shipping';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when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'615'</a:t>
            </a:r>
            <a:r>
              <a:rPr lang="en-US" sz="1600" dirty="0"/>
              <a:t> then set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pShipping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'2-day shipping'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when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'777' </a:t>
            </a:r>
            <a:r>
              <a:rPr lang="en-US" sz="1600" dirty="0"/>
              <a:t>then set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pShipping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'3-day shipping';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else set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pShipping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'one-week shipping';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end case;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end //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call </a:t>
            </a:r>
            <a:r>
              <a:rPr lang="en-US" sz="1600" dirty="0" err="1"/>
              <a:t>g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etCustomerShipping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10019,@shipping</a:t>
            </a:r>
            <a:r>
              <a:rPr lang="en-US" sz="16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select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@shipping</a:t>
            </a:r>
            <a:r>
              <a:rPr lang="en-US" sz="1600" dirty="0"/>
              <a:t>;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A74250F2-E2B4-794D-B9A3-940C2DC8552F}"/>
              </a:ext>
            </a:extLst>
          </p:cNvPr>
          <p:cNvSpPr/>
          <p:nvPr/>
        </p:nvSpPr>
        <p:spPr>
          <a:xfrm>
            <a:off x="628650" y="5954907"/>
            <a:ext cx="1819747" cy="887240"/>
          </a:xfrm>
          <a:prstGeom prst="wedgeRectCallout">
            <a:avLst>
              <a:gd name="adj1" fmla="val 81014"/>
              <a:gd name="adj2" fmla="val -98062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not found for CASE statement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4100A08-00CE-504C-9E9D-D59BB4A9D316}"/>
              </a:ext>
            </a:extLst>
          </p:cNvPr>
          <p:cNvSpPr/>
          <p:nvPr/>
        </p:nvSpPr>
        <p:spPr>
          <a:xfrm>
            <a:off x="2448397" y="5954907"/>
            <a:ext cx="1819747" cy="887240"/>
          </a:xfrm>
          <a:prstGeom prst="wedgeRectCallout">
            <a:avLst>
              <a:gd name="adj1" fmla="val -21602"/>
              <a:gd name="adj2" fmla="val -9916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ELSE</a:t>
            </a:r>
          </a:p>
          <a:p>
            <a:r>
              <a:rPr lang="en-US" dirty="0"/>
              <a:t>	BEGIN</a:t>
            </a:r>
          </a:p>
          <a:p>
            <a:r>
              <a:rPr lang="en-US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418804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17D4-7DA5-8C4D-AD5F-24E3FA03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 in MySQL: searched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00B7-9F2C-5E47-914F-4F18AE193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Simple case – compare a value with a set of distinct values</a:t>
            </a:r>
          </a:p>
          <a:p>
            <a:r>
              <a:rPr lang="en-US" dirty="0"/>
              <a:t>How about ranges? – searched case</a:t>
            </a:r>
          </a:p>
          <a:p>
            <a:pPr marL="457200" lvl="1" indent="0">
              <a:buNone/>
            </a:pPr>
            <a:r>
              <a:rPr lang="en-US" dirty="0"/>
              <a:t>CASE</a:t>
            </a:r>
          </a:p>
          <a:p>
            <a:pPr marL="457200" lvl="1" indent="0">
              <a:buNone/>
            </a:pPr>
            <a:r>
              <a:rPr lang="en-US" dirty="0"/>
              <a:t>    WHEN search_condition1 THEN statements</a:t>
            </a:r>
          </a:p>
          <a:p>
            <a:pPr marL="457200" lvl="1" indent="0">
              <a:buNone/>
            </a:pPr>
            <a:r>
              <a:rPr lang="en-US" dirty="0"/>
              <a:t>    WHEN search_condition1 THEN statements</a:t>
            </a:r>
          </a:p>
          <a:p>
            <a:pPr marL="457200" lvl="1" indent="0">
              <a:buNone/>
            </a:pPr>
            <a:r>
              <a:rPr lang="en-US" dirty="0"/>
              <a:t>    ...</a:t>
            </a:r>
          </a:p>
          <a:p>
            <a:pPr marL="457200" lvl="1" indent="0">
              <a:buNone/>
            </a:pPr>
            <a:r>
              <a:rPr lang="en-US" dirty="0"/>
              <a:t>    [ELSE else-statements]</a:t>
            </a:r>
          </a:p>
          <a:p>
            <a:pPr marL="457200" lvl="1" indent="0">
              <a:buNone/>
            </a:pPr>
            <a:r>
              <a:rPr lang="en-US" dirty="0"/>
              <a:t>END CASE;</a:t>
            </a:r>
          </a:p>
          <a:p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DED306D-3EDF-4743-A4E8-E12BA01E1C11}"/>
              </a:ext>
            </a:extLst>
          </p:cNvPr>
          <p:cNvSpPr/>
          <p:nvPr/>
        </p:nvSpPr>
        <p:spPr>
          <a:xfrm>
            <a:off x="628650" y="5954907"/>
            <a:ext cx="1819747" cy="887240"/>
          </a:xfrm>
          <a:prstGeom prst="wedgeRectCallout">
            <a:avLst>
              <a:gd name="adj1" fmla="val 81014"/>
              <a:gd name="adj2" fmla="val -98062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not found for CASE statement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7F409AF0-91B6-A244-8D3F-C757F509A9F7}"/>
              </a:ext>
            </a:extLst>
          </p:cNvPr>
          <p:cNvSpPr/>
          <p:nvPr/>
        </p:nvSpPr>
        <p:spPr>
          <a:xfrm>
            <a:off x="2448397" y="5954907"/>
            <a:ext cx="1819747" cy="887240"/>
          </a:xfrm>
          <a:prstGeom prst="wedgeRectCallout">
            <a:avLst>
              <a:gd name="adj1" fmla="val -21602"/>
              <a:gd name="adj2" fmla="val -9916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ELSE</a:t>
            </a:r>
          </a:p>
          <a:p>
            <a:r>
              <a:rPr lang="en-US" dirty="0"/>
              <a:t>	BEGIN</a:t>
            </a:r>
          </a:p>
          <a:p>
            <a:r>
              <a:rPr lang="en-US" dirty="0"/>
              <a:t>	END;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B3B0C-58B8-4A4A-B840-11B8320720E8}"/>
              </a:ext>
            </a:extLst>
          </p:cNvPr>
          <p:cNvSpPr/>
          <p:nvPr/>
        </p:nvSpPr>
        <p:spPr>
          <a:xfrm>
            <a:off x="4609708" y="1483824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delimiter //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create procedure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getDeliveryStatus</a:t>
            </a:r>
            <a:r>
              <a:rPr lang="en-US" sz="16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in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pInvNumber</a:t>
            </a:r>
            <a:r>
              <a:rPr lang="en-US" sz="16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out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pDeliveryStatus</a:t>
            </a:r>
            <a:r>
              <a:rPr lang="en-US" sz="1600" dirty="0"/>
              <a:t> varchar(100)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declare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days </a:t>
            </a:r>
            <a:r>
              <a:rPr lang="en-US" sz="1600" dirty="0"/>
              <a:t>int default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0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select </a:t>
            </a:r>
            <a:r>
              <a:rPr lang="en-US" sz="1600" dirty="0" err="1"/>
              <a:t>datediff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now(),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inv_date</a:t>
            </a:r>
            <a:r>
              <a:rPr lang="en-US" sz="1600" dirty="0"/>
              <a:t>) into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days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from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invoice</a:t>
            </a:r>
            <a:r>
              <a:rPr lang="en-US" sz="1600" dirty="0"/>
              <a:t> where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inv_number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pInvNumber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case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	when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days = 0 </a:t>
            </a:r>
            <a:r>
              <a:rPr lang="en-US" sz="1600" dirty="0"/>
              <a:t>then set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pDeliveryStatus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'No yet ship';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when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days &gt;30 </a:t>
            </a:r>
            <a:r>
              <a:rPr lang="en-US" sz="1600" dirty="0"/>
              <a:t>then set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pDeliveryStatus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'In transition';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else set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pDeliveryStatus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= 'Finished</a:t>
            </a:r>
            <a:r>
              <a:rPr lang="en-US" sz="1600" dirty="0"/>
              <a:t>';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end case;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end //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delimiter 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call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getDeliveryStatus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1002,@shipstatus</a:t>
            </a:r>
            <a:r>
              <a:rPr lang="en-US" sz="16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select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@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shipstatus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6719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6C38-EA5C-4D48-A4DC-C47D6EAD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B625-B174-6241-A82E-91640208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Loop – execute one or more statements repeatedly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begin_label</a:t>
            </a:r>
            <a:r>
              <a:rPr lang="en-US" dirty="0"/>
              <a:t>:] LOOP</a:t>
            </a:r>
          </a:p>
          <a:p>
            <a:pPr lvl="1"/>
            <a:r>
              <a:rPr lang="en-US" dirty="0" err="1"/>
              <a:t>statement_list</a:t>
            </a:r>
            <a:endParaRPr lang="en-US" dirty="0"/>
          </a:p>
          <a:p>
            <a:pPr lvl="1"/>
            <a:r>
              <a:rPr lang="en-US" dirty="0"/>
              <a:t>END LOOP [</a:t>
            </a:r>
            <a:r>
              <a:rPr lang="en-US" dirty="0" err="1"/>
              <a:t>end_label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[label]: LOOP</a:t>
            </a:r>
          </a:p>
          <a:p>
            <a:pPr lvl="1"/>
            <a:r>
              <a:rPr lang="en-US" dirty="0"/>
              <a:t>    ...</a:t>
            </a:r>
          </a:p>
          <a:p>
            <a:pPr lvl="1"/>
            <a:r>
              <a:rPr lang="en-US" dirty="0"/>
              <a:t>    -- terminate the loop</a:t>
            </a:r>
          </a:p>
          <a:p>
            <a:pPr lvl="1"/>
            <a:r>
              <a:rPr lang="en-US" dirty="0"/>
              <a:t>    IF condition THEN</a:t>
            </a:r>
          </a:p>
          <a:p>
            <a:pPr lvl="1"/>
            <a:r>
              <a:rPr lang="en-US" dirty="0"/>
              <a:t>        LEAVE [label];</a:t>
            </a:r>
          </a:p>
          <a:p>
            <a:pPr lvl="1"/>
            <a:r>
              <a:rPr lang="en-US" dirty="0"/>
              <a:t>    END IF;</a:t>
            </a:r>
          </a:p>
          <a:p>
            <a:pPr lvl="1"/>
            <a:r>
              <a:rPr lang="en-US" dirty="0"/>
              <a:t>    ...</a:t>
            </a:r>
          </a:p>
          <a:p>
            <a:pPr lvl="1"/>
            <a:r>
              <a:rPr lang="en-US" dirty="0"/>
              <a:t>END LOOP;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54795-7A44-B940-81D2-B9061615F442}"/>
              </a:ext>
            </a:extLst>
          </p:cNvPr>
          <p:cNvSpPr/>
          <p:nvPr/>
        </p:nvSpPr>
        <p:spPr>
          <a:xfrm>
            <a:off x="5000922" y="489577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drop procedure if exists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LoopDemo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dirty="0"/>
              <a:t>create procedure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LoopDemo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	declare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x</a:t>
            </a:r>
            <a:r>
              <a:rPr lang="en-US" dirty="0"/>
              <a:t>  int;</a:t>
            </a:r>
          </a:p>
          <a:p>
            <a:pPr>
              <a:spcBef>
                <a:spcPts val="0"/>
              </a:spcBef>
            </a:pPr>
            <a:r>
              <a:rPr lang="en-US" dirty="0"/>
              <a:t>	declare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str</a:t>
            </a:r>
            <a:r>
              <a:rPr lang="en-US" dirty="0"/>
              <a:t>  varchar(255);</a:t>
            </a:r>
          </a:p>
          <a:p>
            <a:pPr>
              <a:spcBef>
                <a:spcPts val="0"/>
              </a:spcBef>
            </a:pPr>
            <a:r>
              <a:rPr lang="en-US" dirty="0"/>
              <a:t>	set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x = 1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set str =  '';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loop_label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 </a:t>
            </a:r>
            <a:r>
              <a:rPr lang="en-US" dirty="0"/>
              <a:t>loop</a:t>
            </a:r>
          </a:p>
          <a:p>
            <a:pPr>
              <a:spcBef>
                <a:spcPts val="0"/>
              </a:spcBef>
            </a:pPr>
            <a:r>
              <a:rPr lang="en-US" dirty="0"/>
              <a:t>		if 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x &gt; 20 </a:t>
            </a:r>
            <a:r>
              <a:rPr lang="en-US" dirty="0"/>
              <a:t>then </a:t>
            </a:r>
          </a:p>
          <a:p>
            <a:pPr>
              <a:spcBef>
                <a:spcPts val="0"/>
              </a:spcBef>
            </a:pPr>
            <a:r>
              <a:rPr lang="en-US" dirty="0"/>
              <a:t>			leave 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loop_label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	end  if;</a:t>
            </a:r>
          </a:p>
          <a:p>
            <a:pPr>
              <a:spcBef>
                <a:spcPts val="0"/>
              </a:spcBef>
            </a:pPr>
            <a:r>
              <a:rPr lang="en-US" dirty="0"/>
              <a:t>		set 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x = x + 1;</a:t>
            </a:r>
          </a:p>
          <a:p>
            <a:pPr>
              <a:spcBef>
                <a:spcPts val="0"/>
              </a:spcBef>
            </a:pPr>
            <a:r>
              <a:rPr lang="en-US" dirty="0"/>
              <a:t>		if 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(x mod 2) </a:t>
            </a:r>
            <a:r>
              <a:rPr lang="en-US" dirty="0"/>
              <a:t>then</a:t>
            </a:r>
          </a:p>
          <a:p>
            <a:pPr>
              <a:spcBef>
                <a:spcPts val="0"/>
              </a:spcBef>
            </a:pPr>
            <a:r>
              <a:rPr lang="en-US" dirty="0"/>
              <a:t>			iterate 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loop_label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	else</a:t>
            </a:r>
          </a:p>
          <a:p>
            <a:pPr>
              <a:spcBef>
                <a:spcPts val="0"/>
              </a:spcBef>
            </a:pPr>
            <a:r>
              <a:rPr lang="en-US" dirty="0"/>
              <a:t>			set 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str = CONCAT(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str,x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,',');</a:t>
            </a:r>
          </a:p>
          <a:p>
            <a:pPr>
              <a:spcBef>
                <a:spcPts val="0"/>
              </a:spcBef>
            </a:pPr>
            <a:r>
              <a:rPr lang="en-US" dirty="0"/>
              <a:t>		end  if;</a:t>
            </a:r>
          </a:p>
          <a:p>
            <a:pPr>
              <a:spcBef>
                <a:spcPts val="0"/>
              </a:spcBef>
            </a:pPr>
            <a:r>
              <a:rPr lang="en-US" dirty="0"/>
              <a:t>	end loop;</a:t>
            </a:r>
          </a:p>
          <a:p>
            <a:pPr>
              <a:spcBef>
                <a:spcPts val="0"/>
              </a:spcBef>
            </a:pPr>
            <a:r>
              <a:rPr lang="en-US" dirty="0"/>
              <a:t>	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str;</a:t>
            </a:r>
          </a:p>
          <a:p>
            <a:pPr>
              <a:spcBef>
                <a:spcPts val="0"/>
              </a:spcBef>
            </a:pPr>
            <a:r>
              <a:rPr lang="en-US" dirty="0"/>
              <a:t>end$$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dirty="0"/>
              <a:t>call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loopDemo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0629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32F1-B17C-904C-8510-78DF74E9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9628-3DC5-6748-8A65-A57473A35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/>
              <a:t>While loop – executes a block of code repeatedly as long as the condition is true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begin_label</a:t>
            </a:r>
            <a:r>
              <a:rPr lang="en-US" dirty="0"/>
              <a:t>:] WHILE </a:t>
            </a:r>
            <a:r>
              <a:rPr lang="en-US" dirty="0" err="1"/>
              <a:t>search_condition</a:t>
            </a:r>
            <a:r>
              <a:rPr lang="en-US" dirty="0"/>
              <a:t> DO</a:t>
            </a:r>
          </a:p>
          <a:p>
            <a:pPr lvl="1"/>
            <a:r>
              <a:rPr lang="en-US" dirty="0" err="1"/>
              <a:t>statement_list</a:t>
            </a:r>
            <a:endParaRPr lang="en-US" dirty="0"/>
          </a:p>
          <a:p>
            <a:pPr lvl="1"/>
            <a:r>
              <a:rPr lang="en-US" dirty="0"/>
              <a:t>END WHILE [</a:t>
            </a:r>
            <a:r>
              <a:rPr lang="en-US" dirty="0" err="1"/>
              <a:t>end_label</a:t>
            </a:r>
            <a:r>
              <a:rPr lang="en-US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83B0F-4B30-0D41-9D38-5810F0500F52}"/>
              </a:ext>
            </a:extLst>
          </p:cNvPr>
          <p:cNvSpPr/>
          <p:nvPr/>
        </p:nvSpPr>
        <p:spPr>
          <a:xfrm>
            <a:off x="5415698" y="302359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drop table if exists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calendars</a:t>
            </a:r>
            <a:r>
              <a:rPr lang="en-US" sz="12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create table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calendars</a:t>
            </a:r>
            <a:r>
              <a:rPr lang="en-US" sz="12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id </a:t>
            </a:r>
            <a:r>
              <a:rPr lang="en-US" sz="1200" dirty="0"/>
              <a:t>int </a:t>
            </a:r>
            <a:r>
              <a:rPr lang="en-US" sz="1200" dirty="0" err="1"/>
              <a:t>auto_increment</a:t>
            </a:r>
            <a:r>
              <a:rPr lang="en-US" sz="1200" dirty="0"/>
              <a:t>,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fulldate</a:t>
            </a:r>
            <a:r>
              <a:rPr lang="en-US" sz="1200" dirty="0"/>
              <a:t> date unique,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day</a:t>
            </a:r>
            <a:r>
              <a:rPr lang="en-US" sz="1200" dirty="0"/>
              <a:t> </a:t>
            </a:r>
            <a:r>
              <a:rPr lang="en-US" sz="1200" dirty="0" err="1"/>
              <a:t>tinyint</a:t>
            </a:r>
            <a:r>
              <a:rPr lang="en-US" sz="1200" dirty="0"/>
              <a:t> not null,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month</a:t>
            </a:r>
            <a:r>
              <a:rPr lang="en-US" sz="1200" dirty="0"/>
              <a:t> </a:t>
            </a:r>
            <a:r>
              <a:rPr lang="en-US" sz="1200" dirty="0" err="1"/>
              <a:t>tinyint</a:t>
            </a:r>
            <a:r>
              <a:rPr lang="en-US" sz="1200" dirty="0"/>
              <a:t> not null,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quarter</a:t>
            </a:r>
            <a:r>
              <a:rPr lang="en-US" sz="1200" dirty="0"/>
              <a:t> </a:t>
            </a:r>
            <a:r>
              <a:rPr lang="en-US" sz="1200" dirty="0" err="1"/>
              <a:t>tinyint</a:t>
            </a:r>
            <a:r>
              <a:rPr lang="en-US" sz="1200" dirty="0"/>
              <a:t> not null,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year</a:t>
            </a:r>
            <a:r>
              <a:rPr lang="en-US" sz="1200" dirty="0"/>
              <a:t> int not null,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primary key(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id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);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create procedure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insertCalendar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/>
              <a:t> date)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insert into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calendars</a:t>
            </a:r>
            <a:r>
              <a:rPr lang="en-US" sz="1200" dirty="0"/>
              <a:t>(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fulldate,day,month,quarter,year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values(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/>
              <a:t>, day(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/>
              <a:t>),month(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/>
              <a:t>),quarter(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/>
              <a:t>),year(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/>
              <a:t>));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end$$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delimiter ;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create procedure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loadCalendars</a:t>
            </a:r>
            <a:r>
              <a:rPr lang="en-US" sz="1200" dirty="0"/>
              <a:t>(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startDate</a:t>
            </a:r>
            <a:r>
              <a:rPr lang="en-US" sz="1200" dirty="0"/>
              <a:t> date,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day</a:t>
            </a:r>
            <a:r>
              <a:rPr lang="en-US" sz="1200" dirty="0"/>
              <a:t> int)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declare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counter</a:t>
            </a:r>
            <a:r>
              <a:rPr lang="en-US" sz="1200" dirty="0"/>
              <a:t> int default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1</a:t>
            </a:r>
            <a:r>
              <a:rPr lang="en-US" sz="12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declare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/>
              <a:t> date default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startDate</a:t>
            </a:r>
            <a:r>
              <a:rPr lang="en-US" sz="1200" dirty="0"/>
              <a:t>;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while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counter &lt;= day </a:t>
            </a:r>
            <a:r>
              <a:rPr lang="en-US" sz="1200" dirty="0"/>
              <a:t>do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call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insertCalendar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set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counter = counter + 1;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set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/>
              <a:t> = </a:t>
            </a:r>
            <a:r>
              <a:rPr lang="en-US" sz="1200" dirty="0" err="1"/>
              <a:t>date_add</a:t>
            </a:r>
            <a:r>
              <a:rPr lang="en-US" sz="1200" dirty="0"/>
              <a:t>(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dt</a:t>
            </a:r>
            <a:r>
              <a:rPr lang="en-US" sz="1200" dirty="0" err="1"/>
              <a:t>,interval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1</a:t>
            </a:r>
            <a:r>
              <a:rPr lang="en-US" sz="1200" dirty="0"/>
              <a:t> day);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end while;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end$$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delimiter ;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call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</a:rPr>
              <a:t>loadCalendars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('2019-01-01',31);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select * from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</a:rPr>
              <a:t>calendars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067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90E-3737-B441-84F0-9C6E9308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BC3-7D7E-EA4F-BC10-79BBA650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Repeat loop – executes one ore more statements until a search condition is true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begin_label</a:t>
            </a:r>
            <a:r>
              <a:rPr lang="en-US" dirty="0"/>
              <a:t>:] REPEAT</a:t>
            </a:r>
          </a:p>
          <a:p>
            <a:pPr lvl="1"/>
            <a:r>
              <a:rPr lang="en-US" dirty="0"/>
              <a:t>    statement</a:t>
            </a:r>
          </a:p>
          <a:p>
            <a:pPr lvl="1"/>
            <a:r>
              <a:rPr lang="en-US" dirty="0"/>
              <a:t>UNTIL </a:t>
            </a:r>
            <a:r>
              <a:rPr lang="en-US" dirty="0" err="1"/>
              <a:t>search_condition</a:t>
            </a:r>
            <a:endParaRPr lang="en-US" dirty="0"/>
          </a:p>
          <a:p>
            <a:pPr lvl="1"/>
            <a:r>
              <a:rPr lang="en-US" dirty="0"/>
              <a:t>END REPEAT [</a:t>
            </a:r>
            <a:r>
              <a:rPr lang="en-US" dirty="0" err="1"/>
              <a:t>end_label</a:t>
            </a:r>
            <a:r>
              <a:rPr lang="en-US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53504-4C28-2145-8FD8-0F65783B4CEB}"/>
              </a:ext>
            </a:extLst>
          </p:cNvPr>
          <p:cNvSpPr/>
          <p:nvPr/>
        </p:nvSpPr>
        <p:spPr>
          <a:xfrm>
            <a:off x="4755822" y="821651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drop procedure if exists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repeatDemo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dirty="0"/>
              <a:t>create procedure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repeatDemo</a:t>
            </a:r>
            <a:r>
              <a:rPr lang="en-US" dirty="0"/>
              <a:t>(</a:t>
            </a:r>
          </a:p>
          <a:p>
            <a:pPr>
              <a:spcBef>
                <a:spcPts val="0"/>
              </a:spcBef>
            </a:pPr>
            <a:r>
              <a:rPr lang="en-US" dirty="0"/>
              <a:t>	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n</a:t>
            </a:r>
            <a:r>
              <a:rPr lang="en-US" dirty="0"/>
              <a:t> int</a:t>
            </a:r>
          </a:p>
          <a:p>
            <a:pPr>
              <a:spcBef>
                <a:spcPts val="0"/>
              </a:spcBef>
            </a:pP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    declare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counter</a:t>
            </a:r>
            <a:r>
              <a:rPr lang="en-US" dirty="0"/>
              <a:t> int default 1;</a:t>
            </a:r>
          </a:p>
          <a:p>
            <a:pPr>
              <a:spcBef>
                <a:spcPts val="0"/>
              </a:spcBef>
            </a:pPr>
            <a:r>
              <a:rPr lang="en-US" dirty="0"/>
              <a:t>    declare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result</a:t>
            </a:r>
            <a:r>
              <a:rPr lang="en-US" dirty="0"/>
              <a:t> varchar(100) default '';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</a:p>
          <a:p>
            <a:pPr>
              <a:spcBef>
                <a:spcPts val="0"/>
              </a:spcBef>
            </a:pPr>
            <a:r>
              <a:rPr lang="en-US" dirty="0"/>
              <a:t>    repeat</a:t>
            </a:r>
          </a:p>
          <a:p>
            <a:pPr>
              <a:spcBef>
                <a:spcPts val="0"/>
              </a:spcBef>
            </a:pPr>
            <a:r>
              <a:rPr lang="en-US" dirty="0"/>
              <a:t>        set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result =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concat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result,counter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,',');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set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counter = counter + 1;</a:t>
            </a:r>
          </a:p>
          <a:p>
            <a:pPr>
              <a:spcBef>
                <a:spcPts val="0"/>
              </a:spcBef>
            </a:pPr>
            <a:r>
              <a:rPr lang="en-US" dirty="0"/>
              <a:t>    until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counter &gt;= n</a:t>
            </a:r>
          </a:p>
          <a:p>
            <a:pPr>
              <a:spcBef>
                <a:spcPts val="0"/>
              </a:spcBef>
            </a:pPr>
            <a:r>
              <a:rPr lang="en-US" dirty="0"/>
              <a:t>    end repeat;</a:t>
            </a:r>
          </a:p>
          <a:p>
            <a:pPr>
              <a:spcBef>
                <a:spcPts val="0"/>
              </a:spcBef>
            </a:pPr>
            <a:r>
              <a:rPr lang="en-US" dirty="0"/>
              <a:t>    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result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end$$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repeatDemo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(20);</a:t>
            </a:r>
          </a:p>
        </p:txBody>
      </p:sp>
    </p:spTree>
    <p:extLst>
      <p:ext uri="{BB962C8B-B14F-4D97-AF65-F5344CB8AC3E}">
        <p14:creationId xmlns:p14="http://schemas.microsoft.com/office/powerpoint/2010/main" val="2921815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1D2B-60F4-714E-85E2-3A986942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a </a:t>
            </a:r>
            <a:br>
              <a:rPr lang="en-US" dirty="0"/>
            </a:br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7C5C-74D6-4444-B694-A186CEDF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352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LEAVE statement – enable to exit the flow control with a label</a:t>
            </a:r>
          </a:p>
          <a:p>
            <a:r>
              <a:rPr lang="en-US" dirty="0"/>
              <a:t>Exit stored procedure</a:t>
            </a:r>
          </a:p>
          <a:p>
            <a:pPr lvl="1"/>
            <a:r>
              <a:rPr lang="en-US" dirty="0"/>
              <a:t>CREATE PROCEDURE </a:t>
            </a:r>
            <a:r>
              <a:rPr lang="en-US" dirty="0" err="1"/>
              <a:t>sp_name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sp</a:t>
            </a:r>
            <a:r>
              <a:rPr lang="en-US" dirty="0"/>
              <a:t>: BEGIN</a:t>
            </a:r>
          </a:p>
          <a:p>
            <a:pPr lvl="1"/>
            <a:r>
              <a:rPr lang="en-US" dirty="0"/>
              <a:t>    IF condition THEN</a:t>
            </a:r>
          </a:p>
          <a:p>
            <a:pPr lvl="1"/>
            <a:r>
              <a:rPr lang="en-US" dirty="0"/>
              <a:t>        LEAVE </a:t>
            </a:r>
            <a:r>
              <a:rPr lang="en-US" dirty="0" err="1"/>
              <a:t>sp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END IF;</a:t>
            </a:r>
          </a:p>
          <a:p>
            <a:pPr lvl="1"/>
            <a:r>
              <a:rPr lang="en-US" dirty="0"/>
              <a:t>    -- other statement</a:t>
            </a:r>
          </a:p>
          <a:p>
            <a:pPr lvl="1"/>
            <a:r>
              <a:rPr lang="en-US" dirty="0"/>
              <a:t>END$$</a:t>
            </a:r>
          </a:p>
          <a:p>
            <a:r>
              <a:rPr lang="en-US" dirty="0"/>
              <a:t>Exit a loop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E935C-C516-2542-8E44-2369ED2479D4}"/>
              </a:ext>
            </a:extLst>
          </p:cNvPr>
          <p:cNvSpPr/>
          <p:nvPr/>
        </p:nvSpPr>
        <p:spPr>
          <a:xfrm>
            <a:off x="5462833" y="298456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drop procedure if exists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checkBalance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procedure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checkBalance</a:t>
            </a:r>
            <a:r>
              <a:rPr lang="en-US" sz="14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inCustomerCode</a:t>
            </a:r>
            <a:r>
              <a:rPr lang="en-US" sz="1400" dirty="0"/>
              <a:t> int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sp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en-US" sz="14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declare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customerCount</a:t>
            </a:r>
            <a:r>
              <a:rPr lang="en-US" sz="1400" dirty="0"/>
              <a:t> int;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select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count(*)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into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customerCount</a:t>
            </a:r>
            <a:r>
              <a:rPr lang="en-US" sz="1400" dirty="0"/>
              <a:t>  from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customer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where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inCustomerCode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-- if the customer does not exist, terminate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-- the stored procedure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if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customerCount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 = 0 </a:t>
            </a:r>
            <a:r>
              <a:rPr lang="en-US" sz="1400" dirty="0"/>
              <a:t>then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leave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sp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end if;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select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‘still in';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call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checkBalance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(1001);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call </a:t>
            </a:r>
            <a:r>
              <a:rPr lang="en-US" sz="1400" dirty="0" err="1">
                <a:solidFill>
                  <a:schemeClr val="bg1">
                    <a:lumMod val="10000"/>
                  </a:schemeClr>
                </a:solidFill>
              </a:rPr>
              <a:t>checkBalance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</a:rPr>
              <a:t>(10011);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11FCDF-D5DB-7747-BB60-A41DE6F072B9}"/>
              </a:ext>
            </a:extLst>
          </p:cNvPr>
          <p:cNvSpPr/>
          <p:nvPr/>
        </p:nvSpPr>
        <p:spPr>
          <a:xfrm>
            <a:off x="90951" y="5130548"/>
            <a:ext cx="2278008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[label:] REPEAT</a:t>
            </a:r>
          </a:p>
          <a:p>
            <a:r>
              <a:rPr lang="en-US" sz="1400" dirty="0"/>
              <a:t>    IF condition THEN</a:t>
            </a:r>
          </a:p>
          <a:p>
            <a:r>
              <a:rPr lang="en-US" sz="1400" dirty="0"/>
              <a:t>        LEAVE [label];</a:t>
            </a:r>
          </a:p>
          <a:p>
            <a:r>
              <a:rPr lang="en-US" sz="1400" dirty="0"/>
              <a:t>    END IF;</a:t>
            </a:r>
          </a:p>
          <a:p>
            <a:r>
              <a:rPr lang="en-US" sz="1400" dirty="0"/>
              <a:t>    -- statements</a:t>
            </a:r>
          </a:p>
          <a:p>
            <a:r>
              <a:rPr lang="en-US" sz="1400" dirty="0"/>
              <a:t>UNTIL </a:t>
            </a:r>
            <a:r>
              <a:rPr lang="en-US" sz="1400" dirty="0" err="1"/>
              <a:t>search_condition</a:t>
            </a:r>
            <a:endParaRPr lang="en-US" sz="1400" dirty="0"/>
          </a:p>
          <a:p>
            <a:r>
              <a:rPr lang="en-US" sz="1400" dirty="0"/>
              <a:t>END REPEAT [label];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E615C-A1CE-D247-83BF-47B44C537F2C}"/>
              </a:ext>
            </a:extLst>
          </p:cNvPr>
          <p:cNvSpPr/>
          <p:nvPr/>
        </p:nvSpPr>
        <p:spPr>
          <a:xfrm>
            <a:off x="2368959" y="5130548"/>
            <a:ext cx="2278008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indent="0">
              <a:spcBef>
                <a:spcPts val="0"/>
              </a:spcBef>
              <a:buNone/>
            </a:pPr>
            <a:r>
              <a:rPr lang="en-US" sz="1400" dirty="0"/>
              <a:t>[label]: LOOP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400" dirty="0"/>
              <a:t>    IF condition THEN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400" dirty="0"/>
              <a:t>        LEAVE [label];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400" dirty="0"/>
              <a:t>    END IF;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400" dirty="0"/>
              <a:t>    -- statements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400" dirty="0"/>
              <a:t>END LOOP [label];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EE0A6-8B19-E442-90D6-BC8CC9CA8B05}"/>
              </a:ext>
            </a:extLst>
          </p:cNvPr>
          <p:cNvSpPr/>
          <p:nvPr/>
        </p:nvSpPr>
        <p:spPr>
          <a:xfrm>
            <a:off x="4629773" y="5130548"/>
            <a:ext cx="2810923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[label:] WHILE </a:t>
            </a:r>
            <a:r>
              <a:rPr lang="en-US" sz="1400" dirty="0" err="1"/>
              <a:t>search_condition</a:t>
            </a:r>
            <a:r>
              <a:rPr lang="en-US" sz="1400" dirty="0"/>
              <a:t> DO</a:t>
            </a:r>
          </a:p>
          <a:p>
            <a:r>
              <a:rPr lang="en-US" sz="1400" dirty="0"/>
              <a:t>    IF condition THEN</a:t>
            </a:r>
          </a:p>
          <a:p>
            <a:r>
              <a:rPr lang="en-US" sz="1400" dirty="0"/>
              <a:t>        LEAVE [label];</a:t>
            </a:r>
          </a:p>
          <a:p>
            <a:r>
              <a:rPr lang="en-US" sz="1400" dirty="0"/>
              <a:t>    END IF;</a:t>
            </a:r>
          </a:p>
          <a:p>
            <a:r>
              <a:rPr lang="en-US" sz="1400" dirty="0"/>
              <a:t>    -- statements</a:t>
            </a:r>
          </a:p>
          <a:p>
            <a:r>
              <a:rPr lang="en-US" sz="1400" dirty="0"/>
              <a:t>END WHILE [label];</a:t>
            </a:r>
          </a:p>
        </p:txBody>
      </p:sp>
    </p:spTree>
    <p:extLst>
      <p:ext uri="{BB962C8B-B14F-4D97-AF65-F5344CB8AC3E}">
        <p14:creationId xmlns:p14="http://schemas.microsoft.com/office/powerpoint/2010/main" val="404101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A746-B064-7249-BC98-73B846D4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a loop in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4FA24-E1BC-AD4B-9967-4323F502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drop procedure if exists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</a:rPr>
              <a:t>leaveDemo</a:t>
            </a:r>
            <a:r>
              <a:rPr lang="en-US" sz="3200" dirty="0"/>
              <a:t>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create procedure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</a:rPr>
              <a:t>leaveDemo</a:t>
            </a:r>
            <a:r>
              <a:rPr lang="en-US" sz="3200" dirty="0"/>
              <a:t>(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out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result</a:t>
            </a:r>
            <a:r>
              <a:rPr lang="en-US" sz="3200" dirty="0"/>
              <a:t> varchar(100)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declare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counter</a:t>
            </a:r>
            <a:r>
              <a:rPr lang="en-US" sz="3200" dirty="0"/>
              <a:t> int default 1;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declare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times</a:t>
            </a:r>
            <a:r>
              <a:rPr lang="en-US" sz="3200" dirty="0"/>
              <a:t> int;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-- generate a random integer between 4 and 10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set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times  = floor(rand()*(10-4+1)+4);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set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result = '';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</a:rPr>
              <a:t>disp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en-US" sz="3200" dirty="0"/>
              <a:t>loop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    -- concatenate counters into the result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    set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result =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</a:rPr>
              <a:t>concat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</a:rPr>
              <a:t>result,counter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,',');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    -- exit the loop if counter equals times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    if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counter = times </a:t>
            </a:r>
            <a:r>
              <a:rPr lang="en-US" sz="3200" dirty="0"/>
              <a:t>then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        leave </a:t>
            </a:r>
            <a:r>
              <a:rPr lang="en-US" sz="3200" dirty="0" err="1"/>
              <a:t>disp</a:t>
            </a:r>
            <a:r>
              <a:rPr lang="en-US" sz="3200" dirty="0"/>
              <a:t>; 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    end if;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    set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counter = counter + 1;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  end loop;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end$$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call </a:t>
            </a:r>
            <a:r>
              <a:rPr lang="en-US" sz="3200" dirty="0" err="1">
                <a:solidFill>
                  <a:schemeClr val="bg1">
                    <a:lumMod val="10000"/>
                  </a:schemeClr>
                </a:solidFill>
              </a:rPr>
              <a:t>leaveDemo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(@result);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select </a:t>
            </a:r>
            <a:r>
              <a:rPr lang="en-US" sz="3200" dirty="0">
                <a:solidFill>
                  <a:schemeClr val="bg1">
                    <a:lumMod val="10000"/>
                  </a:schemeClr>
                </a:solidFill>
              </a:rPr>
              <a:t>@result;</a:t>
            </a:r>
          </a:p>
        </p:txBody>
      </p:sp>
    </p:spTree>
    <p:extLst>
      <p:ext uri="{BB962C8B-B14F-4D97-AF65-F5344CB8AC3E}">
        <p14:creationId xmlns:p14="http://schemas.microsoft.com/office/powerpoint/2010/main" val="698468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455A-A4B1-444E-8F7D-D71DB35A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908A-2C82-F645-9BF0-41E7A394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Cursor – enable us to handle the result inside a stored procedure</a:t>
            </a:r>
          </a:p>
          <a:p>
            <a:pPr lvl="1"/>
            <a:r>
              <a:rPr lang="en-US" dirty="0"/>
              <a:t>Iterate a set of rows returned by a query</a:t>
            </a:r>
          </a:p>
          <a:p>
            <a:pPr lvl="1"/>
            <a:r>
              <a:rPr lang="en-US" dirty="0"/>
              <a:t>Process each row individually</a:t>
            </a:r>
          </a:p>
          <a:p>
            <a:r>
              <a:rPr lang="en-US" dirty="0"/>
              <a:t>MySQL cursor is read-only, non-scrollable and </a:t>
            </a:r>
            <a:r>
              <a:rPr lang="en-US" dirty="0" err="1"/>
              <a:t>asensitive</a:t>
            </a:r>
            <a:endParaRPr lang="en-US" dirty="0"/>
          </a:p>
          <a:p>
            <a:pPr lvl="1"/>
            <a:r>
              <a:rPr lang="en-US" dirty="0"/>
              <a:t>Read-only: no able to update data in the base table through cursor</a:t>
            </a:r>
          </a:p>
          <a:p>
            <a:pPr lvl="1"/>
            <a:r>
              <a:rPr lang="en-US" dirty="0"/>
              <a:t>Non-scrollable: the order how you fetch rows is determined by the select statement</a:t>
            </a:r>
          </a:p>
          <a:p>
            <a:pPr lvl="2"/>
            <a:r>
              <a:rPr lang="en-US" dirty="0"/>
              <a:t>No reversed order</a:t>
            </a:r>
          </a:p>
          <a:p>
            <a:pPr lvl="2"/>
            <a:r>
              <a:rPr lang="en-US" dirty="0"/>
              <a:t>No skip rows</a:t>
            </a:r>
          </a:p>
          <a:p>
            <a:pPr lvl="2"/>
            <a:r>
              <a:rPr lang="en-US" dirty="0"/>
              <a:t>No jump to a specific row</a:t>
            </a:r>
          </a:p>
          <a:p>
            <a:pPr lvl="1"/>
            <a:r>
              <a:rPr lang="en-US" dirty="0" err="1"/>
              <a:t>Asensitive</a:t>
            </a:r>
            <a:r>
              <a:rPr lang="en-US" dirty="0"/>
              <a:t>: any changes in the table caused by other operators will affect the results of the MySQL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92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9358-A068-7944-A4A9-E4B30070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 MySQL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D6EC-2E56-314F-9AEC-7D9FAEBB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0857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DECLARE </a:t>
            </a:r>
            <a:r>
              <a:rPr lang="en-US" dirty="0" err="1"/>
              <a:t>cursor_name</a:t>
            </a:r>
            <a:r>
              <a:rPr lang="en-US" dirty="0"/>
              <a:t> CURSOR FOR </a:t>
            </a:r>
            <a:r>
              <a:rPr lang="en-US" dirty="0" err="1"/>
              <a:t>SELECT_statement</a:t>
            </a:r>
            <a:r>
              <a:rPr lang="en-US" dirty="0"/>
              <a:t>;</a:t>
            </a:r>
          </a:p>
          <a:p>
            <a:r>
              <a:rPr lang="en-US" dirty="0"/>
              <a:t>DECLARE CONTINUE HANDLER FOR NOT FOUND SET finished = 1;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cursor_name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FETCH </a:t>
            </a:r>
            <a:r>
              <a:rPr lang="en-US" dirty="0" err="1"/>
              <a:t>cursor_name</a:t>
            </a:r>
            <a:r>
              <a:rPr lang="en-US" dirty="0"/>
              <a:t> INTO variables list;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CLOSE </a:t>
            </a:r>
            <a:r>
              <a:rPr lang="en-US" dirty="0" err="1"/>
              <a:t>cursor_name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86C8-BA66-8F47-A50E-5E906FAD1E66}"/>
              </a:ext>
            </a:extLst>
          </p:cNvPr>
          <p:cNvSpPr/>
          <p:nvPr/>
        </p:nvSpPr>
        <p:spPr>
          <a:xfrm>
            <a:off x="6158588" y="1825625"/>
            <a:ext cx="1683945" cy="4827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declare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4080B-2A95-D54B-B688-1B87AC57D1F6}"/>
              </a:ext>
            </a:extLst>
          </p:cNvPr>
          <p:cNvSpPr/>
          <p:nvPr/>
        </p:nvSpPr>
        <p:spPr>
          <a:xfrm>
            <a:off x="6158588" y="3535228"/>
            <a:ext cx="1683945" cy="482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808CE-15F7-CA4B-BC56-58A743FB6FCA}"/>
              </a:ext>
            </a:extLst>
          </p:cNvPr>
          <p:cNvSpPr/>
          <p:nvPr/>
        </p:nvSpPr>
        <p:spPr>
          <a:xfrm>
            <a:off x="6158588" y="2680426"/>
            <a:ext cx="1683945" cy="4827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84783-B8F8-F94A-94A1-AC17B6BB0048}"/>
              </a:ext>
            </a:extLst>
          </p:cNvPr>
          <p:cNvSpPr/>
          <p:nvPr/>
        </p:nvSpPr>
        <p:spPr>
          <a:xfrm>
            <a:off x="6158588" y="5645625"/>
            <a:ext cx="1683945" cy="4827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4F87442-7368-BE44-A580-F272CEF8166B}"/>
              </a:ext>
            </a:extLst>
          </p:cNvPr>
          <p:cNvSpPr/>
          <p:nvPr/>
        </p:nvSpPr>
        <p:spPr>
          <a:xfrm>
            <a:off x="6158588" y="4473847"/>
            <a:ext cx="1683945" cy="759905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3093DB-24AC-434B-8ADD-12E3F0ED3D2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00561" y="2308368"/>
            <a:ext cx="0" cy="372058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F5D223-F88B-E04F-A5FC-C570868EDBB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7000561" y="3163169"/>
            <a:ext cx="0" cy="372059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C2CD0F-FB5D-1F41-B538-DFBFB70C54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000561" y="4017971"/>
            <a:ext cx="0" cy="455876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F7D222-AA35-4B44-BDE0-F8207E2A03E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7000561" y="5233752"/>
            <a:ext cx="0" cy="411873"/>
          </a:xfrm>
          <a:prstGeom prst="straightConnector1">
            <a:avLst/>
          </a:prstGeom>
          <a:ln w="254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BCED491-F8B7-9F41-80D7-A610F680A670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V="1">
            <a:off x="7842533" y="3776600"/>
            <a:ext cx="12700" cy="1077200"/>
          </a:xfrm>
          <a:prstGeom prst="bentConnector3">
            <a:avLst>
              <a:gd name="adj1" fmla="val 1800000"/>
            </a:avLst>
          </a:prstGeom>
          <a:ln w="254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F54D71-3689-8341-9940-FEC3201BC30B}"/>
              </a:ext>
            </a:extLst>
          </p:cNvPr>
          <p:cNvSpPr txBox="1"/>
          <p:nvPr/>
        </p:nvSpPr>
        <p:spPr>
          <a:xfrm>
            <a:off x="8011686" y="410451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916E6-31CD-784D-8B04-5BFF3F38DD0A}"/>
              </a:ext>
            </a:extLst>
          </p:cNvPr>
          <p:cNvSpPr txBox="1"/>
          <p:nvPr/>
        </p:nvSpPr>
        <p:spPr>
          <a:xfrm>
            <a:off x="7000560" y="5276293"/>
            <a:ext cx="5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2805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The SQL Query Language</a:t>
            </a:r>
            <a:br>
              <a:rPr lang="en-US" dirty="0"/>
            </a:br>
            <a:r>
              <a:rPr lang="en-US" dirty="0"/>
              <a:t>-View</a:t>
            </a:r>
            <a:br>
              <a:rPr lang="en-US" dirty="0"/>
            </a:br>
            <a:r>
              <a:rPr lang="en-US" dirty="0"/>
              <a:t>-Stored Procedures</a:t>
            </a:r>
            <a:br>
              <a:rPr lang="en-US" dirty="0"/>
            </a:br>
            <a:r>
              <a:rPr lang="en-US" dirty="0"/>
              <a:t>-Cursors</a:t>
            </a:r>
            <a:br>
              <a:rPr lang="en-US" dirty="0"/>
            </a:br>
            <a:r>
              <a:rPr lang="en-US" dirty="0"/>
              <a:t>-Stored Functions</a:t>
            </a:r>
            <a:br>
              <a:rPr lang="en-US" dirty="0"/>
            </a:br>
            <a:r>
              <a:rPr lang="en-US" dirty="0"/>
              <a:t>-Triggers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4E-049D-0942-8B57-1DC1E2EE1862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9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8170-50C2-9743-9D3E-018A5978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cursor to generate the customer name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7CA1-5F40-1841-AA96-787D644E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drop procedure if exists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createCustomerNameList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dirty="0"/>
              <a:t>create procedure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createCustomerNameList</a:t>
            </a:r>
            <a:r>
              <a:rPr lang="en-US" dirty="0"/>
              <a:t> (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/>
              <a:t>inout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nameList</a:t>
            </a:r>
            <a:r>
              <a:rPr lang="en-US" dirty="0"/>
              <a:t> varchar(4000)</a:t>
            </a:r>
          </a:p>
          <a:p>
            <a:pPr>
              <a:spcBef>
                <a:spcPts val="0"/>
              </a:spcBef>
            </a:pP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	declare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finished</a:t>
            </a:r>
            <a:r>
              <a:rPr lang="en-US" dirty="0"/>
              <a:t> integer default 0;</a:t>
            </a:r>
          </a:p>
          <a:p>
            <a:pPr>
              <a:spcBef>
                <a:spcPts val="0"/>
              </a:spcBef>
            </a:pPr>
            <a:r>
              <a:rPr lang="en-US" dirty="0"/>
              <a:t>	declare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cusNameChar</a:t>
            </a:r>
            <a:r>
              <a:rPr lang="en-US" dirty="0"/>
              <a:t> varchar(100) default "";</a:t>
            </a:r>
          </a:p>
          <a:p>
            <a:pPr>
              <a:spcBef>
                <a:spcPts val="0"/>
              </a:spcBef>
            </a:pPr>
            <a:r>
              <a:rPr lang="en-US" dirty="0"/>
              <a:t>	-- declare cursor for customer name</a:t>
            </a:r>
          </a:p>
          <a:p>
            <a:pPr>
              <a:spcBef>
                <a:spcPts val="0"/>
              </a:spcBef>
            </a:pPr>
            <a:r>
              <a:rPr lang="en-US" dirty="0"/>
              <a:t>	declare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cusName</a:t>
            </a:r>
            <a:r>
              <a:rPr lang="en-US" dirty="0"/>
              <a:t> cursor for </a:t>
            </a:r>
          </a:p>
          <a:p>
            <a:pPr>
              <a:spcBef>
                <a:spcPts val="0"/>
              </a:spcBef>
            </a:pPr>
            <a:r>
              <a:rPr lang="en-US" dirty="0"/>
              <a:t>	select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concat_ws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(' ',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cus_fname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cus_initial,cus_lname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 </a:t>
            </a:r>
            <a:r>
              <a:rPr lang="en-US" dirty="0"/>
              <a:t>from customer;</a:t>
            </a:r>
          </a:p>
          <a:p>
            <a:pPr>
              <a:spcBef>
                <a:spcPts val="0"/>
              </a:spcBef>
            </a:pPr>
            <a:r>
              <a:rPr lang="en-US" dirty="0"/>
              <a:t>	-- declare NOT FOUND handler</a:t>
            </a:r>
          </a:p>
          <a:p>
            <a:pPr>
              <a:spcBef>
                <a:spcPts val="0"/>
              </a:spcBef>
            </a:pPr>
            <a:r>
              <a:rPr lang="en-US" dirty="0"/>
              <a:t>	declare continue handler for not found set finished = 1;</a:t>
            </a:r>
          </a:p>
          <a:p>
            <a:pPr>
              <a:spcBef>
                <a:spcPts val="0"/>
              </a:spcBef>
            </a:pPr>
            <a:r>
              <a:rPr lang="en-US" dirty="0"/>
              <a:t>	open </a:t>
            </a:r>
            <a:r>
              <a:rPr lang="en-US" dirty="0" err="1"/>
              <a:t>cusName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/>
              <a:t>getName</a:t>
            </a:r>
            <a:r>
              <a:rPr lang="en-US" dirty="0"/>
              <a:t>: loop</a:t>
            </a:r>
          </a:p>
          <a:p>
            <a:pPr>
              <a:spcBef>
                <a:spcPts val="0"/>
              </a:spcBef>
            </a:pPr>
            <a:r>
              <a:rPr lang="en-US" dirty="0"/>
              <a:t>		fetch </a:t>
            </a:r>
            <a:r>
              <a:rPr lang="en-US" dirty="0" err="1"/>
              <a:t>cusName</a:t>
            </a:r>
            <a:r>
              <a:rPr lang="en-US" dirty="0"/>
              <a:t> into </a:t>
            </a:r>
            <a:r>
              <a:rPr lang="en-US" dirty="0" err="1"/>
              <a:t>cusNameChar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	if finished = 1 then </a:t>
            </a:r>
          </a:p>
          <a:p>
            <a:pPr>
              <a:spcBef>
                <a:spcPts val="0"/>
              </a:spcBef>
            </a:pPr>
            <a:r>
              <a:rPr lang="en-US" dirty="0"/>
              <a:t>			leave </a:t>
            </a:r>
            <a:r>
              <a:rPr lang="en-US" dirty="0" err="1"/>
              <a:t>getName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	end if;</a:t>
            </a:r>
          </a:p>
          <a:p>
            <a:pPr>
              <a:spcBef>
                <a:spcPts val="0"/>
              </a:spcBef>
            </a:pPr>
            <a:r>
              <a:rPr lang="en-US" dirty="0"/>
              <a:t>		-- build email list</a:t>
            </a:r>
          </a:p>
          <a:p>
            <a:pPr>
              <a:spcBef>
                <a:spcPts val="0"/>
              </a:spcBef>
            </a:pPr>
            <a:r>
              <a:rPr lang="en-US" dirty="0"/>
              <a:t>		set </a:t>
            </a:r>
            <a:r>
              <a:rPr lang="en-US" dirty="0" err="1"/>
              <a:t>nameList</a:t>
            </a:r>
            <a:r>
              <a:rPr lang="en-US" dirty="0"/>
              <a:t> = </a:t>
            </a:r>
            <a:r>
              <a:rPr lang="en-US" dirty="0" err="1"/>
              <a:t>concat_ws</a:t>
            </a:r>
            <a:r>
              <a:rPr lang="en-US" dirty="0"/>
              <a:t>(';', </a:t>
            </a:r>
            <a:r>
              <a:rPr lang="en-US" dirty="0" err="1"/>
              <a:t>cusNameCHar,nameList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</a:pPr>
            <a:r>
              <a:rPr lang="en-US" dirty="0"/>
              <a:t>	end loop </a:t>
            </a:r>
            <a:r>
              <a:rPr lang="en-US" dirty="0" err="1"/>
              <a:t>getName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	close </a:t>
            </a:r>
            <a:r>
              <a:rPr lang="en-US" dirty="0" err="1"/>
              <a:t>cusName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end$$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dirty="0"/>
              <a:t>call </a:t>
            </a:r>
            <a:r>
              <a:rPr lang="en-US" dirty="0" err="1"/>
              <a:t>createCustomerNameList</a:t>
            </a:r>
            <a:r>
              <a:rPr lang="en-US" dirty="0"/>
              <a:t>(@</a:t>
            </a:r>
            <a:r>
              <a:rPr lang="en-US" dirty="0" err="1"/>
              <a:t>namelist</a:t>
            </a:r>
            <a:r>
              <a:rPr lang="en-US" dirty="0"/>
              <a:t>);</a:t>
            </a:r>
          </a:p>
          <a:p>
            <a:pPr>
              <a:spcBef>
                <a:spcPts val="0"/>
              </a:spcBef>
            </a:pPr>
            <a:r>
              <a:rPr lang="en-US" dirty="0"/>
              <a:t>select @</a:t>
            </a:r>
            <a:r>
              <a:rPr lang="en-US" dirty="0" err="1"/>
              <a:t>namelist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8316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827A-E509-CE44-8A88-F7F3050E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errors if encountered in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F18F-3EC0-3F43-AB65-E5D3DF5B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60322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an errors occurs</a:t>
            </a:r>
          </a:p>
          <a:p>
            <a:pPr lvl="1"/>
            <a:r>
              <a:rPr lang="en-US" dirty="0"/>
              <a:t>Continuing or exiting</a:t>
            </a:r>
          </a:p>
          <a:p>
            <a:pPr lvl="1"/>
            <a:r>
              <a:rPr lang="en-US" dirty="0"/>
              <a:t>Issuing meaningful error message</a:t>
            </a:r>
          </a:p>
          <a:p>
            <a:r>
              <a:rPr lang="en-US" dirty="0"/>
              <a:t>Handlers:</a:t>
            </a:r>
          </a:p>
          <a:p>
            <a:pPr lvl="1"/>
            <a:r>
              <a:rPr lang="en-US" dirty="0"/>
              <a:t>Warnings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Or specific error codes</a:t>
            </a:r>
          </a:p>
          <a:p>
            <a:r>
              <a:rPr lang="en-US" dirty="0"/>
              <a:t>DECLARE action HANDLER FOR </a:t>
            </a:r>
            <a:r>
              <a:rPr lang="en-US" dirty="0" err="1"/>
              <a:t>condition_value</a:t>
            </a:r>
            <a:r>
              <a:rPr lang="en-US" dirty="0"/>
              <a:t> statement;</a:t>
            </a:r>
          </a:p>
          <a:p>
            <a:pPr lvl="1"/>
            <a:r>
              <a:rPr lang="en-US" dirty="0"/>
              <a:t>Action: continue or exit</a:t>
            </a:r>
          </a:p>
          <a:p>
            <a:pPr lvl="1"/>
            <a:r>
              <a:rPr lang="en-US" dirty="0" err="1"/>
              <a:t>Condition_value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 MySQL error code</a:t>
            </a:r>
          </a:p>
          <a:p>
            <a:pPr lvl="2"/>
            <a:r>
              <a:rPr lang="en-US" dirty="0"/>
              <a:t>A standard SQLSTATE value: SQLWARNING, NOTFOUND, SQLEXECEPTION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656B5-0631-9548-89C5-FFDADDAB659F}"/>
              </a:ext>
            </a:extLst>
          </p:cNvPr>
          <p:cNvSpPr/>
          <p:nvPr/>
        </p:nvSpPr>
        <p:spPr>
          <a:xfrm>
            <a:off x="5071620" y="1838343"/>
            <a:ext cx="41619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DECLARE CONTINUE HANDLER FOR SQLEXCEPTION SET </a:t>
            </a:r>
            <a:r>
              <a:rPr lang="en-US" sz="1600" dirty="0" err="1"/>
              <a:t>hasError</a:t>
            </a:r>
            <a:r>
              <a:rPr lang="en-US" sz="1600" dirty="0"/>
              <a:t> = 1;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DECLARE EXIT HANDLER FOR SQLEXCEPTION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ROLLBACK;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SELECT 'An error has occurred, operation rollbacked and the stored procedure was terminated';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END;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DECLARE CONTINUE HANDLER FOR NOT FOUND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SET </a:t>
            </a:r>
            <a:r>
              <a:rPr lang="en-US" sz="1600" dirty="0" err="1"/>
              <a:t>RowNotFound</a:t>
            </a:r>
            <a:r>
              <a:rPr lang="en-US" sz="1600" dirty="0"/>
              <a:t> = 1;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DECLARE CONTINUE HANDLER FOR 1062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SELECT 'Error, duplicate key occurred';</a:t>
            </a:r>
          </a:p>
        </p:txBody>
      </p:sp>
    </p:spTree>
    <p:extLst>
      <p:ext uri="{BB962C8B-B14F-4D97-AF65-F5344CB8AC3E}">
        <p14:creationId xmlns:p14="http://schemas.microsoft.com/office/powerpoint/2010/main" val="655044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D383-A8AE-C74E-8BC7-4DE39A85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using handler in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30D3-5C15-2248-8709-F5259B7D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drop procedure if exists </a:t>
            </a:r>
            <a:r>
              <a:rPr lang="en-US" dirty="0" err="1"/>
              <a:t>insertCustomerInvoice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dirty="0"/>
              <a:t>create procedure </a:t>
            </a:r>
            <a:r>
              <a:rPr lang="en-US" dirty="0" err="1"/>
              <a:t>insertCustomerInvoice</a:t>
            </a:r>
            <a:r>
              <a:rPr lang="en-US" dirty="0"/>
              <a:t>(</a:t>
            </a:r>
          </a:p>
          <a:p>
            <a:pPr>
              <a:spcBef>
                <a:spcPts val="0"/>
              </a:spcBef>
            </a:pPr>
            <a:r>
              <a:rPr lang="en-US" dirty="0"/>
              <a:t>    in </a:t>
            </a:r>
            <a:r>
              <a:rPr lang="en-US" dirty="0" err="1"/>
              <a:t>inCustomerCode</a:t>
            </a:r>
            <a:r>
              <a:rPr lang="en-US" dirty="0"/>
              <a:t> int, </a:t>
            </a:r>
          </a:p>
          <a:p>
            <a:pPr>
              <a:spcBef>
                <a:spcPts val="0"/>
              </a:spcBef>
            </a:pPr>
            <a:r>
              <a:rPr lang="en-US" dirty="0"/>
              <a:t>    in </a:t>
            </a:r>
            <a:r>
              <a:rPr lang="en-US" dirty="0" err="1"/>
              <a:t>inInvoiceNumber</a:t>
            </a:r>
            <a:r>
              <a:rPr lang="en-US" dirty="0"/>
              <a:t> int</a:t>
            </a:r>
          </a:p>
          <a:p>
            <a:pPr>
              <a:spcBef>
                <a:spcPts val="0"/>
              </a:spcBef>
            </a:pP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    -- exit if the duplicate key occurs</a:t>
            </a:r>
          </a:p>
          <a:p>
            <a:pPr>
              <a:spcBef>
                <a:spcPts val="0"/>
              </a:spcBef>
            </a:pPr>
            <a:r>
              <a:rPr lang="en-US" dirty="0"/>
              <a:t>    declare exit handler for 1062</a:t>
            </a:r>
          </a:p>
          <a:p>
            <a:pPr>
              <a:spcBef>
                <a:spcPts val="0"/>
              </a:spcBef>
            </a:pPr>
            <a:r>
              <a:rPr lang="en-US" dirty="0"/>
              <a:t>    begin</a:t>
            </a:r>
          </a:p>
          <a:p>
            <a:pPr>
              <a:spcBef>
                <a:spcPts val="0"/>
              </a:spcBef>
            </a:pPr>
            <a:r>
              <a:rPr lang="en-US" dirty="0"/>
              <a:t> 	select </a:t>
            </a:r>
            <a:r>
              <a:rPr lang="en-US" dirty="0" err="1"/>
              <a:t>concat</a:t>
            </a:r>
            <a:r>
              <a:rPr lang="en-US" dirty="0"/>
              <a:t>('Duplicate key (',</a:t>
            </a:r>
            <a:r>
              <a:rPr lang="en-US" dirty="0" err="1"/>
              <a:t>inCustomerCode</a:t>
            </a:r>
            <a:r>
              <a:rPr lang="en-US" dirty="0"/>
              <a:t>,',',</a:t>
            </a:r>
            <a:r>
              <a:rPr lang="en-US" dirty="0" err="1"/>
              <a:t>inInvoiceNumber</a:t>
            </a:r>
            <a:r>
              <a:rPr lang="en-US" dirty="0"/>
              <a:t>,') occurred') as message;</a:t>
            </a:r>
          </a:p>
          <a:p>
            <a:pPr>
              <a:spcBef>
                <a:spcPts val="0"/>
              </a:spcBef>
            </a:pPr>
            <a:r>
              <a:rPr lang="en-US" dirty="0"/>
              <a:t>    end;</a:t>
            </a:r>
          </a:p>
          <a:p>
            <a:pPr>
              <a:spcBef>
                <a:spcPts val="0"/>
              </a:spcBef>
            </a:pPr>
            <a:r>
              <a:rPr lang="en-US" dirty="0"/>
              <a:t>    -- insert a new row into the invoice</a:t>
            </a:r>
          </a:p>
          <a:p>
            <a:pPr>
              <a:spcBef>
                <a:spcPts val="0"/>
              </a:spcBef>
            </a:pPr>
            <a:r>
              <a:rPr lang="en-US" dirty="0"/>
              <a:t>    insert into invoice(</a:t>
            </a:r>
            <a:r>
              <a:rPr lang="en-US" dirty="0" err="1"/>
              <a:t>inv_number,cus_code,inv_date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   values(</a:t>
            </a:r>
            <a:r>
              <a:rPr lang="en-US" dirty="0" err="1"/>
              <a:t>inInvoiceNumber,inCustomerCode</a:t>
            </a:r>
            <a:r>
              <a:rPr lang="en-US" dirty="0"/>
              <a:t>, now());</a:t>
            </a:r>
          </a:p>
          <a:p>
            <a:pPr>
              <a:spcBef>
                <a:spcPts val="0"/>
              </a:spcBef>
            </a:pPr>
            <a:r>
              <a:rPr lang="en-US" dirty="0"/>
              <a:t>    -- return the invoices of the customer code</a:t>
            </a:r>
          </a:p>
          <a:p>
            <a:pPr>
              <a:spcBef>
                <a:spcPts val="0"/>
              </a:spcBef>
            </a:pPr>
            <a:r>
              <a:rPr lang="en-US" dirty="0"/>
              <a:t>    select count(*) </a:t>
            </a:r>
          </a:p>
          <a:p>
            <a:pPr>
              <a:spcBef>
                <a:spcPts val="0"/>
              </a:spcBef>
            </a:pPr>
            <a:r>
              <a:rPr lang="en-US" dirty="0"/>
              <a:t>    from invoice</a:t>
            </a:r>
          </a:p>
          <a:p>
            <a:pPr>
              <a:spcBef>
                <a:spcPts val="0"/>
              </a:spcBef>
            </a:pPr>
            <a:r>
              <a:rPr lang="en-US" dirty="0"/>
              <a:t>    where </a:t>
            </a:r>
            <a:r>
              <a:rPr lang="en-US" dirty="0" err="1"/>
              <a:t>cus_code</a:t>
            </a:r>
            <a:r>
              <a:rPr lang="en-US" dirty="0"/>
              <a:t> = </a:t>
            </a:r>
            <a:r>
              <a:rPr lang="en-US" dirty="0" err="1"/>
              <a:t>inCustomerCode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end$$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dirty="0"/>
              <a:t>call </a:t>
            </a:r>
            <a:r>
              <a:rPr lang="en-US" dirty="0" err="1"/>
              <a:t>insertCustomerInvoice</a:t>
            </a:r>
            <a:r>
              <a:rPr lang="en-US" dirty="0"/>
              <a:t>(10011,1009);</a:t>
            </a:r>
          </a:p>
          <a:p>
            <a:pPr>
              <a:spcBef>
                <a:spcPts val="0"/>
              </a:spcBef>
            </a:pPr>
            <a:r>
              <a:rPr lang="en-US" dirty="0"/>
              <a:t>call </a:t>
            </a:r>
            <a:r>
              <a:rPr lang="en-US" dirty="0" err="1"/>
              <a:t>insertCustomerInvoice</a:t>
            </a:r>
            <a:r>
              <a:rPr lang="en-US" dirty="0"/>
              <a:t>(10011,1009);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BE0AF-8606-7C4A-A2DD-419DA7A56CC9}"/>
              </a:ext>
            </a:extLst>
          </p:cNvPr>
          <p:cNvSpPr/>
          <p:nvPr/>
        </p:nvSpPr>
        <p:spPr>
          <a:xfrm>
            <a:off x="4793530" y="2154634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drop procedure if exists </a:t>
            </a:r>
            <a:r>
              <a:rPr lang="en-US" dirty="0" err="1"/>
              <a:t>testCondition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dirty="0"/>
              <a:t>create procedure </a:t>
            </a:r>
            <a:r>
              <a:rPr lang="en-US" dirty="0" err="1"/>
              <a:t>testCondition</a:t>
            </a:r>
            <a:r>
              <a:rPr lang="en-US" dirty="0"/>
              <a:t>()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    declare </a:t>
            </a:r>
            <a:r>
              <a:rPr lang="en-US" dirty="0" err="1"/>
              <a:t>TableNotFound</a:t>
            </a:r>
            <a:r>
              <a:rPr lang="en-US" dirty="0"/>
              <a:t> condition for 1146 ;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declare exit handler for </a:t>
            </a:r>
            <a:r>
              <a:rPr lang="en-US" dirty="0" err="1"/>
              <a:t>TableNotFound</a:t>
            </a:r>
            <a:r>
              <a:rPr lang="en-US" dirty="0"/>
              <a:t> </a:t>
            </a:r>
          </a:p>
          <a:p>
            <a:pPr>
              <a:spcBef>
                <a:spcPts val="0"/>
              </a:spcBef>
            </a:pPr>
            <a:r>
              <a:rPr lang="en-US" dirty="0"/>
              <a:t>	select 'Please create table supply first' message; </a:t>
            </a:r>
          </a:p>
          <a:p>
            <a:pPr>
              <a:spcBef>
                <a:spcPts val="0"/>
              </a:spcBef>
            </a:pPr>
            <a:r>
              <a:rPr lang="en-US" dirty="0"/>
              <a:t>    select * from supply;</a:t>
            </a:r>
          </a:p>
          <a:p>
            <a:pPr>
              <a:spcBef>
                <a:spcPts val="0"/>
              </a:spcBef>
            </a:pPr>
            <a:r>
              <a:rPr lang="en-US" dirty="0"/>
              <a:t>end$$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dirty="0"/>
              <a:t>call </a:t>
            </a:r>
            <a:r>
              <a:rPr lang="en-US" dirty="0" err="1"/>
              <a:t>testCondition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38221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3076-C3EC-E04C-92C8-F55995DA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signal to raise error in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FB3C-9851-1640-A3B5-2165C897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/>
              <a:t>Signal – return an error or warning condition to the caller from a stored program</a:t>
            </a:r>
          </a:p>
          <a:p>
            <a:pPr lvl="1"/>
            <a:r>
              <a:rPr lang="en-US" dirty="0"/>
              <a:t>Stored procedure</a:t>
            </a:r>
          </a:p>
          <a:p>
            <a:pPr lvl="1"/>
            <a:r>
              <a:rPr lang="en-US" dirty="0"/>
              <a:t>Stored function</a:t>
            </a:r>
          </a:p>
          <a:p>
            <a:pPr lvl="1"/>
            <a:r>
              <a:rPr lang="en-US" dirty="0"/>
              <a:t>trigger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4F597-FB8F-304C-84A5-7E65B5C2079B}"/>
              </a:ext>
            </a:extLst>
          </p:cNvPr>
          <p:cNvSpPr/>
          <p:nvPr/>
        </p:nvSpPr>
        <p:spPr>
          <a:xfrm>
            <a:off x="4708688" y="1262082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drop procedure if exists </a:t>
            </a:r>
            <a:r>
              <a:rPr lang="en-US" sz="1400" dirty="0" err="1"/>
              <a:t>addLineProduct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procedure </a:t>
            </a:r>
            <a:r>
              <a:rPr lang="en-US" sz="1400" dirty="0" err="1"/>
              <a:t>addLineProduct</a:t>
            </a:r>
            <a:r>
              <a:rPr lang="en-US" sz="14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 in </a:t>
            </a:r>
            <a:r>
              <a:rPr lang="en-US" sz="1400" dirty="0" err="1"/>
              <a:t>inInvNumber</a:t>
            </a:r>
            <a:r>
              <a:rPr lang="en-US" sz="14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 in </a:t>
            </a:r>
            <a:r>
              <a:rPr lang="en-US" sz="1400" dirty="0" err="1"/>
              <a:t>inLineNumber</a:t>
            </a:r>
            <a:r>
              <a:rPr lang="en-US" sz="14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 in </a:t>
            </a:r>
            <a:r>
              <a:rPr lang="en-US" sz="1400" dirty="0" err="1"/>
              <a:t>inPCode</a:t>
            </a:r>
            <a:r>
              <a:rPr lang="en-US" sz="1400" dirty="0"/>
              <a:t> varchar(50),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 in </a:t>
            </a:r>
            <a:r>
              <a:rPr lang="en-US" sz="1400" dirty="0" err="1"/>
              <a:t>inLineUnits</a:t>
            </a:r>
            <a:r>
              <a:rPr lang="en-US" sz="1400" dirty="0"/>
              <a:t> decimal(10,2),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 in </a:t>
            </a:r>
            <a:r>
              <a:rPr lang="en-US" sz="1400" dirty="0" err="1"/>
              <a:t>inLinePrice</a:t>
            </a:r>
            <a:r>
              <a:rPr lang="en-US" sz="1400" dirty="0"/>
              <a:t> decimal(10,2) 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declare c int default 0;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	select count(</a:t>
            </a:r>
            <a:r>
              <a:rPr lang="en-US" sz="1400" dirty="0" err="1"/>
              <a:t>inv_number</a:t>
            </a:r>
            <a:r>
              <a:rPr lang="en-US" sz="1400" dirty="0"/>
              <a:t>) into 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from line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where </a:t>
            </a:r>
            <a:r>
              <a:rPr lang="en-US" sz="1400" dirty="0" err="1"/>
              <a:t>inv_number</a:t>
            </a:r>
            <a:r>
              <a:rPr lang="en-US" sz="1400" dirty="0"/>
              <a:t> = </a:t>
            </a:r>
            <a:r>
              <a:rPr lang="en-US" sz="1400" dirty="0" err="1"/>
              <a:t>inInvNumber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-- check if </a:t>
            </a:r>
            <a:r>
              <a:rPr lang="en-US" sz="1400" dirty="0" err="1"/>
              <a:t>invNumber</a:t>
            </a:r>
            <a:r>
              <a:rPr lang="en-US" sz="1400" dirty="0"/>
              <a:t> exists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if(c = 0) then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signal </a:t>
            </a:r>
            <a:r>
              <a:rPr lang="en-US" sz="1400" dirty="0" err="1"/>
              <a:t>sqlstate</a:t>
            </a:r>
            <a:r>
              <a:rPr lang="en-US" sz="1400" dirty="0"/>
              <a:t> '45000'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set </a:t>
            </a:r>
            <a:r>
              <a:rPr lang="en-US" sz="1400" dirty="0" err="1"/>
              <a:t>message_text</a:t>
            </a:r>
            <a:r>
              <a:rPr lang="en-US" sz="1400" dirty="0"/>
              <a:t> = 'Order No not found in invoice';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end if;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-- more code below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-- ...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call </a:t>
            </a:r>
            <a:r>
              <a:rPr lang="en-US" sz="1400" dirty="0" err="1"/>
              <a:t>addLineProduct</a:t>
            </a:r>
            <a:r>
              <a:rPr lang="en-US" sz="1400" dirty="0"/>
              <a:t>(1009,1,'1546-QQ2',3,39.95);</a:t>
            </a:r>
          </a:p>
        </p:txBody>
      </p:sp>
    </p:spTree>
    <p:extLst>
      <p:ext uri="{BB962C8B-B14F-4D97-AF65-F5344CB8AC3E}">
        <p14:creationId xmlns:p14="http://schemas.microsoft.com/office/powerpoint/2010/main" val="2262130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2DE9-E476-264A-BC10-4E20432D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functions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764A-D857-B848-A333-F9027D76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Stored functions – encapsulate common formulas or busines rules</a:t>
            </a:r>
          </a:p>
          <a:p>
            <a:pPr lvl="1"/>
            <a:r>
              <a:rPr lang="en-US" dirty="0"/>
              <a:t>Returns a single value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DELIMITER $$</a:t>
            </a:r>
          </a:p>
          <a:p>
            <a:pPr lvl="1"/>
            <a:r>
              <a:rPr lang="en-US" dirty="0"/>
              <a:t>CREATE FUNCTION </a:t>
            </a:r>
            <a:r>
              <a:rPr lang="en-US" dirty="0" err="1"/>
              <a:t>function_name</a:t>
            </a:r>
            <a:r>
              <a:rPr lang="en-US" dirty="0"/>
              <a:t>(param1,param2,…)</a:t>
            </a:r>
          </a:p>
          <a:p>
            <a:pPr lvl="1"/>
            <a:r>
              <a:rPr lang="en-US" dirty="0"/>
              <a:t>RETURNS datatype</a:t>
            </a:r>
          </a:p>
          <a:p>
            <a:pPr lvl="1"/>
            <a:r>
              <a:rPr lang="en-US" dirty="0"/>
              <a:t>[NOT] DETERMINISTIC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 -- statements</a:t>
            </a:r>
          </a:p>
          <a:p>
            <a:pPr lvl="1"/>
            <a:r>
              <a:rPr lang="en-US" dirty="0"/>
              <a:t>END $$</a:t>
            </a:r>
          </a:p>
          <a:p>
            <a:pPr lvl="1"/>
            <a:r>
              <a:rPr lang="en-US" dirty="0"/>
              <a:t>DELIMITER ;</a:t>
            </a:r>
          </a:p>
          <a:p>
            <a:r>
              <a:rPr lang="en-US" dirty="0"/>
              <a:t>Call stored functions </a:t>
            </a:r>
          </a:p>
          <a:p>
            <a:pPr lvl="1"/>
            <a:r>
              <a:rPr lang="en-US" dirty="0"/>
              <a:t>in a query</a:t>
            </a:r>
          </a:p>
          <a:p>
            <a:pPr lvl="1"/>
            <a:r>
              <a:rPr lang="en-US" dirty="0"/>
              <a:t>In a stored procedure</a:t>
            </a:r>
          </a:p>
          <a:p>
            <a:r>
              <a:rPr lang="en-US" dirty="0"/>
              <a:t>Drop stored functions</a:t>
            </a:r>
          </a:p>
          <a:p>
            <a:pPr lvl="1"/>
            <a:r>
              <a:rPr lang="en-US" dirty="0"/>
              <a:t>DROP FUNCTION [IF EXISTS] </a:t>
            </a:r>
            <a:r>
              <a:rPr lang="en-US" dirty="0" err="1"/>
              <a:t>function_name</a:t>
            </a:r>
            <a:r>
              <a:rPr lang="en-US" dirty="0"/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66F54-D0AB-3741-84AE-AF858C7166C5}"/>
              </a:ext>
            </a:extLst>
          </p:cNvPr>
          <p:cNvSpPr/>
          <p:nvPr/>
        </p:nvSpPr>
        <p:spPr>
          <a:xfrm>
            <a:off x="5538247" y="1233576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drop function if exists </a:t>
            </a:r>
            <a:r>
              <a:rPr lang="en-US" sz="1400" dirty="0" err="1"/>
              <a:t>customerLevel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function </a:t>
            </a:r>
            <a:r>
              <a:rPr lang="en-US" sz="1400" dirty="0" err="1"/>
              <a:t>customerLevel</a:t>
            </a:r>
            <a:r>
              <a:rPr lang="en-US" sz="14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balance decimal(10,2)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)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returns varchar(20)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deterministic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declare </a:t>
            </a:r>
            <a:r>
              <a:rPr lang="en-US" sz="1400" dirty="0" err="1"/>
              <a:t>customerLevel</a:t>
            </a:r>
            <a:r>
              <a:rPr lang="en-US" sz="1400" dirty="0"/>
              <a:t> varchar(20);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if balance &gt; 500 then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set </a:t>
            </a:r>
            <a:r>
              <a:rPr lang="en-US" sz="1400" dirty="0" err="1"/>
              <a:t>customerLevel</a:t>
            </a:r>
            <a:r>
              <a:rPr lang="en-US" sz="1400" dirty="0"/>
              <a:t> = 'VVVIP';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elseif (balance &gt;= 100 and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		balance &lt;= 500) then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set </a:t>
            </a:r>
            <a:r>
              <a:rPr lang="en-US" sz="1400" dirty="0" err="1"/>
              <a:t>customerLevel</a:t>
            </a:r>
            <a:r>
              <a:rPr lang="en-US" sz="1400" dirty="0"/>
              <a:t> = 'VVIP';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elseif balance &lt; 100 then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set </a:t>
            </a:r>
            <a:r>
              <a:rPr lang="en-US" sz="1400" dirty="0" err="1"/>
              <a:t>customerLevel</a:t>
            </a:r>
            <a:r>
              <a:rPr lang="en-US" sz="1400" dirty="0"/>
              <a:t> = 'VIP';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end if;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-- return the customer level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return (</a:t>
            </a:r>
            <a:r>
              <a:rPr lang="en-US" sz="1400" dirty="0" err="1"/>
              <a:t>customerLevel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show function status where </a:t>
            </a:r>
            <a:r>
              <a:rPr lang="en-US" sz="1400" dirty="0" err="1"/>
              <a:t>db</a:t>
            </a:r>
            <a:r>
              <a:rPr lang="en-US" sz="1400" dirty="0"/>
              <a:t> = '</a:t>
            </a:r>
            <a:r>
              <a:rPr lang="en-US" sz="1400" dirty="0" err="1"/>
              <a:t>saleco</a:t>
            </a:r>
            <a:r>
              <a:rPr lang="en-US" sz="1400" dirty="0"/>
              <a:t>';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select </a:t>
            </a:r>
            <a:r>
              <a:rPr lang="en-US" sz="1400" dirty="0" err="1"/>
              <a:t>concat_ws</a:t>
            </a:r>
            <a:r>
              <a:rPr lang="en-US" sz="1400" dirty="0"/>
              <a:t>(' ',</a:t>
            </a:r>
            <a:r>
              <a:rPr lang="en-US" sz="1400" dirty="0" err="1"/>
              <a:t>cus_lname,cus_fname</a:t>
            </a:r>
            <a:r>
              <a:rPr lang="en-US" sz="1400" dirty="0"/>
              <a:t>), </a:t>
            </a:r>
          </a:p>
          <a:p>
            <a:pPr>
              <a:spcBef>
                <a:spcPts val="0"/>
              </a:spcBef>
            </a:pPr>
            <a:r>
              <a:rPr lang="en-US" sz="1400" dirty="0" err="1"/>
              <a:t>customerLevel</a:t>
            </a:r>
            <a:r>
              <a:rPr lang="en-US" sz="1400" dirty="0"/>
              <a:t>(</a:t>
            </a:r>
            <a:r>
              <a:rPr lang="en-US" sz="1400" dirty="0" err="1"/>
              <a:t>cus_balance</a:t>
            </a:r>
            <a:r>
              <a:rPr lang="en-US" sz="1400" dirty="0"/>
              <a:t>) as </a:t>
            </a:r>
            <a:r>
              <a:rPr lang="en-US" sz="1400" dirty="0" err="1"/>
              <a:t>customerLevel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from customer order by </a:t>
            </a:r>
            <a:r>
              <a:rPr lang="en-US" sz="1400" dirty="0" err="1"/>
              <a:t>customerLevel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938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65D0-0D48-ED4A-83DB-63946E38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stored functions in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ECE5-659B-0D42-AC0D-99D6D625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/>
              <a:t>Stored functions can be nested in another stored procedure</a:t>
            </a:r>
          </a:p>
          <a:p>
            <a:r>
              <a:rPr lang="en-US" dirty="0"/>
              <a:t>Note: if a stored function contains SQL statements that query from tables, using it in other SQL statements would slow down the speed of the query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B15F1-08D7-C040-A6D4-D1B7E006E6A8}"/>
              </a:ext>
            </a:extLst>
          </p:cNvPr>
          <p:cNvSpPr/>
          <p:nvPr/>
        </p:nvSpPr>
        <p:spPr>
          <a:xfrm>
            <a:off x="4718115" y="150477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drop procedure if exists </a:t>
            </a:r>
            <a:r>
              <a:rPr lang="en-US" sz="1600" dirty="0" err="1"/>
              <a:t>getCustomerLevel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create procedure </a:t>
            </a:r>
            <a:r>
              <a:rPr lang="en-US" sz="1600" dirty="0" err="1"/>
              <a:t>getCustomerLevel</a:t>
            </a:r>
            <a:r>
              <a:rPr lang="en-US" sz="16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in  </a:t>
            </a:r>
            <a:r>
              <a:rPr lang="en-US" sz="1600" dirty="0" err="1"/>
              <a:t>inCusCode</a:t>
            </a:r>
            <a:r>
              <a:rPr lang="en-US" sz="1600" dirty="0"/>
              <a:t> int, 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out </a:t>
            </a:r>
            <a:r>
              <a:rPr lang="en-US" sz="1600" dirty="0" err="1"/>
              <a:t>outCustomerLevel</a:t>
            </a:r>
            <a:r>
              <a:rPr lang="en-US" sz="1600" dirty="0"/>
              <a:t> varchar(20)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declare balance dec(10,2) default 0;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-- get balance of a customer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select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	</a:t>
            </a:r>
            <a:r>
              <a:rPr lang="en-US" sz="1600" dirty="0" err="1"/>
              <a:t>cus_balance</a:t>
            </a:r>
            <a:r>
              <a:rPr lang="en-US" sz="1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into balance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from customer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where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		</a:t>
            </a:r>
            <a:r>
              <a:rPr lang="en-US" sz="1600" dirty="0" err="1"/>
              <a:t>cus_code</a:t>
            </a:r>
            <a:r>
              <a:rPr lang="en-US" sz="1600" dirty="0"/>
              <a:t> = </a:t>
            </a:r>
            <a:r>
              <a:rPr lang="en-US" sz="1600" dirty="0" err="1"/>
              <a:t>inCusCode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-- call the function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set </a:t>
            </a:r>
            <a:r>
              <a:rPr lang="en-US" sz="1600" dirty="0" err="1"/>
              <a:t>outCustomerLevel</a:t>
            </a:r>
            <a:r>
              <a:rPr lang="en-US" sz="1600" dirty="0"/>
              <a:t> = </a:t>
            </a:r>
            <a:r>
              <a:rPr lang="en-US" sz="1600" dirty="0" err="1"/>
              <a:t>CustomerLevel</a:t>
            </a:r>
            <a:r>
              <a:rPr lang="en-US" sz="1600" dirty="0"/>
              <a:t>(balance);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end$$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call </a:t>
            </a:r>
            <a:r>
              <a:rPr lang="en-US" sz="1600" dirty="0" err="1"/>
              <a:t>getCustomerLevel</a:t>
            </a:r>
            <a:r>
              <a:rPr lang="en-US" sz="1600" dirty="0"/>
              <a:t>(10011,@cusLevel);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select @</a:t>
            </a:r>
            <a:r>
              <a:rPr lang="en-US" sz="1600" dirty="0" err="1"/>
              <a:t>cusLevel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8098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ADD-6C24-2940-B449-AAEC857C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32CB-7BDC-B140-949A-11DBEAA8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Triggers – a stored program, invoked automatically in response to an action:</a:t>
            </a:r>
          </a:p>
          <a:p>
            <a:pPr lvl="1"/>
            <a:r>
              <a:rPr lang="en-US" dirty="0"/>
              <a:t>Insert (before/after)</a:t>
            </a:r>
          </a:p>
          <a:p>
            <a:pPr lvl="1"/>
            <a:r>
              <a:rPr lang="en-US" dirty="0"/>
              <a:t>Update (before/after)</a:t>
            </a:r>
          </a:p>
          <a:p>
            <a:pPr lvl="1"/>
            <a:r>
              <a:rPr lang="en-US" dirty="0"/>
              <a:t>Delete (before/after)</a:t>
            </a:r>
          </a:p>
          <a:p>
            <a:r>
              <a:rPr lang="en-US" dirty="0"/>
              <a:t>Row-level triggers:</a:t>
            </a:r>
          </a:p>
          <a:p>
            <a:pPr lvl="1"/>
            <a:r>
              <a:rPr lang="en-US" dirty="0"/>
              <a:t>Row-level – activated for each row that is inserted, updated, or deleted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145972-0966-114C-BE65-364F0A06B1F4}"/>
              </a:ext>
            </a:extLst>
          </p:cNvPr>
          <p:cNvSpPr txBox="1">
            <a:spLocks/>
          </p:cNvSpPr>
          <p:nvPr/>
        </p:nvSpPr>
        <p:spPr>
          <a:xfrm>
            <a:off x="4909990" y="1825625"/>
            <a:ext cx="394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Check integrity of data</a:t>
            </a:r>
          </a:p>
          <a:p>
            <a:pPr lvl="1"/>
            <a:r>
              <a:rPr lang="en-US" dirty="0"/>
              <a:t>Handle errors on the database layer</a:t>
            </a:r>
          </a:p>
          <a:p>
            <a:pPr lvl="1"/>
            <a:r>
              <a:rPr lang="en-US" dirty="0"/>
              <a:t>Run scheduled tasks</a:t>
            </a:r>
          </a:p>
          <a:p>
            <a:pPr lvl="1"/>
            <a:r>
              <a:rPr lang="en-US" dirty="0"/>
              <a:t>Trigger are invoked automatically</a:t>
            </a:r>
          </a:p>
          <a:p>
            <a:pPr lvl="1"/>
            <a:r>
              <a:rPr lang="en-US" dirty="0"/>
              <a:t>Auditing the data changes in tables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Not for simple validations: not null, unique, check, and foreign key</a:t>
            </a:r>
          </a:p>
          <a:p>
            <a:pPr lvl="1"/>
            <a:r>
              <a:rPr lang="en-US" dirty="0"/>
              <a:t>Difficult to troubleshoot</a:t>
            </a:r>
          </a:p>
          <a:p>
            <a:pPr lvl="1"/>
            <a:r>
              <a:rPr lang="en-US" dirty="0"/>
              <a:t>Increased overhead on the MySQL server</a:t>
            </a:r>
          </a:p>
        </p:txBody>
      </p:sp>
    </p:spTree>
    <p:extLst>
      <p:ext uri="{BB962C8B-B14F-4D97-AF65-F5344CB8AC3E}">
        <p14:creationId xmlns:p14="http://schemas.microsoft.com/office/powerpoint/2010/main" val="455490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52C-B4A6-174E-8CBB-761C126F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5727D-98AB-324E-B0DB-E9F75CBD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creating triggers:</a:t>
            </a:r>
          </a:p>
          <a:p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r>
              <a:rPr lang="en-US" dirty="0"/>
              <a:t>{BEFORE | AFTER} {INSERT | UPDATE| DELETE }</a:t>
            </a:r>
          </a:p>
          <a:p>
            <a:r>
              <a:rPr lang="en-US" dirty="0"/>
              <a:t>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r>
              <a:rPr lang="en-US" dirty="0" err="1"/>
              <a:t>trigger_body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Dropping triggers:</a:t>
            </a:r>
          </a:p>
          <a:p>
            <a:r>
              <a:rPr lang="en-US" dirty="0"/>
              <a:t>DROP TRIGGER [IF EXISTS] [</a:t>
            </a:r>
            <a:r>
              <a:rPr lang="en-US" dirty="0" err="1"/>
              <a:t>schema_name</a:t>
            </a:r>
            <a:r>
              <a:rPr lang="en-US" dirty="0"/>
              <a:t>.]</a:t>
            </a:r>
            <a:r>
              <a:rPr lang="en-US" dirty="0" err="1"/>
              <a:t>trigger_name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6C701-8998-3647-A756-DF7DED0B9355}"/>
              </a:ext>
            </a:extLst>
          </p:cNvPr>
          <p:cNvSpPr txBox="1">
            <a:spLocks/>
          </p:cNvSpPr>
          <p:nvPr/>
        </p:nvSpPr>
        <p:spPr>
          <a:xfrm>
            <a:off x="5041966" y="1825625"/>
            <a:ext cx="3943350" cy="2077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and OLD modifiers:</a:t>
            </a:r>
          </a:p>
          <a:p>
            <a:pPr lvl="1"/>
            <a:r>
              <a:rPr lang="en-US" dirty="0"/>
              <a:t>Distinguish between the value of the columns before and after the DML has fired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7635B-B48F-2349-B3AF-716ACD82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42542"/>
              </p:ext>
            </p:extLst>
          </p:nvPr>
        </p:nvGraphicFramePr>
        <p:xfrm>
          <a:off x="4960070" y="4241171"/>
          <a:ext cx="3891699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43960">
                  <a:extLst>
                    <a:ext uri="{9D8B030D-6E8A-4147-A177-3AD203B41FA5}">
                      <a16:colId xmlns:a16="http://schemas.microsoft.com/office/drawing/2014/main" val="3387459015"/>
                    </a:ext>
                  </a:extLst>
                </a:gridCol>
                <a:gridCol w="1066276">
                  <a:extLst>
                    <a:ext uri="{9D8B030D-6E8A-4147-A177-3AD203B41FA5}">
                      <a16:colId xmlns:a16="http://schemas.microsoft.com/office/drawing/2014/main" val="1161101339"/>
                    </a:ext>
                  </a:extLst>
                </a:gridCol>
                <a:gridCol w="1081463">
                  <a:extLst>
                    <a:ext uri="{9D8B030D-6E8A-4147-A177-3AD203B41FA5}">
                      <a16:colId xmlns:a16="http://schemas.microsoft.com/office/drawing/2014/main" val="298365725"/>
                    </a:ext>
                  </a:extLst>
                </a:gridCol>
              </a:tblGrid>
              <a:tr h="35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Trigger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99813"/>
                  </a:ext>
                </a:extLst>
              </a:tr>
              <a:tr h="35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4435"/>
                  </a:ext>
                </a:extLst>
              </a:tr>
              <a:tr h="35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98249"/>
                  </a:ext>
                </a:extLst>
              </a:tr>
              <a:tr h="358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5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758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E70A-9034-9B4F-A975-DBBDAE19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insert trigger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1E94-BCD1-7040-A82D-C99CF502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Before insert – automatically fired before an insert event occurs on the table</a:t>
            </a:r>
          </a:p>
          <a:p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r>
              <a:rPr lang="en-US" dirty="0"/>
              <a:t>    BEFORE INSERT</a:t>
            </a:r>
          </a:p>
          <a:p>
            <a:r>
              <a:rPr lang="en-US" dirty="0"/>
              <a:t>    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r>
              <a:rPr lang="en-US" dirty="0" err="1"/>
              <a:t>trigger_body</a:t>
            </a:r>
            <a:r>
              <a:rPr lang="en-US" dirty="0"/>
              <a:t>;</a:t>
            </a:r>
          </a:p>
          <a:p>
            <a:r>
              <a:rPr lang="en-US" dirty="0"/>
              <a:t>Begin-end – enables multiple statements in the </a:t>
            </a:r>
            <a:r>
              <a:rPr lang="en-US" dirty="0" err="1"/>
              <a:t>trigger_body</a:t>
            </a:r>
            <a:endParaRPr lang="en-US" dirty="0"/>
          </a:p>
          <a:p>
            <a:r>
              <a:rPr lang="en-US" dirty="0"/>
              <a:t>DELIMITER $$</a:t>
            </a:r>
          </a:p>
          <a:p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r>
              <a:rPr lang="en-US" dirty="0"/>
              <a:t>    BEFORE INSERT</a:t>
            </a:r>
          </a:p>
          <a:p>
            <a:r>
              <a:rPr lang="en-US" dirty="0"/>
              <a:t>    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-- statements</a:t>
            </a:r>
          </a:p>
          <a:p>
            <a:r>
              <a:rPr lang="en-US" dirty="0"/>
              <a:t>END$$    </a:t>
            </a:r>
          </a:p>
          <a:p>
            <a:r>
              <a:rPr lang="en-US" dirty="0"/>
              <a:t>DELIMITER 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2C1772-BE03-864A-A642-AD59A7850E2E}"/>
              </a:ext>
            </a:extLst>
          </p:cNvPr>
          <p:cNvSpPr/>
          <p:nvPr/>
        </p:nvSpPr>
        <p:spPr>
          <a:xfrm>
            <a:off x="5024487" y="1825625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drop table if exists </a:t>
            </a:r>
            <a:r>
              <a:rPr lang="en-US" sz="1200" dirty="0" err="1"/>
              <a:t>prodCenterStats</a:t>
            </a:r>
            <a:r>
              <a:rPr lang="en-US" sz="12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create table </a:t>
            </a:r>
            <a:r>
              <a:rPr lang="en-US" sz="1200" dirty="0" err="1"/>
              <a:t>prodCenterStats</a:t>
            </a:r>
            <a:r>
              <a:rPr lang="en-US" sz="1200" dirty="0"/>
              <a:t>(</a:t>
            </a:r>
          </a:p>
          <a:p>
            <a:pPr>
              <a:spcBef>
                <a:spcPts val="0"/>
              </a:spcBef>
            </a:pPr>
            <a:r>
              <a:rPr lang="en-US" sz="1200" dirty="0" err="1"/>
              <a:t>totalSum</a:t>
            </a:r>
            <a:r>
              <a:rPr lang="en-US" sz="1200" dirty="0"/>
              <a:t> decimal(10,2) not null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drop procedure if exists </a:t>
            </a:r>
            <a:r>
              <a:rPr lang="en-US" sz="1200" dirty="0" err="1"/>
              <a:t>before_prodCenter_insert</a:t>
            </a:r>
            <a:r>
              <a:rPr lang="en-US" sz="12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create trigger </a:t>
            </a:r>
            <a:r>
              <a:rPr lang="en-US" sz="1200" dirty="0" err="1"/>
              <a:t>before_prodCenter_insert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before insert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on line for each row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declare </a:t>
            </a:r>
            <a:r>
              <a:rPr lang="en-US" sz="1200" dirty="0" err="1"/>
              <a:t>rowcount</a:t>
            </a:r>
            <a:r>
              <a:rPr lang="en-US" sz="1200" dirty="0"/>
              <a:t> int;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select count(*)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into </a:t>
            </a:r>
            <a:r>
              <a:rPr lang="en-US" sz="1200" dirty="0" err="1"/>
              <a:t>rowcount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from </a:t>
            </a:r>
            <a:r>
              <a:rPr lang="en-US" sz="1200" dirty="0" err="1"/>
              <a:t>prodCenterStats</a:t>
            </a:r>
            <a:r>
              <a:rPr lang="en-US" sz="12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if </a:t>
            </a:r>
            <a:r>
              <a:rPr lang="en-US" sz="1200" dirty="0" err="1"/>
              <a:t>rowcount</a:t>
            </a:r>
            <a:r>
              <a:rPr lang="en-US" sz="1200" dirty="0"/>
              <a:t> &gt; 0 then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update </a:t>
            </a:r>
            <a:r>
              <a:rPr lang="en-US" sz="1200" dirty="0" err="1"/>
              <a:t>prodCenterStats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    set </a:t>
            </a:r>
            <a:r>
              <a:rPr lang="en-US" sz="1200" dirty="0" err="1"/>
              <a:t>totalSum</a:t>
            </a:r>
            <a:r>
              <a:rPr lang="en-US" sz="1200" dirty="0"/>
              <a:t> = </a:t>
            </a:r>
            <a:r>
              <a:rPr lang="en-US" sz="1200" dirty="0" err="1"/>
              <a:t>totalSum</a:t>
            </a:r>
            <a:r>
              <a:rPr lang="en-US" sz="1200" dirty="0"/>
              <a:t> + </a:t>
            </a:r>
            <a:r>
              <a:rPr lang="en-US" sz="1200" dirty="0" err="1"/>
              <a:t>new.line_units</a:t>
            </a:r>
            <a:r>
              <a:rPr lang="en-US" sz="1200" dirty="0"/>
              <a:t> * </a:t>
            </a:r>
            <a:r>
              <a:rPr lang="en-US" sz="1200" dirty="0" err="1"/>
              <a:t>new.line_price</a:t>
            </a:r>
            <a:r>
              <a:rPr lang="en-US" sz="12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else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insert into </a:t>
            </a:r>
            <a:r>
              <a:rPr lang="en-US" sz="1200" dirty="0" err="1"/>
              <a:t>prodCenterStats</a:t>
            </a:r>
            <a:r>
              <a:rPr lang="en-US" sz="1200" dirty="0"/>
              <a:t>(</a:t>
            </a:r>
            <a:r>
              <a:rPr lang="en-US" sz="1200" dirty="0" err="1"/>
              <a:t>totalSum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values(</a:t>
            </a:r>
            <a:r>
              <a:rPr lang="en-US" sz="1200" dirty="0" err="1"/>
              <a:t>new.line_units</a:t>
            </a:r>
            <a:r>
              <a:rPr lang="en-US" sz="1200" dirty="0"/>
              <a:t> * </a:t>
            </a:r>
            <a:r>
              <a:rPr lang="en-US" sz="1200" dirty="0" err="1"/>
              <a:t>new.line_price</a:t>
            </a:r>
            <a:r>
              <a:rPr lang="en-US" sz="12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end if;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end $$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delimiter ;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select * from </a:t>
            </a:r>
            <a:r>
              <a:rPr lang="en-US" sz="1200" dirty="0" err="1"/>
              <a:t>prodCenterStats</a:t>
            </a:r>
            <a:r>
              <a:rPr lang="en-US" sz="12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insert into line values(1008,4,'13-Q2/P2',5,9.95);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6980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695E-8A81-4541-A842-8BD5C6F6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insert triggers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B471-368A-A344-8789-E36D104D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After insert – automatically invoked after an insert event occurs on the table</a:t>
            </a:r>
          </a:p>
          <a:p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AFTER INSERT</a:t>
            </a:r>
          </a:p>
          <a:p>
            <a:pPr>
              <a:spcBef>
                <a:spcPts val="0"/>
              </a:spcBef>
            </a:pPr>
            <a:r>
              <a:rPr lang="en-US" dirty="0"/>
              <a:t>    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    -- statements</a:t>
            </a:r>
          </a:p>
          <a:p>
            <a:pPr>
              <a:spcBef>
                <a:spcPts val="0"/>
              </a:spcBef>
            </a:pPr>
            <a:r>
              <a:rPr lang="en-US" dirty="0"/>
              <a:t>END$$    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F451E-3EC3-5345-86F2-531256CE0B73}"/>
              </a:ext>
            </a:extLst>
          </p:cNvPr>
          <p:cNvSpPr/>
          <p:nvPr/>
        </p:nvSpPr>
        <p:spPr>
          <a:xfrm>
            <a:off x="4718115" y="1270564"/>
            <a:ext cx="4572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drop table if exists reminders;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table reminders (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id int </a:t>
            </a:r>
            <a:r>
              <a:rPr lang="en-US" sz="1400" dirty="0" err="1"/>
              <a:t>auto_increment</a:t>
            </a:r>
            <a:r>
              <a:rPr lang="en-US" sz="1400" dirty="0"/>
              <a:t>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cus_code</a:t>
            </a:r>
            <a:r>
              <a:rPr lang="en-US" sz="14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message varchar(255) not null,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primary key (id , </a:t>
            </a:r>
            <a:r>
              <a:rPr lang="en-US" sz="1400" dirty="0" err="1"/>
              <a:t>cus_code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drop trigger if exists </a:t>
            </a:r>
            <a:r>
              <a:rPr lang="en-US" sz="1400" dirty="0" err="1"/>
              <a:t>after_customer_insert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trigger </a:t>
            </a:r>
            <a:r>
              <a:rPr lang="en-US" sz="1400" dirty="0" err="1"/>
              <a:t>after_customer_insert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after insert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on customer for each row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if </a:t>
            </a:r>
            <a:r>
              <a:rPr lang="en-US" sz="1400" dirty="0" err="1"/>
              <a:t>new.cus_areacode</a:t>
            </a:r>
            <a:r>
              <a:rPr lang="en-US" sz="1400" dirty="0"/>
              <a:t> is null then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insert into reminders(</a:t>
            </a:r>
            <a:r>
              <a:rPr lang="en-US" sz="1400" dirty="0" err="1"/>
              <a:t>cus_code</a:t>
            </a:r>
            <a:r>
              <a:rPr lang="en-US" sz="1400" dirty="0"/>
              <a:t>, message)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values(</a:t>
            </a:r>
            <a:r>
              <a:rPr lang="en-US" sz="1400" dirty="0" err="1"/>
              <a:t>new.cus_code</a:t>
            </a:r>
            <a:r>
              <a:rPr lang="en-US" sz="1400" dirty="0"/>
              <a:t>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</a:t>
            </a:r>
            <a:r>
              <a:rPr lang="en-US" sz="1400" dirty="0" err="1"/>
              <a:t>concat</a:t>
            </a:r>
            <a:r>
              <a:rPr lang="en-US" sz="1400" dirty="0"/>
              <a:t>('Hi ', </a:t>
            </a:r>
            <a:r>
              <a:rPr lang="en-US" sz="1400" dirty="0" err="1"/>
              <a:t>concat_ws</a:t>
            </a:r>
            <a:r>
              <a:rPr lang="en-US" sz="1400" dirty="0"/>
              <a:t>(' ',</a:t>
            </a:r>
            <a:r>
              <a:rPr lang="en-US" sz="1400" dirty="0" err="1"/>
              <a:t>new.cus_lname</a:t>
            </a:r>
            <a:r>
              <a:rPr lang="en-US" sz="1400" dirty="0"/>
              <a:t>, </a:t>
            </a:r>
            <a:r>
              <a:rPr lang="en-US" sz="1400" dirty="0" err="1"/>
              <a:t>new.cus_fname</a:t>
            </a:r>
            <a:r>
              <a:rPr lang="en-US" sz="1400" dirty="0"/>
              <a:t>),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', please update your </a:t>
            </a:r>
            <a:r>
              <a:rPr lang="en-US" sz="1400" dirty="0" err="1"/>
              <a:t>areacode</a:t>
            </a:r>
            <a:r>
              <a:rPr lang="en-US" sz="1400" dirty="0"/>
              <a:t>.'));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end if;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insert into customer values (10020,'James', 'Allen','','','002-2222',100);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insert into customer values (10022,'James2', 'Allen2','',NULL,'002-2222',100);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select * from reminders;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215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D6A2-DA73-944C-B2FE-054FB8C0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B5F4-7BB5-0D40-ABE9-CB53C64B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u="sng" dirty="0"/>
              <a:t>virtual table </a:t>
            </a:r>
            <a:r>
              <a:rPr lang="en-US" dirty="0"/>
              <a:t>based on a </a:t>
            </a:r>
            <a:r>
              <a:rPr lang="en-US" i="1" u="sng" dirty="0"/>
              <a:t>SELECT query </a:t>
            </a:r>
            <a:r>
              <a:rPr lang="en-US" dirty="0"/>
              <a:t>that is saved as an object in the DB</a:t>
            </a:r>
          </a:p>
          <a:p>
            <a:pPr lvl="1"/>
            <a:r>
              <a:rPr lang="en-US" dirty="0"/>
              <a:t>Virtual table returned by a query</a:t>
            </a:r>
          </a:p>
          <a:p>
            <a:pPr lvl="1"/>
            <a:r>
              <a:rPr lang="en-US" dirty="0"/>
              <a:t>The select statement in a view can </a:t>
            </a:r>
            <a:r>
              <a:rPr lang="en-US" i="1" dirty="0"/>
              <a:t>retrieves data from more than one tables</a:t>
            </a:r>
          </a:p>
          <a:p>
            <a:pPr lvl="1"/>
            <a:r>
              <a:rPr lang="en-US" dirty="0"/>
              <a:t>Physically stored in DB, not table but the query</a:t>
            </a:r>
          </a:p>
          <a:p>
            <a:pPr lvl="1"/>
            <a:r>
              <a:rPr lang="en-US" dirty="0"/>
              <a:t>A view does not physically store the data</a:t>
            </a:r>
          </a:p>
          <a:p>
            <a:r>
              <a:rPr lang="en-US" dirty="0"/>
              <a:t>A query need to be executed frequently</a:t>
            </a:r>
          </a:p>
          <a:p>
            <a:pPr lvl="1"/>
            <a:r>
              <a:rPr lang="en-US" dirty="0"/>
              <a:t>Create a view</a:t>
            </a:r>
          </a:p>
          <a:p>
            <a:r>
              <a:rPr lang="en-US" dirty="0"/>
              <a:t>Once a view is stored, can be used similar as a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00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CBBF-B6B2-FE43-9204-C4329EE4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update triggers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CF45-967F-9F45-B12D-B6945CC7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Before update – automatically invoked before an update event occurs on the table associated with the triggers</a:t>
            </a:r>
          </a:p>
          <a:p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BEFORE UPDATE</a:t>
            </a:r>
          </a:p>
          <a:p>
            <a:pPr>
              <a:spcBef>
                <a:spcPts val="0"/>
              </a:spcBef>
            </a:pPr>
            <a:r>
              <a:rPr lang="en-US" dirty="0"/>
              <a:t>    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    -- statements</a:t>
            </a:r>
          </a:p>
          <a:p>
            <a:pPr>
              <a:spcBef>
                <a:spcPts val="0"/>
              </a:spcBef>
            </a:pPr>
            <a:r>
              <a:rPr lang="en-US" dirty="0"/>
              <a:t>END$$   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B50A2-D898-F84A-9B31-D93AC4EC6047}"/>
              </a:ext>
            </a:extLst>
          </p:cNvPr>
          <p:cNvSpPr/>
          <p:nvPr/>
        </p:nvSpPr>
        <p:spPr>
          <a:xfrm>
            <a:off x="4878371" y="1825625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drop trigger if exists </a:t>
            </a:r>
            <a:r>
              <a:rPr lang="en-US" sz="1400" dirty="0" err="1"/>
              <a:t>before_product_update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trigger </a:t>
            </a:r>
            <a:r>
              <a:rPr lang="en-US" sz="1400" dirty="0" err="1"/>
              <a:t>before_product_update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before update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on product for each row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declare </a:t>
            </a:r>
            <a:r>
              <a:rPr lang="en-US" sz="1400" dirty="0" err="1"/>
              <a:t>errorMessage</a:t>
            </a:r>
            <a:r>
              <a:rPr lang="en-US" sz="1400" dirty="0"/>
              <a:t> varchar(255);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set </a:t>
            </a:r>
            <a:r>
              <a:rPr lang="en-US" sz="1400" dirty="0" err="1"/>
              <a:t>errorMessage</a:t>
            </a:r>
            <a:r>
              <a:rPr lang="en-US" sz="1400" dirty="0"/>
              <a:t> = CONCAT('The new quantity ',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              </a:t>
            </a:r>
            <a:r>
              <a:rPr lang="en-US" sz="1400" dirty="0" err="1"/>
              <a:t>new.p_qoh</a:t>
            </a:r>
            <a:r>
              <a:rPr lang="en-US" sz="1400" dirty="0"/>
              <a:t>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              ' cannot be 3 times greater than the current quantity ',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              </a:t>
            </a:r>
            <a:r>
              <a:rPr lang="en-US" sz="1400" dirty="0" err="1"/>
              <a:t>old.p_qoh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            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if </a:t>
            </a:r>
            <a:r>
              <a:rPr lang="en-US" sz="1400" dirty="0" err="1"/>
              <a:t>new.p_qoh</a:t>
            </a:r>
            <a:r>
              <a:rPr lang="en-US" sz="1400" dirty="0"/>
              <a:t> &gt; </a:t>
            </a:r>
            <a:r>
              <a:rPr lang="en-US" sz="1400" dirty="0" err="1"/>
              <a:t>old.p_qoh</a:t>
            </a:r>
            <a:r>
              <a:rPr lang="en-US" sz="1400" dirty="0"/>
              <a:t> * 3 then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signal </a:t>
            </a:r>
            <a:r>
              <a:rPr lang="en-US" sz="1400" dirty="0" err="1"/>
              <a:t>sqlstate</a:t>
            </a:r>
            <a:r>
              <a:rPr lang="en-US" sz="1400" dirty="0"/>
              <a:t> '45000'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    set </a:t>
            </a:r>
            <a:r>
              <a:rPr lang="en-US" sz="1400" dirty="0" err="1"/>
              <a:t>message_text</a:t>
            </a:r>
            <a:r>
              <a:rPr lang="en-US" sz="1400" dirty="0"/>
              <a:t> = </a:t>
            </a:r>
            <a:r>
              <a:rPr lang="en-US" sz="1400" dirty="0" err="1"/>
              <a:t>errorMessage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end if;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update product set </a:t>
            </a:r>
            <a:r>
              <a:rPr lang="en-US" sz="1400" dirty="0" err="1"/>
              <a:t>p_qoh</a:t>
            </a:r>
            <a:r>
              <a:rPr lang="en-US" sz="1400" dirty="0"/>
              <a:t> = 500 where </a:t>
            </a:r>
            <a:r>
              <a:rPr lang="en-US" sz="1400" dirty="0" err="1"/>
              <a:t>p_code</a:t>
            </a:r>
            <a:r>
              <a:rPr lang="en-US" sz="1400" dirty="0"/>
              <a:t> = '11QER/31';</a:t>
            </a:r>
          </a:p>
        </p:txBody>
      </p:sp>
    </p:spTree>
    <p:extLst>
      <p:ext uri="{BB962C8B-B14F-4D97-AF65-F5344CB8AC3E}">
        <p14:creationId xmlns:p14="http://schemas.microsoft.com/office/powerpoint/2010/main" val="2748367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95F0-0D12-1E4C-AE0F-A2CCF1FC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update triggers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320D-15DC-5E44-83BD-9809869D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After update – automatically after an update event occurs on the table associated with the triggers</a:t>
            </a:r>
          </a:p>
          <a:p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AFTER UPDATE</a:t>
            </a:r>
          </a:p>
          <a:p>
            <a:pPr>
              <a:spcBef>
                <a:spcPts val="0"/>
              </a:spcBef>
            </a:pPr>
            <a:r>
              <a:rPr lang="en-US" dirty="0"/>
              <a:t>    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    -- statements</a:t>
            </a:r>
          </a:p>
          <a:p>
            <a:pPr>
              <a:spcBef>
                <a:spcPts val="0"/>
              </a:spcBef>
            </a:pPr>
            <a:r>
              <a:rPr lang="en-US" dirty="0"/>
              <a:t>END$$   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566CF-8DEF-1441-A576-CBFB022ADA82}"/>
              </a:ext>
            </a:extLst>
          </p:cNvPr>
          <p:cNvSpPr/>
          <p:nvPr/>
        </p:nvSpPr>
        <p:spPr>
          <a:xfrm>
            <a:off x="4652128" y="1484478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drop table if exists </a:t>
            </a:r>
            <a:r>
              <a:rPr lang="en-US" sz="1400" dirty="0" err="1"/>
              <a:t>productChanges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table </a:t>
            </a:r>
            <a:r>
              <a:rPr lang="en-US" sz="1400" dirty="0" err="1"/>
              <a:t>productChanges</a:t>
            </a:r>
            <a:r>
              <a:rPr lang="en-US" sz="1400" dirty="0"/>
              <a:t> (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id int </a:t>
            </a:r>
            <a:r>
              <a:rPr lang="en-US" sz="1400" dirty="0" err="1"/>
              <a:t>auto_increment</a:t>
            </a:r>
            <a:r>
              <a:rPr lang="en-US" sz="1400" dirty="0"/>
              <a:t> primary key,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p_code</a:t>
            </a:r>
            <a:r>
              <a:rPr lang="en-US" sz="1400" dirty="0"/>
              <a:t> varchar(10),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beforeQuantity</a:t>
            </a:r>
            <a:r>
              <a:rPr lang="en-US" sz="14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afterQuantity</a:t>
            </a:r>
            <a:r>
              <a:rPr lang="en-US" sz="14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changedAt</a:t>
            </a:r>
            <a:r>
              <a:rPr lang="en-US" sz="1400" dirty="0"/>
              <a:t> timestamp not null default </a:t>
            </a:r>
            <a:r>
              <a:rPr lang="en-US" sz="1400" dirty="0" err="1"/>
              <a:t>current_timestamp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drop trigger if exists </a:t>
            </a:r>
            <a:r>
              <a:rPr lang="en-US" sz="1400" dirty="0" err="1"/>
              <a:t>after_product_update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trigger </a:t>
            </a:r>
            <a:r>
              <a:rPr lang="en-US" sz="1400" dirty="0" err="1"/>
              <a:t>after_product_update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after update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on product for each row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if </a:t>
            </a:r>
            <a:r>
              <a:rPr lang="en-US" sz="1400" dirty="0" err="1"/>
              <a:t>old.p_qoh</a:t>
            </a:r>
            <a:r>
              <a:rPr lang="en-US" sz="1400" dirty="0"/>
              <a:t> &lt;&gt; </a:t>
            </a:r>
            <a:r>
              <a:rPr lang="en-US" sz="1400" dirty="0" err="1"/>
              <a:t>new.p_qoh</a:t>
            </a:r>
            <a:r>
              <a:rPr lang="en-US" sz="1400" dirty="0"/>
              <a:t> then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insert into </a:t>
            </a:r>
            <a:r>
              <a:rPr lang="en-US" sz="1400" dirty="0" err="1"/>
              <a:t>productChanges</a:t>
            </a:r>
            <a:r>
              <a:rPr lang="en-US" sz="1400" dirty="0"/>
              <a:t>(</a:t>
            </a:r>
            <a:r>
              <a:rPr lang="en-US" sz="1400" dirty="0" err="1"/>
              <a:t>p_code,beforeQuantity</a:t>
            </a:r>
            <a:r>
              <a:rPr lang="en-US" sz="1400" dirty="0"/>
              <a:t>, </a:t>
            </a:r>
            <a:r>
              <a:rPr lang="en-US" sz="1400" dirty="0" err="1"/>
              <a:t>afterQuantity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  values (</a:t>
            </a:r>
            <a:r>
              <a:rPr lang="en-US" sz="1400" dirty="0" err="1"/>
              <a:t>old.p_code</a:t>
            </a:r>
            <a:r>
              <a:rPr lang="en-US" sz="1400" dirty="0"/>
              <a:t>, </a:t>
            </a:r>
            <a:r>
              <a:rPr lang="en-US" sz="1400" dirty="0" err="1"/>
              <a:t>old.p_qoh</a:t>
            </a:r>
            <a:r>
              <a:rPr lang="en-US" sz="1400" dirty="0"/>
              <a:t>, </a:t>
            </a:r>
            <a:r>
              <a:rPr lang="en-US" sz="1400" dirty="0" err="1"/>
              <a:t>new.p_qoh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end if;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update product set </a:t>
            </a:r>
            <a:r>
              <a:rPr lang="en-US" sz="1400" dirty="0" err="1"/>
              <a:t>p_qoh</a:t>
            </a:r>
            <a:r>
              <a:rPr lang="en-US" sz="1400" dirty="0"/>
              <a:t> = 5 where </a:t>
            </a:r>
            <a:r>
              <a:rPr lang="en-US" sz="1400" dirty="0" err="1"/>
              <a:t>p_code</a:t>
            </a:r>
            <a:r>
              <a:rPr lang="en-US" sz="1400" dirty="0"/>
              <a:t> = '11QER/31';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select * from </a:t>
            </a:r>
            <a:r>
              <a:rPr lang="en-US" sz="1400" dirty="0" err="1"/>
              <a:t>productChanges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24125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15E-6D4B-A34B-BFA0-0F1EA8EC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delete triggers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149F-6371-8B4A-A240-95D22E11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Before delete – automatically fire trigger before a delete event occurs in a table</a:t>
            </a:r>
          </a:p>
          <a:p>
            <a:endParaRPr lang="en-US" dirty="0"/>
          </a:p>
          <a:p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BEFORE DELETE</a:t>
            </a:r>
          </a:p>
          <a:p>
            <a:pPr>
              <a:spcBef>
                <a:spcPts val="0"/>
              </a:spcBef>
            </a:pPr>
            <a:r>
              <a:rPr lang="en-US" dirty="0"/>
              <a:t>    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    -- statements</a:t>
            </a:r>
          </a:p>
          <a:p>
            <a:pPr>
              <a:spcBef>
                <a:spcPts val="0"/>
              </a:spcBef>
            </a:pPr>
            <a:r>
              <a:rPr lang="en-US" dirty="0"/>
              <a:t>END$$    </a:t>
            </a:r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6CE6E3-46B9-2040-B5D2-87B2ECDFCAF1}"/>
              </a:ext>
            </a:extLst>
          </p:cNvPr>
          <p:cNvSpPr/>
          <p:nvPr/>
        </p:nvSpPr>
        <p:spPr>
          <a:xfrm>
            <a:off x="5076334" y="1931159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drop table if exists </a:t>
            </a:r>
            <a:r>
              <a:rPr lang="en-US" sz="1400" dirty="0" err="1"/>
              <a:t>invoiceArchives</a:t>
            </a:r>
            <a:r>
              <a:rPr lang="en-US" sz="1400" dirty="0"/>
              <a:t>;  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table </a:t>
            </a:r>
            <a:r>
              <a:rPr lang="en-US" sz="1400" dirty="0" err="1"/>
              <a:t>invoiceArchives</a:t>
            </a:r>
            <a:r>
              <a:rPr lang="en-US" sz="1400" dirty="0"/>
              <a:t> (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id int primary key </a:t>
            </a:r>
            <a:r>
              <a:rPr lang="en-US" sz="1400" dirty="0" err="1"/>
              <a:t>auto_increment</a:t>
            </a:r>
            <a:r>
              <a:rPr lang="en-US" sz="1400" dirty="0"/>
              <a:t>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cus_code</a:t>
            </a:r>
            <a:r>
              <a:rPr lang="en-US" sz="14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inv_number</a:t>
            </a:r>
            <a:r>
              <a:rPr lang="en-US" sz="1400" dirty="0"/>
              <a:t> int,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validFrom</a:t>
            </a:r>
            <a:r>
              <a:rPr lang="en-US" sz="1400" dirty="0"/>
              <a:t> date not null,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deletedAt</a:t>
            </a:r>
            <a:r>
              <a:rPr lang="en-US" sz="1400" dirty="0"/>
              <a:t> timestamp default NOW()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drop trigger if exists </a:t>
            </a:r>
            <a:r>
              <a:rPr lang="en-US" sz="1400" dirty="0" err="1"/>
              <a:t>before_invoice_delete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trigger </a:t>
            </a:r>
            <a:r>
              <a:rPr lang="en-US" sz="1400" dirty="0" err="1"/>
              <a:t>before_invoice_delete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before delete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on invoice for each row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insert into </a:t>
            </a:r>
            <a:r>
              <a:rPr lang="en-US" sz="1400" dirty="0" err="1"/>
              <a:t>invoiceArchives</a:t>
            </a:r>
            <a:r>
              <a:rPr lang="en-US" sz="1400" dirty="0"/>
              <a:t>(</a:t>
            </a:r>
            <a:r>
              <a:rPr lang="en-US" sz="1400" dirty="0" err="1"/>
              <a:t>cus_code,inv_number,validFrom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values(</a:t>
            </a:r>
            <a:r>
              <a:rPr lang="en-US" sz="1400" dirty="0" err="1"/>
              <a:t>old.cus_code,old.inv_number,old.inv_date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$$  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select * from </a:t>
            </a:r>
            <a:r>
              <a:rPr lang="en-US" sz="1400" dirty="0" err="1"/>
              <a:t>invoiceArchives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delete from invoice where </a:t>
            </a:r>
            <a:r>
              <a:rPr lang="en-US" sz="1400" dirty="0" err="1"/>
              <a:t>cus_code</a:t>
            </a:r>
            <a:r>
              <a:rPr lang="en-US" sz="1400" dirty="0"/>
              <a:t> = 10011;</a:t>
            </a:r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8519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C9AD-DF6B-1E4B-A3F6-1680D039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delete trigger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06BB-DC04-6349-841E-3E2FC2D2F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After delete trigger – automatically invoke events after a delete event occurs on the table</a:t>
            </a:r>
          </a:p>
          <a:p>
            <a:r>
              <a:rPr lang="en-US" dirty="0"/>
              <a:t>DELIMITER $$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AFTER DELETE</a:t>
            </a:r>
          </a:p>
          <a:p>
            <a:pPr>
              <a:spcBef>
                <a:spcPts val="0"/>
              </a:spcBef>
            </a:pPr>
            <a:r>
              <a:rPr lang="en-US" dirty="0"/>
              <a:t>    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pPr>
              <a:spcBef>
                <a:spcPts val="0"/>
              </a:spcBef>
            </a:pPr>
            <a:r>
              <a:rPr lang="en-US" dirty="0"/>
              <a:t>BEGIN</a:t>
            </a:r>
          </a:p>
          <a:p>
            <a:pPr>
              <a:spcBef>
                <a:spcPts val="0"/>
              </a:spcBef>
            </a:pPr>
            <a:r>
              <a:rPr lang="en-US" dirty="0"/>
              <a:t>    -- statements</a:t>
            </a:r>
          </a:p>
          <a:p>
            <a:pPr>
              <a:spcBef>
                <a:spcPts val="0"/>
              </a:spcBef>
            </a:pPr>
            <a:r>
              <a:rPr lang="en-US" dirty="0"/>
              <a:t>END$$   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88B3F-05C2-8345-AB04-BCB730DD84D8}"/>
              </a:ext>
            </a:extLst>
          </p:cNvPr>
          <p:cNvSpPr/>
          <p:nvPr/>
        </p:nvSpPr>
        <p:spPr>
          <a:xfrm>
            <a:off x="4765249" y="1841242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drop table if exists budgets;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create table budgets(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</a:t>
            </a:r>
            <a:r>
              <a:rPr lang="en-US" sz="1600" dirty="0" err="1"/>
              <a:t>v_code</a:t>
            </a:r>
            <a:r>
              <a:rPr lang="en-US" sz="1600" dirty="0"/>
              <a:t> int primary key,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total dec(15,2) NOT NULL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insert into budgets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select </a:t>
            </a:r>
            <a:r>
              <a:rPr lang="en-US" sz="1600" dirty="0" err="1"/>
              <a:t>ifnull</a:t>
            </a:r>
            <a:r>
              <a:rPr lang="en-US" sz="1600" dirty="0"/>
              <a:t>(v_code,000),sum(</a:t>
            </a:r>
            <a:r>
              <a:rPr lang="en-US" sz="1600" dirty="0" err="1"/>
              <a:t>p_qoh</a:t>
            </a:r>
            <a:r>
              <a:rPr lang="en-US" sz="1600" dirty="0"/>
              <a:t>*</a:t>
            </a:r>
            <a:r>
              <a:rPr lang="en-US" sz="1600" dirty="0" err="1"/>
              <a:t>p_price</a:t>
            </a:r>
            <a:r>
              <a:rPr lang="en-US" sz="1600" dirty="0"/>
              <a:t>) from product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group by </a:t>
            </a:r>
            <a:r>
              <a:rPr lang="en-US" sz="1600" dirty="0" err="1"/>
              <a:t>v_code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drop trigger if exists </a:t>
            </a:r>
            <a:r>
              <a:rPr lang="en-US" sz="1600" dirty="0" err="1"/>
              <a:t>after_product_delete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create trigger </a:t>
            </a:r>
            <a:r>
              <a:rPr lang="en-US" sz="1600" dirty="0" err="1"/>
              <a:t>after_product_delete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after delete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on product for each row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update budgets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set total = total - </a:t>
            </a:r>
            <a:r>
              <a:rPr lang="en-US" sz="1600" dirty="0" err="1"/>
              <a:t>old.p_qoh</a:t>
            </a:r>
            <a:r>
              <a:rPr lang="en-US" sz="1600" dirty="0"/>
              <a:t>*</a:t>
            </a:r>
            <a:r>
              <a:rPr lang="en-US" sz="1600" dirty="0" err="1"/>
              <a:t>old.p_price</a:t>
            </a:r>
            <a:r>
              <a:rPr lang="en-US" sz="1600" dirty="0"/>
              <a:t> where </a:t>
            </a:r>
            <a:r>
              <a:rPr lang="en-US" sz="1600" dirty="0" err="1"/>
              <a:t>v_code</a:t>
            </a:r>
            <a:r>
              <a:rPr lang="en-US" sz="1600" dirty="0"/>
              <a:t> = </a:t>
            </a:r>
            <a:r>
              <a:rPr lang="en-US" sz="1600" dirty="0" err="1"/>
              <a:t>old.v_code</a:t>
            </a:r>
            <a:r>
              <a:rPr lang="en-US" sz="1600" dirty="0"/>
              <a:t>;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select * from budgets;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delete from product where </a:t>
            </a:r>
            <a:r>
              <a:rPr lang="en-US" sz="1600" dirty="0" err="1"/>
              <a:t>p_code</a:t>
            </a:r>
            <a:r>
              <a:rPr lang="en-US" sz="1600" dirty="0"/>
              <a:t> = '14-Q1/L3';</a:t>
            </a:r>
          </a:p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8761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340E-8A83-5546-9FBE-C135C091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triggers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0BD6-0671-3D4C-A6BC-2D93F7ACC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a trigger follows or precedes another trigger</a:t>
            </a:r>
          </a:p>
          <a:p>
            <a:pPr lvl="1"/>
            <a:r>
              <a:rPr lang="en-US" dirty="0"/>
              <a:t>Follows – new trigger to be activated after an existing one</a:t>
            </a:r>
          </a:p>
          <a:p>
            <a:pPr lvl="1"/>
            <a:r>
              <a:rPr lang="en-US" dirty="0"/>
              <a:t>Precedes – new trigger to be activated before an existing one</a:t>
            </a:r>
          </a:p>
          <a:p>
            <a:r>
              <a:rPr lang="en-US" dirty="0"/>
              <a:t>Trigger:</a:t>
            </a:r>
          </a:p>
          <a:p>
            <a:pPr lvl="1"/>
            <a:r>
              <a:rPr lang="en-US" dirty="0"/>
              <a:t>DELIMITER $$</a:t>
            </a:r>
          </a:p>
          <a:p>
            <a:pPr lvl="1"/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pPr lvl="1"/>
            <a:r>
              <a:rPr lang="en-US" dirty="0"/>
              <a:t>{BEFORE|AFTER}{INSERT|UPDATE|DELETE}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table_name</a:t>
            </a:r>
            <a:r>
              <a:rPr lang="en-US" dirty="0"/>
              <a:t> FOR EACH ROW </a:t>
            </a:r>
          </a:p>
          <a:p>
            <a:pPr lvl="1"/>
            <a:r>
              <a:rPr lang="en-US" dirty="0"/>
              <a:t>{FOLLOWS|PRECEDES} </a:t>
            </a:r>
            <a:r>
              <a:rPr lang="en-US" dirty="0" err="1"/>
              <a:t>existing_trigger_name</a:t>
            </a:r>
            <a:endParaRPr lang="en-US" dirty="0"/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    -- statements</a:t>
            </a:r>
          </a:p>
          <a:p>
            <a:pPr lvl="1"/>
            <a:r>
              <a:rPr lang="en-US" dirty="0"/>
              <a:t>END$$</a:t>
            </a:r>
          </a:p>
          <a:p>
            <a:pPr lvl="1"/>
            <a:r>
              <a:rPr lang="en-US" dirty="0"/>
              <a:t>DELIMITER 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F7E94-B31C-4641-A830-23D2DFBE45AB}"/>
              </a:ext>
            </a:extLst>
          </p:cNvPr>
          <p:cNvSpPr/>
          <p:nvPr/>
        </p:nvSpPr>
        <p:spPr>
          <a:xfrm>
            <a:off x="4703976" y="1477526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drop table if exists </a:t>
            </a:r>
            <a:r>
              <a:rPr lang="en-US" sz="1400" dirty="0" err="1"/>
              <a:t>productLog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table </a:t>
            </a:r>
            <a:r>
              <a:rPr lang="en-US" sz="1400" dirty="0" err="1"/>
              <a:t>productLog</a:t>
            </a:r>
            <a:r>
              <a:rPr lang="en-US" sz="1400" dirty="0"/>
              <a:t> (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err="1"/>
              <a:t>p_code</a:t>
            </a:r>
            <a:r>
              <a:rPr lang="en-US" sz="1400" dirty="0"/>
              <a:t> varchar(10) primary key,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difference int,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  <a:r>
              <a:rPr lang="en-US" sz="1400" dirty="0" err="1"/>
              <a:t>updateAt</a:t>
            </a:r>
            <a:r>
              <a:rPr lang="en-US" sz="1400" dirty="0"/>
              <a:t> datetime default now()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drop trigger if exists </a:t>
            </a:r>
            <a:r>
              <a:rPr lang="en-US" sz="1400" dirty="0" err="1"/>
              <a:t>before_product_update_log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create trigger </a:t>
            </a:r>
            <a:r>
              <a:rPr lang="en-US" sz="1400" dirty="0" err="1"/>
              <a:t>before_product_update_log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before update on product for each row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follows </a:t>
            </a:r>
            <a:r>
              <a:rPr lang="en-US" sz="1400" dirty="0" err="1"/>
              <a:t>before_product_update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	if </a:t>
            </a:r>
            <a:r>
              <a:rPr lang="en-US" sz="1400" dirty="0" err="1"/>
              <a:t>old.p_qoh</a:t>
            </a:r>
            <a:r>
              <a:rPr lang="en-US" sz="1400" dirty="0"/>
              <a:t> &lt;&gt; </a:t>
            </a:r>
            <a:r>
              <a:rPr lang="en-US" sz="1400" dirty="0" err="1"/>
              <a:t>new.p_qoh</a:t>
            </a:r>
            <a:r>
              <a:rPr lang="en-US" sz="1400" dirty="0"/>
              <a:t> then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insert into </a:t>
            </a:r>
            <a:r>
              <a:rPr lang="en-US" sz="1400" dirty="0" err="1"/>
              <a:t>productLog</a:t>
            </a:r>
            <a:r>
              <a:rPr lang="en-US" sz="1400" dirty="0"/>
              <a:t>(</a:t>
            </a:r>
            <a:r>
              <a:rPr lang="en-US" sz="1400" dirty="0" err="1"/>
              <a:t>p_code,difference</a:t>
            </a:r>
            <a:r>
              <a:rPr lang="en-US" sz="1400" dirty="0"/>
              <a:t>) values (</a:t>
            </a:r>
            <a:r>
              <a:rPr lang="en-US" sz="1400" dirty="0" err="1"/>
              <a:t>new.p_code</a:t>
            </a:r>
            <a:r>
              <a:rPr lang="en-US" sz="1400" dirty="0"/>
              <a:t>, </a:t>
            </a:r>
            <a:r>
              <a:rPr lang="en-US" sz="1400" dirty="0" err="1"/>
              <a:t>new.p_qoh-old.p_qoh</a:t>
            </a:r>
            <a:r>
              <a:rPr lang="en-US" sz="1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end if;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$$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delimiter 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update product set </a:t>
            </a:r>
            <a:r>
              <a:rPr lang="en-US" sz="1400" dirty="0" err="1"/>
              <a:t>p_qoh</a:t>
            </a:r>
            <a:r>
              <a:rPr lang="en-US" sz="1400" dirty="0"/>
              <a:t> = 20 where </a:t>
            </a:r>
            <a:r>
              <a:rPr lang="en-US" sz="1400" dirty="0" err="1"/>
              <a:t>p_code</a:t>
            </a:r>
            <a:r>
              <a:rPr lang="en-US" sz="1400" dirty="0"/>
              <a:t> = '11QER/31';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select * from product;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select * from </a:t>
            </a:r>
            <a:r>
              <a:rPr lang="en-US" sz="1400" dirty="0" err="1"/>
              <a:t>productlog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94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6EBC-8CA0-B74E-BA5F-98B4C638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B08F-61A7-9F44-A936-60040126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cus_lname,cus_fname,cus_balance,inv_date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inner join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invoice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using</a:t>
            </a:r>
            <a:r>
              <a:rPr lang="en-US" dirty="0"/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create view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customerInvoice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as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cus_lname,cus_fname,cus_balance,inv_date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inner join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invoice </a:t>
            </a:r>
            <a:r>
              <a:rPr lang="en-US" dirty="0">
                <a:solidFill>
                  <a:srgbClr val="0432FF"/>
                </a:solidFill>
              </a:rPr>
              <a:t>using</a:t>
            </a:r>
            <a:r>
              <a:rPr lang="en-US" dirty="0"/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select * from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customerInvoice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1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1E26-EBE3-0748-9BF6-818E1CB9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281F-7589-5F40-9FE7-244A0E65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Simplify complex query</a:t>
            </a:r>
          </a:p>
          <a:p>
            <a:r>
              <a:rPr lang="en-US" dirty="0"/>
              <a:t>Make the business </a:t>
            </a:r>
            <a:r>
              <a:rPr lang="en-US" i="1" u="sng" dirty="0"/>
              <a:t>logic consistent</a:t>
            </a:r>
          </a:p>
          <a:p>
            <a:pPr lvl="1"/>
            <a:r>
              <a:rPr lang="en-US" dirty="0"/>
              <a:t>Limit possible errors</a:t>
            </a:r>
          </a:p>
          <a:p>
            <a:r>
              <a:rPr lang="en-US" dirty="0"/>
              <a:t>Add extra </a:t>
            </a:r>
            <a:r>
              <a:rPr lang="en-US" i="1" u="sng" dirty="0"/>
              <a:t>security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Control which features to be exposed</a:t>
            </a:r>
          </a:p>
          <a:p>
            <a:r>
              <a:rPr lang="en-US" dirty="0"/>
              <a:t>Enable </a:t>
            </a:r>
            <a:r>
              <a:rPr lang="en-US" i="1" u="sng" dirty="0"/>
              <a:t>backward compatibility</a:t>
            </a:r>
          </a:p>
          <a:p>
            <a:pPr lvl="1"/>
            <a:r>
              <a:rPr lang="en-US" dirty="0"/>
              <a:t>Use views to replace a table that has been normalized into smaller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51D2-B9CF-9E47-888C-BEDE3EF1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BEC0-026C-A047-9F08-07341CAE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473520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CREATE [OR REPLACE] VIEW [</a:t>
            </a:r>
            <a:r>
              <a:rPr lang="en-US" dirty="0" err="1"/>
              <a:t>db_name</a:t>
            </a:r>
            <a:r>
              <a:rPr lang="en-US" dirty="0"/>
              <a:t>.]</a:t>
            </a:r>
            <a:r>
              <a:rPr lang="en-US" dirty="0" err="1"/>
              <a:t>view_name</a:t>
            </a:r>
            <a:r>
              <a:rPr lang="en-US" dirty="0"/>
              <a:t> [(</a:t>
            </a:r>
            <a:r>
              <a:rPr lang="en-US" dirty="0" err="1"/>
              <a:t>column_list</a:t>
            </a:r>
            <a:r>
              <a:rPr lang="en-US" dirty="0"/>
              <a:t>)] AS select-statement;</a:t>
            </a:r>
          </a:p>
          <a:p>
            <a:r>
              <a:rPr lang="en-US" dirty="0"/>
              <a:t>display all view</a:t>
            </a:r>
          </a:p>
          <a:p>
            <a:pPr lvl="1"/>
            <a:r>
              <a:rPr lang="en-US" dirty="0"/>
              <a:t>SHOW FULL TABLES WHERE </a:t>
            </a:r>
            <a:r>
              <a:rPr lang="en-US" dirty="0" err="1"/>
              <a:t>table_type</a:t>
            </a:r>
            <a:r>
              <a:rPr lang="en-US" dirty="0"/>
              <a:t> = 'VIEW’;</a:t>
            </a:r>
          </a:p>
          <a:p>
            <a:r>
              <a:rPr lang="en-US" dirty="0"/>
              <a:t>rename a view</a:t>
            </a:r>
          </a:p>
          <a:p>
            <a:pPr marL="457200" lvl="1" indent="0">
              <a:buNone/>
            </a:pPr>
            <a:r>
              <a:rPr lang="en-US" dirty="0"/>
              <a:t>RENAME TABLE </a:t>
            </a:r>
            <a:r>
              <a:rPr lang="en-US" dirty="0" err="1"/>
              <a:t>original_view_name</a:t>
            </a:r>
            <a:r>
              <a:rPr lang="en-US" dirty="0"/>
              <a:t> 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dirty="0" err="1"/>
              <a:t>new_view_name</a:t>
            </a:r>
            <a:r>
              <a:rPr lang="en-US" dirty="0"/>
              <a:t>;</a:t>
            </a:r>
          </a:p>
          <a:p>
            <a:r>
              <a:rPr lang="en-US" dirty="0"/>
              <a:t>drop a view</a:t>
            </a:r>
          </a:p>
          <a:p>
            <a:pPr marL="457200" lvl="1" indent="0">
              <a:buNone/>
            </a:pPr>
            <a:r>
              <a:rPr lang="en-US" dirty="0"/>
              <a:t>DROP VIEW </a:t>
            </a:r>
            <a:r>
              <a:rPr lang="en-US" dirty="0" err="1"/>
              <a:t>productLineQtySales</a:t>
            </a:r>
            <a:r>
              <a:rPr lang="en-US" dirty="0"/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ACD80-949E-AE42-BDD0-C7AC1693F493}"/>
              </a:ext>
            </a:extLst>
          </p:cNvPr>
          <p:cNvSpPr/>
          <p:nvPr/>
        </p:nvSpPr>
        <p:spPr>
          <a:xfrm>
            <a:off x="5269584" y="2964568"/>
            <a:ext cx="3963969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create or replace view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customerInvoice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/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customer_name,customer_balance,invoice_date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as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concat_ws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' ',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cus_lname,cus_fname</a:t>
            </a:r>
            <a:r>
              <a:rPr lang="en-US" dirty="0"/>
              <a:t>),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cus_balance,inv_date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inner join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invoice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using</a:t>
            </a:r>
            <a:r>
              <a:rPr lang="en-US" dirty="0"/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/>
              <a:t>);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select * from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customerInvoice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94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DA98-057D-2746-BC76-0652726A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view based on another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87DC-38F9-C143-AD2B-ED29FA21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create or replace view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customerInvoice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customer_name,customer_balance,invoice_date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as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concat_ws</a:t>
            </a:r>
            <a:r>
              <a:rPr lang="en-US" dirty="0"/>
              <a:t>(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' ',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cus_lname,cus_fname</a:t>
            </a:r>
            <a:r>
              <a:rPr lang="en-US" dirty="0"/>
              <a:t>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cus_balance,inv_date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inner join invoice using</a:t>
            </a:r>
            <a:r>
              <a:rPr lang="en-US" dirty="0"/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create view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vipCustomer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as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select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customer_name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customerInvoice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customer_balance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&gt;200</a:t>
            </a:r>
            <a:r>
              <a:rPr lang="en-US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select * from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vipCustomer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915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FF9-E7AF-784D-B3D5-7C7C3FE8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view with joins or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0E4E-FB34-F24D-9253-59BBF403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Complex select-statement</a:t>
            </a:r>
          </a:p>
          <a:p>
            <a:pPr lvl="1"/>
            <a:r>
              <a:rPr lang="en-US" dirty="0"/>
              <a:t>involves </a:t>
            </a:r>
            <a:r>
              <a:rPr lang="en-US" i="1" u="sng" dirty="0"/>
              <a:t>multiple joins</a:t>
            </a:r>
          </a:p>
          <a:p>
            <a:pPr lvl="1"/>
            <a:r>
              <a:rPr lang="en-US" dirty="0"/>
              <a:t>involves </a:t>
            </a:r>
            <a:r>
              <a:rPr lang="en-US" i="1" u="sng" dirty="0"/>
              <a:t>complicated subqueries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1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create or replace view 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viewJoin</a:t>
            </a:r>
            <a:endParaRPr lang="en-US" sz="2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as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select distinct 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c.cus_code,cus_lname</a:t>
            </a:r>
            <a:endParaRPr lang="en-US" sz="2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from </a:t>
            </a:r>
            <a:r>
              <a:rPr lang="en-US" sz="2600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sz="2600" dirty="0"/>
              <a:t> c join </a:t>
            </a:r>
            <a:r>
              <a:rPr lang="en-US" sz="2600" dirty="0">
                <a:solidFill>
                  <a:schemeClr val="bg1">
                    <a:lumMod val="10000"/>
                  </a:schemeClr>
                </a:solidFill>
              </a:rPr>
              <a:t>invoice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on 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c.cus_code</a:t>
            </a:r>
            <a:r>
              <a:rPr lang="en-US" sz="2600" dirty="0">
                <a:solidFill>
                  <a:schemeClr val="bg1">
                    <a:lumMod val="10000"/>
                  </a:schemeClr>
                </a:solidFill>
              </a:rPr>
              <a:t>=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i.cus_code</a:t>
            </a:r>
            <a:endParaRPr lang="en-US" sz="2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join </a:t>
            </a:r>
            <a:r>
              <a:rPr lang="en-US" sz="2600" dirty="0">
                <a:solidFill>
                  <a:schemeClr val="bg1">
                    <a:lumMod val="10000"/>
                  </a:schemeClr>
                </a:solidFill>
              </a:rPr>
              <a:t>line</a:t>
            </a:r>
            <a:r>
              <a:rPr lang="en-US" sz="2600" dirty="0"/>
              <a:t> l on 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i.inv_number</a:t>
            </a:r>
            <a:r>
              <a:rPr lang="en-US" sz="2600" dirty="0">
                <a:solidFill>
                  <a:schemeClr val="bg1">
                    <a:lumMod val="10000"/>
                  </a:schemeClr>
                </a:solidFill>
              </a:rPr>
              <a:t>=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l.inv_number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create or replace view 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viewsubquery</a:t>
            </a:r>
            <a:endParaRPr lang="en-US" sz="2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as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select 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cus_lname,cus_fname</a:t>
            </a:r>
            <a:endParaRPr lang="en-US" sz="26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from </a:t>
            </a:r>
            <a:r>
              <a:rPr lang="en-US" sz="2600" dirty="0">
                <a:solidFill>
                  <a:schemeClr val="bg1">
                    <a:lumMod val="10000"/>
                  </a:schemeClr>
                </a:solidFill>
              </a:rPr>
              <a:t>customer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where 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cus_balance</a:t>
            </a:r>
            <a:r>
              <a:rPr lang="en-US" sz="26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600" dirty="0"/>
              <a:t>= (select max(</a:t>
            </a:r>
            <a:r>
              <a:rPr lang="en-US" sz="2600" dirty="0" err="1">
                <a:solidFill>
                  <a:schemeClr val="bg1">
                    <a:lumMod val="10000"/>
                  </a:schemeClr>
                </a:solidFill>
              </a:rPr>
              <a:t>cus_balance</a:t>
            </a:r>
            <a:r>
              <a:rPr lang="en-US" sz="2600" dirty="0"/>
              <a:t>) from </a:t>
            </a:r>
            <a:r>
              <a:rPr lang="en-US" sz="2600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sz="2600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1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20230</TotalTime>
  <Words>5552</Words>
  <Application>Microsoft Macintosh PowerPoint</Application>
  <PresentationFormat>On-screen Show (4:3)</PresentationFormat>
  <Paragraphs>1097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STIXGeneral-Regular</vt:lpstr>
      <vt:lpstr>Times New Roman</vt:lpstr>
      <vt:lpstr>Wingdings</vt:lpstr>
      <vt:lpstr>Office Theme</vt:lpstr>
      <vt:lpstr>SQL</vt:lpstr>
      <vt:lpstr>Overview</vt:lpstr>
      <vt:lpstr>The SQL Query Language -View -Stored Procedures -Cursors -Stored Functions -Triggers</vt:lpstr>
      <vt:lpstr>Views</vt:lpstr>
      <vt:lpstr>Views Examples</vt:lpstr>
      <vt:lpstr>Advantages of views</vt:lpstr>
      <vt:lpstr>Creating a View</vt:lpstr>
      <vt:lpstr>Creating a view based on another view</vt:lpstr>
      <vt:lpstr>Creating a view with joins or subqueries</vt:lpstr>
      <vt:lpstr>Create an updatable view</vt:lpstr>
      <vt:lpstr>Examples</vt:lpstr>
      <vt:lpstr>Views with check constraints</vt:lpstr>
      <vt:lpstr>WITH CHECK OPTION with local or cascaded</vt:lpstr>
      <vt:lpstr>WITH CHECK OPTION with local or cascaded</vt:lpstr>
      <vt:lpstr>Stored Procedures</vt:lpstr>
      <vt:lpstr>Create/Drop a procedure</vt:lpstr>
      <vt:lpstr>Stored procedures can take parameters</vt:lpstr>
      <vt:lpstr>Stored procedures can take parameters</vt:lpstr>
      <vt:lpstr>Declare/assign variables in stored procedure</vt:lpstr>
      <vt:lpstr>IF statement in MySQL</vt:lpstr>
      <vt:lpstr>CASE statement in MySQL: simple case</vt:lpstr>
      <vt:lpstr>CASE statement in MySQL: searched case</vt:lpstr>
      <vt:lpstr>LOOP in MySQL</vt:lpstr>
      <vt:lpstr>WHILE loop</vt:lpstr>
      <vt:lpstr>REPEAT loop</vt:lpstr>
      <vt:lpstr>Leave a  stored procedure</vt:lpstr>
      <vt:lpstr>Leave a loop in stored procedure</vt:lpstr>
      <vt:lpstr>Cursor</vt:lpstr>
      <vt:lpstr>Working with a MySQL cursor</vt:lpstr>
      <vt:lpstr>Create a cursor to generate the customer name list</vt:lpstr>
      <vt:lpstr>Handle errors if encountered in stored procedure</vt:lpstr>
      <vt:lpstr>An example of using handler in stored procedure</vt:lpstr>
      <vt:lpstr>Use signal to raise error in stored procedure</vt:lpstr>
      <vt:lpstr>Stored functions in MySQL</vt:lpstr>
      <vt:lpstr>Use stored functions in stored procedure</vt:lpstr>
      <vt:lpstr>Triggers in MySQL</vt:lpstr>
      <vt:lpstr>Triggers in MySQL</vt:lpstr>
      <vt:lpstr>Before insert trigger in MySQL</vt:lpstr>
      <vt:lpstr>After insert triggers in MySQL</vt:lpstr>
      <vt:lpstr>Before update triggers in MySQL</vt:lpstr>
      <vt:lpstr>After update triggers in MySQL</vt:lpstr>
      <vt:lpstr>Before delete triggers in MySQL</vt:lpstr>
      <vt:lpstr>After delete trigger in MySQL</vt:lpstr>
      <vt:lpstr>Multiple triggers in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Houping Xiao</dc:creator>
  <cp:lastModifiedBy>Houping Xiao</cp:lastModifiedBy>
  <cp:revision>339</cp:revision>
  <cp:lastPrinted>2021-09-28T02:45:07Z</cp:lastPrinted>
  <dcterms:created xsi:type="dcterms:W3CDTF">2021-08-22T02:43:33Z</dcterms:created>
  <dcterms:modified xsi:type="dcterms:W3CDTF">2022-09-14T15:13:09Z</dcterms:modified>
</cp:coreProperties>
</file>