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76" r:id="rId2"/>
    <p:sldId id="396" r:id="rId3"/>
    <p:sldId id="419" r:id="rId4"/>
    <p:sldId id="472" r:id="rId5"/>
    <p:sldId id="473" r:id="rId6"/>
    <p:sldId id="508" r:id="rId7"/>
    <p:sldId id="397" r:id="rId8"/>
    <p:sldId id="475" r:id="rId9"/>
    <p:sldId id="398" r:id="rId10"/>
    <p:sldId id="476" r:id="rId11"/>
    <p:sldId id="480" r:id="rId12"/>
    <p:sldId id="477" r:id="rId13"/>
    <p:sldId id="485" r:id="rId14"/>
    <p:sldId id="481" r:id="rId15"/>
    <p:sldId id="486" r:id="rId16"/>
    <p:sldId id="487" r:id="rId17"/>
    <p:sldId id="488" r:id="rId18"/>
    <p:sldId id="489" r:id="rId19"/>
    <p:sldId id="490" r:id="rId20"/>
    <p:sldId id="495" r:id="rId21"/>
    <p:sldId id="491" r:id="rId22"/>
    <p:sldId id="492" r:id="rId23"/>
    <p:sldId id="493" r:id="rId24"/>
    <p:sldId id="494" r:id="rId25"/>
    <p:sldId id="496" r:id="rId26"/>
    <p:sldId id="497" r:id="rId27"/>
    <p:sldId id="498" r:id="rId28"/>
    <p:sldId id="500" r:id="rId29"/>
    <p:sldId id="501" r:id="rId30"/>
    <p:sldId id="503" r:id="rId31"/>
    <p:sldId id="504" r:id="rId32"/>
    <p:sldId id="505" r:id="rId33"/>
    <p:sldId id="506" r:id="rId34"/>
    <p:sldId id="499" r:id="rId35"/>
    <p:sldId id="507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Relational Model;</a:t>
            </a:r>
            <a:br>
              <a:rPr lang="en-US" sz="5400" b="1" dirty="0"/>
            </a:br>
            <a:r>
              <a:rPr lang="en-US" sz="5400" b="1" dirty="0"/>
              <a:t>Relational Algebra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CD9B-958C-B949-BCBA-04AF9A25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6BBB-02F2-FD4B-98E4-B2486080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fields is a key for a relation if:</a:t>
            </a:r>
          </a:p>
          <a:p>
            <a:pPr lvl="1"/>
            <a:r>
              <a:rPr lang="en-US" dirty="0"/>
              <a:t>No two distinct tuples can have same values in all key fields, and</a:t>
            </a:r>
          </a:p>
          <a:p>
            <a:pPr lvl="1"/>
            <a:r>
              <a:rPr lang="en-US" dirty="0"/>
              <a:t>This is not true for any subset of the key.</a:t>
            </a:r>
          </a:p>
          <a:p>
            <a:pPr lvl="1"/>
            <a:r>
              <a:rPr lang="en-US" dirty="0"/>
              <a:t>Part 2 false? </a:t>
            </a:r>
            <a:r>
              <a:rPr lang="en-US" i="1" u="sng" dirty="0"/>
              <a:t>A super key</a:t>
            </a:r>
          </a:p>
          <a:p>
            <a:pPr lvl="1"/>
            <a:r>
              <a:rPr lang="en-US" dirty="0"/>
              <a:t>If there is more than one key for a relation, one of the keys is chosen (by DBA) to be the </a:t>
            </a:r>
            <a:r>
              <a:rPr lang="en-US" i="1" u="sng" dirty="0"/>
              <a:t>primary key</a:t>
            </a:r>
            <a:r>
              <a:rPr lang="en-US" dirty="0"/>
              <a:t>.</a:t>
            </a:r>
          </a:p>
          <a:p>
            <a:r>
              <a:rPr lang="en-US" dirty="0"/>
              <a:t>For instance, STU_NUM is a key for Students.</a:t>
            </a:r>
          </a:p>
          <a:p>
            <a:pPr lvl="1"/>
            <a:r>
              <a:rPr lang="en-US" dirty="0"/>
              <a:t>What about STU_LNAME?</a:t>
            </a:r>
          </a:p>
          <a:p>
            <a:pPr lvl="1"/>
            <a:r>
              <a:rPr lang="en-US" dirty="0"/>
              <a:t>What about (STU_NUM, STU_GPA)?</a:t>
            </a:r>
          </a:p>
        </p:txBody>
      </p:sp>
    </p:spTree>
    <p:extLst>
      <p:ext uri="{BB962C8B-B14F-4D97-AF65-F5344CB8AC3E}">
        <p14:creationId xmlns:p14="http://schemas.microsoft.com/office/powerpoint/2010/main" val="208697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E047-F45E-F94A-89A6-44ADC90C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16D2-98BA-7548-AB51-76C13DEB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Requirement</a:t>
            </a:r>
            <a:r>
              <a:rPr lang="en-US" dirty="0"/>
              <a:t>: condition that each row in the table has its own unique identity</a:t>
            </a:r>
          </a:p>
          <a:p>
            <a:pPr lvl="1"/>
            <a:r>
              <a:rPr lang="en-US" dirty="0"/>
              <a:t>All primary key entries are unique, and</a:t>
            </a:r>
          </a:p>
          <a:p>
            <a:pPr lvl="1"/>
            <a:r>
              <a:rPr lang="en-US" dirty="0"/>
              <a:t>No part of a primary key may be null</a:t>
            </a:r>
            <a:endParaRPr lang="en-US" sz="650" dirty="0"/>
          </a:p>
          <a:p>
            <a:r>
              <a:rPr lang="en-US" i="1" u="sng" dirty="0"/>
              <a:t>Purpose</a:t>
            </a:r>
            <a:r>
              <a:rPr lang="en-US" dirty="0"/>
              <a:t>: Each row will have a unique identity, and foreign key values can properly reference PK values</a:t>
            </a:r>
          </a:p>
          <a:p>
            <a:r>
              <a:rPr lang="en-US" i="1" u="sng" dirty="0"/>
              <a:t>Example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No student can have a duplicate student number, nor can it be null</a:t>
            </a:r>
          </a:p>
        </p:txBody>
      </p:sp>
    </p:spTree>
    <p:extLst>
      <p:ext uri="{BB962C8B-B14F-4D97-AF65-F5344CB8AC3E}">
        <p14:creationId xmlns:p14="http://schemas.microsoft.com/office/powerpoint/2010/main" val="115916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52CE-EC5A-B843-96F1-900FC496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Keys,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61EE-7DE3-2F40-B179-D02D66846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Foreign key</a:t>
            </a:r>
            <a:r>
              <a:rPr lang="en-US" dirty="0"/>
              <a:t>: set of fields in one relation that is used to “refer” to a tuple in another relation</a:t>
            </a:r>
          </a:p>
          <a:p>
            <a:pPr lvl="1"/>
            <a:r>
              <a:rPr lang="en-US" dirty="0"/>
              <a:t>Like a ”logical pointer”</a:t>
            </a:r>
          </a:p>
          <a:p>
            <a:pPr lvl="1"/>
            <a:r>
              <a:rPr lang="en-US" dirty="0"/>
              <a:t>must correspond to primary key of the second relation</a:t>
            </a:r>
          </a:p>
          <a:p>
            <a:r>
              <a:rPr lang="en-US" dirty="0"/>
              <a:t>For instance, STU_NUM is a foreign key in Enrollment, referring to Students</a:t>
            </a:r>
          </a:p>
          <a:p>
            <a:pPr lvl="1"/>
            <a:r>
              <a:rPr lang="en-US" dirty="0"/>
              <a:t>Enrollment(STU_NUM: integer, COURSE_NUM: string, GRADE: string)</a:t>
            </a:r>
          </a:p>
          <a:p>
            <a:pPr lvl="1"/>
            <a:r>
              <a:rPr lang="en-US" dirty="0"/>
              <a:t>If all foreign key constraints are enforced, </a:t>
            </a:r>
            <a:r>
              <a:rPr lang="en-US" u="sng" dirty="0"/>
              <a:t>referential integrity</a:t>
            </a:r>
            <a:r>
              <a:rPr lang="en-US" dirty="0"/>
              <a:t> is achieved, i.e., no dangling references</a:t>
            </a:r>
          </a:p>
        </p:txBody>
      </p:sp>
    </p:spTree>
    <p:extLst>
      <p:ext uri="{BB962C8B-B14F-4D97-AF65-F5344CB8AC3E}">
        <p14:creationId xmlns:p14="http://schemas.microsoft.com/office/powerpoint/2010/main" val="41174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140D-464E-0747-8DA8-C5A0DAD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E7A3-7F33-0743-B22A-E94BC8F9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E.g., Only students listed in the Students relation should be allowed to enroll for courses</a:t>
            </a:r>
          </a:p>
          <a:p>
            <a:r>
              <a:rPr lang="en-US" dirty="0"/>
              <a:t>STU_NUM in Enrollment is a foreign key that references Students</a:t>
            </a:r>
          </a:p>
          <a:p>
            <a:r>
              <a:rPr lang="en-US" dirty="0"/>
              <a:t>What should be done if an Enrolled tuple with a non-existent student num is inserted?</a:t>
            </a:r>
          </a:p>
          <a:p>
            <a:r>
              <a:rPr lang="en-US" dirty="0"/>
              <a:t>What should be done if a Students tuple is deleted?</a:t>
            </a:r>
          </a:p>
          <a:p>
            <a:pPr lvl="1"/>
            <a:r>
              <a:rPr lang="en-US" dirty="0"/>
              <a:t>Also delete all Enrollment tuples that refer to it</a:t>
            </a:r>
          </a:p>
          <a:p>
            <a:pPr lvl="1"/>
            <a:r>
              <a:rPr lang="en-US" dirty="0"/>
              <a:t>Disallow deletion of a Students tuple that is referred to</a:t>
            </a:r>
          </a:p>
          <a:p>
            <a:pPr lvl="1"/>
            <a:r>
              <a:rPr lang="en-US" dirty="0"/>
              <a:t>Set STU_NUM in Enrollment tuples that refer to it to a default value, such as NULL</a:t>
            </a:r>
          </a:p>
        </p:txBody>
      </p:sp>
    </p:spTree>
    <p:extLst>
      <p:ext uri="{BB962C8B-B14F-4D97-AF65-F5344CB8AC3E}">
        <p14:creationId xmlns:p14="http://schemas.microsoft.com/office/powerpoint/2010/main" val="90685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1858-68FA-7943-AFB8-C91B7202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41CF-B7D3-CB4D-A1F0-731085120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Requirement</a:t>
            </a:r>
            <a:r>
              <a:rPr lang="en-US" dirty="0"/>
              <a:t>: A foreign key may have either a null entry, if it is not a part of its table’s PK, or an entry that matches the PK value in a table to which it is related</a:t>
            </a:r>
          </a:p>
          <a:p>
            <a:r>
              <a:rPr lang="en-US" i="1" u="sng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An attribute can have a corresponding null value but cannot have an invalid entry</a:t>
            </a:r>
          </a:p>
          <a:p>
            <a:pPr lvl="1"/>
            <a:r>
              <a:rPr lang="en-US" dirty="0"/>
              <a:t>Cannot delete a row in one table whose PK has mandatory matching foreign key values in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9760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Relational Algebra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F7AE-10C2-564F-B731-EE90643D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Query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01F9-819E-ED49-B937-8FAC3FC8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u="sng" dirty="0"/>
              <a:t>Query languages</a:t>
            </a:r>
            <a:r>
              <a:rPr lang="en-US" dirty="0"/>
              <a:t>: Allow manipulation and retrieval of data from a database</a:t>
            </a:r>
          </a:p>
          <a:p>
            <a:r>
              <a:rPr lang="en-US" dirty="0"/>
              <a:t>Relational model supports simple, powerful query languages:</a:t>
            </a:r>
          </a:p>
          <a:p>
            <a:pPr lvl="1"/>
            <a:r>
              <a:rPr lang="en-US" dirty="0"/>
              <a:t>Strong formal foundation based on logic</a:t>
            </a:r>
          </a:p>
          <a:p>
            <a:pPr lvl="1"/>
            <a:r>
              <a:rPr lang="en-US" dirty="0"/>
              <a:t>Allows for much optimization</a:t>
            </a:r>
          </a:p>
          <a:p>
            <a:r>
              <a:rPr lang="en-US" i="1" u="sng" dirty="0"/>
              <a:t>Relational Algebra</a:t>
            </a:r>
            <a:r>
              <a:rPr lang="en-US" dirty="0"/>
              <a:t>: a mathematical query languages form the basis for “real” languages (e.g., SQL), and for implementation</a:t>
            </a:r>
          </a:p>
          <a:p>
            <a:pPr lvl="1"/>
            <a:r>
              <a:rPr lang="en-US" dirty="0"/>
              <a:t>More operational, very useful for representing execution plans</a:t>
            </a:r>
          </a:p>
        </p:txBody>
      </p:sp>
    </p:spTree>
    <p:extLst>
      <p:ext uri="{BB962C8B-B14F-4D97-AF65-F5344CB8AC3E}">
        <p14:creationId xmlns:p14="http://schemas.microsoft.com/office/powerpoint/2010/main" val="317641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896D-BB7C-2F47-9839-FDEAE163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1AE2-F187-CB4F-B52E-1201ADE0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query is applied to relation instances, and the result of a query is also a </a:t>
            </a:r>
            <a:r>
              <a:rPr lang="en-US" u="sng" dirty="0"/>
              <a:t>relation</a:t>
            </a:r>
            <a:r>
              <a:rPr lang="en-US" dirty="0"/>
              <a:t> instance</a:t>
            </a:r>
          </a:p>
          <a:p>
            <a:pPr lvl="1"/>
            <a:r>
              <a:rPr lang="en-US" dirty="0"/>
              <a:t>Schemas of input relations for a query are fixed</a:t>
            </a:r>
          </a:p>
          <a:p>
            <a:pPr lvl="1"/>
            <a:r>
              <a:rPr lang="en-US" dirty="0"/>
              <a:t>The schema for the result of a given query is also fixed; determined by definition of query language constructs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2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6580-13CB-8D41-A55B-9460299A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Instances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6DA4B1-C3CD-C040-8B92-E12988F51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152882"/>
              </p:ext>
            </p:extLst>
          </p:nvPr>
        </p:nvGraphicFramePr>
        <p:xfrm>
          <a:off x="1171612" y="3521469"/>
          <a:ext cx="2651877" cy="1124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428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659876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1517715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9A6BE-A044-6B48-8DF3-0CF707C8D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576948"/>
              </p:ext>
            </p:extLst>
          </p:nvPr>
        </p:nvGraphicFramePr>
        <p:xfrm>
          <a:off x="5191428" y="2594136"/>
          <a:ext cx="3028950" cy="149995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E7C845-7C91-8648-9D79-093BD6B2A2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57622"/>
              </p:ext>
            </p:extLst>
          </p:nvPr>
        </p:nvGraphicFramePr>
        <p:xfrm>
          <a:off x="5191428" y="4469243"/>
          <a:ext cx="3028950" cy="18749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7880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13A6FA-9741-D848-936B-D1DA8C3FC577}"/>
              </a:ext>
            </a:extLst>
          </p:cNvPr>
          <p:cNvSpPr txBox="1"/>
          <p:nvPr/>
        </p:nvSpPr>
        <p:spPr>
          <a:xfrm>
            <a:off x="476974" y="34290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08ACD-ED02-DA4C-9563-7ED6A9714ACA}"/>
              </a:ext>
            </a:extLst>
          </p:cNvPr>
          <p:cNvSpPr txBox="1"/>
          <p:nvPr/>
        </p:nvSpPr>
        <p:spPr>
          <a:xfrm>
            <a:off x="4706504" y="44856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F9C38E-B362-A345-ACA5-AB8919065993}"/>
              </a:ext>
            </a:extLst>
          </p:cNvPr>
          <p:cNvSpPr txBox="1"/>
          <p:nvPr/>
        </p:nvSpPr>
        <p:spPr>
          <a:xfrm>
            <a:off x="4706504" y="259413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S1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88095D-185C-654E-98A3-240EE9054FE2}"/>
              </a:ext>
            </a:extLst>
          </p:cNvPr>
          <p:cNvSpPr txBox="1">
            <a:spLocks/>
          </p:cNvSpPr>
          <p:nvPr/>
        </p:nvSpPr>
        <p:spPr>
          <a:xfrm>
            <a:off x="628650" y="1825625"/>
            <a:ext cx="7886700" cy="451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v"/>
              <a:defRPr sz="3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2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“Sailors” and “Reserves” relations for our examples</a:t>
            </a:r>
          </a:p>
        </p:txBody>
      </p:sp>
    </p:spTree>
    <p:extLst>
      <p:ext uri="{BB962C8B-B14F-4D97-AF65-F5344CB8AC3E}">
        <p14:creationId xmlns:p14="http://schemas.microsoft.com/office/powerpoint/2010/main" val="122070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099A-A3F9-A944-AFDD-BAC08BB2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B9D54-FE27-564F-83F0-C9FAC0170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i="1" u="sng" dirty="0"/>
                  <a:t>Basic operations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Selection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selects a subset of rows from relation</a:t>
                </a:r>
              </a:p>
              <a:p>
                <a:pPr lvl="1"/>
                <a:r>
                  <a:rPr lang="en-US" i="1" dirty="0"/>
                  <a:t>Projection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leaves wanted columns from relation</a:t>
                </a:r>
              </a:p>
              <a:p>
                <a:pPr lvl="1"/>
                <a:r>
                  <a:rPr lang="en-US" i="1" dirty="0"/>
                  <a:t>Cross-project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allows us to combine two relations</a:t>
                </a:r>
              </a:p>
              <a:p>
                <a:pPr lvl="1"/>
                <a:r>
                  <a:rPr lang="en-US" i="1" dirty="0"/>
                  <a:t>Difference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tuples in reln.1, but not in reln.2</a:t>
                </a:r>
              </a:p>
              <a:p>
                <a:pPr lvl="1"/>
                <a:r>
                  <a:rPr lang="en-US" i="1" dirty="0"/>
                  <a:t>Union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tuples in reln.1 or in reln.2</a:t>
                </a:r>
              </a:p>
              <a:p>
                <a:r>
                  <a:rPr lang="en-US" i="1" u="sng" dirty="0"/>
                  <a:t>Additional operations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i="1" dirty="0"/>
                  <a:t>Intersect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tuples in both reln.1 and reln.2</a:t>
                </a:r>
              </a:p>
              <a:p>
                <a:pPr lvl="1"/>
                <a:r>
                  <a:rPr lang="en-US" i="1" dirty="0"/>
                  <a:t>Join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combined from two or more relations</a:t>
                </a:r>
              </a:p>
              <a:p>
                <a:pPr lvl="1"/>
                <a:r>
                  <a:rPr lang="en-US" i="1" dirty="0"/>
                  <a:t>Division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i="1" dirty="0"/>
                  <a:t>)</a:t>
                </a:r>
                <a:r>
                  <a:rPr lang="en-US" dirty="0"/>
                  <a:t>: data being associated with values of data in another relation</a:t>
                </a:r>
              </a:p>
              <a:p>
                <a:r>
                  <a:rPr lang="en-US" dirty="0"/>
                  <a:t>Since each operation returns a relation, operations can be composed (”closed” in algebra)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B9D54-FE27-564F-83F0-C9FAC0170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86" t="-3488" r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18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8/31/22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43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3A251-E271-554D-A213-3D53BCDEA0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𝑝𝑟𝑜𝑗𝑒𝑐𝑡𝑖𝑜𝑛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𝑙𝑖𝑠𝑡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3A251-E271-554D-A213-3D53BCDEA0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1A9-7637-5445-86A9-207397B5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00782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Yields attributes in projection list</a:t>
            </a:r>
          </a:p>
          <a:p>
            <a:r>
              <a:rPr lang="en-US" dirty="0"/>
              <a:t>Schema of result contains exactly the fields in the projection list, with the same names that they had in the input relation</a:t>
            </a:r>
          </a:p>
          <a:p>
            <a:pPr lvl="1"/>
            <a:r>
              <a:rPr lang="en-US" dirty="0"/>
              <a:t>Later we can rename the attributes</a:t>
            </a:r>
          </a:p>
          <a:p>
            <a:r>
              <a:rPr lang="en-US" dirty="0"/>
              <a:t>Projection operator has to eliminate duplicates!</a:t>
            </a:r>
          </a:p>
          <a:p>
            <a:pPr lvl="1"/>
            <a:r>
              <a:rPr lang="en-US" dirty="0"/>
              <a:t>Note: real systems typically don’t do duplicate elimination unless the user explicitly asks for it.</a:t>
            </a:r>
          </a:p>
          <a:p>
            <a:pPr lvl="2"/>
            <a:r>
              <a:rPr lang="en-US" dirty="0"/>
              <a:t>Using “distinct”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2CFD4B-421D-464C-B73D-A8D446AEE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791179"/>
              </p:ext>
            </p:extLst>
          </p:nvPr>
        </p:nvGraphicFramePr>
        <p:xfrm>
          <a:off x="6972888" y="888155"/>
          <a:ext cx="1622259" cy="18749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7880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444237-BEC0-EF40-BCEC-5E892E5B0D9C}"/>
                  </a:ext>
                </a:extLst>
              </p:cNvPr>
              <p:cNvSpPr/>
              <p:nvPr/>
            </p:nvSpPr>
            <p:spPr>
              <a:xfrm>
                <a:off x="6505782" y="2898031"/>
                <a:ext cx="2556469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𝑠𝑛𝑎𝑚𝑒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444237-BEC0-EF40-BCEC-5E892E5B0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782" y="2898031"/>
                <a:ext cx="2556469" cy="491738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DAAE7-7580-9446-9B29-E6B7BF8648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8705620"/>
              </p:ext>
            </p:extLst>
          </p:nvPr>
        </p:nvGraphicFramePr>
        <p:xfrm>
          <a:off x="7208558" y="3835501"/>
          <a:ext cx="949315" cy="1124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8DFC0F-0ADD-B540-BCB5-A5D09266F0AC}"/>
                  </a:ext>
                </a:extLst>
              </p:cNvPr>
              <p:cNvSpPr/>
              <p:nvPr/>
            </p:nvSpPr>
            <p:spPr>
              <a:xfrm>
                <a:off x="7055130" y="5160328"/>
                <a:ext cx="1457771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8DFC0F-0ADD-B540-BCB5-A5D09266F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30" y="5160328"/>
                <a:ext cx="1457771" cy="491738"/>
              </a:xfrm>
              <a:prstGeom prst="rect">
                <a:avLst/>
              </a:prstGeom>
              <a:blipFill>
                <a:blip r:embed="rId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0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6E2EDD-F557-564B-91A2-E08CC13B9A5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𝑐𝑜𝑛𝑑𝑖𝑡𝑖𝑜𝑛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6E2EDD-F557-564B-91A2-E08CC13B9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BFAB-01E1-0540-887E-6704484AD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915540" cy="4351338"/>
          </a:xfrm>
        </p:spPr>
        <p:txBody>
          <a:bodyPr/>
          <a:lstStyle/>
          <a:p>
            <a:r>
              <a:rPr lang="en-US" dirty="0"/>
              <a:t>Selects rows that satisfy selection condition</a:t>
            </a:r>
          </a:p>
          <a:p>
            <a:r>
              <a:rPr lang="en-US" dirty="0"/>
              <a:t>No duplicates in result!</a:t>
            </a:r>
          </a:p>
          <a:p>
            <a:r>
              <a:rPr lang="en-US" dirty="0"/>
              <a:t>Schema of result identical to that of input relation</a:t>
            </a:r>
          </a:p>
          <a:p>
            <a:r>
              <a:rPr lang="en-US" dirty="0"/>
              <a:t>Result relation can be the input for another relation algebra operation! (operator composition)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3B41CC-DB1F-714D-A978-3C6AF3BA6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707597"/>
              </p:ext>
            </p:extLst>
          </p:nvPr>
        </p:nvGraphicFramePr>
        <p:xfrm>
          <a:off x="6115050" y="2226033"/>
          <a:ext cx="3028950" cy="1124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748738-BB7F-DB45-B5CC-2BBD3323B261}"/>
                  </a:ext>
                </a:extLst>
              </p:cNvPr>
              <p:cNvSpPr/>
              <p:nvPr/>
            </p:nvSpPr>
            <p:spPr>
              <a:xfrm>
                <a:off x="7052906" y="3354273"/>
                <a:ext cx="2015680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≥9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748738-BB7F-DB45-B5CC-2BBD3323B2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906" y="3354273"/>
                <a:ext cx="2015680" cy="49173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05115D-A2EE-6145-8EBE-B4AB1099FD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0164273"/>
              </p:ext>
            </p:extLst>
          </p:nvPr>
        </p:nvGraphicFramePr>
        <p:xfrm>
          <a:off x="7249616" y="4235491"/>
          <a:ext cx="1622259" cy="1124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8E381F-BEC2-E041-B938-CAC3A681F47F}"/>
                  </a:ext>
                </a:extLst>
              </p:cNvPr>
              <p:cNvSpPr/>
              <p:nvPr/>
            </p:nvSpPr>
            <p:spPr>
              <a:xfrm>
                <a:off x="5298108" y="5419248"/>
                <a:ext cx="3984104" cy="4917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𝑠𝑛𝑎𝑚𝑒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≥9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8E381F-BEC2-E041-B938-CAC3A681F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08" y="5419248"/>
                <a:ext cx="3984104" cy="49173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5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407E-AF02-874A-8B69-F9F26C8C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FDD-5D66-584D-8B04-A52FCA2D8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933164" cy="3170581"/>
          </a:xfrm>
        </p:spPr>
        <p:txBody>
          <a:bodyPr>
            <a:normAutofit fontScale="92500"/>
          </a:bodyPr>
          <a:lstStyle/>
          <a:p>
            <a:r>
              <a:rPr lang="en-US" dirty="0"/>
              <a:t>All of these operations take two input relations, which must be union-compatible:</a:t>
            </a:r>
          </a:p>
          <a:p>
            <a:r>
              <a:rPr lang="en-US" dirty="0"/>
              <a:t>Same number of fields</a:t>
            </a:r>
          </a:p>
          <a:p>
            <a:r>
              <a:rPr lang="en-US" dirty="0"/>
              <a:t>“corresponding” fields have the same type</a:t>
            </a:r>
          </a:p>
          <a:p>
            <a:r>
              <a:rPr lang="en-US" dirty="0"/>
              <a:t>What is the schema of result?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9E9A0-7FFA-9446-A2BC-60A6499FCB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533397"/>
              </p:ext>
            </p:extLst>
          </p:nvPr>
        </p:nvGraphicFramePr>
        <p:xfrm>
          <a:off x="5747404" y="2062054"/>
          <a:ext cx="3028950" cy="224992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7880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groppy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884954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yuppy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7743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727DC5-3E1B-EB4C-8D49-60B0C4768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185110"/>
              </p:ext>
            </p:extLst>
          </p:nvPr>
        </p:nvGraphicFramePr>
        <p:xfrm>
          <a:off x="5747404" y="5129967"/>
          <a:ext cx="3028950" cy="112496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078805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916B68-CBEA-6B45-9377-E9CE4A68C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2344599"/>
              </p:ext>
            </p:extLst>
          </p:nvPr>
        </p:nvGraphicFramePr>
        <p:xfrm>
          <a:off x="1111184" y="5371194"/>
          <a:ext cx="3028950" cy="74997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5737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46783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75476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94931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</a:tblGrid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749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4B4F47-127F-B148-8424-F28327B02CD1}"/>
                  </a:ext>
                </a:extLst>
              </p:cNvPr>
              <p:cNvSpPr/>
              <p:nvPr/>
            </p:nvSpPr>
            <p:spPr>
              <a:xfrm>
                <a:off x="6763183" y="4389270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4B4F47-127F-B148-8424-F28327B02C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183" y="4389270"/>
                <a:ext cx="103586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AFE4AF-AB7F-1443-A159-1BB8F550A8CB}"/>
                  </a:ext>
                </a:extLst>
              </p:cNvPr>
              <p:cNvSpPr/>
              <p:nvPr/>
            </p:nvSpPr>
            <p:spPr>
              <a:xfrm>
                <a:off x="6763183" y="6285296"/>
                <a:ext cx="1035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AFE4AF-AB7F-1443-A159-1BB8F550A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183" y="6285296"/>
                <a:ext cx="10358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59B0C1-2D88-5A44-99FE-23EE63386884}"/>
                  </a:ext>
                </a:extLst>
              </p:cNvPr>
              <p:cNvSpPr/>
              <p:nvPr/>
            </p:nvSpPr>
            <p:spPr>
              <a:xfrm>
                <a:off x="1987161" y="6280085"/>
                <a:ext cx="10518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59B0C1-2D88-5A44-99FE-23EE63386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61" y="6280085"/>
                <a:ext cx="10518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11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443C-95CC-1344-82AD-EB5D9C1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Cross-Product (or Product)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94BA-7697-8944-B967-7836CEF5F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Each row of S1 is paired with each row of R1</a:t>
                </a:r>
              </a:p>
              <a:p>
                <a:r>
                  <a:rPr lang="en-US" dirty="0"/>
                  <a:t>Result schema has one field per field of S1 and R1, with field names “inherited” if possible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Renaming operator: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5→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D94BA-7697-8944-B967-7836CEF5F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779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C20A8A-8745-6C40-B21F-97241180E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5307506"/>
              </p:ext>
            </p:extLst>
          </p:nvPr>
        </p:nvGraphicFramePr>
        <p:xfrm>
          <a:off x="1951350" y="2948655"/>
          <a:ext cx="5241300" cy="2133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007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94687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70522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  <a:gridCol w="679106">
                  <a:extLst>
                    <a:ext uri="{9D8B030D-6E8A-4147-A177-3AD203B41FA5}">
                      <a16:colId xmlns:a16="http://schemas.microsoft.com/office/drawing/2014/main" val="1094472357"/>
                    </a:ext>
                  </a:extLst>
                </a:gridCol>
                <a:gridCol w="600747">
                  <a:extLst>
                    <a:ext uri="{9D8B030D-6E8A-4147-A177-3AD203B41FA5}">
                      <a16:colId xmlns:a16="http://schemas.microsoft.com/office/drawing/2014/main" val="3976374094"/>
                    </a:ext>
                  </a:extLst>
                </a:gridCol>
                <a:gridCol w="1027364">
                  <a:extLst>
                    <a:ext uri="{9D8B030D-6E8A-4147-A177-3AD203B41FA5}">
                      <a16:colId xmlns:a16="http://schemas.microsoft.com/office/drawing/2014/main" val="91047505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76021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77965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10/10/96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5773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A05C50-77CB-8347-BDFD-40738DC4810D}"/>
                  </a:ext>
                </a:extLst>
              </p:cNvPr>
              <p:cNvSpPr/>
              <p:nvPr/>
            </p:nvSpPr>
            <p:spPr>
              <a:xfrm>
                <a:off x="1048539" y="3244334"/>
                <a:ext cx="9412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A05C50-77CB-8347-BDFD-40738DC48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39" y="3244334"/>
                <a:ext cx="9412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94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B46-CFCA-7341-95A8-3BE498A3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4E6E4-FF15-5746-9A44-38D499B9F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 join: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Result schema same as that of cross-product</a:t>
                </a:r>
              </a:p>
              <a:p>
                <a:r>
                  <a:rPr lang="en-US" dirty="0"/>
                  <a:t>Fewer tuples than cross-product</a:t>
                </a:r>
              </a:p>
              <a:p>
                <a:r>
                  <a:rPr lang="en-US" dirty="0"/>
                  <a:t>Also referred to as theta-join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4E6E4-FF15-5746-9A44-38D499B9F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2F345C-2BC8-2243-B03A-C7DEACB5D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137536"/>
              </p:ext>
            </p:extLst>
          </p:nvPr>
        </p:nvGraphicFramePr>
        <p:xfrm>
          <a:off x="1951350" y="2439608"/>
          <a:ext cx="5241300" cy="914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007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94687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70522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  <a:gridCol w="679106">
                  <a:extLst>
                    <a:ext uri="{9D8B030D-6E8A-4147-A177-3AD203B41FA5}">
                      <a16:colId xmlns:a16="http://schemas.microsoft.com/office/drawing/2014/main" val="1094472357"/>
                    </a:ext>
                  </a:extLst>
                </a:gridCol>
                <a:gridCol w="600747">
                  <a:extLst>
                    <a:ext uri="{9D8B030D-6E8A-4147-A177-3AD203B41FA5}">
                      <a16:colId xmlns:a16="http://schemas.microsoft.com/office/drawing/2014/main" val="3976374094"/>
                    </a:ext>
                  </a:extLst>
                </a:gridCol>
                <a:gridCol w="1027364">
                  <a:extLst>
                    <a:ext uri="{9D8B030D-6E8A-4147-A177-3AD203B41FA5}">
                      <a16:colId xmlns:a16="http://schemas.microsoft.com/office/drawing/2014/main" val="91047505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sid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76021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lubber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77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7F1E2-6776-C34F-B8F4-1E5BBC96B4BF}"/>
                  </a:ext>
                </a:extLst>
              </p:cNvPr>
              <p:cNvSpPr/>
              <p:nvPr/>
            </p:nvSpPr>
            <p:spPr>
              <a:xfrm>
                <a:off x="3100604" y="3482361"/>
                <a:ext cx="29427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𝒔𝒊𝒅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7F1E2-6776-C34F-B8F4-1E5BBC96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604" y="3482361"/>
                <a:ext cx="2942792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548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CB46-CFCA-7341-95A8-3BE498A3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4E6E4-FF15-5746-9A44-38D499B9F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u="sng" dirty="0"/>
                  <a:t>Equi-Join</a:t>
                </a:r>
                <a:r>
                  <a:rPr lang="en-US" dirty="0"/>
                  <a:t>: a special case of condition join where the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contains only equalities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Result schema similar to cross-product, but only one copy of fields for which equality is specified</a:t>
                </a:r>
              </a:p>
              <a:p>
                <a:r>
                  <a:rPr lang="en-US" i="1" u="sng" dirty="0"/>
                  <a:t>Natural Join</a:t>
                </a:r>
                <a:r>
                  <a:rPr lang="en-US" dirty="0"/>
                  <a:t>: Equijoin on all common fields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4E6E4-FF15-5746-9A44-38D499B9F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 r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2F345C-2BC8-2243-B03A-C7DEACB5D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34253"/>
              </p:ext>
            </p:extLst>
          </p:nvPr>
        </p:nvGraphicFramePr>
        <p:xfrm>
          <a:off x="1951350" y="2788399"/>
          <a:ext cx="4562194" cy="9144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007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894687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3364788896"/>
                    </a:ext>
                  </a:extLst>
                </a:gridCol>
                <a:gridCol w="705225">
                  <a:extLst>
                    <a:ext uri="{9D8B030D-6E8A-4147-A177-3AD203B41FA5}">
                      <a16:colId xmlns:a16="http://schemas.microsoft.com/office/drawing/2014/main" val="2084100975"/>
                    </a:ext>
                  </a:extLst>
                </a:gridCol>
                <a:gridCol w="600747">
                  <a:extLst>
                    <a:ext uri="{9D8B030D-6E8A-4147-A177-3AD203B41FA5}">
                      <a16:colId xmlns:a16="http://schemas.microsoft.com/office/drawing/2014/main" val="3976374094"/>
                    </a:ext>
                  </a:extLst>
                </a:gridCol>
                <a:gridCol w="1027364">
                  <a:extLst>
                    <a:ext uri="{9D8B030D-6E8A-4147-A177-3AD203B41FA5}">
                      <a16:colId xmlns:a16="http://schemas.microsoft.com/office/drawing/2014/main" val="910475055"/>
                    </a:ext>
                  </a:extLst>
                </a:gridCol>
              </a:tblGrid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sname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dustin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76021"/>
                  </a:ext>
                </a:extLst>
              </a:tr>
              <a:tr h="2844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rusty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11/12/96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77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7F1E2-6776-C34F-B8F4-1E5BBC96B4BF}"/>
                  </a:ext>
                </a:extLst>
              </p:cNvPr>
              <p:cNvSpPr/>
              <p:nvPr/>
            </p:nvSpPr>
            <p:spPr>
              <a:xfrm>
                <a:off x="3337330" y="3702799"/>
                <a:ext cx="1790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𝒔𝒊𝒅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7F1E2-6776-C34F-B8F4-1E5BBC96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330" y="3702799"/>
                <a:ext cx="1790234" cy="461665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63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2DAA-EA6A-6746-84C1-B86415BE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2F4F1-FBD4-4B4B-B0E2-902F4AE74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 supported as a primitive operator, but useful for expression queries like: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Find sailors who have reserved all boats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have 2 fields,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 have only field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|∃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contains all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tuples (sailors) such that for every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tuple (boat)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there is 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tuple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Or, if the set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values (boats) associated with 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value (sailor)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contains all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value 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E2F4F1-FBD4-4B4B-B0E2-902F4AE74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75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54DF0E-E0D7-7B4E-A0DD-1B4403599B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Examples of Division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54DF0E-E0D7-7B4E-A0DD-1B4403599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C15048-EFD0-4C48-9ECF-A233CD9D95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408696"/>
              </p:ext>
            </p:extLst>
          </p:nvPr>
        </p:nvGraphicFramePr>
        <p:xfrm>
          <a:off x="1297953" y="1600200"/>
          <a:ext cx="1058748" cy="36576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85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  <a:gridCol w="580202">
                  <a:extLst>
                    <a:ext uri="{9D8B030D-6E8A-4147-A177-3AD203B41FA5}">
                      <a16:colId xmlns:a16="http://schemas.microsoft.com/office/drawing/2014/main" val="702851625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0699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054522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7766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30490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365194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365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8934F9-70EA-864A-80DC-B686ABC161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0507742"/>
              </p:ext>
            </p:extLst>
          </p:nvPr>
        </p:nvGraphicFramePr>
        <p:xfrm>
          <a:off x="3444773" y="3938047"/>
          <a:ext cx="478546" cy="18288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85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80699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99B885-6E07-7445-B5D3-A67E821F97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592191"/>
              </p:ext>
            </p:extLst>
          </p:nvPr>
        </p:nvGraphicFramePr>
        <p:xfrm>
          <a:off x="5385846" y="3938047"/>
          <a:ext cx="478546" cy="1097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85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512E8-D315-6B4E-882A-E83265F8C5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5216207"/>
              </p:ext>
            </p:extLst>
          </p:nvPr>
        </p:nvGraphicFramePr>
        <p:xfrm>
          <a:off x="7290259" y="3938047"/>
          <a:ext cx="478546" cy="731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8546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7AE6D3-CFAB-7244-BC4B-01EE7C46A2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1646244"/>
              </p:ext>
            </p:extLst>
          </p:nvPr>
        </p:nvGraphicFramePr>
        <p:xfrm>
          <a:off x="7290259" y="1600200"/>
          <a:ext cx="555788" cy="1463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5788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72BCF77-0429-5B4C-B67B-03E2500DE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86619"/>
              </p:ext>
            </p:extLst>
          </p:nvPr>
        </p:nvGraphicFramePr>
        <p:xfrm>
          <a:off x="5302773" y="1600200"/>
          <a:ext cx="561619" cy="1097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1619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4691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435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F4DC63-DC4A-864C-8566-BAD871F175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8752762"/>
              </p:ext>
            </p:extLst>
          </p:nvPr>
        </p:nvGraphicFramePr>
        <p:xfrm>
          <a:off x="3444772" y="1600200"/>
          <a:ext cx="561619" cy="731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61619">
                  <a:extLst>
                    <a:ext uri="{9D8B030D-6E8A-4147-A177-3AD203B41FA5}">
                      <a16:colId xmlns:a16="http://schemas.microsoft.com/office/drawing/2014/main" val="2469329682"/>
                    </a:ext>
                  </a:extLst>
                </a:gridCol>
              </a:tblGrid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15648"/>
                  </a:ext>
                </a:extLst>
              </a:tr>
              <a:tr h="3300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04597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83B563-84B8-BE4F-A4E7-4B488C2D8EC1}"/>
                  </a:ext>
                </a:extLst>
              </p:cNvPr>
              <p:cNvSpPr/>
              <p:nvPr/>
            </p:nvSpPr>
            <p:spPr>
              <a:xfrm>
                <a:off x="1596564" y="5327658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083B563-84B8-BE4F-A4E7-4B488C2D8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64" y="5327658"/>
                <a:ext cx="389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196DB0-D902-E244-9867-CAE116987597}"/>
                  </a:ext>
                </a:extLst>
              </p:cNvPr>
              <p:cNvSpPr/>
              <p:nvPr/>
            </p:nvSpPr>
            <p:spPr>
              <a:xfrm>
                <a:off x="3532740" y="2511863"/>
                <a:ext cx="514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196DB0-D902-E244-9867-CAE1169875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40" y="2511863"/>
                <a:ext cx="51482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BFF36A-DD43-E648-A9D8-D790B937F55B}"/>
                  </a:ext>
                </a:extLst>
              </p:cNvPr>
              <p:cNvSpPr/>
              <p:nvPr/>
            </p:nvSpPr>
            <p:spPr>
              <a:xfrm>
                <a:off x="5302773" y="2752713"/>
                <a:ext cx="5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2BFF36A-DD43-E648-A9D8-D790B937F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73" y="2752713"/>
                <a:ext cx="514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FECD6-384B-5148-A3AB-BB49A136284F}"/>
                  </a:ext>
                </a:extLst>
              </p:cNvPr>
              <p:cNvSpPr/>
              <p:nvPr/>
            </p:nvSpPr>
            <p:spPr>
              <a:xfrm>
                <a:off x="7336691" y="3149322"/>
                <a:ext cx="51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E0FECD6-384B-5148-A3AB-BB49A1362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91" y="3149322"/>
                <a:ext cx="514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BBD2B7-F4E1-7849-9A4F-0A0CA89AD74C}"/>
                  </a:ext>
                </a:extLst>
              </p:cNvPr>
              <p:cNvSpPr/>
              <p:nvPr/>
            </p:nvSpPr>
            <p:spPr>
              <a:xfrm>
                <a:off x="3274094" y="6015815"/>
                <a:ext cx="942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BBD2B7-F4E1-7849-9A4F-0A0CA89AD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094" y="6015815"/>
                <a:ext cx="9428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F4369F-0E16-9D4E-B67A-566083DCB114}"/>
                  </a:ext>
                </a:extLst>
              </p:cNvPr>
              <p:cNvSpPr/>
              <p:nvPr/>
            </p:nvSpPr>
            <p:spPr>
              <a:xfrm>
                <a:off x="5302773" y="5327658"/>
                <a:ext cx="942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2F4369F-0E16-9D4E-B67A-566083DCB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773" y="5327658"/>
                <a:ext cx="9428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CA5212-27BF-8E4A-BE8B-5C568A173B17}"/>
                  </a:ext>
                </a:extLst>
              </p:cNvPr>
              <p:cNvSpPr/>
              <p:nvPr/>
            </p:nvSpPr>
            <p:spPr>
              <a:xfrm>
                <a:off x="7158201" y="4725751"/>
                <a:ext cx="9428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2CA5212-27BF-8E4A-BE8B-5C568A173B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01" y="4725751"/>
                <a:ext cx="9428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740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53E2B0-0CBA-934A-BC81-4F7BD497F8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Expressing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Using Basic Operators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53E2B0-0CBA-934A-BC81-4F7BD497F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A2F3E-2B35-B64D-9A2F-CB3FE6BAD8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Division is not essential operator but a useful shorthand</a:t>
                </a:r>
              </a:p>
              <a:p>
                <a:r>
                  <a:rPr lang="en-US" i="1" u="sng" dirty="0"/>
                  <a:t>Idea</a:t>
                </a:r>
                <a:r>
                  <a:rPr lang="en-US" dirty="0"/>
                  <a:t>: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compute all x values that are not ”disqualified” by some y value in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value is disqualified if by attaching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value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/>
                  <a:t>, we obtain 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en-US" dirty="0"/>
                  <a:t> that is not in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8A2F3E-2B35-B64D-9A2F-CB3FE6BAD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0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19E145-DCF2-8A46-85A6-B1283565CFEF}"/>
                  </a:ext>
                </a:extLst>
              </p:cNvPr>
              <p:cNvSpPr/>
              <p:nvPr/>
            </p:nvSpPr>
            <p:spPr>
              <a:xfrm>
                <a:off x="5105994" y="4950586"/>
                <a:ext cx="2097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disqualified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values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19E145-DCF2-8A46-85A6-B1283565C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94" y="4950586"/>
                <a:ext cx="2097434" cy="369332"/>
              </a:xfrm>
              <a:prstGeom prst="rect">
                <a:avLst/>
              </a:prstGeom>
              <a:blipFill>
                <a:blip r:embed="rId4"/>
                <a:stretch>
                  <a:fillRect l="-3012" t="-6452" r="-120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049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2D3-83BB-0E4E-9933-189F3D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names of sailors who’ve reserved boat #103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Solution 1: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Solution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=103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𝑅𝑒𝑠𝑒𝑟𝑣𝑒𝑠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𝑆𝑎𝑖𝑙𝑜𝑟𝑠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Solution 3: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𝑏𝑖𝑑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=103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𝑅𝑒𝑠𝑒𝑟𝑣𝑒𝑠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𝑆𝑎𝑖𝑙𝑜𝑟𝑠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60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The Relational Model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2D3-83BB-0E4E-9933-189F3D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Find names of sailors who’ve reserved a red boat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Assume that the information about boat color only available in Boats entity</a:t>
                </a:r>
              </a:p>
              <a:p>
                <a:pPr lvl="1"/>
                <a:r>
                  <a:rPr lang="en-US" b="0" u="sng" dirty="0">
                    <a:ea typeface="Cambria Math" panose="02040503050406030204" pitchFamily="18" charset="0"/>
                  </a:rPr>
                  <a:t>Join needed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𝐵𝑜𝑎𝑡𝑠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𝑅𝑒𝑠𝑒𝑟𝑣𝑒𝑠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More efficient solution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𝐵𝑜𝑎𝑡𝑠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𝑅𝑒𝑠𝑒𝑟𝑣𝑒𝑠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610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2D3-83BB-0E4E-9933-189F3D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 3: Find names of sailors who’ve reserved a red boat or a green boat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Can identify all red or green boats, then find sailors who’ve reserved one of these boats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𝑇𝑏𝑜𝑎𝑡𝑠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𝑔𝑟𝑒𝑒𝑛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𝐵𝑜𝑎𝑡𝑠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𝑇𝑏𝑜𝑎𝑡𝑠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𝑅𝑒𝑠𝑒𝑟𝑣𝑒𝑠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Can also define </a:t>
                </a:r>
                <a:r>
                  <a:rPr lang="en-US" i="1" dirty="0" err="1">
                    <a:ea typeface="Cambria Math" panose="02040503050406030204" pitchFamily="18" charset="0"/>
                  </a:rPr>
                  <a:t>Tboats</a:t>
                </a:r>
                <a:r>
                  <a:rPr lang="en-US" i="1" dirty="0">
                    <a:ea typeface="Cambria Math" panose="02040503050406030204" pitchFamily="18" charset="0"/>
                  </a:rPr>
                  <a:t> using union! How?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12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2D3-83BB-0E4E-9933-189F3D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4: Find sailors who’ve reserved a red and a green boat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Identify sailors who’ve reserved red boats, sailors who’ve reserved green boats, then find the intersection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note that </a:t>
                </a:r>
                <a:r>
                  <a:rPr lang="en-US" b="0" dirty="0" err="1">
                    <a:ea typeface="Cambria Math" panose="02040503050406030204" pitchFamily="18" charset="0"/>
                  </a:rPr>
                  <a:t>sid</a:t>
                </a:r>
                <a:r>
                  <a:rPr lang="en-US" b="0" dirty="0">
                    <a:ea typeface="Cambria Math" panose="02040503050406030204" pitchFamily="18" charset="0"/>
                  </a:rPr>
                  <a:t> is a key for Sailors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𝑐𝑜𝑙𝑜𝑟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𝐵𝑜𝑎𝑡𝑠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𝑇𝑔𝑟𝑒𝑒𝑛</m:t>
                      </m:r>
                      <m:r>
                        <a:rPr lang="en-US" sz="2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𝑐𝑜𝑙𝑜𝑟</m:t>
                              </m:r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7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𝐵𝑜𝑎𝑡𝑠</m:t>
                              </m:r>
                            </m:e>
                          </m:d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⋈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𝑇𝑔𝑟𝑒𝑒𝑛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421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2D3-83BB-0E4E-9933-189F3D99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5: Find the names of sailors who’ve reserved all boats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Uses division; schemas of the input relations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must be carefully chosen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𝑇𝑠𝑖𝑑𝑠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𝑅𝑒𝑠𝑒𝑟𝑣𝑒𝑠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𝑏𝑖𝑑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𝐵𝑜𝑎𝑡𝑠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𝑠𝑛𝑎𝑚𝑒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𝑇𝑠𝑖𝑑𝑠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𝑆𝑎𝑖𝑙𝑜𝑟𝑠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To find sailors who’ve reserved all ‘</a:t>
                </a:r>
                <a:r>
                  <a:rPr lang="en-US" i="1" dirty="0" err="1">
                    <a:ea typeface="Cambria Math" panose="02040503050406030204" pitchFamily="18" charset="0"/>
                  </a:rPr>
                  <a:t>interlake</a:t>
                </a:r>
                <a:r>
                  <a:rPr lang="en-US" i="1" dirty="0">
                    <a:ea typeface="Cambria Math" panose="02040503050406030204" pitchFamily="18" charset="0"/>
                  </a:rPr>
                  <a:t>’ boats??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BB285-C2CC-354C-8A19-794CD2AEA1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07" r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062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57E6-DD56-5349-A159-4F5477347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A0AD-23EB-1443-A0DD-CA053D5E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tabular representation of data</a:t>
            </a:r>
          </a:p>
          <a:p>
            <a:r>
              <a:rPr lang="en-US" dirty="0"/>
              <a:t>Simple and intuitive, currently the most widely used</a:t>
            </a:r>
          </a:p>
          <a:p>
            <a:r>
              <a:rPr lang="en-US" dirty="0"/>
              <a:t>Integrity constraints can be specified by the DBA, based on application semantics</a:t>
            </a:r>
          </a:p>
          <a:p>
            <a:pPr lvl="1"/>
            <a:r>
              <a:rPr lang="en-US" dirty="0"/>
              <a:t>Domain constraints</a:t>
            </a:r>
          </a:p>
          <a:p>
            <a:pPr lvl="1"/>
            <a:r>
              <a:rPr lang="en-US" dirty="0"/>
              <a:t>Primary and foreign keys</a:t>
            </a:r>
          </a:p>
          <a:p>
            <a:pPr lvl="1"/>
            <a:r>
              <a:rPr lang="en-US" dirty="0"/>
              <a:t>Entity integrity and referential integrity</a:t>
            </a:r>
          </a:p>
        </p:txBody>
      </p:sp>
    </p:spTree>
    <p:extLst>
      <p:ext uri="{BB962C8B-B14F-4D97-AF65-F5344CB8AC3E}">
        <p14:creationId xmlns:p14="http://schemas.microsoft.com/office/powerpoint/2010/main" val="3474524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B41B-6DF7-7E4F-8C78-A7C5809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3209-8C44-8440-AB7A-D4DE2F10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 has rigorously defined query languages that are simple and powerful</a:t>
            </a:r>
          </a:p>
          <a:p>
            <a:r>
              <a:rPr lang="en-US" dirty="0"/>
              <a:t>Relational algebra is more operational; useful as internal representation for query evaluation plans</a:t>
            </a:r>
          </a:p>
          <a:p>
            <a:r>
              <a:rPr lang="en-US" dirty="0"/>
              <a:t>Several ways of expressing a given query; a query optimizer should choose the most efficient version</a:t>
            </a:r>
          </a:p>
        </p:txBody>
      </p:sp>
    </p:spTree>
    <p:extLst>
      <p:ext uri="{BB962C8B-B14F-4D97-AF65-F5344CB8AC3E}">
        <p14:creationId xmlns:p14="http://schemas.microsoft.com/office/powerpoint/2010/main" val="86446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DD6A-02D6-7845-8D50-BB0A85EE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the Relational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386F-C672-7340-B4E4-624983D45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widely used model</a:t>
            </a:r>
          </a:p>
          <a:p>
            <a:pPr lvl="1"/>
            <a:r>
              <a:rPr lang="en-US" dirty="0"/>
              <a:t>Vendors: IBM, Microsoft, Oracle, Sybase, etc.</a:t>
            </a:r>
          </a:p>
          <a:p>
            <a:r>
              <a:rPr lang="en-US" dirty="0"/>
              <a:t>Referred to as a legacy systems</a:t>
            </a:r>
          </a:p>
          <a:p>
            <a:r>
              <a:rPr lang="en-US" dirty="0"/>
              <a:t>Recent competitor: object-oriented model</a:t>
            </a:r>
          </a:p>
          <a:p>
            <a:pPr lvl="1"/>
            <a:r>
              <a:rPr lang="en-US" dirty="0" err="1"/>
              <a:t>ObjectStore</a:t>
            </a:r>
            <a:r>
              <a:rPr lang="en-US" dirty="0"/>
              <a:t>, Versant, ONTOS</a:t>
            </a:r>
          </a:p>
          <a:p>
            <a:pPr lvl="1"/>
            <a:r>
              <a:rPr lang="en-US" dirty="0"/>
              <a:t>A synthesis emerging:</a:t>
            </a:r>
          </a:p>
          <a:p>
            <a:pPr lvl="2"/>
            <a:r>
              <a:rPr lang="en-US" dirty="0"/>
              <a:t>Informix Universal Server, </a:t>
            </a:r>
            <a:r>
              <a:rPr lang="en-US" dirty="0" err="1"/>
              <a:t>UniSQL</a:t>
            </a:r>
            <a:r>
              <a:rPr lang="en-US" dirty="0"/>
              <a:t>, O2, Oracle, DB2</a:t>
            </a:r>
          </a:p>
        </p:txBody>
      </p:sp>
    </p:spTree>
    <p:extLst>
      <p:ext uri="{BB962C8B-B14F-4D97-AF65-F5344CB8AC3E}">
        <p14:creationId xmlns:p14="http://schemas.microsoft.com/office/powerpoint/2010/main" val="213025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0EE4-3977-A544-9FDF-055EDB7E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4970-F28F-2E42-9B5D-7DFD85EDA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Relational database</a:t>
            </a:r>
            <a:r>
              <a:rPr lang="en-US" dirty="0"/>
              <a:t>: a set of relations (e.g., tables)</a:t>
            </a:r>
          </a:p>
          <a:p>
            <a:r>
              <a:rPr lang="en-US" i="1" u="sng" dirty="0"/>
              <a:t>Relation (table)</a:t>
            </a:r>
            <a:r>
              <a:rPr lang="en-US" dirty="0"/>
              <a:t>:</a:t>
            </a:r>
          </a:p>
          <a:p>
            <a:pPr lvl="1"/>
            <a:r>
              <a:rPr lang="en-US" i="1" u="sng" dirty="0"/>
              <a:t>Instance</a:t>
            </a:r>
            <a:r>
              <a:rPr lang="en-US" dirty="0"/>
              <a:t>: a table, with rows (tuple) and columns (fields or attributes)</a:t>
            </a:r>
          </a:p>
          <a:p>
            <a:pPr lvl="1"/>
            <a:r>
              <a:rPr lang="en-US" i="1" u="sng" dirty="0"/>
              <a:t>Schema</a:t>
            </a:r>
            <a:r>
              <a:rPr lang="en-US" dirty="0"/>
              <a:t>: specifies name of relation, name and type of each column</a:t>
            </a:r>
          </a:p>
          <a:p>
            <a:pPr lvl="2"/>
            <a:r>
              <a:rPr lang="en-US" dirty="0"/>
              <a:t>E.g., Student(</a:t>
            </a:r>
            <a:r>
              <a:rPr lang="en-US" dirty="0" err="1"/>
              <a:t>stu_num</a:t>
            </a:r>
            <a:r>
              <a:rPr lang="en-US" dirty="0"/>
              <a:t>: integer, </a:t>
            </a:r>
            <a:r>
              <a:rPr lang="en-US" dirty="0" err="1"/>
              <a:t>stu_lname</a:t>
            </a:r>
            <a:r>
              <a:rPr lang="en-US" dirty="0"/>
              <a:t>: string, </a:t>
            </a:r>
            <a:r>
              <a:rPr lang="en-US" dirty="0" err="1"/>
              <a:t>stu_fname</a:t>
            </a:r>
            <a:r>
              <a:rPr lang="en-US" dirty="0"/>
              <a:t>: string, </a:t>
            </a:r>
            <a:r>
              <a:rPr lang="en-US" dirty="0" err="1"/>
              <a:t>stu_init</a:t>
            </a:r>
            <a:r>
              <a:rPr lang="en-US" dirty="0"/>
              <a:t>: string, </a:t>
            </a:r>
            <a:r>
              <a:rPr lang="en-US" dirty="0" err="1"/>
              <a:t>stu_dob</a:t>
            </a:r>
            <a:r>
              <a:rPr lang="en-US" dirty="0"/>
              <a:t>: date, </a:t>
            </a:r>
            <a:r>
              <a:rPr lang="en-US" dirty="0" err="1"/>
              <a:t>stuhrs</a:t>
            </a:r>
            <a:r>
              <a:rPr lang="en-US" dirty="0"/>
              <a:t>: integer, </a:t>
            </a:r>
            <a:r>
              <a:rPr lang="en-US" dirty="0" err="1"/>
              <a:t>stu_class</a:t>
            </a:r>
            <a:r>
              <a:rPr lang="en-US" dirty="0"/>
              <a:t>: string, </a:t>
            </a:r>
            <a:r>
              <a:rPr lang="en-US" dirty="0" err="1"/>
              <a:t>stu_gpa</a:t>
            </a:r>
            <a:r>
              <a:rPr lang="en-US" dirty="0"/>
              <a:t>: decimal, </a:t>
            </a:r>
            <a:r>
              <a:rPr lang="en-US" dirty="0" err="1"/>
              <a:t>stu_transfer</a:t>
            </a:r>
            <a:r>
              <a:rPr lang="en-US" dirty="0"/>
              <a:t>: string, </a:t>
            </a:r>
            <a:r>
              <a:rPr lang="en-US" dirty="0" err="1"/>
              <a:t>dept_code</a:t>
            </a:r>
            <a:r>
              <a:rPr lang="en-US" dirty="0"/>
              <a:t>: string, </a:t>
            </a:r>
            <a:r>
              <a:rPr lang="en-US" dirty="0" err="1"/>
              <a:t>stu_phone</a:t>
            </a:r>
            <a:r>
              <a:rPr lang="en-US" dirty="0"/>
              <a:t>: integer, </a:t>
            </a:r>
            <a:r>
              <a:rPr lang="en-US" dirty="0" err="1"/>
              <a:t>prof_num</a:t>
            </a:r>
            <a:r>
              <a:rPr lang="en-US" dirty="0"/>
              <a:t>: integer)</a:t>
            </a:r>
          </a:p>
        </p:txBody>
      </p:sp>
    </p:spTree>
    <p:extLst>
      <p:ext uri="{BB962C8B-B14F-4D97-AF65-F5344CB8AC3E}">
        <p14:creationId xmlns:p14="http://schemas.microsoft.com/office/powerpoint/2010/main" val="24584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016-BD6A-514F-8B28-F50E537A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Components of A Relation (Table)?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ABC5DA-D65E-CE4E-BF60-5AE75E4B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627" y="2951468"/>
            <a:ext cx="7796374" cy="16990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CDEA-F2FA-644D-B75B-A48150C2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5B18-5138-E84B-BC7C-351BA6A4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9620-C2F9-9D45-A8C2-69C37F8D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6</a:t>
            </a:fld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99A0D3-AE39-154E-B7FD-0A1A20769188}"/>
              </a:ext>
            </a:extLst>
          </p:cNvPr>
          <p:cNvSpPr txBox="1"/>
          <p:nvPr/>
        </p:nvSpPr>
        <p:spPr>
          <a:xfrm>
            <a:off x="1491695" y="5163829"/>
            <a:ext cx="7991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(STU_NUM, STU_LNAME, STU_FNAME, STU_INIT, STU_DOB, STU_HRS, STU_CLASS,</a:t>
            </a:r>
          </a:p>
          <a:p>
            <a:r>
              <a:rPr lang="en-US" sz="1500" dirty="0"/>
              <a:t>STU_GPA, STU_TRANSFER, DEPT_CODE, STU_PHONE, PROF_NUM)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88C8C-9524-A94C-9C11-6144B4D628DB}"/>
              </a:ext>
            </a:extLst>
          </p:cNvPr>
          <p:cNvSpPr txBox="1"/>
          <p:nvPr/>
        </p:nvSpPr>
        <p:spPr>
          <a:xfrm>
            <a:off x="185445" y="5277969"/>
            <a:ext cx="11811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Abstract Table</a:t>
            </a:r>
          </a:p>
        </p:txBody>
      </p:sp>
    </p:spTree>
    <p:extLst>
      <p:ext uri="{BB962C8B-B14F-4D97-AF65-F5344CB8AC3E}">
        <p14:creationId xmlns:p14="http://schemas.microsoft.com/office/powerpoint/2010/main" val="56551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72016-BD6A-514F-8B28-F50E537A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Components of A Relation (Table)?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ABC5DA-D65E-CE4E-BF60-5AE75E4BF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627" y="2951468"/>
            <a:ext cx="7796374" cy="16990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CDEA-F2FA-644D-B75B-A48150C2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A5B18-5138-E84B-BC7C-351BA6A46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9620-C2F9-9D45-A8C2-69C37F8D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28BC6-0C21-C14F-BD6E-97C18739A46A}"/>
              </a:ext>
            </a:extLst>
          </p:cNvPr>
          <p:cNvSpPr txBox="1"/>
          <p:nvPr/>
        </p:nvSpPr>
        <p:spPr>
          <a:xfrm>
            <a:off x="527719" y="2091929"/>
            <a:ext cx="3031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Two-dimensional structure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25644B-9AD1-4049-ABB5-DB5916D5EED5}"/>
              </a:ext>
            </a:extLst>
          </p:cNvPr>
          <p:cNvSpPr/>
          <p:nvPr/>
        </p:nvSpPr>
        <p:spPr>
          <a:xfrm>
            <a:off x="1417321" y="3801002"/>
            <a:ext cx="7571232" cy="9780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793DE-BA3C-A84C-BDFB-1160BD5BD598}"/>
              </a:ext>
            </a:extLst>
          </p:cNvPr>
          <p:cNvSpPr txBox="1"/>
          <p:nvPr/>
        </p:nvSpPr>
        <p:spPr>
          <a:xfrm>
            <a:off x="17133" y="3132055"/>
            <a:ext cx="1289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Tuple: a single entity occurrence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9E097-7A71-A445-8054-E6659954F834}"/>
              </a:ext>
            </a:extLst>
          </p:cNvPr>
          <p:cNvSpPr/>
          <p:nvPr/>
        </p:nvSpPr>
        <p:spPr>
          <a:xfrm>
            <a:off x="4992624" y="3159535"/>
            <a:ext cx="717419" cy="1380744"/>
          </a:xfrm>
          <a:prstGeom prst="rect">
            <a:avLst/>
          </a:prstGeom>
          <a:noFill/>
          <a:ln w="38100"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45DB4-D2B9-3E44-A239-5D8A45D4C91E}"/>
              </a:ext>
            </a:extLst>
          </p:cNvPr>
          <p:cNvSpPr txBox="1"/>
          <p:nvPr/>
        </p:nvSpPr>
        <p:spPr>
          <a:xfrm>
            <a:off x="4891669" y="2214245"/>
            <a:ext cx="141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attribute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36661-6253-E645-AE0C-E32D2E310811}"/>
              </a:ext>
            </a:extLst>
          </p:cNvPr>
          <p:cNvSpPr txBox="1"/>
          <p:nvPr/>
        </p:nvSpPr>
        <p:spPr>
          <a:xfrm>
            <a:off x="6124661" y="2048111"/>
            <a:ext cx="164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Distinct name</a:t>
            </a:r>
          </a:p>
          <a:p>
            <a:r>
              <a:rPr lang="en-US" dirty="0"/>
              <a:t>Domain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023807F-1870-BF41-979E-187CA2A51648}"/>
              </a:ext>
            </a:extLst>
          </p:cNvPr>
          <p:cNvSpPr/>
          <p:nvPr/>
        </p:nvSpPr>
        <p:spPr>
          <a:xfrm>
            <a:off x="3310128" y="4032301"/>
            <a:ext cx="502920" cy="168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FF0E86-F303-FE41-9200-9B56F026D172}"/>
              </a:ext>
            </a:extLst>
          </p:cNvPr>
          <p:cNvSpPr txBox="1"/>
          <p:nvPr/>
        </p:nvSpPr>
        <p:spPr>
          <a:xfrm>
            <a:off x="2669688" y="4609298"/>
            <a:ext cx="222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data value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76E44CC-DC66-DB49-8D47-0577C92D74C5}"/>
              </a:ext>
            </a:extLst>
          </p:cNvPr>
          <p:cNvSpPr/>
          <p:nvPr/>
        </p:nvSpPr>
        <p:spPr>
          <a:xfrm>
            <a:off x="1380745" y="3188045"/>
            <a:ext cx="502920" cy="16826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A38435-4276-EB41-9A54-87F50BF3936D}"/>
              </a:ext>
            </a:extLst>
          </p:cNvPr>
          <p:cNvSpPr txBox="1"/>
          <p:nvPr/>
        </p:nvSpPr>
        <p:spPr>
          <a:xfrm>
            <a:off x="2195171" y="2438867"/>
            <a:ext cx="26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 identifiers (keys)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90F44-5D3A-8B49-BC61-86D0F3E3C02B}"/>
              </a:ext>
            </a:extLst>
          </p:cNvPr>
          <p:cNvSpPr txBox="1"/>
          <p:nvPr/>
        </p:nvSpPr>
        <p:spPr>
          <a:xfrm>
            <a:off x="5596851" y="4584020"/>
            <a:ext cx="241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Order of rows doesn’t matter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63DDDA-4FB2-B346-AE6D-8B8610B2CBA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558670" y="2461261"/>
            <a:ext cx="484947" cy="47480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DE972E-770E-B340-9EAF-5249FB7B4BE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13314" y="3618425"/>
            <a:ext cx="634313" cy="1825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A9F156-73EE-C94B-AEBB-6A0C6D2B1942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flipH="1">
            <a:off x="1632205" y="2808199"/>
            <a:ext cx="1890673" cy="3798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386644-7781-E945-8AB0-933A91108B1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78395" y="2583577"/>
            <a:ext cx="218457" cy="65720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DC336A-CB51-8E49-8B6C-142CBF724815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H="1" flipV="1">
            <a:off x="3561588" y="4200564"/>
            <a:ext cx="219091" cy="4087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99A0D3-AE39-154E-B7FD-0A1A20769188}"/>
              </a:ext>
            </a:extLst>
          </p:cNvPr>
          <p:cNvSpPr txBox="1"/>
          <p:nvPr/>
        </p:nvSpPr>
        <p:spPr>
          <a:xfrm>
            <a:off x="1491695" y="5163829"/>
            <a:ext cx="7991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(STU_NUM, STU_LNAME, STU_FNAME, STU_INIT, STU_DOB, STU_HRS, STU_CLASS,</a:t>
            </a:r>
          </a:p>
          <a:p>
            <a:r>
              <a:rPr lang="en-US" sz="1500" dirty="0"/>
              <a:t>STU_GPA, STU_TRANSFER, DEPT_CODE, STU_PHONE, PROF_NUM)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D3CDB-6D33-874A-BA9A-DAB229F7D7DE}"/>
              </a:ext>
            </a:extLst>
          </p:cNvPr>
          <p:cNvSpPr txBox="1"/>
          <p:nvPr/>
        </p:nvSpPr>
        <p:spPr>
          <a:xfrm>
            <a:off x="17133" y="4555187"/>
            <a:ext cx="12320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Concrete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88C8C-9524-A94C-9C11-6144B4D628DB}"/>
              </a:ext>
            </a:extLst>
          </p:cNvPr>
          <p:cNvSpPr txBox="1"/>
          <p:nvPr/>
        </p:nvSpPr>
        <p:spPr>
          <a:xfrm>
            <a:off x="185445" y="5277969"/>
            <a:ext cx="118115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Abstract Table</a:t>
            </a:r>
          </a:p>
        </p:txBody>
      </p:sp>
    </p:spTree>
    <p:extLst>
      <p:ext uri="{BB962C8B-B14F-4D97-AF65-F5344CB8AC3E}">
        <p14:creationId xmlns:p14="http://schemas.microsoft.com/office/powerpoint/2010/main" val="18442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C1D8-0A59-D449-9F65-091E2B3B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D9D77-4C99-7945-8139-EDF6FE468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Constraints: condition that must be true for any instance of the database; e.g., domain constraints</a:t>
            </a:r>
          </a:p>
          <a:p>
            <a:pPr lvl="1"/>
            <a:r>
              <a:rPr lang="en-US" dirty="0"/>
              <a:t>Integrity Constraints are specified when schema is defined</a:t>
            </a:r>
          </a:p>
          <a:p>
            <a:pPr lvl="1"/>
            <a:r>
              <a:rPr lang="en-US" dirty="0"/>
              <a:t>Integrity Constraints are checked when relations are modified</a:t>
            </a:r>
          </a:p>
        </p:txBody>
      </p:sp>
    </p:spTree>
    <p:extLst>
      <p:ext uri="{BB962C8B-B14F-4D97-AF65-F5344CB8AC3E}">
        <p14:creationId xmlns:p14="http://schemas.microsoft.com/office/powerpoint/2010/main" val="35741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BD91-9525-8946-B4B4-9C682FFC8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02774"/>
            <a:ext cx="8572500" cy="373949"/>
          </a:xfrm>
        </p:spPr>
        <p:txBody>
          <a:bodyPr>
            <a:normAutofit fontScale="90000"/>
          </a:bodyPr>
          <a:lstStyle/>
          <a:p>
            <a:r>
              <a:rPr lang="en-US" dirty="0"/>
              <a:t>How many types of Keys and what are they?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8B29-FF18-FF48-8A4B-A436FEBA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8DB7-BD36-E044-A6A4-A0E9282FB837}" type="datetime1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59EC-2579-2742-BED7-8BDBD460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D0B5-D5C0-A240-BD70-ACB578C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E9DE09C3-6D8B-5B46-94BA-2C6C4136B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494" y="2277684"/>
            <a:ext cx="8210538" cy="17893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81A6E-88DC-9043-AFD8-176562A40EC2}"/>
              </a:ext>
            </a:extLst>
          </p:cNvPr>
          <p:cNvSpPr txBox="1"/>
          <p:nvPr/>
        </p:nvSpPr>
        <p:spPr>
          <a:xfrm>
            <a:off x="523494" y="4149319"/>
            <a:ext cx="7991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(</a:t>
            </a:r>
            <a:r>
              <a:rPr lang="en-US" sz="1500" u="sng" dirty="0"/>
              <a:t>STU_NUM</a:t>
            </a:r>
            <a:r>
              <a:rPr lang="en-US" sz="1500" dirty="0"/>
              <a:t>, STU_LNAME,STU_FNAME,STU_INIT,STU_DOB,STU_HRS,STU_CLASS,</a:t>
            </a:r>
          </a:p>
          <a:p>
            <a:r>
              <a:rPr lang="en-US" sz="1500" dirty="0"/>
              <a:t>STU_GPA,STU_TRANSFER,DEPT_CODE,STU_PHONE,PROF_NUM)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03339-1488-9E40-B57D-DE6C72AC5F76}"/>
              </a:ext>
            </a:extLst>
          </p:cNvPr>
          <p:cNvSpPr txBox="1"/>
          <p:nvPr/>
        </p:nvSpPr>
        <p:spPr>
          <a:xfrm>
            <a:off x="628650" y="4755061"/>
            <a:ext cx="3266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Super Key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Primary Key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Composite Key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Candidate Key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2858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3548</TotalTime>
  <Words>2391</Words>
  <Application>Microsoft Macintosh PowerPoint</Application>
  <PresentationFormat>On-screen Show (4:3)</PresentationFormat>
  <Paragraphs>553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STIXGeneral-Regular</vt:lpstr>
      <vt:lpstr>Times New Roman</vt:lpstr>
      <vt:lpstr>Wingdings</vt:lpstr>
      <vt:lpstr>Office Theme</vt:lpstr>
      <vt:lpstr>Relational Model; Relational Algebra</vt:lpstr>
      <vt:lpstr>Overview</vt:lpstr>
      <vt:lpstr>The Relational Model</vt:lpstr>
      <vt:lpstr>Why Study the Relational Model?</vt:lpstr>
      <vt:lpstr>Relational Database: Definitions</vt:lpstr>
      <vt:lpstr>What are Components of A Relation (Table)?</vt:lpstr>
      <vt:lpstr>What are Components of A Relation (Table)?</vt:lpstr>
      <vt:lpstr>Integrity Constraints</vt:lpstr>
      <vt:lpstr>How many types of Keys and what are they?</vt:lpstr>
      <vt:lpstr>Primary Key Constraints</vt:lpstr>
      <vt:lpstr>Entity Integrity</vt:lpstr>
      <vt:lpstr>Foreign Keys, Referential Integrity</vt:lpstr>
      <vt:lpstr>Enforcing Referential Integrity</vt:lpstr>
      <vt:lpstr>Referential Integrity</vt:lpstr>
      <vt:lpstr>Relational Algebra</vt:lpstr>
      <vt:lpstr>Relational Query Languages</vt:lpstr>
      <vt:lpstr>Preliminaries</vt:lpstr>
      <vt:lpstr>Example Instances</vt:lpstr>
      <vt:lpstr>Relational Algebra</vt:lpstr>
      <vt:lpstr>Projection π_(projection_list)</vt:lpstr>
      <vt:lpstr>Selection σ_condition</vt:lpstr>
      <vt:lpstr>Union, Intersect, Difference</vt:lpstr>
      <vt:lpstr>Cross-Product (or Product)</vt:lpstr>
      <vt:lpstr>Joins</vt:lpstr>
      <vt:lpstr>Joins</vt:lpstr>
      <vt:lpstr>Division</vt:lpstr>
      <vt:lpstr>Examples of Division A÷B</vt:lpstr>
      <vt:lpstr>Expressing A÷B Using Basic Operators </vt:lpstr>
      <vt:lpstr>Exercise 1: Find names of sailors who’ve reserved boat #103</vt:lpstr>
      <vt:lpstr>Exercise 2: Find names of sailors who’ve reserved a red boat</vt:lpstr>
      <vt:lpstr>Exercise 3: Find names of sailors who’ve reserved a red boat or a green boat</vt:lpstr>
      <vt:lpstr>Exercise 4: Find sailors who’ve reserved a red and a green boat</vt:lpstr>
      <vt:lpstr>Exercise 5: Find the names of sailors who’ve reserved all boats</vt:lpstr>
      <vt:lpstr>Relational Model: Summary</vt:lpstr>
      <vt:lpstr>Relational Algebra: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138</cp:revision>
  <cp:lastPrinted>2021-08-30T03:48:34Z</cp:lastPrinted>
  <dcterms:created xsi:type="dcterms:W3CDTF">2021-08-22T02:43:33Z</dcterms:created>
  <dcterms:modified xsi:type="dcterms:W3CDTF">2022-09-01T03:02:52Z</dcterms:modified>
</cp:coreProperties>
</file>