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76" r:id="rId2"/>
    <p:sldId id="396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64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65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7" r:id="rId38"/>
    <p:sldId id="458" r:id="rId39"/>
    <p:sldId id="459" r:id="rId40"/>
    <p:sldId id="460" r:id="rId41"/>
    <p:sldId id="461" r:id="rId42"/>
    <p:sldId id="462" r:id="rId43"/>
    <p:sldId id="46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2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CE13-6A10-034C-B334-C612B1D789F3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E248-1060-C448-9583-74F5629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5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6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7113774" y="-399140"/>
            <a:ext cx="2309708" cy="2188964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42" y="731583"/>
            <a:ext cx="6858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42" y="3244346"/>
            <a:ext cx="6858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7550965"/>
            <a:ext cx="20574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7550965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7550965"/>
            <a:ext cx="20574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2343" y="4247380"/>
            <a:ext cx="4614863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02590" y="6155531"/>
            <a:ext cx="95612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" y="6155672"/>
            <a:ext cx="1184975" cy="456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66" y="6341023"/>
            <a:ext cx="927732" cy="235913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 bwMode="invGray">
          <a:xfrm>
            <a:off x="5782732" y="2594568"/>
            <a:ext cx="2309708" cy="218896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9172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/>
            </a:lvl1pPr>
            <a:lvl2pPr>
              <a:defRPr sz="2600" baseline="0"/>
            </a:lvl2pPr>
            <a:lvl3pPr>
              <a:defRPr sz="22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Char char="⎯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MSA 8040: Data Management for Analytics</a:t>
            </a:r>
          </a:p>
          <a:p>
            <a:r>
              <a:rPr lang="en-US" sz="1800" dirty="0" err="1"/>
              <a:t>Houping</a:t>
            </a:r>
            <a:r>
              <a:rPr lang="en-US" sz="1800" dirty="0"/>
              <a:t> Xiao</a:t>
            </a:r>
          </a:p>
          <a:p>
            <a:r>
              <a:rPr lang="en-US" sz="1800" dirty="0" err="1"/>
              <a:t>hxiao@gsu.edu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2342" y="4422344"/>
            <a:ext cx="4614863" cy="86218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2389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772F-EA77-CF4B-BD81-9100F6F2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Left, Right, and 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74C58-E0DB-0644-8187-AA9599EB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u="sng" dirty="0"/>
              <a:t>Left join</a:t>
            </a:r>
            <a:r>
              <a:rPr lang="en-US" dirty="0"/>
              <a:t>: returns all rows from the left table, and the matched rows from the right table</a:t>
            </a:r>
          </a:p>
          <a:p>
            <a:pPr lvl="1"/>
            <a:r>
              <a:rPr lang="en-US" dirty="0"/>
              <a:t>The result is </a:t>
            </a:r>
            <a:r>
              <a:rPr lang="en-US" i="1" u="sng" dirty="0"/>
              <a:t>NULL</a:t>
            </a:r>
            <a:r>
              <a:rPr lang="en-US" dirty="0"/>
              <a:t> from the right side for no matched rows in the left table</a:t>
            </a:r>
          </a:p>
          <a:p>
            <a:r>
              <a:rPr lang="en-US" i="1" u="sng" dirty="0"/>
              <a:t>Right join</a:t>
            </a:r>
            <a:r>
              <a:rPr lang="en-US" dirty="0"/>
              <a:t>: returns all rows from the right table, and the matched rows from the left table</a:t>
            </a:r>
          </a:p>
          <a:p>
            <a:pPr lvl="1"/>
            <a:r>
              <a:rPr lang="en-US" dirty="0"/>
              <a:t>The result is </a:t>
            </a:r>
            <a:r>
              <a:rPr lang="en-US" i="1" u="sng" dirty="0"/>
              <a:t>NULL</a:t>
            </a:r>
            <a:r>
              <a:rPr lang="en-US" dirty="0"/>
              <a:t> from the left side for no matched rows in the right table</a:t>
            </a:r>
          </a:p>
          <a:p>
            <a:pPr lvl="1"/>
            <a:r>
              <a:rPr lang="en-US" dirty="0"/>
              <a:t>Can be turned into right joins by reversing the order of the tables</a:t>
            </a:r>
          </a:p>
          <a:p>
            <a:r>
              <a:rPr lang="en-US" i="1" u="sng" dirty="0"/>
              <a:t>Full outer join</a:t>
            </a:r>
            <a:r>
              <a:rPr lang="en-US" dirty="0"/>
              <a:t>: return all rows when there is a match in either left or right table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639E-B435-FC4E-9018-E1F3E11E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4162-71DA-7044-A341-272E0FAA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Question</a:t>
            </a:r>
            <a:r>
              <a:rPr lang="en-US" dirty="0"/>
              <a:t>: Retrieve all vendor information, and any products they might sell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vendor.v_code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product.p_code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product.p_descript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vendor </a:t>
            </a:r>
            <a:r>
              <a:rPr lang="en-US" dirty="0">
                <a:solidFill>
                  <a:srgbClr val="FF0000"/>
                </a:solidFill>
              </a:rPr>
              <a:t>left join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product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vendor.v_code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product.v_code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0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44A2-5CDF-434D-954D-E927AB503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”On” Condition: No Necessary to be “=“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58F9-1AC3-094E-92CF-C54D99C1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comparison operator to check whether two rows from the left and right tables are matched or not.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p1.p_code,p1.p_descript,p2.p_code,p2.p_descript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product p1 </a:t>
            </a:r>
            <a:r>
              <a:rPr lang="en-US" dirty="0">
                <a:solidFill>
                  <a:srgbClr val="FF0000"/>
                </a:solidFill>
              </a:rPr>
              <a:t>inner join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product p2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p1.p_price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p2.p_price;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7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DA9-4DF1-CC49-B87B-47D12D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5763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Subqueries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8B4B-2F28-074D-9C96-48664B7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4E-049D-0942-8B57-1DC1E2EE1862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77C9-9A94-9148-A4E7-8AE6EB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2D6E-FF85-3240-B863-E7952A6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4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5FBE-26B5-BC46-B940-118FD892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Subqueries?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0C32-E551-744F-B36B-0DB0E4516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embedded into other queries</a:t>
            </a:r>
          </a:p>
          <a:p>
            <a:r>
              <a:rPr lang="en-US" dirty="0"/>
              <a:t>Relational databases store data in multiple tables</a:t>
            </a:r>
          </a:p>
          <a:p>
            <a:r>
              <a:rPr lang="en-US" dirty="0"/>
              <a:t>Subqueries merge data from multiple tables together</a:t>
            </a:r>
          </a:p>
          <a:p>
            <a:r>
              <a:rPr lang="en-US" dirty="0"/>
              <a:t>Helps with adding other filtering criteria</a:t>
            </a:r>
          </a:p>
          <a:p>
            <a:r>
              <a:rPr lang="en-US" dirty="0"/>
              <a:t>A subquery returns a scalar (a single value), a single row, a single column, or a table (multiple rows)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2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C99B-2EBE-5849-B5D3-E80EB374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010B-5D60-A84C-AC5F-9258ACFB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u="sng" dirty="0">
                <a:solidFill>
                  <a:schemeClr val="tx1">
                    <a:lumMod val="50000"/>
                  </a:schemeClr>
                </a:solidFill>
              </a:rPr>
              <a:t>Question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generate a list of vendors who do not provide products</a:t>
            </a:r>
          </a:p>
          <a:p>
            <a:pPr lvl="1"/>
            <a:r>
              <a:rPr lang="en-US" dirty="0"/>
              <a:t>Retrieve all vendor code which provide products</a:t>
            </a:r>
          </a:p>
          <a:p>
            <a:pPr lvl="1"/>
            <a:r>
              <a:rPr lang="en-US" dirty="0"/>
              <a:t>Retrieve vendor information that does not show up in step 1</a:t>
            </a:r>
          </a:p>
          <a:p>
            <a:pPr lvl="1"/>
            <a:r>
              <a:rPr lang="en-US" dirty="0"/>
              <a:t>Combine step 1 and step 2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v_name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vendor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/>
              <a:t>not 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	</a:t>
            </a:r>
            <a:r>
              <a:rPr lang="en-US" dirty="0">
                <a:highlight>
                  <a:srgbClr val="FFFF00"/>
                </a:highlight>
              </a:rPr>
              <a:t>select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v_code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from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product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8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11F9-5F90-CA47-879C-FF3D20C1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7A08-30D6-0A48-ABF2-E453649A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u="sng" dirty="0">
                <a:solidFill>
                  <a:schemeClr val="tx1">
                    <a:lumMod val="50000"/>
                  </a:schemeClr>
                </a:solidFill>
              </a:rPr>
              <a:t>Question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generate a list of all products with a price greater than or equal to the average product price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select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/>
              <a:t>&gt;=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select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avg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p_price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) 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from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product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8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4225-4500-0148-BB72-18072664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subquery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8726-23E1-C34E-892F-026186DC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Always perform the innermost SELECT statement first</a:t>
            </a:r>
          </a:p>
          <a:p>
            <a:endParaRPr lang="en-US" sz="1100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product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/>
              <a:t>&gt;=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dirty="0"/>
              <a:t>select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avg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 </a:t>
            </a:r>
            <a:r>
              <a:rPr lang="en-US" dirty="0">
                <a:solidFill>
                  <a:srgbClr val="00B050"/>
                </a:solidFill>
              </a:rPr>
              <a:t>from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product);</a:t>
            </a:r>
            <a:endParaRPr lang="en-US" dirty="0"/>
          </a:p>
          <a:p>
            <a:endParaRPr lang="en-US" sz="1100" dirty="0"/>
          </a:p>
          <a:p>
            <a:r>
              <a:rPr lang="en-US" dirty="0"/>
              <a:t>DMBS is performing two operations:</a:t>
            </a:r>
          </a:p>
          <a:p>
            <a:pPr lvl="1"/>
            <a:r>
              <a:rPr lang="en-US" dirty="0"/>
              <a:t>Getting the average price of all products in product table</a:t>
            </a:r>
          </a:p>
          <a:p>
            <a:pPr lvl="1"/>
            <a:r>
              <a:rPr lang="en-US" dirty="0"/>
              <a:t>Adding the average value to the </a:t>
            </a:r>
            <a:r>
              <a:rPr lang="en-US" i="1" u="sng" dirty="0"/>
              <a:t>WHERE clause </a:t>
            </a:r>
            <a:r>
              <a:rPr lang="en-US" dirty="0"/>
              <a:t>and processing the outer </a:t>
            </a:r>
            <a:r>
              <a:rPr lang="en-US" i="1" u="sng" dirty="0"/>
              <a:t>SELECT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6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1DFD-262B-894C-BD51-0C79D929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and How to use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E891-2479-284D-91A6-284C0088E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Need to get information that was not previously known</a:t>
            </a:r>
          </a:p>
          <a:p>
            <a:pPr lvl="1"/>
            <a:r>
              <a:rPr lang="en-US" dirty="0"/>
              <a:t>What vendors provide products?</a:t>
            </a:r>
          </a:p>
          <a:p>
            <a:pPr lvl="1"/>
            <a:r>
              <a:rPr lang="en-US" dirty="0"/>
              <a:t>What is the average price of all products?</a:t>
            </a:r>
          </a:p>
          <a:p>
            <a:r>
              <a:rPr lang="en-US" i="1" u="sng" dirty="0"/>
              <a:t>Where clause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subquery as scalar operand</a:t>
            </a:r>
          </a:p>
          <a:p>
            <a:pPr lvl="1"/>
            <a:r>
              <a:rPr lang="en-US" dirty="0"/>
              <a:t>Comparison using subqueries</a:t>
            </a:r>
          </a:p>
          <a:p>
            <a:pPr lvl="1"/>
            <a:r>
              <a:rPr lang="en-US" dirty="0"/>
              <a:t>Subqueries with ALL, ANY and IN</a:t>
            </a:r>
          </a:p>
          <a:p>
            <a:r>
              <a:rPr lang="en-US" dirty="0"/>
              <a:t>Row Subqueries</a:t>
            </a:r>
          </a:p>
          <a:p>
            <a:r>
              <a:rPr lang="en-US" dirty="0"/>
              <a:t>Having clause</a:t>
            </a:r>
          </a:p>
          <a:p>
            <a:r>
              <a:rPr lang="en-US" dirty="0"/>
              <a:t>Subqueries with EXISTS or not EXISTS</a:t>
            </a:r>
          </a:p>
          <a:p>
            <a:r>
              <a:rPr lang="en-US" dirty="0"/>
              <a:t>Correlated Subqueries</a:t>
            </a:r>
          </a:p>
          <a:p>
            <a:r>
              <a:rPr lang="en-US" dirty="0"/>
              <a:t>From clause</a:t>
            </a:r>
          </a:p>
        </p:txBody>
      </p:sp>
    </p:spTree>
    <p:extLst>
      <p:ext uri="{BB962C8B-B14F-4D97-AF65-F5344CB8AC3E}">
        <p14:creationId xmlns:p14="http://schemas.microsoft.com/office/powerpoint/2010/main" val="340379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ECF3-8CC0-034A-A8C1-0D293CA1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using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CF74-BD7D-ED4A-903A-C03982F3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subquery can be used on either the left or right side of the comparison operators</a:t>
            </a:r>
          </a:p>
          <a:p>
            <a:pPr lvl="1"/>
            <a:r>
              <a:rPr lang="en-US" dirty="0"/>
              <a:t>=, &gt;, &gt;=, &lt;, &lt;=, != &lt;&gt;</a:t>
            </a:r>
          </a:p>
          <a:p>
            <a:pPr lvl="1"/>
            <a:r>
              <a:rPr lang="en-US" dirty="0"/>
              <a:t>The subquery returns at most one single value for comparison</a:t>
            </a:r>
          </a:p>
          <a:p>
            <a:pPr lvl="1"/>
            <a:r>
              <a:rPr lang="en-US" dirty="0"/>
              <a:t>The single value comes from an arithmetic expression or a column function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product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/>
              <a:t>&gt;=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 </a:t>
            </a:r>
            <a:r>
              <a:rPr lang="en-US" dirty="0">
                <a:highlight>
                  <a:srgbClr val="FFFF00"/>
                </a:highlight>
              </a:rPr>
              <a:t>select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avg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p_price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)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from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product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Syntax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col1, col2, col3, … 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table1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colx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/>
              <a:t>comparison operator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a subquery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);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8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9FE-60C4-C943-A93C-C87A3670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D2A18-361B-8C48-B957-C31E0FBA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F33B6B-5CE1-DB43-9353-D7DF7BC8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63E7-2EAC-C444-B2A5-2B71118A682F}" type="datetime1">
              <a:rPr lang="en-US" smtClean="0"/>
              <a:t>9/14/22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5DF55-5F51-1444-922F-776AE0259B39}"/>
              </a:ext>
            </a:extLst>
          </p:cNvPr>
          <p:cNvSpPr/>
          <p:nvPr/>
        </p:nvSpPr>
        <p:spPr>
          <a:xfrm>
            <a:off x="748893" y="1611800"/>
            <a:ext cx="1062870" cy="8420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46429-5F19-9B42-8E2D-38B5BB37CDAB}"/>
              </a:ext>
            </a:extLst>
          </p:cNvPr>
          <p:cNvSpPr/>
          <p:nvPr/>
        </p:nvSpPr>
        <p:spPr>
          <a:xfrm>
            <a:off x="5480689" y="1597758"/>
            <a:ext cx="1178515" cy="8420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C1369-2563-874F-9392-E75156DE9180}"/>
              </a:ext>
            </a:extLst>
          </p:cNvPr>
          <p:cNvSpPr/>
          <p:nvPr/>
        </p:nvSpPr>
        <p:spPr>
          <a:xfrm>
            <a:off x="3929926" y="1611800"/>
            <a:ext cx="1071494" cy="8420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33AE0-9DB6-5448-92E7-9681C7C0B0F7}"/>
              </a:ext>
            </a:extLst>
          </p:cNvPr>
          <p:cNvSpPr/>
          <p:nvPr/>
        </p:nvSpPr>
        <p:spPr>
          <a:xfrm>
            <a:off x="2339409" y="1611800"/>
            <a:ext cx="1098631" cy="8420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0A71-C430-C64F-AB5C-38453D9BBAC8}"/>
              </a:ext>
            </a:extLst>
          </p:cNvPr>
          <p:cNvSpPr/>
          <p:nvPr/>
        </p:nvSpPr>
        <p:spPr>
          <a:xfrm>
            <a:off x="7110959" y="1611800"/>
            <a:ext cx="1081525" cy="8420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6EDB1-1087-224B-82CF-2DD9E28D2E2E}"/>
              </a:ext>
            </a:extLst>
          </p:cNvPr>
          <p:cNvSpPr/>
          <p:nvPr/>
        </p:nvSpPr>
        <p:spPr>
          <a:xfrm>
            <a:off x="699919" y="1546880"/>
            <a:ext cx="135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1: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9FEB0-15B9-9049-9575-64AD8CE2C6B1}"/>
              </a:ext>
            </a:extLst>
          </p:cNvPr>
          <p:cNvSpPr/>
          <p:nvPr/>
        </p:nvSpPr>
        <p:spPr>
          <a:xfrm>
            <a:off x="2279543" y="1530648"/>
            <a:ext cx="1543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2: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36416F-0357-394C-ABB1-1B0FA0E44489}"/>
              </a:ext>
            </a:extLst>
          </p:cNvPr>
          <p:cNvSpPr/>
          <p:nvPr/>
        </p:nvSpPr>
        <p:spPr>
          <a:xfrm>
            <a:off x="3898395" y="1530648"/>
            <a:ext cx="1051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3: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NoSQL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0048E-F298-BF4A-85B4-352D4E862AE3}"/>
              </a:ext>
            </a:extLst>
          </p:cNvPr>
          <p:cNvSpPr/>
          <p:nvPr/>
        </p:nvSpPr>
        <p:spPr>
          <a:xfrm>
            <a:off x="5428770" y="1545019"/>
            <a:ext cx="1360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4: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44956-2829-B846-A881-00AE4898EB4B}"/>
              </a:ext>
            </a:extLst>
          </p:cNvPr>
          <p:cNvSpPr/>
          <p:nvPr/>
        </p:nvSpPr>
        <p:spPr>
          <a:xfrm>
            <a:off x="7075742" y="1551668"/>
            <a:ext cx="1185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5: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Text Mining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7211F4FB-4009-D849-8A6E-8DFB302EF5C0}"/>
              </a:ext>
            </a:extLst>
          </p:cNvPr>
          <p:cNvSpPr/>
          <p:nvPr/>
        </p:nvSpPr>
        <p:spPr>
          <a:xfrm>
            <a:off x="1930296" y="1849088"/>
            <a:ext cx="172150" cy="3674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FC6A85FE-9E7D-E24F-8A30-EDD5635AB312}"/>
              </a:ext>
            </a:extLst>
          </p:cNvPr>
          <p:cNvSpPr/>
          <p:nvPr/>
        </p:nvSpPr>
        <p:spPr>
          <a:xfrm>
            <a:off x="6714048" y="1849655"/>
            <a:ext cx="172150" cy="36745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A06078A-11B8-9F4E-953E-321501D60ABD}"/>
              </a:ext>
            </a:extLst>
          </p:cNvPr>
          <p:cNvSpPr/>
          <p:nvPr/>
        </p:nvSpPr>
        <p:spPr>
          <a:xfrm>
            <a:off x="5119953" y="1849088"/>
            <a:ext cx="172150" cy="36745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5D3B96B8-6F85-6943-885B-9A30DA3A0ED2}"/>
              </a:ext>
            </a:extLst>
          </p:cNvPr>
          <p:cNvSpPr/>
          <p:nvPr/>
        </p:nvSpPr>
        <p:spPr>
          <a:xfrm>
            <a:off x="3522657" y="1861322"/>
            <a:ext cx="172150" cy="36745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06551-DD59-7248-84CF-3A9D5569B22B}"/>
              </a:ext>
            </a:extLst>
          </p:cNvPr>
          <p:cNvSpPr/>
          <p:nvPr/>
        </p:nvSpPr>
        <p:spPr>
          <a:xfrm>
            <a:off x="889647" y="2334143"/>
            <a:ext cx="121253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6A6AD-E719-CD4F-AF94-FB0BB6559085}"/>
              </a:ext>
            </a:extLst>
          </p:cNvPr>
          <p:cNvSpPr/>
          <p:nvPr/>
        </p:nvSpPr>
        <p:spPr>
          <a:xfrm>
            <a:off x="889646" y="3317300"/>
            <a:ext cx="121253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B05C6-563E-7447-B2D9-F37801CF1809}"/>
              </a:ext>
            </a:extLst>
          </p:cNvPr>
          <p:cNvSpPr/>
          <p:nvPr/>
        </p:nvSpPr>
        <p:spPr>
          <a:xfrm>
            <a:off x="889647" y="4300455"/>
            <a:ext cx="121253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E84E24-0F03-9A44-9B79-3DA4F6442E0C}"/>
              </a:ext>
            </a:extLst>
          </p:cNvPr>
          <p:cNvSpPr/>
          <p:nvPr/>
        </p:nvSpPr>
        <p:spPr>
          <a:xfrm>
            <a:off x="2480716" y="2297688"/>
            <a:ext cx="119519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30B7BD-9A7B-4841-8464-035AAB17AC03}"/>
              </a:ext>
            </a:extLst>
          </p:cNvPr>
          <p:cNvSpPr/>
          <p:nvPr/>
        </p:nvSpPr>
        <p:spPr>
          <a:xfrm>
            <a:off x="2480715" y="3280845"/>
            <a:ext cx="119518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F08EA7-4493-F04D-BBCA-578111417333}"/>
              </a:ext>
            </a:extLst>
          </p:cNvPr>
          <p:cNvSpPr/>
          <p:nvPr/>
        </p:nvSpPr>
        <p:spPr>
          <a:xfrm>
            <a:off x="2480716" y="4264000"/>
            <a:ext cx="119518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13FA5A-9E1F-F540-9A84-90BDEE0440DD}"/>
              </a:ext>
            </a:extLst>
          </p:cNvPr>
          <p:cNvSpPr/>
          <p:nvPr/>
        </p:nvSpPr>
        <p:spPr>
          <a:xfrm>
            <a:off x="4049087" y="2297688"/>
            <a:ext cx="124301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BBD580-73AF-464C-9A7E-0D8E3F7D2C8C}"/>
              </a:ext>
            </a:extLst>
          </p:cNvPr>
          <p:cNvSpPr/>
          <p:nvPr/>
        </p:nvSpPr>
        <p:spPr>
          <a:xfrm>
            <a:off x="4049088" y="3280845"/>
            <a:ext cx="124301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509A9-C9CF-AA42-99CA-9E1DEDCCB64E}"/>
              </a:ext>
            </a:extLst>
          </p:cNvPr>
          <p:cNvSpPr/>
          <p:nvPr/>
        </p:nvSpPr>
        <p:spPr>
          <a:xfrm>
            <a:off x="5643180" y="2259877"/>
            <a:ext cx="122627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037847-5202-1F48-87A8-4B82CEFFC587}"/>
              </a:ext>
            </a:extLst>
          </p:cNvPr>
          <p:cNvSpPr/>
          <p:nvPr/>
        </p:nvSpPr>
        <p:spPr>
          <a:xfrm>
            <a:off x="5643180" y="3243036"/>
            <a:ext cx="122626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9A120A-0483-7B48-ABDB-7B8019B3191B}"/>
              </a:ext>
            </a:extLst>
          </p:cNvPr>
          <p:cNvSpPr/>
          <p:nvPr/>
        </p:nvSpPr>
        <p:spPr>
          <a:xfrm>
            <a:off x="5643181" y="4226192"/>
            <a:ext cx="122626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14227B-6999-5342-AE82-9985540E3E16}"/>
              </a:ext>
            </a:extLst>
          </p:cNvPr>
          <p:cNvSpPr/>
          <p:nvPr/>
        </p:nvSpPr>
        <p:spPr>
          <a:xfrm>
            <a:off x="7233698" y="2255652"/>
            <a:ext cx="120029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148814-03D9-E040-880F-60304A6022CE}"/>
              </a:ext>
            </a:extLst>
          </p:cNvPr>
          <p:cNvSpPr/>
          <p:nvPr/>
        </p:nvSpPr>
        <p:spPr>
          <a:xfrm>
            <a:off x="7233698" y="3238809"/>
            <a:ext cx="1196127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B81487-EB64-B441-ACD9-C2D1F895B0D8}"/>
              </a:ext>
            </a:extLst>
          </p:cNvPr>
          <p:cNvSpPr/>
          <p:nvPr/>
        </p:nvSpPr>
        <p:spPr>
          <a:xfrm>
            <a:off x="7233699" y="4221964"/>
            <a:ext cx="119612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5A8AD-5E2A-FC42-9355-5F0B2C1F47F6}"/>
              </a:ext>
            </a:extLst>
          </p:cNvPr>
          <p:cNvSpPr txBox="1"/>
          <p:nvPr/>
        </p:nvSpPr>
        <p:spPr>
          <a:xfrm>
            <a:off x="832503" y="2376479"/>
            <a:ext cx="1370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Database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concepts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Design concepts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C08FA-AB84-F249-884D-657C87C9148B}"/>
              </a:ext>
            </a:extLst>
          </p:cNvPr>
          <p:cNvSpPr txBox="1"/>
          <p:nvPr/>
        </p:nvSpPr>
        <p:spPr>
          <a:xfrm>
            <a:off x="878492" y="3331147"/>
            <a:ext cx="1243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ER model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ER diagrams’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Normalization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002103-A8B3-5E4F-AC60-5FFFF7D9FF61}"/>
              </a:ext>
            </a:extLst>
          </p:cNvPr>
          <p:cNvSpPr txBox="1"/>
          <p:nvPr/>
        </p:nvSpPr>
        <p:spPr>
          <a:xfrm>
            <a:off x="7241938" y="2339570"/>
            <a:ext cx="1196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Unstructured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data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Textual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0310C-D48A-DF49-9A8B-3318A2BDF9EC}"/>
              </a:ext>
            </a:extLst>
          </p:cNvPr>
          <p:cNvSpPr txBox="1"/>
          <p:nvPr/>
        </p:nvSpPr>
        <p:spPr>
          <a:xfrm>
            <a:off x="7256566" y="3318330"/>
            <a:ext cx="12988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Topic Modeling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LDA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Dynamic LDA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30093-5AD2-204E-A39F-1FB3585B5E29}"/>
              </a:ext>
            </a:extLst>
          </p:cNvPr>
          <p:cNvSpPr txBox="1"/>
          <p:nvPr/>
        </p:nvSpPr>
        <p:spPr>
          <a:xfrm>
            <a:off x="7200070" y="4209499"/>
            <a:ext cx="1350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Sentiment analysis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Neural network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SVM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Decision 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8CAAA-401B-6544-9FD7-1A094097B0ED}"/>
              </a:ext>
            </a:extLst>
          </p:cNvPr>
          <p:cNvSpPr txBox="1"/>
          <p:nvPr/>
        </p:nvSpPr>
        <p:spPr>
          <a:xfrm>
            <a:off x="5587840" y="2345637"/>
            <a:ext cx="1252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Beautiful Soup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Regular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expression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58603F-3BA0-4946-AE09-534FC4380215}"/>
              </a:ext>
            </a:extLst>
          </p:cNvPr>
          <p:cNvSpPr txBox="1"/>
          <p:nvPr/>
        </p:nvSpPr>
        <p:spPr>
          <a:xfrm>
            <a:off x="4017153" y="2313285"/>
            <a:ext cx="959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NoSQL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Types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Pro  &amp; Con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1EF41E-2615-E445-BAAD-99E6CEFA53AA}"/>
              </a:ext>
            </a:extLst>
          </p:cNvPr>
          <p:cNvSpPr txBox="1"/>
          <p:nvPr/>
        </p:nvSpPr>
        <p:spPr>
          <a:xfrm>
            <a:off x="4071785" y="3289448"/>
            <a:ext cx="1229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MongoDB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CURD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Aggregation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74F08D-6468-F04F-AF2D-D5C5EA0139FE}"/>
              </a:ext>
            </a:extLst>
          </p:cNvPr>
          <p:cNvSpPr txBox="1"/>
          <p:nvPr/>
        </p:nvSpPr>
        <p:spPr>
          <a:xfrm>
            <a:off x="5661749" y="3204447"/>
            <a:ext cx="955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Selenium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Navigating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Locating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elements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01D000-3747-5047-BE10-268216FBAF12}"/>
              </a:ext>
            </a:extLst>
          </p:cNvPr>
          <p:cNvSpPr txBox="1"/>
          <p:nvPr/>
        </p:nvSpPr>
        <p:spPr>
          <a:xfrm>
            <a:off x="5630586" y="4389983"/>
            <a:ext cx="98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Twitter API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9456BE-2500-574E-8D02-D3898519B9C8}"/>
              </a:ext>
            </a:extLst>
          </p:cNvPr>
          <p:cNvSpPr txBox="1"/>
          <p:nvPr/>
        </p:nvSpPr>
        <p:spPr>
          <a:xfrm>
            <a:off x="2437791" y="2330792"/>
            <a:ext cx="915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MySQL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Functions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Operators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624652-54AE-6347-9572-AAFB70849B3F}"/>
              </a:ext>
            </a:extLst>
          </p:cNvPr>
          <p:cNvSpPr txBox="1"/>
          <p:nvPr/>
        </p:nvSpPr>
        <p:spPr>
          <a:xfrm>
            <a:off x="2451690" y="3345393"/>
            <a:ext cx="985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Statement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syntax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F01071-3C44-7B44-9325-79CED736271B}"/>
              </a:ext>
            </a:extLst>
          </p:cNvPr>
          <p:cNvSpPr txBox="1"/>
          <p:nvPr/>
        </p:nvSpPr>
        <p:spPr>
          <a:xfrm>
            <a:off x="2445076" y="4306093"/>
            <a:ext cx="1220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Advanced 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Procedure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Trigger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AE800B-D8E2-8A43-B3FD-3BF3F39C4058}"/>
              </a:ext>
            </a:extLst>
          </p:cNvPr>
          <p:cNvSpPr txBox="1"/>
          <p:nvPr/>
        </p:nvSpPr>
        <p:spPr>
          <a:xfrm>
            <a:off x="803700" y="447006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Relational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995B59-F086-5D4E-8703-668B792D43ED}"/>
              </a:ext>
            </a:extLst>
          </p:cNvPr>
          <p:cNvSpPr txBox="1"/>
          <p:nvPr/>
        </p:nvSpPr>
        <p:spPr>
          <a:xfrm>
            <a:off x="174696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Management for Analytics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D6B1B-F8DA-9F4A-913D-80179179D32F}"/>
              </a:ext>
            </a:extLst>
          </p:cNvPr>
          <p:cNvSpPr txBox="1"/>
          <p:nvPr/>
        </p:nvSpPr>
        <p:spPr>
          <a:xfrm>
            <a:off x="8507423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Work Based Projects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96ECD4A-8571-0540-9E9B-69E8471F0277}"/>
              </a:ext>
            </a:extLst>
          </p:cNvPr>
          <p:cNvSpPr/>
          <p:nvPr/>
        </p:nvSpPr>
        <p:spPr>
          <a:xfrm>
            <a:off x="405528" y="5362241"/>
            <a:ext cx="7776301" cy="54457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   From Query to Analytics </a:t>
            </a: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5E3CF718-56A5-D748-B460-88047919A892}"/>
              </a:ext>
            </a:extLst>
          </p:cNvPr>
          <p:cNvSpPr/>
          <p:nvPr/>
        </p:nvSpPr>
        <p:spPr>
          <a:xfrm>
            <a:off x="8890257" y="2562010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5B901671-245D-0544-A78C-CB1704C3782D}"/>
              </a:ext>
            </a:extLst>
          </p:cNvPr>
          <p:cNvSpPr/>
          <p:nvPr/>
        </p:nvSpPr>
        <p:spPr>
          <a:xfrm>
            <a:off x="8874789" y="4436088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1669F61E-D923-7E4B-B221-60E1E8BF6319}"/>
              </a:ext>
            </a:extLst>
          </p:cNvPr>
          <p:cNvSpPr/>
          <p:nvPr/>
        </p:nvSpPr>
        <p:spPr>
          <a:xfrm>
            <a:off x="8892899" y="3476097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05146F7-4FB1-B245-A503-0552B8B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373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AC87-9135-A44F-A249-1F059821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with ALL, ANY,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2D3E5-C800-9C49-9411-36ECE7423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 value to a list of values</a:t>
            </a:r>
          </a:p>
          <a:p>
            <a:r>
              <a:rPr lang="en-US" dirty="0"/>
              <a:t>Use a subquery after a comparison operator, followed by the keyword ALL, ANY</a:t>
            </a:r>
          </a:p>
          <a:p>
            <a:r>
              <a:rPr lang="en-US" dirty="0"/>
              <a:t>Use an inner subquery after the IN operator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57E3-DA42-CA45-82C2-2B69D724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A3298-1B3B-C042-A70A-289136C2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an inner SELECT subquery on the right side of the IN operator</a:t>
            </a:r>
          </a:p>
          <a:p>
            <a:r>
              <a:rPr lang="en-US" i="1" u="sng" dirty="0"/>
              <a:t>Question</a:t>
            </a:r>
            <a:r>
              <a:rPr lang="en-US" dirty="0"/>
              <a:t>: lists all customers who have purchased hammers, saws, or saw blades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distinct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cus_lanme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cus_fname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join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invoice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join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line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inv_number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join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product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using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select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product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p_descript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/>
              <a:t>like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'%hammer%’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or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p_descript</a:t>
            </a:r>
            <a:r>
              <a:rPr lang="en-US" dirty="0"/>
              <a:t> like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'%saw%');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6C4FE-6E64-DB41-8FCF-F336C2F61484}"/>
              </a:ext>
            </a:extLst>
          </p:cNvPr>
          <p:cNvSpPr/>
          <p:nvPr/>
        </p:nvSpPr>
        <p:spPr>
          <a:xfrm>
            <a:off x="6915807" y="4037916"/>
            <a:ext cx="1939158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select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col1, col2, col3, …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table1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colx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/>
              <a:t>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a subquery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4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7E3E-4141-414E-965F-C528AC69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and ALL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88AB-DD71-634D-BBE2-17DBAD82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u="sng" dirty="0"/>
              <a:t>IN</a:t>
            </a:r>
            <a:r>
              <a:rPr lang="en-US" dirty="0"/>
              <a:t>: compare a value to a list of value</a:t>
            </a:r>
          </a:p>
          <a:p>
            <a:pPr lvl="1"/>
            <a:r>
              <a:rPr lang="en-US" dirty="0"/>
              <a:t>Only handle equality operator</a:t>
            </a:r>
          </a:p>
          <a:p>
            <a:r>
              <a:rPr lang="en-US" dirty="0"/>
              <a:t>How to make an inequality comparison (&gt; or &lt;) of one value to a list of values?</a:t>
            </a:r>
          </a:p>
          <a:p>
            <a:r>
              <a:rPr lang="en-US" i="1" u="sng" dirty="0"/>
              <a:t>Question</a:t>
            </a:r>
            <a:r>
              <a:rPr lang="en-US" dirty="0"/>
              <a:t>: want to know which products cost more than all individual products provided by vendors from Florida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distinct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p_qoh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*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p_price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product</a:t>
            </a:r>
            <a:r>
              <a:rPr lang="en-US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p_qoh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*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&gt; all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select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p_qoh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*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p_price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product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v_code</a:t>
            </a:r>
            <a:r>
              <a:rPr lang="en-US" dirty="0">
                <a:solidFill>
                  <a:srgbClr val="FF0000"/>
                </a:solidFill>
              </a:rPr>
              <a:t> 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		</a:t>
            </a:r>
            <a:r>
              <a:rPr lang="en-US" sz="3600" dirty="0"/>
              <a:t>select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from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vender </a:t>
            </a:r>
            <a:r>
              <a:rPr lang="en-US" sz="3600" dirty="0">
                <a:solidFill>
                  <a:srgbClr val="0432FF"/>
                </a:solidFill>
              </a:rPr>
              <a:t>where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		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v_state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= ‘FL’);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9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BE2F-B518-1340-8637-BEB675B4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C123-CD69-CA48-81EA-827E85188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If a subquery returns a single row and more than one column value, use row subqueries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emp_num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employee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emp_lname,emp_fname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 </a:t>
            </a:r>
            <a:r>
              <a:rPr lang="en-US" dirty="0"/>
              <a:t>=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emp_lname,emp_fname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emp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emp_num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= 100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*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table1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(col1,col2) </a:t>
            </a:r>
            <a:r>
              <a:rPr lang="en-US" dirty="0"/>
              <a:t>=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col3,col4 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from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 table2 </a:t>
            </a:r>
            <a:r>
              <a:rPr lang="en-US" dirty="0">
                <a:solidFill>
                  <a:srgbClr val="0432FF"/>
                </a:solidFill>
                <a:highlight>
                  <a:srgbClr val="FFFF00"/>
                </a:highlight>
              </a:rPr>
              <a:t>where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colx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 = value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C5698-65C9-AF48-81F1-D5AD3AB7C01E}"/>
              </a:ext>
            </a:extLst>
          </p:cNvPr>
          <p:cNvSpPr/>
          <p:nvPr/>
        </p:nvSpPr>
        <p:spPr>
          <a:xfrm>
            <a:off x="4572000" y="469963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If subquery returns multiple rows, raise error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dirty="0"/>
          </a:p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Both col1 and col2 matched to col3 and col4, where clause is true; otherwise False</a:t>
            </a:r>
          </a:p>
        </p:txBody>
      </p:sp>
    </p:spTree>
    <p:extLst>
      <p:ext uri="{BB962C8B-B14F-4D97-AF65-F5344CB8AC3E}">
        <p14:creationId xmlns:p14="http://schemas.microsoft.com/office/powerpoint/2010/main" val="448166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2FF8-5749-AB48-8D96-7658FF1B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using EXIST or NOT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EE89-FCB2-884D-AE7C-7AF113018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table2 contains any rows, even rows with NULL values, the EXISTS clause is TRUE</a:t>
            </a:r>
          </a:p>
          <a:p>
            <a:r>
              <a:rPr lang="en-US" i="1" u="sng" dirty="0">
                <a:solidFill>
                  <a:schemeClr val="tx1">
                    <a:lumMod val="50000"/>
                  </a:schemeClr>
                </a:solidFill>
              </a:rPr>
              <a:t>Question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Find employees 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emp_num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emp_lname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emp_fname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 who have at least one person reporting to them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emp_num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emp_lname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emp_fname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emp 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exists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/>
              <a:t>select *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emp</a:t>
            </a:r>
            <a:r>
              <a:rPr lang="en-US" dirty="0"/>
              <a:t> </a:t>
            </a: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emp_mgr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E.emp_num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85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803-5B74-BA43-9C67-709F7B35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using 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3D37-D771-ED4B-B6F2-2A368707E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u="sng" dirty="0"/>
              <a:t>Having</a:t>
            </a:r>
            <a:r>
              <a:rPr lang="en-US" dirty="0"/>
              <a:t>: restrict the output of a group by query by applying conditional criteria to the grouped rows</a:t>
            </a:r>
          </a:p>
          <a:p>
            <a:r>
              <a:rPr lang="en-US" i="1" u="sng" dirty="0"/>
              <a:t>Question</a:t>
            </a:r>
            <a:r>
              <a:rPr lang="en-US" dirty="0"/>
              <a:t>: list all products with a total quantity sold greater than the average quantity sold</a:t>
            </a:r>
          </a:p>
          <a:p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select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p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sum(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line_units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line</a:t>
            </a:r>
            <a:r>
              <a:rPr lang="en-US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p_code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having</a:t>
            </a:r>
            <a:r>
              <a:rPr lang="en-US" dirty="0"/>
              <a:t> sum(</a:t>
            </a:r>
            <a:r>
              <a:rPr lang="en-US" dirty="0" err="1"/>
              <a:t>line_units</a:t>
            </a:r>
            <a:r>
              <a:rPr lang="en-US" dirty="0"/>
              <a:t>) &gt;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select avg(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line_units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) 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from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line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);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382B2-CC25-B84A-AC05-356266C4B88F}"/>
              </a:ext>
            </a:extLst>
          </p:cNvPr>
          <p:cNvSpPr/>
          <p:nvPr/>
        </p:nvSpPr>
        <p:spPr>
          <a:xfrm>
            <a:off x="6695089" y="3429000"/>
            <a:ext cx="2632841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select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col1, col2, col3, …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table1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colx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having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coly </a:t>
            </a:r>
            <a:r>
              <a:rPr lang="en-US" dirty="0"/>
              <a:t>comparison operator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         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a subquery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32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01E1-8FB4-384B-BF62-A1B8B30C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42F3-CBED-164B-BC9C-F62ECDBE9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1540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correlated subquery is one that contains a reference to a table which in the outer query</a:t>
            </a:r>
          </a:p>
          <a:p>
            <a:r>
              <a:rPr lang="en-US" dirty="0"/>
              <a:t>A correlated subquery executes once for each row in the outer query (perform similarly to the nested loop in a programming language)</a:t>
            </a:r>
          </a:p>
          <a:p>
            <a:r>
              <a:rPr lang="en-US" i="1" u="sng" dirty="0">
                <a:solidFill>
                  <a:schemeClr val="tx1">
                    <a:lumMod val="50000"/>
                  </a:schemeClr>
                </a:solidFill>
              </a:rPr>
              <a:t>Question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list all product sales in which the units sold value is greater than the average units sold value for that product (as opposed to the average for all products).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1D1B4-DD1B-A246-9E7A-9787C316FCA5}"/>
              </a:ext>
            </a:extLst>
          </p:cNvPr>
          <p:cNvSpPr/>
          <p:nvPr/>
        </p:nvSpPr>
        <p:spPr>
          <a:xfrm>
            <a:off x="5323490" y="3464966"/>
            <a:ext cx="4572000" cy="284693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select</a:t>
            </a:r>
          </a:p>
          <a:p>
            <a:pPr>
              <a:spcBef>
                <a:spcPts val="600"/>
              </a:spcBef>
            </a:pP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inv_number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line_units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line lo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lo.line_units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lang="en-US" dirty="0"/>
              <a:t>&gt;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(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		</a:t>
            </a:r>
            <a:r>
              <a:rPr lang="en-US" dirty="0">
                <a:highlight>
                  <a:srgbClr val="FFFF00"/>
                </a:highlight>
              </a:rPr>
              <a:t>select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		avg(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line_units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		from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line li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  <a:highlight>
                  <a:srgbClr val="FFFF00"/>
                </a:highlight>
              </a:rPr>
              <a:t>		where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li.p_code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 =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  <a:highlight>
                  <a:srgbClr val="FFFF00"/>
                </a:highlight>
              </a:rPr>
              <a:t>lo.p_code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92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97D7-C67F-2049-B3C9-A72FDC6C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904D-F0FF-2443-8D3D-DDF17AAF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22712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Subqueries in where, having, in, and any and all, are used as condition to filer rows or grouped rows</a:t>
            </a:r>
          </a:p>
          <a:p>
            <a:r>
              <a:rPr lang="en-US" i="1" u="sng" dirty="0"/>
              <a:t>FROM clause</a:t>
            </a:r>
            <a:r>
              <a:rPr lang="en-US" dirty="0"/>
              <a:t>: SELECT statement generates a temporal, virtual table</a:t>
            </a:r>
          </a:p>
          <a:p>
            <a:r>
              <a:rPr lang="en-US" dirty="0"/>
              <a:t>Every table in a FROM clause must have a name</a:t>
            </a:r>
          </a:p>
          <a:p>
            <a:r>
              <a:rPr lang="en-US" dirty="0"/>
              <a:t>Any columns in the subquery select list must have unique names</a:t>
            </a:r>
          </a:p>
          <a:p>
            <a:pPr marL="0" indent="0">
              <a:buNone/>
            </a:pPr>
            <a:r>
              <a:rPr lang="en-US" dirty="0"/>
              <a:t>select *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subquery</a:t>
            </a:r>
            <a:r>
              <a:rPr lang="en-US" dirty="0"/>
              <a:t>) </a:t>
            </a:r>
            <a:r>
              <a:rPr lang="en-US" dirty="0">
                <a:highlight>
                  <a:srgbClr val="00FF00"/>
                </a:highlight>
              </a:rPr>
              <a:t>[AS]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highlight>
                  <a:srgbClr val="00FF00"/>
                </a:highlight>
              </a:rPr>
              <a:t>name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…</a:t>
            </a:r>
          </a:p>
          <a:p>
            <a:pPr>
              <a:spcBef>
                <a:spcPts val="1200"/>
              </a:spcBef>
            </a:pPr>
            <a:r>
              <a:rPr lang="en-US" i="1" u="sng" dirty="0">
                <a:solidFill>
                  <a:schemeClr val="tx1">
                    <a:lumMod val="50000"/>
                  </a:schemeClr>
                </a:solidFill>
              </a:rPr>
              <a:t>Question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 want to know all customers who purchased both products 13-Q2/P2 and 23109-HB, not just one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2A7944-73A9-F741-A194-7ED0BD439460}"/>
              </a:ext>
            </a:extLst>
          </p:cNvPr>
          <p:cNvSpPr/>
          <p:nvPr/>
        </p:nvSpPr>
        <p:spPr>
          <a:xfrm>
            <a:off x="4939862" y="2331606"/>
            <a:ext cx="4356538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select </a:t>
            </a:r>
          </a:p>
          <a:p>
            <a:pPr>
              <a:spcBef>
                <a:spcPts val="600"/>
              </a:spcBef>
            </a:pPr>
            <a:r>
              <a:rPr lang="en-US" dirty="0"/>
              <a:t>distinct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customer.cus_code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customer.cus_lname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customer, </a:t>
            </a:r>
          </a:p>
          <a:p>
            <a:pPr>
              <a:spcBef>
                <a:spcPts val="600"/>
              </a:spcBef>
            </a:pPr>
            <a:r>
              <a:rPr lang="en-US" dirty="0"/>
              <a:t>(select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invoice.cus_code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invoice</a:t>
            </a:r>
            <a:r>
              <a:rPr lang="en-US" dirty="0"/>
              <a:t> join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line</a:t>
            </a:r>
            <a:r>
              <a:rPr lang="en-US" dirty="0"/>
              <a:t> </a:t>
            </a:r>
            <a:r>
              <a:rPr lang="en-US" sz="2000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‘’13-Q2/P2’) CP1,</a:t>
            </a:r>
          </a:p>
          <a:p>
            <a:pPr>
              <a:spcBef>
                <a:spcPts val="600"/>
              </a:spcBef>
            </a:pPr>
            <a:r>
              <a:rPr lang="en-US" dirty="0"/>
              <a:t>(select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invoice</a:t>
            </a:r>
            <a:r>
              <a:rPr lang="en-US" dirty="0"/>
              <a:t>.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invoice</a:t>
            </a:r>
            <a:r>
              <a:rPr lang="en-US" dirty="0"/>
              <a:t> join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line</a:t>
            </a:r>
            <a:r>
              <a:rPr lang="en-US" dirty="0"/>
              <a:t> </a:t>
            </a:r>
            <a:r>
              <a:rPr lang="en-US" sz="2000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‘23109-HB’) CP2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customer.cus_code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cp1.cus_code </a:t>
            </a:r>
            <a:r>
              <a:rPr lang="en-US" dirty="0"/>
              <a:t>and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cp1.cus_code </a:t>
            </a:r>
            <a:r>
              <a:rPr lang="en-US" dirty="0"/>
              <a:t>=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cp2.cus_code;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3DEC-3BA2-954E-8539-2CC01D5F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using subqueries with FROM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234B-89FA-FB46-B0FC-2BBA2F7D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Using subqueries at the end of CREATE TABLE statement</a:t>
            </a:r>
          </a:p>
          <a:p>
            <a:endParaRPr lang="en-US" sz="1300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create table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CusVip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select *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customer</a:t>
            </a:r>
            <a:r>
              <a:rPr lang="en-US" dirty="0"/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cus_balance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&gt; 10;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3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/>
              <a:t>Using subqueries to concatenate a old table to the new created table</a:t>
            </a:r>
          </a:p>
          <a:p>
            <a:endParaRPr lang="en-US" sz="1300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create table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new_id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)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select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cus_code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customer;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22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DA9-4DF1-CC49-B87B-47D12D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576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String, Numerical, &amp; Date Functions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8B4B-2F28-074D-9C96-48664B7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4E-049D-0942-8B57-1DC1E2EE1862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77C9-9A94-9148-A4E7-8AE6EB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2D6E-FF85-3240-B863-E7952A6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DA9-4DF1-CC49-B87B-47D12D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576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The SQL Query Language</a:t>
            </a:r>
            <a:br>
              <a:rPr lang="en-US" dirty="0"/>
            </a:br>
            <a:r>
              <a:rPr lang="en-US" dirty="0"/>
              <a:t>-Reviews of Join</a:t>
            </a:r>
            <a:br>
              <a:rPr lang="en-US" dirty="0"/>
            </a:br>
            <a:r>
              <a:rPr lang="en-US" dirty="0"/>
              <a:t>-Subqueries</a:t>
            </a:r>
            <a:br>
              <a:rPr lang="en-US" dirty="0"/>
            </a:br>
            <a:r>
              <a:rPr lang="en-US" dirty="0"/>
              <a:t>-String, Numerical, &amp; Date Functions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8B4B-2F28-074D-9C96-48664B7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4E-049D-0942-8B57-1DC1E2EE1862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77C9-9A94-9148-A4E7-8AE6EB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2D6E-FF85-3240-B863-E7952A6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9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8496-1F3F-984C-9CDE-A1183225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– the objects are 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FB36-107C-FA45-881B-72477086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err="1"/>
              <a:t>char_length</a:t>
            </a:r>
            <a:r>
              <a:rPr lang="en-US" i="1" dirty="0"/>
              <a:t>(s) </a:t>
            </a:r>
            <a:r>
              <a:rPr lang="en-US" dirty="0"/>
              <a:t>or </a:t>
            </a:r>
            <a:r>
              <a:rPr lang="en-US" i="1" dirty="0" err="1"/>
              <a:t>character_length</a:t>
            </a:r>
            <a:r>
              <a:rPr lang="en-US" i="1" dirty="0"/>
              <a:t>(s) </a:t>
            </a:r>
            <a:r>
              <a:rPr lang="en-US" dirty="0"/>
              <a:t>– returns the length of a string s</a:t>
            </a:r>
          </a:p>
          <a:p>
            <a:pPr lvl="1"/>
            <a:r>
              <a:rPr lang="en-US" dirty="0"/>
              <a:t>Also counts white space</a:t>
            </a:r>
          </a:p>
          <a:p>
            <a:pPr lvl="1"/>
            <a:r>
              <a:rPr lang="en-US" dirty="0" err="1"/>
              <a:t>char_length</a:t>
            </a:r>
            <a:r>
              <a:rPr lang="en-US" dirty="0"/>
              <a:t>(‘</a:t>
            </a:r>
            <a:r>
              <a:rPr lang="en-US" dirty="0" err="1"/>
              <a:t>msa</a:t>
            </a:r>
            <a:r>
              <a:rPr lang="en-US" dirty="0"/>
              <a:t> 8040’)</a:t>
            </a:r>
          </a:p>
          <a:p>
            <a:r>
              <a:rPr lang="en-US" i="1" dirty="0"/>
              <a:t>length(s) </a:t>
            </a:r>
            <a:r>
              <a:rPr lang="en-US" dirty="0"/>
              <a:t>- returns the length of the string s</a:t>
            </a:r>
          </a:p>
          <a:p>
            <a:r>
              <a:rPr lang="en-US" i="1" dirty="0" err="1"/>
              <a:t>concat</a:t>
            </a:r>
            <a:r>
              <a:rPr lang="en-US" i="1" dirty="0"/>
              <a:t>(s1,s2,…) </a:t>
            </a:r>
            <a:r>
              <a:rPr lang="en-US" dirty="0"/>
              <a:t>– add two or more string expressions together</a:t>
            </a:r>
          </a:p>
          <a:p>
            <a:pPr lvl="1"/>
            <a:r>
              <a:rPr lang="en-US" dirty="0"/>
              <a:t>If any one expression is NULL, returns NULL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(‘</a:t>
            </a:r>
            <a:r>
              <a:rPr lang="en-US" dirty="0" err="1"/>
              <a:t>msa</a:t>
            </a:r>
            <a:r>
              <a:rPr lang="en-US" dirty="0"/>
              <a:t>’,’ ‘, ‘8040’, ‘ ‘,‘Database’)</a:t>
            </a:r>
          </a:p>
          <a:p>
            <a:r>
              <a:rPr lang="en-US" i="1" dirty="0" err="1"/>
              <a:t>concat_ws</a:t>
            </a:r>
            <a:r>
              <a:rPr lang="en-US" i="1" dirty="0"/>
              <a:t>(s, s1, s2, …) </a:t>
            </a:r>
            <a:r>
              <a:rPr lang="en-US" dirty="0"/>
              <a:t>– also add strings s1, s2, …, together, and add a separator between them</a:t>
            </a:r>
          </a:p>
          <a:p>
            <a:pPr lvl="1"/>
            <a:r>
              <a:rPr lang="en-US" dirty="0"/>
              <a:t>If separator is NULL, returns NULL</a:t>
            </a:r>
          </a:p>
          <a:p>
            <a:pPr lvl="1"/>
            <a:r>
              <a:rPr lang="en-US" dirty="0" err="1"/>
              <a:t>concat_ws</a:t>
            </a:r>
            <a:r>
              <a:rPr lang="en-US" dirty="0"/>
              <a:t>(‘ ‘, ‘</a:t>
            </a:r>
            <a:r>
              <a:rPr lang="en-US" dirty="0" err="1"/>
              <a:t>msa</a:t>
            </a:r>
            <a:r>
              <a:rPr lang="en-US" dirty="0"/>
              <a:t>’, ‘8040’, ‘Database’)</a:t>
            </a:r>
          </a:p>
        </p:txBody>
      </p:sp>
    </p:spTree>
    <p:extLst>
      <p:ext uri="{BB962C8B-B14F-4D97-AF65-F5344CB8AC3E}">
        <p14:creationId xmlns:p14="http://schemas.microsoft.com/office/powerpoint/2010/main" val="705126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25EA-BDDC-ED42-AA1E-9C56EB14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– the objects are 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2C15-030F-774F-A271-362439A4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field(v,v1,v2,…) </a:t>
            </a:r>
            <a:r>
              <a:rPr lang="en-US" dirty="0"/>
              <a:t>- returns the index position of value v in a list of values v1, v2, …</a:t>
            </a:r>
          </a:p>
          <a:p>
            <a:pPr lvl="1"/>
            <a:r>
              <a:rPr lang="en-US" dirty="0"/>
              <a:t>Case-insensitive search</a:t>
            </a:r>
          </a:p>
          <a:p>
            <a:pPr lvl="1"/>
            <a:r>
              <a:rPr lang="en-US" dirty="0"/>
              <a:t>field(‘a’, ‘</a:t>
            </a:r>
            <a:r>
              <a:rPr lang="en-US" dirty="0" err="1"/>
              <a:t>b’,’a’,’c</a:t>
            </a:r>
            <a:r>
              <a:rPr lang="en-US" dirty="0"/>
              <a:t>’);</a:t>
            </a:r>
          </a:p>
          <a:p>
            <a:r>
              <a:rPr lang="en-US" i="1" dirty="0" err="1"/>
              <a:t>find_in_set</a:t>
            </a:r>
            <a:r>
              <a:rPr lang="en-US" i="1" dirty="0"/>
              <a:t>(v, s) </a:t>
            </a:r>
            <a:r>
              <a:rPr lang="en-US" dirty="0"/>
              <a:t>– returns the position of a string v within a list of string s</a:t>
            </a:r>
          </a:p>
          <a:p>
            <a:pPr lvl="1"/>
            <a:r>
              <a:rPr lang="en-US" dirty="0"/>
              <a:t>String s is s1,s2,…, separated by commas. e.g., ‘</a:t>
            </a:r>
            <a:r>
              <a:rPr lang="en-US" dirty="0" err="1"/>
              <a:t>a,b,c</a:t>
            </a:r>
            <a:r>
              <a:rPr lang="en-US" dirty="0"/>
              <a:t>’</a:t>
            </a:r>
          </a:p>
          <a:p>
            <a:pPr lvl="1"/>
            <a:r>
              <a:rPr lang="en-US" dirty="0" err="1"/>
              <a:t>find_in_set</a:t>
            </a:r>
            <a:r>
              <a:rPr lang="en-US" dirty="0"/>
              <a:t>(‘a’,’</a:t>
            </a:r>
            <a:r>
              <a:rPr lang="en-US" dirty="0" err="1"/>
              <a:t>a,b,c,d</a:t>
            </a:r>
            <a:r>
              <a:rPr lang="en-US" dirty="0"/>
              <a:t>’), </a:t>
            </a:r>
            <a:r>
              <a:rPr lang="en-US" dirty="0" err="1"/>
              <a:t>find_in_set</a:t>
            </a:r>
            <a:r>
              <a:rPr lang="en-US" dirty="0"/>
              <a:t>(‘a’, ‘</a:t>
            </a:r>
            <a:r>
              <a:rPr lang="en-US" dirty="0" err="1"/>
              <a:t>b,c,d</a:t>
            </a:r>
            <a:r>
              <a:rPr lang="en-US" dirty="0"/>
              <a:t>’), </a:t>
            </a:r>
            <a:r>
              <a:rPr lang="en-US" dirty="0" err="1"/>
              <a:t>find_in_set</a:t>
            </a:r>
            <a:r>
              <a:rPr lang="en-US" dirty="0"/>
              <a:t>(‘a’, NULL), </a:t>
            </a:r>
            <a:r>
              <a:rPr lang="en-US" dirty="0" err="1"/>
              <a:t>find_in_set</a:t>
            </a:r>
            <a:r>
              <a:rPr lang="en-US" dirty="0"/>
              <a:t>(‘a’,’’);</a:t>
            </a:r>
          </a:p>
          <a:p>
            <a:r>
              <a:rPr lang="en-US" i="1" dirty="0" err="1"/>
              <a:t>instr</a:t>
            </a:r>
            <a:r>
              <a:rPr lang="en-US" i="1" dirty="0"/>
              <a:t>(s1,s2) </a:t>
            </a:r>
            <a:r>
              <a:rPr lang="en-US" dirty="0"/>
              <a:t>– returns the position of the first occurrence of a string s2 in another string s1</a:t>
            </a:r>
          </a:p>
          <a:p>
            <a:pPr lvl="1"/>
            <a:r>
              <a:rPr lang="en-US" dirty="0"/>
              <a:t>case-insensitive</a:t>
            </a:r>
          </a:p>
          <a:p>
            <a:pPr lvl="1"/>
            <a:r>
              <a:rPr lang="en-US" dirty="0" err="1"/>
              <a:t>instr</a:t>
            </a:r>
            <a:r>
              <a:rPr lang="en-US" dirty="0"/>
              <a:t>(‘</a:t>
            </a:r>
            <a:r>
              <a:rPr lang="en-US" dirty="0" err="1"/>
              <a:t>max@gsu.edu</a:t>
            </a:r>
            <a:r>
              <a:rPr lang="en-US" dirty="0"/>
              <a:t>’, ‘</a:t>
            </a:r>
            <a:r>
              <a:rPr lang="en-US" dirty="0" err="1"/>
              <a:t>gsu.edu</a:t>
            </a:r>
            <a:r>
              <a:rPr lang="en-US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073624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BD81-EFA4-5840-AD99-67676CAA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– the objects are 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C126-64AA-344A-A629-81142830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1" dirty="0"/>
              <a:t>insert(s1, p, n, s2) </a:t>
            </a:r>
            <a:r>
              <a:rPr lang="en-US" sz="2400" dirty="0"/>
              <a:t>– inserts a string s2 within string s2 at the specified position p for certain number n of characters</a:t>
            </a:r>
          </a:p>
          <a:p>
            <a:pPr lvl="1"/>
            <a:r>
              <a:rPr lang="en-US" sz="2400" dirty="0"/>
              <a:t>insert('msa8040 data programming',14,11,'management’)</a:t>
            </a:r>
          </a:p>
          <a:p>
            <a:pPr lvl="1"/>
            <a:r>
              <a:rPr lang="en-US" sz="2400" dirty="0"/>
              <a:t>select insert('msa8040 data programming',14,20,'management')</a:t>
            </a:r>
          </a:p>
          <a:p>
            <a:pPr lvl="1"/>
            <a:r>
              <a:rPr lang="en-US" sz="2400" dirty="0"/>
              <a:t>select insert('msa8040 data programming',50,11,'management')</a:t>
            </a:r>
          </a:p>
          <a:p>
            <a:r>
              <a:rPr lang="en-US" sz="2400" i="1" dirty="0" err="1"/>
              <a:t>find_in_set</a:t>
            </a:r>
            <a:r>
              <a:rPr lang="en-US" sz="2400" i="1" dirty="0"/>
              <a:t>(v, s) </a:t>
            </a:r>
            <a:r>
              <a:rPr lang="en-US" sz="2400" dirty="0"/>
              <a:t>– returns the position of a string v within a list of string s</a:t>
            </a:r>
          </a:p>
          <a:p>
            <a:r>
              <a:rPr lang="en-US" sz="2400" i="1" dirty="0"/>
              <a:t>locate(s1,s2,p) </a:t>
            </a:r>
            <a:r>
              <a:rPr lang="en-US" sz="2400" dirty="0"/>
              <a:t>– returns the position of the first occurrence of a substring s1 in a string s2, starting from position p</a:t>
            </a:r>
          </a:p>
          <a:p>
            <a:pPr lvl="1"/>
            <a:r>
              <a:rPr lang="en-US" sz="2400" dirty="0"/>
              <a:t>Synonym: position(s1 in s2)</a:t>
            </a:r>
          </a:p>
          <a:p>
            <a:pPr lvl="1"/>
            <a:r>
              <a:rPr lang="en-US" sz="2400" dirty="0"/>
              <a:t>locate(‘</a:t>
            </a:r>
            <a:r>
              <a:rPr lang="en-US" sz="2400" dirty="0" err="1"/>
              <a:t>msa</a:t>
            </a:r>
            <a:r>
              <a:rPr lang="en-US" sz="2400" dirty="0"/>
              <a:t>’, ‘</a:t>
            </a:r>
            <a:r>
              <a:rPr lang="en-US" sz="2400" dirty="0" err="1"/>
              <a:t>MSAmsa</a:t>
            </a:r>
            <a:r>
              <a:rPr lang="en-US" sz="2400" dirty="0"/>
              <a:t> 8040’), locate(‘</a:t>
            </a:r>
            <a:r>
              <a:rPr lang="en-US" sz="2400" dirty="0" err="1"/>
              <a:t>msa</a:t>
            </a:r>
            <a:r>
              <a:rPr lang="en-US" sz="2400" dirty="0"/>
              <a:t>’, ‘</a:t>
            </a:r>
            <a:r>
              <a:rPr lang="en-US" sz="2400" dirty="0" err="1"/>
              <a:t>MSAmsa</a:t>
            </a:r>
            <a:r>
              <a:rPr lang="en-US" sz="2400" dirty="0"/>
              <a:t> 8040’, 3)</a:t>
            </a:r>
          </a:p>
        </p:txBody>
      </p:sp>
    </p:spTree>
    <p:extLst>
      <p:ext uri="{BB962C8B-B14F-4D97-AF65-F5344CB8AC3E}">
        <p14:creationId xmlns:p14="http://schemas.microsoft.com/office/powerpoint/2010/main" val="143922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D0B3-01DD-964D-8908-EBB3B9F6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– the objects are 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7317-608B-114A-884B-24E765CF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lcase</a:t>
            </a:r>
            <a:r>
              <a:rPr lang="en-US" i="1" dirty="0"/>
              <a:t>(s) </a:t>
            </a:r>
            <a:r>
              <a:rPr lang="en-US" dirty="0"/>
              <a:t>– convert the string to lower-case</a:t>
            </a:r>
          </a:p>
          <a:p>
            <a:pPr lvl="1"/>
            <a:r>
              <a:rPr lang="en-US" dirty="0"/>
              <a:t>Synonym: lower(s)</a:t>
            </a:r>
          </a:p>
          <a:p>
            <a:pPr lvl="1"/>
            <a:r>
              <a:rPr lang="en-US" dirty="0" err="1"/>
              <a:t>lcase</a:t>
            </a:r>
            <a:r>
              <a:rPr lang="en-US" dirty="0"/>
              <a:t>(‘MSA 8040’)</a:t>
            </a:r>
          </a:p>
          <a:p>
            <a:r>
              <a:rPr lang="en-US" i="1" dirty="0" err="1"/>
              <a:t>ucase</a:t>
            </a:r>
            <a:r>
              <a:rPr lang="en-US" i="1" dirty="0"/>
              <a:t>(s) </a:t>
            </a:r>
            <a:r>
              <a:rPr lang="en-US" dirty="0"/>
              <a:t>– converts the string to upper-case</a:t>
            </a:r>
          </a:p>
          <a:p>
            <a:pPr lvl="1"/>
            <a:r>
              <a:rPr lang="en-US" dirty="0"/>
              <a:t>Synonym: upper(s)</a:t>
            </a:r>
          </a:p>
          <a:p>
            <a:pPr lvl="1"/>
            <a:r>
              <a:rPr lang="en-US" dirty="0" err="1"/>
              <a:t>ucase</a:t>
            </a:r>
            <a:r>
              <a:rPr lang="en-US" dirty="0"/>
              <a:t>(‘</a:t>
            </a:r>
            <a:r>
              <a:rPr lang="en-US" dirty="0" err="1"/>
              <a:t>msa</a:t>
            </a:r>
            <a:r>
              <a:rPr lang="en-US" dirty="0"/>
              <a:t> 8040’)</a:t>
            </a:r>
          </a:p>
          <a:p>
            <a:r>
              <a:rPr lang="en-US" i="1" dirty="0"/>
              <a:t>left(</a:t>
            </a:r>
            <a:r>
              <a:rPr lang="en-US" i="1" dirty="0" err="1"/>
              <a:t>s,n</a:t>
            </a:r>
            <a:r>
              <a:rPr lang="en-US" i="1" dirty="0"/>
              <a:t>) </a:t>
            </a:r>
            <a:r>
              <a:rPr lang="en-US" dirty="0"/>
              <a:t>– extracts n number of characters from a string s, starting from left</a:t>
            </a:r>
          </a:p>
          <a:p>
            <a:r>
              <a:rPr lang="en-US" i="1" dirty="0"/>
              <a:t>right(</a:t>
            </a:r>
            <a:r>
              <a:rPr lang="en-US" i="1" dirty="0" err="1"/>
              <a:t>s,n</a:t>
            </a:r>
            <a:r>
              <a:rPr lang="en-US" i="1" dirty="0"/>
              <a:t>) </a:t>
            </a:r>
            <a:r>
              <a:rPr lang="en-US" dirty="0"/>
              <a:t>– extracts n number of characters from a string s, starting from 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6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E145-2779-D24B-B0BB-C0B9D388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– the objects are 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FDF9-ABC1-5440-996E-D41F0EFB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lpad</a:t>
            </a:r>
            <a:r>
              <a:rPr lang="en-US" i="1" dirty="0"/>
              <a:t>(s, n, </a:t>
            </a:r>
            <a:r>
              <a:rPr lang="en-US" i="1" dirty="0" err="1"/>
              <a:t>lpad_s</a:t>
            </a:r>
            <a:r>
              <a:rPr lang="en-US" i="1" dirty="0"/>
              <a:t>) </a:t>
            </a:r>
            <a:r>
              <a:rPr lang="en-US" dirty="0"/>
              <a:t>– pads string s with </a:t>
            </a:r>
            <a:r>
              <a:rPr lang="en-US" dirty="0" err="1"/>
              <a:t>lpad_s</a:t>
            </a:r>
            <a:r>
              <a:rPr lang="en-US" dirty="0"/>
              <a:t> string, starting from left, to the total length of n</a:t>
            </a:r>
          </a:p>
          <a:p>
            <a:pPr lvl="1"/>
            <a:r>
              <a:rPr lang="en-US" dirty="0" err="1"/>
              <a:t>lpad</a:t>
            </a:r>
            <a:r>
              <a:rPr lang="en-US" dirty="0"/>
              <a:t>(‘msa8040’, 20, ‘test’)</a:t>
            </a:r>
          </a:p>
          <a:p>
            <a:r>
              <a:rPr lang="en-US" b="1" i="1" dirty="0" err="1"/>
              <a:t>rpad</a:t>
            </a:r>
            <a:r>
              <a:rPr lang="en-US" i="1" dirty="0"/>
              <a:t>(s, n, </a:t>
            </a:r>
            <a:r>
              <a:rPr lang="en-US" i="1" dirty="0" err="1"/>
              <a:t>lpad_s</a:t>
            </a:r>
            <a:r>
              <a:rPr lang="en-US" i="1" dirty="0"/>
              <a:t>) </a:t>
            </a:r>
            <a:r>
              <a:rPr lang="en-US" dirty="0"/>
              <a:t>– pads string s with </a:t>
            </a:r>
            <a:r>
              <a:rPr lang="en-US" dirty="0" err="1"/>
              <a:t>lpad_s</a:t>
            </a:r>
            <a:r>
              <a:rPr lang="en-US" dirty="0"/>
              <a:t> string, starting from right, to the total length of n</a:t>
            </a:r>
          </a:p>
          <a:p>
            <a:pPr lvl="1"/>
            <a:r>
              <a:rPr lang="en-US" dirty="0" err="1"/>
              <a:t>rpad</a:t>
            </a:r>
            <a:r>
              <a:rPr lang="en-US" dirty="0"/>
              <a:t>(‘msa8040’, 20, ‘test’)</a:t>
            </a:r>
          </a:p>
          <a:p>
            <a:r>
              <a:rPr lang="en-US" b="1" i="1" dirty="0" err="1"/>
              <a:t>ltrim</a:t>
            </a:r>
            <a:r>
              <a:rPr lang="en-US" i="1" dirty="0"/>
              <a:t>(s) </a:t>
            </a:r>
            <a:r>
              <a:rPr lang="en-US" dirty="0"/>
              <a:t>– removes leading spaces from string s</a:t>
            </a:r>
          </a:p>
          <a:p>
            <a:r>
              <a:rPr lang="en-US" b="1" i="1" dirty="0" err="1"/>
              <a:t>rtrim</a:t>
            </a:r>
            <a:r>
              <a:rPr lang="en-US" i="1" dirty="0"/>
              <a:t>(s) </a:t>
            </a:r>
            <a:r>
              <a:rPr lang="en-US" dirty="0"/>
              <a:t>– removes trailing spaces from string s</a:t>
            </a:r>
          </a:p>
        </p:txBody>
      </p:sp>
    </p:spTree>
    <p:extLst>
      <p:ext uri="{BB962C8B-B14F-4D97-AF65-F5344CB8AC3E}">
        <p14:creationId xmlns:p14="http://schemas.microsoft.com/office/powerpoint/2010/main" val="2923619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0621-8054-624C-82DA-3A0FE59F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– the objects are 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6B8D-295D-3E45-BEE2-609DD4FF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mid</a:t>
            </a:r>
            <a:r>
              <a:rPr lang="en-US" i="1" dirty="0"/>
              <a:t>(</a:t>
            </a:r>
            <a:r>
              <a:rPr lang="en-US" i="1" dirty="0" err="1"/>
              <a:t>s,p,n</a:t>
            </a:r>
            <a:r>
              <a:rPr lang="en-US" i="1" dirty="0"/>
              <a:t>) </a:t>
            </a:r>
            <a:r>
              <a:rPr lang="en-US" dirty="0"/>
              <a:t>– extracts a substring from s, starting at p position to length of n</a:t>
            </a:r>
          </a:p>
          <a:p>
            <a:pPr lvl="1"/>
            <a:r>
              <a:rPr lang="en-US" dirty="0"/>
              <a:t>Mid(‘</a:t>
            </a:r>
            <a:r>
              <a:rPr lang="en-US" dirty="0" err="1"/>
              <a:t>msa</a:t>
            </a:r>
            <a:r>
              <a:rPr lang="en-US" dirty="0"/>
              <a:t> 8040 data management’, 5, 4);</a:t>
            </a:r>
          </a:p>
          <a:p>
            <a:pPr lvl="1"/>
            <a:r>
              <a:rPr lang="en-US" dirty="0"/>
              <a:t>Synonym: 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 err="1"/>
              <a:t>s,p,n</a:t>
            </a:r>
            <a:r>
              <a:rPr lang="en-US" dirty="0"/>
              <a:t>), substring(</a:t>
            </a:r>
            <a:r>
              <a:rPr lang="en-US" dirty="0" err="1"/>
              <a:t>s,p,n</a:t>
            </a:r>
            <a:r>
              <a:rPr lang="en-US" dirty="0"/>
              <a:t>)</a:t>
            </a:r>
          </a:p>
          <a:p>
            <a:r>
              <a:rPr lang="en-US" b="1" i="1" dirty="0" err="1"/>
              <a:t>substring_index</a:t>
            </a:r>
            <a:r>
              <a:rPr lang="en-US" i="1" dirty="0"/>
              <a:t>(</a:t>
            </a:r>
            <a:r>
              <a:rPr lang="en-US" i="1" dirty="0" err="1"/>
              <a:t>s,d,n</a:t>
            </a:r>
            <a:r>
              <a:rPr lang="en-US" i="1" dirty="0"/>
              <a:t>) </a:t>
            </a:r>
            <a:r>
              <a:rPr lang="en-US" dirty="0"/>
              <a:t>– extracts a substring of a string before n number of delimiter d occurs </a:t>
            </a:r>
          </a:p>
          <a:p>
            <a:pPr lvl="1"/>
            <a:r>
              <a:rPr lang="en-US" dirty="0" err="1"/>
              <a:t>substring_index</a:t>
            </a:r>
            <a:r>
              <a:rPr lang="en-US" dirty="0"/>
              <a:t>(‘</a:t>
            </a:r>
            <a:r>
              <a:rPr lang="en-US" dirty="0" err="1"/>
              <a:t>msa</a:t>
            </a:r>
            <a:r>
              <a:rPr lang="en-US" dirty="0"/>
              <a:t> 8040 data management’, ‘ ‘, 3);</a:t>
            </a:r>
          </a:p>
          <a:p>
            <a:r>
              <a:rPr lang="en-US" b="1" i="1" dirty="0"/>
              <a:t>reverse</a:t>
            </a:r>
            <a:r>
              <a:rPr lang="en-US" i="1" dirty="0"/>
              <a:t>(s) </a:t>
            </a:r>
            <a:r>
              <a:rPr lang="en-US" dirty="0"/>
              <a:t>– returns the reversed a string</a:t>
            </a:r>
          </a:p>
          <a:p>
            <a:pPr lvl="1"/>
            <a:r>
              <a:rPr lang="en-US" dirty="0"/>
              <a:t>Reverse(‘</a:t>
            </a:r>
            <a:r>
              <a:rPr lang="en-US" dirty="0" err="1"/>
              <a:t>msa</a:t>
            </a:r>
            <a:r>
              <a:rPr lang="en-US" dirty="0"/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496543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3B22-6DAF-B64C-B693-25B32CE3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– the objects are 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F904-0316-6F41-B94C-55B488B25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repeat</a:t>
            </a:r>
            <a:r>
              <a:rPr lang="en-US" i="1" dirty="0"/>
              <a:t>(</a:t>
            </a:r>
            <a:r>
              <a:rPr lang="en-US" i="1" dirty="0" err="1"/>
              <a:t>s,n</a:t>
            </a:r>
            <a:r>
              <a:rPr lang="en-US" i="1" dirty="0"/>
              <a:t>) </a:t>
            </a:r>
            <a:r>
              <a:rPr lang="en-US" dirty="0"/>
              <a:t>– repeats string s n times</a:t>
            </a:r>
          </a:p>
          <a:p>
            <a:pPr lvl="1"/>
            <a:r>
              <a:rPr lang="en-US" dirty="0"/>
              <a:t>repeat(‘</a:t>
            </a:r>
            <a:r>
              <a:rPr lang="en-US" dirty="0" err="1"/>
              <a:t>msa</a:t>
            </a:r>
            <a:r>
              <a:rPr lang="en-US" dirty="0"/>
              <a:t>’, 5);</a:t>
            </a:r>
          </a:p>
          <a:p>
            <a:pPr lvl="1"/>
            <a:r>
              <a:rPr lang="en-US" dirty="0"/>
              <a:t>Synonym: 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 err="1"/>
              <a:t>s,p,n</a:t>
            </a:r>
            <a:r>
              <a:rPr lang="en-US" dirty="0"/>
              <a:t>), substring(</a:t>
            </a:r>
            <a:r>
              <a:rPr lang="en-US" dirty="0" err="1"/>
              <a:t>s,p,n</a:t>
            </a:r>
            <a:r>
              <a:rPr lang="en-US" dirty="0"/>
              <a:t>)</a:t>
            </a:r>
          </a:p>
          <a:p>
            <a:r>
              <a:rPr lang="en-US" b="1" i="1" dirty="0"/>
              <a:t>replace</a:t>
            </a:r>
            <a:r>
              <a:rPr lang="en-US" i="1" dirty="0"/>
              <a:t>(s, s1, s2) </a:t>
            </a:r>
            <a:r>
              <a:rPr lang="en-US" dirty="0"/>
              <a:t>– replaces all s1 in string s by s2 </a:t>
            </a:r>
          </a:p>
          <a:p>
            <a:pPr lvl="1"/>
            <a:r>
              <a:rPr lang="en-US" dirty="0"/>
              <a:t>replace(‘</a:t>
            </a:r>
            <a:r>
              <a:rPr lang="en-US" dirty="0" err="1"/>
              <a:t>msa</a:t>
            </a:r>
            <a:r>
              <a:rPr lang="en-US" dirty="0"/>
              <a:t> 8040, </a:t>
            </a:r>
            <a:r>
              <a:rPr lang="en-US" dirty="0" err="1"/>
              <a:t>msa</a:t>
            </a:r>
            <a:r>
              <a:rPr lang="en-US" dirty="0"/>
              <a:t> 8010’, ‘</a:t>
            </a:r>
            <a:r>
              <a:rPr lang="en-US" dirty="0" err="1"/>
              <a:t>msa</a:t>
            </a:r>
            <a:r>
              <a:rPr lang="en-US" dirty="0"/>
              <a:t>’, ‘insight’);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248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4E96-D844-D847-818D-EC71B0FD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 – the objects are 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4A28-7930-6A4E-900F-930B887B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space</a:t>
            </a:r>
            <a:r>
              <a:rPr lang="en-US" i="1" dirty="0"/>
              <a:t>(n) </a:t>
            </a:r>
            <a:r>
              <a:rPr lang="en-US" dirty="0"/>
              <a:t>– returns a string with n space characters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(‘</a:t>
            </a:r>
            <a:r>
              <a:rPr lang="en-US" dirty="0" err="1"/>
              <a:t>msa</a:t>
            </a:r>
            <a:r>
              <a:rPr lang="en-US" dirty="0"/>
              <a:t>’,space(4),’8040’,space(4),’data management’)</a:t>
            </a:r>
          </a:p>
          <a:p>
            <a:r>
              <a:rPr lang="en-US" b="1" i="1" dirty="0" err="1"/>
              <a:t>strcmp</a:t>
            </a:r>
            <a:r>
              <a:rPr lang="en-US" i="1" dirty="0"/>
              <a:t>(s1,s2) </a:t>
            </a:r>
            <a:r>
              <a:rPr lang="en-US" dirty="0"/>
              <a:t>– returns 0 if s1 = s2; returns 1 if  s1 &gt; s2; returns 0 if s1 &lt; s2;</a:t>
            </a:r>
          </a:p>
          <a:p>
            <a:pPr lvl="1"/>
            <a:r>
              <a:rPr lang="en-US" dirty="0" err="1"/>
              <a:t>strcmp</a:t>
            </a:r>
            <a:r>
              <a:rPr lang="en-US" dirty="0"/>
              <a:t>(‘</a:t>
            </a:r>
            <a:r>
              <a:rPr lang="en-US" dirty="0" err="1"/>
              <a:t>a’,’a</a:t>
            </a:r>
            <a:r>
              <a:rPr lang="en-US" dirty="0"/>
              <a:t>’), </a:t>
            </a:r>
            <a:r>
              <a:rPr lang="en-US" dirty="0" err="1"/>
              <a:t>strcmp</a:t>
            </a:r>
            <a:r>
              <a:rPr lang="en-US" dirty="0"/>
              <a:t>(‘</a:t>
            </a:r>
            <a:r>
              <a:rPr lang="en-US" dirty="0" err="1"/>
              <a:t>ab’,’ac</a:t>
            </a:r>
            <a:r>
              <a:rPr lang="en-US" dirty="0"/>
              <a:t>’), </a:t>
            </a:r>
            <a:r>
              <a:rPr lang="en-US" dirty="0" err="1"/>
              <a:t>strcmp</a:t>
            </a:r>
            <a:r>
              <a:rPr lang="en-US" dirty="0"/>
              <a:t>(‘</a:t>
            </a:r>
            <a:r>
              <a:rPr lang="en-US" dirty="0" err="1"/>
              <a:t>abcd</a:t>
            </a:r>
            <a:r>
              <a:rPr lang="en-US" dirty="0"/>
              <a:t>’, ‘</a:t>
            </a:r>
            <a:r>
              <a:rPr lang="en-US" dirty="0" err="1"/>
              <a:t>abc</a:t>
            </a:r>
            <a:r>
              <a:rPr lang="en-US" dirty="0"/>
              <a:t>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31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863F-61FC-3B49-A123-D283EA8B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– the objects are numeric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02AD-B2D2-D94A-B839-DBC857B8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abs(n) </a:t>
            </a:r>
            <a:r>
              <a:rPr lang="en-US" dirty="0"/>
              <a:t>– returns absolute value of n</a:t>
            </a:r>
          </a:p>
          <a:p>
            <a:r>
              <a:rPr lang="en-US" i="1" dirty="0"/>
              <a:t>cos(a) </a:t>
            </a:r>
            <a:r>
              <a:rPr lang="en-US" dirty="0"/>
              <a:t>– returns the cosine of a</a:t>
            </a:r>
          </a:p>
          <a:p>
            <a:pPr lvl="1"/>
            <a:r>
              <a:rPr lang="en-US" dirty="0"/>
              <a:t>cos(pi());</a:t>
            </a:r>
          </a:p>
          <a:p>
            <a:r>
              <a:rPr lang="en-US" i="1" dirty="0" err="1"/>
              <a:t>acos</a:t>
            </a:r>
            <a:r>
              <a:rPr lang="en-US" i="1" dirty="0"/>
              <a:t>(a) </a:t>
            </a:r>
            <a:r>
              <a:rPr lang="en-US" dirty="0"/>
              <a:t>– returns the arc cosine of a, between [-1,1]</a:t>
            </a:r>
          </a:p>
          <a:p>
            <a:r>
              <a:rPr lang="en-US" i="1" dirty="0"/>
              <a:t>sine(a) </a:t>
            </a:r>
            <a:r>
              <a:rPr lang="en-US" dirty="0"/>
              <a:t>– returns the sine of a</a:t>
            </a:r>
          </a:p>
          <a:p>
            <a:r>
              <a:rPr lang="en-US" i="1" dirty="0" err="1"/>
              <a:t>asin</a:t>
            </a:r>
            <a:r>
              <a:rPr lang="en-US" i="1" dirty="0"/>
              <a:t>(a) </a:t>
            </a:r>
            <a:r>
              <a:rPr lang="en-US" dirty="0"/>
              <a:t>– returns the arc sine of a, between [-1,1]</a:t>
            </a:r>
          </a:p>
          <a:p>
            <a:r>
              <a:rPr lang="en-US" i="1" dirty="0"/>
              <a:t>tan(a) </a:t>
            </a:r>
            <a:r>
              <a:rPr lang="en-US" dirty="0"/>
              <a:t>– returns the tangent of a </a:t>
            </a:r>
          </a:p>
          <a:p>
            <a:r>
              <a:rPr lang="en-US" i="1" dirty="0" err="1"/>
              <a:t>atan</a:t>
            </a:r>
            <a:r>
              <a:rPr lang="en-US" i="1" dirty="0"/>
              <a:t>(a) </a:t>
            </a:r>
            <a:r>
              <a:rPr lang="en-US" dirty="0"/>
              <a:t>– returns the arc tangent of a</a:t>
            </a:r>
          </a:p>
          <a:p>
            <a:r>
              <a:rPr lang="en-US" i="1" dirty="0" err="1"/>
              <a:t>atan</a:t>
            </a:r>
            <a:r>
              <a:rPr lang="en-US" i="1" dirty="0"/>
              <a:t>(</a:t>
            </a:r>
            <a:r>
              <a:rPr lang="en-US" i="1" dirty="0" err="1"/>
              <a:t>a,b</a:t>
            </a:r>
            <a:r>
              <a:rPr lang="en-US" i="1" dirty="0"/>
              <a:t>) </a:t>
            </a:r>
            <a:r>
              <a:rPr lang="en-US" dirty="0"/>
              <a:t>– returns the arc of point (</a:t>
            </a:r>
            <a:r>
              <a:rPr lang="en-US" dirty="0" err="1"/>
              <a:t>a,b</a:t>
            </a:r>
            <a:r>
              <a:rPr lang="en-US" dirty="0"/>
              <a:t>) in the Cartesian plane</a:t>
            </a:r>
          </a:p>
          <a:p>
            <a:r>
              <a:rPr lang="en-US" i="1" dirty="0"/>
              <a:t>cot(a) </a:t>
            </a:r>
            <a:r>
              <a:rPr lang="en-US" dirty="0"/>
              <a:t>– returns the cotangent of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1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6DD9-4D57-3444-94F7-2CC291A8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– the objects are numeric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3A96-4D3D-FD4A-A70A-B2597CE4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degree(a) </a:t>
            </a:r>
            <a:r>
              <a:rPr lang="en-US" dirty="0"/>
              <a:t>– converts a in radians to degrees</a:t>
            </a:r>
          </a:p>
          <a:p>
            <a:r>
              <a:rPr lang="en-US" i="1" dirty="0"/>
              <a:t>radians(a) </a:t>
            </a:r>
            <a:r>
              <a:rPr lang="en-US" dirty="0"/>
              <a:t>– converts a degree value into radians</a:t>
            </a:r>
          </a:p>
          <a:p>
            <a:r>
              <a:rPr lang="en-US" i="1" dirty="0"/>
              <a:t>exp(a) </a:t>
            </a:r>
            <a:r>
              <a:rPr lang="en-US" dirty="0"/>
              <a:t>– returns e raised to the power of a</a:t>
            </a:r>
          </a:p>
          <a:p>
            <a:r>
              <a:rPr lang="en-US" i="1" dirty="0"/>
              <a:t>ln(a) </a:t>
            </a:r>
            <a:r>
              <a:rPr lang="en-US" dirty="0"/>
              <a:t>– returns the natural logarithm of a</a:t>
            </a:r>
          </a:p>
          <a:p>
            <a:pPr lvl="1"/>
            <a:r>
              <a:rPr lang="en-US" dirty="0"/>
              <a:t>log, log10, log2</a:t>
            </a:r>
          </a:p>
          <a:p>
            <a:r>
              <a:rPr lang="en-US" i="1" dirty="0"/>
              <a:t>pow(a, b) </a:t>
            </a:r>
            <a:r>
              <a:rPr lang="en-US" dirty="0"/>
              <a:t>– returns the value of a raised to the power of b</a:t>
            </a:r>
          </a:p>
          <a:p>
            <a:pPr lvl="1"/>
            <a:r>
              <a:rPr lang="en-US" dirty="0"/>
              <a:t>Synonym: power(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i="1" dirty="0"/>
              <a:t>mod(</a:t>
            </a:r>
            <a:r>
              <a:rPr lang="en-US" i="1" dirty="0" err="1"/>
              <a:t>a,b</a:t>
            </a:r>
            <a:r>
              <a:rPr lang="en-US" i="1" dirty="0"/>
              <a:t>) </a:t>
            </a:r>
            <a:r>
              <a:rPr lang="en-US" dirty="0"/>
              <a:t>– returns the remainder of a divided by b</a:t>
            </a:r>
          </a:p>
          <a:p>
            <a:r>
              <a:rPr lang="en-US" i="1" dirty="0"/>
              <a:t>rand(a) </a:t>
            </a:r>
            <a:r>
              <a:rPr lang="en-US" dirty="0"/>
              <a:t>– returns a random number from [0,1)</a:t>
            </a:r>
          </a:p>
          <a:p>
            <a:r>
              <a:rPr lang="en-US" i="1" dirty="0"/>
              <a:t>sign(a) </a:t>
            </a:r>
            <a:r>
              <a:rPr lang="en-US" dirty="0"/>
              <a:t>– returns the sign of a</a:t>
            </a:r>
          </a:p>
          <a:p>
            <a:r>
              <a:rPr lang="en-US" i="1" dirty="0"/>
              <a:t>sqrt(a) </a:t>
            </a:r>
            <a:r>
              <a:rPr lang="en-US" dirty="0"/>
              <a:t>– returns the square root of a</a:t>
            </a:r>
          </a:p>
        </p:txBody>
      </p:sp>
    </p:spTree>
    <p:extLst>
      <p:ext uri="{BB962C8B-B14F-4D97-AF65-F5344CB8AC3E}">
        <p14:creationId xmlns:p14="http://schemas.microsoft.com/office/powerpoint/2010/main" val="3181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E36A-AF9D-C940-93C1-FCDED0E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Join: Why Join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5223-B1C5-7144-A4CA-DA380B5D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Benefits of breaking data into tables </a:t>
            </a:r>
            <a:r>
              <a:rPr lang="en-US" dirty="0"/>
              <a:t>in a relational database system</a:t>
            </a:r>
          </a:p>
          <a:p>
            <a:pPr lvl="1"/>
            <a:r>
              <a:rPr lang="en-US" dirty="0"/>
              <a:t>Efficient storage</a:t>
            </a:r>
          </a:p>
          <a:p>
            <a:pPr lvl="1"/>
            <a:r>
              <a:rPr lang="en-US" dirty="0"/>
              <a:t>Easier manipulation</a:t>
            </a:r>
          </a:p>
          <a:p>
            <a:pPr lvl="1"/>
            <a:r>
              <a:rPr lang="en-US" dirty="0"/>
              <a:t>Greater scalability</a:t>
            </a:r>
          </a:p>
          <a:p>
            <a:pPr lvl="1"/>
            <a:r>
              <a:rPr lang="en-US" i="1" dirty="0"/>
              <a:t>Tables are linked through </a:t>
            </a:r>
            <a:r>
              <a:rPr lang="en-US" i="1" u="sng" dirty="0"/>
              <a:t>keys</a:t>
            </a:r>
            <a:r>
              <a:rPr lang="en-US" i="1" dirty="0"/>
              <a:t> (common values)</a:t>
            </a:r>
          </a:p>
          <a:p>
            <a:r>
              <a:rPr lang="en-US" dirty="0"/>
              <a:t>Since data are broken into tables, we need to join them to retrieve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32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ADE4-7B85-8342-91E7-0E729D09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Functions – the objects are numeric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FF35-51E1-EA49-B850-A5F105B35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ceil(a) </a:t>
            </a:r>
            <a:r>
              <a:rPr lang="en-US" dirty="0"/>
              <a:t>– returns the smallest integer that is larger than or equal to a</a:t>
            </a:r>
          </a:p>
          <a:p>
            <a:pPr lvl="1"/>
            <a:r>
              <a:rPr lang="en-US" dirty="0"/>
              <a:t>Synonym: ceiling(n)</a:t>
            </a:r>
          </a:p>
          <a:p>
            <a:r>
              <a:rPr lang="en-US" i="1" dirty="0"/>
              <a:t>floor(a) </a:t>
            </a:r>
            <a:r>
              <a:rPr lang="en-US" dirty="0"/>
              <a:t>– returns the largest integer that is less than or equal to a</a:t>
            </a:r>
          </a:p>
          <a:p>
            <a:r>
              <a:rPr lang="en-US" i="1" dirty="0"/>
              <a:t>round(</a:t>
            </a:r>
            <a:r>
              <a:rPr lang="en-US" i="1" dirty="0" err="1"/>
              <a:t>a,n</a:t>
            </a:r>
            <a:r>
              <a:rPr lang="en-US" i="1" dirty="0"/>
              <a:t>) </a:t>
            </a:r>
            <a:r>
              <a:rPr lang="en-US" dirty="0"/>
              <a:t>– returns the integer and n number of decimal </a:t>
            </a:r>
            <a:r>
              <a:rPr lang="en-US" dirty="0" err="1"/>
              <a:t>palces</a:t>
            </a:r>
            <a:r>
              <a:rPr lang="en-US" dirty="0"/>
              <a:t> of a</a:t>
            </a:r>
          </a:p>
          <a:p>
            <a:pPr lvl="1"/>
            <a:r>
              <a:rPr lang="en-US" dirty="0" err="1"/>
              <a:t>Synnonym</a:t>
            </a:r>
            <a:r>
              <a:rPr lang="en-US" dirty="0"/>
              <a:t>: truncate(a, n);</a:t>
            </a:r>
          </a:p>
          <a:p>
            <a:r>
              <a:rPr lang="en-US" i="1" dirty="0"/>
              <a:t>div(</a:t>
            </a:r>
            <a:r>
              <a:rPr lang="en-US" i="1" dirty="0" err="1"/>
              <a:t>a,b</a:t>
            </a:r>
            <a:r>
              <a:rPr lang="en-US" i="1" dirty="0"/>
              <a:t>) </a:t>
            </a:r>
            <a:r>
              <a:rPr lang="en-US" dirty="0"/>
              <a:t>– returns the integer by a / b</a:t>
            </a:r>
          </a:p>
        </p:txBody>
      </p:sp>
    </p:spTree>
    <p:extLst>
      <p:ext uri="{BB962C8B-B14F-4D97-AF65-F5344CB8AC3E}">
        <p14:creationId xmlns:p14="http://schemas.microsoft.com/office/powerpoint/2010/main" val="1610484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F5CF-1347-174E-A398-E8CDE010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– the objects are date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F7AA-C4C0-3440-8B2E-10C3B1E15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err="1"/>
              <a:t>adddate</a:t>
            </a:r>
            <a:r>
              <a:rPr lang="en-US" i="1" dirty="0"/>
              <a:t>/</a:t>
            </a:r>
            <a:r>
              <a:rPr lang="en-US" i="1" dirty="0" err="1"/>
              <a:t>subdate</a:t>
            </a:r>
            <a:r>
              <a:rPr lang="en-US" i="1" dirty="0"/>
              <a:t>(date, interval expr unit)– </a:t>
            </a:r>
            <a:r>
              <a:rPr lang="en-US" dirty="0"/>
              <a:t>adds/</a:t>
            </a:r>
            <a:r>
              <a:rPr lang="en-US" dirty="0" err="1"/>
              <a:t>substracts</a:t>
            </a:r>
            <a:r>
              <a:rPr lang="en-US" dirty="0"/>
              <a:t> a time/date interval to a date</a:t>
            </a:r>
          </a:p>
          <a:p>
            <a:pPr lvl="1"/>
            <a:r>
              <a:rPr lang="en-US" dirty="0"/>
              <a:t>Synonym: </a:t>
            </a:r>
            <a:r>
              <a:rPr lang="en-US" dirty="0" err="1"/>
              <a:t>date_add</a:t>
            </a:r>
            <a:r>
              <a:rPr lang="en-US" dirty="0"/>
              <a:t>()/</a:t>
            </a:r>
            <a:r>
              <a:rPr lang="en-US" dirty="0" err="1"/>
              <a:t>date_sub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unit: microsecond, second, minute, hour, day, week, month, quarter, year, etc.</a:t>
            </a:r>
          </a:p>
          <a:p>
            <a:pPr lvl="1"/>
            <a:r>
              <a:rPr lang="en-US" dirty="0" err="1"/>
              <a:t>period_add</a:t>
            </a:r>
            <a:r>
              <a:rPr lang="en-US" dirty="0"/>
              <a:t>(</a:t>
            </a:r>
            <a:r>
              <a:rPr lang="en-US" dirty="0" err="1"/>
              <a:t>p,n</a:t>
            </a:r>
            <a:r>
              <a:rPr lang="en-US" dirty="0"/>
              <a:t>): add n months to period (YYMM or YYYMM)</a:t>
            </a:r>
          </a:p>
          <a:p>
            <a:r>
              <a:rPr lang="en-US" i="1" dirty="0" err="1"/>
              <a:t>addtime</a:t>
            </a:r>
            <a:r>
              <a:rPr lang="en-US" i="1" dirty="0"/>
              <a:t>(datetime1, time2) </a:t>
            </a:r>
            <a:r>
              <a:rPr lang="en-US" dirty="0"/>
              <a:t>– adds time2 to datetime1</a:t>
            </a:r>
          </a:p>
          <a:p>
            <a:r>
              <a:rPr lang="en-US" i="1" dirty="0" err="1"/>
              <a:t>convert_tz</a:t>
            </a:r>
            <a:r>
              <a:rPr lang="en-US" i="1" dirty="0"/>
              <a:t>(datetime, timezone1, timezone2) </a:t>
            </a:r>
            <a:r>
              <a:rPr lang="en-US" dirty="0"/>
              <a:t>– switches time from timezone1 to timezone2</a:t>
            </a:r>
          </a:p>
          <a:p>
            <a:r>
              <a:rPr lang="en-US" i="1" dirty="0" err="1"/>
              <a:t>curdate</a:t>
            </a:r>
            <a:r>
              <a:rPr lang="en-US" i="1" dirty="0"/>
              <a:t>() </a:t>
            </a:r>
            <a:r>
              <a:rPr lang="en-US" dirty="0"/>
              <a:t>– returns current time in ‘YYYY-MM-DD’ or YYYYMMDD</a:t>
            </a:r>
          </a:p>
          <a:p>
            <a:pPr lvl="1"/>
            <a:r>
              <a:rPr lang="en-US" dirty="0"/>
              <a:t>Synonym: </a:t>
            </a:r>
            <a:r>
              <a:rPr lang="en-US" dirty="0" err="1"/>
              <a:t>current_date</a:t>
            </a:r>
            <a:r>
              <a:rPr lang="en-US" dirty="0"/>
              <a:t>(), </a:t>
            </a:r>
            <a:r>
              <a:rPr lang="en-US" dirty="0" err="1"/>
              <a:t>current_date</a:t>
            </a:r>
            <a:endParaRPr lang="en-US" dirty="0"/>
          </a:p>
          <a:p>
            <a:pPr lvl="1"/>
            <a:r>
              <a:rPr lang="en-US" dirty="0" err="1"/>
              <a:t>current_time</a:t>
            </a:r>
            <a:r>
              <a:rPr lang="en-US" dirty="0"/>
              <a:t>, </a:t>
            </a:r>
            <a:r>
              <a:rPr lang="en-US" dirty="0" err="1"/>
              <a:t>current_time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current_timestamp</a:t>
            </a:r>
            <a:r>
              <a:rPr lang="en-US" dirty="0"/>
              <a:t>, </a:t>
            </a:r>
            <a:r>
              <a:rPr lang="en-US" dirty="0" err="1"/>
              <a:t>current_timestamp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curtime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66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9D99-06F3-3342-ADCA-5B2FB056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– the objects are date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DBF0-4A6C-5540-B752-B1A2B573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date() </a:t>
            </a:r>
            <a:r>
              <a:rPr lang="en-US" dirty="0"/>
              <a:t>– extracts the date part of the date or datetime</a:t>
            </a:r>
          </a:p>
          <a:p>
            <a:r>
              <a:rPr lang="en-US" i="1" dirty="0"/>
              <a:t>year(), quarter(), month(), day(), time(), hour(), minute(), second(), microsecond()</a:t>
            </a:r>
          </a:p>
          <a:p>
            <a:pPr lvl="1"/>
            <a:r>
              <a:rPr lang="en-US" dirty="0"/>
              <a:t>extract(unit from date): extracts unit parts from date</a:t>
            </a:r>
          </a:p>
          <a:p>
            <a:r>
              <a:rPr lang="en-US" i="1" dirty="0" err="1"/>
              <a:t>dayname</a:t>
            </a:r>
            <a:r>
              <a:rPr lang="en-US" i="1" dirty="0"/>
              <a:t>(d) </a:t>
            </a:r>
            <a:r>
              <a:rPr lang="en-US" dirty="0"/>
              <a:t>– returns the name of the weekday for d</a:t>
            </a:r>
          </a:p>
          <a:p>
            <a:pPr lvl="1"/>
            <a:r>
              <a:rPr lang="en-US" dirty="0" err="1"/>
              <a:t>dayofmonth</a:t>
            </a:r>
            <a:r>
              <a:rPr lang="en-US" dirty="0"/>
              <a:t>(), </a:t>
            </a:r>
            <a:r>
              <a:rPr lang="en-US" dirty="0" err="1"/>
              <a:t>dayofweek</a:t>
            </a:r>
            <a:r>
              <a:rPr lang="en-US" dirty="0"/>
              <a:t>(), </a:t>
            </a:r>
            <a:r>
              <a:rPr lang="en-US" dirty="0" err="1"/>
              <a:t>dayofyear</a:t>
            </a:r>
            <a:r>
              <a:rPr lang="en-US" dirty="0"/>
              <a:t>(), </a:t>
            </a:r>
            <a:r>
              <a:rPr lang="en-US" dirty="0" err="1"/>
              <a:t>monthname</a:t>
            </a:r>
            <a:r>
              <a:rPr lang="en-US" dirty="0"/>
              <a:t>(), weekday(), </a:t>
            </a:r>
            <a:r>
              <a:rPr lang="en-US" dirty="0" err="1"/>
              <a:t>weekofyear</a:t>
            </a:r>
            <a:r>
              <a:rPr lang="en-US" dirty="0"/>
              <a:t>(), </a:t>
            </a:r>
            <a:r>
              <a:rPr lang="en-US" dirty="0" err="1"/>
              <a:t>yearweek</a:t>
            </a:r>
            <a:r>
              <a:rPr lang="en-US" dirty="0"/>
              <a:t>()</a:t>
            </a:r>
          </a:p>
          <a:p>
            <a:r>
              <a:rPr lang="en-US" i="1" dirty="0" err="1"/>
              <a:t>datediff</a:t>
            </a:r>
            <a:r>
              <a:rPr lang="en-US" i="1" dirty="0"/>
              <a:t>(expr1, expr2) </a:t>
            </a:r>
            <a:r>
              <a:rPr lang="en-US" dirty="0"/>
              <a:t>– returns expr1 – expr2 expressed as a value in days</a:t>
            </a:r>
          </a:p>
          <a:p>
            <a:pPr lvl="1"/>
            <a:r>
              <a:rPr lang="en-US" dirty="0" err="1"/>
              <a:t>Period_diff</a:t>
            </a:r>
            <a:r>
              <a:rPr lang="en-US" dirty="0"/>
              <a:t>(p1,p2) – returns the number of months between p1 and p2, YYMM or YYYYMM</a:t>
            </a:r>
          </a:p>
          <a:p>
            <a:pPr lvl="1"/>
            <a:r>
              <a:rPr lang="en-US" dirty="0" err="1"/>
              <a:t>Timediff</a:t>
            </a:r>
            <a:r>
              <a:rPr lang="en-US" dirty="0"/>
              <a:t>(expr1,expr2)</a:t>
            </a:r>
          </a:p>
          <a:p>
            <a:r>
              <a:rPr lang="en-US" i="1" dirty="0" err="1"/>
              <a:t>date_formate</a:t>
            </a:r>
            <a:r>
              <a:rPr lang="en-US" i="1" dirty="0"/>
              <a:t>(date, format) </a:t>
            </a:r>
            <a:r>
              <a:rPr lang="en-US" dirty="0"/>
              <a:t>– formats date based on the format string</a:t>
            </a:r>
          </a:p>
          <a:p>
            <a:pPr lvl="1"/>
            <a:r>
              <a:rPr lang="en-US" dirty="0"/>
              <a:t>Format: %Y, %y, %M, %m, %D, %d, %H, %h, %</a:t>
            </a:r>
            <a:r>
              <a:rPr lang="en-US" dirty="0" err="1"/>
              <a:t>i</a:t>
            </a:r>
            <a:r>
              <a:rPr lang="en-US" dirty="0"/>
              <a:t>, %s, etc.</a:t>
            </a:r>
          </a:p>
          <a:p>
            <a:pPr lvl="1"/>
            <a:r>
              <a:rPr lang="en-US" dirty="0" err="1"/>
              <a:t>get_format</a:t>
            </a:r>
            <a:r>
              <a:rPr lang="en-US" dirty="0"/>
              <a:t>(date, ‘ISO’) - returns a format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92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6F5C-F7DF-404C-BC86-1AE223D3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– the objects are date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01FD-795C-094A-8E69-46EDB46A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last_day</a:t>
            </a:r>
            <a:r>
              <a:rPr lang="en-US" i="1" dirty="0"/>
              <a:t>(d) </a:t>
            </a:r>
            <a:r>
              <a:rPr lang="en-US" dirty="0"/>
              <a:t>– returns the last day of the month of d</a:t>
            </a:r>
          </a:p>
          <a:p>
            <a:pPr lvl="1"/>
            <a:r>
              <a:rPr lang="en-US" dirty="0" err="1"/>
              <a:t>makedate</a:t>
            </a:r>
            <a:r>
              <a:rPr lang="en-US" dirty="0"/>
              <a:t>(year, </a:t>
            </a:r>
            <a:r>
              <a:rPr lang="en-US" dirty="0" err="1"/>
              <a:t>dayofyear</a:t>
            </a:r>
            <a:r>
              <a:rPr lang="en-US" dirty="0"/>
              <a:t>) – returns a date</a:t>
            </a:r>
          </a:p>
          <a:p>
            <a:r>
              <a:rPr lang="en-US" i="1" dirty="0" err="1"/>
              <a:t>maketime</a:t>
            </a:r>
            <a:r>
              <a:rPr lang="en-US" i="1" dirty="0"/>
              <a:t>(</a:t>
            </a:r>
            <a:r>
              <a:rPr lang="en-US" i="1" dirty="0" err="1"/>
              <a:t>hour,minute,second</a:t>
            </a:r>
            <a:r>
              <a:rPr lang="en-US" i="1" dirty="0"/>
              <a:t>)</a:t>
            </a:r>
          </a:p>
          <a:p>
            <a:r>
              <a:rPr lang="en-US" i="1" dirty="0" err="1"/>
              <a:t>sec_to_time</a:t>
            </a:r>
            <a:r>
              <a:rPr lang="en-US" i="1" dirty="0"/>
              <a:t>(seconds) </a:t>
            </a:r>
            <a:r>
              <a:rPr lang="en-US" dirty="0"/>
              <a:t>– seconds to </a:t>
            </a:r>
            <a:r>
              <a:rPr lang="en-US" dirty="0" err="1"/>
              <a:t>hh:mm:ss</a:t>
            </a:r>
            <a:endParaRPr lang="en-US" dirty="0"/>
          </a:p>
          <a:p>
            <a:pPr lvl="1"/>
            <a:r>
              <a:rPr lang="en-US" dirty="0" err="1"/>
              <a:t>time_to_sec</a:t>
            </a:r>
            <a:r>
              <a:rPr lang="en-US" dirty="0"/>
              <a:t>(), </a:t>
            </a:r>
            <a:r>
              <a:rPr lang="en-US" dirty="0" err="1"/>
              <a:t>to_days</a:t>
            </a:r>
            <a:r>
              <a:rPr lang="en-US" dirty="0"/>
              <a:t>(), </a:t>
            </a:r>
            <a:r>
              <a:rPr lang="en-US" dirty="0" err="1"/>
              <a:t>to_seconds</a:t>
            </a:r>
            <a:r>
              <a:rPr lang="en-US" dirty="0"/>
              <a:t>(), </a:t>
            </a:r>
          </a:p>
          <a:p>
            <a:r>
              <a:rPr lang="en-US" i="1" dirty="0" err="1"/>
              <a:t>str_to_date</a:t>
            </a:r>
            <a:r>
              <a:rPr lang="en-US" i="1" dirty="0"/>
              <a:t>(str, format) </a:t>
            </a:r>
            <a:r>
              <a:rPr lang="en-US" dirty="0"/>
              <a:t>– converts string into formatted date</a:t>
            </a:r>
          </a:p>
        </p:txBody>
      </p:sp>
    </p:spTree>
    <p:extLst>
      <p:ext uri="{BB962C8B-B14F-4D97-AF65-F5344CB8AC3E}">
        <p14:creationId xmlns:p14="http://schemas.microsoft.com/office/powerpoint/2010/main" val="319266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868C-1FE2-6E4F-8E6C-BE29D5EC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 of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73684-1860-3140-B13B-00B40BC2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Associate correct records from each table on the fly</a:t>
            </a:r>
          </a:p>
          <a:p>
            <a:r>
              <a:rPr lang="en-US" dirty="0"/>
              <a:t>Allows data retrieval from multiple tables in one query</a:t>
            </a:r>
          </a:p>
          <a:p>
            <a:r>
              <a:rPr lang="en-US" i="1" u="sng" dirty="0"/>
              <a:t>Joins are not physical </a:t>
            </a:r>
            <a:r>
              <a:rPr lang="en-US" dirty="0"/>
              <a:t>– they persist for the duration of the query execution</a:t>
            </a:r>
          </a:p>
          <a:p>
            <a:r>
              <a:rPr lang="en-US" dirty="0"/>
              <a:t>Types of joins:</a:t>
            </a:r>
          </a:p>
          <a:p>
            <a:pPr lvl="1"/>
            <a:r>
              <a:rPr lang="en-US" i="1" u="sng" dirty="0"/>
              <a:t>Cross (cartesian) join</a:t>
            </a:r>
          </a:p>
          <a:p>
            <a:pPr lvl="2"/>
            <a:r>
              <a:rPr lang="en-US" dirty="0"/>
              <a:t>If your join does not specify join condition in your statement, it will be treated as cross join in MySQL</a:t>
            </a:r>
          </a:p>
          <a:p>
            <a:pPr lvl="1"/>
            <a:r>
              <a:rPr lang="en-US" i="1" u="sng" dirty="0"/>
              <a:t>Natural join</a:t>
            </a:r>
          </a:p>
          <a:p>
            <a:pPr lvl="2"/>
            <a:r>
              <a:rPr lang="en-US" dirty="0"/>
              <a:t>If two table has the same column name, and the statement does not specify the join condition, natural join will use the same column to join in MySQL</a:t>
            </a:r>
          </a:p>
          <a:p>
            <a:pPr lvl="1"/>
            <a:r>
              <a:rPr lang="en-US" i="1" u="sng" dirty="0"/>
              <a:t>Inner join</a:t>
            </a:r>
          </a:p>
          <a:p>
            <a:pPr lvl="1"/>
            <a:r>
              <a:rPr lang="en-US" i="1" u="sng" dirty="0"/>
              <a:t>Outer join </a:t>
            </a:r>
            <a:r>
              <a:rPr lang="en-US" dirty="0"/>
              <a:t>(left, right, full outer join)</a:t>
            </a:r>
          </a:p>
        </p:txBody>
      </p:sp>
    </p:spTree>
    <p:extLst>
      <p:ext uri="{BB962C8B-B14F-4D97-AF65-F5344CB8AC3E}">
        <p14:creationId xmlns:p14="http://schemas.microsoft.com/office/powerpoint/2010/main" val="199110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CA9E-30D0-B744-8A3E-2FC8D8B9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(Cartesian)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99CB-5413-5C4B-94C0-FB592064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Cross joins</a:t>
            </a:r>
            <a:r>
              <a:rPr lang="en-US" dirty="0"/>
              <a:t>: each row from the first table joins with all the rows of another table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v_name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p_descript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p_price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vendor,product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2FF"/>
                </a:solidFill>
              </a:rPr>
              <a:t>where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vendor.v_code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product.v_code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35207-89DD-874B-AE04-0B3F307961C6}"/>
              </a:ext>
            </a:extLst>
          </p:cNvPr>
          <p:cNvSpPr/>
          <p:nvPr/>
        </p:nvSpPr>
        <p:spPr>
          <a:xfrm>
            <a:off x="1400504" y="5701891"/>
            <a:ext cx="58174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Output size = rows in first table * rows in the second table</a:t>
            </a:r>
          </a:p>
        </p:txBody>
      </p:sp>
    </p:spTree>
    <p:extLst>
      <p:ext uri="{BB962C8B-B14F-4D97-AF65-F5344CB8AC3E}">
        <p14:creationId xmlns:p14="http://schemas.microsoft.com/office/powerpoint/2010/main" val="188823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AF6B-7884-6648-B557-1515313A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9C83-3348-C54B-B47F-E9C6D304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u="sng" dirty="0"/>
              <a:t>Inner joint</a:t>
            </a:r>
            <a:r>
              <a:rPr lang="en-US" i="1" dirty="0"/>
              <a:t>: </a:t>
            </a:r>
            <a:r>
              <a:rPr lang="en-US" dirty="0"/>
              <a:t>selects rows that have matching values in both tables</a:t>
            </a:r>
          </a:p>
          <a:p>
            <a:pPr lvl="1"/>
            <a:r>
              <a:rPr lang="en-US" dirty="0"/>
              <a:t>Join condition is in the from clause</a:t>
            </a:r>
          </a:p>
          <a:p>
            <a:pPr lvl="2"/>
            <a:r>
              <a:rPr lang="en-US" dirty="0"/>
              <a:t>Either using ‘on’ or ‘using’</a:t>
            </a:r>
          </a:p>
          <a:p>
            <a:r>
              <a:rPr lang="en-US" dirty="0"/>
              <a:t>Join as many as you like, but joining more tables affects overall database performance</a:t>
            </a:r>
          </a:p>
          <a:p>
            <a:r>
              <a:rPr lang="en-US" dirty="0"/>
              <a:t>List all tables, then define conditions</a:t>
            </a:r>
          </a:p>
          <a:p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v_name,p_descript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vendor </a:t>
            </a:r>
            <a:r>
              <a:rPr lang="en-US" dirty="0">
                <a:solidFill>
                  <a:srgbClr val="FF0000"/>
                </a:solidFill>
              </a:rPr>
              <a:t>inner join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product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vendor.v_code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product.v_code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7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399C-BAB8-0E47-AB84-B6E0E5E3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 using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6386-0487-CD47-A3F3-31835BDE7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Aliases table is usefully</a:t>
            </a:r>
          </a:p>
          <a:p>
            <a:r>
              <a:rPr lang="en-US" dirty="0"/>
              <a:t>Do not make unnecessary joins</a:t>
            </a:r>
          </a:p>
          <a:p>
            <a:r>
              <a:rPr lang="en-US" dirty="0"/>
              <a:t>Which column/filed are used to connect tables?</a:t>
            </a:r>
          </a:p>
          <a:p>
            <a:r>
              <a:rPr lang="en-US" u="sng" dirty="0"/>
              <a:t>Question</a:t>
            </a:r>
            <a:r>
              <a:rPr lang="en-US" dirty="0"/>
              <a:t>: Generate a listing of all purchases made by the customers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CUS_CODE, INVOICE.INV_NUMBER, INV_DATE, P_DESCRIPT, LINE_UNITS, LINE_PRICE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INVOICE I </a:t>
            </a:r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LINE L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I.INV_NUMBER = L.INV_NUMBER </a:t>
            </a:r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PRODUCT P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P.P_CODE = L.P_CODE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ORDER BY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CUS_CODE, I.INV_NUMBER, P_DESCRIPT;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B883-F936-4441-A5A1-AF069D11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 and Self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92EE-8E1B-9549-98F4-F65D14D59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u="sng" dirty="0"/>
              <a:t>Aliases</a:t>
            </a:r>
            <a:r>
              <a:rPr lang="en-US" dirty="0"/>
              <a:t> give a table or a column a temporary name</a:t>
            </a:r>
          </a:p>
          <a:p>
            <a:pPr lvl="1"/>
            <a:r>
              <a:rPr lang="en-US" dirty="0"/>
              <a:t>Make column names more readable</a:t>
            </a:r>
          </a:p>
          <a:p>
            <a:pPr lvl="1"/>
            <a:r>
              <a:rPr lang="en-US" dirty="0"/>
              <a:t>Make query more simple</a:t>
            </a:r>
          </a:p>
          <a:p>
            <a:r>
              <a:rPr lang="en-US" dirty="0"/>
              <a:t>An alias only exists for the duration of the query</a:t>
            </a:r>
          </a:p>
          <a:p>
            <a:r>
              <a:rPr lang="en-US" dirty="0"/>
              <a:t>Especially useful in self join</a:t>
            </a:r>
          </a:p>
          <a:p>
            <a:pPr lvl="1"/>
            <a:r>
              <a:rPr lang="en-US" dirty="0"/>
              <a:t>Take the table and treat it like two separate tables</a:t>
            </a:r>
          </a:p>
          <a:p>
            <a:pPr lvl="1"/>
            <a:r>
              <a:rPr lang="en-US" dirty="0"/>
              <a:t>Join the original table to itself</a:t>
            </a:r>
          </a:p>
          <a:p>
            <a:r>
              <a:rPr lang="en-US" i="1" u="sng" dirty="0">
                <a:solidFill>
                  <a:schemeClr val="bg1">
                    <a:lumMod val="10000"/>
                  </a:schemeClr>
                </a:solidFill>
              </a:rPr>
              <a:t>Question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: Generate the list of manager</a:t>
            </a:r>
          </a:p>
          <a:p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distinct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e1.emp_title,e1.emp_lname,e1.emp_fname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emp e1 </a:t>
            </a:r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emp e2 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e1.emp_num = e2.emp_mgr;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US" i="1" u="sng" dirty="0"/>
              <a:t>Question</a:t>
            </a:r>
            <a:r>
              <a:rPr lang="en-US" dirty="0"/>
              <a:t>: generate employees that are reporting to the same manager?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2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15200</TotalTime>
  <Words>3925</Words>
  <Application>Microsoft Macintosh PowerPoint</Application>
  <PresentationFormat>On-screen Show (4:3)</PresentationFormat>
  <Paragraphs>453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STIXGeneral-Regular</vt:lpstr>
      <vt:lpstr>Times New Roman</vt:lpstr>
      <vt:lpstr>Wingdings</vt:lpstr>
      <vt:lpstr>Office Theme</vt:lpstr>
      <vt:lpstr>SQL</vt:lpstr>
      <vt:lpstr>Overview</vt:lpstr>
      <vt:lpstr>The SQL Query Language -Reviews of Join -Subqueries -String, Numerical, &amp; Date Functions</vt:lpstr>
      <vt:lpstr>Reviews of Join: Why Join is Needed?</vt:lpstr>
      <vt:lpstr>Reviews of Join</vt:lpstr>
      <vt:lpstr>Cross (Cartesian) Join</vt:lpstr>
      <vt:lpstr>Inner Join</vt:lpstr>
      <vt:lpstr>Practices using Inner Join</vt:lpstr>
      <vt:lpstr>Aliases and Self Join</vt:lpstr>
      <vt:lpstr>Left, Right, and Full Outer Join</vt:lpstr>
      <vt:lpstr>Left Join Example</vt:lpstr>
      <vt:lpstr>Join ”On” Condition: No Necessary to be “=“</vt:lpstr>
      <vt:lpstr>Subqueries</vt:lpstr>
      <vt:lpstr>What are Subqueries?</vt:lpstr>
      <vt:lpstr>Subqueries Examples</vt:lpstr>
      <vt:lpstr>Subqueries Examples</vt:lpstr>
      <vt:lpstr>Working with subquery statements</vt:lpstr>
      <vt:lpstr>When and How to use subqueries</vt:lpstr>
      <vt:lpstr>Comparison using subqueries</vt:lpstr>
      <vt:lpstr>Subqueries with ALL, ANY, IN</vt:lpstr>
      <vt:lpstr>IN Subquery</vt:lpstr>
      <vt:lpstr>ANY and ALL Subquery</vt:lpstr>
      <vt:lpstr>Row Subquery</vt:lpstr>
      <vt:lpstr>Subqueries using EXIST or NOT EXISTS</vt:lpstr>
      <vt:lpstr>Subqueries using HAVING clause</vt:lpstr>
      <vt:lpstr>Correlated Subquery</vt:lpstr>
      <vt:lpstr>From Subquery</vt:lpstr>
      <vt:lpstr>Create a table using subqueries with FROM clause</vt:lpstr>
      <vt:lpstr>String, Numerical, &amp; Date Functions</vt:lpstr>
      <vt:lpstr>String Functions – the objects are string data type</vt:lpstr>
      <vt:lpstr>String Functions – the objects are string data type</vt:lpstr>
      <vt:lpstr>String Functions – the objects are string data type</vt:lpstr>
      <vt:lpstr>String Functions – the objects are string data type</vt:lpstr>
      <vt:lpstr>String Functions – the objects are string data type</vt:lpstr>
      <vt:lpstr>String Functions – the objects are string data type</vt:lpstr>
      <vt:lpstr>String Functions – the objects are string data type</vt:lpstr>
      <vt:lpstr>String Functions – the objects are string data type</vt:lpstr>
      <vt:lpstr>Numeric Functions – the objects are numeric data type</vt:lpstr>
      <vt:lpstr>Numeric Functions – the objects are numeric data type</vt:lpstr>
      <vt:lpstr>Numeric Functions – the objects are numeric data type</vt:lpstr>
      <vt:lpstr>Date Functions – the objects are date data type</vt:lpstr>
      <vt:lpstr>Date Functions – the objects are date data type</vt:lpstr>
      <vt:lpstr>Date Functions – the objects are date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Houping Xiao</dc:creator>
  <cp:lastModifiedBy>Houping Xiao</cp:lastModifiedBy>
  <cp:revision>311</cp:revision>
  <cp:lastPrinted>2021-09-21T03:12:57Z</cp:lastPrinted>
  <dcterms:created xsi:type="dcterms:W3CDTF">2021-08-22T02:43:33Z</dcterms:created>
  <dcterms:modified xsi:type="dcterms:W3CDTF">2022-09-14T15:11:50Z</dcterms:modified>
</cp:coreProperties>
</file>