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76" r:id="rId2"/>
    <p:sldId id="443" r:id="rId3"/>
    <p:sldId id="444" r:id="rId4"/>
    <p:sldId id="396" r:id="rId5"/>
    <p:sldId id="411" r:id="rId6"/>
    <p:sldId id="464" r:id="rId7"/>
    <p:sldId id="463" r:id="rId8"/>
    <p:sldId id="414" r:id="rId9"/>
    <p:sldId id="462" r:id="rId10"/>
    <p:sldId id="459" r:id="rId11"/>
    <p:sldId id="461" r:id="rId12"/>
    <p:sldId id="460" r:id="rId13"/>
    <p:sldId id="419" r:id="rId14"/>
    <p:sldId id="458" r:id="rId15"/>
    <p:sldId id="457" r:id="rId16"/>
    <p:sldId id="456" r:id="rId17"/>
    <p:sldId id="378" r:id="rId18"/>
    <p:sldId id="364" r:id="rId19"/>
    <p:sldId id="465" r:id="rId20"/>
    <p:sldId id="455" r:id="rId21"/>
    <p:sldId id="454" r:id="rId22"/>
    <p:sldId id="453" r:id="rId23"/>
    <p:sldId id="399" r:id="rId24"/>
    <p:sldId id="400" r:id="rId25"/>
    <p:sldId id="401" r:id="rId26"/>
    <p:sldId id="425" r:id="rId27"/>
    <p:sldId id="403" r:id="rId28"/>
    <p:sldId id="426" r:id="rId29"/>
    <p:sldId id="417" r:id="rId30"/>
    <p:sldId id="418" r:id="rId31"/>
    <p:sldId id="452" r:id="rId32"/>
    <p:sldId id="451" r:id="rId33"/>
    <p:sldId id="450" r:id="rId34"/>
    <p:sldId id="449" r:id="rId35"/>
    <p:sldId id="448" r:id="rId36"/>
    <p:sldId id="447" r:id="rId37"/>
    <p:sldId id="446" r:id="rId38"/>
    <p:sldId id="44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9"/>
    <p:restoredTop sz="94718"/>
  </p:normalViewPr>
  <p:slideViewPr>
    <p:cSldViewPr snapToGrid="0" snapToObjects="1">
      <p:cViewPr varScale="1">
        <p:scale>
          <a:sx n="142" d="100"/>
          <a:sy n="142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CE13-6A10-034C-B334-C612B1D789F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E248-1060-C448-9583-74F5629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1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08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5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4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9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3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7ADDEF-585C-1D47-A68E-D161F87764F3}" type="slidenum">
              <a:rPr lang="en-US"/>
              <a:pPr/>
              <a:t>18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9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7113774" y="-399140"/>
            <a:ext cx="2309708" cy="2188964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42" y="731583"/>
            <a:ext cx="6858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42" y="3244346"/>
            <a:ext cx="6858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7550965"/>
            <a:ext cx="20574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7550965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7550965"/>
            <a:ext cx="20574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2343" y="4247380"/>
            <a:ext cx="4614863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02590" y="6155531"/>
            <a:ext cx="95612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" y="6155672"/>
            <a:ext cx="1184975" cy="456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66" y="6341023"/>
            <a:ext cx="927732" cy="235913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 bwMode="invGray">
          <a:xfrm>
            <a:off x="5782732" y="2594568"/>
            <a:ext cx="2309708" cy="218896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9172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/>
            </a:lvl1pPr>
            <a:lvl2pPr>
              <a:defRPr sz="2600" baseline="0"/>
            </a:lvl2pPr>
            <a:lvl3pPr>
              <a:defRPr sz="22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Char char="⎯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college.gsu.edu/" TargetMode="External"/><Relationship Id="rId2" Type="http://schemas.openxmlformats.org/officeDocument/2006/relationships/hyperlink" Target="https://houpingx.github.io/databas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sumeetings.webex.com/gsumeetings/j.php?MTID=m52c9c3919b07c971e66521eb68f28f24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MSA 8040: Data Management for Analytics</a:t>
            </a:r>
          </a:p>
          <a:p>
            <a:r>
              <a:rPr lang="en-US" sz="1800" dirty="0" err="1"/>
              <a:t>Houping</a:t>
            </a:r>
            <a:r>
              <a:rPr lang="en-US" sz="1800" dirty="0"/>
              <a:t> Xiao</a:t>
            </a:r>
          </a:p>
          <a:p>
            <a:r>
              <a:rPr lang="en-US" sz="1800" dirty="0" err="1"/>
              <a:t>hxiao@gsu.edu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89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2DD-6F85-9946-B6C5-BF94A47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44AE-1F2D-4D4C-BA8B-4F4CAB4A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Data dictionary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Data dictionary: stores definitions of data elements and their relationships</a:t>
            </a:r>
          </a:p>
          <a:p>
            <a:r>
              <a:rPr lang="en-US" u="sng" dirty="0"/>
              <a:t>Data storage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Performance tuning ensures efficient performance</a:t>
            </a:r>
          </a:p>
          <a:p>
            <a:r>
              <a:rPr lang="en-US" u="sng" dirty="0"/>
              <a:t>Data transformation and presentation</a:t>
            </a:r>
          </a:p>
          <a:p>
            <a:pPr lvl="1"/>
            <a:r>
              <a:rPr lang="en-US" dirty="0"/>
              <a:t>Data is formatted to conform to logical expectations</a:t>
            </a:r>
          </a:p>
          <a:p>
            <a:r>
              <a:rPr lang="en-US" u="sng" dirty="0"/>
              <a:t>Security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Enforces user security and data privacy</a:t>
            </a:r>
          </a:p>
        </p:txBody>
      </p:sp>
    </p:spTree>
    <p:extLst>
      <p:ext uri="{BB962C8B-B14F-4D97-AF65-F5344CB8AC3E}">
        <p14:creationId xmlns:p14="http://schemas.microsoft.com/office/powerpoint/2010/main" val="276608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2DD-6F85-9946-B6C5-BF94A47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44AE-1F2D-4D4C-BA8B-4F4CAB4A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Multiuser access</a:t>
            </a:r>
            <a:r>
              <a:rPr lang="en-US" dirty="0"/>
              <a:t> control</a:t>
            </a:r>
          </a:p>
          <a:p>
            <a:pPr lvl="1"/>
            <a:r>
              <a:rPr lang="en-US" dirty="0"/>
              <a:t>Sophisticated algorithms ensure that multiple users can access the database concurrently without compromising its integrity</a:t>
            </a:r>
          </a:p>
          <a:p>
            <a:r>
              <a:rPr lang="en-US" u="sng" dirty="0"/>
              <a:t>Backup and recovery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Enables recovery of the database after a failure</a:t>
            </a:r>
          </a:p>
          <a:p>
            <a:r>
              <a:rPr lang="en-US" u="sng" dirty="0"/>
              <a:t>Data integrity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Minimizes redundancy and maximizes consistency</a:t>
            </a:r>
          </a:p>
        </p:txBody>
      </p:sp>
    </p:spTree>
    <p:extLst>
      <p:ext uri="{BB962C8B-B14F-4D97-AF65-F5344CB8AC3E}">
        <p14:creationId xmlns:p14="http://schemas.microsoft.com/office/powerpoint/2010/main" val="229854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2DD-6F85-9946-B6C5-BF94A47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44AE-1F2D-4D4C-BA8B-4F4CAB4A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access languages and application programming interfaces</a:t>
            </a:r>
          </a:p>
          <a:p>
            <a:pPr lvl="1"/>
            <a:r>
              <a:rPr lang="en-US" dirty="0"/>
              <a:t>Query language: lets the user specify what must be done without having to specify how</a:t>
            </a:r>
          </a:p>
          <a:p>
            <a:pPr lvl="1"/>
            <a:r>
              <a:rPr lang="en-US" u="sng" dirty="0"/>
              <a:t>Structured Query Language (SQL): </a:t>
            </a:r>
            <a:r>
              <a:rPr lang="en-US" dirty="0"/>
              <a:t>de facto query language and data access standard supported by the majority of DBMS vendors</a:t>
            </a:r>
          </a:p>
          <a:p>
            <a:r>
              <a:rPr lang="en-US" dirty="0"/>
              <a:t>Database communication interfaces</a:t>
            </a:r>
          </a:p>
          <a:p>
            <a:pPr lvl="1"/>
            <a:r>
              <a:rPr lang="en-US" dirty="0"/>
              <a:t>Accept end-user requests via multiple, different network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7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DA9-4DF1-CC49-B87B-47D12D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576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Modeling</a:t>
            </a:r>
            <a:br>
              <a:rPr lang="en-US" dirty="0"/>
            </a:br>
            <a:r>
              <a:rPr lang="en-US" i="1" dirty="0"/>
              <a:t>Creating a </a:t>
            </a:r>
            <a:r>
              <a:rPr lang="en-US" i="1" u="sng" dirty="0"/>
              <a:t>specific</a:t>
            </a:r>
            <a:r>
              <a:rPr lang="en-US" i="1" dirty="0"/>
              <a:t> data model before building your databases.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8B4B-2F28-074D-9C96-48664B7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4E-049D-0942-8B57-1DC1E2EE1862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77C9-9A94-9148-A4E7-8AE6EB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2D6E-FF85-3240-B863-E7952A6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F5DE-0C21-2D44-BAA8-195829F3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CF59-9863-BE47-B999-6B138443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u="sng" dirty="0"/>
              <a:t>data model</a:t>
            </a:r>
            <a:r>
              <a:rPr lang="en-US" dirty="0"/>
              <a:t> is a collection of concepts for describing data</a:t>
            </a:r>
          </a:p>
          <a:p>
            <a:r>
              <a:rPr lang="en-US" dirty="0"/>
              <a:t>A </a:t>
            </a:r>
            <a:r>
              <a:rPr lang="en-US" u="sng" dirty="0"/>
              <a:t>schema</a:t>
            </a:r>
            <a:r>
              <a:rPr lang="en-US" dirty="0"/>
              <a:t> is description of a particular collection of data, using the a given data model</a:t>
            </a:r>
          </a:p>
          <a:p>
            <a:r>
              <a:rPr lang="en-US" dirty="0"/>
              <a:t>The </a:t>
            </a:r>
            <a:r>
              <a:rPr lang="en-US" u="sng" dirty="0"/>
              <a:t>relational model of data</a:t>
            </a:r>
            <a:r>
              <a:rPr lang="en-US" dirty="0"/>
              <a:t> is the most widely used model today</a:t>
            </a:r>
          </a:p>
          <a:p>
            <a:pPr lvl="1"/>
            <a:r>
              <a:rPr lang="en-US" dirty="0"/>
              <a:t>Main concept: relation, basically a table with rows and columns</a:t>
            </a:r>
          </a:p>
          <a:p>
            <a:pPr lvl="1"/>
            <a:r>
              <a:rPr lang="en-US" dirty="0"/>
              <a:t>Every relation has a schema, which describes the columns, or fields</a:t>
            </a:r>
          </a:p>
        </p:txBody>
      </p:sp>
    </p:spTree>
    <p:extLst>
      <p:ext uri="{BB962C8B-B14F-4D97-AF65-F5344CB8AC3E}">
        <p14:creationId xmlns:p14="http://schemas.microsoft.com/office/powerpoint/2010/main" val="381274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069B-8588-EA46-B963-FE2359AE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Basic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A53A-421D-874C-9CAF-48A982AB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Entity</a:t>
            </a:r>
            <a:r>
              <a:rPr lang="en-US" dirty="0"/>
              <a:t>: Data to be collected and stored</a:t>
            </a:r>
          </a:p>
          <a:p>
            <a:r>
              <a:rPr lang="en-US" u="sng" dirty="0"/>
              <a:t>Attribute</a:t>
            </a:r>
            <a:r>
              <a:rPr lang="en-US" dirty="0"/>
              <a:t>: characteristics of an entity</a:t>
            </a:r>
          </a:p>
          <a:p>
            <a:r>
              <a:rPr lang="en-US" u="sng" dirty="0"/>
              <a:t>Relationship</a:t>
            </a:r>
            <a:r>
              <a:rPr lang="en-US" dirty="0"/>
              <a:t>: an association among entities</a:t>
            </a:r>
          </a:p>
          <a:p>
            <a:pPr lvl="1"/>
            <a:r>
              <a:rPr lang="en-US" dirty="0"/>
              <a:t>One-to-many (1:M or  1..*)</a:t>
            </a:r>
          </a:p>
          <a:p>
            <a:pPr lvl="1"/>
            <a:r>
              <a:rPr lang="en-US" dirty="0"/>
              <a:t>Many-to-many (M:N or *..*)</a:t>
            </a:r>
          </a:p>
          <a:p>
            <a:pPr lvl="1"/>
            <a:r>
              <a:rPr lang="en-US" dirty="0"/>
              <a:t>One-to-one (1:1 or 1..1)</a:t>
            </a:r>
          </a:p>
          <a:p>
            <a:r>
              <a:rPr lang="en-US" u="sng" dirty="0"/>
              <a:t>Constraint</a:t>
            </a:r>
            <a:r>
              <a:rPr lang="en-US" dirty="0"/>
              <a:t>: restriction placed on data</a:t>
            </a:r>
          </a:p>
          <a:p>
            <a:pPr lvl="1"/>
            <a:r>
              <a:rPr lang="en-US" dirty="0"/>
              <a:t>Ensures data integrity</a:t>
            </a:r>
          </a:p>
          <a:p>
            <a:r>
              <a:rPr lang="en-US" u="sng" dirty="0"/>
              <a:t>Business rules</a:t>
            </a:r>
            <a:r>
              <a:rPr lang="en-US" dirty="0"/>
              <a:t>: Brief, precise, and unambiguous description of a policy, procedure, or principle</a:t>
            </a:r>
          </a:p>
        </p:txBody>
      </p:sp>
    </p:spTree>
    <p:extLst>
      <p:ext uri="{BB962C8B-B14F-4D97-AF65-F5344CB8AC3E}">
        <p14:creationId xmlns:p14="http://schemas.microsoft.com/office/powerpoint/2010/main" val="171165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04DC-87F9-5248-99B3-8ED6994E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Business Rules into Data Model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9FF5-7B22-DE48-9569-542F0479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Business rules set the stage for the proper identification of entities, attributes, relationships, and constraints</a:t>
            </a:r>
          </a:p>
          <a:p>
            <a:pPr lvl="1"/>
            <a:r>
              <a:rPr lang="en-US" u="sng" dirty="0"/>
              <a:t>Nouns</a:t>
            </a:r>
            <a:r>
              <a:rPr lang="en-US" dirty="0"/>
              <a:t> translate into </a:t>
            </a:r>
            <a:r>
              <a:rPr lang="en-US" u="sng" dirty="0"/>
              <a:t>Entities</a:t>
            </a:r>
          </a:p>
          <a:p>
            <a:pPr lvl="1"/>
            <a:r>
              <a:rPr lang="en-US" u="sng" dirty="0"/>
              <a:t>Verbs</a:t>
            </a:r>
            <a:r>
              <a:rPr lang="en-US" dirty="0"/>
              <a:t> translate into </a:t>
            </a:r>
            <a:r>
              <a:rPr lang="en-US" u="sng" dirty="0"/>
              <a:t>Relationships</a:t>
            </a:r>
            <a:r>
              <a:rPr lang="en-US" dirty="0"/>
              <a:t> among entities</a:t>
            </a:r>
          </a:p>
          <a:p>
            <a:r>
              <a:rPr lang="en-US" dirty="0"/>
              <a:t>Relationships are bidirectional</a:t>
            </a:r>
          </a:p>
          <a:p>
            <a:pPr lvl="1"/>
            <a:r>
              <a:rPr lang="en-US" dirty="0"/>
              <a:t>Questions to identify the relationship type:</a:t>
            </a:r>
          </a:p>
          <a:p>
            <a:pPr lvl="1"/>
            <a:r>
              <a:rPr lang="en-US" dirty="0"/>
              <a:t>How many instances of B are related to one instance of A?</a:t>
            </a:r>
          </a:p>
          <a:p>
            <a:pPr lvl="1"/>
            <a:r>
              <a:rPr lang="en-US" dirty="0"/>
              <a:t>How many instances of A are related to one instance of B?</a:t>
            </a:r>
          </a:p>
          <a:p>
            <a:r>
              <a:rPr lang="en-US" dirty="0"/>
              <a:t>In class exercises</a:t>
            </a:r>
          </a:p>
        </p:txBody>
      </p:sp>
    </p:spTree>
    <p:extLst>
      <p:ext uri="{BB962C8B-B14F-4D97-AF65-F5344CB8AC3E}">
        <p14:creationId xmlns:p14="http://schemas.microsoft.com/office/powerpoint/2010/main" val="217585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42EF-D56B-454E-BD57-418C8964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0349D-45BC-B548-BE38-A93C1976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F58C5-9ADC-AE4F-BB81-BE1C0192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9064D2-E1ED-0D4E-94A4-338E98F5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6132-377F-334F-A7F4-C556E7A37CB9}" type="datetime1">
              <a:rPr lang="en-US" smtClean="0"/>
              <a:t>8/25/22</a:t>
            </a:fld>
            <a:endParaRPr lang="en-US"/>
          </a:p>
        </p:txBody>
      </p:sp>
      <p:pic>
        <p:nvPicPr>
          <p:cNvPr id="9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80029-A62A-7748-8209-C5E4B882D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1259782"/>
            <a:ext cx="7062952" cy="5159267"/>
          </a:xfrm>
        </p:spPr>
      </p:pic>
    </p:spTree>
    <p:extLst>
      <p:ext uri="{BB962C8B-B14F-4D97-AF65-F5344CB8AC3E}">
        <p14:creationId xmlns:p14="http://schemas.microsoft.com/office/powerpoint/2010/main" val="100404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(1980</a:t>
            </a:r>
            <a:r>
              <a:rPr lang="ja-JP" altLang="en-US">
                <a:latin typeface="Arial"/>
              </a:rPr>
              <a:t>’</a:t>
            </a:r>
            <a:r>
              <a:rPr lang="en-US" dirty="0"/>
              <a:t>s)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342" y="1719266"/>
            <a:ext cx="7886700" cy="777493"/>
          </a:xfrm>
        </p:spPr>
        <p:txBody>
          <a:bodyPr>
            <a:noAutofit/>
          </a:bodyPr>
          <a:lstStyle/>
          <a:p>
            <a:r>
              <a:rPr lang="en-US" dirty="0"/>
              <a:t>Provides a conceptually simple model for data as relations (typically considered </a:t>
            </a:r>
            <a:r>
              <a:rPr lang="ja-JP" altLang="en-US">
                <a:latin typeface="Arial"/>
              </a:rPr>
              <a:t>“</a:t>
            </a:r>
            <a:r>
              <a:rPr lang="en-US" b="1" dirty="0"/>
              <a:t>tables</a:t>
            </a:r>
            <a:r>
              <a:rPr lang="ja-JP" altLang="en-US">
                <a:latin typeface="Arial"/>
              </a:rPr>
              <a:t>”</a:t>
            </a:r>
            <a:r>
              <a:rPr lang="en-US" dirty="0"/>
              <a:t>) with all data visible.</a:t>
            </a:r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1139009" y="4179098"/>
          <a:ext cx="1837135" cy="73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1244" imgH="1174044" progId="Excel.Sheet.8">
                  <p:embed/>
                </p:oleObj>
              </mc:Choice>
              <mc:Fallback>
                <p:oleObj name="Worksheet" r:id="rId3" imgW="2901244" imgH="1174044" progId="Excel.Sheet.8">
                  <p:embed/>
                  <p:pic>
                    <p:nvPicPr>
                      <p:cNvPr id="2140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009" y="4179098"/>
                        <a:ext cx="1837135" cy="732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6024649" y="3445673"/>
          <a:ext cx="91797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456267" imgH="1174044" progId="Excel.Sheet.8">
                  <p:embed/>
                </p:oleObj>
              </mc:Choice>
              <mc:Fallback>
                <p:oleObj name="Worksheet" r:id="rId5" imgW="1456267" imgH="1174044" progId="Excel.Sheet.8">
                  <p:embed/>
                  <p:pic>
                    <p:nvPicPr>
                      <p:cNvPr id="2140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649" y="3445673"/>
                        <a:ext cx="91797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4101706" y="3452227"/>
          <a:ext cx="917972" cy="85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456267" imgH="1365956" progId="Excel.Sheet.8">
                  <p:embed/>
                </p:oleObj>
              </mc:Choice>
              <mc:Fallback>
                <p:oleObj name="Worksheet" r:id="rId7" imgW="1456267" imgH="1365956" progId="Excel.Sheet.8">
                  <p:embed/>
                  <p:pic>
                    <p:nvPicPr>
                      <p:cNvPr id="2140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706" y="3452227"/>
                        <a:ext cx="917972" cy="853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5536407" y="4998078"/>
          <a:ext cx="921544" cy="492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1456267" imgH="778933" progId="Excel.Sheet.8">
                  <p:embed/>
                </p:oleObj>
              </mc:Choice>
              <mc:Fallback>
                <p:oleObj name="Worksheet" r:id="rId9" imgW="1456267" imgH="778933" progId="Excel.Sheet.8">
                  <p:embed/>
                  <p:pic>
                    <p:nvPicPr>
                      <p:cNvPr id="2140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407" y="4998078"/>
                        <a:ext cx="921544" cy="492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3707609" y="4754167"/>
          <a:ext cx="921544" cy="73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1456267" imgH="1174044" progId="Excel.Sheet.8">
                  <p:embed/>
                </p:oleObj>
              </mc:Choice>
              <mc:Fallback>
                <p:oleObj name="Worksheet" r:id="rId11" imgW="1456267" imgH="1174044" progId="Excel.Sheet.8">
                  <p:embed/>
                  <p:pic>
                    <p:nvPicPr>
                      <p:cNvPr id="2140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609" y="4754167"/>
                        <a:ext cx="921544" cy="735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29EF34-CA61-7E4B-B60C-FF0EA085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3AFB5-5C88-2749-98BA-0A0402C9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18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A55D-9067-F04A-9336-D866DCB8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9711-0065-D946-8CAF-4278B85A0C81}" type="datetime1">
              <a:rPr lang="en-US" smtClean="0"/>
              <a:t>8/25/22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A38BBC-2C93-9945-A854-7D43F75FD94F}"/>
              </a:ext>
            </a:extLst>
          </p:cNvPr>
          <p:cNvCxnSpPr>
            <a:cxnSpLocks/>
          </p:cNvCxnSpPr>
          <p:nvPr/>
        </p:nvCxnSpPr>
        <p:spPr>
          <a:xfrm>
            <a:off x="7005579" y="3626497"/>
            <a:ext cx="59899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134D1D-D17E-6A49-B90B-A591655E5679}"/>
              </a:ext>
            </a:extLst>
          </p:cNvPr>
          <p:cNvSpPr txBox="1"/>
          <p:nvPr/>
        </p:nvSpPr>
        <p:spPr>
          <a:xfrm>
            <a:off x="7604571" y="3479312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tuple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98A5E37-E156-1344-8B17-86A0A8AFED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5472" y="3191093"/>
            <a:ext cx="571309" cy="2554836"/>
          </a:xfrm>
          <a:prstGeom prst="bentConnector4">
            <a:avLst>
              <a:gd name="adj1" fmla="val -30010"/>
              <a:gd name="adj2" fmla="val 100112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A75CE63-867D-6344-B5E8-A2F921427E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27009" y="2999125"/>
            <a:ext cx="742779" cy="1624691"/>
          </a:xfrm>
          <a:prstGeom prst="bentConnector3">
            <a:avLst>
              <a:gd name="adj1" fmla="val 1523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4F5A082-A192-3249-8398-8F793FEFE14D}"/>
              </a:ext>
            </a:extLst>
          </p:cNvPr>
          <p:cNvCxnSpPr>
            <a:cxnSpLocks/>
          </p:cNvCxnSpPr>
          <p:nvPr/>
        </p:nvCxnSpPr>
        <p:spPr>
          <a:xfrm flipV="1">
            <a:off x="2263468" y="3452880"/>
            <a:ext cx="3980366" cy="666500"/>
          </a:xfrm>
          <a:prstGeom prst="bentConnector4">
            <a:avLst>
              <a:gd name="adj1" fmla="val -267"/>
              <a:gd name="adj2" fmla="val 125724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D2F3E87-AEC5-9540-8602-CCA60067DC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4841" y="4188735"/>
            <a:ext cx="225245" cy="1393441"/>
          </a:xfrm>
          <a:prstGeom prst="bentConnector3">
            <a:avLst>
              <a:gd name="adj1" fmla="val -76117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E8281D-E2DD-664C-B2AF-EF95CA0832AD}"/>
              </a:ext>
            </a:extLst>
          </p:cNvPr>
          <p:cNvCxnSpPr>
            <a:cxnSpLocks/>
          </p:cNvCxnSpPr>
          <p:nvPr/>
        </p:nvCxnSpPr>
        <p:spPr>
          <a:xfrm flipV="1">
            <a:off x="6942623" y="3068872"/>
            <a:ext cx="544029" cy="376799"/>
          </a:xfrm>
          <a:prstGeom prst="straightConnector1">
            <a:avLst/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861C74-3F0C-DA4F-86ED-28CCE2E0B248}"/>
              </a:ext>
            </a:extLst>
          </p:cNvPr>
          <p:cNvSpPr txBox="1"/>
          <p:nvPr/>
        </p:nvSpPr>
        <p:spPr>
          <a:xfrm>
            <a:off x="7486652" y="2945020"/>
            <a:ext cx="8055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432FF"/>
                </a:solidFill>
              </a:rPr>
              <a:t>attribute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446B7A-39CA-3844-AA63-4F7924B09DB1}"/>
              </a:ext>
            </a:extLst>
          </p:cNvPr>
          <p:cNvSpPr/>
          <p:nvPr/>
        </p:nvSpPr>
        <p:spPr>
          <a:xfrm>
            <a:off x="6024649" y="3552907"/>
            <a:ext cx="917972" cy="129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0B5091-7618-6242-8FBC-593D086DB6AF}"/>
              </a:ext>
            </a:extLst>
          </p:cNvPr>
          <p:cNvSpPr/>
          <p:nvPr/>
        </p:nvSpPr>
        <p:spPr>
          <a:xfrm>
            <a:off x="6491976" y="3445670"/>
            <a:ext cx="450646" cy="733426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432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997B22-47E2-C14D-A0C7-75B4A0CBB46B}"/>
              </a:ext>
            </a:extLst>
          </p:cNvPr>
          <p:cNvSpPr/>
          <p:nvPr/>
        </p:nvSpPr>
        <p:spPr>
          <a:xfrm>
            <a:off x="989638" y="4119379"/>
            <a:ext cx="2039315" cy="878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378E4C-6D93-F040-A3C9-B83DEF87D846}"/>
              </a:ext>
            </a:extLst>
          </p:cNvPr>
          <p:cNvSpPr txBox="1"/>
          <p:nvPr/>
        </p:nvSpPr>
        <p:spPr>
          <a:xfrm>
            <a:off x="1267081" y="5088978"/>
            <a:ext cx="12086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Relation=table</a:t>
            </a:r>
          </a:p>
        </p:txBody>
      </p:sp>
    </p:spTree>
    <p:extLst>
      <p:ext uri="{BB962C8B-B14F-4D97-AF65-F5344CB8AC3E}">
        <p14:creationId xmlns:p14="http://schemas.microsoft.com/office/powerpoint/2010/main" val="1721427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98C7-10AB-7847-84F9-23EC29EB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(ER) Model (ERM)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6ABF-44D9-8D4D-956E-EA2114C0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4" y="1874602"/>
            <a:ext cx="7886700" cy="1565013"/>
          </a:xfrm>
        </p:spPr>
        <p:txBody>
          <a:bodyPr/>
          <a:lstStyle/>
          <a:p>
            <a:r>
              <a:rPr lang="en-US" dirty="0"/>
              <a:t>Describes relationships (1:1, 1:M, and M:N) among entities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1388-1DA1-6149-8947-B5F6ADF3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7899-ECD9-EE49-A0FA-B9F43321FD3F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6CE4-5F4D-6449-9B1B-11ED64CF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8097-8D3A-2240-ADF4-640602D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19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CC9793-D39A-9940-AE41-1A70F934FCF6}"/>
              </a:ext>
            </a:extLst>
          </p:cNvPr>
          <p:cNvGrpSpPr/>
          <p:nvPr/>
        </p:nvGrpSpPr>
        <p:grpSpPr>
          <a:xfrm>
            <a:off x="2385848" y="2736058"/>
            <a:ext cx="3729202" cy="1112834"/>
            <a:chOff x="2385848" y="4025272"/>
            <a:chExt cx="3729202" cy="111283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66235-BC35-6344-9707-B5BCF17B396E}"/>
                </a:ext>
              </a:extLst>
            </p:cNvPr>
            <p:cNvGrpSpPr/>
            <p:nvPr/>
          </p:nvGrpSpPr>
          <p:grpSpPr>
            <a:xfrm>
              <a:off x="2385848" y="4025272"/>
              <a:ext cx="1114097" cy="1112834"/>
              <a:chOff x="2385848" y="4025272"/>
              <a:chExt cx="1114097" cy="111283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EDAEB3-4E5A-A94E-90B9-7CF333A54412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7402D9-1870-DC42-AD15-80C58799655D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PAINTER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18D854-260B-5D48-8CC4-5A606726B000}"/>
                </a:ext>
              </a:extLst>
            </p:cNvPr>
            <p:cNvGrpSpPr/>
            <p:nvPr/>
          </p:nvGrpSpPr>
          <p:grpSpPr>
            <a:xfrm>
              <a:off x="5000953" y="4025272"/>
              <a:ext cx="1114097" cy="1112834"/>
              <a:chOff x="2385848" y="4025272"/>
              <a:chExt cx="1114097" cy="111283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DEA982-9CD2-1847-A7E1-FC7B718683CF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70C9B6-CC26-B24F-9698-49CA2B2F9B5E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PAINTING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A36B52-C4F7-AA43-9BC7-D041C2AA1D2F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>
              <a:off x="3499945" y="4581690"/>
              <a:ext cx="1501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A0D73A-0EC3-6542-A9A6-7CE46557516A}"/>
                </a:ext>
              </a:extLst>
            </p:cNvPr>
            <p:cNvSpPr txBox="1"/>
            <p:nvPr/>
          </p:nvSpPr>
          <p:spPr>
            <a:xfrm>
              <a:off x="3910791" y="4166617"/>
              <a:ext cx="756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paints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A3BC0D-32CB-2440-BBAD-9088B0BA2E8E}"/>
                </a:ext>
              </a:extLst>
            </p:cNvPr>
            <p:cNvCxnSpPr/>
            <p:nvPr/>
          </p:nvCxnSpPr>
          <p:spPr>
            <a:xfrm>
              <a:off x="3643692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81F7A8-C655-8D4F-ABD5-1A4CCA39FFF6}"/>
                </a:ext>
              </a:extLst>
            </p:cNvPr>
            <p:cNvCxnSpPr/>
            <p:nvPr/>
          </p:nvCxnSpPr>
          <p:spPr>
            <a:xfrm>
              <a:off x="3743540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6B5800-FC53-FB4B-919F-2F7263165424}"/>
                </a:ext>
              </a:extLst>
            </p:cNvPr>
            <p:cNvCxnSpPr>
              <a:cxnSpLocks/>
            </p:cNvCxnSpPr>
            <p:nvPr/>
          </p:nvCxnSpPr>
          <p:spPr>
            <a:xfrm>
              <a:off x="4818337" y="4590608"/>
              <a:ext cx="181524" cy="127449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CD5E73-5333-D94A-AB64-755FAEEC1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8337" y="4463763"/>
              <a:ext cx="181525" cy="13909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1B4989-04D6-084D-BF61-D3BF80210554}"/>
                </a:ext>
              </a:extLst>
            </p:cNvPr>
            <p:cNvCxnSpPr/>
            <p:nvPr/>
          </p:nvCxnSpPr>
          <p:spPr>
            <a:xfrm>
              <a:off x="4667217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1645E1-6C52-4C4C-BACB-914AC783E138}"/>
              </a:ext>
            </a:extLst>
          </p:cNvPr>
          <p:cNvGrpSpPr/>
          <p:nvPr/>
        </p:nvGrpSpPr>
        <p:grpSpPr>
          <a:xfrm>
            <a:off x="2385848" y="4101259"/>
            <a:ext cx="3729202" cy="1112834"/>
            <a:chOff x="2385848" y="4025272"/>
            <a:chExt cx="3729202" cy="111283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CBC0FEF-8E05-2E42-B80F-93072472C09D}"/>
                </a:ext>
              </a:extLst>
            </p:cNvPr>
            <p:cNvGrpSpPr/>
            <p:nvPr/>
          </p:nvGrpSpPr>
          <p:grpSpPr>
            <a:xfrm>
              <a:off x="2385848" y="4025272"/>
              <a:ext cx="1114097" cy="1112834"/>
              <a:chOff x="2385848" y="4025272"/>
              <a:chExt cx="1114097" cy="111283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D55D52D-B1E8-D04A-A631-C4D99236918A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0EC04F-130A-634E-A320-0EC39E1E69F2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EMPLOYEE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480A577-5779-254F-ADC8-D5BD130D9475}"/>
                </a:ext>
              </a:extLst>
            </p:cNvPr>
            <p:cNvGrpSpPr/>
            <p:nvPr/>
          </p:nvGrpSpPr>
          <p:grpSpPr>
            <a:xfrm>
              <a:off x="5000953" y="4025272"/>
              <a:ext cx="1114097" cy="1112834"/>
              <a:chOff x="2385848" y="4025272"/>
              <a:chExt cx="1114097" cy="111283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5293C09-22A7-CA47-9349-5789A7212A23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3DCF43-DF5F-224A-A920-19AEF6AAAE4B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SKILL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0EC8DE-31C0-274C-90EC-CC2469E32197}"/>
                </a:ext>
              </a:extLst>
            </p:cNvPr>
            <p:cNvCxnSpPr>
              <a:stCxn id="41" idx="3"/>
              <a:endCxn id="39" idx="1"/>
            </p:cNvCxnSpPr>
            <p:nvPr/>
          </p:nvCxnSpPr>
          <p:spPr>
            <a:xfrm>
              <a:off x="3499945" y="4581690"/>
              <a:ext cx="1501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CBD56F-7261-FC48-A312-1D34A322F8CA}"/>
                </a:ext>
              </a:extLst>
            </p:cNvPr>
            <p:cNvSpPr txBox="1"/>
            <p:nvPr/>
          </p:nvSpPr>
          <p:spPr>
            <a:xfrm>
              <a:off x="3910791" y="4166617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learns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407F40-5F05-734A-A317-45633783BFC6}"/>
                </a:ext>
              </a:extLst>
            </p:cNvPr>
            <p:cNvCxnSpPr/>
            <p:nvPr/>
          </p:nvCxnSpPr>
          <p:spPr>
            <a:xfrm>
              <a:off x="3743540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29808B5-0D39-684D-90EC-BB69A537B22F}"/>
                </a:ext>
              </a:extLst>
            </p:cNvPr>
            <p:cNvCxnSpPr>
              <a:cxnSpLocks/>
            </p:cNvCxnSpPr>
            <p:nvPr/>
          </p:nvCxnSpPr>
          <p:spPr>
            <a:xfrm>
              <a:off x="4879370" y="4601302"/>
              <a:ext cx="121582" cy="135181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08112B-FCA1-E241-8B1C-BF13BF22D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9370" y="4463763"/>
              <a:ext cx="120491" cy="103763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7F387E-E810-8043-9277-4A8AA34D97A9}"/>
                </a:ext>
              </a:extLst>
            </p:cNvPr>
            <p:cNvCxnSpPr/>
            <p:nvPr/>
          </p:nvCxnSpPr>
          <p:spPr>
            <a:xfrm>
              <a:off x="4667217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AB0937-01A8-694C-B916-BEB5A41A1AB2}"/>
              </a:ext>
            </a:extLst>
          </p:cNvPr>
          <p:cNvGrpSpPr/>
          <p:nvPr/>
        </p:nvGrpSpPr>
        <p:grpSpPr>
          <a:xfrm>
            <a:off x="2385848" y="5338934"/>
            <a:ext cx="3729202" cy="1112834"/>
            <a:chOff x="2385848" y="4025272"/>
            <a:chExt cx="3729202" cy="111283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B3202B2-76CB-C347-94FB-873E6397C32E}"/>
                </a:ext>
              </a:extLst>
            </p:cNvPr>
            <p:cNvGrpSpPr/>
            <p:nvPr/>
          </p:nvGrpSpPr>
          <p:grpSpPr>
            <a:xfrm>
              <a:off x="2385848" y="4025272"/>
              <a:ext cx="1114097" cy="1112834"/>
              <a:chOff x="2385848" y="4025272"/>
              <a:chExt cx="1114097" cy="111283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4720487-CEA3-B54F-8F5B-B90257DECC8C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154AA83-2B46-E34B-A3A6-9FD4E4EA9461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EMPLOYEE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0DD1D4-2894-F143-87EE-01BD46FE0BCC}"/>
                </a:ext>
              </a:extLst>
            </p:cNvPr>
            <p:cNvGrpSpPr/>
            <p:nvPr/>
          </p:nvGrpSpPr>
          <p:grpSpPr>
            <a:xfrm>
              <a:off x="5000953" y="4025272"/>
              <a:ext cx="1114097" cy="1112834"/>
              <a:chOff x="2385848" y="4025272"/>
              <a:chExt cx="1114097" cy="111283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F68A813-22C7-5C4A-8E6E-9B341667A5C2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2AED6E1-12A6-7E49-AA41-789F6349A9B1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STORE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39F61E0-5FCD-5F41-8F9A-C1CB5DE8F3FA}"/>
                </a:ext>
              </a:extLst>
            </p:cNvPr>
            <p:cNvCxnSpPr>
              <a:stCxn id="55" idx="3"/>
              <a:endCxn id="53" idx="1"/>
            </p:cNvCxnSpPr>
            <p:nvPr/>
          </p:nvCxnSpPr>
          <p:spPr>
            <a:xfrm>
              <a:off x="3499945" y="4581690"/>
              <a:ext cx="1501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66DDCD-B1DC-6646-A3DD-3737C8888675}"/>
                </a:ext>
              </a:extLst>
            </p:cNvPr>
            <p:cNvSpPr txBox="1"/>
            <p:nvPr/>
          </p:nvSpPr>
          <p:spPr>
            <a:xfrm>
              <a:off x="3733469" y="4178582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manages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E4E4408-001E-204F-9A6E-C6BD041B6CC2}"/>
                </a:ext>
              </a:extLst>
            </p:cNvPr>
            <p:cNvCxnSpPr/>
            <p:nvPr/>
          </p:nvCxnSpPr>
          <p:spPr>
            <a:xfrm>
              <a:off x="3643692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07B5F6-87CD-8E46-85A2-CF49DF355B06}"/>
                </a:ext>
              </a:extLst>
            </p:cNvPr>
            <p:cNvCxnSpPr/>
            <p:nvPr/>
          </p:nvCxnSpPr>
          <p:spPr>
            <a:xfrm>
              <a:off x="3743540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FA566A-1543-ED46-A01E-CA54AAF78FC8}"/>
                </a:ext>
              </a:extLst>
            </p:cNvPr>
            <p:cNvCxnSpPr/>
            <p:nvPr/>
          </p:nvCxnSpPr>
          <p:spPr>
            <a:xfrm>
              <a:off x="4667217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0A58AD-5984-6543-A15C-D16B02BBDBB8}"/>
              </a:ext>
            </a:extLst>
          </p:cNvPr>
          <p:cNvCxnSpPr/>
          <p:nvPr/>
        </p:nvCxnSpPr>
        <p:spPr>
          <a:xfrm>
            <a:off x="4774177" y="5780148"/>
            <a:ext cx="0" cy="230406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4ED7DD-F5D0-E841-BA4F-280EC5576B72}"/>
              </a:ext>
            </a:extLst>
          </p:cNvPr>
          <p:cNvCxnSpPr>
            <a:cxnSpLocks/>
          </p:cNvCxnSpPr>
          <p:nvPr/>
        </p:nvCxnSpPr>
        <p:spPr>
          <a:xfrm flipH="1">
            <a:off x="3499945" y="4669829"/>
            <a:ext cx="139116" cy="103050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086BCC-A43B-C242-9FD6-04E2FF0753F6}"/>
              </a:ext>
            </a:extLst>
          </p:cNvPr>
          <p:cNvCxnSpPr>
            <a:cxnSpLocks/>
          </p:cNvCxnSpPr>
          <p:nvPr/>
        </p:nvCxnSpPr>
        <p:spPr>
          <a:xfrm flipH="1" flipV="1">
            <a:off x="3499945" y="4542473"/>
            <a:ext cx="134485" cy="115203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EC8C0C8-5EFD-8A4D-A8D7-06723AAC021C}"/>
              </a:ext>
            </a:extLst>
          </p:cNvPr>
          <p:cNvSpPr txBox="1"/>
          <p:nvPr/>
        </p:nvSpPr>
        <p:spPr>
          <a:xfrm>
            <a:off x="6388936" y="6010554"/>
            <a:ext cx="216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Crow’s Foot Notation</a:t>
            </a:r>
          </a:p>
        </p:txBody>
      </p:sp>
    </p:spTree>
    <p:extLst>
      <p:ext uri="{BB962C8B-B14F-4D97-AF65-F5344CB8AC3E}">
        <p14:creationId xmlns:p14="http://schemas.microsoft.com/office/powerpoint/2010/main" val="6105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0739-E4B5-8D47-9EFD-70BE0C93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72CF-D990-164C-A1C5-8441039E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Instructor: </a:t>
            </a:r>
            <a:r>
              <a:rPr lang="en-US" dirty="0" err="1"/>
              <a:t>Houping</a:t>
            </a:r>
            <a:r>
              <a:rPr lang="en-US" dirty="0"/>
              <a:t> Xiao</a:t>
            </a:r>
          </a:p>
          <a:p>
            <a:r>
              <a:rPr lang="en-US" dirty="0"/>
              <a:t>Office: Room 329@Buckhead Center</a:t>
            </a:r>
          </a:p>
          <a:p>
            <a:pPr marL="0" indent="0">
              <a:buNone/>
            </a:pPr>
            <a:r>
              <a:rPr lang="en-US" dirty="0"/>
              <a:t>                 Room 1640@55 Park Place</a:t>
            </a:r>
          </a:p>
          <a:p>
            <a:r>
              <a:rPr lang="en-US" dirty="0"/>
              <a:t>Office hour: 2:00pm~4:00pm Thursday</a:t>
            </a:r>
          </a:p>
          <a:p>
            <a:r>
              <a:rPr lang="en-US" dirty="0"/>
              <a:t>Email: </a:t>
            </a:r>
            <a:r>
              <a:rPr lang="en-US" dirty="0" err="1"/>
              <a:t>hxiao@gsu.edu</a:t>
            </a:r>
            <a:endParaRPr lang="en-US" dirty="0"/>
          </a:p>
          <a:p>
            <a:r>
              <a:rPr lang="en-US" dirty="0"/>
              <a:t>Lecture Location: GSU Buckhead Room 1203</a:t>
            </a:r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https://houpingx.github.io/database.html</a:t>
            </a:r>
            <a:r>
              <a:rPr lang="en-US" dirty="0"/>
              <a:t> (materials)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iCollege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https://icollege.gsu.edu/</a:t>
            </a:r>
            <a:r>
              <a:rPr lang="en-US" dirty="0"/>
              <a:t> (announcements)</a:t>
            </a:r>
          </a:p>
          <a:p>
            <a:pPr marL="0" indent="0" algn="ctr">
              <a:buNone/>
            </a:pPr>
            <a:r>
              <a:rPr lang="en-US" sz="2200" i="1" dirty="0">
                <a:solidFill>
                  <a:srgbClr val="FF0000"/>
                </a:solidFill>
              </a:rPr>
              <a:t>It’s highly recommended to enable notifications for this course (all courses) to receive announcements, updates, </a:t>
            </a:r>
            <a:r>
              <a:rPr lang="en-US" sz="2200" i="1" dirty="0" err="1">
                <a:solidFill>
                  <a:srgbClr val="FF0000"/>
                </a:solidFill>
              </a:rPr>
              <a:t>etc</a:t>
            </a:r>
            <a:endParaRPr lang="en-US" sz="2200" i="1" dirty="0">
              <a:solidFill>
                <a:srgbClr val="FF0000"/>
              </a:solidFill>
            </a:endParaRPr>
          </a:p>
          <a:p>
            <a:r>
              <a:rPr lang="en-US" dirty="0"/>
              <a:t>Software: MySQL, MongoDB, Python (packages including Beautiful Soup, Selenium,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878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4530-BC76-DD4A-ACE1-72E5A084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7711-5760-BC43-96A8-69DCA158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7004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very simple key/value search operations</a:t>
            </a:r>
          </a:p>
          <a:p>
            <a:r>
              <a:rPr lang="en-US" dirty="0"/>
              <a:t>May use distributed parallel processing (grid/cloud, e.g. MongoDB + Hadoop)</a:t>
            </a:r>
          </a:p>
          <a:p>
            <a:r>
              <a:rPr lang="en-US" dirty="0"/>
              <a:t>Semantic Web “</a:t>
            </a:r>
            <a:r>
              <a:rPr lang="en-US" dirty="0" err="1"/>
              <a:t>TripleStores</a:t>
            </a:r>
            <a:r>
              <a:rPr lang="en-US" dirty="0"/>
              <a:t>” are one type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BCD10-F098-A241-969D-E59044CF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78" y="3244747"/>
            <a:ext cx="2787083" cy="1309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2DFF04-44DF-E944-A999-7F72A577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058" y="1426859"/>
            <a:ext cx="2413925" cy="179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93E4B-C78F-8A42-AE6F-C76E321A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53" y="4571084"/>
            <a:ext cx="3233738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B2EB-F740-3149-A5C1-1ED840A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A277-6BE7-0D4D-907D-7FDFE75D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659342" cy="4351338"/>
          </a:xfrm>
        </p:spPr>
        <p:txBody>
          <a:bodyPr/>
          <a:lstStyle/>
          <a:p>
            <a:r>
              <a:rPr lang="en-US" dirty="0"/>
              <a:t>Many </a:t>
            </a:r>
            <a:r>
              <a:rPr lang="en-US" u="sng" dirty="0"/>
              <a:t>views</a:t>
            </a:r>
            <a:r>
              <a:rPr lang="en-US" dirty="0"/>
              <a:t>, single </a:t>
            </a:r>
            <a:r>
              <a:rPr lang="en-US" u="sng" dirty="0"/>
              <a:t>conceptual (logical) schema </a:t>
            </a:r>
            <a:r>
              <a:rPr lang="en-US" dirty="0"/>
              <a:t>and </a:t>
            </a:r>
            <a:r>
              <a:rPr lang="en-US" u="sng" dirty="0"/>
              <a:t>physical schema</a:t>
            </a:r>
          </a:p>
          <a:p>
            <a:pPr lvl="1"/>
            <a:r>
              <a:rPr lang="en-US" dirty="0"/>
              <a:t>Views describe how users see the data</a:t>
            </a:r>
          </a:p>
          <a:p>
            <a:pPr lvl="1"/>
            <a:r>
              <a:rPr lang="en-US" dirty="0"/>
              <a:t>Conceptual schema defines logical structure</a:t>
            </a:r>
          </a:p>
          <a:p>
            <a:pPr lvl="1"/>
            <a:r>
              <a:rPr lang="en-US" dirty="0"/>
              <a:t>Physical schema describes the files and indexes used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A32C0-A673-FC4E-A9A2-2264FFF03C53}"/>
              </a:ext>
            </a:extLst>
          </p:cNvPr>
          <p:cNvSpPr/>
          <p:nvPr/>
        </p:nvSpPr>
        <p:spPr>
          <a:xfrm>
            <a:off x="6221691" y="2226472"/>
            <a:ext cx="699940" cy="263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49C84-79B4-3249-A076-1A50B6B4F425}"/>
              </a:ext>
            </a:extLst>
          </p:cNvPr>
          <p:cNvSpPr/>
          <p:nvPr/>
        </p:nvSpPr>
        <p:spPr>
          <a:xfrm>
            <a:off x="7150232" y="2221882"/>
            <a:ext cx="699940" cy="263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8C3D8-3C42-C84D-A8EB-D3B41A189599}"/>
              </a:ext>
            </a:extLst>
          </p:cNvPr>
          <p:cNvSpPr/>
          <p:nvPr/>
        </p:nvSpPr>
        <p:spPr>
          <a:xfrm>
            <a:off x="8078772" y="2221881"/>
            <a:ext cx="699940" cy="263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EA112A-2133-2345-ABF6-149D3235DA45}"/>
              </a:ext>
            </a:extLst>
          </p:cNvPr>
          <p:cNvSpPr/>
          <p:nvPr/>
        </p:nvSpPr>
        <p:spPr>
          <a:xfrm>
            <a:off x="6596405" y="2894719"/>
            <a:ext cx="1807590" cy="26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Conceptual Schema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EB67F2-0568-1C42-89C2-F3E9699A5013}"/>
              </a:ext>
            </a:extLst>
          </p:cNvPr>
          <p:cNvSpPr/>
          <p:nvPr/>
        </p:nvSpPr>
        <p:spPr>
          <a:xfrm>
            <a:off x="6746649" y="3560316"/>
            <a:ext cx="1507109" cy="26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Physical Schema 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CA351252-FE63-CB49-B335-C63242F782E7}"/>
              </a:ext>
            </a:extLst>
          </p:cNvPr>
          <p:cNvSpPr/>
          <p:nvPr/>
        </p:nvSpPr>
        <p:spPr>
          <a:xfrm>
            <a:off x="7072459" y="4224543"/>
            <a:ext cx="855482" cy="9997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A94349-C856-2F4D-AC12-D75E98CFC0B2}"/>
              </a:ext>
            </a:extLst>
          </p:cNvPr>
          <p:cNvCxnSpPr>
            <a:stCxn id="4" idx="2"/>
          </p:cNvCxnSpPr>
          <p:nvPr/>
        </p:nvCxnSpPr>
        <p:spPr>
          <a:xfrm>
            <a:off x="6571662" y="2490444"/>
            <a:ext cx="470162" cy="4042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768DC0-9E8F-904E-B0D9-B6C737B078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7500204" y="2485856"/>
            <a:ext cx="1" cy="4088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D6328C-588D-974F-B99B-4C9890087E5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58580" y="2485855"/>
            <a:ext cx="470162" cy="4088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B2F144-E2A8-0F4A-AE95-885800B9B2A2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500200" y="3158695"/>
            <a:ext cx="0" cy="4016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EA872E-EC74-C74E-8131-27D51502665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7500200" y="3824289"/>
            <a:ext cx="0" cy="400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15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64A2-21B1-0A40-92DF-B1370576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University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FC54-B1FB-8B43-AB81-B2A518E3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Conceptual schema:</a:t>
            </a:r>
          </a:p>
          <a:p>
            <a:pPr lvl="1"/>
            <a:r>
              <a:rPr lang="en-US" dirty="0"/>
              <a:t>Students(</a:t>
            </a:r>
            <a:r>
              <a:rPr lang="en-US" dirty="0" err="1"/>
              <a:t>sid</a:t>
            </a:r>
            <a:r>
              <a:rPr lang="en-US" dirty="0"/>
              <a:t>: string, name: string, login: string, age: integer, </a:t>
            </a:r>
            <a:r>
              <a:rPr lang="en-US" dirty="0" err="1"/>
              <a:t>gpa</a:t>
            </a:r>
            <a:r>
              <a:rPr lang="en-US" dirty="0"/>
              <a:t>: real)</a:t>
            </a:r>
          </a:p>
          <a:p>
            <a:pPr lvl="1"/>
            <a:r>
              <a:rPr lang="en-US" dirty="0"/>
              <a:t>Courses(</a:t>
            </a:r>
            <a:r>
              <a:rPr lang="en-US" dirty="0" err="1"/>
              <a:t>cid</a:t>
            </a:r>
            <a:r>
              <a:rPr lang="en-US" dirty="0"/>
              <a:t>: string, </a:t>
            </a:r>
            <a:r>
              <a:rPr lang="en-US" dirty="0" err="1"/>
              <a:t>cname</a:t>
            </a:r>
            <a:r>
              <a:rPr lang="en-US" dirty="0"/>
              <a:t>: string, credits: integer)</a:t>
            </a:r>
          </a:p>
          <a:p>
            <a:pPr lvl="1"/>
            <a:r>
              <a:rPr lang="en-US" dirty="0"/>
              <a:t>Enrolled(</a:t>
            </a:r>
            <a:r>
              <a:rPr lang="en-US" dirty="0" err="1"/>
              <a:t>sid</a:t>
            </a:r>
            <a:r>
              <a:rPr lang="en-US" dirty="0"/>
              <a:t>: string, </a:t>
            </a:r>
            <a:r>
              <a:rPr lang="en-US" dirty="0" err="1"/>
              <a:t>cid</a:t>
            </a:r>
            <a:r>
              <a:rPr lang="en-US" dirty="0"/>
              <a:t>: string, grade: string)</a:t>
            </a:r>
          </a:p>
          <a:p>
            <a:r>
              <a:rPr lang="en-US" dirty="0"/>
              <a:t>Physical schema:</a:t>
            </a:r>
          </a:p>
          <a:p>
            <a:pPr lvl="1"/>
            <a:r>
              <a:rPr lang="en-US" dirty="0"/>
              <a:t>Relations stored as unordered files</a:t>
            </a:r>
          </a:p>
          <a:p>
            <a:pPr lvl="1"/>
            <a:r>
              <a:rPr lang="en-US" dirty="0"/>
              <a:t>Index on first column of Students</a:t>
            </a:r>
          </a:p>
          <a:p>
            <a:r>
              <a:rPr lang="en-US" dirty="0"/>
              <a:t>External Schema (View):</a:t>
            </a:r>
          </a:p>
          <a:p>
            <a:pPr lvl="1"/>
            <a:r>
              <a:rPr lang="en-US" dirty="0" err="1"/>
              <a:t>Course_info</a:t>
            </a:r>
            <a:r>
              <a:rPr lang="en-US" dirty="0"/>
              <a:t>(</a:t>
            </a:r>
            <a:r>
              <a:rPr lang="en-US" dirty="0" err="1"/>
              <a:t>cid</a:t>
            </a:r>
            <a:r>
              <a:rPr lang="en-US" dirty="0"/>
              <a:t>: string, enrollment: integer)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26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89CD-B27A-B140-B9A9-BCCF8936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Poor-designed DBs </a:t>
            </a:r>
            <a:r>
              <a:rPr lang="en-US" b="1" dirty="0"/>
              <a:t>Hurt</a:t>
            </a:r>
            <a:r>
              <a:rPr lang="en-US" dirty="0"/>
              <a:t> Data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EBA1F-0EEE-D54E-81C7-5F6D24B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7A250-CCF2-F244-B82F-BC2CA4D1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2CEB22-6B6E-EC47-9B47-295FE9F1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9AE2-4893-7841-9C8D-404BA4684490}" type="datetime1">
              <a:rPr lang="en-US" smtClean="0"/>
              <a:t>8/25/22</a:t>
            </a:fld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20FCB43-D014-0844-A3F2-E37AF0F0C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2" y="2125269"/>
            <a:ext cx="7708032" cy="302600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E85E44-2882-964F-8724-FBF034F6419C}"/>
              </a:ext>
            </a:extLst>
          </p:cNvPr>
          <p:cNvSpPr/>
          <p:nvPr/>
        </p:nvSpPr>
        <p:spPr>
          <a:xfrm>
            <a:off x="874852" y="5569146"/>
            <a:ext cx="7731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An organization to keep records about its employees and their skills</a:t>
            </a:r>
          </a:p>
        </p:txBody>
      </p:sp>
    </p:spTree>
    <p:extLst>
      <p:ext uri="{BB962C8B-B14F-4D97-AF65-F5344CB8AC3E}">
        <p14:creationId xmlns:p14="http://schemas.microsoft.com/office/powerpoint/2010/main" val="267957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C27F-3CB8-E447-933D-1F72E754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Well-designed DBs </a:t>
            </a:r>
            <a:r>
              <a:rPr lang="en-US" b="1" dirty="0"/>
              <a:t>Facilitate</a:t>
            </a:r>
            <a:r>
              <a:rPr lang="en-US" dirty="0"/>
              <a:t> Data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C87AD-E86D-1748-8358-1960B11B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5CE98-C105-9146-999C-35D5B3B9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8F3DF4-3C3B-E54D-8A5E-D1036C6D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AC-EEE9-7841-9B7C-D583B159C8FF}" type="datetime1">
              <a:rPr lang="en-US" smtClean="0"/>
              <a:t>8/25/22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27EFBDD-4F7E-364C-BF66-27ADA376F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375" y="2175140"/>
            <a:ext cx="5073083" cy="1253208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9F17B7-4FC7-914C-B13F-C95E6929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0" y="1978423"/>
            <a:ext cx="2730398" cy="15618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C1DCF-18FA-C34C-941E-5BF986D42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1" y="3869929"/>
            <a:ext cx="6619875" cy="1009650"/>
          </a:xfrm>
          <a:prstGeom prst="rect">
            <a:avLst/>
          </a:prstGeom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4279E67-6DE4-E74C-8067-38BBB848C3CD}"/>
              </a:ext>
            </a:extLst>
          </p:cNvPr>
          <p:cNvCxnSpPr>
            <a:cxnSpLocks/>
          </p:cNvCxnSpPr>
          <p:nvPr/>
        </p:nvCxnSpPr>
        <p:spPr>
          <a:xfrm flipV="1">
            <a:off x="833380" y="3196036"/>
            <a:ext cx="5691977" cy="277001"/>
          </a:xfrm>
          <a:prstGeom prst="bentConnector4">
            <a:avLst>
              <a:gd name="adj1" fmla="val -77"/>
              <a:gd name="adj2" fmla="val -101355"/>
            </a:avLst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31FDBD5-158E-F244-86A8-71608C78EE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0746" y="905749"/>
            <a:ext cx="1683546" cy="6438281"/>
          </a:xfrm>
          <a:prstGeom prst="bentConnector3">
            <a:avLst>
              <a:gd name="adj1" fmla="val -21013"/>
            </a:avLst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00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A53-F042-ED4B-A4F1-275EEDB5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57E-773E-8A45-8E33-4CB822E7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10" y="1282503"/>
            <a:ext cx="8452412" cy="2351299"/>
          </a:xfrm>
        </p:spPr>
        <p:txBody>
          <a:bodyPr>
            <a:noAutofit/>
          </a:bodyPr>
          <a:lstStyle/>
          <a:p>
            <a:r>
              <a:rPr lang="en-US" sz="2400" dirty="0"/>
              <a:t>Applications insulated from how data is structured and stored</a:t>
            </a:r>
          </a:p>
          <a:p>
            <a:r>
              <a:rPr lang="en-US" sz="2400" u="sng" dirty="0"/>
              <a:t>Logical data independence</a:t>
            </a:r>
            <a:r>
              <a:rPr lang="en-US" sz="2400" dirty="0"/>
              <a:t>: Protection from changes in logical structure of data</a:t>
            </a:r>
          </a:p>
          <a:p>
            <a:r>
              <a:rPr lang="en-US" sz="2400" u="sng" dirty="0"/>
              <a:t>Physical data independence </a:t>
            </a:r>
            <a:r>
              <a:rPr lang="en-US" sz="2400" dirty="0"/>
              <a:t>(Structural independence): Protection from changes in physical structure of data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i="1" dirty="0">
                <a:solidFill>
                  <a:srgbClr val="FF0000"/>
                </a:solidFill>
              </a:rPr>
              <a:t> One of the most important benefits of using a DBMS!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D24BF-5618-8F44-9317-FB1B30C4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252BD-E8DF-AF44-A84D-FE42E105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03D29C-124B-B744-B9CA-DCA09FC0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88DD-5039-A84F-AC7D-9CB31A7EDAA6}" type="datetime1">
              <a:rPr lang="en-US" smtClean="0"/>
              <a:t>8/25/22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13A983-1A0C-CA44-BE79-F011613B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87170"/>
              </p:ext>
            </p:extLst>
          </p:nvPr>
        </p:nvGraphicFramePr>
        <p:xfrm>
          <a:off x="340010" y="3721682"/>
          <a:ext cx="8463989" cy="1094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AdviserLastName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oates@xxx.co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E3ADBB-311E-524C-9D22-9C48A964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65858"/>
              </p:ext>
            </p:extLst>
          </p:nvPr>
        </p:nvGraphicFramePr>
        <p:xfrm>
          <a:off x="235837" y="5241431"/>
          <a:ext cx="8568158" cy="1056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7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752">
                  <a:extLst>
                    <a:ext uri="{9D8B030D-6E8A-4147-A177-3AD203B41FA5}">
                      <a16:colId xmlns:a16="http://schemas.microsoft.com/office/drawing/2014/main" val="18258144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Birthday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73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73"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Down Arrow 10">
            <a:extLst>
              <a:ext uri="{FF2B5EF4-FFF2-40B4-BE49-F238E27FC236}">
                <a16:creationId xmlns:a16="http://schemas.microsoft.com/office/drawing/2014/main" id="{72F7A5F8-1E3A-294E-B4B2-E945EAEABF8B}"/>
              </a:ext>
            </a:extLst>
          </p:cNvPr>
          <p:cNvSpPr/>
          <p:nvPr/>
        </p:nvSpPr>
        <p:spPr>
          <a:xfrm>
            <a:off x="4143738" y="4853473"/>
            <a:ext cx="648182" cy="32119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DA714-2AF5-DA4B-A27F-979BD408428D}"/>
              </a:ext>
            </a:extLst>
          </p:cNvPr>
          <p:cNvSpPr txBox="1"/>
          <p:nvPr/>
        </p:nvSpPr>
        <p:spPr>
          <a:xfrm>
            <a:off x="4878730" y="4853469"/>
            <a:ext cx="2541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Add a new attribute for Employee</a:t>
            </a:r>
          </a:p>
        </p:txBody>
      </p:sp>
    </p:spTree>
    <p:extLst>
      <p:ext uri="{BB962C8B-B14F-4D97-AF65-F5344CB8AC3E}">
        <p14:creationId xmlns:p14="http://schemas.microsoft.com/office/powerpoint/2010/main" val="266147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42D9-B752-A14D-B836-48932AC7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Data Redundancy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590A8-285E-DE4D-8E08-04BA6615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7CFE-1577-8A40-9360-BBBC7118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ECD328-E508-F545-83D0-DAC15C32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6E9-1779-A64A-82BE-365E71E9D723}" type="datetime1">
              <a:rPr lang="en-US" smtClean="0"/>
              <a:t>8/25/22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5EC11-03DB-9146-98D1-DE86DB8220AB}"/>
              </a:ext>
            </a:extLst>
          </p:cNvPr>
          <p:cNvGraphicFramePr>
            <a:graphicFrameLocks noGrp="1"/>
          </p:cNvGraphicFramePr>
          <p:nvPr/>
        </p:nvGraphicFramePr>
        <p:xfrm>
          <a:off x="340010" y="2735991"/>
          <a:ext cx="8463989" cy="276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AdviserLastName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oates@xxx.co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08273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Marco </a:t>
                      </a:r>
                      <a:r>
                        <a:rPr lang="en-US" sz="1300" dirty="0" err="1"/>
                        <a:t>Bienz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bienz@xxx.co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tom1@xxx.co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en-US" sz="1300" dirty="0"/>
                        <a:t>06234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Jasmine Patel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patel@xxx.co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01567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Franklin Johnson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johnson@xxx.co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10282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Almond, Robert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robert@xxx.co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tom2@xxx.co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09382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Susan Mathis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mathis@xxx.co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Hardware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Regan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14311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Duong, Lee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lee@xxx.co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ktran@xxx.co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21110D-8563-C540-9D3F-CF46253CD3F1}"/>
              </a:ext>
            </a:extLst>
          </p:cNvPr>
          <p:cNvSpPr/>
          <p:nvPr/>
        </p:nvSpPr>
        <p:spPr>
          <a:xfrm>
            <a:off x="340006" y="1381774"/>
            <a:ext cx="846398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Issues of Data Redundancy: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Poor data security; Data inconsistency; Data-entry errors; Data integrity problems</a:t>
            </a:r>
          </a:p>
        </p:txBody>
      </p:sp>
    </p:spTree>
    <p:extLst>
      <p:ext uri="{BB962C8B-B14F-4D97-AF65-F5344CB8AC3E}">
        <p14:creationId xmlns:p14="http://schemas.microsoft.com/office/powerpoint/2010/main" val="37978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048E-F3BC-DA4C-AD6E-801D9CFF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Update Anomalies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70F1A-BC64-7B42-9FDE-72E5CC46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FC00-C43F-2E4F-B245-636EAEC7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CC584C-07FB-9644-990F-794890B1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9589-13F9-CA4F-BE2D-D5B354BDDAF5}" type="datetime1">
              <a:rPr lang="en-US" smtClean="0"/>
              <a:t>8/25/22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9D6F7-102A-C842-8DC1-1D735C04D340}"/>
              </a:ext>
            </a:extLst>
          </p:cNvPr>
          <p:cNvSpPr txBox="1"/>
          <p:nvPr/>
        </p:nvSpPr>
        <p:spPr>
          <a:xfrm>
            <a:off x="340010" y="1534274"/>
            <a:ext cx="8463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Question1: Baker is changed to Tang?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Question2: changed to Tom?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443ABB-89A7-EF43-9764-887397B8E311}"/>
              </a:ext>
            </a:extLst>
          </p:cNvPr>
          <p:cNvGraphicFramePr>
            <a:graphicFrameLocks noGrp="1"/>
          </p:cNvGraphicFramePr>
          <p:nvPr/>
        </p:nvGraphicFramePr>
        <p:xfrm>
          <a:off x="340010" y="2735991"/>
          <a:ext cx="8463989" cy="276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AdviserLastName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oates@xxx.co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08273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Marco </a:t>
                      </a:r>
                      <a:r>
                        <a:rPr lang="en-US" sz="1300" dirty="0" err="1"/>
                        <a:t>Bienz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bienz@xxx.co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tom1@xxx.co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en-US" sz="1300" dirty="0"/>
                        <a:t>06234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Jasmine Patel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patel@xxx.co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01567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Franklin Johnson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johnson@xxx.co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10282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Almond, Robert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robert@xxx.co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tom2@xxx.co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09382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Susan Mathis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mathis@xxx.co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Hardware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Regan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14311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Duong, Lee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lee@xxx.co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ktran@xxx.co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109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Deletion Anomalies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435C-8269-4F4B-BA8B-94A1C9A43969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010" y="1516933"/>
            <a:ext cx="5821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Question1: Delete 2</a:t>
            </a:r>
            <a:r>
              <a:rPr lang="en-US" sz="3000" baseline="30000" dirty="0"/>
              <a:t>nd</a:t>
            </a:r>
            <a:r>
              <a:rPr lang="en-US" sz="3000" dirty="0"/>
              <a:t>  row?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Question2: Delete 7</a:t>
            </a:r>
            <a:r>
              <a:rPr lang="en-US" sz="3000" baseline="30000" dirty="0"/>
              <a:t>th</a:t>
            </a:r>
            <a:r>
              <a:rPr lang="en-US" sz="3000" dirty="0"/>
              <a:t> row?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FA84AB-B14D-CD48-9B08-A1561466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7CB92DE-B162-454E-A381-1D5AE72E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10D1-DD6E-9245-9B6A-CF2355557D99}" type="datetime1">
              <a:rPr lang="en-US" smtClean="0"/>
              <a:t>8/25/22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CA72D6-5A4B-5C42-A725-40B5C0121A4E}"/>
              </a:ext>
            </a:extLst>
          </p:cNvPr>
          <p:cNvGraphicFramePr>
            <a:graphicFrameLocks noGrp="1"/>
          </p:cNvGraphicFramePr>
          <p:nvPr/>
        </p:nvGraphicFramePr>
        <p:xfrm>
          <a:off x="340010" y="2735991"/>
          <a:ext cx="8463989" cy="276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AdviserLastName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oates@xxx.co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08273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Marco </a:t>
                      </a:r>
                      <a:r>
                        <a:rPr lang="en-US" sz="1300" dirty="0" err="1"/>
                        <a:t>Bienz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bienz@xxx.co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tom1@xxx.co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en-US" sz="1300" dirty="0"/>
                        <a:t>06234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Jasmine Patel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patel@xxx.co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01567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Franklin Johnson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johnson@xxx.co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10282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Almond, Robert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robert@xxx.co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tom2@xxx.co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09382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Susan Mathis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mathis@xxx.co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Hardware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Regan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14311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Duong, Lee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lee@xxx.co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ktran@xxx.co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34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Insertion Anomalies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435C-8269-4F4B-BA8B-94A1C9A43969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3252" y="1747436"/>
            <a:ext cx="7713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Question: Add a new department ‘Analytic’?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0C639-1972-C046-A6BB-5873DA23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08A6E87-8FF6-1645-8FB0-519CD464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E039-71E2-D44B-8DCB-4BC4B34EE0C9}" type="datetime1">
              <a:rPr lang="en-US" smtClean="0"/>
              <a:t>8/25/22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3E2BC19-A9CC-7345-9827-4319B83FDF86}"/>
              </a:ext>
            </a:extLst>
          </p:cNvPr>
          <p:cNvGraphicFramePr>
            <a:graphicFrameLocks noGrp="1"/>
          </p:cNvGraphicFramePr>
          <p:nvPr/>
        </p:nvGraphicFramePr>
        <p:xfrm>
          <a:off x="340010" y="2542847"/>
          <a:ext cx="8463989" cy="3086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AdviserLastName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oates@xxx.co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08273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Marco </a:t>
                      </a:r>
                      <a:r>
                        <a:rPr lang="en-US" sz="1300" dirty="0" err="1"/>
                        <a:t>Bienz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bienz@xxx.co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tom1@xxx.co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en-US" sz="1300" dirty="0"/>
                        <a:t>06234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Jasmine Patel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patel@xxx.co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01567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Franklin Johnson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johnson@xxx.co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10282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Almond, Robert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robert@xxx.co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tom2@xxx.co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09382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Susan Mathis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mathis@xxx.co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Hardware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Regan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14311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Duong, Lee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lee@xxx.co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ktran@xxx.co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Analytic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Stevens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337592097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0DB4B0-6E5D-5342-B61B-9E01EEBB4C39}"/>
              </a:ext>
            </a:extLst>
          </p:cNvPr>
          <p:cNvSpPr/>
          <p:nvPr/>
        </p:nvSpPr>
        <p:spPr>
          <a:xfrm>
            <a:off x="78130" y="5301934"/>
            <a:ext cx="8845952" cy="329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282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48CA-AC29-F949-BA1E-ECC325C5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AE62-02A3-834C-BC09-0BF17832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Keerthi Vardhan </a:t>
            </a:r>
            <a:r>
              <a:rPr lang="en-US" dirty="0" err="1"/>
              <a:t>Kondepati</a:t>
            </a:r>
            <a:endParaRPr lang="en-US" dirty="0"/>
          </a:p>
          <a:p>
            <a:pPr lvl="1"/>
            <a:r>
              <a:rPr lang="en-US" dirty="0"/>
              <a:t>Email: kkondepati1@student.gsu.edu</a:t>
            </a:r>
          </a:p>
          <a:p>
            <a:pPr lvl="1"/>
            <a:r>
              <a:rPr lang="en-US" dirty="0"/>
              <a:t>Office hours: </a:t>
            </a:r>
          </a:p>
          <a:p>
            <a:pPr lvl="2"/>
            <a:r>
              <a:rPr lang="en-US" dirty="0"/>
              <a:t>Mondays 6:00pm-8:30pm (Online)</a:t>
            </a:r>
          </a:p>
          <a:p>
            <a:pPr marL="914400" lvl="2" indent="0">
              <a:buNone/>
            </a:pPr>
            <a:r>
              <a:rPr lang="en-US" u="sng" dirty="0">
                <a:hlinkClick r:id="rId2" tooltip="https://gsumeetings.webex.com/gsumeetings/j.php?MTID=m52c9c3919b07c971e66521eb68f28f24"/>
              </a:rPr>
              <a:t>https://gsumeetings.webex.com/gsumeetings/j.php?MTID=m52c9c3919b07c971e66521eb68f28f24</a:t>
            </a:r>
            <a:endParaRPr lang="en-US" dirty="0"/>
          </a:p>
          <a:p>
            <a:pPr lvl="2"/>
            <a:r>
              <a:rPr lang="en-US" dirty="0"/>
              <a:t>Wednesdays 6:00pm-8:30pm (Buckhead Campus)</a:t>
            </a:r>
          </a:p>
        </p:txBody>
      </p:sp>
    </p:spTree>
    <p:extLst>
      <p:ext uri="{BB962C8B-B14F-4D97-AF65-F5344CB8AC3E}">
        <p14:creationId xmlns:p14="http://schemas.microsoft.com/office/powerpoint/2010/main" val="284449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98D4-B634-8745-9C82-9805E591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99534"/>
            <a:ext cx="7886700" cy="270374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u="sng" dirty="0"/>
              <a:t>Well-Designed</a:t>
            </a:r>
            <a:r>
              <a:rPr lang="en-US" dirty="0"/>
              <a:t> DB Should </a:t>
            </a:r>
            <a:r>
              <a:rPr lang="en-US" u="sng" dirty="0"/>
              <a:t>Avoid</a:t>
            </a:r>
            <a:r>
              <a:rPr lang="en-US" dirty="0"/>
              <a:t> </a:t>
            </a:r>
            <a:r>
              <a:rPr lang="en-US" i="1" dirty="0"/>
              <a:t>Structure &amp; Data Dependence, Data Redundancy, Data Anomalies</a:t>
            </a:r>
            <a:r>
              <a:rPr lang="en-US" dirty="0"/>
              <a:t> as many as possible!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B846-CBA3-DB49-81A2-ECEAC531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E46-9EDE-B04B-921B-E095DECCED8F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59E6-3EE8-1B4A-A7E8-38B31924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47AA-2215-E24C-B4B4-848292E2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36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A622-B20E-0C4C-B6D2-FCC10691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162D-AB78-9647-9021-0DB86FA4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Concurrent execution of user programs is essential for good DBMS performance</a:t>
            </a:r>
          </a:p>
          <a:p>
            <a:pPr lvl="1"/>
            <a:r>
              <a:rPr lang="en-US" dirty="0"/>
              <a:t>Because disk access are frequent, and relatively slow, it is important to keep the </a:t>
            </a:r>
            <a:r>
              <a:rPr lang="en-US" dirty="0" err="1"/>
              <a:t>cpu</a:t>
            </a:r>
            <a:r>
              <a:rPr lang="en-US" dirty="0"/>
              <a:t> humming by working on several user programs concurrently</a:t>
            </a:r>
          </a:p>
          <a:p>
            <a:r>
              <a:rPr lang="en-US" dirty="0"/>
              <a:t>Interleaving actions of different user programs can lead to inconsistency: e.g., check is cleared while account balance is being computed</a:t>
            </a:r>
          </a:p>
          <a:p>
            <a:r>
              <a:rPr lang="en-US" dirty="0"/>
              <a:t>DBMS ensures such problem don’t arise: users can pretend they are using a single-user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8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A978-ED3F-4C40-93E6-5695C869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Transaction: An Execution of a DB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2506-70B0-4244-9218-256301A6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concept is transaction, an atomic sequence of database actions (reads/writes)</a:t>
            </a:r>
          </a:p>
          <a:p>
            <a:r>
              <a:rPr lang="en-US" dirty="0"/>
              <a:t>Each transaction, executed completely, must leave the DB in a consistent state if DB is consistent when the transaction begins</a:t>
            </a:r>
          </a:p>
          <a:p>
            <a:pPr lvl="1"/>
            <a:r>
              <a:rPr lang="en-US" dirty="0"/>
              <a:t>Users can specify some simple integrity constraints on the data, and the DBMS will enforce these constraints.</a:t>
            </a:r>
          </a:p>
          <a:p>
            <a:pPr lvl="1"/>
            <a:r>
              <a:rPr lang="en-US" dirty="0"/>
              <a:t>Beyond this, the DBMS does not really understand the semantics of the data. (e.g., it does not understand how the interest on a bank account is computed)</a:t>
            </a:r>
          </a:p>
          <a:p>
            <a:pPr lvl="1"/>
            <a:r>
              <a:rPr lang="en-US" dirty="0"/>
              <a:t>Thus, ensuring that a transaction (run alone) preserves consistency is ultimately the user’s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83124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9F10-5BEF-4B4F-9983-B0C11DEA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Concurrent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EC4D-E926-3946-9189-1B437E60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DBMS ensures that execution of {T1, …, Tn} is equivalent to some serial execution T1’, …, Tn’</a:t>
            </a:r>
          </a:p>
          <a:p>
            <a:pPr lvl="1"/>
            <a:r>
              <a:rPr lang="en-US" dirty="0"/>
              <a:t>Before reading/writing an object, a transaction requests a lock on the object, and waits till the DBMS gives it the lock. All locks are released at the end of the transaction. (strict 2PL locking protocol)</a:t>
            </a:r>
          </a:p>
          <a:p>
            <a:pPr lvl="1"/>
            <a:r>
              <a:rPr lang="en-US" dirty="0"/>
              <a:t>Idea: If an action of </a:t>
            </a:r>
            <a:r>
              <a:rPr lang="en-US" dirty="0" err="1"/>
              <a:t>Ti</a:t>
            </a:r>
            <a:r>
              <a:rPr lang="en-US" dirty="0"/>
              <a:t> (say, writing X) affects </a:t>
            </a:r>
            <a:r>
              <a:rPr lang="en-US" dirty="0" err="1"/>
              <a:t>Tj</a:t>
            </a:r>
            <a:r>
              <a:rPr lang="en-US" dirty="0"/>
              <a:t> (which perhaps reads X), one of them, say </a:t>
            </a:r>
            <a:r>
              <a:rPr lang="en-US" dirty="0" err="1"/>
              <a:t>Ti</a:t>
            </a:r>
            <a:r>
              <a:rPr lang="en-US" dirty="0"/>
              <a:t>, will obtain the lock on X first and </a:t>
            </a:r>
            <a:r>
              <a:rPr lang="en-US" dirty="0" err="1"/>
              <a:t>Tj</a:t>
            </a:r>
            <a:r>
              <a:rPr lang="en-US" dirty="0"/>
              <a:t> is forced to wait until </a:t>
            </a:r>
            <a:r>
              <a:rPr lang="en-US" dirty="0" err="1"/>
              <a:t>Ti</a:t>
            </a:r>
            <a:r>
              <a:rPr lang="en-US" dirty="0"/>
              <a:t> completes; this effectively orders the transactions.</a:t>
            </a:r>
          </a:p>
          <a:p>
            <a:pPr lvl="1"/>
            <a:r>
              <a:rPr lang="en-US" dirty="0"/>
              <a:t>What if </a:t>
            </a:r>
            <a:r>
              <a:rPr lang="en-US" dirty="0" err="1"/>
              <a:t>Tj</a:t>
            </a:r>
            <a:r>
              <a:rPr lang="en-US" dirty="0"/>
              <a:t> already has a lock on Y and </a:t>
            </a:r>
            <a:r>
              <a:rPr lang="en-US" dirty="0" err="1"/>
              <a:t>Ti</a:t>
            </a:r>
            <a:r>
              <a:rPr lang="en-US" dirty="0"/>
              <a:t> later requests a lock on Y? (Deadlock!) </a:t>
            </a:r>
            <a:r>
              <a:rPr lang="en-US" dirty="0" err="1"/>
              <a:t>Ti</a:t>
            </a:r>
            <a:r>
              <a:rPr lang="en-US" dirty="0"/>
              <a:t> or </a:t>
            </a:r>
            <a:r>
              <a:rPr lang="en-US" dirty="0" err="1"/>
              <a:t>Tj</a:t>
            </a:r>
            <a:r>
              <a:rPr lang="en-US" dirty="0"/>
              <a:t> is aborted and restarted!</a:t>
            </a:r>
          </a:p>
        </p:txBody>
      </p:sp>
    </p:spTree>
    <p:extLst>
      <p:ext uri="{BB962C8B-B14F-4D97-AF65-F5344CB8AC3E}">
        <p14:creationId xmlns:p14="http://schemas.microsoft.com/office/powerpoint/2010/main" val="346879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4971-00AE-0A44-A89E-F1DE847F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D907-089D-7648-A18B-6B322729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DBMS ensures atomicity (all-or-nothing property) even if system crashes in the middle of Xact</a:t>
            </a:r>
          </a:p>
          <a:p>
            <a:r>
              <a:rPr lang="en-US" dirty="0"/>
              <a:t>Idea: Keep a log (history) of all actions carried out by the DBMS while executing a set of </a:t>
            </a:r>
            <a:r>
              <a:rPr lang="en-US" dirty="0" err="1"/>
              <a:t>Xacts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Before a change is made to the database, the corresponding log entry is forced to a safe location. (WAL protocol: OS support for this is often inadequate)</a:t>
            </a:r>
          </a:p>
          <a:p>
            <a:pPr lvl="1"/>
            <a:r>
              <a:rPr lang="en-US" dirty="0"/>
              <a:t>After a crash, the effects of partially executed transactions are undone using the log. (Thanks to WAL, if log entry wasn’t saved before the crash, corresponding change was no applied to the database!)</a:t>
            </a:r>
          </a:p>
        </p:txBody>
      </p:sp>
    </p:spTree>
    <p:extLst>
      <p:ext uri="{BB962C8B-B14F-4D97-AF65-F5344CB8AC3E}">
        <p14:creationId xmlns:p14="http://schemas.microsoft.com/office/powerpoint/2010/main" val="460754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BF4E-8ADD-7B42-B0EF-622A816E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5263-6D11-7D4D-A880-5166623F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following actions are recorded in the log:</a:t>
            </a:r>
          </a:p>
          <a:p>
            <a:pPr lvl="1"/>
            <a:r>
              <a:rPr lang="en-US" dirty="0" err="1"/>
              <a:t>Ti</a:t>
            </a:r>
            <a:r>
              <a:rPr lang="en-US" dirty="0"/>
              <a:t> writes an object: the old value and the new value</a:t>
            </a:r>
          </a:p>
          <a:p>
            <a:pPr lvl="2"/>
            <a:r>
              <a:rPr lang="en-US" dirty="0"/>
              <a:t>Log record must go to disk before the changed page!</a:t>
            </a:r>
          </a:p>
          <a:p>
            <a:pPr lvl="1"/>
            <a:r>
              <a:rPr lang="en-US" dirty="0" err="1"/>
              <a:t>Ti</a:t>
            </a:r>
            <a:r>
              <a:rPr lang="en-US" dirty="0"/>
              <a:t> commits/aborts: a log record indicating this action</a:t>
            </a:r>
          </a:p>
          <a:p>
            <a:r>
              <a:rPr lang="en-US" dirty="0"/>
              <a:t>Log records chained together by Xact id, so it’s easy to undo a specific Xact (e.g., to resolve a deadlock)</a:t>
            </a:r>
          </a:p>
          <a:p>
            <a:r>
              <a:rPr lang="en-US" dirty="0"/>
              <a:t>Log is often duplexed and archived on “stable” storage</a:t>
            </a:r>
          </a:p>
          <a:p>
            <a:r>
              <a:rPr lang="en-US" dirty="0"/>
              <a:t>All log related activities (and in fact, all CC related activities such as lock/unlock, dealing with deadlocks etc.) are handled transparently by the DBMS</a:t>
            </a:r>
          </a:p>
        </p:txBody>
      </p:sp>
    </p:spTree>
    <p:extLst>
      <p:ext uri="{BB962C8B-B14F-4D97-AF65-F5344CB8AC3E}">
        <p14:creationId xmlns:p14="http://schemas.microsoft.com/office/powerpoint/2010/main" val="62181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041B-56A1-8445-855D-66B1BC4F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Make These Folks HAPPY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814A-2FA5-554D-9D50-0601EA3F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users and DBMS vendors</a:t>
            </a:r>
          </a:p>
          <a:p>
            <a:r>
              <a:rPr lang="en-US" dirty="0"/>
              <a:t>DB application programmers</a:t>
            </a:r>
          </a:p>
          <a:p>
            <a:pPr lvl="1"/>
            <a:r>
              <a:rPr lang="en-US" dirty="0"/>
              <a:t>E.g., smart webmasters</a:t>
            </a:r>
          </a:p>
          <a:p>
            <a:r>
              <a:rPr lang="en-US" dirty="0"/>
              <a:t>Database administrator (DBA)</a:t>
            </a:r>
          </a:p>
          <a:p>
            <a:pPr lvl="1"/>
            <a:r>
              <a:rPr lang="en-US" dirty="0"/>
              <a:t>Designs logical /physical schemas</a:t>
            </a:r>
          </a:p>
          <a:p>
            <a:pPr lvl="1"/>
            <a:r>
              <a:rPr lang="en-US" dirty="0"/>
              <a:t>Handle security and authorization</a:t>
            </a:r>
          </a:p>
          <a:p>
            <a:pPr lvl="1"/>
            <a:r>
              <a:rPr lang="en-US" dirty="0"/>
              <a:t>Data availability, crash recovery</a:t>
            </a:r>
          </a:p>
          <a:p>
            <a:pPr lvl="1"/>
            <a:r>
              <a:rPr lang="en-US" dirty="0"/>
              <a:t>Database tuning as needs evolve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000" i="1" dirty="0">
                <a:solidFill>
                  <a:srgbClr val="FF0000"/>
                </a:solidFill>
              </a:rPr>
              <a:t>Must understand how a DBMS works!</a:t>
            </a:r>
          </a:p>
        </p:txBody>
      </p:sp>
    </p:spTree>
    <p:extLst>
      <p:ext uri="{BB962C8B-B14F-4D97-AF65-F5344CB8AC3E}">
        <p14:creationId xmlns:p14="http://schemas.microsoft.com/office/powerpoint/2010/main" val="1632506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8875-C963-9A44-8A9B-7FFAEC12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28F1-8C06-344D-8E56-A0C0A180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892256" cy="4351338"/>
          </a:xfrm>
        </p:spPr>
        <p:txBody>
          <a:bodyPr/>
          <a:lstStyle/>
          <a:p>
            <a:r>
              <a:rPr lang="en-US" dirty="0"/>
              <a:t>A typical DBMS has a layered architecture</a:t>
            </a:r>
          </a:p>
          <a:p>
            <a:r>
              <a:rPr lang="en-US" dirty="0"/>
              <a:t>The figure does not show the concurrency control and recovery components</a:t>
            </a:r>
          </a:p>
          <a:p>
            <a:r>
              <a:rPr lang="en-US" dirty="0"/>
              <a:t>This is one of several possible architectures; each system has its own variations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9661D-035A-3541-84C9-5FF04DE3287E}"/>
              </a:ext>
            </a:extLst>
          </p:cNvPr>
          <p:cNvSpPr/>
          <p:nvPr/>
        </p:nvSpPr>
        <p:spPr>
          <a:xfrm>
            <a:off x="5401560" y="2306621"/>
            <a:ext cx="1944278" cy="40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query optimization and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370BA-00D9-C440-9C31-092C64432814}"/>
              </a:ext>
            </a:extLst>
          </p:cNvPr>
          <p:cNvSpPr/>
          <p:nvPr/>
        </p:nvSpPr>
        <p:spPr>
          <a:xfrm>
            <a:off x="5401558" y="2716616"/>
            <a:ext cx="1944278" cy="40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relational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BB76B-50CE-A542-8DCA-17110CC57A1D}"/>
              </a:ext>
            </a:extLst>
          </p:cNvPr>
          <p:cNvSpPr/>
          <p:nvPr/>
        </p:nvSpPr>
        <p:spPr>
          <a:xfrm>
            <a:off x="5401558" y="3126610"/>
            <a:ext cx="1944278" cy="40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files and access 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478114-597D-EB45-BEB0-67F2ADF0CA8B}"/>
              </a:ext>
            </a:extLst>
          </p:cNvPr>
          <p:cNvSpPr/>
          <p:nvPr/>
        </p:nvSpPr>
        <p:spPr>
          <a:xfrm>
            <a:off x="5401558" y="3522432"/>
            <a:ext cx="1944278" cy="40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buffer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0FFCC-DDFB-A74A-8CF1-5702AA623C29}"/>
              </a:ext>
            </a:extLst>
          </p:cNvPr>
          <p:cNvSpPr/>
          <p:nvPr/>
        </p:nvSpPr>
        <p:spPr>
          <a:xfrm>
            <a:off x="5401557" y="3925604"/>
            <a:ext cx="1944278" cy="40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disk space management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210A6C9-36A1-9549-90DE-476D07CC86C6}"/>
              </a:ext>
            </a:extLst>
          </p:cNvPr>
          <p:cNvSpPr/>
          <p:nvPr/>
        </p:nvSpPr>
        <p:spPr>
          <a:xfrm>
            <a:off x="6013122" y="4724600"/>
            <a:ext cx="721151" cy="57974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61A440-C0E3-8247-948D-0B7C9591A8BF}"/>
              </a:ext>
            </a:extLst>
          </p:cNvPr>
          <p:cNvCxnSpPr>
            <a:stCxn id="8" idx="2"/>
            <a:endCxn id="9" idx="1"/>
          </p:cNvCxnSpPr>
          <p:nvPr/>
        </p:nvCxnSpPr>
        <p:spPr>
          <a:xfrm flipH="1">
            <a:off x="6373698" y="4328601"/>
            <a:ext cx="1" cy="395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ECEB29-5F81-F841-9E5F-4BAA3DDA2A50}"/>
              </a:ext>
            </a:extLst>
          </p:cNvPr>
          <p:cNvSpPr txBox="1"/>
          <p:nvPr/>
        </p:nvSpPr>
        <p:spPr>
          <a:xfrm>
            <a:off x="7864104" y="3012110"/>
            <a:ext cx="127989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These layers must consider concurrency control and recovery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4CC56FD-6713-C94F-B9BA-129C0DEB855E}"/>
              </a:ext>
            </a:extLst>
          </p:cNvPr>
          <p:cNvSpPr/>
          <p:nvPr/>
        </p:nvSpPr>
        <p:spPr>
          <a:xfrm>
            <a:off x="7486653" y="2823678"/>
            <a:ext cx="253093" cy="1390298"/>
          </a:xfrm>
          <a:prstGeom prst="rightBrace">
            <a:avLst>
              <a:gd name="adj1" fmla="val 6916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64824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B1F7-C69A-7F4C-87E2-3869537E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E191-E127-6548-B179-614AFF0C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DBMS used to maintain, query large datasets</a:t>
            </a:r>
          </a:p>
          <a:p>
            <a:r>
              <a:rPr lang="en-US" dirty="0"/>
              <a:t>Benefits include recovery from system crashes, concurrent access, quick application development, data integrity and security</a:t>
            </a:r>
          </a:p>
          <a:p>
            <a:r>
              <a:rPr lang="en-US" dirty="0"/>
              <a:t>Levels of abstraction give data independence</a:t>
            </a:r>
          </a:p>
          <a:p>
            <a:r>
              <a:rPr lang="en-US" dirty="0"/>
              <a:t>A DBMS typically has a layered architecture</a:t>
            </a:r>
          </a:p>
          <a:p>
            <a:r>
              <a:rPr lang="en-US" dirty="0"/>
              <a:t>DBAs hold responsible jobs and are well-paid</a:t>
            </a:r>
          </a:p>
          <a:p>
            <a:r>
              <a:rPr lang="en-US" dirty="0"/>
              <a:t>DBMS R&amp;D is one of the broadest, most exciting areas in CS</a:t>
            </a:r>
          </a:p>
        </p:txBody>
      </p:sp>
    </p:spTree>
    <p:extLst>
      <p:ext uri="{BB962C8B-B14F-4D97-AF65-F5344CB8AC3E}">
        <p14:creationId xmlns:p14="http://schemas.microsoft.com/office/powerpoint/2010/main" val="308823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9FE-60C4-C943-A93C-C87A3670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D2A18-361B-8C48-B957-C31E0FBA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F33B6B-5CE1-DB43-9353-D7DF7BC8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63E7-2EAC-C444-B2A5-2B71118A682F}" type="datetime1">
              <a:rPr lang="en-US" smtClean="0"/>
              <a:t>8/25/22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5DF55-5F51-1444-922F-776AE0259B39}"/>
              </a:ext>
            </a:extLst>
          </p:cNvPr>
          <p:cNvSpPr/>
          <p:nvPr/>
        </p:nvSpPr>
        <p:spPr>
          <a:xfrm>
            <a:off x="748893" y="1611800"/>
            <a:ext cx="1062870" cy="8420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46429-5F19-9B42-8E2D-38B5BB37CDAB}"/>
              </a:ext>
            </a:extLst>
          </p:cNvPr>
          <p:cNvSpPr/>
          <p:nvPr/>
        </p:nvSpPr>
        <p:spPr>
          <a:xfrm>
            <a:off x="5480689" y="1597758"/>
            <a:ext cx="1178515" cy="8420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C1369-2563-874F-9392-E75156DE9180}"/>
              </a:ext>
            </a:extLst>
          </p:cNvPr>
          <p:cNvSpPr/>
          <p:nvPr/>
        </p:nvSpPr>
        <p:spPr>
          <a:xfrm>
            <a:off x="3929926" y="1611800"/>
            <a:ext cx="1071494" cy="8420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33AE0-9DB6-5448-92E7-9681C7C0B0F7}"/>
              </a:ext>
            </a:extLst>
          </p:cNvPr>
          <p:cNvSpPr/>
          <p:nvPr/>
        </p:nvSpPr>
        <p:spPr>
          <a:xfrm>
            <a:off x="2339409" y="1611800"/>
            <a:ext cx="1098631" cy="8420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0A71-C430-C64F-AB5C-38453D9BBAC8}"/>
              </a:ext>
            </a:extLst>
          </p:cNvPr>
          <p:cNvSpPr/>
          <p:nvPr/>
        </p:nvSpPr>
        <p:spPr>
          <a:xfrm>
            <a:off x="7110959" y="1611800"/>
            <a:ext cx="1081525" cy="8420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6EDB1-1087-224B-82CF-2DD9E28D2E2E}"/>
              </a:ext>
            </a:extLst>
          </p:cNvPr>
          <p:cNvSpPr/>
          <p:nvPr/>
        </p:nvSpPr>
        <p:spPr>
          <a:xfrm>
            <a:off x="699919" y="1546880"/>
            <a:ext cx="135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1: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9FEB0-15B9-9049-9575-64AD8CE2C6B1}"/>
              </a:ext>
            </a:extLst>
          </p:cNvPr>
          <p:cNvSpPr/>
          <p:nvPr/>
        </p:nvSpPr>
        <p:spPr>
          <a:xfrm>
            <a:off x="2279543" y="1530648"/>
            <a:ext cx="1543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2: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36416F-0357-394C-ABB1-1B0FA0E44489}"/>
              </a:ext>
            </a:extLst>
          </p:cNvPr>
          <p:cNvSpPr/>
          <p:nvPr/>
        </p:nvSpPr>
        <p:spPr>
          <a:xfrm>
            <a:off x="3898395" y="1530648"/>
            <a:ext cx="1051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3: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NoSQL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0048E-F298-BF4A-85B4-352D4E862AE3}"/>
              </a:ext>
            </a:extLst>
          </p:cNvPr>
          <p:cNvSpPr/>
          <p:nvPr/>
        </p:nvSpPr>
        <p:spPr>
          <a:xfrm>
            <a:off x="5428770" y="1545019"/>
            <a:ext cx="1360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4: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44956-2829-B846-A881-00AE4898EB4B}"/>
              </a:ext>
            </a:extLst>
          </p:cNvPr>
          <p:cNvSpPr/>
          <p:nvPr/>
        </p:nvSpPr>
        <p:spPr>
          <a:xfrm>
            <a:off x="7075742" y="1551668"/>
            <a:ext cx="1185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5: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Text Mining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7211F4FB-4009-D849-8A6E-8DFB302EF5C0}"/>
              </a:ext>
            </a:extLst>
          </p:cNvPr>
          <p:cNvSpPr/>
          <p:nvPr/>
        </p:nvSpPr>
        <p:spPr>
          <a:xfrm>
            <a:off x="1930296" y="1849088"/>
            <a:ext cx="172150" cy="3674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FC6A85FE-9E7D-E24F-8A30-EDD5635AB312}"/>
              </a:ext>
            </a:extLst>
          </p:cNvPr>
          <p:cNvSpPr/>
          <p:nvPr/>
        </p:nvSpPr>
        <p:spPr>
          <a:xfrm>
            <a:off x="6714048" y="1849655"/>
            <a:ext cx="172150" cy="36745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A06078A-11B8-9F4E-953E-321501D60ABD}"/>
              </a:ext>
            </a:extLst>
          </p:cNvPr>
          <p:cNvSpPr/>
          <p:nvPr/>
        </p:nvSpPr>
        <p:spPr>
          <a:xfrm>
            <a:off x="5119953" y="1849088"/>
            <a:ext cx="172150" cy="36745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5D3B96B8-6F85-6943-885B-9A30DA3A0ED2}"/>
              </a:ext>
            </a:extLst>
          </p:cNvPr>
          <p:cNvSpPr/>
          <p:nvPr/>
        </p:nvSpPr>
        <p:spPr>
          <a:xfrm>
            <a:off x="3522657" y="1861322"/>
            <a:ext cx="172150" cy="36745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06551-DD59-7248-84CF-3A9D5569B22B}"/>
              </a:ext>
            </a:extLst>
          </p:cNvPr>
          <p:cNvSpPr/>
          <p:nvPr/>
        </p:nvSpPr>
        <p:spPr>
          <a:xfrm>
            <a:off x="889647" y="2334143"/>
            <a:ext cx="121253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6A6AD-E719-CD4F-AF94-FB0BB6559085}"/>
              </a:ext>
            </a:extLst>
          </p:cNvPr>
          <p:cNvSpPr/>
          <p:nvPr/>
        </p:nvSpPr>
        <p:spPr>
          <a:xfrm>
            <a:off x="889646" y="3317300"/>
            <a:ext cx="121253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B05C6-563E-7447-B2D9-F37801CF1809}"/>
              </a:ext>
            </a:extLst>
          </p:cNvPr>
          <p:cNvSpPr/>
          <p:nvPr/>
        </p:nvSpPr>
        <p:spPr>
          <a:xfrm>
            <a:off x="889647" y="4300455"/>
            <a:ext cx="121253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E84E24-0F03-9A44-9B79-3DA4F6442E0C}"/>
              </a:ext>
            </a:extLst>
          </p:cNvPr>
          <p:cNvSpPr/>
          <p:nvPr/>
        </p:nvSpPr>
        <p:spPr>
          <a:xfrm>
            <a:off x="2480716" y="2297688"/>
            <a:ext cx="119519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30B7BD-9A7B-4841-8464-035AAB17AC03}"/>
              </a:ext>
            </a:extLst>
          </p:cNvPr>
          <p:cNvSpPr/>
          <p:nvPr/>
        </p:nvSpPr>
        <p:spPr>
          <a:xfrm>
            <a:off x="2480715" y="3280845"/>
            <a:ext cx="119518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F08EA7-4493-F04D-BBCA-578111417333}"/>
              </a:ext>
            </a:extLst>
          </p:cNvPr>
          <p:cNvSpPr/>
          <p:nvPr/>
        </p:nvSpPr>
        <p:spPr>
          <a:xfrm>
            <a:off x="2480716" y="4264000"/>
            <a:ext cx="119518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13FA5A-9E1F-F540-9A84-90BDEE0440DD}"/>
              </a:ext>
            </a:extLst>
          </p:cNvPr>
          <p:cNvSpPr/>
          <p:nvPr/>
        </p:nvSpPr>
        <p:spPr>
          <a:xfrm>
            <a:off x="4049087" y="2297688"/>
            <a:ext cx="124301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BBD580-73AF-464C-9A7E-0D8E3F7D2C8C}"/>
              </a:ext>
            </a:extLst>
          </p:cNvPr>
          <p:cNvSpPr/>
          <p:nvPr/>
        </p:nvSpPr>
        <p:spPr>
          <a:xfrm>
            <a:off x="4049088" y="3280845"/>
            <a:ext cx="124301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509A9-C9CF-AA42-99CA-9E1DEDCCB64E}"/>
              </a:ext>
            </a:extLst>
          </p:cNvPr>
          <p:cNvSpPr/>
          <p:nvPr/>
        </p:nvSpPr>
        <p:spPr>
          <a:xfrm>
            <a:off x="5643180" y="2259877"/>
            <a:ext cx="122627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037847-5202-1F48-87A8-4B82CEFFC587}"/>
              </a:ext>
            </a:extLst>
          </p:cNvPr>
          <p:cNvSpPr/>
          <p:nvPr/>
        </p:nvSpPr>
        <p:spPr>
          <a:xfrm>
            <a:off x="5643180" y="3243036"/>
            <a:ext cx="122626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9A120A-0483-7B48-ABDB-7B8019B3191B}"/>
              </a:ext>
            </a:extLst>
          </p:cNvPr>
          <p:cNvSpPr/>
          <p:nvPr/>
        </p:nvSpPr>
        <p:spPr>
          <a:xfrm>
            <a:off x="5643181" y="4226192"/>
            <a:ext cx="122626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14227B-6999-5342-AE82-9985540E3E16}"/>
              </a:ext>
            </a:extLst>
          </p:cNvPr>
          <p:cNvSpPr/>
          <p:nvPr/>
        </p:nvSpPr>
        <p:spPr>
          <a:xfrm>
            <a:off x="7233698" y="2255652"/>
            <a:ext cx="120029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148814-03D9-E040-880F-60304A6022CE}"/>
              </a:ext>
            </a:extLst>
          </p:cNvPr>
          <p:cNvSpPr/>
          <p:nvPr/>
        </p:nvSpPr>
        <p:spPr>
          <a:xfrm>
            <a:off x="7233698" y="3238809"/>
            <a:ext cx="1196127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B81487-EB64-B441-ACD9-C2D1F895B0D8}"/>
              </a:ext>
            </a:extLst>
          </p:cNvPr>
          <p:cNvSpPr/>
          <p:nvPr/>
        </p:nvSpPr>
        <p:spPr>
          <a:xfrm>
            <a:off x="7233699" y="4221964"/>
            <a:ext cx="119612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5A8AD-5E2A-FC42-9355-5F0B2C1F47F6}"/>
              </a:ext>
            </a:extLst>
          </p:cNvPr>
          <p:cNvSpPr txBox="1"/>
          <p:nvPr/>
        </p:nvSpPr>
        <p:spPr>
          <a:xfrm>
            <a:off x="832503" y="2376479"/>
            <a:ext cx="1370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Database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concepts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Design concepts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C08FA-AB84-F249-884D-657C87C9148B}"/>
              </a:ext>
            </a:extLst>
          </p:cNvPr>
          <p:cNvSpPr txBox="1"/>
          <p:nvPr/>
        </p:nvSpPr>
        <p:spPr>
          <a:xfrm>
            <a:off x="878492" y="3331147"/>
            <a:ext cx="1213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ER model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ER diagrams’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Normalization</a:t>
            </a:r>
          </a:p>
          <a:p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002103-A8B3-5E4F-AC60-5FFFF7D9FF61}"/>
              </a:ext>
            </a:extLst>
          </p:cNvPr>
          <p:cNvSpPr txBox="1"/>
          <p:nvPr/>
        </p:nvSpPr>
        <p:spPr>
          <a:xfrm>
            <a:off x="7241938" y="2339570"/>
            <a:ext cx="1196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Unstructured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data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Textual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0310C-D48A-DF49-9A8B-3318A2BDF9EC}"/>
              </a:ext>
            </a:extLst>
          </p:cNvPr>
          <p:cNvSpPr txBox="1"/>
          <p:nvPr/>
        </p:nvSpPr>
        <p:spPr>
          <a:xfrm>
            <a:off x="7256566" y="3318330"/>
            <a:ext cx="12988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Topic Modeling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LDA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Dynamic LDA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30093-5AD2-204E-A39F-1FB3585B5E29}"/>
              </a:ext>
            </a:extLst>
          </p:cNvPr>
          <p:cNvSpPr txBox="1"/>
          <p:nvPr/>
        </p:nvSpPr>
        <p:spPr>
          <a:xfrm>
            <a:off x="7200070" y="4209499"/>
            <a:ext cx="1350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Sentiment analysis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Neural network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SVM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Decision 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8CAAA-401B-6544-9FD7-1A094097B0ED}"/>
              </a:ext>
            </a:extLst>
          </p:cNvPr>
          <p:cNvSpPr txBox="1"/>
          <p:nvPr/>
        </p:nvSpPr>
        <p:spPr>
          <a:xfrm>
            <a:off x="5587840" y="2345637"/>
            <a:ext cx="1252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Beautiful Soup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Regular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expression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58603F-3BA0-4946-AE09-534FC4380215}"/>
              </a:ext>
            </a:extLst>
          </p:cNvPr>
          <p:cNvSpPr txBox="1"/>
          <p:nvPr/>
        </p:nvSpPr>
        <p:spPr>
          <a:xfrm>
            <a:off x="4017153" y="2313285"/>
            <a:ext cx="959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NoSQL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Types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Pro  &amp; Con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1EF41E-2615-E445-BAAD-99E6CEFA53AA}"/>
              </a:ext>
            </a:extLst>
          </p:cNvPr>
          <p:cNvSpPr txBox="1"/>
          <p:nvPr/>
        </p:nvSpPr>
        <p:spPr>
          <a:xfrm>
            <a:off x="4071785" y="3289448"/>
            <a:ext cx="1229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MongoDB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CURD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Aggregation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74F08D-6468-F04F-AF2D-D5C5EA0139FE}"/>
              </a:ext>
            </a:extLst>
          </p:cNvPr>
          <p:cNvSpPr txBox="1"/>
          <p:nvPr/>
        </p:nvSpPr>
        <p:spPr>
          <a:xfrm>
            <a:off x="5661749" y="3204447"/>
            <a:ext cx="955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Selenium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Navigating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Locating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elements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01D000-3747-5047-BE10-268216FBAF12}"/>
              </a:ext>
            </a:extLst>
          </p:cNvPr>
          <p:cNvSpPr txBox="1"/>
          <p:nvPr/>
        </p:nvSpPr>
        <p:spPr>
          <a:xfrm>
            <a:off x="5630586" y="4389983"/>
            <a:ext cx="98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Twitter API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9456BE-2500-574E-8D02-D3898519B9C8}"/>
              </a:ext>
            </a:extLst>
          </p:cNvPr>
          <p:cNvSpPr txBox="1"/>
          <p:nvPr/>
        </p:nvSpPr>
        <p:spPr>
          <a:xfrm>
            <a:off x="2437791" y="2330792"/>
            <a:ext cx="915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MySQL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Functions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Operators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624652-54AE-6347-9572-AAFB70849B3F}"/>
              </a:ext>
            </a:extLst>
          </p:cNvPr>
          <p:cNvSpPr txBox="1"/>
          <p:nvPr/>
        </p:nvSpPr>
        <p:spPr>
          <a:xfrm>
            <a:off x="2451690" y="3345393"/>
            <a:ext cx="985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Statement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syntax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F01071-3C44-7B44-9325-79CED736271B}"/>
              </a:ext>
            </a:extLst>
          </p:cNvPr>
          <p:cNvSpPr txBox="1"/>
          <p:nvPr/>
        </p:nvSpPr>
        <p:spPr>
          <a:xfrm>
            <a:off x="2445076" y="4306093"/>
            <a:ext cx="1220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Advanced 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Procedure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Trigger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AE800B-D8E2-8A43-B3FD-3BF3F39C4058}"/>
              </a:ext>
            </a:extLst>
          </p:cNvPr>
          <p:cNvSpPr txBox="1"/>
          <p:nvPr/>
        </p:nvSpPr>
        <p:spPr>
          <a:xfrm>
            <a:off x="803700" y="447006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Relational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995B59-F086-5D4E-8703-668B792D43ED}"/>
              </a:ext>
            </a:extLst>
          </p:cNvPr>
          <p:cNvSpPr txBox="1"/>
          <p:nvPr/>
        </p:nvSpPr>
        <p:spPr>
          <a:xfrm>
            <a:off x="174696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Management for Analytics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D6B1B-F8DA-9F4A-913D-80179179D32F}"/>
              </a:ext>
            </a:extLst>
          </p:cNvPr>
          <p:cNvSpPr txBox="1"/>
          <p:nvPr/>
        </p:nvSpPr>
        <p:spPr>
          <a:xfrm>
            <a:off x="8507423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Work Based Projects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96ECD4A-8571-0540-9E9B-69E8471F0277}"/>
              </a:ext>
            </a:extLst>
          </p:cNvPr>
          <p:cNvSpPr/>
          <p:nvPr/>
        </p:nvSpPr>
        <p:spPr>
          <a:xfrm>
            <a:off x="405528" y="5362241"/>
            <a:ext cx="7776301" cy="54457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   From Query to Analytics </a:t>
            </a: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5E3CF718-56A5-D748-B460-88047919A892}"/>
              </a:ext>
            </a:extLst>
          </p:cNvPr>
          <p:cNvSpPr/>
          <p:nvPr/>
        </p:nvSpPr>
        <p:spPr>
          <a:xfrm>
            <a:off x="8890257" y="2562010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5B901671-245D-0544-A78C-CB1704C3782D}"/>
              </a:ext>
            </a:extLst>
          </p:cNvPr>
          <p:cNvSpPr/>
          <p:nvPr/>
        </p:nvSpPr>
        <p:spPr>
          <a:xfrm>
            <a:off x="8874789" y="4436088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1669F61E-D923-7E4B-B221-60E1E8BF6319}"/>
              </a:ext>
            </a:extLst>
          </p:cNvPr>
          <p:cNvSpPr/>
          <p:nvPr/>
        </p:nvSpPr>
        <p:spPr>
          <a:xfrm>
            <a:off x="8892899" y="3476097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05146F7-4FB1-B245-A503-0552B8B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3738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BEFB-C951-CD49-913D-F624BF2E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Databases??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19532-ED71-1248-83E0-74234DFA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991" y="2161615"/>
            <a:ext cx="3879081" cy="326350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D4881-9547-5E46-BD68-0C1DE193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0FD88-C2A2-7242-BA35-4AEF8D1A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5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EA80718-B1F2-1A41-BF8B-FB0042E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49DD-62AA-6343-9938-71F6B236AACC}" type="datetime1">
              <a:rPr lang="en-US" smtClean="0"/>
              <a:t>8/25/22</a:t>
            </a:fld>
            <a:endParaRPr lang="en-US"/>
          </a:p>
        </p:txBody>
      </p:sp>
      <p:pic>
        <p:nvPicPr>
          <p:cNvPr id="8194" name="Picture 2" descr="Download Macbook Png Hd - Macbook Png, Transparent Png - kindpng">
            <a:extLst>
              <a:ext uri="{FF2B5EF4-FFF2-40B4-BE49-F238E27FC236}">
                <a16:creationId xmlns:a16="http://schemas.microsoft.com/office/drawing/2014/main" id="{6E20CE03-286E-D546-9E43-910BF879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1" y="3052547"/>
            <a:ext cx="1185028" cy="70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loud Computing PNG Images, Free Transparent Cloud Computing Download -  KindPNG">
            <a:extLst>
              <a:ext uri="{FF2B5EF4-FFF2-40B4-BE49-F238E27FC236}">
                <a16:creationId xmlns:a16="http://schemas.microsoft.com/office/drawing/2014/main" id="{307CD6F9-2FE6-F449-910F-8BB8438E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8" y="4125196"/>
            <a:ext cx="1119537" cy="8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ow to use Google Maps Offline, Without an Active Internet Connection">
            <a:extLst>
              <a:ext uri="{FF2B5EF4-FFF2-40B4-BE49-F238E27FC236}">
                <a16:creationId xmlns:a16="http://schemas.microsoft.com/office/drawing/2014/main" id="{0D91CCA3-C47C-464A-8EA7-C1AFECE97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34" y="3284179"/>
            <a:ext cx="709291" cy="49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tay and Play at Home with Popular Past Google Doodles: Cricket (2017)">
            <a:extLst>
              <a:ext uri="{FF2B5EF4-FFF2-40B4-BE49-F238E27FC236}">
                <a16:creationId xmlns:a16="http://schemas.microsoft.com/office/drawing/2014/main" id="{B3F39792-10F8-B84C-9C05-78BF4FA51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90" y="2700268"/>
            <a:ext cx="1177145" cy="57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Amazon (AMZN)">
            <a:extLst>
              <a:ext uri="{FF2B5EF4-FFF2-40B4-BE49-F238E27FC236}">
                <a16:creationId xmlns:a16="http://schemas.microsoft.com/office/drawing/2014/main" id="{57172666-BF20-F746-BCBC-F86982449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58" y="4519326"/>
            <a:ext cx="838121" cy="62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eBay bans face mask and hand sanitizer listings to halt ...">
            <a:extLst>
              <a:ext uri="{FF2B5EF4-FFF2-40B4-BE49-F238E27FC236}">
                <a16:creationId xmlns:a16="http://schemas.microsoft.com/office/drawing/2014/main" id="{4CA3FBD4-CCF1-484E-9DC6-57C484CE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7" y="3911436"/>
            <a:ext cx="1135626" cy="6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87873-32AB-9C45-9596-D8DAE00D1175}"/>
              </a:ext>
            </a:extLst>
          </p:cNvPr>
          <p:cNvSpPr txBox="1"/>
          <p:nvPr/>
        </p:nvSpPr>
        <p:spPr>
          <a:xfrm>
            <a:off x="414478" y="5175858"/>
            <a:ext cx="1194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D6458-1C53-004E-958C-B7383558A339}"/>
              </a:ext>
            </a:extLst>
          </p:cNvPr>
          <p:cNvSpPr txBox="1"/>
          <p:nvPr/>
        </p:nvSpPr>
        <p:spPr>
          <a:xfrm>
            <a:off x="2970114" y="5179974"/>
            <a:ext cx="1097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Information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06638901-1DEF-B073-0520-E4DDBF4973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3300" y="1974548"/>
            <a:ext cx="1269300" cy="723019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7DAAFB2-3204-FADD-2B8B-A915A9B779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3444" y="2697567"/>
            <a:ext cx="5049360" cy="29300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2DADB3-6957-6743-12E4-6F673EA409FD}"/>
              </a:ext>
            </a:extLst>
          </p:cNvPr>
          <p:cNvSpPr txBox="1"/>
          <p:nvPr/>
        </p:nvSpPr>
        <p:spPr>
          <a:xfrm>
            <a:off x="4232148" y="5668835"/>
            <a:ext cx="4523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Many Top Tech Companies Have its Own </a:t>
            </a:r>
          </a:p>
          <a:p>
            <a:r>
              <a:rPr lang="en-US" sz="2000" b="1" dirty="0"/>
              <a:t>Data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36759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140A-5E3F-F245-B0DC-288E137D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0B36-3087-D14B-8424-17B7CAB3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 A collection of records or documents </a:t>
            </a:r>
          </a:p>
          <a:p>
            <a:pPr lvl="1"/>
            <a:r>
              <a:rPr lang="en-US" dirty="0"/>
              <a:t>Manual (paper) files</a:t>
            </a:r>
          </a:p>
          <a:p>
            <a:pPr lvl="1"/>
            <a:r>
              <a:rPr lang="en-US" dirty="0"/>
              <a:t>Computer files</a:t>
            </a:r>
          </a:p>
          <a:p>
            <a:r>
              <a:rPr lang="en-US" dirty="0"/>
              <a:t>Database: A collection of similar records, along with their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1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8098-6D08-8D43-9AEF-8F3AEDFB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8D59-23D0-FA42-86FA-5CACF818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Shared, integrated computer structures that store data</a:t>
            </a:r>
          </a:p>
          <a:p>
            <a:r>
              <a:rPr lang="en-US" dirty="0"/>
              <a:t>Components:</a:t>
            </a:r>
          </a:p>
          <a:p>
            <a:pPr lvl="1"/>
            <a:r>
              <a:rPr lang="en-US" u="sng" dirty="0"/>
              <a:t>End-user data</a:t>
            </a:r>
            <a:r>
              <a:rPr lang="en-US" dirty="0"/>
              <a:t>: raw facts of interest to end user</a:t>
            </a:r>
          </a:p>
          <a:p>
            <a:pPr lvl="1"/>
            <a:r>
              <a:rPr lang="en-US" u="sng" dirty="0"/>
              <a:t>Metadata</a:t>
            </a:r>
            <a:r>
              <a:rPr lang="en-US" dirty="0"/>
              <a:t>: data about data, integrating &amp; managing end-user data</a:t>
            </a:r>
          </a:p>
          <a:p>
            <a:pPr lvl="2"/>
            <a:r>
              <a:rPr lang="en-US" dirty="0"/>
              <a:t>Describes data characteristics and relationships</a:t>
            </a:r>
          </a:p>
          <a:p>
            <a:pPr lvl="2"/>
            <a:r>
              <a:rPr lang="en-US" dirty="0"/>
              <a:t>Examples: the name of each data element, the type of values (numeric, dates, or text) stored on each data element, and whether the data element can be left empty</a:t>
            </a:r>
          </a:p>
          <a:p>
            <a:r>
              <a:rPr lang="en-US" dirty="0"/>
              <a:t>A </a:t>
            </a:r>
            <a:r>
              <a:rPr lang="en-US" u="sng" dirty="0"/>
              <a:t>Database management system (DBMS) </a:t>
            </a:r>
            <a:r>
              <a:rPr lang="en-US" dirty="0"/>
              <a:t>is a</a:t>
            </a:r>
          </a:p>
          <a:p>
            <a:pPr lvl="1"/>
            <a:r>
              <a:rPr lang="en-US" dirty="0"/>
              <a:t>Collection of programs</a:t>
            </a:r>
          </a:p>
          <a:p>
            <a:pPr lvl="1"/>
            <a:r>
              <a:rPr lang="en-US" dirty="0"/>
              <a:t>Manages the database structure</a:t>
            </a:r>
          </a:p>
          <a:p>
            <a:pPr lvl="1"/>
            <a:r>
              <a:rPr lang="en-US" dirty="0"/>
              <a:t>Controls access to data stored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58560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E7F3-BC10-3B49-B26E-0BBCC2CD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989D53-DFE7-8A42-B9FB-6FEC0C1F8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352" y="1828800"/>
            <a:ext cx="8399296" cy="419362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063A-50C5-D940-98D9-85411BF7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22AB-0E81-8342-8692-B66BE7119224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1468-91FF-3147-821D-57B93D3C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FF79-5240-CF4E-83A9-05E608B4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DD86-13C2-EE4A-BACB-086BCA14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DBMS??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BD58-A032-774E-98AB-CE3151BC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data redundancy</a:t>
            </a:r>
          </a:p>
          <a:p>
            <a:r>
              <a:rPr lang="en-US" dirty="0"/>
              <a:t>Data consistency, data integration, and data sharing</a:t>
            </a:r>
          </a:p>
          <a:p>
            <a:r>
              <a:rPr lang="en-US" dirty="0"/>
              <a:t>Ease of application development, reduced program maintenance</a:t>
            </a:r>
          </a:p>
          <a:p>
            <a:r>
              <a:rPr lang="en-US" dirty="0"/>
              <a:t>Uniform security, privacy, and integrity controls</a:t>
            </a:r>
          </a:p>
          <a:p>
            <a:r>
              <a:rPr lang="en-US" dirty="0"/>
              <a:t>Data accessibility and responsiveness</a:t>
            </a:r>
          </a:p>
          <a:p>
            <a:r>
              <a:rPr lang="en-US" dirty="0"/>
              <a:t>Data independence</a:t>
            </a:r>
          </a:p>
        </p:txBody>
      </p:sp>
    </p:spTree>
    <p:extLst>
      <p:ext uri="{BB962C8B-B14F-4D97-AF65-F5344CB8AC3E}">
        <p14:creationId xmlns:p14="http://schemas.microsoft.com/office/powerpoint/2010/main" val="180377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</TotalTime>
  <Words>2567</Words>
  <Application>Microsoft Macintosh PowerPoint</Application>
  <PresentationFormat>On-screen Show (4:3)</PresentationFormat>
  <Paragraphs>600</Paragraphs>
  <Slides>38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STIXGeneral-Regular</vt:lpstr>
      <vt:lpstr>Times New Roman</vt:lpstr>
      <vt:lpstr>Wingdings</vt:lpstr>
      <vt:lpstr>Office Theme</vt:lpstr>
      <vt:lpstr>Worksheet</vt:lpstr>
      <vt:lpstr>Introduction</vt:lpstr>
      <vt:lpstr>Course information</vt:lpstr>
      <vt:lpstr>Teaching Assistant</vt:lpstr>
      <vt:lpstr>Overview</vt:lpstr>
      <vt:lpstr>Why Study Databases??</vt:lpstr>
      <vt:lpstr>Files and Databases</vt:lpstr>
      <vt:lpstr>What Is a Database??</vt:lpstr>
      <vt:lpstr>What Is a Database??</vt:lpstr>
      <vt:lpstr>Why Use a DBMS??</vt:lpstr>
      <vt:lpstr>DBMS Functions</vt:lpstr>
      <vt:lpstr>DBMS Functions</vt:lpstr>
      <vt:lpstr>DBMS Functions</vt:lpstr>
      <vt:lpstr>Data Modeling Creating a specific data model before building your databases.</vt:lpstr>
      <vt:lpstr>Data Models</vt:lpstr>
      <vt:lpstr>Data Model Basic Building Blocks</vt:lpstr>
      <vt:lpstr>Translating Business Rules into Data Model Components</vt:lpstr>
      <vt:lpstr>Evolution of Data Models</vt:lpstr>
      <vt:lpstr>Relational Model (1980’s)</vt:lpstr>
      <vt:lpstr>Entity Relationship (ER) Model (ERM)</vt:lpstr>
      <vt:lpstr>NoSQL Databases</vt:lpstr>
      <vt:lpstr>Level of Abstraction</vt:lpstr>
      <vt:lpstr>Example: University Database</vt:lpstr>
      <vt:lpstr>Poor-designed DBs Hurt Data Management</vt:lpstr>
      <vt:lpstr>Well-designed DBs Facilitate Data Management</vt:lpstr>
      <vt:lpstr>Data Independence*</vt:lpstr>
      <vt:lpstr>Avoid Data Redundancy</vt:lpstr>
      <vt:lpstr>Avoid Update Anomalies</vt:lpstr>
      <vt:lpstr>Avoid Deletion Anomalies</vt:lpstr>
      <vt:lpstr>Avoid Insertion Anomalies</vt:lpstr>
      <vt:lpstr>A Well-Designed DB Should Avoid Structure &amp; Data Dependence, Data Redundancy, Data Anomalies as many as possible!</vt:lpstr>
      <vt:lpstr>Concurrency Control</vt:lpstr>
      <vt:lpstr>Transaction: An Execution of a DB Program</vt:lpstr>
      <vt:lpstr>Scheduling Concurrent Transactions</vt:lpstr>
      <vt:lpstr>Ensuring Atomicity</vt:lpstr>
      <vt:lpstr>The Log</vt:lpstr>
      <vt:lpstr>Databases Make These Folks HAPPY …</vt:lpstr>
      <vt:lpstr>Structure of a DBMS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Houping Xiao</dc:creator>
  <cp:lastModifiedBy>Houping Xiao</cp:lastModifiedBy>
  <cp:revision>53</cp:revision>
  <cp:lastPrinted>2022-08-25T19:17:24Z</cp:lastPrinted>
  <dcterms:created xsi:type="dcterms:W3CDTF">2021-08-22T02:43:33Z</dcterms:created>
  <dcterms:modified xsi:type="dcterms:W3CDTF">2022-08-25T21:46:33Z</dcterms:modified>
</cp:coreProperties>
</file>