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9" r:id="rId3"/>
    <p:sldId id="410" r:id="rId4"/>
    <p:sldId id="411" r:id="rId5"/>
    <p:sldId id="412" r:id="rId6"/>
    <p:sldId id="413" r:id="rId7"/>
    <p:sldId id="426" r:id="rId8"/>
    <p:sldId id="414" r:id="rId9"/>
    <p:sldId id="415" r:id="rId10"/>
    <p:sldId id="416" r:id="rId11"/>
    <p:sldId id="417" r:id="rId12"/>
    <p:sldId id="418" r:id="rId13"/>
    <p:sldId id="419" r:id="rId14"/>
    <p:sldId id="421" r:id="rId15"/>
    <p:sldId id="422" r:id="rId16"/>
    <p:sldId id="423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洛谷</a:t>
            </a:r>
            <a:r>
              <a:rPr lang="en-US" altLang="zh-CN"/>
              <a:t>5</a:t>
            </a:r>
            <a:r>
              <a:rPr lang="zh-CN" altLang="en-US"/>
              <a:t>月月赛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题 题解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zrmpaul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1210290" cy="5417185"/>
          </a:xfrm>
        </p:spPr>
        <p:txBody>
          <a:bodyPr>
            <a:normAutofit fontScale="90000"/>
          </a:bodyPr>
          <a:p>
            <a:r>
              <a:rPr sz="2800"/>
              <a:t>将这棵树，以任意一个节点为根，遍历一遍。</a:t>
            </a:r>
            <a:endParaRPr sz="2800"/>
          </a:p>
          <a:p>
            <a:r>
              <a:rPr sz="2800"/>
              <a:t>然后我们需要截取出“有用”的一块。（定义“有用”的一块为会被至少一个人走过的路径）</a:t>
            </a:r>
            <a:endParaRPr sz="2800"/>
          </a:p>
          <a:p>
            <a:r>
              <a:rPr sz="2800"/>
              <a:t>于是，我们可以让自己的初始位置为根，遍历一边这棵老树。</a:t>
            </a:r>
            <a:endParaRPr sz="2800"/>
          </a:p>
          <a:p>
            <a:r>
              <a:rPr sz="2800"/>
              <a:t>从所有有用的点出发，往上遍历，途中所有的点都变成有用的点。</a:t>
            </a:r>
            <a:endParaRPr sz="2800"/>
          </a:p>
          <a:p>
            <a:r>
              <a:rPr sz="2800"/>
              <a:t>然后删掉所有没有用的点即可。</a:t>
            </a:r>
            <a:endParaRPr sz="2800"/>
          </a:p>
          <a:p>
            <a:r>
              <a:rPr sz="2800"/>
              <a:t>然后，在这棵新的树上，找到最长链。</a:t>
            </a:r>
            <a:endParaRPr sz="2800"/>
          </a:p>
          <a:p>
            <a:r>
              <a:rPr sz="2800"/>
              <a:t>这个“最优点”一定就是这条最长链的中点了。（它到所有的叶子的距离的最大值最小。）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1210290" cy="5417185"/>
          </a:xfrm>
        </p:spPr>
        <p:txBody>
          <a:bodyPr>
            <a:normAutofit/>
          </a:bodyPr>
          <a:p>
            <a:r>
              <a:rPr sz="2800"/>
              <a:t>证明：</a:t>
            </a:r>
            <a:endParaRPr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860"/>
          <a:stretch>
            <a:fillRect/>
          </a:stretch>
        </p:blipFill>
        <p:spPr>
          <a:xfrm>
            <a:off x="3569335" y="406400"/>
            <a:ext cx="8331835" cy="6405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1210290" cy="5417185"/>
          </a:xfrm>
        </p:spPr>
        <p:txBody>
          <a:bodyPr>
            <a:normAutofit/>
          </a:bodyPr>
          <a:p>
            <a:r>
              <a:rPr lang="en-US" altLang="zh-CN" sz="2800"/>
              <a:t>subtask 2: n&lt;=2</a:t>
            </a:r>
            <a:r>
              <a:rPr sz="2800"/>
              <a:t>×</a:t>
            </a:r>
            <a:r>
              <a:rPr lang="en-US" altLang="zh-CN" sz="2800"/>
              <a:t>10</a:t>
            </a:r>
            <a:r>
              <a:rPr lang="en-US" altLang="zh-CN" sz="2800" baseline="30000"/>
              <a:t>3</a:t>
            </a:r>
            <a:r>
              <a:rPr lang="en-US" altLang="zh-CN" sz="2800"/>
              <a:t>: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暴力模拟这个过程。复杂度为</a:t>
            </a:r>
            <a:r>
              <a:rPr lang="en-US" altLang="zh-CN" sz="2800"/>
              <a:t>n</a:t>
            </a:r>
            <a:r>
              <a:rPr lang="en-US" altLang="zh-CN" sz="2800" baseline="30000"/>
              <a:t>2</a:t>
            </a:r>
            <a:endParaRPr lang="en-US" altLang="zh-CN" sz="2800" baseline="30000"/>
          </a:p>
          <a:p>
            <a:endParaRPr lang="en-US" altLang="zh-CN" sz="2800" baseline="30000"/>
          </a:p>
          <a:p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1210290" cy="5417185"/>
          </a:xfrm>
        </p:spPr>
        <p:txBody>
          <a:bodyPr>
            <a:normAutofit/>
          </a:bodyPr>
          <a:p>
            <a:r>
              <a:rPr lang="en-US" altLang="zh-CN" sz="2800"/>
              <a:t>subtask 3: n&lt;=4</a:t>
            </a:r>
            <a:r>
              <a:rPr sz="2800"/>
              <a:t>×</a:t>
            </a:r>
            <a:r>
              <a:rPr lang="en-US" altLang="zh-CN" sz="2800"/>
              <a:t>10</a:t>
            </a:r>
            <a:r>
              <a:rPr lang="en-US" altLang="zh-CN" sz="2800" baseline="30000"/>
              <a:t>4</a:t>
            </a:r>
            <a:r>
              <a:rPr lang="en-US" altLang="zh-CN" sz="2800"/>
              <a:t>:</a:t>
            </a:r>
            <a:endParaRPr lang="en-US" altLang="zh-CN" sz="2800"/>
          </a:p>
          <a:p>
            <a:r>
              <a:rPr lang="en-US" altLang="zh-CN" sz="2800"/>
              <a:t>二分答案</a:t>
            </a:r>
            <a:r>
              <a:rPr sz="2800"/>
              <a:t>。</a:t>
            </a:r>
            <a:endParaRPr lang="en-US" altLang="zh-CN" sz="2800"/>
          </a:p>
          <a:p>
            <a:r>
              <a:rPr lang="en-US" altLang="zh-CN" sz="2800"/>
              <a:t>对于每一个二分到的值，循环所有有人站着的点，判断它的mid被祖先与你的初始位置的mid辈祖先之间的距离是否&lt;=k。</a:t>
            </a:r>
            <a:endParaRPr lang="en-US" altLang="zh-CN" sz="2800"/>
          </a:p>
          <a:p>
            <a:r>
              <a:rPr lang="en-US" altLang="zh-CN" sz="2800"/>
              <a:t>这个距离也可以用LCA求出:deep[x]+deep[y]-deep[LCA(x,y)]*2</a:t>
            </a:r>
            <a:endParaRPr lang="en-US" altLang="zh-CN" sz="2800"/>
          </a:p>
          <a:p>
            <a:r>
              <a:rPr lang="en-US" altLang="zh-CN" sz="2800"/>
              <a:t>复杂度：O(n </a:t>
            </a:r>
            <a:r>
              <a:rPr sz="2800"/>
              <a:t>×</a:t>
            </a:r>
            <a:r>
              <a:rPr lang="en-US" altLang="zh-CN" sz="2800"/>
              <a:t>(log</a:t>
            </a:r>
            <a:r>
              <a:rPr lang="en-US" altLang="zh-CN" sz="2800" baseline="-25000"/>
              <a:t>2</a:t>
            </a:r>
            <a:r>
              <a:rPr lang="en-US" altLang="zh-CN" sz="2800"/>
              <a:t>n)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1210290" cy="5417185"/>
          </a:xfrm>
        </p:spPr>
        <p:txBody>
          <a:bodyPr>
            <a:normAutofit/>
          </a:bodyPr>
          <a:p>
            <a:r>
              <a:rPr lang="en-US" altLang="zh-CN" sz="2800"/>
              <a:t>subtask 4: n&lt;=4</a:t>
            </a:r>
            <a:r>
              <a:rPr sz="2800"/>
              <a:t>×</a:t>
            </a:r>
            <a:r>
              <a:rPr lang="en-US" altLang="zh-CN" sz="2800"/>
              <a:t>10</a:t>
            </a:r>
            <a:r>
              <a:rPr lang="en-US" altLang="zh-CN" sz="2800" baseline="30000"/>
              <a:t>5</a:t>
            </a:r>
            <a:r>
              <a:rPr lang="en-US" altLang="zh-CN" sz="2800"/>
              <a:t>:</a:t>
            </a:r>
            <a:endParaRPr lang="en-US" altLang="zh-CN" sz="2800"/>
          </a:p>
          <a:p>
            <a:endParaRPr sz="2800"/>
          </a:p>
          <a:p>
            <a:r>
              <a:rPr sz="2800"/>
              <a:t>对于最后一步，每一次二分只需要枚举3个点(自己，最长链的两端)即可。</a:t>
            </a:r>
            <a:endParaRPr sz="2800"/>
          </a:p>
          <a:p>
            <a:r>
              <a:rPr sz="2800"/>
              <a:t>并且将二分去掉，直接暴力即可。（删了那个预处理的n</a:t>
            </a:r>
            <a:r>
              <a:rPr lang="en-US" altLang="zh-CN" sz="2800"/>
              <a:t>logn</a:t>
            </a:r>
            <a:r>
              <a:rPr sz="2800"/>
              <a:t>）</a:t>
            </a:r>
            <a:endParaRPr sz="2800"/>
          </a:p>
          <a:p>
            <a:r>
              <a:rPr sz="2800"/>
              <a:t>复杂度：O(n)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>
            <a:normAutofit/>
          </a:bodyPr>
          <a:p>
            <a:r>
              <a:rPr sz="2800"/>
              <a:t>验题人的思路：</a:t>
            </a:r>
            <a:r>
              <a:rPr lang="en-US" altLang="zh-CN" sz="2800"/>
              <a:t>sto  </a:t>
            </a:r>
            <a:r>
              <a:rPr sz="2800"/>
              <a:t>鏡音リン </a:t>
            </a:r>
            <a:r>
              <a:rPr lang="en-US" altLang="zh-CN" sz="2800"/>
              <a:t>orz	</a:t>
            </a:r>
            <a:endParaRPr lang="en-US" altLang="zh-CN" sz="2800"/>
          </a:p>
          <a:p>
            <a:r>
              <a:rPr lang="en-US" altLang="zh-CN" sz="2800"/>
              <a:t>								  </a:t>
            </a:r>
            <a:r>
              <a:rPr sz="2800"/>
              <a:t>复杂度：</a:t>
            </a:r>
            <a:r>
              <a:rPr lang="en-US" altLang="zh-CN" sz="2800"/>
              <a:t>O(nlogn)</a:t>
            </a:r>
            <a:endParaRPr sz="2800"/>
          </a:p>
          <a:p>
            <a:endParaRPr sz="2800"/>
          </a:p>
          <a:p>
            <a:endParaRPr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410"/>
          <a:stretch>
            <a:fillRect/>
          </a:stretch>
        </p:blipFill>
        <p:spPr>
          <a:xfrm>
            <a:off x="608330" y="1950085"/>
            <a:ext cx="7504430" cy="4872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>
            <a:normAutofit lnSpcReduction="20000"/>
          </a:bodyPr>
          <a:p>
            <a:r>
              <a:rPr sz="2800"/>
              <a:t>验题人的思路：</a:t>
            </a:r>
            <a:r>
              <a:rPr lang="en-US" altLang="zh-CN" sz="2800"/>
              <a:t>sto  </a:t>
            </a:r>
            <a:r>
              <a:rPr sz="2800"/>
              <a:t>鏡音リン </a:t>
            </a:r>
            <a:r>
              <a:rPr lang="en-US" altLang="zh-CN" sz="2800"/>
              <a:t>orz</a:t>
            </a:r>
            <a:endParaRPr lang="en-US" altLang="zh-CN" sz="2800"/>
          </a:p>
          <a:p>
            <a:endParaRPr sz="2800"/>
          </a:p>
          <a:p>
            <a:r>
              <a:rPr sz="2800"/>
              <a:t>现在考虑进一步优化，我们发现求这个最大值其实用不着线段树，dfs的时候顺手维护就行了。</a:t>
            </a:r>
            <a:endParaRPr sz="2800"/>
          </a:p>
          <a:p>
            <a:endParaRPr sz="2800"/>
          </a:p>
          <a:p>
            <a:r>
              <a:rPr sz="2800"/>
              <a:t>总复杂度：</a:t>
            </a:r>
            <a:r>
              <a:rPr lang="en-US" altLang="zh-CN" sz="2800"/>
              <a:t>O(n)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A.</a:t>
            </a:r>
            <a:r>
              <a:t>远大目标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题目大意：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给你一个正整数</a:t>
            </a:r>
            <a:r>
              <a:rPr lang="en-US" altLang="zh-CN" sz="2800"/>
              <a:t>O</a:t>
            </a:r>
            <a:r>
              <a:rPr sz="2800"/>
              <a:t>。求满足</a:t>
            </a:r>
            <a:r>
              <a:rPr lang="en-US" altLang="zh-CN" sz="2800"/>
              <a:t>|A|&lt;O</a:t>
            </a:r>
            <a:r>
              <a:rPr sz="2800"/>
              <a:t>的整数</a:t>
            </a:r>
            <a:r>
              <a:rPr lang="en-US" altLang="zh-CN" sz="2800"/>
              <a:t>A</a:t>
            </a:r>
            <a:r>
              <a:rPr sz="2800"/>
              <a:t>的个数。</a:t>
            </a:r>
            <a:endParaRPr sz="2800"/>
          </a:p>
          <a:p>
            <a:endParaRPr sz="2800"/>
          </a:p>
          <a:p>
            <a:r>
              <a:rPr sz="2800"/>
              <a:t>这里有个梗（</a:t>
            </a:r>
            <a:r>
              <a:rPr lang="en-US" altLang="zh-CN" sz="2800"/>
              <a:t>|A|&lt;|O|</a:t>
            </a:r>
            <a:r>
              <a:rPr sz="2800"/>
              <a:t>）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A.</a:t>
            </a:r>
            <a:r>
              <a:rPr>
                <a:sym typeface="+mn-ea"/>
              </a:rPr>
              <a:t>远大目标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37825" cy="3451225"/>
          </a:xfrm>
        </p:spPr>
        <p:txBody>
          <a:bodyPr>
            <a:normAutofit lnSpcReduction="10000"/>
          </a:bodyPr>
          <a:p>
            <a:r>
              <a:rPr lang="en-US" altLang="zh-CN" sz="2800"/>
              <a:t>subtask 1: (30pts)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|O|&lt;2</a:t>
            </a:r>
            <a:r>
              <a:rPr lang="en-US" altLang="zh-CN" sz="2800" baseline="30000"/>
              <a:t>10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循环枚举所有的正整数。（不过这好像还要比正解难写）</a:t>
            </a:r>
            <a:endParaRPr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A.</a:t>
            </a:r>
            <a:r>
              <a:rPr>
                <a:sym typeface="+mn-ea"/>
              </a:rPr>
              <a:t>远大目标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37825" cy="5368290"/>
          </a:xfrm>
        </p:spPr>
        <p:txBody>
          <a:bodyPr>
            <a:normAutofit lnSpcReduction="10000"/>
          </a:bodyPr>
          <a:p>
            <a:r>
              <a:rPr lang="en-US" altLang="zh-CN" sz="2800"/>
              <a:t>subtask 2: (60pts)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|O|&lt;2</a:t>
            </a:r>
            <a:r>
              <a:rPr lang="en-US" altLang="zh-CN" sz="2800" baseline="30000"/>
              <a:t>31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观察发现，当 </a:t>
            </a:r>
            <a:r>
              <a:rPr lang="en-US" altLang="zh-CN" sz="2800"/>
              <a:t>-O &lt; A &lt; O </a:t>
            </a:r>
            <a:r>
              <a:rPr sz="2800"/>
              <a:t>时，</a:t>
            </a:r>
            <a:r>
              <a:rPr lang="en-US" altLang="zh-CN" sz="2800"/>
              <a:t>A</a:t>
            </a:r>
            <a:r>
              <a:rPr sz="2800"/>
              <a:t>成立。所以答案为</a:t>
            </a:r>
            <a:r>
              <a:rPr lang="en-US" altLang="zh-CN" sz="2800"/>
              <a:t>2*O-1</a:t>
            </a:r>
            <a:r>
              <a:rPr sz="2800"/>
              <a:t>。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但这是错的。你需要注意到</a:t>
            </a:r>
            <a:r>
              <a:rPr lang="en-US" altLang="zh-CN" sz="2800"/>
              <a:t>|O|&lt;2</a:t>
            </a:r>
            <a:r>
              <a:rPr lang="en-US" altLang="zh-CN" sz="2800" baseline="30000"/>
              <a:t>31</a:t>
            </a:r>
            <a:r>
              <a:rPr sz="2800"/>
              <a:t>，所以</a:t>
            </a:r>
            <a:r>
              <a:rPr lang="en-US" altLang="zh-CN" sz="2800"/>
              <a:t>O</a:t>
            </a:r>
            <a:r>
              <a:rPr sz="2800"/>
              <a:t>可能为负数或</a:t>
            </a:r>
            <a:r>
              <a:rPr lang="en-US" altLang="zh-CN" sz="2800"/>
              <a:t>0</a:t>
            </a:r>
            <a:r>
              <a:rPr sz="2800"/>
              <a:t>，此时答案为</a:t>
            </a:r>
            <a:r>
              <a:rPr lang="en-US" altLang="zh-CN" sz="2800"/>
              <a:t>0</a:t>
            </a:r>
            <a:r>
              <a:rPr sz="2800"/>
              <a:t>。</a:t>
            </a:r>
            <a:endParaRPr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A.</a:t>
            </a:r>
            <a:r>
              <a:rPr>
                <a:sym typeface="+mn-ea"/>
              </a:rPr>
              <a:t>远大目标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37825" cy="5368290"/>
          </a:xfrm>
        </p:spPr>
        <p:txBody>
          <a:bodyPr>
            <a:normAutofit/>
          </a:bodyPr>
          <a:p>
            <a:r>
              <a:rPr lang="en-US" altLang="zh-CN" sz="2800"/>
              <a:t>subtask 3: (10pts)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|O|&lt;2</a:t>
            </a:r>
            <a:r>
              <a:rPr lang="en-US" altLang="zh-CN" sz="2800" baseline="30000"/>
              <a:t>63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数据范围大了，</a:t>
            </a:r>
            <a:r>
              <a:rPr lang="en-US" altLang="zh-CN" sz="2800"/>
              <a:t>long long </a:t>
            </a:r>
            <a:r>
              <a:rPr sz="2800"/>
              <a:t>也有时候会溢出。</a:t>
            </a:r>
            <a:endParaRPr sz="2800"/>
          </a:p>
          <a:p>
            <a:endParaRPr sz="2800"/>
          </a:p>
          <a:p>
            <a:r>
              <a:rPr sz="2800"/>
              <a:t>于是可以用</a:t>
            </a:r>
            <a:r>
              <a:rPr lang="en-US" altLang="zh-CN" sz="2800"/>
              <a:t>long long</a:t>
            </a:r>
            <a:r>
              <a:rPr sz="2800"/>
              <a:t>读入，判断完是否为负后转换成</a:t>
            </a:r>
            <a:r>
              <a:rPr lang="en-US" altLang="zh-CN" sz="2800"/>
              <a:t>unsigned long long </a:t>
            </a:r>
            <a:r>
              <a:rPr sz="2800"/>
              <a:t>输出。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A.</a:t>
            </a:r>
            <a:r>
              <a:rPr>
                <a:sym typeface="+mn-ea"/>
              </a:rPr>
              <a:t>远大目标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37825" cy="3451225"/>
          </a:xfrm>
        </p:spPr>
        <p:txBody>
          <a:bodyPr>
            <a:normAutofit lnSpcReduction="10000"/>
          </a:bodyPr>
          <a:p>
            <a:r>
              <a:rPr sz="2800"/>
              <a:t>错误：</a:t>
            </a:r>
            <a:endParaRPr sz="2800"/>
          </a:p>
          <a:p>
            <a:endParaRPr sz="2800"/>
          </a:p>
          <a:p>
            <a:r>
              <a:rPr lang="en-US" altLang="zh-CN" sz="2800"/>
              <a:t>40pts</a:t>
            </a:r>
            <a:r>
              <a:rPr sz="2800"/>
              <a:t>：你们将</a:t>
            </a:r>
            <a:r>
              <a:rPr lang="en-US" altLang="zh-CN" sz="2800"/>
              <a:t>&lt;=0</a:t>
            </a:r>
            <a:r>
              <a:rPr sz="2800"/>
              <a:t>写成了</a:t>
            </a:r>
            <a:r>
              <a:rPr lang="en-US" altLang="zh-CN" sz="2800"/>
              <a:t>&lt;0</a:t>
            </a:r>
            <a:endParaRPr lang="en-US" altLang="zh-CN" sz="2800"/>
          </a:p>
          <a:p>
            <a:endParaRPr lang="en-US" altLang="zh-CN" sz="2800"/>
          </a:p>
          <a:p>
            <a:r>
              <a:rPr sz="2800"/>
              <a:t>很好，我设置的所有分数都有人拿到（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/>
              <a:t>题目大意：</a:t>
            </a:r>
            <a:endParaRPr sz="2800"/>
          </a:p>
          <a:p>
            <a:endParaRPr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188210"/>
            <a:ext cx="7344410" cy="466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791"/>
          <a:stretch>
            <a:fillRect/>
          </a:stretch>
        </p:blipFill>
        <p:spPr>
          <a:xfrm>
            <a:off x="6203950" y="608330"/>
            <a:ext cx="5373370" cy="4434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subtask 1:n,m&lt;=20</a:t>
            </a:r>
            <a:endParaRPr lang="en-US" altLang="zh-CN" sz="2800"/>
          </a:p>
          <a:p>
            <a:endParaRPr sz="2800"/>
          </a:p>
          <a:p>
            <a:r>
              <a:rPr sz="2800"/>
              <a:t>随便你怎么手玩</a:t>
            </a:r>
            <a:r>
              <a:rPr lang="en-US" altLang="zh-CN" sz="2800"/>
              <a:t>qwq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n,m</a:t>
            </a:r>
            <a:r>
              <a:rPr sz="2800"/>
              <a:t>极小，随你什么复杂度，只要正确就能过</a:t>
            </a:r>
            <a:endParaRPr sz="2800"/>
          </a:p>
          <a:p>
            <a:endParaRPr sz="2800"/>
          </a:p>
          <a:p>
            <a:r>
              <a:rPr sz="2800"/>
              <a:t>或者是错解给你一点分（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D.</a:t>
            </a:r>
            <a:r>
              <a:t>重拳出击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sz="2800"/>
              <a:t>出题人的思路：</a:t>
            </a:r>
            <a:endParaRPr sz="2800"/>
          </a:p>
          <a:p>
            <a:endParaRPr sz="2800"/>
          </a:p>
          <a:p>
            <a:r>
              <a:rPr sz="2800"/>
              <a:t>我们可以想到，敌人有很多是重复的，所以每一个位置上只留一个敌人即可。</a:t>
            </a:r>
            <a:endParaRPr sz="2800"/>
          </a:p>
          <a:p>
            <a:endParaRPr sz="2800"/>
          </a:p>
          <a:p>
            <a:r>
              <a:rPr sz="2800"/>
              <a:t>然后，我们可以贪心的想：走到一个位置以后，等着别人来送死。</a:t>
            </a:r>
            <a:endParaRPr sz="2800"/>
          </a:p>
          <a:p>
            <a:endParaRPr sz="2800"/>
          </a:p>
          <a:p>
            <a:r>
              <a:rPr sz="2800"/>
              <a:t>如何求出这个位置？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REFSHAPE" val="459818764"/>
  <p:tag name="KSO_WM_UNIT_PLACING_PICTURE_USER_VIEWPORT" val="{&quot;height&quot;:4950,&quot;width&quot;:778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REFSHAPE" val="403353268"/>
  <p:tag name="KSO_WM_UNIT_PLACING_PICTURE_USER_VIEWPORT" val="{&quot;height&quot;:7425,&quot;width&quot;:9285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宽屏</PresentationFormat>
  <Paragraphs>131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洛谷5月月赛 A、D题 题解</vt:lpstr>
      <vt:lpstr>A.远大目标</vt:lpstr>
      <vt:lpstr>A.远大目标</vt:lpstr>
      <vt:lpstr>A.远大目标</vt:lpstr>
      <vt:lpstr>A.远大目标</vt:lpstr>
      <vt:lpstr>A.远大目标</vt:lpstr>
      <vt:lpstr>D.重拳出击</vt:lpstr>
      <vt:lpstr>D.重拳出击</vt:lpstr>
      <vt:lpstr>D.重拳出击</vt:lpstr>
      <vt:lpstr>D.重拳出击</vt:lpstr>
      <vt:lpstr>D.重拳出击</vt:lpstr>
      <vt:lpstr>D.重拳出击</vt:lpstr>
      <vt:lpstr>D.重拳出击</vt:lpstr>
      <vt:lpstr>D.重拳出击</vt:lpstr>
      <vt:lpstr>D.重拳出击</vt:lpstr>
      <vt:lpstr>D.重拳出击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paulzrm</cp:lastModifiedBy>
  <cp:revision>143</cp:revision>
  <dcterms:created xsi:type="dcterms:W3CDTF">2019-06-19T02:08:00Z</dcterms:created>
  <dcterms:modified xsi:type="dcterms:W3CDTF">2020-05-30T10:13:23Z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