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66" r:id="rId2"/>
    <p:sldId id="333" r:id="rId3"/>
    <p:sldId id="334" r:id="rId4"/>
    <p:sldId id="336" r:id="rId5"/>
    <p:sldId id="337" r:id="rId6"/>
    <p:sldId id="338" r:id="rId7"/>
    <p:sldId id="480" r:id="rId8"/>
    <p:sldId id="339" r:id="rId9"/>
    <p:sldId id="257" r:id="rId10"/>
    <p:sldId id="258" r:id="rId11"/>
    <p:sldId id="259" r:id="rId12"/>
    <p:sldId id="260" r:id="rId13"/>
    <p:sldId id="263" r:id="rId14"/>
    <p:sldId id="261" r:id="rId15"/>
    <p:sldId id="475" r:id="rId16"/>
    <p:sldId id="264" r:id="rId17"/>
    <p:sldId id="489" r:id="rId18"/>
    <p:sldId id="490" r:id="rId19"/>
    <p:sldId id="491" r:id="rId20"/>
    <p:sldId id="492" r:id="rId21"/>
    <p:sldId id="479" r:id="rId22"/>
    <p:sldId id="482" r:id="rId23"/>
    <p:sldId id="483" r:id="rId24"/>
    <p:sldId id="484" r:id="rId25"/>
    <p:sldId id="481" r:id="rId26"/>
    <p:sldId id="262" r:id="rId27"/>
    <p:sldId id="270" r:id="rId28"/>
    <p:sldId id="267" r:id="rId29"/>
    <p:sldId id="272" r:id="rId30"/>
    <p:sldId id="273" r:id="rId31"/>
    <p:sldId id="274" r:id="rId32"/>
    <p:sldId id="269" r:id="rId33"/>
    <p:sldId id="476" r:id="rId34"/>
    <p:sldId id="488" r:id="rId35"/>
    <p:sldId id="493" r:id="rId36"/>
    <p:sldId id="494" r:id="rId37"/>
    <p:sldId id="271" r:id="rId38"/>
    <p:sldId id="268" r:id="rId39"/>
    <p:sldId id="485" r:id="rId40"/>
    <p:sldId id="328" r:id="rId41"/>
    <p:sldId id="329" r:id="rId42"/>
    <p:sldId id="330" r:id="rId43"/>
    <p:sldId id="331" r:id="rId44"/>
    <p:sldId id="332" r:id="rId45"/>
    <p:sldId id="399" r:id="rId46"/>
    <p:sldId id="400" r:id="rId47"/>
    <p:sldId id="402" r:id="rId48"/>
    <p:sldId id="403" r:id="rId49"/>
    <p:sldId id="486" r:id="rId50"/>
    <p:sldId id="435" r:id="rId51"/>
    <p:sldId id="436" r:id="rId52"/>
    <p:sldId id="437" r:id="rId53"/>
    <p:sldId id="438" r:id="rId54"/>
    <p:sldId id="439" r:id="rId55"/>
    <p:sldId id="440" r:id="rId56"/>
    <p:sldId id="441" r:id="rId57"/>
    <p:sldId id="442" r:id="rId58"/>
    <p:sldId id="444" r:id="rId59"/>
    <p:sldId id="495" r:id="rId60"/>
    <p:sldId id="496" r:id="rId61"/>
    <p:sldId id="487" r:id="rId6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DBE14-46C1-44B8-AB15-04DA877C20E4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E9C9C-1D0C-45D4-9C01-6B127D98F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02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3A358-306D-48A6-8B1E-BDB277626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F7491B-41A7-4BF2-92A5-CB3732116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B3B26B-DED4-4D1D-8FD1-4D6CD40B5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111BE-22F1-47A9-98CB-00283E3386CB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9E939F-7709-4875-A22C-F804EEFF2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3F3E10-AEED-4315-A6FC-DCEAC6C17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77F-09BE-4BE9-A631-C5E3E0888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30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16178D-5E56-4094-96BB-DE62FAF40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7CBE8B-1261-4565-8D7A-8909521A6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FB346E-CE55-4858-8DA1-471150B55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111BE-22F1-47A9-98CB-00283E3386CB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BF4468-6534-46A8-87C8-923052BF0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8402C6-5012-461C-83AB-B7C983A1E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77F-09BE-4BE9-A631-C5E3E0888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6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C1EE870-9B67-4C34-B5C3-218490EE19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E1537C-F9F9-4112-AD90-4FF3853E2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6730DF-3C53-453C-B8EA-292CCDC73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111BE-22F1-47A9-98CB-00283E3386CB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A1ED94-D869-4E47-98D2-D6C598257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4BAAAC-7D68-481E-9285-665C515D8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77F-09BE-4BE9-A631-C5E3E0888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828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FF455-A370-41E2-8183-5B9E3780B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578A83-0555-490A-B3F2-0441D8774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2FD616-1FB8-4723-891A-6BFF68836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111BE-22F1-47A9-98CB-00283E3386CB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7AF675-D5CA-42D8-B426-7D0597BC4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BAC279-219A-4769-B292-C189EB9AE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77F-09BE-4BE9-A631-C5E3E0888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09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89DC0-86B8-4A1C-AF27-FAF1CC083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18CFEA-80EB-4E4A-8325-966FF2AD1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2D242A-A917-4F98-8280-022D76EFB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111BE-22F1-47A9-98CB-00283E3386CB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9D044C-BE94-4CE7-B7A7-116D4962F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5D9485-A258-4058-B9CE-EA157594C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77F-09BE-4BE9-A631-C5E3E0888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510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5D9C0A-2C37-47FB-B5B2-41660E2F2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EB80F1-C290-4EA2-8E1F-F47C2BAB9F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A4796D-E029-4F5C-8F03-5374F6CCE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554584-93BF-430C-AB41-126D1A913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111BE-22F1-47A9-98CB-00283E3386CB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3505B3-B103-4E6A-ADE0-8AD19509F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4E2B9E-B61C-4EB2-90DE-5F16DCE54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77F-09BE-4BE9-A631-C5E3E0888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1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4D044-27ED-439C-94D5-59224B115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686EB4-600C-4A4A-A1AF-0E70F61DF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0B28D4-DA26-4D56-87C7-E6FBFA644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EB5FBF-B8B6-4AFE-ABE4-DC8BDC50AA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83DE5E-2C12-4E9A-B6E7-94C3EA4C35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97A611-DBF0-44C9-8002-8AC22D265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111BE-22F1-47A9-98CB-00283E3386CB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D711992-1DD1-4DC7-BE91-771E0D4A6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69FC0E0-A6D3-4A1B-A72C-C10047CBB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77F-09BE-4BE9-A631-C5E3E0888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881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EC800-3E81-4521-91FA-2EC1B0159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94511C-FEFF-4BE5-B2C3-70DF7DD20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111BE-22F1-47A9-98CB-00283E3386CB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CD80CD-B7BD-498F-9284-CADB832DD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CC7306-D48E-45A3-ACF3-D0751F63F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77F-09BE-4BE9-A631-C5E3E0888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720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CE2BAF-08B1-4C13-A5A0-C8FCCE1AF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111BE-22F1-47A9-98CB-00283E3386CB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28BBA6-4DC5-49C9-87BA-09920269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F2668E-D1E5-456A-A8F9-E51B00DF8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77F-09BE-4BE9-A631-C5E3E0888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91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23B21-7F1F-41EC-A0AE-3F992E3F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E3120A-4E75-4703-A774-8F56613BA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3616F1-7BCC-4288-88BB-D5B075B20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8CF0C9-A597-4694-8084-658A411B3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111BE-22F1-47A9-98CB-00283E3386CB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3BF498-9818-4F46-92A6-5D61B6DFB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B44853-FA2E-4608-B3AA-8D5EE458A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77F-09BE-4BE9-A631-C5E3E0888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5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2717A-1200-4452-8D78-D8786202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F05B73-6C97-4B44-A3A2-7E089E6B2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E5BBB3-CE72-489F-92AE-6187C2FBA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18AD0B-4DC3-436A-83C6-E30A8ED33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111BE-22F1-47A9-98CB-00283E3386CB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233083-5498-40F1-8C13-64945494A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8DA238-7FB5-4399-9B2B-907F8CCC8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77F-09BE-4BE9-A631-C5E3E0888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106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0BBD05A-B52A-49A2-9F8D-249266D48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7F5CC9-6991-48CA-9304-F50E2CB1A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22A77B-D111-40BA-B78B-2F5D1DD15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111BE-22F1-47A9-98CB-00283E3386CB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F812D7-A0CF-4398-A3ED-3C9A9473B4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593EB9-D05C-4604-8F37-CE4A6E0A4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2177F-09BE-4BE9-A631-C5E3E0888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62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CEF4B962-1CA6-4F87-8866-7DC5AB9A961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2130426"/>
            <a:ext cx="7772400" cy="1470025"/>
          </a:xfrm>
        </p:spPr>
        <p:txBody>
          <a:bodyPr anchor="ctr"/>
          <a:lstStyle/>
          <a:p>
            <a:pPr eaLnBrk="1" hangingPunct="1"/>
            <a:r>
              <a:rPr lang="zh-CN" altLang="en-US" sz="4400" dirty="0"/>
              <a:t>线性表，</a:t>
            </a:r>
            <a:r>
              <a:rPr lang="en-US" altLang="zh-CN" sz="4400" dirty="0"/>
              <a:t>STL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74F8214-B068-4D0C-BAF7-6F62E9A2A69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zh-CN" sz="3200" dirty="0"/>
              <a:t>——</a:t>
            </a:r>
            <a:r>
              <a:rPr lang="zh-CN" altLang="en-US" sz="3200" dirty="0"/>
              <a:t>成都七中 </a:t>
            </a:r>
            <a:r>
              <a:rPr lang="en-US" altLang="zh-CN" sz="3200" dirty="0"/>
              <a:t>nzhtl1477</a:t>
            </a:r>
            <a:endParaRPr lang="zh-CN" altLang="zh-CN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1ADB3EFB-0361-4179-B6E8-8151C9BA5E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队列能用来干什么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41AC9A07-02E4-4BC3-9FB5-87B870BEC7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比如遍历一个图，广度优先算法</a:t>
            </a:r>
            <a:r>
              <a:rPr lang="en-US" altLang="zh-CN" dirty="0"/>
              <a:t>BFS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9A54FCF-DD22-48C7-B19B-11C1467769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STL</a:t>
            </a:r>
            <a:r>
              <a:rPr lang="zh-CN" altLang="en-US"/>
              <a:t> </a:t>
            </a:r>
            <a:r>
              <a:rPr lang="en-US" altLang="zh-CN"/>
              <a:t>queue</a:t>
            </a:r>
            <a:endParaRPr lang="zh-CN" altLang="en-US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DC5F0F40-E074-48C2-80E0-B35227C950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头文件：</a:t>
            </a:r>
            <a:r>
              <a:rPr lang="en-US" altLang="zh-CN" dirty="0"/>
              <a:t>#include &lt;queue&gt;</a:t>
            </a:r>
          </a:p>
          <a:p>
            <a:pPr eaLnBrk="1" hangingPunct="1"/>
            <a:r>
              <a:rPr lang="zh-CN" altLang="en-US" dirty="0"/>
              <a:t>建立一个队列</a:t>
            </a:r>
            <a:r>
              <a:rPr lang="en-US" altLang="zh-CN" dirty="0"/>
              <a:t>queue &lt; </a:t>
            </a:r>
            <a:r>
              <a:rPr lang="zh-CN" altLang="en-US" dirty="0"/>
              <a:t>类型 </a:t>
            </a:r>
            <a:r>
              <a:rPr lang="en-US" altLang="zh-CN" dirty="0"/>
              <a:t>&gt; q;</a:t>
            </a:r>
          </a:p>
          <a:p>
            <a:pPr eaLnBrk="1" hangingPunct="1"/>
            <a:r>
              <a:rPr lang="zh-CN" altLang="en-US" dirty="0"/>
              <a:t>加入一个新的元素</a:t>
            </a:r>
            <a:r>
              <a:rPr lang="en-US" altLang="zh-CN" dirty="0" err="1"/>
              <a:t>q.push</a:t>
            </a:r>
            <a:r>
              <a:rPr lang="en-US" altLang="zh-CN" dirty="0"/>
              <a:t>( a )</a:t>
            </a:r>
          </a:p>
          <a:p>
            <a:pPr eaLnBrk="1" hangingPunct="1"/>
            <a:r>
              <a:rPr lang="zh-CN" altLang="en-US" dirty="0"/>
              <a:t>询问队首元素</a:t>
            </a:r>
            <a:r>
              <a:rPr lang="en-US" altLang="zh-CN" dirty="0" err="1"/>
              <a:t>q.front</a:t>
            </a:r>
            <a:r>
              <a:rPr lang="en-US" altLang="zh-CN" dirty="0"/>
              <a:t>()</a:t>
            </a:r>
          </a:p>
          <a:p>
            <a:pPr eaLnBrk="1" hangingPunct="1"/>
            <a:r>
              <a:rPr lang="zh-CN" altLang="en-US" dirty="0"/>
              <a:t>弹出队首元素</a:t>
            </a:r>
            <a:r>
              <a:rPr lang="en-US" altLang="zh-CN" dirty="0" err="1"/>
              <a:t>q.pop</a:t>
            </a:r>
            <a:r>
              <a:rPr lang="en-US" altLang="zh-CN" dirty="0"/>
              <a:t>()</a:t>
            </a:r>
          </a:p>
          <a:p>
            <a:pPr eaLnBrk="1" hangingPunct="1"/>
            <a:r>
              <a:rPr lang="zh-CN" altLang="en-US" dirty="0"/>
              <a:t>队里面有多少个元素</a:t>
            </a:r>
            <a:r>
              <a:rPr lang="en-US" altLang="zh-CN" dirty="0" err="1"/>
              <a:t>q.size</a:t>
            </a:r>
            <a:r>
              <a:rPr lang="en-US" altLang="zh-CN" dirty="0"/>
              <a:t>()</a:t>
            </a: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785D7547-D8A8-4ADE-9F69-CBB9EE1A0F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手写队列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A5D6F191-B29D-4594-B099-13FDA0FBE8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既然有</a:t>
            </a:r>
            <a:r>
              <a:rPr lang="en-US" altLang="zh-CN" dirty="0"/>
              <a:t>STL</a:t>
            </a:r>
            <a:r>
              <a:rPr lang="zh-CN" altLang="en-US" dirty="0"/>
              <a:t>为什么要手写</a:t>
            </a:r>
            <a:endParaRPr lang="en-US" altLang="zh-CN" dirty="0"/>
          </a:p>
          <a:p>
            <a:r>
              <a:rPr lang="zh-CN" altLang="en-US" dirty="0"/>
              <a:t>因为</a:t>
            </a:r>
            <a:r>
              <a:rPr lang="en-US" altLang="zh-CN" dirty="0" err="1"/>
              <a:t>stl</a:t>
            </a:r>
            <a:r>
              <a:rPr lang="zh-CN" altLang="en-US" dirty="0"/>
              <a:t>的队列常数比较大</a:t>
            </a:r>
            <a:endParaRPr lang="en-US" altLang="zh-CN" dirty="0"/>
          </a:p>
          <a:p>
            <a:r>
              <a:rPr lang="zh-CN" altLang="en-US" dirty="0"/>
              <a:t>而且手写队列也相当方便</a:t>
            </a:r>
            <a:endParaRPr lang="en-US" altLang="zh-CN" dirty="0"/>
          </a:p>
          <a:p>
            <a:r>
              <a:rPr lang="zh-CN" altLang="en-US" dirty="0"/>
              <a:t>比如 </a:t>
            </a:r>
            <a:r>
              <a:rPr lang="en-US" altLang="zh-CN" dirty="0"/>
              <a:t>P2827 </a:t>
            </a:r>
            <a:r>
              <a:rPr lang="zh-CN" altLang="en-US" dirty="0"/>
              <a:t>蚯蚓 这道臭名昭著的题就卡常数，如果使用</a:t>
            </a:r>
            <a:r>
              <a:rPr lang="en-US" altLang="zh-CN" dirty="0" err="1"/>
              <a:t>stl</a:t>
            </a:r>
            <a:r>
              <a:rPr lang="zh-CN" altLang="en-US" dirty="0"/>
              <a:t>的队列，即使是复杂度正确的算法也只能获得</a:t>
            </a:r>
            <a:r>
              <a:rPr lang="en-US" altLang="zh-CN" dirty="0"/>
              <a:t>65</a:t>
            </a:r>
            <a:r>
              <a:rPr lang="zh-CN" altLang="en-US" dirty="0"/>
              <a:t>分的好成绩</a:t>
            </a: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159F499D-3FFA-4C84-A0F9-9F934384E6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手写队列</a:t>
            </a:r>
          </a:p>
        </p:txBody>
      </p:sp>
      <p:pic>
        <p:nvPicPr>
          <p:cNvPr id="2" name="内容占位符 1">
            <a:extLst>
              <a:ext uri="{FF2B5EF4-FFF2-40B4-BE49-F238E27FC236}">
                <a16:creationId xmlns:a16="http://schemas.microsoft.com/office/drawing/2014/main" id="{6CC7B375-8362-47CF-AED5-0B9CD1BD6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3725"/>
            <a:ext cx="3067088" cy="4351338"/>
          </a:xfrm>
          <a:prstGeom prst="rect">
            <a:avLst/>
          </a:prstGeom>
        </p:spPr>
      </p:pic>
      <p:sp>
        <p:nvSpPr>
          <p:cNvPr id="18436" name="Text Box 4">
            <a:extLst>
              <a:ext uri="{FF2B5EF4-FFF2-40B4-BE49-F238E27FC236}">
                <a16:creationId xmlns:a16="http://schemas.microsoft.com/office/drawing/2014/main" id="{24F38249-051C-49E5-B8D8-28CFF8709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1406525"/>
            <a:ext cx="323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这个是普通的队列写法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92AD47F8-A8B4-4C98-BC78-4CD13446E0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循环队列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2E1DC407-D6C4-42BF-816B-02D5ECD627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注意到这个写法存在什么问题：</a:t>
            </a:r>
            <a:endParaRPr lang="en-US" altLang="zh-CN" dirty="0"/>
          </a:p>
          <a:p>
            <a:pPr eaLnBrk="1" hangingPunct="1"/>
            <a:r>
              <a:rPr lang="zh-CN" altLang="en-US" dirty="0"/>
              <a:t>这个</a:t>
            </a:r>
            <a:r>
              <a:rPr lang="en-US" altLang="zh-CN" dirty="0"/>
              <a:t>l</a:t>
            </a:r>
            <a:r>
              <a:rPr lang="zh-CN" altLang="en-US" dirty="0"/>
              <a:t>是只增的，所以我们访问多少个元素就必须开多大的数组</a:t>
            </a:r>
            <a:endParaRPr lang="en-US" altLang="zh-CN" dirty="0"/>
          </a:p>
          <a:p>
            <a:pPr eaLnBrk="1" hangingPunct="1"/>
            <a:r>
              <a:rPr lang="zh-CN" altLang="en-US" dirty="0"/>
              <a:t>一般队列中元素会比较少，但是总共访问过的元素会很多，怎么办呢</a:t>
            </a:r>
            <a:endParaRPr lang="en-US" altLang="zh-CN" dirty="0"/>
          </a:p>
          <a:p>
            <a:pPr eaLnBrk="1" hangingPunct="1"/>
            <a:r>
              <a:rPr lang="zh-CN" altLang="en-US" dirty="0"/>
              <a:t>循环队列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289D3-F58D-4197-8C2F-94FF2A2BA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EA5EA-CAA2-4DA1-9F00-0F13CF769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假设队列里面元素个数不可能超过数组长度</a:t>
            </a:r>
            <a:endParaRPr lang="en-US" altLang="zh-CN" dirty="0"/>
          </a:p>
          <a:p>
            <a:r>
              <a:rPr lang="zh-CN" altLang="en-US" dirty="0"/>
              <a:t>当队列数组用完的时候，我们再插入元素，直接把他放到队列的最前面</a:t>
            </a:r>
            <a:endParaRPr lang="en-US" altLang="zh-CN" dirty="0"/>
          </a:p>
          <a:p>
            <a:r>
              <a:rPr lang="zh-CN" altLang="en-US" dirty="0"/>
              <a:t>由于队列里面元素个数不可能超过数组长度，所以不会覆盖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AEF1A9-72C4-4F46-9C4F-DA01B131D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786313"/>
            <a:ext cx="60388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80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44EC0E3B-4F9C-4EF5-BFFD-0F0104A71A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手写队列</a:t>
            </a:r>
          </a:p>
        </p:txBody>
      </p:sp>
      <p:pic>
        <p:nvPicPr>
          <p:cNvPr id="2" name="内容占位符 1">
            <a:extLst>
              <a:ext uri="{FF2B5EF4-FFF2-40B4-BE49-F238E27FC236}">
                <a16:creationId xmlns:a16="http://schemas.microsoft.com/office/drawing/2014/main" id="{99BEFF02-F854-4A78-84F4-0997F49B20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5163"/>
            <a:ext cx="3072814" cy="4351338"/>
          </a:xfrm>
          <a:prstGeom prst="rect">
            <a:avLst/>
          </a:prstGeom>
        </p:spPr>
      </p:pic>
      <p:sp>
        <p:nvSpPr>
          <p:cNvPr id="19460" name="Text Box 4">
            <a:extLst>
              <a:ext uri="{FF2B5EF4-FFF2-40B4-BE49-F238E27FC236}">
                <a16:creationId xmlns:a16="http://schemas.microsoft.com/office/drawing/2014/main" id="{0A344194-6EA4-4203-83A6-A54587691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6363" y="1412875"/>
            <a:ext cx="3841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这个是不会变慢的循环队列</a:t>
            </a:r>
          </a:p>
        </p:txBody>
      </p:sp>
      <p:sp>
        <p:nvSpPr>
          <p:cNvPr id="19461" name="Text Box 5">
            <a:extLst>
              <a:ext uri="{FF2B5EF4-FFF2-40B4-BE49-F238E27FC236}">
                <a16:creationId xmlns:a16="http://schemas.microsoft.com/office/drawing/2014/main" id="{F02B64CD-BB39-478A-A8BE-0131949B1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6088" y="1935163"/>
            <a:ext cx="2487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因为</a:t>
            </a:r>
            <a:r>
              <a:rPr lang="en-US" altLang="zh-CN" sz="2400"/>
              <a:t>&amp;</a:t>
            </a:r>
            <a:r>
              <a:rPr lang="zh-CN" altLang="en-US" sz="2400"/>
              <a:t>比</a:t>
            </a:r>
            <a:r>
              <a:rPr lang="en-US" altLang="zh-CN" sz="2400"/>
              <a:t>%</a:t>
            </a:r>
            <a:r>
              <a:rPr lang="zh-CN" altLang="en-US" sz="2400"/>
              <a:t>快很多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5E781-CA42-44CA-8EF5-2D812C93D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Luogu1443 </a:t>
            </a:r>
            <a:r>
              <a:rPr lang="zh-CN" altLang="en-US" dirty="0"/>
              <a:t>马的遍历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4C4FD-1075-4E7E-98CE-AFDD5751E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有一个</a:t>
            </a:r>
            <a:r>
              <a:rPr lang="en-US" altLang="zh-CN" dirty="0"/>
              <a:t>n*m</a:t>
            </a:r>
            <a:r>
              <a:rPr lang="zh-CN" altLang="en-US" dirty="0"/>
              <a:t>的棋盘</a:t>
            </a:r>
            <a:r>
              <a:rPr lang="en-US" altLang="zh-CN" dirty="0"/>
              <a:t>(1&lt;</a:t>
            </a:r>
            <a:r>
              <a:rPr lang="en-US" altLang="zh-CN" dirty="0" err="1"/>
              <a:t>n,m</a:t>
            </a:r>
            <a:r>
              <a:rPr lang="en-US" altLang="zh-CN" dirty="0"/>
              <a:t>&lt;=400)</a:t>
            </a:r>
            <a:r>
              <a:rPr lang="zh-CN" altLang="en-US" dirty="0"/>
              <a:t>，在某个点上有一个马</a:t>
            </a:r>
            <a:r>
              <a:rPr lang="en-US" altLang="zh-CN" dirty="0"/>
              <a:t>,</a:t>
            </a:r>
            <a:r>
              <a:rPr lang="zh-CN" altLang="en-US" dirty="0"/>
              <a:t>要求你计算出马到达棋盘上任意一个点最少要走几步</a:t>
            </a:r>
          </a:p>
        </p:txBody>
      </p:sp>
    </p:spTree>
    <p:extLst>
      <p:ext uri="{BB962C8B-B14F-4D97-AF65-F5344CB8AC3E}">
        <p14:creationId xmlns:p14="http://schemas.microsoft.com/office/powerpoint/2010/main" val="1014183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48B65-B76C-4C4F-8F9C-44A528107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7D9412-CA72-4DC0-A2A8-12871C7ED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可以考虑使用一个队列来维护从马的原点开始走，走</a:t>
            </a:r>
            <a:r>
              <a:rPr lang="en-US" altLang="zh-CN" dirty="0"/>
              <a:t>x</a:t>
            </a:r>
            <a:r>
              <a:rPr lang="zh-CN" altLang="en-US" dirty="0"/>
              <a:t>步以内能到哪些点</a:t>
            </a:r>
            <a:endParaRPr lang="en-US" altLang="zh-CN" dirty="0"/>
          </a:p>
          <a:p>
            <a:r>
              <a:rPr lang="zh-CN" altLang="en-US" dirty="0"/>
              <a:t>初始化：开一个队列，插入原点</a:t>
            </a:r>
            <a:endParaRPr lang="en-US" altLang="zh-CN" dirty="0"/>
          </a:p>
          <a:p>
            <a:r>
              <a:rPr lang="zh-CN" altLang="en-US" dirty="0"/>
              <a:t>记录一下一个点是否被访问过，避免从</a:t>
            </a:r>
            <a:r>
              <a:rPr lang="en-US" altLang="zh-CN" dirty="0"/>
              <a:t>a</a:t>
            </a:r>
            <a:r>
              <a:rPr lang="zh-CN" altLang="en-US" dirty="0"/>
              <a:t>走到</a:t>
            </a:r>
            <a:r>
              <a:rPr lang="en-US" altLang="zh-CN" dirty="0"/>
              <a:t>b</a:t>
            </a:r>
            <a:r>
              <a:rPr lang="zh-CN" altLang="en-US" dirty="0"/>
              <a:t>，然后又从</a:t>
            </a:r>
            <a:r>
              <a:rPr lang="en-US" altLang="zh-CN" dirty="0"/>
              <a:t>b</a:t>
            </a:r>
            <a:r>
              <a:rPr lang="zh-CN" altLang="en-US" dirty="0"/>
              <a:t>走回</a:t>
            </a:r>
            <a:r>
              <a:rPr lang="en-US" altLang="zh-CN" dirty="0"/>
              <a:t>a</a:t>
            </a:r>
            <a:r>
              <a:rPr lang="zh-CN" altLang="en-US" dirty="0"/>
              <a:t>这样的情况</a:t>
            </a:r>
            <a:endParaRPr lang="en-US" altLang="zh-CN" dirty="0"/>
          </a:p>
          <a:p>
            <a:r>
              <a:rPr lang="zh-CN" altLang="en-US" dirty="0"/>
              <a:t>以及每个点最少要走几步才能到</a:t>
            </a:r>
          </a:p>
        </p:txBody>
      </p:sp>
    </p:spTree>
    <p:extLst>
      <p:ext uri="{BB962C8B-B14F-4D97-AF65-F5344CB8AC3E}">
        <p14:creationId xmlns:p14="http://schemas.microsoft.com/office/powerpoint/2010/main" val="1673877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43C54-5599-4561-B399-2C9527623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45CE37-EDC8-4521-B666-DA716F2B2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每次从队列中取出队首元素，因为队列有先进先出的性质，所以这个队首元素一定需要走的步数不比队列里面其他点多</a:t>
            </a:r>
            <a:endParaRPr lang="en-US" altLang="zh-CN" dirty="0"/>
          </a:p>
          <a:p>
            <a:r>
              <a:rPr lang="zh-CN" altLang="en-US" dirty="0"/>
              <a:t>然后我们看一下队首元素能到哪些位置：</a:t>
            </a:r>
            <a:endParaRPr lang="en-US" altLang="zh-CN" dirty="0"/>
          </a:p>
          <a:p>
            <a:r>
              <a:rPr lang="zh-CN" altLang="en-US" dirty="0"/>
              <a:t>如果这个位置之前到达过，那就出现了</a:t>
            </a:r>
            <a:r>
              <a:rPr lang="en-US" altLang="zh-CN" dirty="0"/>
              <a:t>a</a:t>
            </a:r>
            <a:r>
              <a:rPr lang="zh-CN" altLang="en-US" dirty="0"/>
              <a:t>走到</a:t>
            </a:r>
            <a:r>
              <a:rPr lang="en-US" altLang="zh-CN" dirty="0"/>
              <a:t>b</a:t>
            </a:r>
            <a:r>
              <a:rPr lang="zh-CN" altLang="en-US" dirty="0"/>
              <a:t>，然后又从</a:t>
            </a:r>
            <a:r>
              <a:rPr lang="en-US" altLang="zh-CN" dirty="0"/>
              <a:t>b</a:t>
            </a:r>
            <a:r>
              <a:rPr lang="zh-CN" altLang="en-US" dirty="0"/>
              <a:t>走回</a:t>
            </a:r>
            <a:r>
              <a:rPr lang="en-US" altLang="zh-CN" dirty="0"/>
              <a:t>a</a:t>
            </a:r>
            <a:r>
              <a:rPr lang="zh-CN" altLang="en-US" dirty="0"/>
              <a:t>这样的情况，我们直接不管了</a:t>
            </a:r>
            <a:endParaRPr lang="en-US" altLang="zh-CN" dirty="0"/>
          </a:p>
          <a:p>
            <a:r>
              <a:rPr lang="zh-CN" altLang="en-US" dirty="0"/>
              <a:t>否则把那个位置加入队列</a:t>
            </a:r>
            <a:endParaRPr lang="en-US" altLang="zh-CN" dirty="0"/>
          </a:p>
          <a:p>
            <a:r>
              <a:rPr lang="zh-CN" altLang="en-US" dirty="0"/>
              <a:t>这样重复直到队列为空</a:t>
            </a:r>
            <a:endParaRPr lang="en-US" altLang="zh-CN" dirty="0"/>
          </a:p>
          <a:p>
            <a:r>
              <a:rPr lang="zh-CN" altLang="en-US" dirty="0"/>
              <a:t>（演示一下）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319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>
            <a:extLst>
              <a:ext uri="{FF2B5EF4-FFF2-40B4-BE49-F238E27FC236}">
                <a16:creationId xmlns:a16="http://schemas.microsoft.com/office/drawing/2014/main" id="{FA102D9E-791C-46AC-A7E6-2CCB0E7AA6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大家好</a:t>
            </a:r>
            <a:r>
              <a:rPr lang="en-US" altLang="zh-CN"/>
              <a:t>~</a:t>
            </a:r>
            <a:endParaRPr lang="zh-CN" altLang="en-US"/>
          </a:p>
        </p:txBody>
      </p:sp>
      <p:sp>
        <p:nvSpPr>
          <p:cNvPr id="4099" name="内容占位符 2">
            <a:extLst>
              <a:ext uri="{FF2B5EF4-FFF2-40B4-BE49-F238E27FC236}">
                <a16:creationId xmlns:a16="http://schemas.microsoft.com/office/drawing/2014/main" id="{D48B4155-510F-45D7-AAF8-29D8CB9772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我是</a:t>
            </a:r>
            <a:r>
              <a:rPr lang="en-US" altLang="zh-CN" dirty="0"/>
              <a:t>nzhtl1477</a:t>
            </a:r>
          </a:p>
          <a:p>
            <a:r>
              <a:rPr lang="zh-CN" altLang="en-US" dirty="0"/>
              <a:t>一般人就叫我</a:t>
            </a:r>
            <a:r>
              <a:rPr lang="en-US" altLang="zh-CN" dirty="0" err="1"/>
              <a:t>lxl</a:t>
            </a:r>
            <a:r>
              <a:rPr lang="zh-CN" altLang="en-US" dirty="0"/>
              <a:t>，由乃</a:t>
            </a:r>
            <a:endParaRPr lang="en-US" altLang="zh-CN" dirty="0"/>
          </a:p>
          <a:p>
            <a:r>
              <a:rPr lang="zh-CN" altLang="en-US" dirty="0"/>
              <a:t>来给大家讲数据结构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2747A-644E-4519-9E11-3C9C456B1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C8F8F8-5A99-421A-85DE-9F144C151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复杂度？</a:t>
            </a:r>
            <a:endParaRPr lang="en-US" altLang="zh-CN" dirty="0"/>
          </a:p>
          <a:p>
            <a:r>
              <a:rPr lang="zh-CN" altLang="en-US" dirty="0"/>
              <a:t>由于每个位置最多进入一次队列，所以总复杂度是</a:t>
            </a:r>
            <a:r>
              <a:rPr lang="en-US" altLang="zh-CN" dirty="0"/>
              <a:t>O( nm )</a:t>
            </a:r>
            <a:r>
              <a:rPr lang="zh-CN" altLang="en-US" dirty="0"/>
              <a:t>的</a:t>
            </a:r>
            <a:endParaRPr lang="en-US" altLang="zh-CN" dirty="0"/>
          </a:p>
          <a:p>
            <a:r>
              <a:rPr lang="zh-CN" altLang="en-US" dirty="0"/>
              <a:t>这个其实就是图的广度优先搜索</a:t>
            </a:r>
            <a:r>
              <a:rPr lang="en-US" altLang="zh-CN" dirty="0"/>
              <a:t>BFS</a:t>
            </a:r>
            <a:r>
              <a:rPr lang="zh-CN" altLang="en-US" dirty="0"/>
              <a:t>，由于找不到合适的队列例题所以拿过来讲了</a:t>
            </a:r>
          </a:p>
        </p:txBody>
      </p:sp>
    </p:spTree>
    <p:extLst>
      <p:ext uri="{BB962C8B-B14F-4D97-AF65-F5344CB8AC3E}">
        <p14:creationId xmlns:p14="http://schemas.microsoft.com/office/powerpoint/2010/main" val="3109222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3B63F-E2F4-4212-87A7-9E8695475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单调队列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3D436A-2E31-4C62-B374-27F6590F4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维护一个数据结构，支持：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在最后插入一个元素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删除最前面的元素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询问所有还在的元素里面的最大值</a:t>
            </a:r>
          </a:p>
        </p:txBody>
      </p:sp>
    </p:spTree>
    <p:extLst>
      <p:ext uri="{BB962C8B-B14F-4D97-AF65-F5344CB8AC3E}">
        <p14:creationId xmlns:p14="http://schemas.microsoft.com/office/powerpoint/2010/main" val="545712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12FA5-D6E9-48C6-A864-FE25EF1F4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单调队列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65109E-09F8-469D-B78A-D3BC7F9CA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“如果一个选手比你小还比你强，你就打不过他了”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具体意思就是说，如果一个后入队的数</a:t>
            </a:r>
            <a:r>
              <a:rPr lang="en-US" altLang="zh-CN" dirty="0"/>
              <a:t>b</a:t>
            </a:r>
            <a:r>
              <a:rPr lang="zh-CN" altLang="en-US" dirty="0"/>
              <a:t>比一个先入队的数</a:t>
            </a:r>
            <a:r>
              <a:rPr lang="en-US" altLang="zh-CN" dirty="0"/>
              <a:t>a</a:t>
            </a:r>
            <a:r>
              <a:rPr lang="zh-CN" altLang="en-US" dirty="0"/>
              <a:t>大，那么先入队的这个数</a:t>
            </a:r>
            <a:r>
              <a:rPr lang="en-US" altLang="zh-CN" dirty="0"/>
              <a:t>a</a:t>
            </a:r>
            <a:r>
              <a:rPr lang="zh-CN" altLang="en-US" dirty="0"/>
              <a:t>就没有意义了</a:t>
            </a:r>
            <a:endParaRPr lang="en-US" altLang="zh-CN" dirty="0"/>
          </a:p>
          <a:p>
            <a:r>
              <a:rPr lang="zh-CN" altLang="en-US" dirty="0"/>
              <a:t>首先，肯定是</a:t>
            </a:r>
            <a:r>
              <a:rPr lang="en-US" altLang="zh-CN" dirty="0"/>
              <a:t>a</a:t>
            </a:r>
            <a:r>
              <a:rPr lang="zh-CN" altLang="en-US" dirty="0"/>
              <a:t>先比</a:t>
            </a:r>
            <a:r>
              <a:rPr lang="en-US" altLang="zh-CN" dirty="0"/>
              <a:t>b</a:t>
            </a:r>
            <a:r>
              <a:rPr lang="zh-CN" altLang="en-US" dirty="0"/>
              <a:t>从队列中弹出</a:t>
            </a:r>
            <a:endParaRPr lang="en-US" altLang="zh-CN" dirty="0"/>
          </a:p>
          <a:p>
            <a:r>
              <a:rPr lang="zh-CN" altLang="en-US" dirty="0"/>
              <a:t>其次，</a:t>
            </a:r>
            <a:r>
              <a:rPr lang="en-US" altLang="zh-CN" dirty="0"/>
              <a:t>b</a:t>
            </a:r>
            <a:r>
              <a:rPr lang="zh-CN" altLang="en-US" dirty="0"/>
              <a:t>的值比</a:t>
            </a:r>
            <a:r>
              <a:rPr lang="en-US" altLang="zh-CN" dirty="0"/>
              <a:t>a</a:t>
            </a:r>
            <a:r>
              <a:rPr lang="zh-CN" altLang="en-US" dirty="0"/>
              <a:t>大</a:t>
            </a:r>
          </a:p>
        </p:txBody>
      </p:sp>
    </p:spTree>
    <p:extLst>
      <p:ext uri="{BB962C8B-B14F-4D97-AF65-F5344CB8AC3E}">
        <p14:creationId xmlns:p14="http://schemas.microsoft.com/office/powerpoint/2010/main" val="3515311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3D9598-099C-47EB-9E3C-32B5BD433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单调队列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F1F2D0-126F-4DAF-B9D0-4F5BE28D9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这样我们得到了一个</a:t>
            </a:r>
            <a:r>
              <a:rPr lang="en-US" altLang="zh-CN" dirty="0"/>
              <a:t>O(1)push</a:t>
            </a:r>
            <a:r>
              <a:rPr lang="zh-CN" altLang="en-US" dirty="0"/>
              <a:t>，</a:t>
            </a:r>
            <a:r>
              <a:rPr lang="en-US" altLang="zh-CN" dirty="0"/>
              <a:t>pop</a:t>
            </a:r>
            <a:r>
              <a:rPr lang="zh-CN" altLang="en-US" dirty="0"/>
              <a:t>和查询最大值的数据结构</a:t>
            </a:r>
            <a:endParaRPr lang="en-US" altLang="zh-CN" dirty="0"/>
          </a:p>
          <a:p>
            <a:r>
              <a:rPr lang="zh-CN" altLang="en-US" dirty="0"/>
              <a:t>只需要维护一个按照权值递减，按照入队时间递增的序列，每次在上面操作即可</a:t>
            </a:r>
          </a:p>
        </p:txBody>
      </p:sp>
    </p:spTree>
    <p:extLst>
      <p:ext uri="{BB962C8B-B14F-4D97-AF65-F5344CB8AC3E}">
        <p14:creationId xmlns:p14="http://schemas.microsoft.com/office/powerpoint/2010/main" val="3388508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52D94C-8DA9-41C4-AC64-F4C3432BA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单调队列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F0B235E-3570-48FB-9EED-64D891583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2258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30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022DD-2C73-49B5-ACAB-FE355BE8B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清华数据结构课 </a:t>
            </a:r>
            <a:r>
              <a:rPr lang="en-US" altLang="zh-CN" dirty="0"/>
              <a:t>CST2019 1-4 Jump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816F01-0B26-4FBF-8E91-3A16F0817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　　一只跳蚤在练习跳跃。它面前有 </a:t>
            </a:r>
            <a:r>
              <a:rPr lang="en-US" altLang="zh-CN" dirty="0"/>
              <a:t>n </a:t>
            </a:r>
            <a:r>
              <a:rPr lang="zh-CN" altLang="en-US" dirty="0"/>
              <a:t>个格子，编号为 </a:t>
            </a:r>
            <a:r>
              <a:rPr lang="en-US" altLang="zh-CN" dirty="0"/>
              <a:t>1 ~ n</a:t>
            </a:r>
            <a:r>
              <a:rPr lang="zh-CN" altLang="en-US" dirty="0"/>
              <a:t>。一开始，跳蚤在 </a:t>
            </a:r>
            <a:r>
              <a:rPr lang="en-US" altLang="zh-CN" dirty="0"/>
              <a:t>1 </a:t>
            </a:r>
            <a:r>
              <a:rPr lang="zh-CN" altLang="en-US" dirty="0"/>
              <a:t>号格子上。</a:t>
            </a:r>
          </a:p>
          <a:p>
            <a:r>
              <a:rPr lang="zh-CN" altLang="en-US" dirty="0"/>
              <a:t>　　跳蚤的目标是，通过 </a:t>
            </a:r>
            <a:r>
              <a:rPr lang="en-US" altLang="zh-CN" dirty="0"/>
              <a:t>1 </a:t>
            </a:r>
            <a:r>
              <a:rPr lang="zh-CN" altLang="en-US" dirty="0"/>
              <a:t>次或多次跳跃，从 </a:t>
            </a:r>
            <a:r>
              <a:rPr lang="en-US" altLang="zh-CN" dirty="0"/>
              <a:t>1 </a:t>
            </a:r>
            <a:r>
              <a:rPr lang="zh-CN" altLang="en-US" dirty="0"/>
              <a:t>号格子恰好跳至 </a:t>
            </a:r>
            <a:r>
              <a:rPr lang="en-US" altLang="zh-CN" dirty="0"/>
              <a:t>n </a:t>
            </a:r>
            <a:r>
              <a:rPr lang="zh-CN" altLang="en-US" dirty="0"/>
              <a:t>号格子。已知当跳蚤在第 </a:t>
            </a:r>
            <a:r>
              <a:rPr lang="en-US" altLang="zh-CN" dirty="0" err="1"/>
              <a:t>i</a:t>
            </a:r>
            <a:r>
              <a:rPr lang="en-US" altLang="zh-CN" dirty="0"/>
              <a:t> (1 ≤ </a:t>
            </a:r>
            <a:r>
              <a:rPr lang="en-US" altLang="zh-CN" dirty="0" err="1"/>
              <a:t>i</a:t>
            </a:r>
            <a:r>
              <a:rPr lang="en-US" altLang="zh-CN" dirty="0"/>
              <a:t> &lt; n) </a:t>
            </a:r>
            <a:r>
              <a:rPr lang="zh-CN" altLang="en-US" dirty="0"/>
              <a:t>个格子上时，可以花费 </a:t>
            </a:r>
            <a:r>
              <a:rPr lang="en-US" altLang="zh-CN" dirty="0"/>
              <a:t>t[</a:t>
            </a:r>
            <a:r>
              <a:rPr lang="en-US" altLang="zh-CN" dirty="0" err="1"/>
              <a:t>i</a:t>
            </a:r>
            <a:r>
              <a:rPr lang="en-US" altLang="zh-CN" dirty="0"/>
              <a:t>] (0 &lt; t[</a:t>
            </a:r>
            <a:r>
              <a:rPr lang="en-US" altLang="zh-CN" dirty="0" err="1"/>
              <a:t>i</a:t>
            </a:r>
            <a:r>
              <a:rPr lang="en-US" altLang="zh-CN" dirty="0"/>
              <a:t>] &lt; 10^9) </a:t>
            </a:r>
            <a:r>
              <a:rPr lang="zh-CN" altLang="en-US" dirty="0"/>
              <a:t>个单位时间跳至满足 </a:t>
            </a:r>
            <a:r>
              <a:rPr lang="en-US" altLang="zh-CN" dirty="0"/>
              <a:t>l[</a:t>
            </a:r>
            <a:r>
              <a:rPr lang="en-US" altLang="zh-CN" dirty="0" err="1"/>
              <a:t>i</a:t>
            </a:r>
            <a:r>
              <a:rPr lang="en-US" altLang="zh-CN" dirty="0"/>
              <a:t>] ≤ j ≤ r[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  <a:r>
              <a:rPr lang="zh-CN" altLang="en-US" dirty="0"/>
              <a:t>的第 </a:t>
            </a:r>
            <a:r>
              <a:rPr lang="en-US" altLang="zh-CN" dirty="0"/>
              <a:t>j </a:t>
            </a:r>
            <a:r>
              <a:rPr lang="zh-CN" altLang="en-US" dirty="0"/>
              <a:t>个格子上。</a:t>
            </a:r>
          </a:p>
          <a:p>
            <a:r>
              <a:rPr lang="zh-CN" altLang="en-US" dirty="0"/>
              <a:t>　　另外，所有 </a:t>
            </a:r>
            <a:r>
              <a:rPr lang="en-US" altLang="zh-CN" dirty="0"/>
              <a:t>l[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  <a:r>
              <a:rPr lang="zh-CN" altLang="en-US" dirty="0"/>
              <a:t>和 </a:t>
            </a:r>
            <a:r>
              <a:rPr lang="en-US" altLang="zh-CN" dirty="0"/>
              <a:t>r[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  <a:r>
              <a:rPr lang="zh-CN" altLang="en-US" dirty="0"/>
              <a:t>满足：</a:t>
            </a:r>
          </a:p>
          <a:p>
            <a:r>
              <a:rPr lang="zh-CN" altLang="en-US" dirty="0"/>
              <a:t>　　① </a:t>
            </a:r>
            <a:r>
              <a:rPr lang="en-US" altLang="zh-CN" dirty="0" err="1"/>
              <a:t>i</a:t>
            </a:r>
            <a:r>
              <a:rPr lang="en-US" altLang="zh-CN" dirty="0"/>
              <a:t> &lt; l[</a:t>
            </a:r>
            <a:r>
              <a:rPr lang="en-US" altLang="zh-CN" dirty="0" err="1"/>
              <a:t>i</a:t>
            </a:r>
            <a:r>
              <a:rPr lang="en-US" altLang="zh-CN" dirty="0"/>
              <a:t>] ≤ r[</a:t>
            </a:r>
            <a:r>
              <a:rPr lang="en-US" altLang="zh-CN" dirty="0" err="1"/>
              <a:t>i</a:t>
            </a:r>
            <a:r>
              <a:rPr lang="en-US" altLang="zh-CN" dirty="0"/>
              <a:t>] ≤ n</a:t>
            </a:r>
          </a:p>
          <a:p>
            <a:r>
              <a:rPr lang="zh-CN" altLang="en-US" dirty="0"/>
              <a:t>　　② </a:t>
            </a:r>
            <a:r>
              <a:rPr lang="en-US" altLang="zh-CN" dirty="0"/>
              <a:t>l[</a:t>
            </a:r>
            <a:r>
              <a:rPr lang="en-US" altLang="zh-CN" dirty="0" err="1"/>
              <a:t>i</a:t>
            </a:r>
            <a:r>
              <a:rPr lang="en-US" altLang="zh-CN" dirty="0"/>
              <a:t>] ≤ l[</a:t>
            </a:r>
            <a:r>
              <a:rPr lang="en-US" altLang="zh-CN" dirty="0" err="1"/>
              <a:t>i</a:t>
            </a:r>
            <a:r>
              <a:rPr lang="en-US" altLang="zh-CN" dirty="0"/>
              <a:t> + 1]</a:t>
            </a:r>
          </a:p>
          <a:p>
            <a:r>
              <a:rPr lang="zh-CN" altLang="en-US" dirty="0"/>
              <a:t>　　③ </a:t>
            </a:r>
            <a:r>
              <a:rPr lang="en-US" altLang="zh-CN" dirty="0"/>
              <a:t>r[</a:t>
            </a:r>
            <a:r>
              <a:rPr lang="en-US" altLang="zh-CN" dirty="0" err="1"/>
              <a:t>i</a:t>
            </a:r>
            <a:r>
              <a:rPr lang="en-US" altLang="zh-CN" dirty="0"/>
              <a:t>] ≤ r[</a:t>
            </a:r>
            <a:r>
              <a:rPr lang="en-US" altLang="zh-CN" dirty="0" err="1"/>
              <a:t>i</a:t>
            </a:r>
            <a:r>
              <a:rPr lang="en-US" altLang="zh-CN" dirty="0"/>
              <a:t> + 1]</a:t>
            </a:r>
          </a:p>
          <a:p>
            <a:r>
              <a:rPr lang="zh-CN" altLang="en-US" dirty="0"/>
              <a:t>　　现在跳蚤想要最小化跳跃的总时间，你能帮它吗？</a:t>
            </a:r>
            <a:endParaRPr lang="en-US" altLang="zh-CN" dirty="0"/>
          </a:p>
          <a:p>
            <a:r>
              <a:rPr lang="zh-CN" altLang="en-US" dirty="0"/>
              <a:t>　　</a:t>
            </a:r>
            <a:r>
              <a:rPr lang="en-US" altLang="zh-CN" dirty="0"/>
              <a:t>2 &lt;= n &lt;= 1,000,000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9290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91FB9-C832-4FBF-9333-BA0DDA796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8C033-1FC9-44FA-B6EF-A635A1B03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考虑使用动态规划算法来解决这个问题</a:t>
            </a:r>
          </a:p>
          <a:p>
            <a:r>
              <a:rPr lang="zh-CN" altLang="en-US" dirty="0"/>
              <a:t>我们转化一下问题，从</a:t>
            </a:r>
            <a:r>
              <a:rPr lang="en-US" altLang="zh-CN" dirty="0"/>
              <a:t>n</a:t>
            </a:r>
            <a:r>
              <a:rPr lang="zh-CN" altLang="en-US" dirty="0"/>
              <a:t>号格子跳到</a:t>
            </a:r>
            <a:r>
              <a:rPr lang="en-US" altLang="zh-CN" dirty="0"/>
              <a:t>1</a:t>
            </a:r>
            <a:r>
              <a:rPr lang="zh-CN" altLang="en-US" dirty="0"/>
              <a:t>号格子，每次可以从一个区间</a:t>
            </a:r>
            <a:r>
              <a:rPr lang="en-US" altLang="zh-CN" dirty="0"/>
              <a:t>[</a:t>
            </a:r>
            <a:r>
              <a:rPr lang="en-US" altLang="zh-CN" dirty="0" err="1"/>
              <a:t>l_i,r_i</a:t>
            </a:r>
            <a:r>
              <a:rPr lang="en-US" altLang="zh-CN" dirty="0"/>
              <a:t>]</a:t>
            </a:r>
            <a:r>
              <a:rPr lang="zh-CN" altLang="en-US" dirty="0"/>
              <a:t>以</a:t>
            </a:r>
            <a:r>
              <a:rPr lang="en-US" altLang="zh-CN" dirty="0" err="1"/>
              <a:t>t_i</a:t>
            </a:r>
            <a:r>
              <a:rPr lang="zh-CN" altLang="en-US" dirty="0"/>
              <a:t>的代价跳到</a:t>
            </a:r>
            <a:r>
              <a:rPr lang="en-US" altLang="zh-CN" dirty="0" err="1"/>
              <a:t>i</a:t>
            </a:r>
            <a:r>
              <a:rPr lang="zh-CN" altLang="en-US" dirty="0"/>
              <a:t>位置</a:t>
            </a:r>
          </a:p>
          <a:p>
            <a:r>
              <a:rPr lang="zh-CN" altLang="en-US" dirty="0"/>
              <a:t>用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来表示跳到第</a:t>
            </a:r>
            <a:r>
              <a:rPr lang="en-US" altLang="zh-CN" dirty="0" err="1"/>
              <a:t>i</a:t>
            </a:r>
            <a:r>
              <a:rPr lang="zh-CN" altLang="en-US" dirty="0"/>
              <a:t>个位置的最小代价，那么我们有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 = t[</a:t>
            </a:r>
            <a:r>
              <a:rPr lang="en-US" altLang="zh-CN" dirty="0" err="1"/>
              <a:t>i</a:t>
            </a:r>
            <a:r>
              <a:rPr lang="en-US" altLang="zh-CN" dirty="0"/>
              <a:t>] + min( f[j] ) , </a:t>
            </a:r>
            <a:r>
              <a:rPr lang="zh-CN" altLang="en-US" dirty="0"/>
              <a:t>这里</a:t>
            </a:r>
            <a:r>
              <a:rPr lang="en-US" altLang="zh-CN" dirty="0"/>
              <a:t>j</a:t>
            </a:r>
            <a:r>
              <a:rPr lang="zh-CN" altLang="en-US" dirty="0"/>
              <a:t>从</a:t>
            </a:r>
            <a:r>
              <a:rPr lang="en-US" altLang="zh-CN" dirty="0"/>
              <a:t>l[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到</a:t>
            </a:r>
            <a:r>
              <a:rPr lang="en-US" altLang="zh-CN" dirty="0"/>
              <a:t>r[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r>
              <a:rPr lang="zh-CN" altLang="en-US" dirty="0"/>
              <a:t>由于题目中限制了</a:t>
            </a:r>
            <a:r>
              <a:rPr lang="en-US" altLang="zh-CN" dirty="0"/>
              <a:t>l[</a:t>
            </a:r>
            <a:r>
              <a:rPr lang="en-US" altLang="zh-CN" dirty="0" err="1"/>
              <a:t>i</a:t>
            </a:r>
            <a:r>
              <a:rPr lang="en-US" altLang="zh-CN" dirty="0"/>
              <a:t>] &lt;= l[</a:t>
            </a:r>
            <a:r>
              <a:rPr lang="en-US" altLang="zh-CN" dirty="0" err="1"/>
              <a:t>i</a:t>
            </a:r>
            <a:r>
              <a:rPr lang="en-US" altLang="zh-CN" dirty="0"/>
              <a:t> + 1]</a:t>
            </a:r>
            <a:r>
              <a:rPr lang="zh-CN" altLang="en-US" dirty="0"/>
              <a:t>，</a:t>
            </a:r>
            <a:r>
              <a:rPr lang="en-US" altLang="zh-CN" dirty="0"/>
              <a:t>r[</a:t>
            </a:r>
            <a:r>
              <a:rPr lang="en-US" altLang="zh-CN" dirty="0" err="1"/>
              <a:t>i</a:t>
            </a:r>
            <a:r>
              <a:rPr lang="en-US" altLang="zh-CN" dirty="0"/>
              <a:t>] &lt;= r[</a:t>
            </a:r>
            <a:r>
              <a:rPr lang="en-US" altLang="zh-CN" dirty="0" err="1"/>
              <a:t>i</a:t>
            </a:r>
            <a:r>
              <a:rPr lang="en-US" altLang="zh-CN" dirty="0"/>
              <a:t> + 1]</a:t>
            </a:r>
            <a:r>
              <a:rPr lang="zh-CN" altLang="en-US" dirty="0"/>
              <a:t>，并且我们动态规划是从</a:t>
            </a:r>
            <a:r>
              <a:rPr lang="en-US" altLang="zh-CN" dirty="0"/>
              <a:t>n</a:t>
            </a:r>
            <a:r>
              <a:rPr lang="zh-CN" altLang="en-US" dirty="0"/>
              <a:t>转移到</a:t>
            </a:r>
            <a:r>
              <a:rPr lang="en-US" altLang="zh-CN" dirty="0"/>
              <a:t>1</a:t>
            </a:r>
            <a:r>
              <a:rPr lang="zh-CN" altLang="en-US" dirty="0"/>
              <a:t>的，所以我们可以使用单调队列（即</a:t>
            </a:r>
            <a:r>
              <a:rPr lang="en-US" altLang="zh-CN" dirty="0" err="1"/>
              <a:t>queap</a:t>
            </a:r>
            <a:r>
              <a:rPr lang="zh-CN" altLang="en-US" dirty="0"/>
              <a:t>）来维护当前区间内的最小值来优化转移的时间复杂度，最后输出</a:t>
            </a:r>
            <a:r>
              <a:rPr lang="en-US" altLang="zh-CN" dirty="0"/>
              <a:t>f[1]</a:t>
            </a:r>
            <a:r>
              <a:rPr lang="zh-CN" altLang="en-US" dirty="0"/>
              <a:t>即可</a:t>
            </a:r>
          </a:p>
          <a:p>
            <a:r>
              <a:rPr lang="zh-CN" altLang="en-US" dirty="0"/>
              <a:t>不考虑读入时间时，此题总时间复杂度为</a:t>
            </a:r>
            <a:r>
              <a:rPr lang="en-US" altLang="zh-CN" dirty="0"/>
              <a:t>O( n )</a:t>
            </a:r>
            <a:r>
              <a:rPr lang="zh-CN" altLang="en-US" dirty="0"/>
              <a:t>，空间复杂度为</a:t>
            </a:r>
            <a:r>
              <a:rPr lang="en-US" altLang="zh-CN" dirty="0"/>
              <a:t>O( n 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8003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38EB970-E776-4E80-A60F-BB63B4C882D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2130426"/>
            <a:ext cx="7772400" cy="1470025"/>
          </a:xfrm>
        </p:spPr>
        <p:txBody>
          <a:bodyPr anchor="ctr"/>
          <a:lstStyle/>
          <a:p>
            <a:pPr eaLnBrk="1" hangingPunct="1"/>
            <a:r>
              <a:rPr lang="zh-CN" altLang="en-US" sz="4400" dirty="0"/>
              <a:t>栈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406AABA3-5CE1-4BE8-B53B-FE6F4CA301E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/>
          <a:lstStyle/>
          <a:p>
            <a:pPr eaLnBrk="1" hangingPunct="1"/>
            <a:endParaRPr lang="zh-CN" altLang="zh-CN" sz="3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C0AF3B80-C2E4-40EA-84A2-DFB650CE50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什么是栈啊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F796ABBF-8EA3-4EF1-B72E-9F5F9D05E9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可以理解为薯片筒</a:t>
            </a:r>
            <a:endParaRPr lang="en-US" altLang="zh-CN" dirty="0"/>
          </a:p>
          <a:p>
            <a:pPr eaLnBrk="1" hangingPunct="1"/>
            <a:r>
              <a:rPr lang="zh-CN" altLang="en-US" dirty="0"/>
              <a:t>这个也就是“先进后出”</a:t>
            </a:r>
            <a:endParaRPr lang="en-US" altLang="zh-CN" dirty="0"/>
          </a:p>
          <a:p>
            <a:r>
              <a:rPr lang="zh-CN" altLang="en-US" dirty="0"/>
              <a:t>支持的操作：</a:t>
            </a:r>
          </a:p>
          <a:p>
            <a:r>
              <a:rPr lang="en-US" altLang="zh-CN" dirty="0"/>
              <a:t>1.push</a:t>
            </a:r>
            <a:r>
              <a:rPr lang="zh-CN" altLang="en-US" dirty="0"/>
              <a:t>：从栈最后面取出一片薯片吃掉</a:t>
            </a:r>
          </a:p>
          <a:p>
            <a:r>
              <a:rPr lang="en-US" altLang="zh-CN" dirty="0"/>
              <a:t>2.pop</a:t>
            </a:r>
            <a:r>
              <a:rPr lang="zh-CN" altLang="en-US" dirty="0"/>
              <a:t>：把一片薯片从栈最后面放回去</a:t>
            </a:r>
            <a:endParaRPr lang="en-US" altLang="zh-CN" dirty="0"/>
          </a:p>
          <a:p>
            <a:r>
              <a:rPr lang="zh-CN" altLang="en-US" dirty="0"/>
              <a:t>（演示一下）</a:t>
            </a:r>
            <a:endParaRPr lang="en-US" altLang="zh-CN" dirty="0"/>
          </a:p>
          <a:p>
            <a:pPr marL="0" indent="0" eaLnBrk="1" hangingPunct="1">
              <a:buNone/>
            </a:pPr>
            <a:endParaRPr lang="zh-CN" altLang="en-US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D4936AD7-E54A-47FE-9F03-3A2CD71350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栈能用来干什么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39EFE62B-FDCC-4D3C-9365-B7204C0F37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可以用来模拟</a:t>
            </a:r>
          </a:p>
          <a:p>
            <a:pPr eaLnBrk="1" hangingPunct="1"/>
            <a:r>
              <a:rPr lang="zh-CN" altLang="en-US"/>
              <a:t>单调栈</a:t>
            </a:r>
            <a:endParaRPr lang="en-US" altLang="zh-CN"/>
          </a:p>
          <a:p>
            <a:pPr eaLnBrk="1" hangingPunct="1"/>
            <a:r>
              <a:rPr lang="zh-CN" altLang="en-US"/>
              <a:t>写防递归爆栈的手工栈</a:t>
            </a:r>
            <a:endParaRPr lang="en-US" altLang="zh-CN"/>
          </a:p>
          <a:p>
            <a:pPr eaLnBrk="1" hangingPunct="1"/>
            <a:r>
              <a:rPr lang="zh-CN" altLang="en-US"/>
              <a:t>然后好像就</a:t>
            </a:r>
            <a:r>
              <a:rPr lang="en-US" altLang="zh-CN"/>
              <a:t>…</a:t>
            </a:r>
            <a:r>
              <a:rPr lang="zh-CN" altLang="en-US"/>
              <a:t>没了？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5D878F3E-5673-4BA6-B8E4-C84AC3D848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为什么要学数据结构</a:t>
            </a:r>
          </a:p>
        </p:txBody>
      </p:sp>
      <p:sp>
        <p:nvSpPr>
          <p:cNvPr id="5123" name="内容占位符 2">
            <a:extLst>
              <a:ext uri="{FF2B5EF4-FFF2-40B4-BE49-F238E27FC236}">
                <a16:creationId xmlns:a16="http://schemas.microsoft.com/office/drawing/2014/main" id="{611A5DA4-52BF-47AE-B8DA-F53CC084C9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这对我</a:t>
            </a:r>
            <a:r>
              <a:rPr lang="en-US" altLang="zh-CN"/>
              <a:t>NOIP</a:t>
            </a:r>
            <a:r>
              <a:rPr lang="zh-CN" altLang="en-US"/>
              <a:t>有帮助吗？</a:t>
            </a:r>
          </a:p>
        </p:txBody>
      </p:sp>
      <p:pic>
        <p:nvPicPr>
          <p:cNvPr id="5" name="图片 5">
            <a:extLst>
              <a:ext uri="{FF2B5EF4-FFF2-40B4-BE49-F238E27FC236}">
                <a16:creationId xmlns:a16="http://schemas.microsoft.com/office/drawing/2014/main" id="{7A364992-9F68-4803-84B6-5AE860C6E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939" y="3716338"/>
            <a:ext cx="24987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01CBA4A-5CD4-47A0-8D99-A899C5D629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STL</a:t>
            </a:r>
            <a:r>
              <a:rPr lang="zh-CN" altLang="en-US"/>
              <a:t> </a:t>
            </a:r>
            <a:r>
              <a:rPr lang="en-US" altLang="zh-CN"/>
              <a:t>stack</a:t>
            </a:r>
            <a:endParaRPr lang="zh-CN" altLang="en-US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0973CD0-4EE5-4AF8-BAA6-736E0C8F4A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头文件：</a:t>
            </a:r>
            <a:r>
              <a:rPr lang="en-US" altLang="zh-CN"/>
              <a:t>#include &lt;stack&gt;</a:t>
            </a:r>
          </a:p>
          <a:p>
            <a:pPr eaLnBrk="1" hangingPunct="1"/>
            <a:r>
              <a:rPr lang="zh-CN" altLang="en-US"/>
              <a:t>建立一个栈</a:t>
            </a:r>
            <a:r>
              <a:rPr lang="en-US" altLang="zh-CN"/>
              <a:t>stack &lt; </a:t>
            </a:r>
            <a:r>
              <a:rPr lang="zh-CN" altLang="en-US"/>
              <a:t>类型 </a:t>
            </a:r>
            <a:r>
              <a:rPr lang="en-US" altLang="zh-CN"/>
              <a:t>&gt; s;</a:t>
            </a:r>
          </a:p>
          <a:p>
            <a:pPr eaLnBrk="1" hangingPunct="1"/>
            <a:r>
              <a:rPr lang="zh-CN" altLang="en-US"/>
              <a:t>加入一个新的元素</a:t>
            </a:r>
            <a:r>
              <a:rPr lang="en-US" altLang="zh-CN"/>
              <a:t>s.push( a )</a:t>
            </a:r>
          </a:p>
          <a:p>
            <a:pPr eaLnBrk="1" hangingPunct="1"/>
            <a:r>
              <a:rPr lang="zh-CN" altLang="en-US"/>
              <a:t>询问栈顶元素</a:t>
            </a:r>
            <a:r>
              <a:rPr lang="en-US" altLang="zh-CN"/>
              <a:t>s.top()</a:t>
            </a:r>
          </a:p>
          <a:p>
            <a:pPr eaLnBrk="1" hangingPunct="1"/>
            <a:r>
              <a:rPr lang="zh-CN" altLang="en-US"/>
              <a:t>弹出栈顶元素</a:t>
            </a:r>
            <a:r>
              <a:rPr lang="en-US" altLang="zh-CN"/>
              <a:t>s.pop()</a:t>
            </a:r>
          </a:p>
          <a:p>
            <a:pPr eaLnBrk="1" hangingPunct="1"/>
            <a:r>
              <a:rPr lang="zh-CN" altLang="en-US"/>
              <a:t>栈里面有多少个元素</a:t>
            </a:r>
            <a:r>
              <a:rPr lang="en-US" altLang="zh-CN"/>
              <a:t>s.size()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579A77DA-7D6A-42A4-8D3C-902CEC1499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手写栈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7EB58579-1BB5-4950-B9D2-A339A1E9A8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既然有</a:t>
            </a:r>
            <a:r>
              <a:rPr lang="en-US" altLang="zh-CN" dirty="0"/>
              <a:t>STL</a:t>
            </a:r>
            <a:r>
              <a:rPr lang="zh-CN" altLang="en-US" dirty="0"/>
              <a:t>为什么要手写啊</a:t>
            </a:r>
            <a:endParaRPr lang="en-US" altLang="zh-CN" dirty="0"/>
          </a:p>
          <a:p>
            <a:r>
              <a:rPr lang="zh-CN" altLang="en-US" dirty="0"/>
              <a:t>因为手写栈比</a:t>
            </a:r>
            <a:r>
              <a:rPr lang="en-US" altLang="zh-CN" dirty="0" err="1"/>
              <a:t>stl</a:t>
            </a:r>
            <a:r>
              <a:rPr lang="en-US" altLang="zh-CN" dirty="0"/>
              <a:t>::stack</a:t>
            </a:r>
            <a:r>
              <a:rPr lang="zh-CN" altLang="en-US" dirty="0"/>
              <a:t>还好写</a:t>
            </a:r>
          </a:p>
        </p:txBody>
      </p:sp>
    </p:spTree>
    <p:extLst>
      <p:ext uri="{BB962C8B-B14F-4D97-AF65-F5344CB8AC3E}">
        <p14:creationId xmlns:p14="http://schemas.microsoft.com/office/powerpoint/2010/main" val="6310508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FBE9261D-634A-4557-8CB5-0C05678608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手写栈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04CCF370-0F55-41D0-AF7A-59D3BB1D92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int st[ MAXN ] , top;</a:t>
            </a:r>
          </a:p>
          <a:p>
            <a:pPr eaLnBrk="1" hangingPunct="1"/>
            <a:r>
              <a:rPr lang="zh-CN" altLang="en-US"/>
              <a:t>查询栈头</a:t>
            </a:r>
            <a:r>
              <a:rPr lang="en-US" altLang="zh-CN"/>
              <a:t>:a = st[ top ];</a:t>
            </a:r>
          </a:p>
          <a:p>
            <a:pPr eaLnBrk="1" hangingPunct="1"/>
            <a:r>
              <a:rPr lang="zh-CN" altLang="en-US"/>
              <a:t>弹出栈头</a:t>
            </a:r>
            <a:r>
              <a:rPr lang="en-US" altLang="zh-CN"/>
              <a:t>:top--;</a:t>
            </a:r>
          </a:p>
          <a:p>
            <a:pPr eaLnBrk="1" hangingPunct="1"/>
            <a:r>
              <a:rPr lang="zh-CN" altLang="en-US"/>
              <a:t>查询并弹出</a:t>
            </a:r>
            <a:r>
              <a:rPr lang="en-US" altLang="zh-CN"/>
              <a:t>:a = st[ top-- ];</a:t>
            </a:r>
          </a:p>
          <a:p>
            <a:pPr eaLnBrk="1" hangingPunct="1"/>
            <a:r>
              <a:rPr lang="zh-CN" altLang="en-US"/>
              <a:t>入栈</a:t>
            </a:r>
            <a:r>
              <a:rPr lang="en-US" altLang="zh-CN"/>
              <a:t>:st[ ++top ] = a;</a:t>
            </a:r>
          </a:p>
          <a:p>
            <a:pPr eaLnBrk="1" hangingPunct="1"/>
            <a:r>
              <a:rPr lang="zh-CN" altLang="en-US"/>
              <a:t>栈内元素个数</a:t>
            </a:r>
            <a:r>
              <a:rPr lang="en-US" altLang="zh-CN"/>
              <a:t>:top</a:t>
            </a:r>
          </a:p>
        </p:txBody>
      </p:sp>
    </p:spTree>
    <p:extLst>
      <p:ext uri="{BB962C8B-B14F-4D97-AF65-F5344CB8AC3E}">
        <p14:creationId xmlns:p14="http://schemas.microsoft.com/office/powerpoint/2010/main" val="24608490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C1ABF-AAE2-41F3-8995-B28653F05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手写栈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CD1AEC-6DC3-4B48-B0DF-34F7B8798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一般我不习惯写结构体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2580DC-84C2-49F4-A40C-C739C56F0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80" y="2577306"/>
            <a:ext cx="41624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0043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1A2596-C1B3-4BBD-B021-AA3916649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Luogu1241 </a:t>
            </a:r>
            <a:r>
              <a:rPr lang="zh-CN" altLang="en-US" dirty="0"/>
              <a:t>括号序列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B52E0F-61CC-4865-AE3A-79D7AFFBF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定义如下规则序列</a:t>
            </a:r>
            <a:r>
              <a:rPr lang="en-US" altLang="zh-CN" dirty="0"/>
              <a:t>(</a:t>
            </a:r>
            <a:r>
              <a:rPr lang="zh-CN" altLang="en-US" dirty="0"/>
              <a:t>字符串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．空序列是规则序列；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．如果</a:t>
            </a:r>
            <a:r>
              <a:rPr lang="en-US" altLang="zh-CN" dirty="0"/>
              <a:t>S</a:t>
            </a:r>
            <a:r>
              <a:rPr lang="zh-CN" altLang="en-US" dirty="0"/>
              <a:t>是规则序列，那么</a:t>
            </a:r>
            <a:r>
              <a:rPr lang="en-US" altLang="zh-CN" dirty="0"/>
              <a:t>(S)</a:t>
            </a:r>
            <a:r>
              <a:rPr lang="zh-CN" altLang="en-US" dirty="0"/>
              <a:t>和</a:t>
            </a:r>
            <a:r>
              <a:rPr lang="en-US" altLang="zh-CN" dirty="0"/>
              <a:t>[S]</a:t>
            </a:r>
            <a:r>
              <a:rPr lang="zh-CN" altLang="en-US" dirty="0"/>
              <a:t>也是规则序列；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．如果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都是规则序列，那么</a:t>
            </a:r>
            <a:r>
              <a:rPr lang="en-US" altLang="zh-CN" dirty="0"/>
              <a:t>AB</a:t>
            </a:r>
            <a:r>
              <a:rPr lang="zh-CN" altLang="en-US" dirty="0"/>
              <a:t>也是规则序列。</a:t>
            </a:r>
          </a:p>
          <a:p>
            <a:r>
              <a:rPr lang="zh-CN" altLang="en-US" dirty="0"/>
              <a:t>例如，下面的字符串都是规则序列：</a:t>
            </a:r>
          </a:p>
          <a:p>
            <a:r>
              <a:rPr lang="en-US" altLang="zh-CN" dirty="0"/>
              <a:t>()</a:t>
            </a:r>
            <a:r>
              <a:rPr lang="zh-CN" altLang="en-US" dirty="0"/>
              <a:t>，</a:t>
            </a:r>
            <a:r>
              <a:rPr lang="en-US" altLang="zh-CN" dirty="0"/>
              <a:t>[]</a:t>
            </a:r>
            <a:r>
              <a:rPr lang="zh-CN" altLang="en-US" dirty="0"/>
              <a:t>，</a:t>
            </a:r>
            <a:r>
              <a:rPr lang="en-US" altLang="zh-CN" dirty="0"/>
              <a:t>(())</a:t>
            </a:r>
            <a:r>
              <a:rPr lang="zh-CN" altLang="en-US" dirty="0"/>
              <a:t>，</a:t>
            </a:r>
            <a:r>
              <a:rPr lang="en-US" altLang="zh-CN" dirty="0"/>
              <a:t>([])</a:t>
            </a:r>
            <a:r>
              <a:rPr lang="zh-CN" altLang="en-US" dirty="0"/>
              <a:t>，</a:t>
            </a:r>
            <a:r>
              <a:rPr lang="en-US" altLang="zh-CN" dirty="0"/>
              <a:t>()[]</a:t>
            </a:r>
            <a:r>
              <a:rPr lang="zh-CN" altLang="en-US" dirty="0"/>
              <a:t>，</a:t>
            </a:r>
            <a:r>
              <a:rPr lang="en-US" altLang="zh-CN" dirty="0"/>
              <a:t>()[()]</a:t>
            </a:r>
          </a:p>
          <a:p>
            <a:r>
              <a:rPr lang="zh-CN" altLang="en-US" dirty="0"/>
              <a:t>而以下几个则不是：</a:t>
            </a:r>
          </a:p>
          <a:p>
            <a:r>
              <a:rPr lang="en-US" altLang="zh-CN" dirty="0"/>
              <a:t>(</a:t>
            </a:r>
            <a:r>
              <a:rPr lang="zh-CN" altLang="en-US" dirty="0"/>
              <a:t>，</a:t>
            </a:r>
            <a:r>
              <a:rPr lang="en-US" altLang="zh-CN" dirty="0"/>
              <a:t>[</a:t>
            </a:r>
            <a:r>
              <a:rPr lang="zh-CN" altLang="en-US" dirty="0"/>
              <a:t>，</a:t>
            </a:r>
            <a:r>
              <a:rPr lang="en-US" altLang="zh-CN" dirty="0"/>
              <a:t>]</a:t>
            </a:r>
            <a:r>
              <a:rPr lang="zh-CN" altLang="en-US" dirty="0"/>
              <a:t>，</a:t>
            </a:r>
            <a:r>
              <a:rPr lang="en-US" altLang="zh-CN" dirty="0"/>
              <a:t>)(</a:t>
            </a:r>
            <a:r>
              <a:rPr lang="zh-CN" altLang="en-US" dirty="0"/>
              <a:t>，</a:t>
            </a:r>
            <a:r>
              <a:rPr lang="en-US" altLang="zh-CN" dirty="0"/>
              <a:t>())</a:t>
            </a:r>
            <a:r>
              <a:rPr lang="zh-CN" altLang="en-US" dirty="0"/>
              <a:t>，</a:t>
            </a:r>
            <a:r>
              <a:rPr lang="en-US" altLang="zh-CN" dirty="0"/>
              <a:t>([()</a:t>
            </a:r>
          </a:p>
          <a:p>
            <a:r>
              <a:rPr lang="zh-CN" altLang="en-US" dirty="0"/>
              <a:t>现在，给你一些由‘</a:t>
            </a:r>
            <a:r>
              <a:rPr lang="en-US" altLang="zh-CN" dirty="0"/>
              <a:t>(’</a:t>
            </a:r>
            <a:r>
              <a:rPr lang="zh-CN" altLang="en-US" dirty="0"/>
              <a:t>，‘</a:t>
            </a:r>
            <a:r>
              <a:rPr lang="en-US" altLang="zh-CN" dirty="0"/>
              <a:t>)’</a:t>
            </a:r>
            <a:r>
              <a:rPr lang="zh-CN" altLang="en-US" dirty="0"/>
              <a:t>，‘</a:t>
            </a:r>
            <a:r>
              <a:rPr lang="en-US" altLang="zh-CN" dirty="0"/>
              <a:t>[’</a:t>
            </a:r>
            <a:r>
              <a:rPr lang="zh-CN" altLang="en-US" dirty="0"/>
              <a:t>，‘</a:t>
            </a:r>
            <a:r>
              <a:rPr lang="en-US" altLang="zh-CN" dirty="0"/>
              <a:t>]’</a:t>
            </a:r>
            <a:r>
              <a:rPr lang="zh-CN" altLang="en-US" dirty="0"/>
              <a:t>构成的序列，你要做的，是补全该括号序列，即扫描一遍原序列，对每一个右括号，找到在它左边最靠近它的左括号匹配，如果没有就放弃。在以这种方式把原序列匹配完成后，把剩下的未匹配的括号补全。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06761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C4F9B-0066-42A7-A3E5-5DCBE88D9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579D47-4AC6-4C85-AA5C-EA73800DA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如果可以括号匹配，那一定是每个括号和最近的配对括号匹配，这样一直进行下去就可以匹配完整个序列</a:t>
            </a:r>
            <a:endParaRPr lang="en-US" altLang="zh-CN" dirty="0"/>
          </a:p>
          <a:p>
            <a:r>
              <a:rPr lang="zh-CN" altLang="en-US" dirty="0"/>
              <a:t>使用栈验证括号串是否正确的方法：遇到左括号就入栈，遇到匹配的右括号就出栈，否则不出栈；操作结束后，如果栈为空，则括号串正确，否则错误。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72285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B4CB5-2F1D-4179-8818-49E2DBB2F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2A824C-4F5A-46A4-9B56-DD6954198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我们使用这样的方法，用一个栈来维护所有左括号</a:t>
            </a:r>
            <a:endParaRPr lang="en-US" altLang="zh-CN" dirty="0"/>
          </a:p>
          <a:p>
            <a:r>
              <a:rPr lang="zh-CN" altLang="en-US" dirty="0"/>
              <a:t>每次如果加入的是一个左括号，则入栈</a:t>
            </a:r>
            <a:endParaRPr lang="en-US" altLang="zh-CN" dirty="0"/>
          </a:p>
          <a:p>
            <a:r>
              <a:rPr lang="zh-CN" altLang="en-US" dirty="0"/>
              <a:t>如果是一个右括号，则看一下栈顶的括号是否和右括号匹配</a:t>
            </a:r>
            <a:endParaRPr lang="en-US" altLang="zh-CN" dirty="0"/>
          </a:p>
          <a:p>
            <a:r>
              <a:rPr lang="zh-CN" altLang="en-US" dirty="0"/>
              <a:t>如果不匹配，则输出</a:t>
            </a:r>
            <a:r>
              <a:rPr lang="en-US" altLang="zh-CN" dirty="0"/>
              <a:t>-1</a:t>
            </a:r>
          </a:p>
          <a:p>
            <a:r>
              <a:rPr lang="zh-CN" altLang="en-US" dirty="0"/>
              <a:t>否则弹栈，继续扫序列</a:t>
            </a:r>
            <a:br>
              <a:rPr lang="en-US" altLang="zh-CN" dirty="0"/>
            </a:br>
            <a:r>
              <a:rPr lang="zh-CN" altLang="en-US" dirty="0"/>
              <a:t>（演示一下）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O(n)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4545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57847EAE-1D72-4331-8793-0B157C9DE99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2130426"/>
            <a:ext cx="7772400" cy="1470025"/>
          </a:xfrm>
        </p:spPr>
        <p:txBody>
          <a:bodyPr anchor="ctr"/>
          <a:lstStyle/>
          <a:p>
            <a:pPr eaLnBrk="1" hangingPunct="1"/>
            <a:r>
              <a:rPr lang="zh-CN" altLang="en-US" sz="4400"/>
              <a:t>链表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E0514CBB-688E-403C-846E-B22A645277A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/>
          <a:lstStyle/>
          <a:p>
            <a:pPr eaLnBrk="1" hangingPunct="1"/>
            <a:endParaRPr lang="zh-CN" altLang="zh-CN" sz="32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F621F38E-7488-46C4-9AD7-6C5516F09D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链表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D716173D-8E39-46E6-A878-35BA3F79F5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可以理解为一条链子</a:t>
            </a:r>
          </a:p>
          <a:p>
            <a:pPr eaLnBrk="1" hangingPunct="1"/>
            <a:r>
              <a:rPr lang="zh-CN" altLang="en-US" dirty="0"/>
              <a:t>每块都和后面的另一块连着</a:t>
            </a:r>
            <a:endParaRPr lang="en-US" altLang="zh-CN" dirty="0"/>
          </a:p>
          <a:p>
            <a:pPr eaLnBrk="1" hangingPunct="1"/>
            <a:r>
              <a:rPr lang="en-US" altLang="zh-CN" dirty="0"/>
              <a:t>1.pre</a:t>
            </a:r>
            <a:r>
              <a:rPr lang="zh-CN" altLang="en-US" dirty="0"/>
              <a:t>：查询一个节点的前驱节点</a:t>
            </a:r>
            <a:endParaRPr lang="en-US" altLang="zh-CN" dirty="0"/>
          </a:p>
          <a:p>
            <a:pPr eaLnBrk="1" hangingPunct="1"/>
            <a:r>
              <a:rPr lang="en-US" altLang="zh-CN" dirty="0"/>
              <a:t>2.suf</a:t>
            </a:r>
            <a:r>
              <a:rPr lang="zh-CN" altLang="en-US" dirty="0"/>
              <a:t>：查询一个节点的后继节点</a:t>
            </a:r>
            <a:endParaRPr lang="en-US" altLang="zh-CN" dirty="0"/>
          </a:p>
          <a:p>
            <a:pPr eaLnBrk="1" hangingPunct="1"/>
            <a:r>
              <a:rPr lang="en-US" altLang="zh-CN" dirty="0"/>
              <a:t>3.insert</a:t>
            </a:r>
            <a:r>
              <a:rPr lang="zh-CN" altLang="en-US" dirty="0"/>
              <a:t>：在两个节点中插入一个节点</a:t>
            </a:r>
            <a:endParaRPr lang="en-US" altLang="zh-CN" dirty="0"/>
          </a:p>
          <a:p>
            <a:pPr eaLnBrk="1" hangingPunct="1"/>
            <a:r>
              <a:rPr lang="en-US" altLang="zh-CN" dirty="0"/>
              <a:t>4.erase</a:t>
            </a:r>
            <a:r>
              <a:rPr lang="zh-CN" altLang="en-US" dirty="0"/>
              <a:t>：删除一个节点</a:t>
            </a:r>
            <a:endParaRPr lang="en-US" altLang="zh-CN" dirty="0"/>
          </a:p>
          <a:p>
            <a:pPr eaLnBrk="1" hangingPunct="1"/>
            <a:r>
              <a:rPr lang="zh-CN" altLang="en-US" dirty="0"/>
              <a:t>通过维护每个节点的前驱后继节点可以实现（演示一下）</a:t>
            </a:r>
            <a:endParaRPr lang="en-US" altLang="zh-CN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FD3CA-3592-4A1F-ADA2-7779B412F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30C7E0-C58A-4208-99D3-78D2F9B84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由于这个东西在</a:t>
            </a:r>
            <a:r>
              <a:rPr lang="en-US" altLang="zh-CN" dirty="0"/>
              <a:t>NOIP</a:t>
            </a:r>
            <a:r>
              <a:rPr lang="zh-CN" altLang="en-US" dirty="0"/>
              <a:t>中几乎没什么用，所以就不讲这个了</a:t>
            </a:r>
            <a:endParaRPr lang="en-US" altLang="zh-CN" dirty="0"/>
          </a:p>
          <a:p>
            <a:r>
              <a:rPr lang="zh-CN" altLang="en-US" dirty="0"/>
              <a:t>用链表存图的话其实用</a:t>
            </a:r>
            <a:r>
              <a:rPr lang="en-US" altLang="zh-CN" dirty="0"/>
              <a:t>vector</a:t>
            </a:r>
            <a:r>
              <a:rPr lang="zh-CN" altLang="en-US" dirty="0"/>
              <a:t>也是可以做到的，还更简单，建议大家使用</a:t>
            </a:r>
            <a:r>
              <a:rPr lang="en-US" altLang="zh-CN" dirty="0"/>
              <a:t>vector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3511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2F65CEB4-0F7B-490C-81C5-3FBF43889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数据结构拿来做什么题</a:t>
            </a:r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8E250E08-8399-4B58-AECF-82C3346B8D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比如有的题你写暴力会</a:t>
            </a:r>
            <a:r>
              <a:rPr lang="en-US" altLang="zh-CN"/>
              <a:t>TLE</a:t>
            </a:r>
          </a:p>
          <a:p>
            <a:endParaRPr lang="en-US" altLang="zh-CN"/>
          </a:p>
          <a:p>
            <a:r>
              <a:rPr lang="zh-CN" altLang="en-US"/>
              <a:t>具体来说比如：</a:t>
            </a:r>
          </a:p>
          <a:p>
            <a:r>
              <a:rPr lang="zh-CN" altLang="en-US"/>
              <a:t>你需要维护一个长为</a:t>
            </a:r>
            <a:r>
              <a:rPr lang="en-US" altLang="zh-CN"/>
              <a:t>n</a:t>
            </a:r>
            <a:r>
              <a:rPr lang="zh-CN" altLang="en-US"/>
              <a:t>的序列（数组）</a:t>
            </a:r>
            <a:r>
              <a:rPr lang="en-US" altLang="zh-CN"/>
              <a:t>a[i]</a:t>
            </a:r>
          </a:p>
          <a:p>
            <a:r>
              <a:rPr lang="zh-CN" altLang="en-US"/>
              <a:t>有</a:t>
            </a:r>
            <a:r>
              <a:rPr lang="en-US" altLang="zh-CN"/>
              <a:t>m</a:t>
            </a:r>
            <a:r>
              <a:rPr lang="zh-CN" altLang="en-US"/>
              <a:t>个操作：</a:t>
            </a:r>
          </a:p>
          <a:p>
            <a:r>
              <a:rPr lang="en-US" altLang="zh-CN"/>
              <a:t>1.</a:t>
            </a:r>
            <a:r>
              <a:rPr lang="zh-CN" altLang="en-US"/>
              <a:t>把</a:t>
            </a:r>
            <a:r>
              <a:rPr lang="en-US" altLang="zh-CN"/>
              <a:t>a[l],a[l+1]...a[r]</a:t>
            </a:r>
            <a:r>
              <a:rPr lang="zh-CN" altLang="en-US"/>
              <a:t>都加上</a:t>
            </a:r>
            <a:r>
              <a:rPr lang="en-US" altLang="zh-CN"/>
              <a:t>x</a:t>
            </a:r>
          </a:p>
          <a:p>
            <a:r>
              <a:rPr lang="en-US" altLang="zh-CN"/>
              <a:t>2.</a:t>
            </a:r>
            <a:r>
              <a:rPr lang="zh-CN" altLang="en-US"/>
              <a:t>询问</a:t>
            </a:r>
            <a:r>
              <a:rPr lang="en-US" altLang="zh-CN"/>
              <a:t>a[l]+a[l+1]+...+a[r]</a:t>
            </a:r>
            <a:r>
              <a:rPr lang="zh-CN" altLang="en-US"/>
              <a:t>的值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>
            <a:extLst>
              <a:ext uri="{FF2B5EF4-FFF2-40B4-BE49-F238E27FC236}">
                <a16:creationId xmlns:a16="http://schemas.microsoft.com/office/drawing/2014/main" id="{0D6E7137-DF13-4546-9678-1614AEA0CC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STL vector</a:t>
            </a:r>
            <a:endParaRPr lang="zh-CN" altLang="en-US"/>
          </a:p>
        </p:txBody>
      </p:sp>
      <p:sp>
        <p:nvSpPr>
          <p:cNvPr id="49155" name="内容占位符 2">
            <a:extLst>
              <a:ext uri="{FF2B5EF4-FFF2-40B4-BE49-F238E27FC236}">
                <a16:creationId xmlns:a16="http://schemas.microsoft.com/office/drawing/2014/main" id="{BE907A33-5512-42EA-B068-704331A1F0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头文件：</a:t>
            </a:r>
            <a:r>
              <a:rPr lang="en-US" altLang="zh-CN" dirty="0"/>
              <a:t>#include &lt;vector&gt;</a:t>
            </a:r>
          </a:p>
          <a:p>
            <a:pPr eaLnBrk="1" hangingPunct="1"/>
            <a:r>
              <a:rPr lang="zh-CN" altLang="en-US" dirty="0"/>
              <a:t>建立一个</a:t>
            </a:r>
            <a:r>
              <a:rPr lang="en-US" altLang="zh-CN" dirty="0"/>
              <a:t>vector &lt; </a:t>
            </a:r>
            <a:r>
              <a:rPr lang="zh-CN" altLang="en-US" dirty="0"/>
              <a:t>类型 </a:t>
            </a:r>
            <a:r>
              <a:rPr lang="en-US" altLang="zh-CN" dirty="0"/>
              <a:t>&gt; v;</a:t>
            </a:r>
          </a:p>
          <a:p>
            <a:pPr eaLnBrk="1" hangingPunct="1"/>
            <a:r>
              <a:rPr lang="zh-CN" altLang="en-US" dirty="0"/>
              <a:t>加入一个新的元素</a:t>
            </a:r>
            <a:r>
              <a:rPr lang="en-US" altLang="zh-CN" dirty="0" err="1"/>
              <a:t>v.push_back</a:t>
            </a:r>
            <a:r>
              <a:rPr lang="en-US" altLang="zh-CN" dirty="0"/>
              <a:t>( a )</a:t>
            </a:r>
          </a:p>
          <a:p>
            <a:pPr eaLnBrk="1" hangingPunct="1"/>
            <a:r>
              <a:rPr lang="zh-CN" altLang="en-US" dirty="0"/>
              <a:t>询问第</a:t>
            </a:r>
            <a:r>
              <a:rPr lang="en-US" altLang="zh-CN" dirty="0" err="1"/>
              <a:t>i</a:t>
            </a:r>
            <a:r>
              <a:rPr lang="zh-CN" altLang="en-US" dirty="0"/>
              <a:t>个元素</a:t>
            </a:r>
            <a:r>
              <a:rPr lang="en-US" altLang="zh-CN" dirty="0"/>
              <a:t>v[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pPr eaLnBrk="1" hangingPunct="1"/>
            <a:r>
              <a:rPr lang="en-US" altLang="zh-CN" dirty="0"/>
              <a:t>vector</a:t>
            </a:r>
            <a:r>
              <a:rPr lang="zh-CN" altLang="en-US" dirty="0"/>
              <a:t>里面有多少个元素</a:t>
            </a:r>
            <a:r>
              <a:rPr lang="en-US" altLang="zh-CN" dirty="0" err="1"/>
              <a:t>v.size</a:t>
            </a:r>
            <a:r>
              <a:rPr lang="en-US" altLang="zh-CN" dirty="0"/>
              <a:t>()</a:t>
            </a:r>
          </a:p>
          <a:p>
            <a:pPr eaLnBrk="1" hangingPunct="1"/>
            <a:r>
              <a:rPr lang="zh-CN" altLang="en-US" dirty="0"/>
              <a:t>注意</a:t>
            </a:r>
            <a:r>
              <a:rPr lang="en-US" altLang="zh-CN" dirty="0"/>
              <a:t>size</a:t>
            </a:r>
            <a:r>
              <a:rPr lang="zh-CN" altLang="en-US" dirty="0"/>
              <a:t>是</a:t>
            </a:r>
            <a:r>
              <a:rPr lang="en-US" altLang="zh-CN" dirty="0"/>
              <a:t>unsigned</a:t>
            </a:r>
            <a:r>
              <a:rPr lang="zh-CN" altLang="en-US" dirty="0"/>
              <a:t>，如果为</a:t>
            </a:r>
            <a:r>
              <a:rPr lang="en-US" altLang="zh-CN" dirty="0"/>
              <a:t>0</a:t>
            </a:r>
            <a:r>
              <a:rPr lang="zh-CN" altLang="en-US" dirty="0"/>
              <a:t>的时候</a:t>
            </a:r>
            <a:r>
              <a:rPr lang="en-US" altLang="zh-CN" dirty="0"/>
              <a:t>-1</a:t>
            </a:r>
            <a:r>
              <a:rPr lang="zh-CN" altLang="en-US" dirty="0"/>
              <a:t>会爆炸</a:t>
            </a:r>
            <a:endParaRPr lang="en-US" altLang="zh-CN" dirty="0"/>
          </a:p>
          <a:p>
            <a:pPr eaLnBrk="1" hangingPunct="1"/>
            <a:r>
              <a:rPr lang="zh-CN" altLang="en-US" dirty="0"/>
              <a:t>清空</a:t>
            </a:r>
            <a:r>
              <a:rPr lang="en-US" altLang="zh-CN" dirty="0" err="1"/>
              <a:t>v.clear</a:t>
            </a:r>
            <a:r>
              <a:rPr lang="en-US" altLang="zh-CN" dirty="0"/>
              <a:t>()</a:t>
            </a:r>
          </a:p>
          <a:p>
            <a:pPr eaLnBrk="1" hangingPunct="1"/>
            <a:r>
              <a:rPr lang="zh-CN" altLang="en-US"/>
              <a:t>（演示一下）</a:t>
            </a:r>
            <a:endParaRPr lang="en-US" altLang="zh-CN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>
            <a:extLst>
              <a:ext uri="{FF2B5EF4-FFF2-40B4-BE49-F238E27FC236}">
                <a16:creationId xmlns:a16="http://schemas.microsoft.com/office/drawing/2014/main" id="{28ABC4D8-E77C-4341-AFF0-401A497753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STL set</a:t>
            </a:r>
            <a:endParaRPr lang="zh-CN" altLang="en-US"/>
          </a:p>
        </p:txBody>
      </p:sp>
      <p:sp>
        <p:nvSpPr>
          <p:cNvPr id="68611" name="内容占位符 2">
            <a:extLst>
              <a:ext uri="{FF2B5EF4-FFF2-40B4-BE49-F238E27FC236}">
                <a16:creationId xmlns:a16="http://schemas.microsoft.com/office/drawing/2014/main" id="{AFCCD341-AFE2-4B6F-930A-2583DFEA66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本质：功能受限的平衡树</a:t>
            </a:r>
            <a:endParaRPr lang="en-US" altLang="zh-CN" dirty="0"/>
          </a:p>
          <a:p>
            <a:pPr eaLnBrk="1" hangingPunct="1"/>
            <a:r>
              <a:rPr lang="zh-CN" altLang="en-US" dirty="0"/>
              <a:t>头文件：</a:t>
            </a:r>
            <a:r>
              <a:rPr lang="en-US" altLang="zh-CN" dirty="0"/>
              <a:t>#include &lt;set&gt;</a:t>
            </a:r>
          </a:p>
          <a:p>
            <a:pPr eaLnBrk="1" hangingPunct="1"/>
            <a:r>
              <a:rPr lang="zh-CN" altLang="en-US" dirty="0"/>
              <a:t>建立一个</a:t>
            </a:r>
            <a:r>
              <a:rPr lang="en-US" altLang="zh-CN" dirty="0"/>
              <a:t>set &lt; </a:t>
            </a:r>
            <a:r>
              <a:rPr lang="zh-CN" altLang="en-US" dirty="0"/>
              <a:t>类型 </a:t>
            </a:r>
            <a:r>
              <a:rPr lang="en-US" altLang="zh-CN" dirty="0"/>
              <a:t>&gt; s;</a:t>
            </a:r>
          </a:p>
          <a:p>
            <a:pPr eaLnBrk="1" hangingPunct="1"/>
            <a:r>
              <a:rPr lang="zh-CN" altLang="en-US" dirty="0"/>
              <a:t>加入一个新的元素</a:t>
            </a:r>
            <a:r>
              <a:rPr lang="en-US" altLang="zh-CN" dirty="0" err="1"/>
              <a:t>s.insert</a:t>
            </a:r>
            <a:r>
              <a:rPr lang="en-US" altLang="zh-CN" dirty="0"/>
              <a:t>( a )</a:t>
            </a:r>
          </a:p>
          <a:p>
            <a:pPr eaLnBrk="1" hangingPunct="1"/>
            <a:r>
              <a:rPr lang="zh-CN" altLang="en-US" dirty="0"/>
              <a:t>删除元素</a:t>
            </a:r>
            <a:r>
              <a:rPr lang="en-US" altLang="zh-CN" dirty="0" err="1"/>
              <a:t>s.erase</a:t>
            </a:r>
            <a:r>
              <a:rPr lang="en-US" altLang="zh-CN" dirty="0"/>
              <a:t>( a )</a:t>
            </a:r>
          </a:p>
          <a:p>
            <a:pPr eaLnBrk="1" hangingPunct="1"/>
            <a:r>
              <a:rPr lang="zh-CN" altLang="en-US" dirty="0"/>
              <a:t>查找元素</a:t>
            </a:r>
            <a:r>
              <a:rPr lang="en-US" altLang="zh-CN" dirty="0" err="1"/>
              <a:t>s.find</a:t>
            </a:r>
            <a:r>
              <a:rPr lang="en-US" altLang="zh-CN" dirty="0"/>
              <a:t>( a )</a:t>
            </a:r>
          </a:p>
          <a:p>
            <a:pPr eaLnBrk="1" hangingPunct="1"/>
            <a:r>
              <a:rPr lang="zh-CN" altLang="en-US" dirty="0"/>
              <a:t>询问最小元素</a:t>
            </a:r>
            <a:r>
              <a:rPr lang="en-US" altLang="zh-CN" dirty="0"/>
              <a:t>* </a:t>
            </a:r>
            <a:r>
              <a:rPr lang="en-US" altLang="zh-CN" dirty="0" err="1"/>
              <a:t>s.begin</a:t>
            </a:r>
            <a:r>
              <a:rPr lang="en-US" altLang="zh-CN" dirty="0"/>
              <a:t>()</a:t>
            </a:r>
          </a:p>
          <a:p>
            <a:pPr eaLnBrk="1" hangingPunct="1"/>
            <a:r>
              <a:rPr lang="zh-CN" altLang="en-US" dirty="0"/>
              <a:t>询问最大元素</a:t>
            </a:r>
            <a:r>
              <a:rPr lang="en-US" altLang="zh-CN" dirty="0"/>
              <a:t>* --</a:t>
            </a:r>
            <a:r>
              <a:rPr lang="en-US" altLang="zh-CN" dirty="0" err="1"/>
              <a:t>s.end</a:t>
            </a:r>
            <a:r>
              <a:rPr lang="en-US" altLang="zh-CN" dirty="0"/>
              <a:t>()</a:t>
            </a:r>
          </a:p>
          <a:p>
            <a:pPr eaLnBrk="1" hangingPunct="1"/>
            <a:endParaRPr lang="en-US" altLang="zh-CN" sz="2000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>
            <a:extLst>
              <a:ext uri="{FF2B5EF4-FFF2-40B4-BE49-F238E27FC236}">
                <a16:creationId xmlns:a16="http://schemas.microsoft.com/office/drawing/2014/main" id="{937F7966-A063-40C9-B4A4-3263DB78E7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STL set</a:t>
            </a:r>
            <a:endParaRPr lang="zh-CN" altLang="en-US"/>
          </a:p>
        </p:txBody>
      </p:sp>
      <p:sp>
        <p:nvSpPr>
          <p:cNvPr id="69635" name="内容占位符 2">
            <a:extLst>
              <a:ext uri="{FF2B5EF4-FFF2-40B4-BE49-F238E27FC236}">
                <a16:creationId xmlns:a16="http://schemas.microsoft.com/office/drawing/2014/main" id="{046E1A32-0455-4E58-92D1-3251E2D4E3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set</a:t>
            </a:r>
            <a:r>
              <a:rPr lang="zh-CN" altLang="en-US"/>
              <a:t>里面有多少个元素</a:t>
            </a:r>
            <a:r>
              <a:rPr lang="en-US" altLang="zh-CN"/>
              <a:t>s.size()</a:t>
            </a:r>
          </a:p>
          <a:p>
            <a:pPr eaLnBrk="1" hangingPunct="1"/>
            <a:r>
              <a:rPr lang="zh-CN" altLang="en-US"/>
              <a:t>清空</a:t>
            </a:r>
            <a:r>
              <a:rPr lang="en-US" altLang="zh-CN"/>
              <a:t>s.clear()</a:t>
            </a:r>
          </a:p>
          <a:p>
            <a:pPr eaLnBrk="1" hangingPunct="1"/>
            <a:r>
              <a:rPr lang="zh-CN" altLang="en-US"/>
              <a:t>遍历</a:t>
            </a:r>
            <a:endParaRPr lang="en-US" altLang="zh-CN"/>
          </a:p>
          <a:p>
            <a:pPr eaLnBrk="1" hangingPunct="1"/>
            <a:r>
              <a:rPr lang="en-US" altLang="zh-CN" sz="2000"/>
              <a:t>for( set &lt; </a:t>
            </a:r>
            <a:r>
              <a:rPr lang="zh-CN" altLang="en-US" sz="2000"/>
              <a:t>类型 </a:t>
            </a:r>
            <a:r>
              <a:rPr lang="en-US" altLang="zh-CN" sz="2000"/>
              <a:t>&gt; :: iterator i = s.begin() ; i != s.end() ; ++i )</a:t>
            </a:r>
            <a:endParaRPr lang="zh-CN" altLang="en-US" sz="2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>
            <a:extLst>
              <a:ext uri="{FF2B5EF4-FFF2-40B4-BE49-F238E27FC236}">
                <a16:creationId xmlns:a16="http://schemas.microsoft.com/office/drawing/2014/main" id="{F7DC9684-2222-4BF6-B812-B8AA75E489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STL map</a:t>
            </a:r>
            <a:endParaRPr lang="zh-CN" altLang="en-US"/>
          </a:p>
        </p:txBody>
      </p:sp>
      <p:sp>
        <p:nvSpPr>
          <p:cNvPr id="70659" name="内容占位符 2">
            <a:extLst>
              <a:ext uri="{FF2B5EF4-FFF2-40B4-BE49-F238E27FC236}">
                <a16:creationId xmlns:a16="http://schemas.microsoft.com/office/drawing/2014/main" id="{113D8145-1B22-4A48-83AC-64CC23B177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本质：功能受限的平衡树，可以当成一个支持奇怪的下标的数组</a:t>
            </a:r>
            <a:endParaRPr lang="en-US" altLang="zh-CN" dirty="0"/>
          </a:p>
          <a:p>
            <a:pPr eaLnBrk="1" hangingPunct="1"/>
            <a:r>
              <a:rPr lang="zh-CN" altLang="en-US" dirty="0"/>
              <a:t>头文件：</a:t>
            </a:r>
            <a:r>
              <a:rPr lang="en-US" altLang="zh-CN" dirty="0"/>
              <a:t>#include &lt; map &gt;</a:t>
            </a:r>
          </a:p>
          <a:p>
            <a:pPr eaLnBrk="1" hangingPunct="1"/>
            <a:r>
              <a:rPr lang="zh-CN" altLang="en-US" dirty="0"/>
              <a:t>建立一个</a:t>
            </a:r>
            <a:r>
              <a:rPr lang="en-US" altLang="zh-CN" dirty="0"/>
              <a:t>map &lt; key , value</a:t>
            </a:r>
            <a:r>
              <a:rPr lang="zh-CN" altLang="en-US" dirty="0"/>
              <a:t> </a:t>
            </a:r>
            <a:r>
              <a:rPr lang="en-US" altLang="zh-CN" dirty="0"/>
              <a:t>&gt; s;</a:t>
            </a:r>
          </a:p>
          <a:p>
            <a:pPr eaLnBrk="1" hangingPunct="1"/>
            <a:r>
              <a:rPr lang="zh-CN" altLang="en-US" dirty="0"/>
              <a:t>加入一个新的映射</a:t>
            </a:r>
            <a:r>
              <a:rPr lang="en-US" altLang="zh-CN" dirty="0"/>
              <a:t>s[a] = b</a:t>
            </a:r>
          </a:p>
          <a:p>
            <a:pPr eaLnBrk="1" hangingPunct="1"/>
            <a:r>
              <a:rPr lang="zh-CN" altLang="en-US" dirty="0"/>
              <a:t>访问映射</a:t>
            </a:r>
            <a:r>
              <a:rPr lang="en-US" altLang="zh-CN" dirty="0"/>
              <a:t>s[a]</a:t>
            </a:r>
          </a:p>
          <a:p>
            <a:r>
              <a:rPr lang="zh-CN" altLang="en-US" dirty="0"/>
              <a:t>清空</a:t>
            </a:r>
            <a:r>
              <a:rPr lang="en-US" altLang="zh-CN" dirty="0" err="1"/>
              <a:t>s.clear</a:t>
            </a:r>
            <a:r>
              <a:rPr lang="en-US" altLang="zh-CN" dirty="0"/>
              <a:t>()</a:t>
            </a:r>
          </a:p>
          <a:p>
            <a:pPr eaLnBrk="1" hangingPunct="1"/>
            <a:r>
              <a:rPr lang="zh-CN" altLang="en-US" dirty="0"/>
              <a:t>遍历</a:t>
            </a:r>
            <a:endParaRPr lang="en-US" altLang="zh-CN" dirty="0"/>
          </a:p>
          <a:p>
            <a:pPr eaLnBrk="1" hangingPunct="1"/>
            <a:r>
              <a:rPr lang="en-US" altLang="zh-CN" sz="2000" dirty="0"/>
              <a:t>for( map &lt; key , value</a:t>
            </a:r>
            <a:r>
              <a:rPr lang="zh-CN" altLang="en-US" sz="2000" dirty="0"/>
              <a:t> </a:t>
            </a:r>
            <a:r>
              <a:rPr lang="en-US" altLang="zh-CN" sz="2000" dirty="0"/>
              <a:t>&gt; :: iterator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s.begin</a:t>
            </a:r>
            <a:r>
              <a:rPr lang="en-US" altLang="zh-CN" sz="2000" dirty="0"/>
              <a:t>() 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!= </a:t>
            </a:r>
            <a:r>
              <a:rPr lang="en-US" altLang="zh-CN" sz="2000" dirty="0" err="1"/>
              <a:t>s.end</a:t>
            </a:r>
            <a:r>
              <a:rPr lang="en-US" altLang="zh-CN" sz="2000" dirty="0"/>
              <a:t>() ; ++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)</a:t>
            </a:r>
          </a:p>
          <a:p>
            <a:r>
              <a:rPr lang="zh-CN" altLang="en-US" sz="2000" dirty="0"/>
              <a:t>（演示一下怎么当成奇怪的下标的数组用）</a:t>
            </a:r>
            <a:endParaRPr lang="en-US" altLang="zh-CN" sz="2000" dirty="0"/>
          </a:p>
          <a:p>
            <a:pPr eaLnBrk="1" hangingPunct="1"/>
            <a:endParaRPr lang="zh-CN" altLang="en-US" sz="2000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>
            <a:extLst>
              <a:ext uri="{FF2B5EF4-FFF2-40B4-BE49-F238E27FC236}">
                <a16:creationId xmlns:a16="http://schemas.microsoft.com/office/drawing/2014/main" id="{0992DA77-276D-4BA6-A65A-732D909BE2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STL priority_queue</a:t>
            </a:r>
            <a:endParaRPr lang="zh-CN" altLang="en-US"/>
          </a:p>
        </p:txBody>
      </p:sp>
      <p:sp>
        <p:nvSpPr>
          <p:cNvPr id="71683" name="内容占位符 2">
            <a:extLst>
              <a:ext uri="{FF2B5EF4-FFF2-40B4-BE49-F238E27FC236}">
                <a16:creationId xmlns:a16="http://schemas.microsoft.com/office/drawing/2014/main" id="{EFC9DCE7-365F-4031-8381-3B4432C41C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zh-CN" altLang="en-US"/>
              <a:t>本质：二叉堆</a:t>
            </a:r>
            <a:endParaRPr lang="en-US" altLang="zh-CN"/>
          </a:p>
          <a:p>
            <a:pPr eaLnBrk="1" hangingPunct="1"/>
            <a:r>
              <a:rPr lang="zh-CN" altLang="en-US"/>
              <a:t>头文件：</a:t>
            </a:r>
            <a:r>
              <a:rPr lang="en-US" altLang="zh-CN"/>
              <a:t>#include &lt; queue &gt;</a:t>
            </a:r>
          </a:p>
          <a:p>
            <a:pPr eaLnBrk="1" hangingPunct="1"/>
            <a:r>
              <a:rPr lang="zh-CN" altLang="en-US"/>
              <a:t>建立一个</a:t>
            </a:r>
            <a:r>
              <a:rPr lang="en-US" altLang="zh-CN"/>
              <a:t>priority_queue  &lt; </a:t>
            </a:r>
            <a:r>
              <a:rPr lang="zh-CN" altLang="en-US"/>
              <a:t>类型 </a:t>
            </a:r>
            <a:r>
              <a:rPr lang="en-US" altLang="zh-CN"/>
              <a:t>&gt; q;</a:t>
            </a:r>
          </a:p>
          <a:p>
            <a:pPr eaLnBrk="1" hangingPunct="1"/>
            <a:r>
              <a:rPr lang="zh-CN" altLang="en-US"/>
              <a:t>这里有很多建立方法，如果这样写需要重载运算符，这里默认小根堆</a:t>
            </a:r>
            <a:endParaRPr lang="en-US" altLang="zh-CN"/>
          </a:p>
          <a:p>
            <a:pPr eaLnBrk="1" hangingPunct="1"/>
            <a:r>
              <a:rPr lang="zh-CN" altLang="en-US"/>
              <a:t>插入元素</a:t>
            </a:r>
            <a:r>
              <a:rPr lang="en-US" altLang="zh-CN"/>
              <a:t>q.push( a )</a:t>
            </a:r>
          </a:p>
          <a:p>
            <a:pPr eaLnBrk="1" hangingPunct="1"/>
            <a:r>
              <a:rPr lang="zh-CN" altLang="en-US"/>
              <a:t>查询最小值</a:t>
            </a:r>
            <a:r>
              <a:rPr lang="en-US" altLang="zh-CN"/>
              <a:t>q.top()</a:t>
            </a:r>
          </a:p>
          <a:p>
            <a:pPr eaLnBrk="1" hangingPunct="1"/>
            <a:r>
              <a:rPr lang="zh-CN" altLang="en-US"/>
              <a:t>删除最小值</a:t>
            </a:r>
            <a:r>
              <a:rPr lang="en-US" altLang="zh-CN"/>
              <a:t>q.pop()</a:t>
            </a:r>
          </a:p>
          <a:p>
            <a:pPr eaLnBrk="1" hangingPunct="1"/>
            <a:r>
              <a:rPr lang="zh-CN" altLang="en-US"/>
              <a:t>大小</a:t>
            </a:r>
            <a:r>
              <a:rPr lang="en-US" altLang="zh-CN"/>
              <a:t>q.size()</a:t>
            </a:r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>
            <a:extLst>
              <a:ext uri="{FF2B5EF4-FFF2-40B4-BE49-F238E27FC236}">
                <a16:creationId xmlns:a16="http://schemas.microsoft.com/office/drawing/2014/main" id="{5BDBAA47-40DA-41D0-AE3C-27EB7C0685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Luogu1090 NOIP2004合并果子</a:t>
            </a:r>
          </a:p>
        </p:txBody>
      </p:sp>
      <p:sp>
        <p:nvSpPr>
          <p:cNvPr id="72707" name="内容占位符 2">
            <a:extLst>
              <a:ext uri="{FF2B5EF4-FFF2-40B4-BE49-F238E27FC236}">
                <a16:creationId xmlns:a16="http://schemas.microsoft.com/office/drawing/2014/main" id="{99029DC6-0E64-4A01-900B-7283745193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个物品，要把这些物品合成同一个物品</a:t>
            </a:r>
          </a:p>
          <a:p>
            <a:r>
              <a:rPr lang="zh-CN" altLang="en-US" dirty="0"/>
              <a:t>合并两个物品</a:t>
            </a:r>
            <a:r>
              <a:rPr lang="en-US" altLang="zh-CN" dirty="0" err="1"/>
              <a:t>i</a:t>
            </a:r>
            <a:r>
              <a:rPr lang="zh-CN" altLang="en-US" dirty="0"/>
              <a:t>，</a:t>
            </a:r>
            <a:r>
              <a:rPr lang="en-US" altLang="zh-CN" dirty="0"/>
              <a:t>j</a:t>
            </a:r>
            <a:r>
              <a:rPr lang="zh-CN" altLang="en-US" dirty="0"/>
              <a:t>的代价是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]+a[j]</a:t>
            </a:r>
          </a:p>
          <a:p>
            <a:r>
              <a:rPr lang="zh-CN" altLang="en-US" dirty="0"/>
              <a:t>合并之后产生一个新的重量是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]+a[j]</a:t>
            </a:r>
            <a:r>
              <a:rPr lang="zh-CN" altLang="en-US" dirty="0"/>
              <a:t>物品</a:t>
            </a:r>
          </a:p>
          <a:p>
            <a:r>
              <a:rPr lang="zh-CN" altLang="en-US" dirty="0"/>
              <a:t>最小代价？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>
            <a:extLst>
              <a:ext uri="{FF2B5EF4-FFF2-40B4-BE49-F238E27FC236}">
                <a16:creationId xmlns:a16="http://schemas.microsoft.com/office/drawing/2014/main" id="{A8A463F7-B543-41D2-83D1-E27260172E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73731" name="内容占位符 2">
            <a:extLst>
              <a:ext uri="{FF2B5EF4-FFF2-40B4-BE49-F238E27FC236}">
                <a16:creationId xmlns:a16="http://schemas.microsoft.com/office/drawing/2014/main" id="{39FF2FAD-8F1F-4877-B24E-D785A8E6C0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贪心，每次把两个最小的物品合并一定是最优的</a:t>
            </a:r>
          </a:p>
          <a:p>
            <a:r>
              <a:rPr lang="zh-CN" altLang="en-US" dirty="0"/>
              <a:t>用一个小根堆维护</a:t>
            </a:r>
          </a:p>
          <a:p>
            <a:r>
              <a:rPr lang="zh-CN" altLang="en-US" dirty="0"/>
              <a:t>每次把堆中最小和次小元素拿出来，然后合并成一个新的元素重新放回堆里面</a:t>
            </a:r>
          </a:p>
          <a:p>
            <a:r>
              <a:rPr lang="en-US" altLang="zh-CN" dirty="0"/>
              <a:t>O( </a:t>
            </a:r>
            <a:r>
              <a:rPr lang="en-US" altLang="zh-CN" dirty="0" err="1"/>
              <a:t>nlogn</a:t>
            </a:r>
            <a:r>
              <a:rPr lang="en-US" altLang="zh-CN" dirty="0"/>
              <a:t> 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>
            <a:extLst>
              <a:ext uri="{FF2B5EF4-FFF2-40B4-BE49-F238E27FC236}">
                <a16:creationId xmlns:a16="http://schemas.microsoft.com/office/drawing/2014/main" id="{C85399DB-083F-4AB8-93B2-1E483A12F4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宋体" panose="02010600030101010101" pitchFamily="2" charset="-122"/>
              </a:rPr>
              <a:t>例题</a:t>
            </a:r>
            <a:endParaRPr lang="zh-CN" altLang="en-US"/>
          </a:p>
        </p:txBody>
      </p:sp>
      <p:sp>
        <p:nvSpPr>
          <p:cNvPr id="75779" name="内容占位符 2">
            <a:extLst>
              <a:ext uri="{FF2B5EF4-FFF2-40B4-BE49-F238E27FC236}">
                <a16:creationId xmlns:a16="http://schemas.microsoft.com/office/drawing/2014/main" id="{F3421B20-63CE-4156-8970-A0FF47C4AC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经典问题</a:t>
            </a:r>
          </a:p>
          <a:p>
            <a:r>
              <a:rPr lang="zh-CN" altLang="en-US"/>
              <a:t>给一个非负序列，输出前</a:t>
            </a:r>
            <a:r>
              <a:rPr lang="en-US" altLang="zh-CN"/>
              <a:t>k</a:t>
            </a:r>
            <a:r>
              <a:rPr lang="zh-CN" altLang="en-US"/>
              <a:t>小的子区间和</a:t>
            </a:r>
          </a:p>
          <a:p>
            <a:r>
              <a:rPr lang="en-US" altLang="zh-CN"/>
              <a:t>n,m&lt;=100000</a:t>
            </a:r>
          </a:p>
          <a:p>
            <a:endParaRPr lang="en-US" altLang="zh-CN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>
            <a:extLst>
              <a:ext uri="{FF2B5EF4-FFF2-40B4-BE49-F238E27FC236}">
                <a16:creationId xmlns:a16="http://schemas.microsoft.com/office/drawing/2014/main" id="{4F6E3BC6-2575-4D5F-9AB9-9B4C1BE21A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76803" name="内容占位符 2">
            <a:extLst>
              <a:ext uri="{FF2B5EF4-FFF2-40B4-BE49-F238E27FC236}">
                <a16:creationId xmlns:a16="http://schemas.microsoft.com/office/drawing/2014/main" id="{773B297A-0A2A-4442-81A7-7CA80A712C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记</a:t>
            </a:r>
            <a:r>
              <a:rPr lang="en-US" altLang="zh-CN" dirty="0"/>
              <a:t>S[</a:t>
            </a:r>
            <a:r>
              <a:rPr lang="en-US" altLang="zh-CN" dirty="0" err="1"/>
              <a:t>l,r</a:t>
            </a:r>
            <a:r>
              <a:rPr lang="en-US" altLang="zh-CN" dirty="0"/>
              <a:t>]</a:t>
            </a:r>
            <a:r>
              <a:rPr lang="zh-CN" altLang="en-US" dirty="0"/>
              <a:t>为区间</a:t>
            </a:r>
            <a:r>
              <a:rPr lang="en-US" altLang="zh-CN" dirty="0"/>
              <a:t>l-&gt;r</a:t>
            </a:r>
            <a:r>
              <a:rPr lang="zh-CN" altLang="en-US" dirty="0"/>
              <a:t>的和</a:t>
            </a:r>
          </a:p>
          <a:p>
            <a:r>
              <a:rPr lang="zh-CN" altLang="en-US" dirty="0"/>
              <a:t>一定有</a:t>
            </a:r>
            <a:r>
              <a:rPr lang="en-US" altLang="zh-CN" dirty="0"/>
              <a:t>S[</a:t>
            </a:r>
            <a:r>
              <a:rPr lang="en-US" altLang="zh-CN" dirty="0" err="1"/>
              <a:t>l,r</a:t>
            </a:r>
            <a:r>
              <a:rPr lang="en-US" altLang="zh-CN" dirty="0"/>
              <a:t>]&lt;=S[l,r+1]</a:t>
            </a:r>
            <a:r>
              <a:rPr lang="zh-CN" altLang="en-US" dirty="0"/>
              <a:t>，</a:t>
            </a:r>
            <a:r>
              <a:rPr lang="en-US" altLang="zh-CN" dirty="0"/>
              <a:t>S[</a:t>
            </a:r>
            <a:r>
              <a:rPr lang="en-US" altLang="zh-CN" dirty="0" err="1"/>
              <a:t>l,r</a:t>
            </a:r>
            <a:r>
              <a:rPr lang="en-US" altLang="zh-CN" dirty="0"/>
              <a:t>]&lt;=S[l-1,r]</a:t>
            </a:r>
          </a:p>
          <a:p>
            <a:r>
              <a:rPr lang="zh-CN" altLang="en-US" dirty="0"/>
              <a:t>用堆维护，先加入</a:t>
            </a:r>
            <a:r>
              <a:rPr lang="en-US" altLang="zh-CN" dirty="0"/>
              <a:t>[1,1],[2,2]...[</a:t>
            </a:r>
            <a:r>
              <a:rPr lang="en-US" altLang="zh-CN" dirty="0" err="1"/>
              <a:t>n,n</a:t>
            </a:r>
            <a:r>
              <a:rPr lang="en-US" altLang="zh-CN" dirty="0"/>
              <a:t>]</a:t>
            </a:r>
            <a:r>
              <a:rPr lang="zh-CN" altLang="en-US" dirty="0"/>
              <a:t>所有区间</a:t>
            </a:r>
          </a:p>
          <a:p>
            <a:r>
              <a:rPr lang="zh-CN" altLang="en-US" dirty="0"/>
              <a:t>然后每次取出一个最小的区间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</a:t>
            </a:r>
          </a:p>
          <a:p>
            <a:r>
              <a:rPr lang="zh-CN" altLang="en-US" dirty="0"/>
              <a:t>如果</a:t>
            </a:r>
            <a:r>
              <a:rPr lang="en-US" altLang="zh-CN" dirty="0"/>
              <a:t>l!=1&amp;&amp;[l-1,r]</a:t>
            </a:r>
            <a:r>
              <a:rPr lang="zh-CN" altLang="en-US" dirty="0"/>
              <a:t>没有用过，则加入堆中</a:t>
            </a:r>
          </a:p>
          <a:p>
            <a:r>
              <a:rPr lang="zh-CN" altLang="en-US" dirty="0"/>
              <a:t>如果</a:t>
            </a:r>
            <a:r>
              <a:rPr lang="en-US" altLang="zh-CN" dirty="0"/>
              <a:t>r!=n&amp;&amp;[l,r+1]</a:t>
            </a:r>
            <a:r>
              <a:rPr lang="zh-CN" altLang="en-US" dirty="0"/>
              <a:t>没有用过，则加入堆中</a:t>
            </a:r>
          </a:p>
          <a:p>
            <a:r>
              <a:rPr lang="zh-CN" altLang="en-US" dirty="0"/>
              <a:t>复杂度O</a:t>
            </a:r>
            <a:r>
              <a:rPr lang="en-US" altLang="zh-CN" dirty="0"/>
              <a:t>( (</a:t>
            </a:r>
            <a:r>
              <a:rPr lang="en-US" altLang="zh-CN" dirty="0" err="1"/>
              <a:t>n+k</a:t>
            </a:r>
            <a:r>
              <a:rPr lang="en-US" altLang="zh-CN" dirty="0"/>
              <a:t>)log(</a:t>
            </a:r>
            <a:r>
              <a:rPr lang="en-US" altLang="zh-CN" dirty="0" err="1"/>
              <a:t>n+k</a:t>
            </a:r>
            <a:r>
              <a:rPr lang="en-US" altLang="zh-CN" dirty="0"/>
              <a:t>) 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38EB970-E776-4E80-A60F-BB63B4C882D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2130426"/>
            <a:ext cx="7772400" cy="1470025"/>
          </a:xfrm>
        </p:spPr>
        <p:txBody>
          <a:bodyPr anchor="ctr"/>
          <a:lstStyle/>
          <a:p>
            <a:pPr eaLnBrk="1" hangingPunct="1"/>
            <a:r>
              <a:rPr lang="zh-CN" altLang="en-US" sz="4400" dirty="0"/>
              <a:t>前缀和与差分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406AABA3-5CE1-4BE8-B53B-FE6F4CA301E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/>
          <a:lstStyle/>
          <a:p>
            <a:pPr eaLnBrk="1" hangingPunct="1"/>
            <a:endParaRPr lang="zh-CN" altLang="zh-CN" sz="3200"/>
          </a:p>
        </p:txBody>
      </p:sp>
    </p:spTree>
    <p:extLst>
      <p:ext uri="{BB962C8B-B14F-4D97-AF65-F5344CB8AC3E}">
        <p14:creationId xmlns:p14="http://schemas.microsoft.com/office/powerpoint/2010/main" val="215913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410A2BC0-0793-43FF-BE1F-F42C07AE0B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数据结构拿来做什么题</a:t>
            </a:r>
          </a:p>
        </p:txBody>
      </p:sp>
      <p:sp>
        <p:nvSpPr>
          <p:cNvPr id="9219" name="内容占位符 2">
            <a:extLst>
              <a:ext uri="{FF2B5EF4-FFF2-40B4-BE49-F238E27FC236}">
                <a16:creationId xmlns:a16="http://schemas.microsoft.com/office/drawing/2014/main" id="{B63DCA85-A2B0-438E-ACFA-4083BC3D80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这玩意直接暴力复杂度是</a:t>
            </a:r>
            <a:r>
              <a:rPr lang="en-US" altLang="zh-CN"/>
              <a:t>O( n^2 )</a:t>
            </a:r>
            <a:r>
              <a:rPr lang="zh-CN" altLang="en-US"/>
              <a:t>，勉强可以通过</a:t>
            </a:r>
            <a:r>
              <a:rPr lang="en-US" altLang="zh-CN"/>
              <a:t>n &lt;= 20000</a:t>
            </a:r>
            <a:r>
              <a:rPr lang="zh-CN" altLang="en-US"/>
              <a:t>的数据</a:t>
            </a:r>
          </a:p>
          <a:p>
            <a:r>
              <a:rPr lang="zh-CN" altLang="en-US"/>
              <a:t>但是如果用一种数据结构维护，大概可以在同等时间通过 </a:t>
            </a:r>
            <a:r>
              <a:rPr lang="en-US" altLang="zh-CN"/>
              <a:t>n &lt;= 5000000</a:t>
            </a:r>
            <a:r>
              <a:rPr lang="zh-CN" altLang="en-US"/>
              <a:t>的数据</a:t>
            </a:r>
          </a:p>
        </p:txBody>
      </p:sp>
      <p:pic>
        <p:nvPicPr>
          <p:cNvPr id="9220" name="图片 4">
            <a:extLst>
              <a:ext uri="{FF2B5EF4-FFF2-40B4-BE49-F238E27FC236}">
                <a16:creationId xmlns:a16="http://schemas.microsoft.com/office/drawing/2014/main" id="{596BFDD6-B627-471C-B904-0D53F5958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275" y="4076700"/>
            <a:ext cx="1695450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5E52F6C9-E4CE-4364-93EF-E97146ECD6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68580" tIns="34290" rIns="68580" bIns="34290" rtlCol="0" anchor="ctr">
            <a:normAutofit/>
          </a:bodyPr>
          <a:lstStyle/>
          <a:p>
            <a:pPr eaLnBrk="1" hangingPunct="1"/>
            <a:r>
              <a:rPr lang="zh-CN" altLang="en-US"/>
              <a:t>前缀和是什么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235F5426-C98E-49EA-BB5D-B6F0147DE5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68580" tIns="34290" rIns="68580" bIns="34290" rtlCol="0">
            <a:normAutofit/>
          </a:bodyPr>
          <a:lstStyle/>
          <a:p>
            <a:pPr eaLnBrk="1" hangingPunct="1"/>
            <a:r>
              <a:rPr lang="zh-CN" altLang="en-US"/>
              <a:t>给一个序列</a:t>
            </a:r>
          </a:p>
          <a:p>
            <a:pPr eaLnBrk="1" hangingPunct="1"/>
            <a:r>
              <a:rPr lang="zh-CN" altLang="en-US"/>
              <a:t>定义</a:t>
            </a:r>
            <a:r>
              <a:rPr lang="en-US" altLang="zh-CN"/>
              <a:t>pre[i]</a:t>
            </a:r>
            <a:r>
              <a:rPr lang="zh-CN" altLang="en-US"/>
              <a:t>为前</a:t>
            </a:r>
            <a:r>
              <a:rPr lang="en-US" altLang="zh-CN"/>
              <a:t>i</a:t>
            </a:r>
            <a:r>
              <a:rPr lang="zh-CN" altLang="en-US"/>
              <a:t>个数的和</a:t>
            </a:r>
            <a:endParaRPr lang="en-US" altLang="zh-CN"/>
          </a:p>
          <a:p>
            <a:pPr eaLnBrk="1" hangingPunct="1"/>
            <a:r>
              <a:rPr lang="en-US" altLang="zh-CN"/>
              <a:t>pre[i] = pre[i – 1] + a[i];</a:t>
            </a:r>
            <a:endParaRPr lang="zh-CN" altLang="en-US"/>
          </a:p>
          <a:p>
            <a:pPr eaLnBrk="1" hangingPunct="1"/>
            <a:r>
              <a:rPr lang="zh-CN" altLang="en-US"/>
              <a:t>查询区间</a:t>
            </a:r>
            <a:r>
              <a:rPr lang="en-US" altLang="zh-CN"/>
              <a:t>[l,r]</a:t>
            </a:r>
            <a:r>
              <a:rPr lang="zh-CN" altLang="en-US"/>
              <a:t>的和即为</a:t>
            </a:r>
            <a:r>
              <a:rPr lang="en-US" altLang="zh-CN"/>
              <a:t>pre[r] – pre[l – 1]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1">
            <a:extLst>
              <a:ext uri="{FF2B5EF4-FFF2-40B4-BE49-F238E27FC236}">
                <a16:creationId xmlns:a16="http://schemas.microsoft.com/office/drawing/2014/main" id="{5F5CC0B3-86A1-43E6-8373-8AC441EA5E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68580" tIns="34290" rIns="68580" bIns="34290" rtlCol="0" anchor="ctr">
            <a:normAutofit/>
          </a:bodyPr>
          <a:lstStyle/>
          <a:p>
            <a:pPr eaLnBrk="1" hangingPunct="1"/>
            <a:r>
              <a:rPr lang="zh-CN" altLang="en-US"/>
              <a:t>只能求和吗？</a:t>
            </a:r>
            <a:endParaRPr lang="en-US" altLang="zh-CN"/>
          </a:p>
        </p:txBody>
      </p:sp>
      <p:sp>
        <p:nvSpPr>
          <p:cNvPr id="80899" name="内容占位符 2">
            <a:extLst>
              <a:ext uri="{FF2B5EF4-FFF2-40B4-BE49-F238E27FC236}">
                <a16:creationId xmlns:a16="http://schemas.microsoft.com/office/drawing/2014/main" id="{7A2B430E-DFAB-46D2-AD76-4F30D9F1BB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68580" tIns="34290" rIns="68580" bIns="34290" rtlCol="0">
            <a:normAutofit/>
          </a:bodyPr>
          <a:lstStyle/>
          <a:p>
            <a:pPr eaLnBrk="1" hangingPunct="1"/>
            <a:r>
              <a:rPr lang="zh-CN" altLang="en-US"/>
              <a:t>当然不是</a:t>
            </a:r>
            <a:endParaRPr lang="en-US" altLang="zh-CN"/>
          </a:p>
          <a:p>
            <a:pPr eaLnBrk="1" hangingPunct="1"/>
            <a:r>
              <a:rPr lang="zh-CN" altLang="en-US"/>
              <a:t>只要是存在逆运算的都可以维护</a:t>
            </a:r>
            <a:endParaRPr lang="en-US" altLang="zh-CN"/>
          </a:p>
          <a:p>
            <a:pPr eaLnBrk="1" hangingPunct="1"/>
            <a:r>
              <a:rPr lang="zh-CN" altLang="en-US"/>
              <a:t>比如区间</a:t>
            </a:r>
            <a:r>
              <a:rPr lang="en-US" altLang="zh-CN"/>
              <a:t>xor</a:t>
            </a:r>
            <a:r>
              <a:rPr lang="zh-CN" altLang="en-US"/>
              <a:t>和</a:t>
            </a:r>
            <a:endParaRPr lang="en-US" altLang="zh-CN"/>
          </a:p>
          <a:p>
            <a:pPr eaLnBrk="1" hangingPunct="1"/>
            <a:r>
              <a:rPr lang="en-US" altLang="zh-CN"/>
              <a:t>pre[i] = pre[i – 1] + a[i];</a:t>
            </a:r>
          </a:p>
          <a:p>
            <a:pPr eaLnBrk="1" hangingPunct="1"/>
            <a:r>
              <a:rPr lang="zh-CN" altLang="en-US"/>
              <a:t>区间</a:t>
            </a:r>
            <a:r>
              <a:rPr lang="en-US" altLang="zh-CN"/>
              <a:t>[l,r]</a:t>
            </a:r>
            <a:r>
              <a:rPr lang="zh-CN" altLang="en-US"/>
              <a:t>的</a:t>
            </a:r>
            <a:r>
              <a:rPr lang="en-US" altLang="zh-CN"/>
              <a:t>xor</a:t>
            </a:r>
            <a:r>
              <a:rPr lang="zh-CN" altLang="en-US"/>
              <a:t>和为</a:t>
            </a:r>
            <a:r>
              <a:rPr lang="en-US" altLang="zh-CN"/>
              <a:t>pre[r] ^ pre[l – 1]</a:t>
            </a:r>
            <a:endParaRPr lang="zh-CN" altLang="en-US"/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">
            <a:extLst>
              <a:ext uri="{FF2B5EF4-FFF2-40B4-BE49-F238E27FC236}">
                <a16:creationId xmlns:a16="http://schemas.microsoft.com/office/drawing/2014/main" id="{533EE19A-8751-4A3B-BEDC-0E5B706E27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68580" tIns="34290" rIns="68580" bIns="34290" rtlCol="0" anchor="ctr">
            <a:normAutofit/>
          </a:bodyPr>
          <a:lstStyle/>
          <a:p>
            <a:pPr eaLnBrk="1" hangingPunct="1"/>
            <a:r>
              <a:rPr lang="zh-CN" altLang="en-US"/>
              <a:t>只能维护序列吗？</a:t>
            </a:r>
          </a:p>
        </p:txBody>
      </p:sp>
      <p:sp>
        <p:nvSpPr>
          <p:cNvPr id="81923" name="内容占位符 2">
            <a:extLst>
              <a:ext uri="{FF2B5EF4-FFF2-40B4-BE49-F238E27FC236}">
                <a16:creationId xmlns:a16="http://schemas.microsoft.com/office/drawing/2014/main" id="{7081F1BC-186F-4E1D-8834-CAA348A998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68580" tIns="34290" rIns="68580" bIns="34290" rtlCol="0">
            <a:normAutofit/>
          </a:bodyPr>
          <a:lstStyle/>
          <a:p>
            <a:pPr eaLnBrk="1" hangingPunct="1"/>
            <a:r>
              <a:rPr lang="zh-CN" altLang="en-US"/>
              <a:t>当然不是</a:t>
            </a:r>
            <a:endParaRPr lang="en-US" altLang="zh-CN"/>
          </a:p>
          <a:p>
            <a:pPr eaLnBrk="1" hangingPunct="1"/>
            <a:r>
              <a:rPr lang="zh-CN" altLang="en-US"/>
              <a:t>比如二维前缀和</a:t>
            </a:r>
            <a:endParaRPr lang="en-US" altLang="zh-CN"/>
          </a:p>
          <a:p>
            <a:pPr eaLnBrk="1" hangingPunct="1"/>
            <a:r>
              <a:rPr lang="zh-CN" altLang="en-US"/>
              <a:t>或者各种奇奇怪怪的玩意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标题 1">
            <a:extLst>
              <a:ext uri="{FF2B5EF4-FFF2-40B4-BE49-F238E27FC236}">
                <a16:creationId xmlns:a16="http://schemas.microsoft.com/office/drawing/2014/main" id="{F4986E14-2199-4BB5-BC86-08BC9727E5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68580" tIns="34290" rIns="68580" bIns="34290" rtlCol="0" anchor="ctr">
            <a:normAutofit/>
          </a:bodyPr>
          <a:lstStyle/>
          <a:p>
            <a:pPr eaLnBrk="1" hangingPunct="1"/>
            <a:r>
              <a:rPr lang="zh-CN" altLang="en-US"/>
              <a:t>二维前缀和</a:t>
            </a:r>
          </a:p>
        </p:txBody>
      </p:sp>
      <p:sp>
        <p:nvSpPr>
          <p:cNvPr id="82947" name="内容占位符 2">
            <a:extLst>
              <a:ext uri="{FF2B5EF4-FFF2-40B4-BE49-F238E27FC236}">
                <a16:creationId xmlns:a16="http://schemas.microsoft.com/office/drawing/2014/main" id="{CFC6DF32-44CA-4D2E-B832-B58D4518B4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68580" tIns="34290" rIns="68580" bIns="34290" rtlCol="0">
            <a:normAutofit/>
          </a:bodyPr>
          <a:lstStyle/>
          <a:p>
            <a:pPr eaLnBrk="1" hangingPunct="1"/>
            <a:r>
              <a:rPr lang="zh-CN" altLang="en-US"/>
              <a:t>给一个矩阵</a:t>
            </a:r>
            <a:endParaRPr lang="en-US" altLang="zh-CN"/>
          </a:p>
          <a:p>
            <a:pPr eaLnBrk="1" hangingPunct="1"/>
            <a:r>
              <a:rPr lang="zh-CN" altLang="en-US"/>
              <a:t>每次查一个矩形的和</a:t>
            </a:r>
            <a:endParaRPr lang="en-US" altLang="zh-CN"/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标题 1">
            <a:extLst>
              <a:ext uri="{FF2B5EF4-FFF2-40B4-BE49-F238E27FC236}">
                <a16:creationId xmlns:a16="http://schemas.microsoft.com/office/drawing/2014/main" id="{476F52B2-1E8B-4BDB-A058-C47BC94324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68580" tIns="34290" rIns="68580" bIns="34290" rtlCol="0" anchor="ctr">
            <a:normAutofit/>
          </a:bodyPr>
          <a:lstStyle/>
          <a:p>
            <a:pPr eaLnBrk="1" hangingPunct="1"/>
            <a:r>
              <a:rPr lang="zh-CN" altLang="en-US"/>
              <a:t>二维前缀和</a:t>
            </a:r>
          </a:p>
        </p:txBody>
      </p:sp>
      <p:sp>
        <p:nvSpPr>
          <p:cNvPr id="83971" name="内容占位符 2">
            <a:extLst>
              <a:ext uri="{FF2B5EF4-FFF2-40B4-BE49-F238E27FC236}">
                <a16:creationId xmlns:a16="http://schemas.microsoft.com/office/drawing/2014/main" id="{AC8E71D1-F8BE-4F60-B9C9-7707E16E35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68580" tIns="34290" rIns="68580" bIns="34290" rtlCol="0">
            <a:normAutofit/>
          </a:bodyPr>
          <a:lstStyle/>
          <a:p>
            <a:pPr eaLnBrk="1" hangingPunct="1"/>
            <a:r>
              <a:rPr lang="zh-CN" altLang="en-US"/>
              <a:t>定义</a:t>
            </a:r>
            <a:r>
              <a:rPr lang="en-US" altLang="zh-CN"/>
              <a:t>pre[i][j] = pre[i – 1][j] + pre[i][j – 1] – pre[i – 1][j – 1] + a[i][j]</a:t>
            </a:r>
          </a:p>
          <a:p>
            <a:pPr eaLnBrk="1" hangingPunct="1"/>
            <a:r>
              <a:rPr lang="zh-CN" altLang="en-US"/>
              <a:t>其实</a:t>
            </a:r>
            <a:r>
              <a:rPr lang="en-US" altLang="zh-CN"/>
              <a:t>pre[i][j]</a:t>
            </a:r>
            <a:r>
              <a:rPr lang="zh-CN" altLang="en-US"/>
              <a:t>表示的就是</a:t>
            </a:r>
            <a:r>
              <a:rPr lang="en-US" altLang="zh-CN"/>
              <a:t>(i,j)</a:t>
            </a:r>
            <a:r>
              <a:rPr lang="zh-CN" altLang="en-US"/>
              <a:t>左下角的一个子矩形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标题 1">
            <a:extLst>
              <a:ext uri="{FF2B5EF4-FFF2-40B4-BE49-F238E27FC236}">
                <a16:creationId xmlns:a16="http://schemas.microsoft.com/office/drawing/2014/main" id="{A0445126-619C-436E-A366-22EEFCF55B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68580" tIns="34290" rIns="68580" bIns="34290" rtlCol="0" anchor="ctr">
            <a:normAutofit/>
          </a:bodyPr>
          <a:lstStyle/>
          <a:p>
            <a:pPr eaLnBrk="1" hangingPunct="1"/>
            <a:r>
              <a:rPr lang="zh-CN" altLang="en-US"/>
              <a:t>查询</a:t>
            </a:r>
          </a:p>
        </p:txBody>
      </p:sp>
      <p:sp>
        <p:nvSpPr>
          <p:cNvPr id="84995" name="内容占位符 2">
            <a:extLst>
              <a:ext uri="{FF2B5EF4-FFF2-40B4-BE49-F238E27FC236}">
                <a16:creationId xmlns:a16="http://schemas.microsoft.com/office/drawing/2014/main" id="{0C61FC78-7AF2-4A77-BF8E-C2681D722B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68580" tIns="34290" rIns="68580" bIns="34290" rtlCol="0">
            <a:normAutofit/>
          </a:bodyPr>
          <a:lstStyle/>
          <a:p>
            <a:pPr eaLnBrk="1" hangingPunct="1"/>
            <a:r>
              <a:rPr lang="zh-CN" altLang="en-US"/>
              <a:t>查询</a:t>
            </a:r>
            <a:r>
              <a:rPr lang="en-US" altLang="zh-CN"/>
              <a:t>(x1,y1)</a:t>
            </a:r>
            <a:r>
              <a:rPr lang="zh-CN" altLang="en-US"/>
              <a:t>到</a:t>
            </a:r>
            <a:r>
              <a:rPr lang="en-US" altLang="zh-CN"/>
              <a:t>(x2,y2)</a:t>
            </a:r>
          </a:p>
          <a:p>
            <a:pPr eaLnBrk="1" hangingPunct="1"/>
            <a:r>
              <a:rPr lang="zh-CN" altLang="en-US"/>
              <a:t>答案即为</a:t>
            </a:r>
            <a:endParaRPr lang="en-US" altLang="zh-CN"/>
          </a:p>
          <a:p>
            <a:pPr eaLnBrk="1" hangingPunct="1"/>
            <a:r>
              <a:rPr lang="en-US" altLang="zh-CN"/>
              <a:t>pre[x2][y2]</a:t>
            </a:r>
          </a:p>
          <a:p>
            <a:pPr eaLnBrk="1" hangingPunct="1"/>
            <a:r>
              <a:rPr lang="en-US" altLang="zh-CN"/>
              <a:t>-pre[x1-1][y2]</a:t>
            </a:r>
          </a:p>
          <a:p>
            <a:pPr eaLnBrk="1" hangingPunct="1"/>
            <a:r>
              <a:rPr lang="en-US" altLang="zh-CN"/>
              <a:t>-pre[x2][y1-1]</a:t>
            </a:r>
          </a:p>
          <a:p>
            <a:pPr eaLnBrk="1" hangingPunct="1"/>
            <a:r>
              <a:rPr lang="en-US" altLang="zh-CN"/>
              <a:t>+pre[x1-1][y1-1]</a:t>
            </a:r>
          </a:p>
          <a:p>
            <a:pPr eaLnBrk="1" hangingPunct="1"/>
            <a:r>
              <a:rPr lang="zh-CN" altLang="en-US"/>
              <a:t>可以看图理性理解</a:t>
            </a:r>
            <a:endParaRPr lang="en-US" altLang="zh-CN"/>
          </a:p>
        </p:txBody>
      </p:sp>
      <p:pic>
        <p:nvPicPr>
          <p:cNvPr id="84996" name="图片 4" descr="http://images2017.cnblogs.com/blog/1212019/201708/1212019-20170811212508538-1358150065.png">
            <a:extLst>
              <a:ext uri="{FF2B5EF4-FFF2-40B4-BE49-F238E27FC236}">
                <a16:creationId xmlns:a16="http://schemas.microsoft.com/office/drawing/2014/main" id="{39BD21D7-74DA-4B5B-829D-A1097C526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150" y="2511426"/>
            <a:ext cx="3752850" cy="281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标题 1">
            <a:extLst>
              <a:ext uri="{FF2B5EF4-FFF2-40B4-BE49-F238E27FC236}">
                <a16:creationId xmlns:a16="http://schemas.microsoft.com/office/drawing/2014/main" id="{389B7874-AD3D-43AC-9286-B3009F2621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68580" tIns="34290" rIns="68580" bIns="34290" rtlCol="0" anchor="ctr">
            <a:normAutofit/>
          </a:bodyPr>
          <a:lstStyle/>
          <a:p>
            <a:pPr eaLnBrk="1" hangingPunct="1"/>
            <a:r>
              <a:rPr lang="zh-CN" altLang="en-US"/>
              <a:t>差分</a:t>
            </a:r>
          </a:p>
        </p:txBody>
      </p:sp>
      <p:sp>
        <p:nvSpPr>
          <p:cNvPr id="86019" name="内容占位符 2">
            <a:extLst>
              <a:ext uri="{FF2B5EF4-FFF2-40B4-BE49-F238E27FC236}">
                <a16:creationId xmlns:a16="http://schemas.microsoft.com/office/drawing/2014/main" id="{60683BF6-2D8D-4008-9104-52EEB845C4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68580" tIns="34290" rIns="68580" bIns="34290" rtlCol="0">
            <a:normAutofit/>
          </a:bodyPr>
          <a:lstStyle/>
          <a:p>
            <a:pPr eaLnBrk="1" hangingPunct="1"/>
            <a:r>
              <a:rPr lang="zh-CN" altLang="en-US"/>
              <a:t>什么是差分啊</a:t>
            </a:r>
            <a:endParaRPr lang="en-US" altLang="zh-CN"/>
          </a:p>
          <a:p>
            <a:pPr eaLnBrk="1" hangingPunct="1"/>
            <a:r>
              <a:rPr lang="zh-CN" altLang="en-US"/>
              <a:t>刚刚讲的其实就是差分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标题 1">
            <a:extLst>
              <a:ext uri="{FF2B5EF4-FFF2-40B4-BE49-F238E27FC236}">
                <a16:creationId xmlns:a16="http://schemas.microsoft.com/office/drawing/2014/main" id="{515A9AD4-0B61-4539-AE8A-D8F9A4D94D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68580" tIns="34290" rIns="68580" bIns="34290" rtlCol="0" anchor="ctr">
            <a:normAutofit/>
          </a:bodyPr>
          <a:lstStyle/>
          <a:p>
            <a:pPr eaLnBrk="1" hangingPunct="1"/>
            <a:r>
              <a:rPr lang="zh-CN" altLang="en-US"/>
              <a:t>蛤？</a:t>
            </a:r>
          </a:p>
        </p:txBody>
      </p:sp>
      <p:sp>
        <p:nvSpPr>
          <p:cNvPr id="87043" name="内容占位符 2">
            <a:extLst>
              <a:ext uri="{FF2B5EF4-FFF2-40B4-BE49-F238E27FC236}">
                <a16:creationId xmlns:a16="http://schemas.microsoft.com/office/drawing/2014/main" id="{8332CBBC-AF03-4C8A-9A1D-C18F027363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68580" tIns="34290" rIns="68580" bIns="34290" rtlCol="0">
            <a:normAutofit/>
          </a:bodyPr>
          <a:lstStyle/>
          <a:p>
            <a:pPr eaLnBrk="1" hangingPunct="1"/>
            <a:r>
              <a:rPr lang="zh-CN" altLang="en-US"/>
              <a:t>比如一维前缀和里面</a:t>
            </a:r>
            <a:endParaRPr lang="en-US" altLang="zh-CN"/>
          </a:p>
          <a:p>
            <a:pPr eaLnBrk="1" hangingPunct="1"/>
            <a:r>
              <a:rPr lang="zh-CN" altLang="en-US"/>
              <a:t>把</a:t>
            </a:r>
            <a:r>
              <a:rPr lang="en-US" altLang="zh-CN"/>
              <a:t>[l,r]</a:t>
            </a:r>
            <a:r>
              <a:rPr lang="zh-CN" altLang="en-US"/>
              <a:t>的和转化为</a:t>
            </a:r>
            <a:r>
              <a:rPr lang="en-US" altLang="zh-CN"/>
              <a:t>pre[r]</a:t>
            </a:r>
            <a:r>
              <a:rPr lang="zh-CN" altLang="en-US"/>
              <a:t>与</a:t>
            </a:r>
            <a:r>
              <a:rPr lang="en-US" altLang="zh-CN"/>
              <a:t>pre[l-1]</a:t>
            </a:r>
            <a:r>
              <a:rPr lang="zh-CN" altLang="en-US"/>
              <a:t>的差</a:t>
            </a:r>
            <a:endParaRPr lang="en-US" altLang="zh-CN"/>
          </a:p>
          <a:p>
            <a:pPr eaLnBrk="1" hangingPunct="1"/>
            <a:r>
              <a:rPr lang="zh-CN" altLang="en-US"/>
              <a:t>这一步其实就叫差分了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标题 1">
            <a:extLst>
              <a:ext uri="{FF2B5EF4-FFF2-40B4-BE49-F238E27FC236}">
                <a16:creationId xmlns:a16="http://schemas.microsoft.com/office/drawing/2014/main" id="{9BED77DE-8AAF-46F0-BE94-CB56A3410F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68580" tIns="34290" rIns="68580" bIns="34290" rtlCol="0" anchor="ctr">
            <a:normAutofit/>
          </a:bodyPr>
          <a:lstStyle/>
          <a:p>
            <a:pPr eaLnBrk="1" hangingPunct="1"/>
            <a:r>
              <a:rPr lang="zh-CN" altLang="en-US"/>
              <a:t>差分的用途</a:t>
            </a:r>
          </a:p>
        </p:txBody>
      </p:sp>
      <p:sp>
        <p:nvSpPr>
          <p:cNvPr id="89091" name="内容占位符 2">
            <a:extLst>
              <a:ext uri="{FF2B5EF4-FFF2-40B4-BE49-F238E27FC236}">
                <a16:creationId xmlns:a16="http://schemas.microsoft.com/office/drawing/2014/main" id="{4147DFA5-4063-48FA-A1BB-4934DBCD08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68580" tIns="34290" rIns="68580" bIns="34290" rtlCol="0">
            <a:normAutofit/>
          </a:bodyPr>
          <a:lstStyle/>
          <a:p>
            <a:pPr eaLnBrk="1" hangingPunct="1"/>
            <a:r>
              <a:rPr lang="zh-CN" altLang="en-US"/>
              <a:t>很多东西直接统计起来比较复杂</a:t>
            </a:r>
            <a:endParaRPr lang="en-US" altLang="zh-CN"/>
          </a:p>
          <a:p>
            <a:pPr eaLnBrk="1" hangingPunct="1"/>
            <a:r>
              <a:rPr lang="zh-CN" altLang="en-US"/>
              <a:t>或者得不到好的复杂度</a:t>
            </a:r>
            <a:endParaRPr lang="en-US" altLang="zh-CN"/>
          </a:p>
          <a:p>
            <a:pPr eaLnBrk="1" hangingPunct="1"/>
            <a:r>
              <a:rPr lang="zh-CN" altLang="en-US"/>
              <a:t>然而如果具有可减性</a:t>
            </a:r>
            <a:endParaRPr lang="en-US" altLang="zh-CN"/>
          </a:p>
          <a:p>
            <a:pPr eaLnBrk="1" hangingPunct="1"/>
            <a:r>
              <a:rPr lang="zh-CN" altLang="en-US"/>
              <a:t>即可以通过差分来解决问题或者降低复杂度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A5038-F637-4DC5-BC83-98137CF0C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Luogu1719 </a:t>
            </a:r>
            <a:r>
              <a:rPr lang="zh-CN" altLang="en-US" dirty="0"/>
              <a:t>最大加权矩形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3B4A1F-003C-4EA4-BE7F-199ACFB50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给定一个矩阵，求里面一个和最大的子矩形</a:t>
            </a:r>
            <a:endParaRPr lang="en-US" altLang="zh-CN" dirty="0"/>
          </a:p>
          <a:p>
            <a:r>
              <a:rPr lang="en-US" altLang="zh-CN" dirty="0"/>
              <a:t>n&lt;=120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486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371F7BA6-EC66-48E5-AC26-E9D21C1B39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数据结构拿来做什么题</a:t>
            </a:r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FBB6B596-7613-4C65-9ADF-9A5C7F7ADC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你如果碰到出了</a:t>
            </a:r>
            <a:r>
              <a:rPr lang="en-US" altLang="zh-CN"/>
              <a:t>n=5000</a:t>
            </a:r>
            <a:r>
              <a:rPr lang="zh-CN" altLang="en-US"/>
              <a:t>的出题人，那你很幸运，</a:t>
            </a:r>
            <a:r>
              <a:rPr lang="en-US" altLang="zh-CN"/>
              <a:t>AC</a:t>
            </a:r>
            <a:r>
              <a:rPr lang="zh-CN" altLang="en-US"/>
              <a:t>啦</a:t>
            </a:r>
            <a:r>
              <a:rPr lang="en-US" altLang="zh-CN"/>
              <a:t>~</a:t>
            </a:r>
          </a:p>
          <a:p>
            <a:r>
              <a:rPr lang="zh-CN" altLang="en-US"/>
              <a:t>但是正经的出题人至少会出</a:t>
            </a:r>
            <a:r>
              <a:rPr lang="en-US" altLang="zh-CN"/>
              <a:t>n=100000</a:t>
            </a:r>
          </a:p>
          <a:p>
            <a:endParaRPr lang="zh-CN" altLang="en-US"/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46276184-72C6-4747-AF01-535EE1F98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323165"/>
            <a:ext cx="1847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br>
              <a:rPr lang="zh-CN" altLang="zh-CN" sz="1800"/>
            </a:br>
            <a:endParaRPr lang="zh-CN" altLang="zh-CN" sz="1800"/>
          </a:p>
        </p:txBody>
      </p:sp>
      <p:pic>
        <p:nvPicPr>
          <p:cNvPr id="10245" name="Picture 1" descr="C:\Users\Administrator\AppData\Roaming\Tencent\QQ\Temp\}O({0~M309CXH{E2XGECUQC.png">
            <a:extLst>
              <a:ext uri="{FF2B5EF4-FFF2-40B4-BE49-F238E27FC236}">
                <a16:creationId xmlns:a16="http://schemas.microsoft.com/office/drawing/2014/main" id="{C25ABA4C-4572-4394-A039-0298C4FC1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939" y="4076701"/>
            <a:ext cx="18002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B1CFD-8325-4E86-9776-26F7EAEE5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562018-C042-414A-B853-DDF14EA30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暴力枚举子矩形的复杂度？</a:t>
            </a:r>
            <a:endParaRPr lang="en-US" altLang="zh-CN" dirty="0"/>
          </a:p>
          <a:p>
            <a:r>
              <a:rPr lang="zh-CN" altLang="en-US" dirty="0"/>
              <a:t>左端点有</a:t>
            </a:r>
            <a:r>
              <a:rPr lang="en-US" altLang="zh-CN" dirty="0"/>
              <a:t>O(n^2)</a:t>
            </a:r>
            <a:r>
              <a:rPr lang="zh-CN" altLang="en-US" dirty="0"/>
              <a:t>种情况，右端点有</a:t>
            </a:r>
            <a:r>
              <a:rPr lang="en-US" altLang="zh-CN" dirty="0"/>
              <a:t>O(n^2)</a:t>
            </a:r>
            <a:r>
              <a:rPr lang="zh-CN" altLang="en-US" dirty="0"/>
              <a:t>种情况</a:t>
            </a:r>
            <a:endParaRPr lang="en-US" altLang="zh-CN" dirty="0"/>
          </a:p>
          <a:p>
            <a:r>
              <a:rPr lang="zh-CN" altLang="en-US" dirty="0"/>
              <a:t>枚举到子矩形如何算出矩形和？</a:t>
            </a:r>
            <a:endParaRPr lang="en-US" altLang="zh-CN" dirty="0"/>
          </a:p>
          <a:p>
            <a:r>
              <a:rPr lang="zh-CN" altLang="en-US" dirty="0"/>
              <a:t>使用二维前缀和的方法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总时间复杂度</a:t>
            </a:r>
            <a:r>
              <a:rPr lang="en-US" altLang="zh-CN" dirty="0"/>
              <a:t>O( n^4 )</a:t>
            </a:r>
            <a:r>
              <a:rPr lang="zh-CN" altLang="en-US" dirty="0"/>
              <a:t>，常数很小可以通过</a:t>
            </a:r>
          </a:p>
        </p:txBody>
      </p:sp>
    </p:spTree>
    <p:extLst>
      <p:ext uri="{BB962C8B-B14F-4D97-AF65-F5344CB8AC3E}">
        <p14:creationId xmlns:p14="http://schemas.microsoft.com/office/powerpoint/2010/main" val="20016837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D132D-8B59-4335-AED8-9518FFB824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Thanks for listening</a:t>
            </a:r>
            <a:endParaRPr lang="zh-CN" altLang="en-US" sz="4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D8FCE07-756E-4699-82EF-86988277C4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1447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D5FF6-C630-4D1A-AD4C-BA0EE99AC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今天讲的内容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031C60-206B-4FF5-9DF4-AFF51EC18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线性表：队列，栈，随机访问线性存储表（数组），链表</a:t>
            </a:r>
            <a:endParaRPr lang="en-US" altLang="zh-CN" dirty="0"/>
          </a:p>
          <a:p>
            <a:r>
              <a:rPr lang="en-US" altLang="zh-CN" dirty="0"/>
              <a:t>2.STL</a:t>
            </a:r>
            <a:r>
              <a:rPr lang="zh-CN" altLang="en-US" dirty="0"/>
              <a:t>：</a:t>
            </a:r>
            <a:r>
              <a:rPr lang="en-US" altLang="zh-CN" dirty="0" err="1"/>
              <a:t>queue,stack,vector,priority_queue,set,map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线性优化：前缀和与差分，单调队列</a:t>
            </a:r>
          </a:p>
        </p:txBody>
      </p:sp>
    </p:spTree>
    <p:extLst>
      <p:ext uri="{BB962C8B-B14F-4D97-AF65-F5344CB8AC3E}">
        <p14:creationId xmlns:p14="http://schemas.microsoft.com/office/powerpoint/2010/main" val="1298163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44D1FA4A-1ABE-49DF-9D06-37137A94EC1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2130426"/>
            <a:ext cx="7772400" cy="1470025"/>
          </a:xfrm>
        </p:spPr>
        <p:txBody>
          <a:bodyPr anchor="ctr"/>
          <a:lstStyle/>
          <a:p>
            <a:pPr eaLnBrk="1" hangingPunct="1"/>
            <a:r>
              <a:rPr lang="zh-CN" altLang="en-US" sz="4400"/>
              <a:t>队列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A2741DFF-46F3-4706-A30A-950F913B45F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/>
          <a:lstStyle/>
          <a:p>
            <a:pPr eaLnBrk="1" hangingPunct="1"/>
            <a:endParaRPr lang="zh-CN" altLang="zh-CN" sz="3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764B34C3-4553-4011-B58D-DBF65E2CD2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什么是队列啊</a:t>
            </a:r>
            <a:br>
              <a:rPr lang="zh-CN" altLang="en-US" sz="4000"/>
            </a:br>
            <a:endParaRPr lang="zh-CN" altLang="en-US" sz="4000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6C5B7F05-3858-46AF-9660-8E1C670FB4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可以理解为排队买东西</a:t>
            </a:r>
            <a:endParaRPr lang="en-US" altLang="zh-CN" dirty="0"/>
          </a:p>
          <a:p>
            <a:pPr eaLnBrk="1" hangingPunct="1"/>
            <a:r>
              <a:rPr lang="zh-CN" altLang="en-US" dirty="0"/>
              <a:t>排队的时候肯定是先排的人先买到东西，毕竟没有人愿意比自己晚来的人排在自己前面</a:t>
            </a:r>
            <a:endParaRPr lang="en-US" altLang="zh-CN" dirty="0"/>
          </a:p>
          <a:p>
            <a:r>
              <a:rPr lang="zh-CN" altLang="en-US" dirty="0"/>
              <a:t>这个也就是“先进先出”</a:t>
            </a:r>
            <a:endParaRPr lang="en-US" altLang="zh-CN" dirty="0"/>
          </a:p>
          <a:p>
            <a:r>
              <a:rPr lang="zh-CN" altLang="en-US" dirty="0"/>
              <a:t>支持的操作：</a:t>
            </a:r>
          </a:p>
          <a:p>
            <a:pPr eaLnBrk="1" hangingPunct="1"/>
            <a:r>
              <a:rPr lang="en-US" altLang="zh-CN" dirty="0"/>
              <a:t>1.push</a:t>
            </a:r>
            <a:r>
              <a:rPr lang="zh-CN" altLang="en-US" dirty="0"/>
              <a:t>：有一个人来买东西，排在队列最后面</a:t>
            </a:r>
          </a:p>
          <a:p>
            <a:pPr eaLnBrk="1" hangingPunct="1"/>
            <a:r>
              <a:rPr lang="en-US" altLang="zh-CN" dirty="0"/>
              <a:t>2.pop</a:t>
            </a:r>
            <a:r>
              <a:rPr lang="zh-CN" altLang="en-US" dirty="0"/>
              <a:t>：有一个人买到了东西，就走了</a:t>
            </a:r>
            <a:endParaRPr lang="en-US" altLang="zh-CN" dirty="0"/>
          </a:p>
          <a:p>
            <a:r>
              <a:rPr lang="zh-CN" altLang="en-US" dirty="0"/>
              <a:t>（演示一下）</a:t>
            </a:r>
            <a:endParaRPr lang="en-US" altLang="zh-CN" dirty="0"/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3082</Words>
  <Application>Microsoft Office PowerPoint</Application>
  <PresentationFormat>宽屏</PresentationFormat>
  <Paragraphs>297</Paragraphs>
  <Slides>61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65" baseType="lpstr">
      <vt:lpstr>等线</vt:lpstr>
      <vt:lpstr>等线 Light</vt:lpstr>
      <vt:lpstr>Arial</vt:lpstr>
      <vt:lpstr>Office 主题​​</vt:lpstr>
      <vt:lpstr>线性表，STL</vt:lpstr>
      <vt:lpstr>大家好~</vt:lpstr>
      <vt:lpstr>为什么要学数据结构</vt:lpstr>
      <vt:lpstr>数据结构拿来做什么题</vt:lpstr>
      <vt:lpstr>数据结构拿来做什么题</vt:lpstr>
      <vt:lpstr>数据结构拿来做什么题</vt:lpstr>
      <vt:lpstr>今天讲的内容</vt:lpstr>
      <vt:lpstr>队列</vt:lpstr>
      <vt:lpstr>什么是队列啊 </vt:lpstr>
      <vt:lpstr>队列能用来干什么</vt:lpstr>
      <vt:lpstr>STL queue</vt:lpstr>
      <vt:lpstr>手写队列</vt:lpstr>
      <vt:lpstr>手写队列</vt:lpstr>
      <vt:lpstr>循环队列</vt:lpstr>
      <vt:lpstr>循环队列</vt:lpstr>
      <vt:lpstr>手写队列</vt:lpstr>
      <vt:lpstr>Luogu1443 马的遍历</vt:lpstr>
      <vt:lpstr>Solution</vt:lpstr>
      <vt:lpstr>Solution</vt:lpstr>
      <vt:lpstr>Solution</vt:lpstr>
      <vt:lpstr>单调队列</vt:lpstr>
      <vt:lpstr>单调队列</vt:lpstr>
      <vt:lpstr>单调队列</vt:lpstr>
      <vt:lpstr>单调队列</vt:lpstr>
      <vt:lpstr>清华数据结构课 CST2019 1-4 Jump</vt:lpstr>
      <vt:lpstr>Solution</vt:lpstr>
      <vt:lpstr>栈</vt:lpstr>
      <vt:lpstr>什么是栈啊</vt:lpstr>
      <vt:lpstr>栈能用来干什么</vt:lpstr>
      <vt:lpstr>STL stack</vt:lpstr>
      <vt:lpstr>手写栈</vt:lpstr>
      <vt:lpstr>手写栈</vt:lpstr>
      <vt:lpstr>手写栈</vt:lpstr>
      <vt:lpstr>Luogu1241 括号序列</vt:lpstr>
      <vt:lpstr>Solution</vt:lpstr>
      <vt:lpstr>Solution</vt:lpstr>
      <vt:lpstr>链表</vt:lpstr>
      <vt:lpstr>链表</vt:lpstr>
      <vt:lpstr>链表</vt:lpstr>
      <vt:lpstr>STL vector</vt:lpstr>
      <vt:lpstr>STL set</vt:lpstr>
      <vt:lpstr>STL set</vt:lpstr>
      <vt:lpstr>STL map</vt:lpstr>
      <vt:lpstr>STL priority_queue</vt:lpstr>
      <vt:lpstr>Luogu1090 NOIP2004合并果子</vt:lpstr>
      <vt:lpstr>Solution</vt:lpstr>
      <vt:lpstr>例题</vt:lpstr>
      <vt:lpstr>Solution</vt:lpstr>
      <vt:lpstr>前缀和与差分</vt:lpstr>
      <vt:lpstr>前缀和是什么</vt:lpstr>
      <vt:lpstr>只能求和吗？</vt:lpstr>
      <vt:lpstr>只能维护序列吗？</vt:lpstr>
      <vt:lpstr>二维前缀和</vt:lpstr>
      <vt:lpstr>二维前缀和</vt:lpstr>
      <vt:lpstr>查询</vt:lpstr>
      <vt:lpstr>差分</vt:lpstr>
      <vt:lpstr>蛤？</vt:lpstr>
      <vt:lpstr>差分的用途</vt:lpstr>
      <vt:lpstr>Luogu1719 最大加权矩形</vt:lpstr>
      <vt:lpstr>Solution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Cai Chengze</dc:creator>
  <cp:lastModifiedBy>Cai Chengze</cp:lastModifiedBy>
  <cp:revision>30</cp:revision>
  <dcterms:created xsi:type="dcterms:W3CDTF">2020-04-29T02:02:28Z</dcterms:created>
  <dcterms:modified xsi:type="dcterms:W3CDTF">2020-05-01T03:52:27Z</dcterms:modified>
</cp:coreProperties>
</file>