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  <p:sldMasterId id="2147483648" r:id="rId5"/>
    <p:sldMasterId id="2147483649" r:id="rId6"/>
    <p:sldMasterId id="2147483765" r:id="rId7"/>
  </p:sldMasterIdLst>
  <p:notesMasterIdLst>
    <p:notesMasterId r:id="rId58"/>
  </p:notesMasterIdLst>
  <p:handoutMasterIdLst>
    <p:handoutMasterId r:id="rId59"/>
  </p:handoutMasterIdLst>
  <p:sldIdLst>
    <p:sldId id="256" r:id="rId8"/>
    <p:sldId id="257" r:id="rId9"/>
    <p:sldId id="258" r:id="rId10"/>
    <p:sldId id="259" r:id="rId11"/>
    <p:sldId id="280" r:id="rId12"/>
    <p:sldId id="281" r:id="rId13"/>
    <p:sldId id="282" r:id="rId14"/>
    <p:sldId id="283" r:id="rId15"/>
    <p:sldId id="285" r:id="rId16"/>
    <p:sldId id="286" r:id="rId17"/>
    <p:sldId id="288" r:id="rId18"/>
    <p:sldId id="289" r:id="rId19"/>
    <p:sldId id="468" r:id="rId20"/>
    <p:sldId id="469" r:id="rId21"/>
    <p:sldId id="470" r:id="rId22"/>
    <p:sldId id="471" r:id="rId23"/>
    <p:sldId id="472" r:id="rId24"/>
    <p:sldId id="473" r:id="rId25"/>
    <p:sldId id="474" r:id="rId26"/>
    <p:sldId id="297" r:id="rId27"/>
    <p:sldId id="298" r:id="rId28"/>
    <p:sldId id="299" r:id="rId29"/>
    <p:sldId id="300" r:id="rId30"/>
    <p:sldId id="301" r:id="rId31"/>
    <p:sldId id="304" r:id="rId32"/>
    <p:sldId id="310" r:id="rId33"/>
    <p:sldId id="312" r:id="rId34"/>
    <p:sldId id="315" r:id="rId35"/>
    <p:sldId id="320" r:id="rId36"/>
    <p:sldId id="321" r:id="rId37"/>
    <p:sldId id="322" r:id="rId38"/>
    <p:sldId id="323" r:id="rId39"/>
    <p:sldId id="332" r:id="rId40"/>
    <p:sldId id="325" r:id="rId41"/>
    <p:sldId id="326" r:id="rId42"/>
    <p:sldId id="327" r:id="rId43"/>
    <p:sldId id="328" r:id="rId44"/>
    <p:sldId id="329" r:id="rId45"/>
    <p:sldId id="330" r:id="rId46"/>
    <p:sldId id="459" r:id="rId47"/>
    <p:sldId id="460" r:id="rId48"/>
    <p:sldId id="461" r:id="rId49"/>
    <p:sldId id="462" r:id="rId50"/>
    <p:sldId id="463" r:id="rId51"/>
    <p:sldId id="464" r:id="rId52"/>
    <p:sldId id="465" r:id="rId53"/>
    <p:sldId id="466" r:id="rId54"/>
    <p:sldId id="457" r:id="rId55"/>
    <p:sldId id="456" r:id="rId56"/>
    <p:sldId id="467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2046"/>
    <a:srgbClr val="4F5150"/>
    <a:srgbClr val="4F5051"/>
    <a:srgbClr val="504F51"/>
    <a:srgbClr val="DDDDDD"/>
    <a:srgbClr val="CC2F04"/>
    <a:srgbClr val="000000"/>
    <a:srgbClr val="5E6A71"/>
    <a:srgbClr val="580635"/>
    <a:srgbClr val="464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2" autoAdjust="0"/>
    <p:restoredTop sz="94728" autoAdjust="0"/>
  </p:normalViewPr>
  <p:slideViewPr>
    <p:cSldViewPr>
      <p:cViewPr varScale="1">
        <p:scale>
          <a:sx n="108" d="100"/>
          <a:sy n="108" d="100"/>
        </p:scale>
        <p:origin x="-12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19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2D52C-0B41-498F-A645-2795D7CEA135}" type="datetimeFigureOut">
              <a:rPr lang="en-GB" smtClean="0"/>
              <a:t>10/05/2015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2E28-4BCF-4359-9904-AFA4C3E82D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031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0F77A6A-600C-4B39-955E-47EDF024D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23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93F7E76B-F01B-4012-85C2-04843705749F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6E22C516-A799-4735-9EEC-F3C3E8522137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7FA15A25-921A-49A6-873F-FD3693067B62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BA88DC57-EFA7-48D2-A584-4506BBA39DB7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851DED7A-8DA0-4ABB-B3DC-655A2F77D020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8E72F7F-46C6-4894-955D-0855AAA42A61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8404734B-D511-4659-AED9-A7D3673D0816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D054C838-84A5-498D-AF48-48EBA381A59A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BB261E2-55A0-423C-B520-9D09DC940427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9940391B-CBBB-4909-9567-4E96BDCD5353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624E154-8681-4D6D-9B8B-D84C088B9810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6BCD5BF2-7430-4850-A252-11DBF2789E66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997CF1D7-236E-42DF-8AC6-DF57937FA496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34B96EF7-80A3-45D0-9605-CCD735D6D666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DFFC1889-0E46-47EC-8487-E6CF92A08686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1302051-60DD-44EB-AA94-4CC514A2D6A3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332C79B4-2F3C-4B59-AF8B-18BE1FD96376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C5E45FD0-AB81-4356-BE9B-6515416002B7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064DC47E-71E0-4C7C-96B9-25C624F2B1BA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B8C65CB2-33A8-43AB-81BF-DE5021C98FD9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35B4617B-8281-46B5-BF44-F8986EE5BD56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3DB0C5F-286A-4D05-BEDB-27EFFDB8D5CA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3BBC8103-43E6-489D-A2E0-BDC0993D029A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BEA7ACC-AB01-4FE1-8A13-A6A245CF8294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36F808FC-9CFF-45EB-B514-CD0005107E8B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6A175CDC-1F2E-480D-BD4A-FF6EDFE84FDD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A28D99D5-2957-41A7-8473-54ACA418521A}" type="slidenum">
              <a:rPr lang="en-US" altLang="en-US" smtClean="0"/>
              <a:pPr/>
              <a:t>37</a:t>
            </a:fld>
            <a:endParaRPr lang="en-US" alt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3C04F6B0-5C36-4D67-9029-2F71CD7B7EFB}" type="slidenum">
              <a:rPr lang="en-US" altLang="en-US" smtClean="0"/>
              <a:pPr/>
              <a:t>38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41037949-95C5-4FD3-AA5E-EF23658E0D1C}" type="slidenum">
              <a:rPr lang="en-US" altLang="en-US" smtClean="0"/>
              <a:pPr/>
              <a:t>39</a:t>
            </a:fld>
            <a:endParaRPr lang="en-US" alt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For PNR POC, </a:t>
            </a:r>
            <a:r>
              <a:rPr lang="en-US" altLang="en-US" smtClean="0"/>
              <a:t>it is always the first airport of the passenger’s journey whether this is an online airport or an offline airport.</a:t>
            </a:r>
            <a:endParaRPr lang="en-GB" altLang="en-US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C1C9F8C9-FAF7-4F84-BF79-8B7C7B2EDF2E}" type="slidenum">
              <a:rPr lang="en-US" altLang="en-US" smtClean="0"/>
              <a:pPr/>
              <a:t>40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1. If ORG is closer to PNR POC = “moving away”</a:t>
            </a:r>
          </a:p>
          <a:p>
            <a:r>
              <a:rPr lang="en-GB" altLang="en-US" smtClean="0"/>
              <a:t>    If DSTN is closer to PNR POC = “towards”</a:t>
            </a:r>
          </a:p>
          <a:p>
            <a:endParaRPr lang="en-GB" altLang="en-US" smtClean="0"/>
          </a:p>
          <a:p>
            <a:r>
              <a:rPr lang="en-GB" altLang="en-US" smtClean="0"/>
              <a:t>2. In determining Trnx POC, always use the “Online O&amp;D” not Trip O&amp;D.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5547BF3D-6BE5-43B3-9433-E551932AE60F}" type="slidenum">
              <a:rPr lang="en-US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04E62E4-7C01-4240-8633-71ACD08DF700}" type="slidenum">
              <a:rPr lang="en-US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882CF6E8-726B-4C6F-A0DD-D1F8C386574D}" type="slidenum">
              <a:rPr lang="en-US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286EA63A-1E19-4884-A0E0-AD88CBCEA071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D8FC7CCA-707A-4D26-A6B9-1DACD395924C}" type="slidenum">
              <a:rPr lang="en-US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18D732AD-6F19-47DD-A989-319C0AF9E2B1}" type="slidenum">
              <a:rPr lang="en-US" altLang="en-US" smtClean="0">
                <a:solidFill>
                  <a:srgbClr val="000000"/>
                </a:solidFill>
              </a:rPr>
              <a:pPr/>
              <a:t>47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7CCAB379-6B5F-4306-8C28-A8C1C75EE738}" type="slidenum">
              <a:rPr lang="en-US" altLang="en-US" smtClean="0"/>
              <a:pPr/>
              <a:t>48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C5D6B87E-9753-4A0D-9720-C58530E89A23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E755A78C-5D72-43CE-908C-673C310318D4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904BCE5D-6CA3-42D4-8DF0-CD50F8918771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84A65FB4-18B2-4839-A659-81E24114C462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fld id="{F6A723D1-272D-466E-8155-9A9ED8B0B869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673100"/>
            <a:ext cx="4597400" cy="34480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3763" y="4346575"/>
            <a:ext cx="5070475" cy="4121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8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3200400"/>
            <a:ext cx="3886200" cy="533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362200"/>
            <a:ext cx="1524000" cy="137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2362200"/>
            <a:ext cx="4419600" cy="1371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30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36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F5150"/>
                </a:solidFill>
              </a:defRPr>
            </a:lvl1pPr>
            <a:lvl2pPr>
              <a:defRPr>
                <a:solidFill>
                  <a:srgbClr val="4F5150"/>
                </a:solidFill>
              </a:defRPr>
            </a:lvl2pPr>
            <a:lvl3pPr>
              <a:defRPr>
                <a:solidFill>
                  <a:srgbClr val="4F5150"/>
                </a:solidFill>
              </a:defRPr>
            </a:lvl3pPr>
            <a:lvl4pPr>
              <a:defRPr>
                <a:solidFill>
                  <a:srgbClr val="4F5150"/>
                </a:solidFill>
              </a:defRPr>
            </a:lvl4pPr>
            <a:lvl5pPr>
              <a:defRPr>
                <a:solidFill>
                  <a:srgbClr val="4F515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46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267200"/>
          </a:xfrm>
        </p:spPr>
        <p:txBody>
          <a:bodyPr/>
          <a:lstStyle>
            <a:lvl1pPr>
              <a:defRPr sz="2800">
                <a:solidFill>
                  <a:srgbClr val="4F5150"/>
                </a:solidFill>
              </a:defRPr>
            </a:lvl1pPr>
            <a:lvl2pPr>
              <a:defRPr sz="2400">
                <a:solidFill>
                  <a:srgbClr val="4F5150"/>
                </a:solidFill>
              </a:defRPr>
            </a:lvl2pPr>
            <a:lvl3pPr>
              <a:defRPr sz="2000">
                <a:solidFill>
                  <a:srgbClr val="4F5150"/>
                </a:solidFill>
              </a:defRPr>
            </a:lvl3pPr>
            <a:lvl4pPr>
              <a:defRPr sz="1800">
                <a:solidFill>
                  <a:srgbClr val="4F5150"/>
                </a:solidFill>
              </a:defRPr>
            </a:lvl4pPr>
            <a:lvl5pPr>
              <a:defRPr sz="1800">
                <a:solidFill>
                  <a:srgbClr val="4F51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267200"/>
          </a:xfrm>
        </p:spPr>
        <p:txBody>
          <a:bodyPr/>
          <a:lstStyle>
            <a:lvl1pPr>
              <a:defRPr sz="2800">
                <a:solidFill>
                  <a:srgbClr val="4F5150"/>
                </a:solidFill>
              </a:defRPr>
            </a:lvl1pPr>
            <a:lvl2pPr>
              <a:defRPr sz="2400">
                <a:solidFill>
                  <a:srgbClr val="4F5150"/>
                </a:solidFill>
              </a:defRPr>
            </a:lvl2pPr>
            <a:lvl3pPr>
              <a:defRPr sz="2000">
                <a:solidFill>
                  <a:srgbClr val="4F5150"/>
                </a:solidFill>
              </a:defRPr>
            </a:lvl3pPr>
            <a:lvl4pPr>
              <a:defRPr sz="1800">
                <a:solidFill>
                  <a:srgbClr val="4F5150"/>
                </a:solidFill>
              </a:defRPr>
            </a:lvl4pPr>
            <a:lvl5pPr>
              <a:defRPr sz="1800">
                <a:solidFill>
                  <a:srgbClr val="4F51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4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F51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  <a:lvl2pPr>
              <a:defRPr sz="2000">
                <a:solidFill>
                  <a:srgbClr val="4F5150"/>
                </a:solidFill>
              </a:defRPr>
            </a:lvl2pPr>
            <a:lvl3pPr>
              <a:defRPr sz="1800">
                <a:solidFill>
                  <a:srgbClr val="4F5150"/>
                </a:solidFill>
              </a:defRPr>
            </a:lvl3pPr>
            <a:lvl4pPr>
              <a:defRPr sz="1600">
                <a:solidFill>
                  <a:srgbClr val="4F5150"/>
                </a:solidFill>
              </a:defRPr>
            </a:lvl4pPr>
            <a:lvl5pPr>
              <a:defRPr sz="1600">
                <a:solidFill>
                  <a:srgbClr val="4F51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F51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4F5150"/>
                </a:solidFill>
              </a:defRPr>
            </a:lvl1pPr>
            <a:lvl2pPr>
              <a:defRPr sz="2000">
                <a:solidFill>
                  <a:srgbClr val="4F5150"/>
                </a:solidFill>
              </a:defRPr>
            </a:lvl2pPr>
            <a:lvl3pPr>
              <a:defRPr sz="1800">
                <a:solidFill>
                  <a:srgbClr val="4F5150"/>
                </a:solidFill>
              </a:defRPr>
            </a:lvl3pPr>
            <a:lvl4pPr>
              <a:defRPr sz="1600">
                <a:solidFill>
                  <a:srgbClr val="4F5150"/>
                </a:solidFill>
              </a:defRPr>
            </a:lvl4pPr>
            <a:lvl5pPr>
              <a:defRPr sz="1600">
                <a:solidFill>
                  <a:srgbClr val="4F515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1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46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4553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rgbClr val="4F5150"/>
                </a:solidFill>
              </a:defRPr>
            </a:lvl1pPr>
            <a:lvl2pPr>
              <a:defRPr sz="2800">
                <a:solidFill>
                  <a:srgbClr val="4F5150"/>
                </a:solidFill>
              </a:defRPr>
            </a:lvl2pPr>
            <a:lvl3pPr>
              <a:defRPr sz="2400">
                <a:solidFill>
                  <a:srgbClr val="4F5150"/>
                </a:solidFill>
              </a:defRPr>
            </a:lvl3pPr>
            <a:lvl4pPr>
              <a:defRPr sz="2000">
                <a:solidFill>
                  <a:srgbClr val="4F5150"/>
                </a:solidFill>
              </a:defRPr>
            </a:lvl4pPr>
            <a:lvl5pPr>
              <a:defRPr sz="2000">
                <a:solidFill>
                  <a:srgbClr val="4F515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0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3200400"/>
            <a:ext cx="3886200" cy="53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7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143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89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3810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705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1371600"/>
            <a:ext cx="77724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89926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62046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4F515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4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F5150"/>
                </a:solidFill>
              </a:defRPr>
            </a:lvl1pPr>
            <a:lvl2pPr>
              <a:defRPr>
                <a:solidFill>
                  <a:srgbClr val="4F5150"/>
                </a:solidFill>
              </a:defRPr>
            </a:lvl2pPr>
            <a:lvl3pPr>
              <a:defRPr>
                <a:solidFill>
                  <a:srgbClr val="4F5150"/>
                </a:solidFill>
              </a:defRPr>
            </a:lvl3pPr>
            <a:lvl4pPr>
              <a:defRPr>
                <a:solidFill>
                  <a:srgbClr val="4F5150"/>
                </a:solidFill>
              </a:defRPr>
            </a:lvl4pPr>
            <a:lvl5pPr>
              <a:defRPr>
                <a:solidFill>
                  <a:srgbClr val="4F515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11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0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8626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44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144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44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9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68297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82388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8769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687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7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90696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906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37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004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308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021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016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3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3200400"/>
            <a:ext cx="1866900" cy="53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3200400"/>
            <a:ext cx="1866900" cy="5334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901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45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4756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2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3836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1561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381000"/>
            <a:ext cx="19431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6769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05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705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371600"/>
            <a:ext cx="77724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744909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7056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38100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371600"/>
            <a:ext cx="38100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7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0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58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04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70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6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362200"/>
            <a:ext cx="6096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1" name="Rectangle 19"/>
          <p:cNvSpPr>
            <a:spLocks noChangeArrowheads="1"/>
          </p:cNvSpPr>
          <p:nvPr userDrawn="1"/>
        </p:nvSpPr>
        <p:spPr bwMode="auto">
          <a:xfrm>
            <a:off x="2819400" y="4267200"/>
            <a:ext cx="3352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endParaRPr lang="en-US" altLang="en-US" sz="1600" smtClean="0">
              <a:solidFill>
                <a:srgbClr val="5E6A71"/>
              </a:solidFill>
            </a:endParaRPr>
          </a:p>
        </p:txBody>
      </p:sp>
      <p:pic>
        <p:nvPicPr>
          <p:cNvPr id="2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313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61100"/>
            <a:ext cx="148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Oneworld_logo copy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6146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0">
          <a:solidFill>
            <a:srgbClr val="662046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rgbClr val="5E6A7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E6A7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rgbClr val="5E6A7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5E6A7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E6A7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313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61100"/>
            <a:ext cx="148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 descr="Oneworld_logo copy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6146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0">
          <a:solidFill>
            <a:srgbClr val="662046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latin typeface="Arial Black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F505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F505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F505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>
          <a:solidFill>
            <a:srgbClr val="4F505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144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3076" name="Group 6"/>
          <p:cNvGrpSpPr>
            <a:grpSpLocks/>
          </p:cNvGrpSpPr>
          <p:nvPr userDrawn="1"/>
        </p:nvGrpSpPr>
        <p:grpSpPr bwMode="auto">
          <a:xfrm>
            <a:off x="12700" y="6369050"/>
            <a:ext cx="9144000" cy="481013"/>
            <a:chOff x="0" y="4017"/>
            <a:chExt cx="7123" cy="303"/>
          </a:xfrm>
        </p:grpSpPr>
        <p:pic>
          <p:nvPicPr>
            <p:cNvPr id="3078" name="Picture 7" descr="Line v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17"/>
              <a:ext cx="357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8" descr="Line v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017"/>
              <a:ext cx="3571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313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61100"/>
            <a:ext cx="148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Oneworld_logo copy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6146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rgbClr val="662046"/>
          </a:solidFill>
          <a:latin typeface="Arial Black" pitchFamily="34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F51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F515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F515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F515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4F515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670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9313" cy="337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61100"/>
            <a:ext cx="14859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 descr="Oneworld_logo copy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6146800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662046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rgbClr val="4F5150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4F5150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rgbClr val="4F5150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o"/>
        <a:defRPr sz="2400">
          <a:solidFill>
            <a:srgbClr val="4F5150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rgbClr val="4F5150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/>
          <p:cNvSpPr>
            <a:spLocks noGrp="1" noChangeArrowheads="1"/>
          </p:cNvSpPr>
          <p:nvPr>
            <p:ph type="title"/>
          </p:nvPr>
        </p:nvSpPr>
        <p:spPr>
          <a:xfrm>
            <a:off x="914400" y="2362200"/>
            <a:ext cx="6096000" cy="6858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580635"/>
                </a:solidFill>
              </a:rPr>
              <a:t>PROS O&amp;D FORECASTER</a:t>
            </a:r>
          </a:p>
        </p:txBody>
      </p:sp>
      <p:sp>
        <p:nvSpPr>
          <p:cNvPr id="5123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914400" y="3124200"/>
            <a:ext cx="5410200" cy="5334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dirty="0" smtClean="0">
                <a:solidFill>
                  <a:srgbClr val="580635"/>
                </a:solidFill>
              </a:rPr>
              <a:t>New Joiner Training – Day 1</a:t>
            </a:r>
          </a:p>
          <a:p>
            <a:pPr algn="l" eaLnBrk="1" hangingPunct="1"/>
            <a:endParaRPr lang="en-US" altLang="en-US" sz="2800" dirty="0" smtClean="0">
              <a:solidFill>
                <a:srgbClr val="580635"/>
              </a:solidFill>
            </a:endParaRPr>
          </a:p>
          <a:p>
            <a:pPr algn="l" eaLnBrk="1" hangingPunct="1"/>
            <a:r>
              <a:rPr lang="en-US" altLang="en-US" sz="2800" dirty="0" smtClean="0">
                <a:solidFill>
                  <a:srgbClr val="580635"/>
                </a:solidFill>
              </a:rPr>
              <a:t>June 2014</a:t>
            </a:r>
          </a:p>
          <a:p>
            <a:pPr algn="l" eaLnBrk="1" hangingPunct="1"/>
            <a:endParaRPr lang="en-US" altLang="en-US" sz="2800" dirty="0">
              <a:solidFill>
                <a:srgbClr val="580635"/>
              </a:solidFill>
            </a:endParaRPr>
          </a:p>
          <a:p>
            <a:pPr algn="l" eaLnBrk="1" hangingPunct="1"/>
            <a:r>
              <a:rPr lang="en-US" altLang="en-US" sz="2800" dirty="0" smtClean="0">
                <a:solidFill>
                  <a:srgbClr val="580635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Forecaster Dimensions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82296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−"/>
            </a:pPr>
            <a:r>
              <a:rPr lang="en-US" altLang="en-US" dirty="0" smtClean="0"/>
              <a:t>Booking and Cancellation Models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Online Origin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Online Destination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Trip Origin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Trip Destination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Path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POS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Day of Week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Departure Time Window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Travel Time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Passenger Type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Fare Class</a:t>
            </a:r>
          </a:p>
          <a:p>
            <a:pPr marL="990600" lvl="1" indent="-533400" eaLnBrk="1" hangingPunct="1">
              <a:lnSpc>
                <a:spcPct val="9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dirty="0" smtClean="0"/>
              <a:t>Seasonality Class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838200" y="1689100"/>
            <a:ext cx="7543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4F5150"/>
                </a:solidFill>
              </a:rPr>
              <a:t>Demand Forecasting with Bayesian Methodology</a:t>
            </a:r>
          </a:p>
          <a:p>
            <a:pPr eaLnBrk="1" hangingPunct="1"/>
            <a:endParaRPr lang="en-US" altLang="en-US" sz="2800" dirty="0">
              <a:solidFill>
                <a:srgbClr val="4F5150"/>
              </a:solidFill>
            </a:endParaRPr>
          </a:p>
        </p:txBody>
      </p:sp>
      <p:sp>
        <p:nvSpPr>
          <p:cNvPr id="15363" name="Rectangle 7"/>
          <p:cNvSpPr>
            <a:spLocks noChangeArrowheads="1"/>
          </p:cNvSpPr>
          <p:nvPr/>
        </p:nvSpPr>
        <p:spPr bwMode="auto">
          <a:xfrm>
            <a:off x="838200" y="381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rgbClr val="580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O&amp;D Forecaster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Demand Forecasting   </a:t>
            </a:r>
            <a:br>
              <a:rPr lang="en-US" altLang="en-US" dirty="0" smtClean="0"/>
            </a:br>
            <a:r>
              <a:rPr lang="en-US" altLang="en-US" dirty="0" smtClean="0"/>
              <a:t>Bayesian Methodology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371600"/>
            <a:ext cx="7645400" cy="4267200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>
                <a:cs typeface="Arial" charset="0"/>
              </a:rPr>
              <a:t>“</a:t>
            </a:r>
            <a:r>
              <a:rPr lang="en-US" altLang="en-US" i="1" dirty="0" smtClean="0">
                <a:cs typeface="Arial" charset="0"/>
              </a:rPr>
              <a:t>The essence of the Bayesian approach is to provide a mathematical rule explaining how you should change your existing beliefs in the light of new evidence.</a:t>
            </a:r>
            <a:br>
              <a:rPr lang="en-US" altLang="en-US" i="1" dirty="0" smtClean="0">
                <a:cs typeface="Arial" charset="0"/>
              </a:rPr>
            </a:br>
            <a:r>
              <a:rPr lang="en-US" altLang="en-US" i="1" dirty="0" smtClean="0">
                <a:cs typeface="Arial" charset="0"/>
              </a:rPr>
              <a:t/>
            </a:r>
            <a:br>
              <a:rPr lang="en-US" altLang="en-US" i="1" dirty="0" smtClean="0">
                <a:cs typeface="Arial" charset="0"/>
              </a:rPr>
            </a:br>
            <a:r>
              <a:rPr lang="en-US" altLang="en-US" i="1" dirty="0" smtClean="0">
                <a:cs typeface="Arial" charset="0"/>
              </a:rPr>
              <a:t>In other words, it allows scientists to combine new data with their existing knowledge or expertise.”</a:t>
            </a:r>
            <a:br>
              <a:rPr lang="en-US" altLang="en-US" i="1" dirty="0" smtClean="0">
                <a:cs typeface="Arial" charset="0"/>
              </a:rPr>
            </a:br>
            <a:endParaRPr lang="en-US" altLang="en-US" dirty="0" smtClean="0">
              <a:cs typeface="Arial" charset="0"/>
            </a:endParaRPr>
          </a:p>
          <a:p>
            <a:pPr marL="228600" indent="-228600" eaLnBrk="1" hangingPunct="1"/>
            <a:r>
              <a:rPr lang="en-US" altLang="en-US" dirty="0" smtClean="0">
                <a:cs typeface="Arial" charset="0"/>
              </a:rPr>
              <a:t>    </a:t>
            </a:r>
            <a:r>
              <a:rPr lang="en-US" altLang="en-US" sz="1800" b="1" dirty="0" smtClean="0">
                <a:cs typeface="Arial" charset="0"/>
              </a:rPr>
              <a:t>From The Economist print edition, September 30, 2000</a:t>
            </a:r>
            <a:r>
              <a:rPr lang="en-US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Demand Forecasting</a:t>
            </a:r>
            <a:r>
              <a:rPr lang="en-US" altLang="en-US" sz="2400" dirty="0" smtClean="0"/>
              <a:t>   </a:t>
            </a:r>
            <a:br>
              <a:rPr lang="en-US" altLang="en-US" sz="2400" dirty="0" smtClean="0"/>
            </a:br>
            <a:r>
              <a:rPr lang="en-US" altLang="en-US" sz="2400" dirty="0" smtClean="0"/>
              <a:t>Example of Bayesian Framework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Suppose a child observes his first rain and wonders if it will rain tomorrow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Before the child observes the events of the next day he is told of the two possibilities: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Rain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Not rain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/>
              <a:t>The child gives these two possibilities an equal probability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343400" y="3276600"/>
            <a:ext cx="3124200" cy="3048000"/>
            <a:chOff x="3429000" y="3276600"/>
            <a:chExt cx="3124200" cy="3048000"/>
          </a:xfrm>
        </p:grpSpPr>
        <p:sp>
          <p:nvSpPr>
            <p:cNvPr id="18434" name="Freeform 2" descr="Paper bag"/>
            <p:cNvSpPr>
              <a:spLocks/>
            </p:cNvSpPr>
            <p:nvPr/>
          </p:nvSpPr>
          <p:spPr bwMode="auto">
            <a:xfrm>
              <a:off x="3429000" y="3276600"/>
              <a:ext cx="3124200" cy="3048000"/>
            </a:xfrm>
            <a:custGeom>
              <a:avLst/>
              <a:gdLst>
                <a:gd name="T0" fmla="*/ 2147483647 w 715"/>
                <a:gd name="T1" fmla="*/ 0 h 1062"/>
                <a:gd name="T2" fmla="*/ 2147483647 w 715"/>
                <a:gd name="T3" fmla="*/ 2147483647 h 1062"/>
                <a:gd name="T4" fmla="*/ 2147483647 w 715"/>
                <a:gd name="T5" fmla="*/ 2147483647 h 1062"/>
                <a:gd name="T6" fmla="*/ 2147483647 w 715"/>
                <a:gd name="T7" fmla="*/ 2147483647 h 1062"/>
                <a:gd name="T8" fmla="*/ 2147483647 w 715"/>
                <a:gd name="T9" fmla="*/ 2147483647 h 1062"/>
                <a:gd name="T10" fmla="*/ 2147483647 w 715"/>
                <a:gd name="T11" fmla="*/ 2147483647 h 1062"/>
                <a:gd name="T12" fmla="*/ 2147483647 w 715"/>
                <a:gd name="T13" fmla="*/ 2147483647 h 1062"/>
                <a:gd name="T14" fmla="*/ 2147483647 w 715"/>
                <a:gd name="T15" fmla="*/ 2147483647 h 1062"/>
                <a:gd name="T16" fmla="*/ 2147483647 w 715"/>
                <a:gd name="T17" fmla="*/ 2147483647 h 1062"/>
                <a:gd name="T18" fmla="*/ 2147483647 w 715"/>
                <a:gd name="T19" fmla="*/ 2147483647 h 1062"/>
                <a:gd name="T20" fmla="*/ 2147483647 w 715"/>
                <a:gd name="T21" fmla="*/ 2147483647 h 1062"/>
                <a:gd name="T22" fmla="*/ 2147483647 w 715"/>
                <a:gd name="T23" fmla="*/ 2147483647 h 1062"/>
                <a:gd name="T24" fmla="*/ 2147483647 w 715"/>
                <a:gd name="T25" fmla="*/ 2147483647 h 1062"/>
                <a:gd name="T26" fmla="*/ 2147483647 w 715"/>
                <a:gd name="T27" fmla="*/ 2147483647 h 1062"/>
                <a:gd name="T28" fmla="*/ 2147483647 w 715"/>
                <a:gd name="T29" fmla="*/ 2147483647 h 1062"/>
                <a:gd name="T30" fmla="*/ 2147483647 w 715"/>
                <a:gd name="T31" fmla="*/ 2147483647 h 1062"/>
                <a:gd name="T32" fmla="*/ 2147483647 w 715"/>
                <a:gd name="T33" fmla="*/ 2147483647 h 1062"/>
                <a:gd name="T34" fmla="*/ 2147483647 w 715"/>
                <a:gd name="T35" fmla="*/ 2147483647 h 1062"/>
                <a:gd name="T36" fmla="*/ 2147483647 w 715"/>
                <a:gd name="T37" fmla="*/ 2147483647 h 1062"/>
                <a:gd name="T38" fmla="*/ 2147483647 w 715"/>
                <a:gd name="T39" fmla="*/ 2147483647 h 1062"/>
                <a:gd name="T40" fmla="*/ 2147483647 w 715"/>
                <a:gd name="T41" fmla="*/ 2147483647 h 1062"/>
                <a:gd name="T42" fmla="*/ 2147483647 w 715"/>
                <a:gd name="T43" fmla="*/ 2147483647 h 1062"/>
                <a:gd name="T44" fmla="*/ 2147483647 w 715"/>
                <a:gd name="T45" fmla="*/ 2147483647 h 1062"/>
                <a:gd name="T46" fmla="*/ 2147483647 w 715"/>
                <a:gd name="T47" fmla="*/ 2147483647 h 1062"/>
                <a:gd name="T48" fmla="*/ 2147483647 w 715"/>
                <a:gd name="T49" fmla="*/ 2147483647 h 1062"/>
                <a:gd name="T50" fmla="*/ 2147483647 w 715"/>
                <a:gd name="T51" fmla="*/ 2147483647 h 1062"/>
                <a:gd name="T52" fmla="*/ 0 w 715"/>
                <a:gd name="T53" fmla="*/ 2147483647 h 1062"/>
                <a:gd name="T54" fmla="*/ 2147483647 w 715"/>
                <a:gd name="T55" fmla="*/ 2147483647 h 1062"/>
                <a:gd name="T56" fmla="*/ 2147483647 w 715"/>
                <a:gd name="T57" fmla="*/ 2147483647 h 1062"/>
                <a:gd name="T58" fmla="*/ 2147483647 w 715"/>
                <a:gd name="T59" fmla="*/ 2147483647 h 1062"/>
                <a:gd name="T60" fmla="*/ 2147483647 w 715"/>
                <a:gd name="T61" fmla="*/ 2147483647 h 1062"/>
                <a:gd name="T62" fmla="*/ 2147483647 w 715"/>
                <a:gd name="T63" fmla="*/ 2147483647 h 1062"/>
                <a:gd name="T64" fmla="*/ 2147483647 w 715"/>
                <a:gd name="T65" fmla="*/ 2147483647 h 1062"/>
                <a:gd name="T66" fmla="*/ 2147483647 w 715"/>
                <a:gd name="T67" fmla="*/ 2147483647 h 1062"/>
                <a:gd name="T68" fmla="*/ 2147483647 w 715"/>
                <a:gd name="T69" fmla="*/ 2147483647 h 1062"/>
                <a:gd name="T70" fmla="*/ 2147483647 w 715"/>
                <a:gd name="T71" fmla="*/ 0 h 10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5"/>
                <a:gd name="T109" fmla="*/ 0 h 1062"/>
                <a:gd name="T110" fmla="*/ 715 w 715"/>
                <a:gd name="T111" fmla="*/ 1062 h 10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5" h="1062">
                  <a:moveTo>
                    <a:pt x="104" y="0"/>
                  </a:moveTo>
                  <a:cubicBezTo>
                    <a:pt x="142" y="13"/>
                    <a:pt x="185" y="1"/>
                    <a:pt x="229" y="7"/>
                  </a:cubicBezTo>
                  <a:cubicBezTo>
                    <a:pt x="261" y="41"/>
                    <a:pt x="271" y="28"/>
                    <a:pt x="312" y="14"/>
                  </a:cubicBezTo>
                  <a:cubicBezTo>
                    <a:pt x="354" y="28"/>
                    <a:pt x="408" y="12"/>
                    <a:pt x="451" y="7"/>
                  </a:cubicBezTo>
                  <a:cubicBezTo>
                    <a:pt x="483" y="29"/>
                    <a:pt x="505" y="43"/>
                    <a:pt x="541" y="55"/>
                  </a:cubicBezTo>
                  <a:cubicBezTo>
                    <a:pt x="572" y="41"/>
                    <a:pt x="603" y="33"/>
                    <a:pt x="631" y="14"/>
                  </a:cubicBezTo>
                  <a:cubicBezTo>
                    <a:pt x="650" y="16"/>
                    <a:pt x="671" y="11"/>
                    <a:pt x="687" y="21"/>
                  </a:cubicBezTo>
                  <a:cubicBezTo>
                    <a:pt x="694" y="26"/>
                    <a:pt x="678" y="36"/>
                    <a:pt x="673" y="42"/>
                  </a:cubicBezTo>
                  <a:cubicBezTo>
                    <a:pt x="667" y="49"/>
                    <a:pt x="658" y="54"/>
                    <a:pt x="652" y="62"/>
                  </a:cubicBezTo>
                  <a:cubicBezTo>
                    <a:pt x="628" y="92"/>
                    <a:pt x="615" y="120"/>
                    <a:pt x="589" y="146"/>
                  </a:cubicBezTo>
                  <a:cubicBezTo>
                    <a:pt x="573" y="196"/>
                    <a:pt x="586" y="177"/>
                    <a:pt x="555" y="208"/>
                  </a:cubicBezTo>
                  <a:cubicBezTo>
                    <a:pt x="546" y="236"/>
                    <a:pt x="533" y="253"/>
                    <a:pt x="527" y="284"/>
                  </a:cubicBezTo>
                  <a:cubicBezTo>
                    <a:pt x="533" y="321"/>
                    <a:pt x="531" y="361"/>
                    <a:pt x="548" y="395"/>
                  </a:cubicBezTo>
                  <a:cubicBezTo>
                    <a:pt x="570" y="438"/>
                    <a:pt x="612" y="461"/>
                    <a:pt x="638" y="500"/>
                  </a:cubicBezTo>
                  <a:cubicBezTo>
                    <a:pt x="643" y="521"/>
                    <a:pt x="645" y="542"/>
                    <a:pt x="652" y="562"/>
                  </a:cubicBezTo>
                  <a:cubicBezTo>
                    <a:pt x="655" y="570"/>
                    <a:pt x="663" y="575"/>
                    <a:pt x="666" y="583"/>
                  </a:cubicBezTo>
                  <a:cubicBezTo>
                    <a:pt x="672" y="596"/>
                    <a:pt x="680" y="624"/>
                    <a:pt x="680" y="624"/>
                  </a:cubicBezTo>
                  <a:cubicBezTo>
                    <a:pt x="687" y="702"/>
                    <a:pt x="715" y="798"/>
                    <a:pt x="666" y="867"/>
                  </a:cubicBezTo>
                  <a:cubicBezTo>
                    <a:pt x="647" y="943"/>
                    <a:pt x="605" y="977"/>
                    <a:pt x="541" y="1020"/>
                  </a:cubicBezTo>
                  <a:cubicBezTo>
                    <a:pt x="522" y="1032"/>
                    <a:pt x="481" y="1040"/>
                    <a:pt x="458" y="1048"/>
                  </a:cubicBezTo>
                  <a:cubicBezTo>
                    <a:pt x="444" y="1053"/>
                    <a:pt x="416" y="1062"/>
                    <a:pt x="416" y="1062"/>
                  </a:cubicBezTo>
                  <a:cubicBezTo>
                    <a:pt x="276" y="1057"/>
                    <a:pt x="237" y="1062"/>
                    <a:pt x="131" y="1027"/>
                  </a:cubicBezTo>
                  <a:cubicBezTo>
                    <a:pt x="124" y="1020"/>
                    <a:pt x="119" y="1011"/>
                    <a:pt x="111" y="1006"/>
                  </a:cubicBezTo>
                  <a:cubicBezTo>
                    <a:pt x="105" y="1002"/>
                    <a:pt x="95" y="1004"/>
                    <a:pt x="90" y="999"/>
                  </a:cubicBezTo>
                  <a:cubicBezTo>
                    <a:pt x="85" y="994"/>
                    <a:pt x="86" y="985"/>
                    <a:pt x="83" y="978"/>
                  </a:cubicBezTo>
                  <a:cubicBezTo>
                    <a:pt x="72" y="956"/>
                    <a:pt x="68" y="957"/>
                    <a:pt x="48" y="944"/>
                  </a:cubicBezTo>
                  <a:cubicBezTo>
                    <a:pt x="18" y="899"/>
                    <a:pt x="17" y="848"/>
                    <a:pt x="0" y="798"/>
                  </a:cubicBezTo>
                  <a:cubicBezTo>
                    <a:pt x="8" y="714"/>
                    <a:pt x="28" y="613"/>
                    <a:pt x="104" y="562"/>
                  </a:cubicBezTo>
                  <a:cubicBezTo>
                    <a:pt x="133" y="516"/>
                    <a:pt x="140" y="503"/>
                    <a:pt x="187" y="472"/>
                  </a:cubicBezTo>
                  <a:cubicBezTo>
                    <a:pt x="201" y="463"/>
                    <a:pt x="229" y="444"/>
                    <a:pt x="229" y="444"/>
                  </a:cubicBezTo>
                  <a:cubicBezTo>
                    <a:pt x="233" y="437"/>
                    <a:pt x="237" y="429"/>
                    <a:pt x="242" y="423"/>
                  </a:cubicBezTo>
                  <a:cubicBezTo>
                    <a:pt x="248" y="415"/>
                    <a:pt x="257" y="410"/>
                    <a:pt x="263" y="402"/>
                  </a:cubicBezTo>
                  <a:cubicBezTo>
                    <a:pt x="281" y="376"/>
                    <a:pt x="290" y="342"/>
                    <a:pt x="298" y="312"/>
                  </a:cubicBezTo>
                  <a:cubicBezTo>
                    <a:pt x="293" y="270"/>
                    <a:pt x="293" y="242"/>
                    <a:pt x="270" y="208"/>
                  </a:cubicBezTo>
                  <a:cubicBezTo>
                    <a:pt x="250" y="127"/>
                    <a:pt x="212" y="123"/>
                    <a:pt x="152" y="83"/>
                  </a:cubicBezTo>
                  <a:cubicBezTo>
                    <a:pt x="132" y="53"/>
                    <a:pt x="129" y="26"/>
                    <a:pt x="104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" name="Group 3"/>
            <p:cNvGrpSpPr>
              <a:grpSpLocks/>
            </p:cNvGrpSpPr>
            <p:nvPr/>
          </p:nvGrpSpPr>
          <p:grpSpPr bwMode="auto">
            <a:xfrm rot="-2681221">
              <a:off x="4572000" y="5410200"/>
              <a:ext cx="990600" cy="457200"/>
              <a:chOff x="2640" y="3312"/>
              <a:chExt cx="672" cy="336"/>
            </a:xfrm>
          </p:grpSpPr>
          <p:sp>
            <p:nvSpPr>
              <p:cNvPr id="18439" name="Oval 4"/>
              <p:cNvSpPr>
                <a:spLocks noChangeArrowheads="1"/>
              </p:cNvSpPr>
              <p:nvPr/>
            </p:nvSpPr>
            <p:spPr bwMode="auto">
              <a:xfrm>
                <a:off x="2640" y="3408"/>
                <a:ext cx="240" cy="24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8440" name="Oval 5"/>
              <p:cNvSpPr>
                <a:spLocks noChangeArrowheads="1"/>
              </p:cNvSpPr>
              <p:nvPr/>
            </p:nvSpPr>
            <p:spPr bwMode="auto">
              <a:xfrm>
                <a:off x="3072" y="3312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843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Before Observing: A Guess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A child puts one black and one white marble into a bag to represent the events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A white marble represents the event that it will rain (black = not rain)</a:t>
            </a:r>
          </a:p>
          <a:p>
            <a:pPr marL="228600" indent="-228600" eaLnBrk="1" hangingPunct="1"/>
            <a:endParaRPr lang="en-US" altLang="en-US" dirty="0" smtClean="0"/>
          </a:p>
        </p:txBody>
      </p:sp>
      <p:sp>
        <p:nvSpPr>
          <p:cNvPr id="263176" name="Text Box 8"/>
          <p:cNvSpPr txBox="1">
            <a:spLocks noChangeArrowheads="1"/>
          </p:cNvSpPr>
          <p:nvPr/>
        </p:nvSpPr>
        <p:spPr bwMode="auto">
          <a:xfrm>
            <a:off x="838200" y="3834755"/>
            <a:ext cx="4496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P(Rain) = P(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WhiteMarble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1/2</a:t>
            </a:r>
            <a:endParaRPr lang="en-US" altLang="en-US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4000" b="1">
              <a:solidFill>
                <a:srgbClr val="2652A0"/>
              </a:solidFill>
              <a:latin typeface="Tahoma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5800" y="12954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None/>
            </a:pPr>
            <a:endParaRPr lang="en-US" altLang="en-US" sz="3200">
              <a:solidFill>
                <a:schemeClr val="tx1"/>
              </a:solidFill>
              <a:latin typeface="Tahoma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429000" y="3276600"/>
            <a:ext cx="3124200" cy="3048000"/>
            <a:chOff x="3429000" y="3276600"/>
            <a:chExt cx="3124200" cy="3048000"/>
          </a:xfrm>
        </p:grpSpPr>
        <p:sp>
          <p:nvSpPr>
            <p:cNvPr id="19460" name="Freeform 4" descr="Paper bag"/>
            <p:cNvSpPr>
              <a:spLocks/>
            </p:cNvSpPr>
            <p:nvPr/>
          </p:nvSpPr>
          <p:spPr bwMode="auto">
            <a:xfrm>
              <a:off x="3429000" y="3276600"/>
              <a:ext cx="3124200" cy="3048000"/>
            </a:xfrm>
            <a:custGeom>
              <a:avLst/>
              <a:gdLst>
                <a:gd name="T0" fmla="*/ 2147483647 w 715"/>
                <a:gd name="T1" fmla="*/ 0 h 1062"/>
                <a:gd name="T2" fmla="*/ 2147483647 w 715"/>
                <a:gd name="T3" fmla="*/ 2147483647 h 1062"/>
                <a:gd name="T4" fmla="*/ 2147483647 w 715"/>
                <a:gd name="T5" fmla="*/ 2147483647 h 1062"/>
                <a:gd name="T6" fmla="*/ 2147483647 w 715"/>
                <a:gd name="T7" fmla="*/ 2147483647 h 1062"/>
                <a:gd name="T8" fmla="*/ 2147483647 w 715"/>
                <a:gd name="T9" fmla="*/ 2147483647 h 1062"/>
                <a:gd name="T10" fmla="*/ 2147483647 w 715"/>
                <a:gd name="T11" fmla="*/ 2147483647 h 1062"/>
                <a:gd name="T12" fmla="*/ 2147483647 w 715"/>
                <a:gd name="T13" fmla="*/ 2147483647 h 1062"/>
                <a:gd name="T14" fmla="*/ 2147483647 w 715"/>
                <a:gd name="T15" fmla="*/ 2147483647 h 1062"/>
                <a:gd name="T16" fmla="*/ 2147483647 w 715"/>
                <a:gd name="T17" fmla="*/ 2147483647 h 1062"/>
                <a:gd name="T18" fmla="*/ 2147483647 w 715"/>
                <a:gd name="T19" fmla="*/ 2147483647 h 1062"/>
                <a:gd name="T20" fmla="*/ 2147483647 w 715"/>
                <a:gd name="T21" fmla="*/ 2147483647 h 1062"/>
                <a:gd name="T22" fmla="*/ 2147483647 w 715"/>
                <a:gd name="T23" fmla="*/ 2147483647 h 1062"/>
                <a:gd name="T24" fmla="*/ 2147483647 w 715"/>
                <a:gd name="T25" fmla="*/ 2147483647 h 1062"/>
                <a:gd name="T26" fmla="*/ 2147483647 w 715"/>
                <a:gd name="T27" fmla="*/ 2147483647 h 1062"/>
                <a:gd name="T28" fmla="*/ 2147483647 w 715"/>
                <a:gd name="T29" fmla="*/ 2147483647 h 1062"/>
                <a:gd name="T30" fmla="*/ 2147483647 w 715"/>
                <a:gd name="T31" fmla="*/ 2147483647 h 1062"/>
                <a:gd name="T32" fmla="*/ 2147483647 w 715"/>
                <a:gd name="T33" fmla="*/ 2147483647 h 1062"/>
                <a:gd name="T34" fmla="*/ 2147483647 w 715"/>
                <a:gd name="T35" fmla="*/ 2147483647 h 1062"/>
                <a:gd name="T36" fmla="*/ 2147483647 w 715"/>
                <a:gd name="T37" fmla="*/ 2147483647 h 1062"/>
                <a:gd name="T38" fmla="*/ 2147483647 w 715"/>
                <a:gd name="T39" fmla="*/ 2147483647 h 1062"/>
                <a:gd name="T40" fmla="*/ 2147483647 w 715"/>
                <a:gd name="T41" fmla="*/ 2147483647 h 1062"/>
                <a:gd name="T42" fmla="*/ 2147483647 w 715"/>
                <a:gd name="T43" fmla="*/ 2147483647 h 1062"/>
                <a:gd name="T44" fmla="*/ 2147483647 w 715"/>
                <a:gd name="T45" fmla="*/ 2147483647 h 1062"/>
                <a:gd name="T46" fmla="*/ 2147483647 w 715"/>
                <a:gd name="T47" fmla="*/ 2147483647 h 1062"/>
                <a:gd name="T48" fmla="*/ 2147483647 w 715"/>
                <a:gd name="T49" fmla="*/ 2147483647 h 1062"/>
                <a:gd name="T50" fmla="*/ 2147483647 w 715"/>
                <a:gd name="T51" fmla="*/ 2147483647 h 1062"/>
                <a:gd name="T52" fmla="*/ 0 w 715"/>
                <a:gd name="T53" fmla="*/ 2147483647 h 1062"/>
                <a:gd name="T54" fmla="*/ 2147483647 w 715"/>
                <a:gd name="T55" fmla="*/ 2147483647 h 1062"/>
                <a:gd name="T56" fmla="*/ 2147483647 w 715"/>
                <a:gd name="T57" fmla="*/ 2147483647 h 1062"/>
                <a:gd name="T58" fmla="*/ 2147483647 w 715"/>
                <a:gd name="T59" fmla="*/ 2147483647 h 1062"/>
                <a:gd name="T60" fmla="*/ 2147483647 w 715"/>
                <a:gd name="T61" fmla="*/ 2147483647 h 1062"/>
                <a:gd name="T62" fmla="*/ 2147483647 w 715"/>
                <a:gd name="T63" fmla="*/ 2147483647 h 1062"/>
                <a:gd name="T64" fmla="*/ 2147483647 w 715"/>
                <a:gd name="T65" fmla="*/ 2147483647 h 1062"/>
                <a:gd name="T66" fmla="*/ 2147483647 w 715"/>
                <a:gd name="T67" fmla="*/ 2147483647 h 1062"/>
                <a:gd name="T68" fmla="*/ 2147483647 w 715"/>
                <a:gd name="T69" fmla="*/ 2147483647 h 1062"/>
                <a:gd name="T70" fmla="*/ 2147483647 w 715"/>
                <a:gd name="T71" fmla="*/ 0 h 10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5"/>
                <a:gd name="T109" fmla="*/ 0 h 1062"/>
                <a:gd name="T110" fmla="*/ 715 w 715"/>
                <a:gd name="T111" fmla="*/ 1062 h 10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5" h="1062">
                  <a:moveTo>
                    <a:pt x="104" y="0"/>
                  </a:moveTo>
                  <a:cubicBezTo>
                    <a:pt x="142" y="13"/>
                    <a:pt x="185" y="1"/>
                    <a:pt x="229" y="7"/>
                  </a:cubicBezTo>
                  <a:cubicBezTo>
                    <a:pt x="261" y="41"/>
                    <a:pt x="271" y="28"/>
                    <a:pt x="312" y="14"/>
                  </a:cubicBezTo>
                  <a:cubicBezTo>
                    <a:pt x="354" y="28"/>
                    <a:pt x="408" y="12"/>
                    <a:pt x="451" y="7"/>
                  </a:cubicBezTo>
                  <a:cubicBezTo>
                    <a:pt x="483" y="29"/>
                    <a:pt x="505" y="43"/>
                    <a:pt x="541" y="55"/>
                  </a:cubicBezTo>
                  <a:cubicBezTo>
                    <a:pt x="572" y="41"/>
                    <a:pt x="603" y="33"/>
                    <a:pt x="631" y="14"/>
                  </a:cubicBezTo>
                  <a:cubicBezTo>
                    <a:pt x="650" y="16"/>
                    <a:pt x="671" y="11"/>
                    <a:pt x="687" y="21"/>
                  </a:cubicBezTo>
                  <a:cubicBezTo>
                    <a:pt x="694" y="26"/>
                    <a:pt x="678" y="36"/>
                    <a:pt x="673" y="42"/>
                  </a:cubicBezTo>
                  <a:cubicBezTo>
                    <a:pt x="667" y="49"/>
                    <a:pt x="658" y="54"/>
                    <a:pt x="652" y="62"/>
                  </a:cubicBezTo>
                  <a:cubicBezTo>
                    <a:pt x="628" y="92"/>
                    <a:pt x="615" y="120"/>
                    <a:pt x="589" y="146"/>
                  </a:cubicBezTo>
                  <a:cubicBezTo>
                    <a:pt x="573" y="196"/>
                    <a:pt x="586" y="177"/>
                    <a:pt x="555" y="208"/>
                  </a:cubicBezTo>
                  <a:cubicBezTo>
                    <a:pt x="546" y="236"/>
                    <a:pt x="533" y="253"/>
                    <a:pt x="527" y="284"/>
                  </a:cubicBezTo>
                  <a:cubicBezTo>
                    <a:pt x="533" y="321"/>
                    <a:pt x="531" y="361"/>
                    <a:pt x="548" y="395"/>
                  </a:cubicBezTo>
                  <a:cubicBezTo>
                    <a:pt x="570" y="438"/>
                    <a:pt x="612" y="461"/>
                    <a:pt x="638" y="500"/>
                  </a:cubicBezTo>
                  <a:cubicBezTo>
                    <a:pt x="643" y="521"/>
                    <a:pt x="645" y="542"/>
                    <a:pt x="652" y="562"/>
                  </a:cubicBezTo>
                  <a:cubicBezTo>
                    <a:pt x="655" y="570"/>
                    <a:pt x="663" y="575"/>
                    <a:pt x="666" y="583"/>
                  </a:cubicBezTo>
                  <a:cubicBezTo>
                    <a:pt x="672" y="596"/>
                    <a:pt x="680" y="624"/>
                    <a:pt x="680" y="624"/>
                  </a:cubicBezTo>
                  <a:cubicBezTo>
                    <a:pt x="687" y="702"/>
                    <a:pt x="715" y="798"/>
                    <a:pt x="666" y="867"/>
                  </a:cubicBezTo>
                  <a:cubicBezTo>
                    <a:pt x="647" y="943"/>
                    <a:pt x="605" y="977"/>
                    <a:pt x="541" y="1020"/>
                  </a:cubicBezTo>
                  <a:cubicBezTo>
                    <a:pt x="522" y="1032"/>
                    <a:pt x="481" y="1040"/>
                    <a:pt x="458" y="1048"/>
                  </a:cubicBezTo>
                  <a:cubicBezTo>
                    <a:pt x="444" y="1053"/>
                    <a:pt x="416" y="1062"/>
                    <a:pt x="416" y="1062"/>
                  </a:cubicBezTo>
                  <a:cubicBezTo>
                    <a:pt x="276" y="1057"/>
                    <a:pt x="237" y="1062"/>
                    <a:pt x="131" y="1027"/>
                  </a:cubicBezTo>
                  <a:cubicBezTo>
                    <a:pt x="124" y="1020"/>
                    <a:pt x="119" y="1011"/>
                    <a:pt x="111" y="1006"/>
                  </a:cubicBezTo>
                  <a:cubicBezTo>
                    <a:pt x="105" y="1002"/>
                    <a:pt x="95" y="1004"/>
                    <a:pt x="90" y="999"/>
                  </a:cubicBezTo>
                  <a:cubicBezTo>
                    <a:pt x="85" y="994"/>
                    <a:pt x="86" y="985"/>
                    <a:pt x="83" y="978"/>
                  </a:cubicBezTo>
                  <a:cubicBezTo>
                    <a:pt x="72" y="956"/>
                    <a:pt x="68" y="957"/>
                    <a:pt x="48" y="944"/>
                  </a:cubicBezTo>
                  <a:cubicBezTo>
                    <a:pt x="18" y="899"/>
                    <a:pt x="17" y="848"/>
                    <a:pt x="0" y="798"/>
                  </a:cubicBezTo>
                  <a:cubicBezTo>
                    <a:pt x="8" y="714"/>
                    <a:pt x="28" y="613"/>
                    <a:pt x="104" y="562"/>
                  </a:cubicBezTo>
                  <a:cubicBezTo>
                    <a:pt x="133" y="516"/>
                    <a:pt x="140" y="503"/>
                    <a:pt x="187" y="472"/>
                  </a:cubicBezTo>
                  <a:cubicBezTo>
                    <a:pt x="201" y="463"/>
                    <a:pt x="229" y="444"/>
                    <a:pt x="229" y="444"/>
                  </a:cubicBezTo>
                  <a:cubicBezTo>
                    <a:pt x="233" y="437"/>
                    <a:pt x="237" y="429"/>
                    <a:pt x="242" y="423"/>
                  </a:cubicBezTo>
                  <a:cubicBezTo>
                    <a:pt x="248" y="415"/>
                    <a:pt x="257" y="410"/>
                    <a:pt x="263" y="402"/>
                  </a:cubicBezTo>
                  <a:cubicBezTo>
                    <a:pt x="281" y="376"/>
                    <a:pt x="290" y="342"/>
                    <a:pt x="298" y="312"/>
                  </a:cubicBezTo>
                  <a:cubicBezTo>
                    <a:pt x="293" y="270"/>
                    <a:pt x="293" y="242"/>
                    <a:pt x="270" y="208"/>
                  </a:cubicBezTo>
                  <a:cubicBezTo>
                    <a:pt x="250" y="127"/>
                    <a:pt x="212" y="123"/>
                    <a:pt x="152" y="83"/>
                  </a:cubicBezTo>
                  <a:cubicBezTo>
                    <a:pt x="132" y="53"/>
                    <a:pt x="129" y="26"/>
                    <a:pt x="104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19461" name="Group 5"/>
            <p:cNvGrpSpPr>
              <a:grpSpLocks/>
            </p:cNvGrpSpPr>
            <p:nvPr/>
          </p:nvGrpSpPr>
          <p:grpSpPr bwMode="auto">
            <a:xfrm>
              <a:off x="4708525" y="5203825"/>
              <a:ext cx="715963" cy="866775"/>
              <a:chOff x="2966" y="3230"/>
              <a:chExt cx="451" cy="546"/>
            </a:xfrm>
          </p:grpSpPr>
          <p:sp>
            <p:nvSpPr>
              <p:cNvPr id="19465" name="Oval 6"/>
              <p:cNvSpPr>
                <a:spLocks noChangeArrowheads="1"/>
              </p:cNvSpPr>
              <p:nvPr/>
            </p:nvSpPr>
            <p:spPr bwMode="auto">
              <a:xfrm rot="-2681221">
                <a:off x="2966" y="3570"/>
                <a:ext cx="223" cy="20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9466" name="Oval 7"/>
              <p:cNvSpPr>
                <a:spLocks noChangeArrowheads="1"/>
              </p:cNvSpPr>
              <p:nvPr/>
            </p:nvSpPr>
            <p:spPr bwMode="auto">
              <a:xfrm rot="-2681221">
                <a:off x="3194" y="3230"/>
                <a:ext cx="223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65224" name="Oval 8"/>
            <p:cNvSpPr>
              <a:spLocks noChangeArrowheads="1"/>
            </p:cNvSpPr>
            <p:nvPr/>
          </p:nvSpPr>
          <p:spPr bwMode="auto">
            <a:xfrm rot="-2681221">
              <a:off x="5257800" y="5791200"/>
              <a:ext cx="354013" cy="3270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946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Next Day</a:t>
            </a:r>
          </a:p>
        </p:txBody>
      </p:sp>
      <p:sp>
        <p:nvSpPr>
          <p:cNvPr id="1946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smtClean="0"/>
              <a:t>It rains</a:t>
            </a:r>
          </a:p>
          <a:p>
            <a:pPr lvl="1" eaLnBrk="1" hangingPunct="1"/>
            <a:r>
              <a:rPr lang="en-US" altLang="en-US" sz="2500" smtClean="0"/>
              <a:t>The child places another white marble into the bag</a:t>
            </a:r>
            <a:endParaRPr lang="en-US" altLang="en-US" sz="28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0" y="3276600"/>
            <a:ext cx="3124200" cy="3048000"/>
            <a:chOff x="3429000" y="3276600"/>
            <a:chExt cx="3124200" cy="3048000"/>
          </a:xfrm>
        </p:grpSpPr>
        <p:sp>
          <p:nvSpPr>
            <p:cNvPr id="20482" name="Freeform 2" descr="Paper bag"/>
            <p:cNvSpPr>
              <a:spLocks/>
            </p:cNvSpPr>
            <p:nvPr/>
          </p:nvSpPr>
          <p:spPr bwMode="auto">
            <a:xfrm>
              <a:off x="3429000" y="3276600"/>
              <a:ext cx="3124200" cy="3048000"/>
            </a:xfrm>
            <a:custGeom>
              <a:avLst/>
              <a:gdLst>
                <a:gd name="T0" fmla="*/ 2147483647 w 715"/>
                <a:gd name="T1" fmla="*/ 0 h 1062"/>
                <a:gd name="T2" fmla="*/ 2147483647 w 715"/>
                <a:gd name="T3" fmla="*/ 2147483647 h 1062"/>
                <a:gd name="T4" fmla="*/ 2147483647 w 715"/>
                <a:gd name="T5" fmla="*/ 2147483647 h 1062"/>
                <a:gd name="T6" fmla="*/ 2147483647 w 715"/>
                <a:gd name="T7" fmla="*/ 2147483647 h 1062"/>
                <a:gd name="T8" fmla="*/ 2147483647 w 715"/>
                <a:gd name="T9" fmla="*/ 2147483647 h 1062"/>
                <a:gd name="T10" fmla="*/ 2147483647 w 715"/>
                <a:gd name="T11" fmla="*/ 2147483647 h 1062"/>
                <a:gd name="T12" fmla="*/ 2147483647 w 715"/>
                <a:gd name="T13" fmla="*/ 2147483647 h 1062"/>
                <a:gd name="T14" fmla="*/ 2147483647 w 715"/>
                <a:gd name="T15" fmla="*/ 2147483647 h 1062"/>
                <a:gd name="T16" fmla="*/ 2147483647 w 715"/>
                <a:gd name="T17" fmla="*/ 2147483647 h 1062"/>
                <a:gd name="T18" fmla="*/ 2147483647 w 715"/>
                <a:gd name="T19" fmla="*/ 2147483647 h 1062"/>
                <a:gd name="T20" fmla="*/ 2147483647 w 715"/>
                <a:gd name="T21" fmla="*/ 2147483647 h 1062"/>
                <a:gd name="T22" fmla="*/ 2147483647 w 715"/>
                <a:gd name="T23" fmla="*/ 2147483647 h 1062"/>
                <a:gd name="T24" fmla="*/ 2147483647 w 715"/>
                <a:gd name="T25" fmla="*/ 2147483647 h 1062"/>
                <a:gd name="T26" fmla="*/ 2147483647 w 715"/>
                <a:gd name="T27" fmla="*/ 2147483647 h 1062"/>
                <a:gd name="T28" fmla="*/ 2147483647 w 715"/>
                <a:gd name="T29" fmla="*/ 2147483647 h 1062"/>
                <a:gd name="T30" fmla="*/ 2147483647 w 715"/>
                <a:gd name="T31" fmla="*/ 2147483647 h 1062"/>
                <a:gd name="T32" fmla="*/ 2147483647 w 715"/>
                <a:gd name="T33" fmla="*/ 2147483647 h 1062"/>
                <a:gd name="T34" fmla="*/ 2147483647 w 715"/>
                <a:gd name="T35" fmla="*/ 2147483647 h 1062"/>
                <a:gd name="T36" fmla="*/ 2147483647 w 715"/>
                <a:gd name="T37" fmla="*/ 2147483647 h 1062"/>
                <a:gd name="T38" fmla="*/ 2147483647 w 715"/>
                <a:gd name="T39" fmla="*/ 2147483647 h 1062"/>
                <a:gd name="T40" fmla="*/ 2147483647 w 715"/>
                <a:gd name="T41" fmla="*/ 2147483647 h 1062"/>
                <a:gd name="T42" fmla="*/ 2147483647 w 715"/>
                <a:gd name="T43" fmla="*/ 2147483647 h 1062"/>
                <a:gd name="T44" fmla="*/ 2147483647 w 715"/>
                <a:gd name="T45" fmla="*/ 2147483647 h 1062"/>
                <a:gd name="T46" fmla="*/ 2147483647 w 715"/>
                <a:gd name="T47" fmla="*/ 2147483647 h 1062"/>
                <a:gd name="T48" fmla="*/ 2147483647 w 715"/>
                <a:gd name="T49" fmla="*/ 2147483647 h 1062"/>
                <a:gd name="T50" fmla="*/ 2147483647 w 715"/>
                <a:gd name="T51" fmla="*/ 2147483647 h 1062"/>
                <a:gd name="T52" fmla="*/ 0 w 715"/>
                <a:gd name="T53" fmla="*/ 2147483647 h 1062"/>
                <a:gd name="T54" fmla="*/ 2147483647 w 715"/>
                <a:gd name="T55" fmla="*/ 2147483647 h 1062"/>
                <a:gd name="T56" fmla="*/ 2147483647 w 715"/>
                <a:gd name="T57" fmla="*/ 2147483647 h 1062"/>
                <a:gd name="T58" fmla="*/ 2147483647 w 715"/>
                <a:gd name="T59" fmla="*/ 2147483647 h 1062"/>
                <a:gd name="T60" fmla="*/ 2147483647 w 715"/>
                <a:gd name="T61" fmla="*/ 2147483647 h 1062"/>
                <a:gd name="T62" fmla="*/ 2147483647 w 715"/>
                <a:gd name="T63" fmla="*/ 2147483647 h 1062"/>
                <a:gd name="T64" fmla="*/ 2147483647 w 715"/>
                <a:gd name="T65" fmla="*/ 2147483647 h 1062"/>
                <a:gd name="T66" fmla="*/ 2147483647 w 715"/>
                <a:gd name="T67" fmla="*/ 2147483647 h 1062"/>
                <a:gd name="T68" fmla="*/ 2147483647 w 715"/>
                <a:gd name="T69" fmla="*/ 2147483647 h 1062"/>
                <a:gd name="T70" fmla="*/ 2147483647 w 715"/>
                <a:gd name="T71" fmla="*/ 0 h 10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5"/>
                <a:gd name="T109" fmla="*/ 0 h 1062"/>
                <a:gd name="T110" fmla="*/ 715 w 715"/>
                <a:gd name="T111" fmla="*/ 1062 h 10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5" h="1062">
                  <a:moveTo>
                    <a:pt x="104" y="0"/>
                  </a:moveTo>
                  <a:cubicBezTo>
                    <a:pt x="142" y="13"/>
                    <a:pt x="185" y="1"/>
                    <a:pt x="229" y="7"/>
                  </a:cubicBezTo>
                  <a:cubicBezTo>
                    <a:pt x="261" y="41"/>
                    <a:pt x="271" y="28"/>
                    <a:pt x="312" y="14"/>
                  </a:cubicBezTo>
                  <a:cubicBezTo>
                    <a:pt x="354" y="28"/>
                    <a:pt x="408" y="12"/>
                    <a:pt x="451" y="7"/>
                  </a:cubicBezTo>
                  <a:cubicBezTo>
                    <a:pt x="483" y="29"/>
                    <a:pt x="505" y="43"/>
                    <a:pt x="541" y="55"/>
                  </a:cubicBezTo>
                  <a:cubicBezTo>
                    <a:pt x="572" y="41"/>
                    <a:pt x="603" y="33"/>
                    <a:pt x="631" y="14"/>
                  </a:cubicBezTo>
                  <a:cubicBezTo>
                    <a:pt x="650" y="16"/>
                    <a:pt x="671" y="11"/>
                    <a:pt x="687" y="21"/>
                  </a:cubicBezTo>
                  <a:cubicBezTo>
                    <a:pt x="694" y="26"/>
                    <a:pt x="678" y="36"/>
                    <a:pt x="673" y="42"/>
                  </a:cubicBezTo>
                  <a:cubicBezTo>
                    <a:pt x="667" y="49"/>
                    <a:pt x="658" y="54"/>
                    <a:pt x="652" y="62"/>
                  </a:cubicBezTo>
                  <a:cubicBezTo>
                    <a:pt x="628" y="92"/>
                    <a:pt x="615" y="120"/>
                    <a:pt x="589" y="146"/>
                  </a:cubicBezTo>
                  <a:cubicBezTo>
                    <a:pt x="573" y="196"/>
                    <a:pt x="586" y="177"/>
                    <a:pt x="555" y="208"/>
                  </a:cubicBezTo>
                  <a:cubicBezTo>
                    <a:pt x="546" y="236"/>
                    <a:pt x="533" y="253"/>
                    <a:pt x="527" y="284"/>
                  </a:cubicBezTo>
                  <a:cubicBezTo>
                    <a:pt x="533" y="321"/>
                    <a:pt x="531" y="361"/>
                    <a:pt x="548" y="395"/>
                  </a:cubicBezTo>
                  <a:cubicBezTo>
                    <a:pt x="570" y="438"/>
                    <a:pt x="612" y="461"/>
                    <a:pt x="638" y="500"/>
                  </a:cubicBezTo>
                  <a:cubicBezTo>
                    <a:pt x="643" y="521"/>
                    <a:pt x="645" y="542"/>
                    <a:pt x="652" y="562"/>
                  </a:cubicBezTo>
                  <a:cubicBezTo>
                    <a:pt x="655" y="570"/>
                    <a:pt x="663" y="575"/>
                    <a:pt x="666" y="583"/>
                  </a:cubicBezTo>
                  <a:cubicBezTo>
                    <a:pt x="672" y="596"/>
                    <a:pt x="680" y="624"/>
                    <a:pt x="680" y="624"/>
                  </a:cubicBezTo>
                  <a:cubicBezTo>
                    <a:pt x="687" y="702"/>
                    <a:pt x="715" y="798"/>
                    <a:pt x="666" y="867"/>
                  </a:cubicBezTo>
                  <a:cubicBezTo>
                    <a:pt x="647" y="943"/>
                    <a:pt x="605" y="977"/>
                    <a:pt x="541" y="1020"/>
                  </a:cubicBezTo>
                  <a:cubicBezTo>
                    <a:pt x="522" y="1032"/>
                    <a:pt x="481" y="1040"/>
                    <a:pt x="458" y="1048"/>
                  </a:cubicBezTo>
                  <a:cubicBezTo>
                    <a:pt x="444" y="1053"/>
                    <a:pt x="416" y="1062"/>
                    <a:pt x="416" y="1062"/>
                  </a:cubicBezTo>
                  <a:cubicBezTo>
                    <a:pt x="276" y="1057"/>
                    <a:pt x="237" y="1062"/>
                    <a:pt x="131" y="1027"/>
                  </a:cubicBezTo>
                  <a:cubicBezTo>
                    <a:pt x="124" y="1020"/>
                    <a:pt x="119" y="1011"/>
                    <a:pt x="111" y="1006"/>
                  </a:cubicBezTo>
                  <a:cubicBezTo>
                    <a:pt x="105" y="1002"/>
                    <a:pt x="95" y="1004"/>
                    <a:pt x="90" y="999"/>
                  </a:cubicBezTo>
                  <a:cubicBezTo>
                    <a:pt x="85" y="994"/>
                    <a:pt x="86" y="985"/>
                    <a:pt x="83" y="978"/>
                  </a:cubicBezTo>
                  <a:cubicBezTo>
                    <a:pt x="72" y="956"/>
                    <a:pt x="68" y="957"/>
                    <a:pt x="48" y="944"/>
                  </a:cubicBezTo>
                  <a:cubicBezTo>
                    <a:pt x="18" y="899"/>
                    <a:pt x="17" y="848"/>
                    <a:pt x="0" y="798"/>
                  </a:cubicBezTo>
                  <a:cubicBezTo>
                    <a:pt x="8" y="714"/>
                    <a:pt x="28" y="613"/>
                    <a:pt x="104" y="562"/>
                  </a:cubicBezTo>
                  <a:cubicBezTo>
                    <a:pt x="133" y="516"/>
                    <a:pt x="140" y="503"/>
                    <a:pt x="187" y="472"/>
                  </a:cubicBezTo>
                  <a:cubicBezTo>
                    <a:pt x="201" y="463"/>
                    <a:pt x="229" y="444"/>
                    <a:pt x="229" y="444"/>
                  </a:cubicBezTo>
                  <a:cubicBezTo>
                    <a:pt x="233" y="437"/>
                    <a:pt x="237" y="429"/>
                    <a:pt x="242" y="423"/>
                  </a:cubicBezTo>
                  <a:cubicBezTo>
                    <a:pt x="248" y="415"/>
                    <a:pt x="257" y="410"/>
                    <a:pt x="263" y="402"/>
                  </a:cubicBezTo>
                  <a:cubicBezTo>
                    <a:pt x="281" y="376"/>
                    <a:pt x="290" y="342"/>
                    <a:pt x="298" y="312"/>
                  </a:cubicBezTo>
                  <a:cubicBezTo>
                    <a:pt x="293" y="270"/>
                    <a:pt x="293" y="242"/>
                    <a:pt x="270" y="208"/>
                  </a:cubicBezTo>
                  <a:cubicBezTo>
                    <a:pt x="250" y="127"/>
                    <a:pt x="212" y="123"/>
                    <a:pt x="152" y="83"/>
                  </a:cubicBezTo>
                  <a:cubicBezTo>
                    <a:pt x="132" y="53"/>
                    <a:pt x="129" y="26"/>
                    <a:pt x="104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0483" name="Group 3"/>
            <p:cNvGrpSpPr>
              <a:grpSpLocks/>
            </p:cNvGrpSpPr>
            <p:nvPr/>
          </p:nvGrpSpPr>
          <p:grpSpPr bwMode="auto">
            <a:xfrm>
              <a:off x="4708525" y="5203825"/>
              <a:ext cx="715963" cy="866775"/>
              <a:chOff x="2966" y="3230"/>
              <a:chExt cx="451" cy="546"/>
            </a:xfrm>
          </p:grpSpPr>
          <p:sp>
            <p:nvSpPr>
              <p:cNvPr id="20487" name="Oval 4"/>
              <p:cNvSpPr>
                <a:spLocks noChangeArrowheads="1"/>
              </p:cNvSpPr>
              <p:nvPr/>
            </p:nvSpPr>
            <p:spPr bwMode="auto">
              <a:xfrm rot="-2681221">
                <a:off x="2966" y="3570"/>
                <a:ext cx="223" cy="20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488" name="Oval 5"/>
              <p:cNvSpPr>
                <a:spLocks noChangeArrowheads="1"/>
              </p:cNvSpPr>
              <p:nvPr/>
            </p:nvSpPr>
            <p:spPr bwMode="auto">
              <a:xfrm rot="-2681221">
                <a:off x="3194" y="3230"/>
                <a:ext cx="223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0484" name="Oval 6"/>
            <p:cNvSpPr>
              <a:spLocks noChangeArrowheads="1"/>
            </p:cNvSpPr>
            <p:nvPr/>
          </p:nvSpPr>
          <p:spPr bwMode="auto">
            <a:xfrm rot="-2681221">
              <a:off x="5257800" y="5791200"/>
              <a:ext cx="354013" cy="3270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0485" name="Rectangle 7"/>
          <p:cNvSpPr>
            <a:spLocks noGrp="1" noChangeArrowheads="1"/>
          </p:cNvSpPr>
          <p:nvPr>
            <p:ph type="title"/>
          </p:nvPr>
        </p:nvSpPr>
        <p:spPr>
          <a:xfrm>
            <a:off x="265113" y="231775"/>
            <a:ext cx="8726487" cy="8763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Probability of Rain</a:t>
            </a:r>
          </a:p>
        </p:txBody>
      </p:sp>
      <p:sp>
        <p:nvSpPr>
          <p:cNvPr id="2048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dirty="0" smtClean="0"/>
              <a:t>The probability that the child will pick a white marble</a:t>
            </a:r>
          </a:p>
          <a:p>
            <a:pPr marL="228600" indent="-228600" eaLnBrk="1" hangingPunct="1"/>
            <a:r>
              <a:rPr lang="en-US" altLang="en-US" dirty="0" smtClean="0"/>
              <a:t>has now increased from 0.5 to 0.67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29000" y="3276600"/>
            <a:ext cx="3124200" cy="3048000"/>
            <a:chOff x="3429000" y="3276600"/>
            <a:chExt cx="3124200" cy="3048000"/>
          </a:xfrm>
        </p:grpSpPr>
        <p:sp>
          <p:nvSpPr>
            <p:cNvPr id="21506" name="Freeform 2" descr="Paper bag"/>
            <p:cNvSpPr>
              <a:spLocks/>
            </p:cNvSpPr>
            <p:nvPr/>
          </p:nvSpPr>
          <p:spPr bwMode="auto">
            <a:xfrm>
              <a:off x="3429000" y="3276600"/>
              <a:ext cx="3124200" cy="3048000"/>
            </a:xfrm>
            <a:custGeom>
              <a:avLst/>
              <a:gdLst>
                <a:gd name="T0" fmla="*/ 2147483647 w 715"/>
                <a:gd name="T1" fmla="*/ 0 h 1062"/>
                <a:gd name="T2" fmla="*/ 2147483647 w 715"/>
                <a:gd name="T3" fmla="*/ 2147483647 h 1062"/>
                <a:gd name="T4" fmla="*/ 2147483647 w 715"/>
                <a:gd name="T5" fmla="*/ 2147483647 h 1062"/>
                <a:gd name="T6" fmla="*/ 2147483647 w 715"/>
                <a:gd name="T7" fmla="*/ 2147483647 h 1062"/>
                <a:gd name="T8" fmla="*/ 2147483647 w 715"/>
                <a:gd name="T9" fmla="*/ 2147483647 h 1062"/>
                <a:gd name="T10" fmla="*/ 2147483647 w 715"/>
                <a:gd name="T11" fmla="*/ 2147483647 h 1062"/>
                <a:gd name="T12" fmla="*/ 2147483647 w 715"/>
                <a:gd name="T13" fmla="*/ 2147483647 h 1062"/>
                <a:gd name="T14" fmla="*/ 2147483647 w 715"/>
                <a:gd name="T15" fmla="*/ 2147483647 h 1062"/>
                <a:gd name="T16" fmla="*/ 2147483647 w 715"/>
                <a:gd name="T17" fmla="*/ 2147483647 h 1062"/>
                <a:gd name="T18" fmla="*/ 2147483647 w 715"/>
                <a:gd name="T19" fmla="*/ 2147483647 h 1062"/>
                <a:gd name="T20" fmla="*/ 2147483647 w 715"/>
                <a:gd name="T21" fmla="*/ 2147483647 h 1062"/>
                <a:gd name="T22" fmla="*/ 2147483647 w 715"/>
                <a:gd name="T23" fmla="*/ 2147483647 h 1062"/>
                <a:gd name="T24" fmla="*/ 2147483647 w 715"/>
                <a:gd name="T25" fmla="*/ 2147483647 h 1062"/>
                <a:gd name="T26" fmla="*/ 2147483647 w 715"/>
                <a:gd name="T27" fmla="*/ 2147483647 h 1062"/>
                <a:gd name="T28" fmla="*/ 2147483647 w 715"/>
                <a:gd name="T29" fmla="*/ 2147483647 h 1062"/>
                <a:gd name="T30" fmla="*/ 2147483647 w 715"/>
                <a:gd name="T31" fmla="*/ 2147483647 h 1062"/>
                <a:gd name="T32" fmla="*/ 2147483647 w 715"/>
                <a:gd name="T33" fmla="*/ 2147483647 h 1062"/>
                <a:gd name="T34" fmla="*/ 2147483647 w 715"/>
                <a:gd name="T35" fmla="*/ 2147483647 h 1062"/>
                <a:gd name="T36" fmla="*/ 2147483647 w 715"/>
                <a:gd name="T37" fmla="*/ 2147483647 h 1062"/>
                <a:gd name="T38" fmla="*/ 2147483647 w 715"/>
                <a:gd name="T39" fmla="*/ 2147483647 h 1062"/>
                <a:gd name="T40" fmla="*/ 2147483647 w 715"/>
                <a:gd name="T41" fmla="*/ 2147483647 h 1062"/>
                <a:gd name="T42" fmla="*/ 2147483647 w 715"/>
                <a:gd name="T43" fmla="*/ 2147483647 h 1062"/>
                <a:gd name="T44" fmla="*/ 2147483647 w 715"/>
                <a:gd name="T45" fmla="*/ 2147483647 h 1062"/>
                <a:gd name="T46" fmla="*/ 2147483647 w 715"/>
                <a:gd name="T47" fmla="*/ 2147483647 h 1062"/>
                <a:gd name="T48" fmla="*/ 2147483647 w 715"/>
                <a:gd name="T49" fmla="*/ 2147483647 h 1062"/>
                <a:gd name="T50" fmla="*/ 2147483647 w 715"/>
                <a:gd name="T51" fmla="*/ 2147483647 h 1062"/>
                <a:gd name="T52" fmla="*/ 0 w 715"/>
                <a:gd name="T53" fmla="*/ 2147483647 h 1062"/>
                <a:gd name="T54" fmla="*/ 2147483647 w 715"/>
                <a:gd name="T55" fmla="*/ 2147483647 h 1062"/>
                <a:gd name="T56" fmla="*/ 2147483647 w 715"/>
                <a:gd name="T57" fmla="*/ 2147483647 h 1062"/>
                <a:gd name="T58" fmla="*/ 2147483647 w 715"/>
                <a:gd name="T59" fmla="*/ 2147483647 h 1062"/>
                <a:gd name="T60" fmla="*/ 2147483647 w 715"/>
                <a:gd name="T61" fmla="*/ 2147483647 h 1062"/>
                <a:gd name="T62" fmla="*/ 2147483647 w 715"/>
                <a:gd name="T63" fmla="*/ 2147483647 h 1062"/>
                <a:gd name="T64" fmla="*/ 2147483647 w 715"/>
                <a:gd name="T65" fmla="*/ 2147483647 h 1062"/>
                <a:gd name="T66" fmla="*/ 2147483647 w 715"/>
                <a:gd name="T67" fmla="*/ 2147483647 h 1062"/>
                <a:gd name="T68" fmla="*/ 2147483647 w 715"/>
                <a:gd name="T69" fmla="*/ 2147483647 h 1062"/>
                <a:gd name="T70" fmla="*/ 2147483647 w 715"/>
                <a:gd name="T71" fmla="*/ 0 h 10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715"/>
                <a:gd name="T109" fmla="*/ 0 h 1062"/>
                <a:gd name="T110" fmla="*/ 715 w 715"/>
                <a:gd name="T111" fmla="*/ 1062 h 106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715" h="1062">
                  <a:moveTo>
                    <a:pt x="104" y="0"/>
                  </a:moveTo>
                  <a:cubicBezTo>
                    <a:pt x="142" y="13"/>
                    <a:pt x="185" y="1"/>
                    <a:pt x="229" y="7"/>
                  </a:cubicBezTo>
                  <a:cubicBezTo>
                    <a:pt x="261" y="41"/>
                    <a:pt x="271" y="28"/>
                    <a:pt x="312" y="14"/>
                  </a:cubicBezTo>
                  <a:cubicBezTo>
                    <a:pt x="354" y="28"/>
                    <a:pt x="408" y="12"/>
                    <a:pt x="451" y="7"/>
                  </a:cubicBezTo>
                  <a:cubicBezTo>
                    <a:pt x="483" y="29"/>
                    <a:pt x="505" y="43"/>
                    <a:pt x="541" y="55"/>
                  </a:cubicBezTo>
                  <a:cubicBezTo>
                    <a:pt x="572" y="41"/>
                    <a:pt x="603" y="33"/>
                    <a:pt x="631" y="14"/>
                  </a:cubicBezTo>
                  <a:cubicBezTo>
                    <a:pt x="650" y="16"/>
                    <a:pt x="671" y="11"/>
                    <a:pt x="687" y="21"/>
                  </a:cubicBezTo>
                  <a:cubicBezTo>
                    <a:pt x="694" y="26"/>
                    <a:pt x="678" y="36"/>
                    <a:pt x="673" y="42"/>
                  </a:cubicBezTo>
                  <a:cubicBezTo>
                    <a:pt x="667" y="49"/>
                    <a:pt x="658" y="54"/>
                    <a:pt x="652" y="62"/>
                  </a:cubicBezTo>
                  <a:cubicBezTo>
                    <a:pt x="628" y="92"/>
                    <a:pt x="615" y="120"/>
                    <a:pt x="589" y="146"/>
                  </a:cubicBezTo>
                  <a:cubicBezTo>
                    <a:pt x="573" y="196"/>
                    <a:pt x="586" y="177"/>
                    <a:pt x="555" y="208"/>
                  </a:cubicBezTo>
                  <a:cubicBezTo>
                    <a:pt x="546" y="236"/>
                    <a:pt x="533" y="253"/>
                    <a:pt x="527" y="284"/>
                  </a:cubicBezTo>
                  <a:cubicBezTo>
                    <a:pt x="533" y="321"/>
                    <a:pt x="531" y="361"/>
                    <a:pt x="548" y="395"/>
                  </a:cubicBezTo>
                  <a:cubicBezTo>
                    <a:pt x="570" y="438"/>
                    <a:pt x="612" y="461"/>
                    <a:pt x="638" y="500"/>
                  </a:cubicBezTo>
                  <a:cubicBezTo>
                    <a:pt x="643" y="521"/>
                    <a:pt x="645" y="542"/>
                    <a:pt x="652" y="562"/>
                  </a:cubicBezTo>
                  <a:cubicBezTo>
                    <a:pt x="655" y="570"/>
                    <a:pt x="663" y="575"/>
                    <a:pt x="666" y="583"/>
                  </a:cubicBezTo>
                  <a:cubicBezTo>
                    <a:pt x="672" y="596"/>
                    <a:pt x="680" y="624"/>
                    <a:pt x="680" y="624"/>
                  </a:cubicBezTo>
                  <a:cubicBezTo>
                    <a:pt x="687" y="702"/>
                    <a:pt x="715" y="798"/>
                    <a:pt x="666" y="867"/>
                  </a:cubicBezTo>
                  <a:cubicBezTo>
                    <a:pt x="647" y="943"/>
                    <a:pt x="605" y="977"/>
                    <a:pt x="541" y="1020"/>
                  </a:cubicBezTo>
                  <a:cubicBezTo>
                    <a:pt x="522" y="1032"/>
                    <a:pt x="481" y="1040"/>
                    <a:pt x="458" y="1048"/>
                  </a:cubicBezTo>
                  <a:cubicBezTo>
                    <a:pt x="444" y="1053"/>
                    <a:pt x="416" y="1062"/>
                    <a:pt x="416" y="1062"/>
                  </a:cubicBezTo>
                  <a:cubicBezTo>
                    <a:pt x="276" y="1057"/>
                    <a:pt x="237" y="1062"/>
                    <a:pt x="131" y="1027"/>
                  </a:cubicBezTo>
                  <a:cubicBezTo>
                    <a:pt x="124" y="1020"/>
                    <a:pt x="119" y="1011"/>
                    <a:pt x="111" y="1006"/>
                  </a:cubicBezTo>
                  <a:cubicBezTo>
                    <a:pt x="105" y="1002"/>
                    <a:pt x="95" y="1004"/>
                    <a:pt x="90" y="999"/>
                  </a:cubicBezTo>
                  <a:cubicBezTo>
                    <a:pt x="85" y="994"/>
                    <a:pt x="86" y="985"/>
                    <a:pt x="83" y="978"/>
                  </a:cubicBezTo>
                  <a:cubicBezTo>
                    <a:pt x="72" y="956"/>
                    <a:pt x="68" y="957"/>
                    <a:pt x="48" y="944"/>
                  </a:cubicBezTo>
                  <a:cubicBezTo>
                    <a:pt x="18" y="899"/>
                    <a:pt x="17" y="848"/>
                    <a:pt x="0" y="798"/>
                  </a:cubicBezTo>
                  <a:cubicBezTo>
                    <a:pt x="8" y="714"/>
                    <a:pt x="28" y="613"/>
                    <a:pt x="104" y="562"/>
                  </a:cubicBezTo>
                  <a:cubicBezTo>
                    <a:pt x="133" y="516"/>
                    <a:pt x="140" y="503"/>
                    <a:pt x="187" y="472"/>
                  </a:cubicBezTo>
                  <a:cubicBezTo>
                    <a:pt x="201" y="463"/>
                    <a:pt x="229" y="444"/>
                    <a:pt x="229" y="444"/>
                  </a:cubicBezTo>
                  <a:cubicBezTo>
                    <a:pt x="233" y="437"/>
                    <a:pt x="237" y="429"/>
                    <a:pt x="242" y="423"/>
                  </a:cubicBezTo>
                  <a:cubicBezTo>
                    <a:pt x="248" y="415"/>
                    <a:pt x="257" y="410"/>
                    <a:pt x="263" y="402"/>
                  </a:cubicBezTo>
                  <a:cubicBezTo>
                    <a:pt x="281" y="376"/>
                    <a:pt x="290" y="342"/>
                    <a:pt x="298" y="312"/>
                  </a:cubicBezTo>
                  <a:cubicBezTo>
                    <a:pt x="293" y="270"/>
                    <a:pt x="293" y="242"/>
                    <a:pt x="270" y="208"/>
                  </a:cubicBezTo>
                  <a:cubicBezTo>
                    <a:pt x="250" y="127"/>
                    <a:pt x="212" y="123"/>
                    <a:pt x="152" y="83"/>
                  </a:cubicBezTo>
                  <a:cubicBezTo>
                    <a:pt x="132" y="53"/>
                    <a:pt x="129" y="26"/>
                    <a:pt x="104" y="0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1507" name="Group 3"/>
            <p:cNvGrpSpPr>
              <a:grpSpLocks/>
            </p:cNvGrpSpPr>
            <p:nvPr/>
          </p:nvGrpSpPr>
          <p:grpSpPr bwMode="auto">
            <a:xfrm>
              <a:off x="4708525" y="5203825"/>
              <a:ext cx="715963" cy="866775"/>
              <a:chOff x="2966" y="3230"/>
              <a:chExt cx="451" cy="546"/>
            </a:xfrm>
          </p:grpSpPr>
          <p:sp>
            <p:nvSpPr>
              <p:cNvPr id="21512" name="Oval 4"/>
              <p:cNvSpPr>
                <a:spLocks noChangeArrowheads="1"/>
              </p:cNvSpPr>
              <p:nvPr/>
            </p:nvSpPr>
            <p:spPr bwMode="auto">
              <a:xfrm rot="-2681221">
                <a:off x="2966" y="3570"/>
                <a:ext cx="223" cy="20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1513" name="Oval 5"/>
              <p:cNvSpPr>
                <a:spLocks noChangeArrowheads="1"/>
              </p:cNvSpPr>
              <p:nvPr/>
            </p:nvSpPr>
            <p:spPr bwMode="auto">
              <a:xfrm rot="-2681221">
                <a:off x="3194" y="3230"/>
                <a:ext cx="223" cy="20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rgbClr val="000000"/>
                    </a:solidFill>
                    <a:latin typeface="Arial Narrow" pitchFamily="34" charset="0"/>
                    <a:ea typeface="ＭＳ Ｐゴシック" pitchFamily="1" charset="-128"/>
                  </a:defRPr>
                </a:lvl9pPr>
              </a:lstStyle>
              <a:p>
                <a:pPr>
                  <a:spcBef>
                    <a:spcPct val="0"/>
                  </a:spcBef>
                </a:pPr>
                <a:endParaRPr lang="en-US" alt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21508" name="Oval 6"/>
            <p:cNvSpPr>
              <a:spLocks noChangeArrowheads="1"/>
            </p:cNvSpPr>
            <p:nvPr/>
          </p:nvSpPr>
          <p:spPr bwMode="auto">
            <a:xfrm rot="-2681221">
              <a:off x="5257800" y="5791200"/>
              <a:ext cx="354013" cy="3270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69319" name="Oval 7"/>
            <p:cNvSpPr>
              <a:spLocks noChangeArrowheads="1"/>
            </p:cNvSpPr>
            <p:nvPr/>
          </p:nvSpPr>
          <p:spPr bwMode="auto">
            <a:xfrm rot="-2681221">
              <a:off x="4953000" y="4648200"/>
              <a:ext cx="354013" cy="3270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151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On Day Three</a:t>
            </a:r>
          </a:p>
        </p:txBody>
      </p:sp>
      <p:sp>
        <p:nvSpPr>
          <p:cNvPr id="21511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dirty="0" smtClean="0"/>
              <a:t>It rains:</a:t>
            </a:r>
          </a:p>
          <a:p>
            <a:pPr lvl="1" eaLnBrk="1" hangingPunct="1"/>
            <a:r>
              <a:rPr lang="en-US" altLang="en-US" sz="2500" dirty="0" smtClean="0"/>
              <a:t>The child places another white marble into the bag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reeform 2" descr="Paper bag"/>
          <p:cNvSpPr>
            <a:spLocks/>
          </p:cNvSpPr>
          <p:nvPr/>
        </p:nvSpPr>
        <p:spPr bwMode="auto">
          <a:xfrm>
            <a:off x="3429000" y="3276600"/>
            <a:ext cx="3124200" cy="3048000"/>
          </a:xfrm>
          <a:custGeom>
            <a:avLst/>
            <a:gdLst>
              <a:gd name="T0" fmla="*/ 2147483647 w 715"/>
              <a:gd name="T1" fmla="*/ 0 h 1062"/>
              <a:gd name="T2" fmla="*/ 2147483647 w 715"/>
              <a:gd name="T3" fmla="*/ 2147483647 h 1062"/>
              <a:gd name="T4" fmla="*/ 2147483647 w 715"/>
              <a:gd name="T5" fmla="*/ 2147483647 h 1062"/>
              <a:gd name="T6" fmla="*/ 2147483647 w 715"/>
              <a:gd name="T7" fmla="*/ 2147483647 h 1062"/>
              <a:gd name="T8" fmla="*/ 2147483647 w 715"/>
              <a:gd name="T9" fmla="*/ 2147483647 h 1062"/>
              <a:gd name="T10" fmla="*/ 2147483647 w 715"/>
              <a:gd name="T11" fmla="*/ 2147483647 h 1062"/>
              <a:gd name="T12" fmla="*/ 2147483647 w 715"/>
              <a:gd name="T13" fmla="*/ 2147483647 h 1062"/>
              <a:gd name="T14" fmla="*/ 2147483647 w 715"/>
              <a:gd name="T15" fmla="*/ 2147483647 h 1062"/>
              <a:gd name="T16" fmla="*/ 2147483647 w 715"/>
              <a:gd name="T17" fmla="*/ 2147483647 h 1062"/>
              <a:gd name="T18" fmla="*/ 2147483647 w 715"/>
              <a:gd name="T19" fmla="*/ 2147483647 h 1062"/>
              <a:gd name="T20" fmla="*/ 2147483647 w 715"/>
              <a:gd name="T21" fmla="*/ 2147483647 h 1062"/>
              <a:gd name="T22" fmla="*/ 2147483647 w 715"/>
              <a:gd name="T23" fmla="*/ 2147483647 h 1062"/>
              <a:gd name="T24" fmla="*/ 2147483647 w 715"/>
              <a:gd name="T25" fmla="*/ 2147483647 h 1062"/>
              <a:gd name="T26" fmla="*/ 2147483647 w 715"/>
              <a:gd name="T27" fmla="*/ 2147483647 h 1062"/>
              <a:gd name="T28" fmla="*/ 2147483647 w 715"/>
              <a:gd name="T29" fmla="*/ 2147483647 h 1062"/>
              <a:gd name="T30" fmla="*/ 2147483647 w 715"/>
              <a:gd name="T31" fmla="*/ 2147483647 h 1062"/>
              <a:gd name="T32" fmla="*/ 2147483647 w 715"/>
              <a:gd name="T33" fmla="*/ 2147483647 h 1062"/>
              <a:gd name="T34" fmla="*/ 2147483647 w 715"/>
              <a:gd name="T35" fmla="*/ 2147483647 h 1062"/>
              <a:gd name="T36" fmla="*/ 2147483647 w 715"/>
              <a:gd name="T37" fmla="*/ 2147483647 h 1062"/>
              <a:gd name="T38" fmla="*/ 2147483647 w 715"/>
              <a:gd name="T39" fmla="*/ 2147483647 h 1062"/>
              <a:gd name="T40" fmla="*/ 2147483647 w 715"/>
              <a:gd name="T41" fmla="*/ 2147483647 h 1062"/>
              <a:gd name="T42" fmla="*/ 2147483647 w 715"/>
              <a:gd name="T43" fmla="*/ 2147483647 h 1062"/>
              <a:gd name="T44" fmla="*/ 2147483647 w 715"/>
              <a:gd name="T45" fmla="*/ 2147483647 h 1062"/>
              <a:gd name="T46" fmla="*/ 2147483647 w 715"/>
              <a:gd name="T47" fmla="*/ 2147483647 h 1062"/>
              <a:gd name="T48" fmla="*/ 2147483647 w 715"/>
              <a:gd name="T49" fmla="*/ 2147483647 h 1062"/>
              <a:gd name="T50" fmla="*/ 2147483647 w 715"/>
              <a:gd name="T51" fmla="*/ 2147483647 h 1062"/>
              <a:gd name="T52" fmla="*/ 0 w 715"/>
              <a:gd name="T53" fmla="*/ 2147483647 h 1062"/>
              <a:gd name="T54" fmla="*/ 2147483647 w 715"/>
              <a:gd name="T55" fmla="*/ 2147483647 h 1062"/>
              <a:gd name="T56" fmla="*/ 2147483647 w 715"/>
              <a:gd name="T57" fmla="*/ 2147483647 h 1062"/>
              <a:gd name="T58" fmla="*/ 2147483647 w 715"/>
              <a:gd name="T59" fmla="*/ 2147483647 h 1062"/>
              <a:gd name="T60" fmla="*/ 2147483647 w 715"/>
              <a:gd name="T61" fmla="*/ 2147483647 h 1062"/>
              <a:gd name="T62" fmla="*/ 2147483647 w 715"/>
              <a:gd name="T63" fmla="*/ 2147483647 h 1062"/>
              <a:gd name="T64" fmla="*/ 2147483647 w 715"/>
              <a:gd name="T65" fmla="*/ 2147483647 h 1062"/>
              <a:gd name="T66" fmla="*/ 2147483647 w 715"/>
              <a:gd name="T67" fmla="*/ 2147483647 h 1062"/>
              <a:gd name="T68" fmla="*/ 2147483647 w 715"/>
              <a:gd name="T69" fmla="*/ 2147483647 h 1062"/>
              <a:gd name="T70" fmla="*/ 2147483647 w 715"/>
              <a:gd name="T71" fmla="*/ 0 h 10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15"/>
              <a:gd name="T109" fmla="*/ 0 h 1062"/>
              <a:gd name="T110" fmla="*/ 715 w 715"/>
              <a:gd name="T111" fmla="*/ 1062 h 106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15" h="1062">
                <a:moveTo>
                  <a:pt x="104" y="0"/>
                </a:moveTo>
                <a:cubicBezTo>
                  <a:pt x="142" y="13"/>
                  <a:pt x="185" y="1"/>
                  <a:pt x="229" y="7"/>
                </a:cubicBezTo>
                <a:cubicBezTo>
                  <a:pt x="261" y="41"/>
                  <a:pt x="271" y="28"/>
                  <a:pt x="312" y="14"/>
                </a:cubicBezTo>
                <a:cubicBezTo>
                  <a:pt x="354" y="28"/>
                  <a:pt x="408" y="12"/>
                  <a:pt x="451" y="7"/>
                </a:cubicBezTo>
                <a:cubicBezTo>
                  <a:pt x="483" y="29"/>
                  <a:pt x="505" y="43"/>
                  <a:pt x="541" y="55"/>
                </a:cubicBezTo>
                <a:cubicBezTo>
                  <a:pt x="572" y="41"/>
                  <a:pt x="603" y="33"/>
                  <a:pt x="631" y="14"/>
                </a:cubicBezTo>
                <a:cubicBezTo>
                  <a:pt x="650" y="16"/>
                  <a:pt x="671" y="11"/>
                  <a:pt x="687" y="21"/>
                </a:cubicBezTo>
                <a:cubicBezTo>
                  <a:pt x="694" y="26"/>
                  <a:pt x="678" y="36"/>
                  <a:pt x="673" y="42"/>
                </a:cubicBezTo>
                <a:cubicBezTo>
                  <a:pt x="667" y="49"/>
                  <a:pt x="658" y="54"/>
                  <a:pt x="652" y="62"/>
                </a:cubicBezTo>
                <a:cubicBezTo>
                  <a:pt x="628" y="92"/>
                  <a:pt x="615" y="120"/>
                  <a:pt x="589" y="146"/>
                </a:cubicBezTo>
                <a:cubicBezTo>
                  <a:pt x="573" y="196"/>
                  <a:pt x="586" y="177"/>
                  <a:pt x="555" y="208"/>
                </a:cubicBezTo>
                <a:cubicBezTo>
                  <a:pt x="546" y="236"/>
                  <a:pt x="533" y="253"/>
                  <a:pt x="527" y="284"/>
                </a:cubicBezTo>
                <a:cubicBezTo>
                  <a:pt x="533" y="321"/>
                  <a:pt x="531" y="361"/>
                  <a:pt x="548" y="395"/>
                </a:cubicBezTo>
                <a:cubicBezTo>
                  <a:pt x="570" y="438"/>
                  <a:pt x="612" y="461"/>
                  <a:pt x="638" y="500"/>
                </a:cubicBezTo>
                <a:cubicBezTo>
                  <a:pt x="643" y="521"/>
                  <a:pt x="645" y="542"/>
                  <a:pt x="652" y="562"/>
                </a:cubicBezTo>
                <a:cubicBezTo>
                  <a:pt x="655" y="570"/>
                  <a:pt x="663" y="575"/>
                  <a:pt x="666" y="583"/>
                </a:cubicBezTo>
                <a:cubicBezTo>
                  <a:pt x="672" y="596"/>
                  <a:pt x="680" y="624"/>
                  <a:pt x="680" y="624"/>
                </a:cubicBezTo>
                <a:cubicBezTo>
                  <a:pt x="687" y="702"/>
                  <a:pt x="715" y="798"/>
                  <a:pt x="666" y="867"/>
                </a:cubicBezTo>
                <a:cubicBezTo>
                  <a:pt x="647" y="943"/>
                  <a:pt x="605" y="977"/>
                  <a:pt x="541" y="1020"/>
                </a:cubicBezTo>
                <a:cubicBezTo>
                  <a:pt x="522" y="1032"/>
                  <a:pt x="481" y="1040"/>
                  <a:pt x="458" y="1048"/>
                </a:cubicBezTo>
                <a:cubicBezTo>
                  <a:pt x="444" y="1053"/>
                  <a:pt x="416" y="1062"/>
                  <a:pt x="416" y="1062"/>
                </a:cubicBezTo>
                <a:cubicBezTo>
                  <a:pt x="276" y="1057"/>
                  <a:pt x="237" y="1062"/>
                  <a:pt x="131" y="1027"/>
                </a:cubicBezTo>
                <a:cubicBezTo>
                  <a:pt x="124" y="1020"/>
                  <a:pt x="119" y="1011"/>
                  <a:pt x="111" y="1006"/>
                </a:cubicBezTo>
                <a:cubicBezTo>
                  <a:pt x="105" y="1002"/>
                  <a:pt x="95" y="1004"/>
                  <a:pt x="90" y="999"/>
                </a:cubicBezTo>
                <a:cubicBezTo>
                  <a:pt x="85" y="994"/>
                  <a:pt x="86" y="985"/>
                  <a:pt x="83" y="978"/>
                </a:cubicBezTo>
                <a:cubicBezTo>
                  <a:pt x="72" y="956"/>
                  <a:pt x="68" y="957"/>
                  <a:pt x="48" y="944"/>
                </a:cubicBezTo>
                <a:cubicBezTo>
                  <a:pt x="18" y="899"/>
                  <a:pt x="17" y="848"/>
                  <a:pt x="0" y="798"/>
                </a:cubicBezTo>
                <a:cubicBezTo>
                  <a:pt x="8" y="714"/>
                  <a:pt x="28" y="613"/>
                  <a:pt x="104" y="562"/>
                </a:cubicBezTo>
                <a:cubicBezTo>
                  <a:pt x="133" y="516"/>
                  <a:pt x="140" y="503"/>
                  <a:pt x="187" y="472"/>
                </a:cubicBezTo>
                <a:cubicBezTo>
                  <a:pt x="201" y="463"/>
                  <a:pt x="229" y="444"/>
                  <a:pt x="229" y="444"/>
                </a:cubicBezTo>
                <a:cubicBezTo>
                  <a:pt x="233" y="437"/>
                  <a:pt x="237" y="429"/>
                  <a:pt x="242" y="423"/>
                </a:cubicBezTo>
                <a:cubicBezTo>
                  <a:pt x="248" y="415"/>
                  <a:pt x="257" y="410"/>
                  <a:pt x="263" y="402"/>
                </a:cubicBezTo>
                <a:cubicBezTo>
                  <a:pt x="281" y="376"/>
                  <a:pt x="290" y="342"/>
                  <a:pt x="298" y="312"/>
                </a:cubicBezTo>
                <a:cubicBezTo>
                  <a:pt x="293" y="270"/>
                  <a:pt x="293" y="242"/>
                  <a:pt x="270" y="208"/>
                </a:cubicBezTo>
                <a:cubicBezTo>
                  <a:pt x="250" y="127"/>
                  <a:pt x="212" y="123"/>
                  <a:pt x="152" y="83"/>
                </a:cubicBezTo>
                <a:cubicBezTo>
                  <a:pt x="132" y="53"/>
                  <a:pt x="129" y="26"/>
                  <a:pt x="104" y="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2531" name="Group 3"/>
          <p:cNvGrpSpPr>
            <a:grpSpLocks/>
          </p:cNvGrpSpPr>
          <p:nvPr/>
        </p:nvGrpSpPr>
        <p:grpSpPr bwMode="auto">
          <a:xfrm>
            <a:off x="4708525" y="5203825"/>
            <a:ext cx="715963" cy="866775"/>
            <a:chOff x="2966" y="3230"/>
            <a:chExt cx="451" cy="546"/>
          </a:xfrm>
        </p:grpSpPr>
        <p:sp>
          <p:nvSpPr>
            <p:cNvPr id="22536" name="Oval 4"/>
            <p:cNvSpPr>
              <a:spLocks noChangeArrowheads="1"/>
            </p:cNvSpPr>
            <p:nvPr/>
          </p:nvSpPr>
          <p:spPr bwMode="auto">
            <a:xfrm rot="-2681221">
              <a:off x="2966" y="3570"/>
              <a:ext cx="223" cy="20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2537" name="Oval 5"/>
            <p:cNvSpPr>
              <a:spLocks noChangeArrowheads="1"/>
            </p:cNvSpPr>
            <p:nvPr/>
          </p:nvSpPr>
          <p:spPr bwMode="auto">
            <a:xfrm rot="-2681221">
              <a:off x="3194" y="3230"/>
              <a:ext cx="223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2532" name="Oval 6"/>
          <p:cNvSpPr>
            <a:spLocks noChangeArrowheads="1"/>
          </p:cNvSpPr>
          <p:nvPr/>
        </p:nvSpPr>
        <p:spPr bwMode="auto">
          <a:xfrm rot="-2681221">
            <a:off x="5257800" y="5791200"/>
            <a:ext cx="354013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3" name="Oval 7"/>
          <p:cNvSpPr>
            <a:spLocks noChangeArrowheads="1"/>
          </p:cNvSpPr>
          <p:nvPr/>
        </p:nvSpPr>
        <p:spPr bwMode="auto">
          <a:xfrm rot="-2681221">
            <a:off x="4953000" y="4648200"/>
            <a:ext cx="354013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53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dirty="0" smtClean="0"/>
              <a:t>The probability that the child will pick a white marble has now increased from 0.67 to 0.75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Probability of Rain</a:t>
            </a:r>
            <a:endParaRPr lang="en-GB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2" descr="Paper bag"/>
          <p:cNvSpPr>
            <a:spLocks/>
          </p:cNvSpPr>
          <p:nvPr/>
        </p:nvSpPr>
        <p:spPr bwMode="auto">
          <a:xfrm>
            <a:off x="3433763" y="3279775"/>
            <a:ext cx="3124200" cy="3048000"/>
          </a:xfrm>
          <a:custGeom>
            <a:avLst/>
            <a:gdLst>
              <a:gd name="T0" fmla="*/ 2147483647 w 715"/>
              <a:gd name="T1" fmla="*/ 0 h 1062"/>
              <a:gd name="T2" fmla="*/ 2147483647 w 715"/>
              <a:gd name="T3" fmla="*/ 2147483647 h 1062"/>
              <a:gd name="T4" fmla="*/ 2147483647 w 715"/>
              <a:gd name="T5" fmla="*/ 2147483647 h 1062"/>
              <a:gd name="T6" fmla="*/ 2147483647 w 715"/>
              <a:gd name="T7" fmla="*/ 2147483647 h 1062"/>
              <a:gd name="T8" fmla="*/ 2147483647 w 715"/>
              <a:gd name="T9" fmla="*/ 2147483647 h 1062"/>
              <a:gd name="T10" fmla="*/ 2147483647 w 715"/>
              <a:gd name="T11" fmla="*/ 2147483647 h 1062"/>
              <a:gd name="T12" fmla="*/ 2147483647 w 715"/>
              <a:gd name="T13" fmla="*/ 2147483647 h 1062"/>
              <a:gd name="T14" fmla="*/ 2147483647 w 715"/>
              <a:gd name="T15" fmla="*/ 2147483647 h 1062"/>
              <a:gd name="T16" fmla="*/ 2147483647 w 715"/>
              <a:gd name="T17" fmla="*/ 2147483647 h 1062"/>
              <a:gd name="T18" fmla="*/ 2147483647 w 715"/>
              <a:gd name="T19" fmla="*/ 2147483647 h 1062"/>
              <a:gd name="T20" fmla="*/ 2147483647 w 715"/>
              <a:gd name="T21" fmla="*/ 2147483647 h 1062"/>
              <a:gd name="T22" fmla="*/ 2147483647 w 715"/>
              <a:gd name="T23" fmla="*/ 2147483647 h 1062"/>
              <a:gd name="T24" fmla="*/ 2147483647 w 715"/>
              <a:gd name="T25" fmla="*/ 2147483647 h 1062"/>
              <a:gd name="T26" fmla="*/ 2147483647 w 715"/>
              <a:gd name="T27" fmla="*/ 2147483647 h 1062"/>
              <a:gd name="T28" fmla="*/ 2147483647 w 715"/>
              <a:gd name="T29" fmla="*/ 2147483647 h 1062"/>
              <a:gd name="T30" fmla="*/ 2147483647 w 715"/>
              <a:gd name="T31" fmla="*/ 2147483647 h 1062"/>
              <a:gd name="T32" fmla="*/ 2147483647 w 715"/>
              <a:gd name="T33" fmla="*/ 2147483647 h 1062"/>
              <a:gd name="T34" fmla="*/ 2147483647 w 715"/>
              <a:gd name="T35" fmla="*/ 2147483647 h 1062"/>
              <a:gd name="T36" fmla="*/ 2147483647 w 715"/>
              <a:gd name="T37" fmla="*/ 2147483647 h 1062"/>
              <a:gd name="T38" fmla="*/ 2147483647 w 715"/>
              <a:gd name="T39" fmla="*/ 2147483647 h 1062"/>
              <a:gd name="T40" fmla="*/ 2147483647 w 715"/>
              <a:gd name="T41" fmla="*/ 2147483647 h 1062"/>
              <a:gd name="T42" fmla="*/ 2147483647 w 715"/>
              <a:gd name="T43" fmla="*/ 2147483647 h 1062"/>
              <a:gd name="T44" fmla="*/ 2147483647 w 715"/>
              <a:gd name="T45" fmla="*/ 2147483647 h 1062"/>
              <a:gd name="T46" fmla="*/ 2147483647 w 715"/>
              <a:gd name="T47" fmla="*/ 2147483647 h 1062"/>
              <a:gd name="T48" fmla="*/ 2147483647 w 715"/>
              <a:gd name="T49" fmla="*/ 2147483647 h 1062"/>
              <a:gd name="T50" fmla="*/ 2147483647 w 715"/>
              <a:gd name="T51" fmla="*/ 2147483647 h 1062"/>
              <a:gd name="T52" fmla="*/ 0 w 715"/>
              <a:gd name="T53" fmla="*/ 2147483647 h 1062"/>
              <a:gd name="T54" fmla="*/ 2147483647 w 715"/>
              <a:gd name="T55" fmla="*/ 2147483647 h 1062"/>
              <a:gd name="T56" fmla="*/ 2147483647 w 715"/>
              <a:gd name="T57" fmla="*/ 2147483647 h 1062"/>
              <a:gd name="T58" fmla="*/ 2147483647 w 715"/>
              <a:gd name="T59" fmla="*/ 2147483647 h 1062"/>
              <a:gd name="T60" fmla="*/ 2147483647 w 715"/>
              <a:gd name="T61" fmla="*/ 2147483647 h 1062"/>
              <a:gd name="T62" fmla="*/ 2147483647 w 715"/>
              <a:gd name="T63" fmla="*/ 2147483647 h 1062"/>
              <a:gd name="T64" fmla="*/ 2147483647 w 715"/>
              <a:gd name="T65" fmla="*/ 2147483647 h 1062"/>
              <a:gd name="T66" fmla="*/ 2147483647 w 715"/>
              <a:gd name="T67" fmla="*/ 2147483647 h 1062"/>
              <a:gd name="T68" fmla="*/ 2147483647 w 715"/>
              <a:gd name="T69" fmla="*/ 2147483647 h 1062"/>
              <a:gd name="T70" fmla="*/ 2147483647 w 715"/>
              <a:gd name="T71" fmla="*/ 0 h 10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715"/>
              <a:gd name="T109" fmla="*/ 0 h 1062"/>
              <a:gd name="T110" fmla="*/ 715 w 715"/>
              <a:gd name="T111" fmla="*/ 1062 h 1062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715" h="1062">
                <a:moveTo>
                  <a:pt x="104" y="0"/>
                </a:moveTo>
                <a:cubicBezTo>
                  <a:pt x="142" y="13"/>
                  <a:pt x="185" y="1"/>
                  <a:pt x="229" y="7"/>
                </a:cubicBezTo>
                <a:cubicBezTo>
                  <a:pt x="261" y="41"/>
                  <a:pt x="271" y="28"/>
                  <a:pt x="312" y="14"/>
                </a:cubicBezTo>
                <a:cubicBezTo>
                  <a:pt x="354" y="28"/>
                  <a:pt x="408" y="12"/>
                  <a:pt x="451" y="7"/>
                </a:cubicBezTo>
                <a:cubicBezTo>
                  <a:pt x="483" y="29"/>
                  <a:pt x="505" y="43"/>
                  <a:pt x="541" y="55"/>
                </a:cubicBezTo>
                <a:cubicBezTo>
                  <a:pt x="572" y="41"/>
                  <a:pt x="603" y="33"/>
                  <a:pt x="631" y="14"/>
                </a:cubicBezTo>
                <a:cubicBezTo>
                  <a:pt x="650" y="16"/>
                  <a:pt x="671" y="11"/>
                  <a:pt x="687" y="21"/>
                </a:cubicBezTo>
                <a:cubicBezTo>
                  <a:pt x="694" y="26"/>
                  <a:pt x="678" y="36"/>
                  <a:pt x="673" y="42"/>
                </a:cubicBezTo>
                <a:cubicBezTo>
                  <a:pt x="667" y="49"/>
                  <a:pt x="658" y="54"/>
                  <a:pt x="652" y="62"/>
                </a:cubicBezTo>
                <a:cubicBezTo>
                  <a:pt x="628" y="92"/>
                  <a:pt x="615" y="120"/>
                  <a:pt x="589" y="146"/>
                </a:cubicBezTo>
                <a:cubicBezTo>
                  <a:pt x="573" y="196"/>
                  <a:pt x="586" y="177"/>
                  <a:pt x="555" y="208"/>
                </a:cubicBezTo>
                <a:cubicBezTo>
                  <a:pt x="546" y="236"/>
                  <a:pt x="533" y="253"/>
                  <a:pt x="527" y="284"/>
                </a:cubicBezTo>
                <a:cubicBezTo>
                  <a:pt x="533" y="321"/>
                  <a:pt x="531" y="361"/>
                  <a:pt x="548" y="395"/>
                </a:cubicBezTo>
                <a:cubicBezTo>
                  <a:pt x="570" y="438"/>
                  <a:pt x="612" y="461"/>
                  <a:pt x="638" y="500"/>
                </a:cubicBezTo>
                <a:cubicBezTo>
                  <a:pt x="643" y="521"/>
                  <a:pt x="645" y="542"/>
                  <a:pt x="652" y="562"/>
                </a:cubicBezTo>
                <a:cubicBezTo>
                  <a:pt x="655" y="570"/>
                  <a:pt x="663" y="575"/>
                  <a:pt x="666" y="583"/>
                </a:cubicBezTo>
                <a:cubicBezTo>
                  <a:pt x="672" y="596"/>
                  <a:pt x="680" y="624"/>
                  <a:pt x="680" y="624"/>
                </a:cubicBezTo>
                <a:cubicBezTo>
                  <a:pt x="687" y="702"/>
                  <a:pt x="715" y="798"/>
                  <a:pt x="666" y="867"/>
                </a:cubicBezTo>
                <a:cubicBezTo>
                  <a:pt x="647" y="943"/>
                  <a:pt x="605" y="977"/>
                  <a:pt x="541" y="1020"/>
                </a:cubicBezTo>
                <a:cubicBezTo>
                  <a:pt x="522" y="1032"/>
                  <a:pt x="481" y="1040"/>
                  <a:pt x="458" y="1048"/>
                </a:cubicBezTo>
                <a:cubicBezTo>
                  <a:pt x="444" y="1053"/>
                  <a:pt x="416" y="1062"/>
                  <a:pt x="416" y="1062"/>
                </a:cubicBezTo>
                <a:cubicBezTo>
                  <a:pt x="276" y="1057"/>
                  <a:pt x="237" y="1062"/>
                  <a:pt x="131" y="1027"/>
                </a:cubicBezTo>
                <a:cubicBezTo>
                  <a:pt x="124" y="1020"/>
                  <a:pt x="119" y="1011"/>
                  <a:pt x="111" y="1006"/>
                </a:cubicBezTo>
                <a:cubicBezTo>
                  <a:pt x="105" y="1002"/>
                  <a:pt x="95" y="1004"/>
                  <a:pt x="90" y="999"/>
                </a:cubicBezTo>
                <a:cubicBezTo>
                  <a:pt x="85" y="994"/>
                  <a:pt x="86" y="985"/>
                  <a:pt x="83" y="978"/>
                </a:cubicBezTo>
                <a:cubicBezTo>
                  <a:pt x="72" y="956"/>
                  <a:pt x="68" y="957"/>
                  <a:pt x="48" y="944"/>
                </a:cubicBezTo>
                <a:cubicBezTo>
                  <a:pt x="18" y="899"/>
                  <a:pt x="17" y="848"/>
                  <a:pt x="0" y="798"/>
                </a:cubicBezTo>
                <a:cubicBezTo>
                  <a:pt x="8" y="714"/>
                  <a:pt x="28" y="613"/>
                  <a:pt x="104" y="562"/>
                </a:cubicBezTo>
                <a:cubicBezTo>
                  <a:pt x="133" y="516"/>
                  <a:pt x="140" y="503"/>
                  <a:pt x="187" y="472"/>
                </a:cubicBezTo>
                <a:cubicBezTo>
                  <a:pt x="201" y="463"/>
                  <a:pt x="229" y="444"/>
                  <a:pt x="229" y="444"/>
                </a:cubicBezTo>
                <a:cubicBezTo>
                  <a:pt x="233" y="437"/>
                  <a:pt x="237" y="429"/>
                  <a:pt x="242" y="423"/>
                </a:cubicBezTo>
                <a:cubicBezTo>
                  <a:pt x="248" y="415"/>
                  <a:pt x="257" y="410"/>
                  <a:pt x="263" y="402"/>
                </a:cubicBezTo>
                <a:cubicBezTo>
                  <a:pt x="281" y="376"/>
                  <a:pt x="290" y="342"/>
                  <a:pt x="298" y="312"/>
                </a:cubicBezTo>
                <a:cubicBezTo>
                  <a:pt x="293" y="270"/>
                  <a:pt x="293" y="242"/>
                  <a:pt x="270" y="208"/>
                </a:cubicBezTo>
                <a:cubicBezTo>
                  <a:pt x="250" y="127"/>
                  <a:pt x="212" y="123"/>
                  <a:pt x="152" y="83"/>
                </a:cubicBezTo>
                <a:cubicBezTo>
                  <a:pt x="132" y="53"/>
                  <a:pt x="129" y="26"/>
                  <a:pt x="104" y="0"/>
                </a:cubicBez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4538663" y="5337175"/>
            <a:ext cx="715962" cy="866775"/>
            <a:chOff x="2966" y="3230"/>
            <a:chExt cx="451" cy="546"/>
          </a:xfrm>
        </p:grpSpPr>
        <p:sp>
          <p:nvSpPr>
            <p:cNvPr id="23577" name="Oval 4"/>
            <p:cNvSpPr>
              <a:spLocks noChangeArrowheads="1"/>
            </p:cNvSpPr>
            <p:nvPr/>
          </p:nvSpPr>
          <p:spPr bwMode="auto">
            <a:xfrm rot="-2681221">
              <a:off x="2966" y="3570"/>
              <a:ext cx="223" cy="20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3578" name="Oval 5"/>
            <p:cNvSpPr>
              <a:spLocks noChangeArrowheads="1"/>
            </p:cNvSpPr>
            <p:nvPr/>
          </p:nvSpPr>
          <p:spPr bwMode="auto">
            <a:xfrm rot="-2681221">
              <a:off x="3194" y="3230"/>
              <a:ext cx="223" cy="2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3556" name="Oval 6"/>
          <p:cNvSpPr>
            <a:spLocks noChangeArrowheads="1"/>
          </p:cNvSpPr>
          <p:nvPr/>
        </p:nvSpPr>
        <p:spPr bwMode="auto">
          <a:xfrm rot="-2681221">
            <a:off x="5087938" y="5924550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7" name="Oval 7"/>
          <p:cNvSpPr>
            <a:spLocks noChangeArrowheads="1"/>
          </p:cNvSpPr>
          <p:nvPr/>
        </p:nvSpPr>
        <p:spPr bwMode="auto">
          <a:xfrm rot="-2681221">
            <a:off x="4818063" y="44989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58" name="Oval 8"/>
          <p:cNvSpPr>
            <a:spLocks noChangeArrowheads="1"/>
          </p:cNvSpPr>
          <p:nvPr/>
        </p:nvSpPr>
        <p:spPr bwMode="auto">
          <a:xfrm rot="-2681221">
            <a:off x="4208463" y="49561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17" name="Oval 9"/>
          <p:cNvSpPr>
            <a:spLocks noChangeArrowheads="1"/>
          </p:cNvSpPr>
          <p:nvPr/>
        </p:nvSpPr>
        <p:spPr bwMode="auto">
          <a:xfrm rot="-2681221">
            <a:off x="4641850" y="5108575"/>
            <a:ext cx="354013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18" name="Oval 10"/>
          <p:cNvSpPr>
            <a:spLocks noChangeArrowheads="1"/>
          </p:cNvSpPr>
          <p:nvPr/>
        </p:nvSpPr>
        <p:spPr bwMode="auto">
          <a:xfrm rot="-2681221">
            <a:off x="4233863" y="54895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19" name="Oval 11"/>
          <p:cNvSpPr>
            <a:spLocks noChangeArrowheads="1"/>
          </p:cNvSpPr>
          <p:nvPr/>
        </p:nvSpPr>
        <p:spPr bwMode="auto">
          <a:xfrm rot="-2681221">
            <a:off x="4818063" y="56419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0" name="Oval 12"/>
          <p:cNvSpPr>
            <a:spLocks noChangeArrowheads="1"/>
          </p:cNvSpPr>
          <p:nvPr/>
        </p:nvSpPr>
        <p:spPr bwMode="auto">
          <a:xfrm rot="-2681221">
            <a:off x="5300663" y="53371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1" name="Oval 13"/>
          <p:cNvSpPr>
            <a:spLocks noChangeArrowheads="1"/>
          </p:cNvSpPr>
          <p:nvPr/>
        </p:nvSpPr>
        <p:spPr bwMode="auto">
          <a:xfrm rot="-2681221">
            <a:off x="5570538" y="4705350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2" name="Oval 14"/>
          <p:cNvSpPr>
            <a:spLocks noChangeArrowheads="1"/>
          </p:cNvSpPr>
          <p:nvPr/>
        </p:nvSpPr>
        <p:spPr bwMode="auto">
          <a:xfrm rot="-2681221">
            <a:off x="5148263" y="47275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3" name="Oval 15"/>
          <p:cNvSpPr>
            <a:spLocks noChangeArrowheads="1"/>
          </p:cNvSpPr>
          <p:nvPr/>
        </p:nvSpPr>
        <p:spPr bwMode="auto">
          <a:xfrm rot="-2681221">
            <a:off x="5429250" y="5032375"/>
            <a:ext cx="354013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4" name="Oval 16"/>
          <p:cNvSpPr>
            <a:spLocks noChangeArrowheads="1"/>
          </p:cNvSpPr>
          <p:nvPr/>
        </p:nvSpPr>
        <p:spPr bwMode="auto">
          <a:xfrm rot="-2681221">
            <a:off x="4995863" y="50323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5" name="Oval 17"/>
          <p:cNvSpPr>
            <a:spLocks noChangeArrowheads="1"/>
          </p:cNvSpPr>
          <p:nvPr/>
        </p:nvSpPr>
        <p:spPr bwMode="auto">
          <a:xfrm rot="-2681221">
            <a:off x="5605463" y="56419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6" name="Oval 18"/>
          <p:cNvSpPr>
            <a:spLocks noChangeArrowheads="1"/>
          </p:cNvSpPr>
          <p:nvPr/>
        </p:nvSpPr>
        <p:spPr bwMode="auto">
          <a:xfrm rot="-2681221">
            <a:off x="4310063" y="52609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7" name="Oval 19"/>
          <p:cNvSpPr>
            <a:spLocks noChangeArrowheads="1"/>
          </p:cNvSpPr>
          <p:nvPr/>
        </p:nvSpPr>
        <p:spPr bwMode="auto">
          <a:xfrm rot="-2681221">
            <a:off x="3549650" y="5184775"/>
            <a:ext cx="354013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8" name="Oval 20"/>
          <p:cNvSpPr>
            <a:spLocks noChangeArrowheads="1"/>
          </p:cNvSpPr>
          <p:nvPr/>
        </p:nvSpPr>
        <p:spPr bwMode="auto">
          <a:xfrm rot="-2681221">
            <a:off x="3983038" y="53371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29" name="Oval 21"/>
          <p:cNvSpPr>
            <a:spLocks noChangeArrowheads="1"/>
          </p:cNvSpPr>
          <p:nvPr/>
        </p:nvSpPr>
        <p:spPr bwMode="auto">
          <a:xfrm rot="-2681221">
            <a:off x="5224463" y="56419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30" name="Oval 22"/>
          <p:cNvSpPr>
            <a:spLocks noChangeArrowheads="1"/>
          </p:cNvSpPr>
          <p:nvPr/>
        </p:nvSpPr>
        <p:spPr bwMode="auto">
          <a:xfrm rot="-2681221">
            <a:off x="4462463" y="47275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73431" name="Oval 23"/>
          <p:cNvSpPr>
            <a:spLocks noChangeArrowheads="1"/>
          </p:cNvSpPr>
          <p:nvPr/>
        </p:nvSpPr>
        <p:spPr bwMode="auto">
          <a:xfrm rot="-2681221">
            <a:off x="4995863" y="39655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74" name="Oval 24"/>
          <p:cNvSpPr>
            <a:spLocks noChangeArrowheads="1"/>
          </p:cNvSpPr>
          <p:nvPr/>
        </p:nvSpPr>
        <p:spPr bwMode="auto">
          <a:xfrm rot="-2681221">
            <a:off x="4157663" y="5870575"/>
            <a:ext cx="354012" cy="327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57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After Many Rainy Days</a:t>
            </a:r>
          </a:p>
        </p:txBody>
      </p:sp>
      <p:sp>
        <p:nvSpPr>
          <p:cNvPr id="23576" name="Rectangle 2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1407" tIns="45704" rIns="91407" bIns="45704"/>
          <a:lstStyle/>
          <a:p>
            <a:pPr marL="228600" indent="-228600" eaLnBrk="1" hangingPunct="1"/>
            <a:r>
              <a:rPr lang="en-US" altLang="en-US" dirty="0" smtClean="0"/>
              <a:t>The initial guess of a 0.5 probability that it will rain tomorrow moves closer to 1  </a:t>
            </a:r>
          </a:p>
          <a:p>
            <a:pPr marL="228600" indent="-228600" eaLnBrk="1" hangingPunct="1"/>
            <a:r>
              <a:rPr lang="en-US" altLang="en-US" dirty="0" smtClean="0"/>
              <a:t>It’s a near certainty that it will rain!!!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3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35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7" grpId="0" animBg="1"/>
      <p:bldP spid="273418" grpId="0" animBg="1"/>
      <p:bldP spid="273419" grpId="0" animBg="1"/>
      <p:bldP spid="273420" grpId="0" animBg="1"/>
      <p:bldP spid="273421" grpId="0" animBg="1"/>
      <p:bldP spid="273422" grpId="0" animBg="1"/>
      <p:bldP spid="273423" grpId="0" animBg="1"/>
      <p:bldP spid="273424" grpId="0" animBg="1"/>
      <p:bldP spid="273425" grpId="0" animBg="1"/>
      <p:bldP spid="273426" grpId="0" animBg="1"/>
      <p:bldP spid="273427" grpId="0" animBg="1"/>
      <p:bldP spid="273428" grpId="0" animBg="1"/>
      <p:bldP spid="273429" grpId="0" animBg="1"/>
      <p:bldP spid="273430" grpId="0" animBg="1"/>
      <p:bldP spid="273431" grpId="0" animBg="1"/>
      <p:bldP spid="2357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 smtClean="0"/>
              <a:t>Objective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4F5150"/>
              </a:buClr>
              <a:buFont typeface="Arial" panose="020B0604020202020204" pitchFamily="34" charset="0"/>
              <a:buChar char="−"/>
            </a:pPr>
            <a:r>
              <a:rPr lang="en-US" altLang="en-US" dirty="0" smtClean="0">
                <a:solidFill>
                  <a:srgbClr val="504F51"/>
                </a:solidFill>
              </a:rPr>
              <a:t>Provide an understanding of the role of the Forecaster component in the overall O&amp;D Process</a:t>
            </a:r>
          </a:p>
          <a:p>
            <a:pPr eaLnBrk="1" hangingPunct="1">
              <a:buClr>
                <a:srgbClr val="580635"/>
              </a:buClr>
            </a:pPr>
            <a:endParaRPr lang="en-US" altLang="en-US" dirty="0" smtClean="0"/>
          </a:p>
          <a:p>
            <a:pPr eaLnBrk="1" hangingPunct="1">
              <a:buClr>
                <a:srgbClr val="580635"/>
              </a:buClr>
              <a:buFont typeface="Wingdings" pitchFamily="2" charset="2"/>
              <a:buChar char="q"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61722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Demand Forecasting - Bayesian Methodology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4267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Bayesian Methodology Advantages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Intuitive process ~ adapts as it goes along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Data does not need to be stored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Forecast distribution that incorporates both randomness and 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Demand Forecasting</a:t>
            </a:r>
            <a:r>
              <a:rPr lang="en-US" altLang="en-US" sz="2400" smtClean="0"/>
              <a:t>  </a:t>
            </a:r>
            <a:r>
              <a:rPr lang="en-US" altLang="en-US" smtClean="0"/>
              <a:t> </a:t>
            </a:r>
            <a:br>
              <a:rPr lang="en-US" altLang="en-US" smtClean="0"/>
            </a:br>
            <a:r>
              <a:rPr lang="en-US" altLang="en-US" smtClean="0"/>
              <a:t>Bayesian Methodology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/>
              <a:t>Bayesian Methodology Structure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Numerous forecasting entities 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Examples: ODIF POS, Leg-Fare Class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Forecasting Guillotine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Data Collection Points (DCP)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Departure 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Demand Forecasting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Forecasting features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Forecasting at the DCP level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Identification of new trends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Hierarchy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Automatic seasonality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Holidays &amp; Special Events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err="1" smtClean="0"/>
              <a:t>Unconstraining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Forecasting at the DCP level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0772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Utilizes the latest DCP information to proactively identify new trends and variations from actual bookings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Does not limit history to departed flights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DP optimization requires accurate DCP-level forecasts in order to assess the optimal availability controls at each point prior to departure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PROS Bayesian Forecaster utilizes </a:t>
            </a:r>
            <a:r>
              <a:rPr lang="en-US" altLang="en-US" b="1" dirty="0" smtClean="0"/>
              <a:t>All</a:t>
            </a:r>
            <a:r>
              <a:rPr lang="en-US" altLang="en-US" dirty="0" smtClean="0"/>
              <a:t> information from the Guillotine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19300" y="3630613"/>
            <a:ext cx="1241425" cy="2233612"/>
            <a:chOff x="2019300" y="3630613"/>
            <a:chExt cx="1241425" cy="2233612"/>
          </a:xfrm>
        </p:grpSpPr>
        <p:sp>
          <p:nvSpPr>
            <p:cNvPr id="26628" name="Text Box 19"/>
            <p:cNvSpPr txBox="1">
              <a:spLocks noChangeArrowheads="1"/>
            </p:cNvSpPr>
            <p:nvPr/>
          </p:nvSpPr>
          <p:spPr bwMode="auto">
            <a:xfrm>
              <a:off x="2019300" y="4424363"/>
              <a:ext cx="10795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future </a:t>
              </a:r>
              <a:b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</a:b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departure</a:t>
              </a:r>
              <a:b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</a:b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dates</a:t>
              </a:r>
            </a:p>
          </p:txBody>
        </p:sp>
        <p:sp>
          <p:nvSpPr>
            <p:cNvPr id="26631" name="AutoShape 22"/>
            <p:cNvSpPr>
              <a:spLocks/>
            </p:cNvSpPr>
            <p:nvPr/>
          </p:nvSpPr>
          <p:spPr bwMode="auto">
            <a:xfrm>
              <a:off x="2974975" y="3630613"/>
              <a:ext cx="285750" cy="2233612"/>
            </a:xfrm>
            <a:prstGeom prst="leftBrace">
              <a:avLst>
                <a:gd name="adj1" fmla="val 65139"/>
                <a:gd name="adj2" fmla="val 50000"/>
              </a:avLst>
            </a:prstGeom>
            <a:noFill/>
            <a:ln w="6350">
              <a:solidFill>
                <a:srgbClr val="F4B25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rgbClr val="4F5150"/>
                </a:solidFill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109788" y="1692275"/>
            <a:ext cx="1150937" cy="1914525"/>
            <a:chOff x="2109788" y="1692275"/>
            <a:chExt cx="1150937" cy="1914525"/>
          </a:xfrm>
        </p:grpSpPr>
        <p:sp>
          <p:nvSpPr>
            <p:cNvPr id="26627" name="Text Box 18"/>
            <p:cNvSpPr txBox="1">
              <a:spLocks noChangeArrowheads="1"/>
            </p:cNvSpPr>
            <p:nvPr/>
          </p:nvSpPr>
          <p:spPr bwMode="auto">
            <a:xfrm>
              <a:off x="2109788" y="2349500"/>
              <a:ext cx="8985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historical </a:t>
              </a:r>
              <a:b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</a:b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departure</a:t>
              </a:r>
              <a:b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</a:br>
              <a:r>
                <a:rPr lang="en-US" altLang="en-US" sz="1200">
                  <a:solidFill>
                    <a:srgbClr val="4F5150"/>
                  </a:solidFill>
                  <a:latin typeface="Tahoma" pitchFamily="34" charset="0"/>
                </a:rPr>
                <a:t>dates</a:t>
              </a:r>
            </a:p>
          </p:txBody>
        </p:sp>
        <p:sp>
          <p:nvSpPr>
            <p:cNvPr id="26632" name="AutoShape 23"/>
            <p:cNvSpPr>
              <a:spLocks/>
            </p:cNvSpPr>
            <p:nvPr/>
          </p:nvSpPr>
          <p:spPr bwMode="auto">
            <a:xfrm>
              <a:off x="2974975" y="1692275"/>
              <a:ext cx="285750" cy="1914525"/>
            </a:xfrm>
            <a:prstGeom prst="leftBrace">
              <a:avLst>
                <a:gd name="adj1" fmla="val 55833"/>
                <a:gd name="adj2" fmla="val 50000"/>
              </a:avLst>
            </a:prstGeom>
            <a:noFill/>
            <a:ln w="6350">
              <a:solidFill>
                <a:srgbClr val="F4B25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rgbClr val="4F5150"/>
                </a:solidFill>
                <a:latin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2800" y="1371600"/>
            <a:ext cx="6731000" cy="323165"/>
            <a:chOff x="812800" y="1371600"/>
            <a:chExt cx="6731000" cy="323165"/>
          </a:xfrm>
        </p:grpSpPr>
        <p:sp>
          <p:nvSpPr>
            <p:cNvPr id="26633" name="Text Box 24"/>
            <p:cNvSpPr txBox="1">
              <a:spLocks noChangeArrowheads="1"/>
            </p:cNvSpPr>
            <p:nvPr/>
          </p:nvSpPr>
          <p:spPr bwMode="auto">
            <a:xfrm>
              <a:off x="3292475" y="1371600"/>
              <a:ext cx="4251325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500" b="1" dirty="0">
                  <a:solidFill>
                    <a:srgbClr val="4F5150"/>
                  </a:solidFill>
                  <a:latin typeface="Tahoma" pitchFamily="34" charset="0"/>
                </a:rPr>
                <a:t>1 2 3 4 5 6 7 8 9 . . . . . . . . . 13 14 15 </a:t>
              </a:r>
              <a:r>
                <a:rPr lang="en-US" altLang="en-US" sz="1500" b="1" dirty="0" smtClean="0">
                  <a:solidFill>
                    <a:srgbClr val="4F5150"/>
                  </a:solidFill>
                  <a:latin typeface="Tahoma" pitchFamily="34" charset="0"/>
                </a:rPr>
                <a:t>16 17    </a:t>
              </a:r>
              <a:endParaRPr lang="en-US" altLang="en-US" sz="1500" b="1" dirty="0">
                <a:solidFill>
                  <a:srgbClr val="4F5150"/>
                </a:solidFill>
                <a:latin typeface="Tahoma" pitchFamily="34" charset="0"/>
              </a:endParaRPr>
            </a:p>
          </p:txBody>
        </p:sp>
        <p:sp>
          <p:nvSpPr>
            <p:cNvPr id="26634" name="Text Box 25"/>
            <p:cNvSpPr txBox="1">
              <a:spLocks noChangeArrowheads="1"/>
            </p:cNvSpPr>
            <p:nvPr/>
          </p:nvSpPr>
          <p:spPr bwMode="auto">
            <a:xfrm>
              <a:off x="812800" y="1371600"/>
              <a:ext cx="28717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400" b="1" dirty="0">
                  <a:solidFill>
                    <a:srgbClr val="4F5150"/>
                  </a:solidFill>
                  <a:latin typeface="Tahoma" pitchFamily="34" charset="0"/>
                </a:rPr>
                <a:t>Data Collection Points</a:t>
              </a:r>
            </a:p>
          </p:txBody>
        </p:sp>
      </p:grpSp>
      <p:sp>
        <p:nvSpPr>
          <p:cNvPr id="26635" name="Text Box 26"/>
          <p:cNvSpPr txBox="1">
            <a:spLocks noChangeArrowheads="1"/>
          </p:cNvSpPr>
          <p:nvPr/>
        </p:nvSpPr>
        <p:spPr bwMode="auto">
          <a:xfrm>
            <a:off x="7828530" y="3464719"/>
            <a:ext cx="812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200" b="1" dirty="0">
                <a:solidFill>
                  <a:srgbClr val="4F5150"/>
                </a:solidFill>
                <a:latin typeface="Tahoma" pitchFamily="34" charset="0"/>
              </a:rPr>
              <a:t>today</a:t>
            </a:r>
          </a:p>
        </p:txBody>
      </p:sp>
      <p:sp>
        <p:nvSpPr>
          <p:cNvPr id="26636" name="Text Box 27"/>
          <p:cNvSpPr txBox="1">
            <a:spLocks noChangeArrowheads="1"/>
          </p:cNvSpPr>
          <p:nvPr/>
        </p:nvSpPr>
        <p:spPr bwMode="auto">
          <a:xfrm>
            <a:off x="3455988" y="2481263"/>
            <a:ext cx="1606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1400" b="1" dirty="0">
                <a:solidFill>
                  <a:srgbClr val="4F5150"/>
                </a:solidFill>
                <a:latin typeface="Tahoma" pitchFamily="34" charset="0"/>
              </a:rPr>
              <a:t>observed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336925" y="1665288"/>
            <a:ext cx="4034404" cy="4214812"/>
            <a:chOff x="2524125" y="1665288"/>
            <a:chExt cx="3848100" cy="4214812"/>
          </a:xfrm>
        </p:grpSpPr>
        <p:grpSp>
          <p:nvGrpSpPr>
            <p:cNvPr id="28684" name="Group 2"/>
            <p:cNvGrpSpPr>
              <a:grpSpLocks/>
            </p:cNvGrpSpPr>
            <p:nvPr/>
          </p:nvGrpSpPr>
          <p:grpSpPr bwMode="auto">
            <a:xfrm>
              <a:off x="2524125" y="1757363"/>
              <a:ext cx="3848100" cy="4067175"/>
              <a:chOff x="1590" y="1107"/>
              <a:chExt cx="2424" cy="2562"/>
            </a:xfrm>
          </p:grpSpPr>
          <p:sp>
            <p:nvSpPr>
              <p:cNvPr id="28688" name="Line 3"/>
              <p:cNvSpPr>
                <a:spLocks noChangeShapeType="1"/>
              </p:cNvSpPr>
              <p:nvPr/>
            </p:nvSpPr>
            <p:spPr bwMode="auto">
              <a:xfrm>
                <a:off x="1600" y="1107"/>
                <a:ext cx="2402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89" name="Line 4"/>
              <p:cNvSpPr>
                <a:spLocks noChangeShapeType="1"/>
              </p:cNvSpPr>
              <p:nvPr/>
            </p:nvSpPr>
            <p:spPr bwMode="auto">
              <a:xfrm>
                <a:off x="1600" y="2061"/>
                <a:ext cx="2402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0" name="Line 5"/>
              <p:cNvSpPr>
                <a:spLocks noChangeShapeType="1"/>
              </p:cNvSpPr>
              <p:nvPr/>
            </p:nvSpPr>
            <p:spPr bwMode="auto">
              <a:xfrm>
                <a:off x="1600" y="2269"/>
                <a:ext cx="2402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1" name="Line 6"/>
              <p:cNvSpPr>
                <a:spLocks noChangeShapeType="1"/>
              </p:cNvSpPr>
              <p:nvPr/>
            </p:nvSpPr>
            <p:spPr bwMode="auto">
              <a:xfrm>
                <a:off x="1600" y="2395"/>
                <a:ext cx="2184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2" name="Line 7"/>
              <p:cNvSpPr>
                <a:spLocks noChangeShapeType="1"/>
              </p:cNvSpPr>
              <p:nvPr/>
            </p:nvSpPr>
            <p:spPr bwMode="auto">
              <a:xfrm>
                <a:off x="1600" y="2511"/>
                <a:ext cx="1981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3" name="Line 8"/>
              <p:cNvSpPr>
                <a:spLocks noChangeShapeType="1"/>
              </p:cNvSpPr>
              <p:nvPr/>
            </p:nvSpPr>
            <p:spPr bwMode="auto">
              <a:xfrm>
                <a:off x="1600" y="2628"/>
                <a:ext cx="1777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4" name="Line 9"/>
              <p:cNvSpPr>
                <a:spLocks noChangeShapeType="1"/>
              </p:cNvSpPr>
              <p:nvPr/>
            </p:nvSpPr>
            <p:spPr bwMode="auto">
              <a:xfrm>
                <a:off x="1600" y="2744"/>
                <a:ext cx="1583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5" name="Line 10"/>
              <p:cNvSpPr>
                <a:spLocks noChangeShapeType="1"/>
              </p:cNvSpPr>
              <p:nvPr/>
            </p:nvSpPr>
            <p:spPr bwMode="auto">
              <a:xfrm>
                <a:off x="1600" y="2860"/>
                <a:ext cx="1395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6" name="Line 11"/>
              <p:cNvSpPr>
                <a:spLocks noChangeShapeType="1"/>
              </p:cNvSpPr>
              <p:nvPr/>
            </p:nvSpPr>
            <p:spPr bwMode="auto">
              <a:xfrm>
                <a:off x="1600" y="2976"/>
                <a:ext cx="1172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7" name="Line 12"/>
              <p:cNvSpPr>
                <a:spLocks noChangeShapeType="1"/>
              </p:cNvSpPr>
              <p:nvPr/>
            </p:nvSpPr>
            <p:spPr bwMode="auto">
              <a:xfrm>
                <a:off x="1600" y="3093"/>
                <a:ext cx="983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8" name="Line 13"/>
              <p:cNvSpPr>
                <a:spLocks noChangeShapeType="1"/>
              </p:cNvSpPr>
              <p:nvPr/>
            </p:nvSpPr>
            <p:spPr bwMode="auto">
              <a:xfrm>
                <a:off x="1600" y="3209"/>
                <a:ext cx="784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699" name="Line 14"/>
              <p:cNvSpPr>
                <a:spLocks noChangeShapeType="1"/>
              </p:cNvSpPr>
              <p:nvPr/>
            </p:nvSpPr>
            <p:spPr bwMode="auto">
              <a:xfrm>
                <a:off x="1600" y="3325"/>
                <a:ext cx="566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700" name="Line 15"/>
              <p:cNvSpPr>
                <a:spLocks noChangeShapeType="1"/>
              </p:cNvSpPr>
              <p:nvPr/>
            </p:nvSpPr>
            <p:spPr bwMode="auto">
              <a:xfrm>
                <a:off x="1600" y="3441"/>
                <a:ext cx="387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701" name="Line 16"/>
              <p:cNvSpPr>
                <a:spLocks noChangeShapeType="1"/>
              </p:cNvSpPr>
              <p:nvPr/>
            </p:nvSpPr>
            <p:spPr bwMode="auto">
              <a:xfrm>
                <a:off x="1600" y="3558"/>
                <a:ext cx="179" cy="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  <p:sp>
            <p:nvSpPr>
              <p:cNvPr id="28702" name="Line 17"/>
              <p:cNvSpPr>
                <a:spLocks noChangeShapeType="1"/>
              </p:cNvSpPr>
              <p:nvPr/>
            </p:nvSpPr>
            <p:spPr bwMode="auto">
              <a:xfrm flipV="1">
                <a:off x="1590" y="2269"/>
                <a:ext cx="2424" cy="1400"/>
              </a:xfrm>
              <a:prstGeom prst="line">
                <a:avLst/>
              </a:prstGeom>
              <a:noFill/>
              <a:ln w="6350">
                <a:solidFill>
                  <a:srgbClr val="F4B25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GB">
                  <a:solidFill>
                    <a:srgbClr val="4F5150"/>
                  </a:solidFill>
                </a:endParaRPr>
              </a:p>
            </p:txBody>
          </p:sp>
        </p:grpSp>
        <p:sp>
          <p:nvSpPr>
            <p:cNvPr id="28685" name="Rectangle 20"/>
            <p:cNvSpPr>
              <a:spLocks noChangeArrowheads="1"/>
            </p:cNvSpPr>
            <p:nvPr/>
          </p:nvSpPr>
          <p:spPr bwMode="auto">
            <a:xfrm>
              <a:off x="2524125" y="1665288"/>
              <a:ext cx="3844925" cy="4214812"/>
            </a:xfrm>
            <a:prstGeom prst="rect">
              <a:avLst/>
            </a:prstGeom>
            <a:noFill/>
            <a:ln w="6350">
              <a:solidFill>
                <a:srgbClr val="F4B25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rgbClr val="4F5150"/>
                </a:solidFill>
                <a:latin typeface="Arial" charset="0"/>
              </a:endParaRPr>
            </a:p>
          </p:txBody>
        </p:sp>
        <p:sp>
          <p:nvSpPr>
            <p:cNvPr id="28686" name="AutoShape 21"/>
            <p:cNvSpPr>
              <a:spLocks noChangeArrowheads="1"/>
            </p:cNvSpPr>
            <p:nvPr/>
          </p:nvSpPr>
          <p:spPr bwMode="auto">
            <a:xfrm rot="5400000">
              <a:off x="3345657" y="2790031"/>
              <a:ext cx="2214562" cy="3838575"/>
            </a:xfrm>
            <a:prstGeom prst="rtTriangle">
              <a:avLst/>
            </a:prstGeom>
            <a:solidFill>
              <a:srgbClr val="4594FF">
                <a:alpha val="50195"/>
              </a:srgbClr>
            </a:solidFill>
            <a:ln w="6350">
              <a:solidFill>
                <a:srgbClr val="F4B25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rgbClr val="4F5150"/>
                </a:solidFill>
                <a:latin typeface="Arial" charset="0"/>
              </a:endParaRPr>
            </a:p>
          </p:txBody>
        </p:sp>
        <p:sp>
          <p:nvSpPr>
            <p:cNvPr id="28687" name="Line 28"/>
            <p:cNvSpPr>
              <a:spLocks noChangeShapeType="1"/>
            </p:cNvSpPr>
            <p:nvPr/>
          </p:nvSpPr>
          <p:spPr bwMode="auto">
            <a:xfrm>
              <a:off x="2533650" y="3446463"/>
              <a:ext cx="3813175" cy="0"/>
            </a:xfrm>
            <a:prstGeom prst="line">
              <a:avLst/>
            </a:prstGeom>
            <a:noFill/>
            <a:ln w="6350">
              <a:solidFill>
                <a:srgbClr val="F4B25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>
                <a:solidFill>
                  <a:srgbClr val="4F5150"/>
                </a:solidFill>
              </a:endParaRPr>
            </a:p>
          </p:txBody>
        </p:sp>
      </p:grpSp>
      <p:sp>
        <p:nvSpPr>
          <p:cNvPr id="28683" name="Rectangle 29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6705600" cy="4540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Guillotine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7371330" y="3602038"/>
            <a:ext cx="457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204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  <p:bldP spid="266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866775" y="457200"/>
            <a:ext cx="7591425" cy="3238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Guillotine structure</a:t>
            </a:r>
          </a:p>
        </p:txBody>
      </p:sp>
      <p:pic>
        <p:nvPicPr>
          <p:cNvPr id="29772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990598"/>
            <a:ext cx="6763305" cy="40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74" name="Picture 7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977" y="5193710"/>
            <a:ext cx="5162550" cy="151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Automatic Seasonality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Seasonality is automatically calculated at the lowest forecast level and dynamically updated with each observation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This design enables the system to apply specific up-to-date seasonality to a large number of low-level entities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Users do not have to determine seasonality factors (or split history definitions) at a higher level, nor spend large amounts of time maintaining those values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00200"/>
            <a:ext cx="6400800" cy="863600"/>
          </a:xfrm>
        </p:spPr>
        <p:txBody>
          <a:bodyPr/>
          <a:lstStyle/>
          <a:p>
            <a:pPr algn="l" eaLnBrk="1" hangingPunct="1"/>
            <a:r>
              <a:rPr lang="en-US" altLang="en-US" sz="2800" dirty="0" smtClean="0"/>
              <a:t>Inputs to O&amp;D Forecaster</a:t>
            </a: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914400" y="3810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dirty="0">
                <a:solidFill>
                  <a:srgbClr val="5806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O&amp;D Forecaster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ChangeArrowheads="1"/>
          </p:cNvSpPr>
          <p:nvPr/>
        </p:nvSpPr>
        <p:spPr bwMode="auto">
          <a:xfrm>
            <a:off x="6950075" y="2471738"/>
            <a:ext cx="1997075" cy="2971800"/>
          </a:xfrm>
          <a:prstGeom prst="curvedLeftArrow">
            <a:avLst>
              <a:gd name="adj1" fmla="val 23451"/>
              <a:gd name="adj2" fmla="val 51752"/>
              <a:gd name="adj3" fmla="val 3333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71" name="Freeform 3"/>
          <p:cNvSpPr>
            <a:spLocks/>
          </p:cNvSpPr>
          <p:nvPr/>
        </p:nvSpPr>
        <p:spPr bwMode="auto">
          <a:xfrm>
            <a:off x="481013" y="1365250"/>
            <a:ext cx="8343900" cy="4805363"/>
          </a:xfrm>
          <a:custGeom>
            <a:avLst/>
            <a:gdLst>
              <a:gd name="T0" fmla="*/ 2147483647 w 5256"/>
              <a:gd name="T1" fmla="*/ 2147483647 h 3027"/>
              <a:gd name="T2" fmla="*/ 2147483647 w 5256"/>
              <a:gd name="T3" fmla="*/ 2147483647 h 3027"/>
              <a:gd name="T4" fmla="*/ 2147483647 w 5256"/>
              <a:gd name="T5" fmla="*/ 2147483647 h 3027"/>
              <a:gd name="T6" fmla="*/ 2147483647 w 5256"/>
              <a:gd name="T7" fmla="*/ 2147483647 h 3027"/>
              <a:gd name="T8" fmla="*/ 2147483647 w 5256"/>
              <a:gd name="T9" fmla="*/ 2147483647 h 3027"/>
              <a:gd name="T10" fmla="*/ 2147483647 w 5256"/>
              <a:gd name="T11" fmla="*/ 2147483647 h 3027"/>
              <a:gd name="T12" fmla="*/ 2147483647 w 5256"/>
              <a:gd name="T13" fmla="*/ 2147483647 h 3027"/>
              <a:gd name="T14" fmla="*/ 2147483647 w 5256"/>
              <a:gd name="T15" fmla="*/ 2147483647 h 3027"/>
              <a:gd name="T16" fmla="*/ 2147483647 w 5256"/>
              <a:gd name="T17" fmla="*/ 2147483647 h 3027"/>
              <a:gd name="T18" fmla="*/ 2147483647 w 5256"/>
              <a:gd name="T19" fmla="*/ 2147483647 h 3027"/>
              <a:gd name="T20" fmla="*/ 2147483647 w 5256"/>
              <a:gd name="T21" fmla="*/ 2147483647 h 3027"/>
              <a:gd name="T22" fmla="*/ 2147483647 w 5256"/>
              <a:gd name="T23" fmla="*/ 2147483647 h 3027"/>
              <a:gd name="T24" fmla="*/ 2147483647 w 5256"/>
              <a:gd name="T25" fmla="*/ 2147483647 h 3027"/>
              <a:gd name="T26" fmla="*/ 2147483647 w 5256"/>
              <a:gd name="T27" fmla="*/ 2147483647 h 3027"/>
              <a:gd name="T28" fmla="*/ 2147483647 w 5256"/>
              <a:gd name="T29" fmla="*/ 2147483647 h 30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6"/>
              <a:gd name="T46" fmla="*/ 0 h 3027"/>
              <a:gd name="T47" fmla="*/ 5256 w 5256"/>
              <a:gd name="T48" fmla="*/ 3027 h 30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256" h="3027">
                <a:moveTo>
                  <a:pt x="1145" y="254"/>
                </a:moveTo>
                <a:cubicBezTo>
                  <a:pt x="504" y="376"/>
                  <a:pt x="282" y="257"/>
                  <a:pt x="170" y="417"/>
                </a:cubicBezTo>
                <a:cubicBezTo>
                  <a:pt x="58" y="577"/>
                  <a:pt x="490" y="969"/>
                  <a:pt x="473" y="1214"/>
                </a:cubicBezTo>
                <a:cubicBezTo>
                  <a:pt x="456" y="1459"/>
                  <a:pt x="0" y="1755"/>
                  <a:pt x="70" y="1886"/>
                </a:cubicBezTo>
                <a:cubicBezTo>
                  <a:pt x="140" y="2017"/>
                  <a:pt x="718" y="1900"/>
                  <a:pt x="896" y="2001"/>
                </a:cubicBezTo>
                <a:cubicBezTo>
                  <a:pt x="1074" y="2102"/>
                  <a:pt x="774" y="2417"/>
                  <a:pt x="1136" y="2490"/>
                </a:cubicBezTo>
                <a:cubicBezTo>
                  <a:pt x="1498" y="2563"/>
                  <a:pt x="2632" y="2367"/>
                  <a:pt x="3067" y="2437"/>
                </a:cubicBezTo>
                <a:cubicBezTo>
                  <a:pt x="3502" y="2507"/>
                  <a:pt x="3553" y="3027"/>
                  <a:pt x="3747" y="2913"/>
                </a:cubicBezTo>
                <a:cubicBezTo>
                  <a:pt x="3941" y="2799"/>
                  <a:pt x="4071" y="2022"/>
                  <a:pt x="4231" y="1752"/>
                </a:cubicBezTo>
                <a:cubicBezTo>
                  <a:pt x="4391" y="1482"/>
                  <a:pt x="4631" y="1400"/>
                  <a:pt x="4709" y="1290"/>
                </a:cubicBezTo>
                <a:cubicBezTo>
                  <a:pt x="4787" y="1180"/>
                  <a:pt x="4653" y="1258"/>
                  <a:pt x="4698" y="1094"/>
                </a:cubicBezTo>
                <a:cubicBezTo>
                  <a:pt x="4743" y="930"/>
                  <a:pt x="5256" y="435"/>
                  <a:pt x="4979" y="309"/>
                </a:cubicBezTo>
                <a:cubicBezTo>
                  <a:pt x="4702" y="183"/>
                  <a:pt x="3324" y="389"/>
                  <a:pt x="3036" y="340"/>
                </a:cubicBezTo>
                <a:cubicBezTo>
                  <a:pt x="2748" y="291"/>
                  <a:pt x="3563" y="28"/>
                  <a:pt x="3248" y="14"/>
                </a:cubicBezTo>
                <a:cubicBezTo>
                  <a:pt x="2933" y="0"/>
                  <a:pt x="1583" y="204"/>
                  <a:pt x="1145" y="254"/>
                </a:cubicBezTo>
                <a:close/>
              </a:path>
            </a:pathLst>
          </a:custGeom>
          <a:solidFill>
            <a:srgbClr val="E7EDF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136525" y="2566988"/>
            <a:ext cx="8324850" cy="538162"/>
            <a:chOff x="160" y="1808"/>
            <a:chExt cx="5456" cy="353"/>
          </a:xfrm>
        </p:grpSpPr>
        <p:sp>
          <p:nvSpPr>
            <p:cNvPr id="32780" name="AutoShape 5"/>
            <p:cNvSpPr>
              <a:spLocks noChangeArrowheads="1"/>
            </p:cNvSpPr>
            <p:nvPr/>
          </p:nvSpPr>
          <p:spPr bwMode="auto">
            <a:xfrm>
              <a:off x="173" y="1826"/>
              <a:ext cx="5443" cy="335"/>
            </a:xfrm>
            <a:prstGeom prst="homePlate">
              <a:avLst>
                <a:gd name="adj" fmla="val 10267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2781" name="Freeform 6"/>
            <p:cNvSpPr>
              <a:spLocks/>
            </p:cNvSpPr>
            <p:nvPr/>
          </p:nvSpPr>
          <p:spPr bwMode="auto">
            <a:xfrm>
              <a:off x="160" y="1808"/>
              <a:ext cx="64" cy="164"/>
            </a:xfrm>
            <a:custGeom>
              <a:avLst/>
              <a:gdLst>
                <a:gd name="T0" fmla="*/ 64 w 64"/>
                <a:gd name="T1" fmla="*/ 0 h 164"/>
                <a:gd name="T2" fmla="*/ 0 w 64"/>
                <a:gd name="T3" fmla="*/ 164 h 164"/>
                <a:gd name="T4" fmla="*/ 0 w 64"/>
                <a:gd name="T5" fmla="*/ 16 h 164"/>
                <a:gd name="T6" fmla="*/ 64 w 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64"/>
                <a:gd name="T14" fmla="*/ 64 w 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64">
                  <a:moveTo>
                    <a:pt x="64" y="0"/>
                  </a:moveTo>
                  <a:lnTo>
                    <a:pt x="0" y="164"/>
                  </a:lnTo>
                  <a:lnTo>
                    <a:pt x="0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277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Inputs to O&amp;D Forecaster</a:t>
            </a:r>
          </a:p>
        </p:txBody>
      </p:sp>
      <p:sp>
        <p:nvSpPr>
          <p:cNvPr id="312328" name="AutoShape 8"/>
          <p:cNvSpPr>
            <a:spLocks noChangeArrowheads="1"/>
          </p:cNvSpPr>
          <p:nvPr/>
        </p:nvSpPr>
        <p:spPr bwMode="auto">
          <a:xfrm>
            <a:off x="1089025" y="3086100"/>
            <a:ext cx="1630363" cy="846138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Schedule</a:t>
            </a:r>
          </a:p>
        </p:txBody>
      </p:sp>
      <p:sp>
        <p:nvSpPr>
          <p:cNvPr id="312329" name="AutoShape 9"/>
          <p:cNvSpPr>
            <a:spLocks noChangeArrowheads="1"/>
          </p:cNvSpPr>
          <p:nvPr/>
        </p:nvSpPr>
        <p:spPr bwMode="auto">
          <a:xfrm>
            <a:off x="271463" y="1808163"/>
            <a:ext cx="1709737" cy="887412"/>
          </a:xfrm>
          <a:prstGeom prst="flowChartInputOutput">
            <a:avLst/>
          </a:prstGeom>
          <a:solidFill>
            <a:srgbClr val="FF9900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Booking and </a:t>
            </a:r>
          </a:p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Cancellation</a:t>
            </a:r>
          </a:p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Transactions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12330" name="AutoShape 10"/>
          <p:cNvSpPr>
            <a:spLocks noChangeArrowheads="1"/>
          </p:cNvSpPr>
          <p:nvPr/>
        </p:nvSpPr>
        <p:spPr bwMode="auto">
          <a:xfrm>
            <a:off x="4327525" y="2989263"/>
            <a:ext cx="1709738" cy="887412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DCPs</a:t>
            </a:r>
          </a:p>
        </p:txBody>
      </p:sp>
      <p:sp>
        <p:nvSpPr>
          <p:cNvPr id="312331" name="AutoShape 11"/>
          <p:cNvSpPr>
            <a:spLocks noChangeArrowheads="1"/>
          </p:cNvSpPr>
          <p:nvPr/>
        </p:nvSpPr>
        <p:spPr bwMode="auto">
          <a:xfrm>
            <a:off x="6213475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Significant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O&amp;Ds/POS</a:t>
            </a:r>
          </a:p>
          <a:p>
            <a:pPr algn="ctr">
              <a:defRPr/>
            </a:pP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12332" name="AutoShape 12"/>
          <p:cNvSpPr>
            <a:spLocks noChangeArrowheads="1"/>
          </p:cNvSpPr>
          <p:nvPr/>
        </p:nvSpPr>
        <p:spPr bwMode="auto">
          <a:xfrm>
            <a:off x="3141663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Dept Time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Windows</a:t>
            </a:r>
          </a:p>
        </p:txBody>
      </p:sp>
      <p:sp>
        <p:nvSpPr>
          <p:cNvPr id="312333" name="AutoShape 13"/>
          <p:cNvSpPr>
            <a:spLocks noChangeArrowheads="1"/>
          </p:cNvSpPr>
          <p:nvPr/>
        </p:nvSpPr>
        <p:spPr bwMode="auto">
          <a:xfrm rot="10800000">
            <a:off x="4686300" y="4214813"/>
            <a:ext cx="2197100" cy="1458912"/>
          </a:xfrm>
          <a:prstGeom prst="flowChartDisplay">
            <a:avLst/>
          </a:prstGeom>
          <a:solidFill>
            <a:srgbClr val="96B3E6"/>
          </a:solidFill>
          <a:ln w="5715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ODIF</a:t>
            </a:r>
            <a:b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</a:b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Forecasts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Calculating the ODIF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dirty="0">
                <a:solidFill>
                  <a:srgbClr val="662046"/>
                </a:solidFill>
              </a:rPr>
              <a:t>ODIF</a:t>
            </a:r>
            <a:r>
              <a:rPr lang="en-US" altLang="en-US" dirty="0"/>
              <a:t> = </a:t>
            </a:r>
            <a:r>
              <a:rPr lang="en-US" altLang="en-US" dirty="0" smtClean="0"/>
              <a:t>Origin, Destination, Itinerary, Fare class</a:t>
            </a:r>
          </a:p>
          <a:p>
            <a:pPr lvl="1" eaLnBrk="1" hangingPunct="1"/>
            <a:r>
              <a:rPr lang="en-US" altLang="en-US" dirty="0" smtClean="0"/>
              <a:t>Class is obvious on a single class itinerary</a:t>
            </a:r>
          </a:p>
          <a:p>
            <a:pPr lvl="1" eaLnBrk="1" hangingPunct="1"/>
            <a:r>
              <a:rPr lang="en-US" altLang="en-US" dirty="0" smtClean="0"/>
              <a:t>Mixed class itineraries exists</a:t>
            </a:r>
          </a:p>
          <a:p>
            <a:pPr lvl="2" eaLnBrk="1" hangingPunct="1"/>
            <a:r>
              <a:rPr lang="en-US" altLang="en-US" dirty="0"/>
              <a:t>Fare class on an O&amp;D is determined based on the class of travel of the longest online leg in an O&amp;D</a:t>
            </a:r>
          </a:p>
          <a:p>
            <a:pPr lvl="1" eaLnBrk="1" hangingPunct="1"/>
            <a:r>
              <a:rPr lang="en-US" altLang="en-US" dirty="0"/>
              <a:t>Example: LHR – BOM, where passenger has </a:t>
            </a:r>
            <a:r>
              <a:rPr lang="en-US" altLang="en-US" dirty="0">
                <a:solidFill>
                  <a:srgbClr val="662046"/>
                </a:solidFill>
              </a:rPr>
              <a:t>B</a:t>
            </a:r>
            <a:r>
              <a:rPr lang="en-US" altLang="en-US" dirty="0"/>
              <a:t> class on LHR – DOH and </a:t>
            </a:r>
            <a:r>
              <a:rPr lang="en-US" altLang="en-US" dirty="0">
                <a:solidFill>
                  <a:srgbClr val="662046"/>
                </a:solidFill>
              </a:rPr>
              <a:t>K</a:t>
            </a:r>
            <a:r>
              <a:rPr lang="en-US" altLang="en-US" dirty="0"/>
              <a:t> class </a:t>
            </a:r>
            <a:r>
              <a:rPr lang="en-US" altLang="en-US" dirty="0" smtClean="0"/>
              <a:t>on DOH – BOM </a:t>
            </a:r>
          </a:p>
          <a:p>
            <a:pPr lvl="2" eaLnBrk="1" hangingPunct="1"/>
            <a:r>
              <a:rPr lang="en-US" altLang="en-US" dirty="0" smtClean="0"/>
              <a:t>The class of travel on LHR – DOH determines the class for the O&amp;D (LHR – BOM)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648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−"/>
            </a:pPr>
            <a:r>
              <a:rPr lang="en-US" altLang="en-US" dirty="0">
                <a:solidFill>
                  <a:srgbClr val="504F51"/>
                </a:solidFill>
              </a:rPr>
              <a:t>O&amp;D System Overview</a:t>
            </a:r>
          </a:p>
          <a:p>
            <a:pPr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−"/>
            </a:pPr>
            <a:r>
              <a:rPr lang="en-US" altLang="en-US" dirty="0">
                <a:solidFill>
                  <a:srgbClr val="504F51"/>
                </a:solidFill>
              </a:rPr>
              <a:t>Forecaster Overview</a:t>
            </a:r>
          </a:p>
          <a:p>
            <a:pPr lvl="1"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Important O&amp;D Forecasting Terminologies</a:t>
            </a:r>
          </a:p>
          <a:p>
            <a:pPr lvl="1"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Introduction to O&amp;D Forecaster Functionality</a:t>
            </a:r>
          </a:p>
          <a:p>
            <a:pPr lvl="1"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Bayesian Methodology</a:t>
            </a:r>
          </a:p>
          <a:p>
            <a:pPr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−"/>
            </a:pPr>
            <a:r>
              <a:rPr lang="en-US" altLang="en-US" dirty="0">
                <a:solidFill>
                  <a:srgbClr val="504F51"/>
                </a:solidFill>
              </a:rPr>
              <a:t>Inputs to O&amp;D Forecaster</a:t>
            </a:r>
          </a:p>
          <a:p>
            <a:pPr lvl="1"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Booking and Cancellation Transaction</a:t>
            </a:r>
          </a:p>
          <a:p>
            <a:pPr lvl="1"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Schedule</a:t>
            </a:r>
          </a:p>
          <a:p>
            <a:pPr lvl="1"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Departure Time Window</a:t>
            </a:r>
          </a:p>
          <a:p>
            <a:pPr lvl="1"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DCPs (Data Collection Point)</a:t>
            </a:r>
          </a:p>
          <a:p>
            <a:pPr lvl="1"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•"/>
            </a:pPr>
            <a:r>
              <a:rPr lang="en-US" altLang="en-US" sz="2000" dirty="0"/>
              <a:t>Significant O&amp;D/ POS</a:t>
            </a:r>
          </a:p>
          <a:p>
            <a:pPr eaLnBrk="1" hangingPunct="1">
              <a:lnSpc>
                <a:spcPct val="90000"/>
              </a:lnSpc>
              <a:buClr>
                <a:srgbClr val="4F5150"/>
              </a:buClr>
              <a:buFont typeface="Arial" panose="020B0604020202020204" pitchFamily="34" charset="0"/>
              <a:buChar char="−"/>
            </a:pPr>
            <a:r>
              <a:rPr lang="en-US" altLang="en-US" dirty="0">
                <a:solidFill>
                  <a:srgbClr val="504F51"/>
                </a:solidFill>
              </a:rPr>
              <a:t>Discussion/Review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Determining POS (Point of Sale)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POS as defined at the country or sub-country level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POS can be defined as traditional POS in the PNR or POS can be defined using the POC logic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endParaRPr lang="en-US" altLang="en-US" dirty="0" smtClea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POS information when using traditional POS is determined in RES and passed in the PNR input file for PROS O&amp;D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QR uses POC based logic (described later)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Inputs to O&amp;D Forecasting</a:t>
            </a:r>
          </a:p>
        </p:txBody>
      </p:sp>
      <p:sp>
        <p:nvSpPr>
          <p:cNvPr id="35843" name="AutoShape 3"/>
          <p:cNvSpPr>
            <a:spLocks noChangeArrowheads="1"/>
          </p:cNvSpPr>
          <p:nvPr/>
        </p:nvSpPr>
        <p:spPr bwMode="auto">
          <a:xfrm>
            <a:off x="6950075" y="2471738"/>
            <a:ext cx="1997075" cy="2971800"/>
          </a:xfrm>
          <a:prstGeom prst="curvedLeftArrow">
            <a:avLst>
              <a:gd name="adj1" fmla="val 23451"/>
              <a:gd name="adj2" fmla="val 51752"/>
              <a:gd name="adj3" fmla="val 3333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4" name="Freeform 4"/>
          <p:cNvSpPr>
            <a:spLocks/>
          </p:cNvSpPr>
          <p:nvPr/>
        </p:nvSpPr>
        <p:spPr bwMode="auto">
          <a:xfrm>
            <a:off x="481013" y="1365250"/>
            <a:ext cx="8343900" cy="4805363"/>
          </a:xfrm>
          <a:custGeom>
            <a:avLst/>
            <a:gdLst>
              <a:gd name="T0" fmla="*/ 2147483647 w 5256"/>
              <a:gd name="T1" fmla="*/ 2147483647 h 3027"/>
              <a:gd name="T2" fmla="*/ 2147483647 w 5256"/>
              <a:gd name="T3" fmla="*/ 2147483647 h 3027"/>
              <a:gd name="T4" fmla="*/ 2147483647 w 5256"/>
              <a:gd name="T5" fmla="*/ 2147483647 h 3027"/>
              <a:gd name="T6" fmla="*/ 2147483647 w 5256"/>
              <a:gd name="T7" fmla="*/ 2147483647 h 3027"/>
              <a:gd name="T8" fmla="*/ 2147483647 w 5256"/>
              <a:gd name="T9" fmla="*/ 2147483647 h 3027"/>
              <a:gd name="T10" fmla="*/ 2147483647 w 5256"/>
              <a:gd name="T11" fmla="*/ 2147483647 h 3027"/>
              <a:gd name="T12" fmla="*/ 2147483647 w 5256"/>
              <a:gd name="T13" fmla="*/ 2147483647 h 3027"/>
              <a:gd name="T14" fmla="*/ 2147483647 w 5256"/>
              <a:gd name="T15" fmla="*/ 2147483647 h 3027"/>
              <a:gd name="T16" fmla="*/ 2147483647 w 5256"/>
              <a:gd name="T17" fmla="*/ 2147483647 h 3027"/>
              <a:gd name="T18" fmla="*/ 2147483647 w 5256"/>
              <a:gd name="T19" fmla="*/ 2147483647 h 3027"/>
              <a:gd name="T20" fmla="*/ 2147483647 w 5256"/>
              <a:gd name="T21" fmla="*/ 2147483647 h 3027"/>
              <a:gd name="T22" fmla="*/ 2147483647 w 5256"/>
              <a:gd name="T23" fmla="*/ 2147483647 h 3027"/>
              <a:gd name="T24" fmla="*/ 2147483647 w 5256"/>
              <a:gd name="T25" fmla="*/ 2147483647 h 3027"/>
              <a:gd name="T26" fmla="*/ 2147483647 w 5256"/>
              <a:gd name="T27" fmla="*/ 2147483647 h 3027"/>
              <a:gd name="T28" fmla="*/ 2147483647 w 5256"/>
              <a:gd name="T29" fmla="*/ 2147483647 h 30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6"/>
              <a:gd name="T46" fmla="*/ 0 h 3027"/>
              <a:gd name="T47" fmla="*/ 5256 w 5256"/>
              <a:gd name="T48" fmla="*/ 3027 h 30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256" h="3027">
                <a:moveTo>
                  <a:pt x="1145" y="254"/>
                </a:moveTo>
                <a:cubicBezTo>
                  <a:pt x="504" y="376"/>
                  <a:pt x="282" y="257"/>
                  <a:pt x="170" y="417"/>
                </a:cubicBezTo>
                <a:cubicBezTo>
                  <a:pt x="58" y="577"/>
                  <a:pt x="490" y="969"/>
                  <a:pt x="473" y="1214"/>
                </a:cubicBezTo>
                <a:cubicBezTo>
                  <a:pt x="456" y="1459"/>
                  <a:pt x="0" y="1755"/>
                  <a:pt x="70" y="1886"/>
                </a:cubicBezTo>
                <a:cubicBezTo>
                  <a:pt x="140" y="2017"/>
                  <a:pt x="718" y="1900"/>
                  <a:pt x="896" y="2001"/>
                </a:cubicBezTo>
                <a:cubicBezTo>
                  <a:pt x="1074" y="2102"/>
                  <a:pt x="774" y="2417"/>
                  <a:pt x="1136" y="2490"/>
                </a:cubicBezTo>
                <a:cubicBezTo>
                  <a:pt x="1498" y="2563"/>
                  <a:pt x="2632" y="2367"/>
                  <a:pt x="3067" y="2437"/>
                </a:cubicBezTo>
                <a:cubicBezTo>
                  <a:pt x="3502" y="2507"/>
                  <a:pt x="3553" y="3027"/>
                  <a:pt x="3747" y="2913"/>
                </a:cubicBezTo>
                <a:cubicBezTo>
                  <a:pt x="3941" y="2799"/>
                  <a:pt x="4071" y="2022"/>
                  <a:pt x="4231" y="1752"/>
                </a:cubicBezTo>
                <a:cubicBezTo>
                  <a:pt x="4391" y="1482"/>
                  <a:pt x="4631" y="1400"/>
                  <a:pt x="4709" y="1290"/>
                </a:cubicBezTo>
                <a:cubicBezTo>
                  <a:pt x="4787" y="1180"/>
                  <a:pt x="4653" y="1258"/>
                  <a:pt x="4698" y="1094"/>
                </a:cubicBezTo>
                <a:cubicBezTo>
                  <a:pt x="4743" y="930"/>
                  <a:pt x="5256" y="435"/>
                  <a:pt x="4979" y="309"/>
                </a:cubicBezTo>
                <a:cubicBezTo>
                  <a:pt x="4702" y="183"/>
                  <a:pt x="3324" y="389"/>
                  <a:pt x="3036" y="340"/>
                </a:cubicBezTo>
                <a:cubicBezTo>
                  <a:pt x="2748" y="291"/>
                  <a:pt x="3563" y="28"/>
                  <a:pt x="3248" y="14"/>
                </a:cubicBezTo>
                <a:cubicBezTo>
                  <a:pt x="2933" y="0"/>
                  <a:pt x="1583" y="204"/>
                  <a:pt x="1145" y="254"/>
                </a:cubicBezTo>
                <a:close/>
              </a:path>
            </a:pathLst>
          </a:custGeom>
          <a:solidFill>
            <a:srgbClr val="E7EDF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136525" y="2566988"/>
            <a:ext cx="8324850" cy="538162"/>
            <a:chOff x="160" y="1808"/>
            <a:chExt cx="5456" cy="353"/>
          </a:xfrm>
        </p:grpSpPr>
        <p:sp>
          <p:nvSpPr>
            <p:cNvPr id="35852" name="AutoShape 6"/>
            <p:cNvSpPr>
              <a:spLocks noChangeArrowheads="1"/>
            </p:cNvSpPr>
            <p:nvPr/>
          </p:nvSpPr>
          <p:spPr bwMode="auto">
            <a:xfrm>
              <a:off x="173" y="1826"/>
              <a:ext cx="5443" cy="335"/>
            </a:xfrm>
            <a:prstGeom prst="homePlate">
              <a:avLst>
                <a:gd name="adj" fmla="val 10267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5853" name="Freeform 7"/>
            <p:cNvSpPr>
              <a:spLocks/>
            </p:cNvSpPr>
            <p:nvPr/>
          </p:nvSpPr>
          <p:spPr bwMode="auto">
            <a:xfrm>
              <a:off x="160" y="1808"/>
              <a:ext cx="64" cy="164"/>
            </a:xfrm>
            <a:custGeom>
              <a:avLst/>
              <a:gdLst>
                <a:gd name="T0" fmla="*/ 64 w 64"/>
                <a:gd name="T1" fmla="*/ 0 h 164"/>
                <a:gd name="T2" fmla="*/ 0 w 64"/>
                <a:gd name="T3" fmla="*/ 164 h 164"/>
                <a:gd name="T4" fmla="*/ 0 w 64"/>
                <a:gd name="T5" fmla="*/ 16 h 164"/>
                <a:gd name="T6" fmla="*/ 64 w 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64"/>
                <a:gd name="T14" fmla="*/ 64 w 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64">
                  <a:moveTo>
                    <a:pt x="64" y="0"/>
                  </a:moveTo>
                  <a:lnTo>
                    <a:pt x="0" y="164"/>
                  </a:lnTo>
                  <a:lnTo>
                    <a:pt x="0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26664" name="AutoShape 8"/>
          <p:cNvSpPr>
            <a:spLocks noChangeArrowheads="1"/>
          </p:cNvSpPr>
          <p:nvPr/>
        </p:nvSpPr>
        <p:spPr bwMode="auto">
          <a:xfrm>
            <a:off x="1089025" y="3086100"/>
            <a:ext cx="1630363" cy="846138"/>
          </a:xfrm>
          <a:prstGeom prst="flowChartInputOutput">
            <a:avLst/>
          </a:prstGeom>
          <a:solidFill>
            <a:srgbClr val="FF9900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Schedule</a:t>
            </a:r>
          </a:p>
        </p:txBody>
      </p:sp>
      <p:sp>
        <p:nvSpPr>
          <p:cNvPr id="326665" name="AutoShape 9"/>
          <p:cNvSpPr>
            <a:spLocks noChangeArrowheads="1"/>
          </p:cNvSpPr>
          <p:nvPr/>
        </p:nvSpPr>
        <p:spPr bwMode="auto">
          <a:xfrm>
            <a:off x="277813" y="1808163"/>
            <a:ext cx="1709737" cy="887412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Booking and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Cancellation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Transactions</a:t>
            </a: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26666" name="AutoShape 10"/>
          <p:cNvSpPr>
            <a:spLocks noChangeArrowheads="1"/>
          </p:cNvSpPr>
          <p:nvPr/>
        </p:nvSpPr>
        <p:spPr bwMode="auto">
          <a:xfrm>
            <a:off x="4327525" y="2989263"/>
            <a:ext cx="1709738" cy="887412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DCPs</a:t>
            </a:r>
          </a:p>
        </p:txBody>
      </p:sp>
      <p:sp>
        <p:nvSpPr>
          <p:cNvPr id="326667" name="AutoShape 11"/>
          <p:cNvSpPr>
            <a:spLocks noChangeArrowheads="1"/>
          </p:cNvSpPr>
          <p:nvPr/>
        </p:nvSpPr>
        <p:spPr bwMode="auto">
          <a:xfrm>
            <a:off x="6213475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Significant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O&amp;Ds/POS</a:t>
            </a:r>
          </a:p>
          <a:p>
            <a:pPr algn="ctr">
              <a:defRPr/>
            </a:pP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26668" name="AutoShape 12"/>
          <p:cNvSpPr>
            <a:spLocks noChangeArrowheads="1"/>
          </p:cNvSpPr>
          <p:nvPr/>
        </p:nvSpPr>
        <p:spPr bwMode="auto">
          <a:xfrm>
            <a:off x="3141663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Dept Time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Windows</a:t>
            </a:r>
          </a:p>
        </p:txBody>
      </p:sp>
      <p:sp>
        <p:nvSpPr>
          <p:cNvPr id="326669" name="AutoShape 13"/>
          <p:cNvSpPr>
            <a:spLocks noChangeArrowheads="1"/>
          </p:cNvSpPr>
          <p:nvPr/>
        </p:nvSpPr>
        <p:spPr bwMode="auto">
          <a:xfrm rot="10800000">
            <a:off x="4686300" y="4214813"/>
            <a:ext cx="2197100" cy="1458912"/>
          </a:xfrm>
          <a:prstGeom prst="flowChartDisplay">
            <a:avLst/>
          </a:prstGeom>
          <a:solidFill>
            <a:srgbClr val="96B3E6"/>
          </a:solidFill>
          <a:ln w="5715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ODIF</a:t>
            </a:r>
            <a:b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</a:b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Forecasts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Schedule Data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8077200" cy="48307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Core data component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Provides flight arrival and departure time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Used as input to a connection builder function to generate the list of flight origin and destination itineraries (ODIs) open for sale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Used to determine flight legs comprising each online PNR segments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Necessary when mapping forecasts to applicable flight legs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Schedule is used to validate PNR segments to ensure the flights are in the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Inputs to O&amp;D Forecasting</a:t>
            </a:r>
          </a:p>
        </p:txBody>
      </p:sp>
      <p:sp>
        <p:nvSpPr>
          <p:cNvPr id="37891" name="AutoShape 3"/>
          <p:cNvSpPr>
            <a:spLocks noChangeArrowheads="1"/>
          </p:cNvSpPr>
          <p:nvPr/>
        </p:nvSpPr>
        <p:spPr bwMode="auto">
          <a:xfrm>
            <a:off x="6950075" y="2471738"/>
            <a:ext cx="1997075" cy="2971800"/>
          </a:xfrm>
          <a:prstGeom prst="curvedLeftArrow">
            <a:avLst>
              <a:gd name="adj1" fmla="val 23451"/>
              <a:gd name="adj2" fmla="val 51752"/>
              <a:gd name="adj3" fmla="val 3333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2" name="Freeform 4"/>
          <p:cNvSpPr>
            <a:spLocks/>
          </p:cNvSpPr>
          <p:nvPr/>
        </p:nvSpPr>
        <p:spPr bwMode="auto">
          <a:xfrm>
            <a:off x="481013" y="1365250"/>
            <a:ext cx="8343900" cy="4805363"/>
          </a:xfrm>
          <a:custGeom>
            <a:avLst/>
            <a:gdLst>
              <a:gd name="T0" fmla="*/ 2147483647 w 5256"/>
              <a:gd name="T1" fmla="*/ 2147483647 h 3027"/>
              <a:gd name="T2" fmla="*/ 2147483647 w 5256"/>
              <a:gd name="T3" fmla="*/ 2147483647 h 3027"/>
              <a:gd name="T4" fmla="*/ 2147483647 w 5256"/>
              <a:gd name="T5" fmla="*/ 2147483647 h 3027"/>
              <a:gd name="T6" fmla="*/ 2147483647 w 5256"/>
              <a:gd name="T7" fmla="*/ 2147483647 h 3027"/>
              <a:gd name="T8" fmla="*/ 2147483647 w 5256"/>
              <a:gd name="T9" fmla="*/ 2147483647 h 3027"/>
              <a:gd name="T10" fmla="*/ 2147483647 w 5256"/>
              <a:gd name="T11" fmla="*/ 2147483647 h 3027"/>
              <a:gd name="T12" fmla="*/ 2147483647 w 5256"/>
              <a:gd name="T13" fmla="*/ 2147483647 h 3027"/>
              <a:gd name="T14" fmla="*/ 2147483647 w 5256"/>
              <a:gd name="T15" fmla="*/ 2147483647 h 3027"/>
              <a:gd name="T16" fmla="*/ 2147483647 w 5256"/>
              <a:gd name="T17" fmla="*/ 2147483647 h 3027"/>
              <a:gd name="T18" fmla="*/ 2147483647 w 5256"/>
              <a:gd name="T19" fmla="*/ 2147483647 h 3027"/>
              <a:gd name="T20" fmla="*/ 2147483647 w 5256"/>
              <a:gd name="T21" fmla="*/ 2147483647 h 3027"/>
              <a:gd name="T22" fmla="*/ 2147483647 w 5256"/>
              <a:gd name="T23" fmla="*/ 2147483647 h 3027"/>
              <a:gd name="T24" fmla="*/ 2147483647 w 5256"/>
              <a:gd name="T25" fmla="*/ 2147483647 h 3027"/>
              <a:gd name="T26" fmla="*/ 2147483647 w 5256"/>
              <a:gd name="T27" fmla="*/ 2147483647 h 3027"/>
              <a:gd name="T28" fmla="*/ 2147483647 w 5256"/>
              <a:gd name="T29" fmla="*/ 2147483647 h 30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6"/>
              <a:gd name="T46" fmla="*/ 0 h 3027"/>
              <a:gd name="T47" fmla="*/ 5256 w 5256"/>
              <a:gd name="T48" fmla="*/ 3027 h 30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256" h="3027">
                <a:moveTo>
                  <a:pt x="1145" y="254"/>
                </a:moveTo>
                <a:cubicBezTo>
                  <a:pt x="504" y="376"/>
                  <a:pt x="282" y="257"/>
                  <a:pt x="170" y="417"/>
                </a:cubicBezTo>
                <a:cubicBezTo>
                  <a:pt x="58" y="577"/>
                  <a:pt x="490" y="969"/>
                  <a:pt x="473" y="1214"/>
                </a:cubicBezTo>
                <a:cubicBezTo>
                  <a:pt x="456" y="1459"/>
                  <a:pt x="0" y="1755"/>
                  <a:pt x="70" y="1886"/>
                </a:cubicBezTo>
                <a:cubicBezTo>
                  <a:pt x="140" y="2017"/>
                  <a:pt x="718" y="1900"/>
                  <a:pt x="896" y="2001"/>
                </a:cubicBezTo>
                <a:cubicBezTo>
                  <a:pt x="1074" y="2102"/>
                  <a:pt x="774" y="2417"/>
                  <a:pt x="1136" y="2490"/>
                </a:cubicBezTo>
                <a:cubicBezTo>
                  <a:pt x="1498" y="2563"/>
                  <a:pt x="2632" y="2367"/>
                  <a:pt x="3067" y="2437"/>
                </a:cubicBezTo>
                <a:cubicBezTo>
                  <a:pt x="3502" y="2507"/>
                  <a:pt x="3553" y="3027"/>
                  <a:pt x="3747" y="2913"/>
                </a:cubicBezTo>
                <a:cubicBezTo>
                  <a:pt x="3941" y="2799"/>
                  <a:pt x="4071" y="2022"/>
                  <a:pt x="4231" y="1752"/>
                </a:cubicBezTo>
                <a:cubicBezTo>
                  <a:pt x="4391" y="1482"/>
                  <a:pt x="4631" y="1400"/>
                  <a:pt x="4709" y="1290"/>
                </a:cubicBezTo>
                <a:cubicBezTo>
                  <a:pt x="4787" y="1180"/>
                  <a:pt x="4653" y="1258"/>
                  <a:pt x="4698" y="1094"/>
                </a:cubicBezTo>
                <a:cubicBezTo>
                  <a:pt x="4743" y="930"/>
                  <a:pt x="5256" y="435"/>
                  <a:pt x="4979" y="309"/>
                </a:cubicBezTo>
                <a:cubicBezTo>
                  <a:pt x="4702" y="183"/>
                  <a:pt x="3324" y="389"/>
                  <a:pt x="3036" y="340"/>
                </a:cubicBezTo>
                <a:cubicBezTo>
                  <a:pt x="2748" y="291"/>
                  <a:pt x="3563" y="28"/>
                  <a:pt x="3248" y="14"/>
                </a:cubicBezTo>
                <a:cubicBezTo>
                  <a:pt x="2933" y="0"/>
                  <a:pt x="1583" y="204"/>
                  <a:pt x="1145" y="254"/>
                </a:cubicBezTo>
                <a:close/>
              </a:path>
            </a:pathLst>
          </a:custGeom>
          <a:solidFill>
            <a:srgbClr val="E7EDF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7893" name="Group 5"/>
          <p:cNvGrpSpPr>
            <a:grpSpLocks/>
          </p:cNvGrpSpPr>
          <p:nvPr/>
        </p:nvGrpSpPr>
        <p:grpSpPr bwMode="auto">
          <a:xfrm>
            <a:off x="136525" y="2566988"/>
            <a:ext cx="8324850" cy="538162"/>
            <a:chOff x="160" y="1808"/>
            <a:chExt cx="5456" cy="353"/>
          </a:xfrm>
        </p:grpSpPr>
        <p:sp>
          <p:nvSpPr>
            <p:cNvPr id="37900" name="AutoShape 6"/>
            <p:cNvSpPr>
              <a:spLocks noChangeArrowheads="1"/>
            </p:cNvSpPr>
            <p:nvPr/>
          </p:nvSpPr>
          <p:spPr bwMode="auto">
            <a:xfrm>
              <a:off x="173" y="1826"/>
              <a:ext cx="5443" cy="335"/>
            </a:xfrm>
            <a:prstGeom prst="homePlate">
              <a:avLst>
                <a:gd name="adj" fmla="val 10267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7901" name="Freeform 7"/>
            <p:cNvSpPr>
              <a:spLocks/>
            </p:cNvSpPr>
            <p:nvPr/>
          </p:nvSpPr>
          <p:spPr bwMode="auto">
            <a:xfrm>
              <a:off x="160" y="1808"/>
              <a:ext cx="64" cy="164"/>
            </a:xfrm>
            <a:custGeom>
              <a:avLst/>
              <a:gdLst>
                <a:gd name="T0" fmla="*/ 64 w 64"/>
                <a:gd name="T1" fmla="*/ 0 h 164"/>
                <a:gd name="T2" fmla="*/ 0 w 64"/>
                <a:gd name="T3" fmla="*/ 164 h 164"/>
                <a:gd name="T4" fmla="*/ 0 w 64"/>
                <a:gd name="T5" fmla="*/ 16 h 164"/>
                <a:gd name="T6" fmla="*/ 64 w 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64"/>
                <a:gd name="T14" fmla="*/ 64 w 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64">
                  <a:moveTo>
                    <a:pt x="64" y="0"/>
                  </a:moveTo>
                  <a:lnTo>
                    <a:pt x="0" y="164"/>
                  </a:lnTo>
                  <a:lnTo>
                    <a:pt x="0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48168" name="AutoShape 8"/>
          <p:cNvSpPr>
            <a:spLocks noChangeArrowheads="1"/>
          </p:cNvSpPr>
          <p:nvPr/>
        </p:nvSpPr>
        <p:spPr bwMode="auto">
          <a:xfrm>
            <a:off x="1089025" y="3086100"/>
            <a:ext cx="1630363" cy="846138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Schedule</a:t>
            </a:r>
          </a:p>
        </p:txBody>
      </p:sp>
      <p:sp>
        <p:nvSpPr>
          <p:cNvPr id="348169" name="AutoShape 9"/>
          <p:cNvSpPr>
            <a:spLocks noChangeArrowheads="1"/>
          </p:cNvSpPr>
          <p:nvPr/>
        </p:nvSpPr>
        <p:spPr bwMode="auto">
          <a:xfrm>
            <a:off x="277813" y="1808163"/>
            <a:ext cx="1709737" cy="887412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Booking and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Cancellation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Transactions</a:t>
            </a: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48170" name="AutoShape 10"/>
          <p:cNvSpPr>
            <a:spLocks noChangeArrowheads="1"/>
          </p:cNvSpPr>
          <p:nvPr/>
        </p:nvSpPr>
        <p:spPr bwMode="auto">
          <a:xfrm>
            <a:off x="4327525" y="2989263"/>
            <a:ext cx="1709738" cy="887412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DCPs</a:t>
            </a:r>
          </a:p>
        </p:txBody>
      </p:sp>
      <p:sp>
        <p:nvSpPr>
          <p:cNvPr id="348171" name="AutoShape 11"/>
          <p:cNvSpPr>
            <a:spLocks noChangeArrowheads="1"/>
          </p:cNvSpPr>
          <p:nvPr/>
        </p:nvSpPr>
        <p:spPr bwMode="auto">
          <a:xfrm>
            <a:off x="6213475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Significant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O&amp;Ds/POS</a:t>
            </a:r>
          </a:p>
          <a:p>
            <a:pPr algn="ctr">
              <a:defRPr/>
            </a:pP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48172" name="AutoShape 12"/>
          <p:cNvSpPr>
            <a:spLocks noChangeArrowheads="1"/>
          </p:cNvSpPr>
          <p:nvPr/>
        </p:nvSpPr>
        <p:spPr bwMode="auto">
          <a:xfrm>
            <a:off x="3141663" y="1955800"/>
            <a:ext cx="1711325" cy="889000"/>
          </a:xfrm>
          <a:prstGeom prst="flowChartInputOutput">
            <a:avLst/>
          </a:prstGeom>
          <a:solidFill>
            <a:srgbClr val="FF9900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Dept Time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Windows</a:t>
            </a:r>
          </a:p>
        </p:txBody>
      </p:sp>
      <p:sp>
        <p:nvSpPr>
          <p:cNvPr id="348173" name="AutoShape 13"/>
          <p:cNvSpPr>
            <a:spLocks noChangeArrowheads="1"/>
          </p:cNvSpPr>
          <p:nvPr/>
        </p:nvSpPr>
        <p:spPr bwMode="auto">
          <a:xfrm rot="10800000">
            <a:off x="4686300" y="4214813"/>
            <a:ext cx="2197100" cy="1458912"/>
          </a:xfrm>
          <a:prstGeom prst="flowChartDisplay">
            <a:avLst/>
          </a:prstGeom>
          <a:solidFill>
            <a:srgbClr val="96B3E6"/>
          </a:solidFill>
          <a:ln w="5715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ODIF</a:t>
            </a:r>
            <a:b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</a:b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Forecasts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Departure Time Windows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They are used to alleviate or lessen the impact on the forecast modules due to flight number changes, thus perceived itinerary changes, </a:t>
            </a:r>
            <a:r>
              <a:rPr lang="en-US" altLang="en-US" i="1" dirty="0" smtClean="0"/>
              <a:t>etc</a:t>
            </a:r>
            <a:r>
              <a:rPr lang="en-US" altLang="en-US" dirty="0" smtClean="0"/>
              <a:t>.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The departure time window of the first </a:t>
            </a:r>
            <a:r>
              <a:rPr lang="en-US" altLang="en-US" dirty="0" smtClean="0">
                <a:solidFill>
                  <a:srgbClr val="662046"/>
                </a:solidFill>
              </a:rPr>
              <a:t>online</a:t>
            </a:r>
            <a:r>
              <a:rPr lang="en-US" altLang="en-US" dirty="0" smtClean="0"/>
              <a:t> leg of an ODIF determines the path to which the ODIF will belong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Inputs to O&amp;D Forecasting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6950075" y="2471738"/>
            <a:ext cx="1997075" cy="2971800"/>
          </a:xfrm>
          <a:prstGeom prst="curvedLeftArrow">
            <a:avLst>
              <a:gd name="adj1" fmla="val 23451"/>
              <a:gd name="adj2" fmla="val 51752"/>
              <a:gd name="adj3" fmla="val 3333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40" name="Freeform 4"/>
          <p:cNvSpPr>
            <a:spLocks/>
          </p:cNvSpPr>
          <p:nvPr/>
        </p:nvSpPr>
        <p:spPr bwMode="auto">
          <a:xfrm>
            <a:off x="481013" y="1365250"/>
            <a:ext cx="8343900" cy="4805363"/>
          </a:xfrm>
          <a:custGeom>
            <a:avLst/>
            <a:gdLst>
              <a:gd name="T0" fmla="*/ 2147483647 w 5256"/>
              <a:gd name="T1" fmla="*/ 2147483647 h 3027"/>
              <a:gd name="T2" fmla="*/ 2147483647 w 5256"/>
              <a:gd name="T3" fmla="*/ 2147483647 h 3027"/>
              <a:gd name="T4" fmla="*/ 2147483647 w 5256"/>
              <a:gd name="T5" fmla="*/ 2147483647 h 3027"/>
              <a:gd name="T6" fmla="*/ 2147483647 w 5256"/>
              <a:gd name="T7" fmla="*/ 2147483647 h 3027"/>
              <a:gd name="T8" fmla="*/ 2147483647 w 5256"/>
              <a:gd name="T9" fmla="*/ 2147483647 h 3027"/>
              <a:gd name="T10" fmla="*/ 2147483647 w 5256"/>
              <a:gd name="T11" fmla="*/ 2147483647 h 3027"/>
              <a:gd name="T12" fmla="*/ 2147483647 w 5256"/>
              <a:gd name="T13" fmla="*/ 2147483647 h 3027"/>
              <a:gd name="T14" fmla="*/ 2147483647 w 5256"/>
              <a:gd name="T15" fmla="*/ 2147483647 h 3027"/>
              <a:gd name="T16" fmla="*/ 2147483647 w 5256"/>
              <a:gd name="T17" fmla="*/ 2147483647 h 3027"/>
              <a:gd name="T18" fmla="*/ 2147483647 w 5256"/>
              <a:gd name="T19" fmla="*/ 2147483647 h 3027"/>
              <a:gd name="T20" fmla="*/ 2147483647 w 5256"/>
              <a:gd name="T21" fmla="*/ 2147483647 h 3027"/>
              <a:gd name="T22" fmla="*/ 2147483647 w 5256"/>
              <a:gd name="T23" fmla="*/ 2147483647 h 3027"/>
              <a:gd name="T24" fmla="*/ 2147483647 w 5256"/>
              <a:gd name="T25" fmla="*/ 2147483647 h 3027"/>
              <a:gd name="T26" fmla="*/ 2147483647 w 5256"/>
              <a:gd name="T27" fmla="*/ 2147483647 h 3027"/>
              <a:gd name="T28" fmla="*/ 2147483647 w 5256"/>
              <a:gd name="T29" fmla="*/ 2147483647 h 30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6"/>
              <a:gd name="T46" fmla="*/ 0 h 3027"/>
              <a:gd name="T47" fmla="*/ 5256 w 5256"/>
              <a:gd name="T48" fmla="*/ 3027 h 30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256" h="3027">
                <a:moveTo>
                  <a:pt x="1145" y="254"/>
                </a:moveTo>
                <a:cubicBezTo>
                  <a:pt x="504" y="376"/>
                  <a:pt x="282" y="257"/>
                  <a:pt x="170" y="417"/>
                </a:cubicBezTo>
                <a:cubicBezTo>
                  <a:pt x="58" y="577"/>
                  <a:pt x="490" y="969"/>
                  <a:pt x="473" y="1214"/>
                </a:cubicBezTo>
                <a:cubicBezTo>
                  <a:pt x="456" y="1459"/>
                  <a:pt x="0" y="1755"/>
                  <a:pt x="70" y="1886"/>
                </a:cubicBezTo>
                <a:cubicBezTo>
                  <a:pt x="140" y="2017"/>
                  <a:pt x="718" y="1900"/>
                  <a:pt x="896" y="2001"/>
                </a:cubicBezTo>
                <a:cubicBezTo>
                  <a:pt x="1074" y="2102"/>
                  <a:pt x="774" y="2417"/>
                  <a:pt x="1136" y="2490"/>
                </a:cubicBezTo>
                <a:cubicBezTo>
                  <a:pt x="1498" y="2563"/>
                  <a:pt x="2632" y="2367"/>
                  <a:pt x="3067" y="2437"/>
                </a:cubicBezTo>
                <a:cubicBezTo>
                  <a:pt x="3502" y="2507"/>
                  <a:pt x="3553" y="3027"/>
                  <a:pt x="3747" y="2913"/>
                </a:cubicBezTo>
                <a:cubicBezTo>
                  <a:pt x="3941" y="2799"/>
                  <a:pt x="4071" y="2022"/>
                  <a:pt x="4231" y="1752"/>
                </a:cubicBezTo>
                <a:cubicBezTo>
                  <a:pt x="4391" y="1482"/>
                  <a:pt x="4631" y="1400"/>
                  <a:pt x="4709" y="1290"/>
                </a:cubicBezTo>
                <a:cubicBezTo>
                  <a:pt x="4787" y="1180"/>
                  <a:pt x="4653" y="1258"/>
                  <a:pt x="4698" y="1094"/>
                </a:cubicBezTo>
                <a:cubicBezTo>
                  <a:pt x="4743" y="930"/>
                  <a:pt x="5256" y="435"/>
                  <a:pt x="4979" y="309"/>
                </a:cubicBezTo>
                <a:cubicBezTo>
                  <a:pt x="4702" y="183"/>
                  <a:pt x="3324" y="389"/>
                  <a:pt x="3036" y="340"/>
                </a:cubicBezTo>
                <a:cubicBezTo>
                  <a:pt x="2748" y="291"/>
                  <a:pt x="3563" y="28"/>
                  <a:pt x="3248" y="14"/>
                </a:cubicBezTo>
                <a:cubicBezTo>
                  <a:pt x="2933" y="0"/>
                  <a:pt x="1583" y="204"/>
                  <a:pt x="1145" y="254"/>
                </a:cubicBezTo>
                <a:close/>
              </a:path>
            </a:pathLst>
          </a:custGeom>
          <a:solidFill>
            <a:srgbClr val="E7EDF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9941" name="Group 5"/>
          <p:cNvGrpSpPr>
            <a:grpSpLocks/>
          </p:cNvGrpSpPr>
          <p:nvPr/>
        </p:nvGrpSpPr>
        <p:grpSpPr bwMode="auto">
          <a:xfrm>
            <a:off x="136525" y="2566988"/>
            <a:ext cx="8324850" cy="538162"/>
            <a:chOff x="160" y="1808"/>
            <a:chExt cx="5456" cy="353"/>
          </a:xfrm>
        </p:grpSpPr>
        <p:sp>
          <p:nvSpPr>
            <p:cNvPr id="39948" name="AutoShape 6"/>
            <p:cNvSpPr>
              <a:spLocks noChangeArrowheads="1"/>
            </p:cNvSpPr>
            <p:nvPr/>
          </p:nvSpPr>
          <p:spPr bwMode="auto">
            <a:xfrm>
              <a:off x="173" y="1826"/>
              <a:ext cx="5443" cy="335"/>
            </a:xfrm>
            <a:prstGeom prst="homePlate">
              <a:avLst>
                <a:gd name="adj" fmla="val 10267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39949" name="Freeform 7"/>
            <p:cNvSpPr>
              <a:spLocks/>
            </p:cNvSpPr>
            <p:nvPr/>
          </p:nvSpPr>
          <p:spPr bwMode="auto">
            <a:xfrm>
              <a:off x="160" y="1808"/>
              <a:ext cx="64" cy="164"/>
            </a:xfrm>
            <a:custGeom>
              <a:avLst/>
              <a:gdLst>
                <a:gd name="T0" fmla="*/ 64 w 64"/>
                <a:gd name="T1" fmla="*/ 0 h 164"/>
                <a:gd name="T2" fmla="*/ 0 w 64"/>
                <a:gd name="T3" fmla="*/ 164 h 164"/>
                <a:gd name="T4" fmla="*/ 0 w 64"/>
                <a:gd name="T5" fmla="*/ 16 h 164"/>
                <a:gd name="T6" fmla="*/ 64 w 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64"/>
                <a:gd name="T14" fmla="*/ 64 w 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64">
                  <a:moveTo>
                    <a:pt x="64" y="0"/>
                  </a:moveTo>
                  <a:lnTo>
                    <a:pt x="0" y="164"/>
                  </a:lnTo>
                  <a:lnTo>
                    <a:pt x="0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5880" name="AutoShape 8"/>
          <p:cNvSpPr>
            <a:spLocks noChangeArrowheads="1"/>
          </p:cNvSpPr>
          <p:nvPr/>
        </p:nvSpPr>
        <p:spPr bwMode="auto">
          <a:xfrm>
            <a:off x="1089025" y="3086100"/>
            <a:ext cx="1630363" cy="846138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Schedule</a:t>
            </a:r>
          </a:p>
        </p:txBody>
      </p:sp>
      <p:sp>
        <p:nvSpPr>
          <p:cNvPr id="335881" name="AutoShape 9"/>
          <p:cNvSpPr>
            <a:spLocks noChangeArrowheads="1"/>
          </p:cNvSpPr>
          <p:nvPr/>
        </p:nvSpPr>
        <p:spPr bwMode="auto">
          <a:xfrm>
            <a:off x="277813" y="1808163"/>
            <a:ext cx="1709737" cy="887412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Booking and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Cancellation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Transactions</a:t>
            </a: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35882" name="AutoShape 10"/>
          <p:cNvSpPr>
            <a:spLocks noChangeArrowheads="1"/>
          </p:cNvSpPr>
          <p:nvPr/>
        </p:nvSpPr>
        <p:spPr bwMode="auto">
          <a:xfrm>
            <a:off x="4327525" y="3003550"/>
            <a:ext cx="1709738" cy="887413"/>
          </a:xfrm>
          <a:prstGeom prst="flowChartInputOutput">
            <a:avLst/>
          </a:prstGeom>
          <a:solidFill>
            <a:srgbClr val="FF9900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DCPs</a:t>
            </a:r>
          </a:p>
        </p:txBody>
      </p:sp>
      <p:sp>
        <p:nvSpPr>
          <p:cNvPr id="335883" name="AutoShape 11"/>
          <p:cNvSpPr>
            <a:spLocks noChangeArrowheads="1"/>
          </p:cNvSpPr>
          <p:nvPr/>
        </p:nvSpPr>
        <p:spPr bwMode="auto">
          <a:xfrm>
            <a:off x="6213475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Significant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O&amp;Ds/POS</a:t>
            </a:r>
          </a:p>
          <a:p>
            <a:pPr algn="ctr">
              <a:defRPr/>
            </a:pP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35884" name="AutoShape 12"/>
          <p:cNvSpPr>
            <a:spLocks noChangeArrowheads="1"/>
          </p:cNvSpPr>
          <p:nvPr/>
        </p:nvSpPr>
        <p:spPr bwMode="auto">
          <a:xfrm>
            <a:off x="3141663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Dept Time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Windows</a:t>
            </a:r>
          </a:p>
        </p:txBody>
      </p:sp>
      <p:sp>
        <p:nvSpPr>
          <p:cNvPr id="335885" name="AutoShape 13"/>
          <p:cNvSpPr>
            <a:spLocks noChangeArrowheads="1"/>
          </p:cNvSpPr>
          <p:nvPr/>
        </p:nvSpPr>
        <p:spPr bwMode="auto">
          <a:xfrm rot="10800000">
            <a:off x="4686300" y="4214813"/>
            <a:ext cx="2197100" cy="1458912"/>
          </a:xfrm>
          <a:prstGeom prst="flowChartDisplay">
            <a:avLst/>
          </a:prstGeom>
          <a:solidFill>
            <a:srgbClr val="96B3E6"/>
          </a:solidFill>
          <a:ln w="5715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ODIF</a:t>
            </a:r>
            <a:b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</a:b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Forecasts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Collection Points (DCPs)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7874000" cy="49196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DCPs divide the booking curve into intervals during which the bookings arrival rate is assumed to be constant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Best defined as change points in the arrival process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Network level assignment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Analysis with QR’s data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How are DCPs used?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Observations are gathered and sent to the forecaster at the end of the DCP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Model update is done on a completed DCP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PROS O&amp;D forecasts bookings and cancellation rate for each DCP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Inputs to O&amp;D Forecasting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6950075" y="2471738"/>
            <a:ext cx="1997075" cy="2971800"/>
          </a:xfrm>
          <a:prstGeom prst="curvedLeftArrow">
            <a:avLst>
              <a:gd name="adj1" fmla="val 23451"/>
              <a:gd name="adj2" fmla="val 51752"/>
              <a:gd name="adj3" fmla="val 3333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1988" name="Freeform 4"/>
          <p:cNvSpPr>
            <a:spLocks/>
          </p:cNvSpPr>
          <p:nvPr/>
        </p:nvSpPr>
        <p:spPr bwMode="auto">
          <a:xfrm>
            <a:off x="481013" y="1365250"/>
            <a:ext cx="8343900" cy="4805363"/>
          </a:xfrm>
          <a:custGeom>
            <a:avLst/>
            <a:gdLst>
              <a:gd name="T0" fmla="*/ 2147483647 w 5256"/>
              <a:gd name="T1" fmla="*/ 2147483647 h 3027"/>
              <a:gd name="T2" fmla="*/ 2147483647 w 5256"/>
              <a:gd name="T3" fmla="*/ 2147483647 h 3027"/>
              <a:gd name="T4" fmla="*/ 2147483647 w 5256"/>
              <a:gd name="T5" fmla="*/ 2147483647 h 3027"/>
              <a:gd name="T6" fmla="*/ 2147483647 w 5256"/>
              <a:gd name="T7" fmla="*/ 2147483647 h 3027"/>
              <a:gd name="T8" fmla="*/ 2147483647 w 5256"/>
              <a:gd name="T9" fmla="*/ 2147483647 h 3027"/>
              <a:gd name="T10" fmla="*/ 2147483647 w 5256"/>
              <a:gd name="T11" fmla="*/ 2147483647 h 3027"/>
              <a:gd name="T12" fmla="*/ 2147483647 w 5256"/>
              <a:gd name="T13" fmla="*/ 2147483647 h 3027"/>
              <a:gd name="T14" fmla="*/ 2147483647 w 5256"/>
              <a:gd name="T15" fmla="*/ 2147483647 h 3027"/>
              <a:gd name="T16" fmla="*/ 2147483647 w 5256"/>
              <a:gd name="T17" fmla="*/ 2147483647 h 3027"/>
              <a:gd name="T18" fmla="*/ 2147483647 w 5256"/>
              <a:gd name="T19" fmla="*/ 2147483647 h 3027"/>
              <a:gd name="T20" fmla="*/ 2147483647 w 5256"/>
              <a:gd name="T21" fmla="*/ 2147483647 h 3027"/>
              <a:gd name="T22" fmla="*/ 2147483647 w 5256"/>
              <a:gd name="T23" fmla="*/ 2147483647 h 3027"/>
              <a:gd name="T24" fmla="*/ 2147483647 w 5256"/>
              <a:gd name="T25" fmla="*/ 2147483647 h 3027"/>
              <a:gd name="T26" fmla="*/ 2147483647 w 5256"/>
              <a:gd name="T27" fmla="*/ 2147483647 h 3027"/>
              <a:gd name="T28" fmla="*/ 2147483647 w 5256"/>
              <a:gd name="T29" fmla="*/ 2147483647 h 30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6"/>
              <a:gd name="T46" fmla="*/ 0 h 3027"/>
              <a:gd name="T47" fmla="*/ 5256 w 5256"/>
              <a:gd name="T48" fmla="*/ 3027 h 30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256" h="3027">
                <a:moveTo>
                  <a:pt x="1145" y="254"/>
                </a:moveTo>
                <a:cubicBezTo>
                  <a:pt x="504" y="376"/>
                  <a:pt x="282" y="257"/>
                  <a:pt x="170" y="417"/>
                </a:cubicBezTo>
                <a:cubicBezTo>
                  <a:pt x="58" y="577"/>
                  <a:pt x="490" y="969"/>
                  <a:pt x="473" y="1214"/>
                </a:cubicBezTo>
                <a:cubicBezTo>
                  <a:pt x="456" y="1459"/>
                  <a:pt x="0" y="1755"/>
                  <a:pt x="70" y="1886"/>
                </a:cubicBezTo>
                <a:cubicBezTo>
                  <a:pt x="140" y="2017"/>
                  <a:pt x="718" y="1900"/>
                  <a:pt x="896" y="2001"/>
                </a:cubicBezTo>
                <a:cubicBezTo>
                  <a:pt x="1074" y="2102"/>
                  <a:pt x="774" y="2417"/>
                  <a:pt x="1136" y="2490"/>
                </a:cubicBezTo>
                <a:cubicBezTo>
                  <a:pt x="1498" y="2563"/>
                  <a:pt x="2632" y="2367"/>
                  <a:pt x="3067" y="2437"/>
                </a:cubicBezTo>
                <a:cubicBezTo>
                  <a:pt x="3502" y="2507"/>
                  <a:pt x="3553" y="3027"/>
                  <a:pt x="3747" y="2913"/>
                </a:cubicBezTo>
                <a:cubicBezTo>
                  <a:pt x="3941" y="2799"/>
                  <a:pt x="4071" y="2022"/>
                  <a:pt x="4231" y="1752"/>
                </a:cubicBezTo>
                <a:cubicBezTo>
                  <a:pt x="4391" y="1482"/>
                  <a:pt x="4631" y="1400"/>
                  <a:pt x="4709" y="1290"/>
                </a:cubicBezTo>
                <a:cubicBezTo>
                  <a:pt x="4787" y="1180"/>
                  <a:pt x="4653" y="1258"/>
                  <a:pt x="4698" y="1094"/>
                </a:cubicBezTo>
                <a:cubicBezTo>
                  <a:pt x="4743" y="930"/>
                  <a:pt x="5256" y="435"/>
                  <a:pt x="4979" y="309"/>
                </a:cubicBezTo>
                <a:cubicBezTo>
                  <a:pt x="4702" y="183"/>
                  <a:pt x="3324" y="389"/>
                  <a:pt x="3036" y="340"/>
                </a:cubicBezTo>
                <a:cubicBezTo>
                  <a:pt x="2748" y="291"/>
                  <a:pt x="3563" y="28"/>
                  <a:pt x="3248" y="14"/>
                </a:cubicBezTo>
                <a:cubicBezTo>
                  <a:pt x="2933" y="0"/>
                  <a:pt x="1583" y="204"/>
                  <a:pt x="1145" y="254"/>
                </a:cubicBezTo>
                <a:close/>
              </a:path>
            </a:pathLst>
          </a:custGeom>
          <a:solidFill>
            <a:srgbClr val="E7EDF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136525" y="2566988"/>
            <a:ext cx="8324850" cy="538162"/>
            <a:chOff x="160" y="1808"/>
            <a:chExt cx="5456" cy="353"/>
          </a:xfrm>
        </p:grpSpPr>
        <p:sp>
          <p:nvSpPr>
            <p:cNvPr id="41996" name="AutoShape 6"/>
            <p:cNvSpPr>
              <a:spLocks noChangeArrowheads="1"/>
            </p:cNvSpPr>
            <p:nvPr/>
          </p:nvSpPr>
          <p:spPr bwMode="auto">
            <a:xfrm>
              <a:off x="173" y="1826"/>
              <a:ext cx="5443" cy="335"/>
            </a:xfrm>
            <a:prstGeom prst="homePlate">
              <a:avLst>
                <a:gd name="adj" fmla="val 10267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997" name="Freeform 7"/>
            <p:cNvSpPr>
              <a:spLocks/>
            </p:cNvSpPr>
            <p:nvPr/>
          </p:nvSpPr>
          <p:spPr bwMode="auto">
            <a:xfrm>
              <a:off x="160" y="1808"/>
              <a:ext cx="64" cy="164"/>
            </a:xfrm>
            <a:custGeom>
              <a:avLst/>
              <a:gdLst>
                <a:gd name="T0" fmla="*/ 64 w 64"/>
                <a:gd name="T1" fmla="*/ 0 h 164"/>
                <a:gd name="T2" fmla="*/ 0 w 64"/>
                <a:gd name="T3" fmla="*/ 164 h 164"/>
                <a:gd name="T4" fmla="*/ 0 w 64"/>
                <a:gd name="T5" fmla="*/ 16 h 164"/>
                <a:gd name="T6" fmla="*/ 64 w 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64"/>
                <a:gd name="T14" fmla="*/ 64 w 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64">
                  <a:moveTo>
                    <a:pt x="64" y="0"/>
                  </a:moveTo>
                  <a:lnTo>
                    <a:pt x="0" y="164"/>
                  </a:lnTo>
                  <a:lnTo>
                    <a:pt x="0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9976" name="AutoShape 8"/>
          <p:cNvSpPr>
            <a:spLocks noChangeArrowheads="1"/>
          </p:cNvSpPr>
          <p:nvPr/>
        </p:nvSpPr>
        <p:spPr bwMode="auto">
          <a:xfrm>
            <a:off x="1089025" y="3086100"/>
            <a:ext cx="1630363" cy="846138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Schedule</a:t>
            </a:r>
          </a:p>
        </p:txBody>
      </p:sp>
      <p:sp>
        <p:nvSpPr>
          <p:cNvPr id="339977" name="AutoShape 9"/>
          <p:cNvSpPr>
            <a:spLocks noChangeArrowheads="1"/>
          </p:cNvSpPr>
          <p:nvPr/>
        </p:nvSpPr>
        <p:spPr bwMode="auto">
          <a:xfrm>
            <a:off x="277813" y="1808163"/>
            <a:ext cx="1709737" cy="887412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Booking and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Cancellation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Transactions</a:t>
            </a: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39978" name="AutoShape 10"/>
          <p:cNvSpPr>
            <a:spLocks noChangeArrowheads="1"/>
          </p:cNvSpPr>
          <p:nvPr/>
        </p:nvSpPr>
        <p:spPr bwMode="auto">
          <a:xfrm>
            <a:off x="4327525" y="3003550"/>
            <a:ext cx="1709738" cy="887413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DCPs</a:t>
            </a:r>
          </a:p>
        </p:txBody>
      </p:sp>
      <p:sp>
        <p:nvSpPr>
          <p:cNvPr id="339979" name="AutoShape 11"/>
          <p:cNvSpPr>
            <a:spLocks noChangeArrowheads="1"/>
          </p:cNvSpPr>
          <p:nvPr/>
        </p:nvSpPr>
        <p:spPr bwMode="auto">
          <a:xfrm>
            <a:off x="6213475" y="1955800"/>
            <a:ext cx="1711325" cy="889000"/>
          </a:xfrm>
          <a:prstGeom prst="flowChartInputOutput">
            <a:avLst/>
          </a:prstGeom>
          <a:solidFill>
            <a:srgbClr val="FF9900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Significant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O&amp;Ds/POS</a:t>
            </a:r>
          </a:p>
          <a:p>
            <a:pPr algn="ctr">
              <a:defRPr/>
            </a:pP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39980" name="AutoShape 12"/>
          <p:cNvSpPr>
            <a:spLocks noChangeArrowheads="1"/>
          </p:cNvSpPr>
          <p:nvPr/>
        </p:nvSpPr>
        <p:spPr bwMode="auto">
          <a:xfrm>
            <a:off x="3141663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Dept Time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Windows</a:t>
            </a:r>
          </a:p>
        </p:txBody>
      </p:sp>
      <p:sp>
        <p:nvSpPr>
          <p:cNvPr id="339981" name="AutoShape 13"/>
          <p:cNvSpPr>
            <a:spLocks noChangeArrowheads="1"/>
          </p:cNvSpPr>
          <p:nvPr/>
        </p:nvSpPr>
        <p:spPr bwMode="auto">
          <a:xfrm rot="10800000">
            <a:off x="4686300" y="4214813"/>
            <a:ext cx="2197100" cy="1458912"/>
          </a:xfrm>
          <a:prstGeom prst="flowChartDisplay">
            <a:avLst/>
          </a:prstGeom>
          <a:solidFill>
            <a:srgbClr val="96B3E6"/>
          </a:solidFill>
          <a:ln w="5715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ODIF</a:t>
            </a:r>
            <a:b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</a:b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Forecasts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Significant O&amp;Ds / POS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Significant Trip O&amp;Ds and POS are those which are deemed important to the network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Based on the number of non-directional net-bookings for a given period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Periodic update and thus reflects dynamic changes in market/network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Fare Valuation uses </a:t>
            </a:r>
            <a:r>
              <a:rPr lang="en-US" altLang="en-US" dirty="0" err="1" smtClean="0"/>
              <a:t>SigO&amp;D</a:t>
            </a:r>
            <a:r>
              <a:rPr lang="en-US" altLang="en-US" dirty="0" smtClean="0"/>
              <a:t> PROD list (non-directional)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Demand Forecaster use </a:t>
            </a:r>
            <a:r>
              <a:rPr lang="en-US" altLang="en-US" dirty="0" err="1" smtClean="0"/>
              <a:t>SigO&amp;D</a:t>
            </a:r>
            <a:r>
              <a:rPr lang="en-US" altLang="en-US" dirty="0" smtClean="0"/>
              <a:t> Directional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Significant O&amp;D and POS List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General characteristics of the SIG O&amp;D List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Reflects O&amp;Ds of all online non-stop legs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Most O&amp;Ds have two (2) valid POS associated with them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Origin and Destination POS</a:t>
            </a:r>
          </a:p>
          <a:p>
            <a:pPr lvl="3"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BOM LHR BOM LHR </a:t>
            </a:r>
            <a:r>
              <a:rPr lang="en-US" altLang="en-US" dirty="0" smtClean="0">
                <a:solidFill>
                  <a:srgbClr val="662046"/>
                </a:solidFill>
              </a:rPr>
              <a:t>IN</a:t>
            </a:r>
          </a:p>
          <a:p>
            <a:pPr lvl="3"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BOM LHR BOM LHR </a:t>
            </a:r>
            <a:r>
              <a:rPr lang="en-US" altLang="en-US" dirty="0">
                <a:solidFill>
                  <a:srgbClr val="662046"/>
                </a:solidFill>
              </a:rPr>
              <a:t>GB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828675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6705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Forecaster in O&amp;D Workflow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495800" y="4114800"/>
            <a:ext cx="4343400" cy="838200"/>
          </a:xfrm>
          <a:prstGeom prst="rect">
            <a:avLst/>
          </a:prstGeom>
          <a:noFill/>
          <a:ln w="25400" cap="flat" cmpd="sng" algn="ctr">
            <a:solidFill>
              <a:srgbClr val="66204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957263" y="398463"/>
            <a:ext cx="7772400" cy="468312"/>
          </a:xfrm>
        </p:spPr>
        <p:txBody>
          <a:bodyPr/>
          <a:lstStyle/>
          <a:p>
            <a:r>
              <a:rPr lang="en-US" altLang="en-US" dirty="0" smtClean="0"/>
              <a:t>Defining POC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2988" y="1123950"/>
            <a:ext cx="7345362" cy="3673475"/>
          </a:xfrm>
        </p:spPr>
        <p:txBody>
          <a:bodyPr/>
          <a:lstStyle/>
          <a:p>
            <a:pPr>
              <a:buFont typeface="Arial" panose="020B0604020202020204" pitchFamily="34" charset="0"/>
              <a:buChar char="−"/>
            </a:pPr>
            <a:r>
              <a:rPr lang="en-US" altLang="en-US" dirty="0" smtClean="0"/>
              <a:t>The Point of Commencement (POC) is defined as the beginning airport of the passenger’s journey</a:t>
            </a:r>
          </a:p>
          <a:p>
            <a:pPr>
              <a:buFont typeface="Arial" panose="020B0604020202020204" pitchFamily="34" charset="0"/>
              <a:buChar char="−"/>
            </a:pPr>
            <a:r>
              <a:rPr lang="en-US" altLang="en-US" dirty="0" smtClean="0"/>
              <a:t>The POC will be treated as a new property of the PNR</a:t>
            </a:r>
          </a:p>
          <a:p>
            <a:pPr>
              <a:buFont typeface="Arial" panose="020B0604020202020204" pitchFamily="34" charset="0"/>
              <a:buChar char="−"/>
            </a:pPr>
            <a:r>
              <a:rPr lang="en-GB" altLang="en-US" dirty="0" smtClean="0"/>
              <a:t>It will be </a:t>
            </a:r>
            <a:r>
              <a:rPr lang="en-US" altLang="en-US" dirty="0" smtClean="0"/>
              <a:t>computed by the O&amp;D system from the first loading of the PNR to O&amp;D system.</a:t>
            </a:r>
          </a:p>
          <a:p>
            <a:pPr>
              <a:buFont typeface="Arial" panose="020B0604020202020204" pitchFamily="34" charset="0"/>
              <a:buChar char="−"/>
            </a:pPr>
            <a:r>
              <a:rPr lang="en-US" altLang="en-US" dirty="0" smtClean="0"/>
              <a:t>The POC will remain constant at the passenger’s original point of commencement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7263" y="398463"/>
            <a:ext cx="7772400" cy="46831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ffectLst/>
              </a:rPr>
              <a:t>Illustration</a:t>
            </a:r>
            <a:endParaRPr lang="en-US" dirty="0">
              <a:effectLst/>
            </a:endParaRP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066800" y="1009650"/>
            <a:ext cx="3446463" cy="2381250"/>
            <a:chOff x="837928" y="872716"/>
            <a:chExt cx="3446040" cy="2381490"/>
          </a:xfrm>
        </p:grpSpPr>
        <p:sp>
          <p:nvSpPr>
            <p:cNvPr id="46101" name="Flowchart: Document 4"/>
            <p:cNvSpPr>
              <a:spLocks noChangeArrowheads="1"/>
            </p:cNvSpPr>
            <p:nvPr/>
          </p:nvSpPr>
          <p:spPr bwMode="auto">
            <a:xfrm>
              <a:off x="1259632" y="1196752"/>
              <a:ext cx="1080120" cy="1404156"/>
            </a:xfrm>
            <a:prstGeom prst="flowChartDocument">
              <a:avLst/>
            </a:prstGeom>
            <a:noFill/>
            <a:ln w="9525" algn="ctr">
              <a:solidFill>
                <a:srgbClr val="6620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>
                  <a:solidFill>
                    <a:srgbClr val="4F5150"/>
                  </a:solidFill>
                  <a:latin typeface="Arial Black" pitchFamily="34" charset="0"/>
                </a:rPr>
                <a:t>Seg1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>
                  <a:solidFill>
                    <a:srgbClr val="4F5150"/>
                  </a:solidFill>
                  <a:latin typeface="Arial" charset="0"/>
                </a:rPr>
                <a:t>Seg2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>
                  <a:solidFill>
                    <a:srgbClr val="4F5150"/>
                  </a:solidFill>
                  <a:latin typeface="Arial Black" pitchFamily="34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>
                  <a:solidFill>
                    <a:srgbClr val="4F5150"/>
                  </a:solidFill>
                  <a:latin typeface="Arial" charset="0"/>
                </a:rPr>
                <a:t>.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 smtClean="0">
                  <a:solidFill>
                    <a:srgbClr val="4F5150"/>
                  </a:solidFill>
                  <a:latin typeface="Arial Black" pitchFamily="34" charset="0"/>
                </a:rPr>
                <a:t>Seg4</a:t>
              </a:r>
              <a:endParaRPr lang="en-GB" altLang="en-US" sz="1400" b="1" dirty="0">
                <a:solidFill>
                  <a:srgbClr val="4F5150"/>
                </a:solidFill>
                <a:latin typeface="Arial Black" pitchFamily="34" charset="0"/>
              </a:endParaRPr>
            </a:p>
          </p:txBody>
        </p:sp>
        <p:sp>
          <p:nvSpPr>
            <p:cNvPr id="46102" name="TextBox 5"/>
            <p:cNvSpPr txBox="1">
              <a:spLocks noChangeArrowheads="1"/>
            </p:cNvSpPr>
            <p:nvPr/>
          </p:nvSpPr>
          <p:spPr bwMode="auto">
            <a:xfrm>
              <a:off x="1260151" y="872716"/>
              <a:ext cx="1007939" cy="338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1600" b="1">
                  <a:solidFill>
                    <a:srgbClr val="4F5150"/>
                  </a:solidFill>
                </a:rPr>
                <a:t>PNR A</a:t>
              </a:r>
            </a:p>
          </p:txBody>
        </p:sp>
        <p:sp>
          <p:nvSpPr>
            <p:cNvPr id="46103" name="TextBox 6"/>
            <p:cNvSpPr txBox="1">
              <a:spLocks noChangeArrowheads="1"/>
            </p:cNvSpPr>
            <p:nvPr/>
          </p:nvSpPr>
          <p:spPr bwMode="auto">
            <a:xfrm>
              <a:off x="2376027" y="1506193"/>
              <a:ext cx="1907941" cy="584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1600" b="1">
                  <a:solidFill>
                    <a:srgbClr val="4F5150"/>
                  </a:solidFill>
                </a:rPr>
                <a:t>PNR POC = Orig Country of Seg1</a:t>
              </a:r>
            </a:p>
          </p:txBody>
        </p:sp>
        <p:sp>
          <p:nvSpPr>
            <p:cNvPr id="46104" name="TextBox 7"/>
            <p:cNvSpPr txBox="1">
              <a:spLocks noChangeArrowheads="1"/>
            </p:cNvSpPr>
            <p:nvPr/>
          </p:nvSpPr>
          <p:spPr bwMode="auto">
            <a:xfrm>
              <a:off x="837928" y="2884282"/>
              <a:ext cx="2700007" cy="369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1800" b="1" dirty="0">
                  <a:solidFill>
                    <a:srgbClr val="4F5150"/>
                  </a:solidFill>
                </a:rPr>
                <a:t>1</a:t>
              </a:r>
              <a:r>
                <a:rPr lang="en-GB" altLang="en-US" sz="1800" b="1" baseline="30000" dirty="0">
                  <a:solidFill>
                    <a:srgbClr val="4F5150"/>
                  </a:solidFill>
                </a:rPr>
                <a:t>st</a:t>
              </a:r>
              <a:r>
                <a:rPr lang="en-GB" altLang="en-US" sz="1800" b="1" dirty="0">
                  <a:solidFill>
                    <a:srgbClr val="4F5150"/>
                  </a:solidFill>
                </a:rPr>
                <a:t> Loading of PNR A</a:t>
              </a:r>
            </a:p>
          </p:txBody>
        </p:sp>
      </p:grp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250950" y="3916363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800" b="1" dirty="0">
                <a:solidFill>
                  <a:srgbClr val="4F5150"/>
                </a:solidFill>
              </a:rPr>
              <a:t>Example:</a:t>
            </a: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562600" y="1009650"/>
            <a:ext cx="3416300" cy="2312988"/>
            <a:chOff x="5585119" y="1016732"/>
            <a:chExt cx="3415373" cy="2313548"/>
          </a:xfrm>
        </p:grpSpPr>
        <p:sp>
          <p:nvSpPr>
            <p:cNvPr id="46096" name="Flowchart: Document 8"/>
            <p:cNvSpPr>
              <a:spLocks noChangeArrowheads="1"/>
            </p:cNvSpPr>
            <p:nvPr/>
          </p:nvSpPr>
          <p:spPr bwMode="auto">
            <a:xfrm>
              <a:off x="5940152" y="1340768"/>
              <a:ext cx="1080120" cy="1404156"/>
            </a:xfrm>
            <a:prstGeom prst="flowChartDocument">
              <a:avLst/>
            </a:prstGeom>
            <a:noFill/>
            <a:ln w="9525" algn="ctr">
              <a:solidFill>
                <a:srgbClr val="6620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>
                  <a:solidFill>
                    <a:srgbClr val="4F5150"/>
                  </a:solidFill>
                  <a:latin typeface="Arial Black" pitchFamily="34" charset="0"/>
                </a:rPr>
                <a:t>Seg1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 smtClean="0">
                  <a:solidFill>
                    <a:srgbClr val="4F5150"/>
                  </a:solidFill>
                  <a:latin typeface="Arial" charset="0"/>
                </a:rPr>
                <a:t>Seg5</a:t>
              </a:r>
              <a:endParaRPr lang="en-GB" altLang="en-US" sz="1400" b="1" dirty="0">
                <a:solidFill>
                  <a:srgbClr val="4F5150"/>
                </a:solidFill>
                <a:latin typeface="Arial" charset="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>
                  <a:solidFill>
                    <a:srgbClr val="4F5150"/>
                  </a:solidFill>
                  <a:latin typeface="Arial" charset="0"/>
                </a:rPr>
                <a:t>Seg2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>
                  <a:solidFill>
                    <a:srgbClr val="4F5150"/>
                  </a:solidFill>
                  <a:latin typeface="Arial Black" pitchFamily="34" charset="0"/>
                </a:rPr>
                <a:t>.</a:t>
              </a:r>
              <a:endParaRPr lang="en-GB" altLang="en-US" sz="1400" b="1" dirty="0">
                <a:solidFill>
                  <a:srgbClr val="4F5150"/>
                </a:solidFill>
                <a:latin typeface="Arial" charset="0"/>
              </a:endParaRPr>
            </a:p>
            <a:p>
              <a:pPr algn="ctr" eaLnBrk="1" hangingPunct="1">
                <a:spcBef>
                  <a:spcPct val="0"/>
                </a:spcBef>
              </a:pPr>
              <a:r>
                <a:rPr lang="en-GB" altLang="en-US" sz="1400" b="1" dirty="0" smtClean="0">
                  <a:solidFill>
                    <a:srgbClr val="4F5150"/>
                  </a:solidFill>
                  <a:latin typeface="Arial Black" pitchFamily="34" charset="0"/>
                </a:rPr>
                <a:t>Seg4</a:t>
              </a:r>
              <a:endParaRPr lang="en-GB" altLang="en-US" sz="1400" b="1" dirty="0">
                <a:solidFill>
                  <a:srgbClr val="4F5150"/>
                </a:solidFill>
                <a:latin typeface="Arial Black" pitchFamily="34" charset="0"/>
              </a:endParaRPr>
            </a:p>
          </p:txBody>
        </p:sp>
        <p:sp>
          <p:nvSpPr>
            <p:cNvPr id="46097" name="TextBox 9"/>
            <p:cNvSpPr txBox="1">
              <a:spLocks noChangeArrowheads="1"/>
            </p:cNvSpPr>
            <p:nvPr/>
          </p:nvSpPr>
          <p:spPr bwMode="auto">
            <a:xfrm>
              <a:off x="5940623" y="1016732"/>
              <a:ext cx="1007789" cy="338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1600" b="1">
                  <a:solidFill>
                    <a:srgbClr val="4F5150"/>
                  </a:solidFill>
                </a:rPr>
                <a:t>PNR A</a:t>
              </a:r>
            </a:p>
          </p:txBody>
        </p:sp>
        <p:cxnSp>
          <p:nvCxnSpPr>
            <p:cNvPr id="46098" name="Straight Connector 11"/>
            <p:cNvCxnSpPr>
              <a:cxnSpLocks noChangeShapeType="1"/>
            </p:cNvCxnSpPr>
            <p:nvPr/>
          </p:nvCxnSpPr>
          <p:spPr bwMode="auto">
            <a:xfrm>
              <a:off x="6120172" y="1454988"/>
              <a:ext cx="684076" cy="0"/>
            </a:xfrm>
            <a:prstGeom prst="line">
              <a:avLst/>
            </a:prstGeom>
            <a:noFill/>
            <a:ln w="25400" algn="ctr">
              <a:solidFill>
                <a:srgbClr val="6620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099" name="TextBox 13"/>
            <p:cNvSpPr txBox="1">
              <a:spLocks noChangeArrowheads="1"/>
            </p:cNvSpPr>
            <p:nvPr/>
          </p:nvSpPr>
          <p:spPr bwMode="auto">
            <a:xfrm>
              <a:off x="5585119" y="2960302"/>
              <a:ext cx="2917033" cy="369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1800" b="1">
                  <a:solidFill>
                    <a:srgbClr val="4F5150"/>
                  </a:solidFill>
                </a:rPr>
                <a:t>Revision on PNR A</a:t>
              </a:r>
            </a:p>
          </p:txBody>
        </p:sp>
        <p:sp>
          <p:nvSpPr>
            <p:cNvPr id="46100" name="TextBox 15"/>
            <p:cNvSpPr txBox="1">
              <a:spLocks noChangeArrowheads="1"/>
            </p:cNvSpPr>
            <p:nvPr/>
          </p:nvSpPr>
          <p:spPr bwMode="auto">
            <a:xfrm>
              <a:off x="7092835" y="1593135"/>
              <a:ext cx="1907657" cy="584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GB" altLang="en-US" sz="1600" b="1">
                  <a:solidFill>
                    <a:srgbClr val="4F5150"/>
                  </a:solidFill>
                </a:rPr>
                <a:t>PNR POC = Orig Country of Seg1</a:t>
              </a:r>
            </a:p>
          </p:txBody>
        </p: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246188" y="4295775"/>
            <a:ext cx="252095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PNR A:</a:t>
            </a:r>
          </a:p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1 LHR-DOH 1Sep</a:t>
            </a:r>
          </a:p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2 DOH-BKK 1Sep</a:t>
            </a:r>
          </a:p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3 BKK-DOH 10Sep</a:t>
            </a:r>
          </a:p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4 DOH-LHR 10Sep</a:t>
            </a:r>
          </a:p>
        </p:txBody>
      </p:sp>
      <p:sp>
        <p:nvSpPr>
          <p:cNvPr id="19" name="Striped Right Arrow 18"/>
          <p:cNvSpPr/>
          <p:nvPr/>
        </p:nvSpPr>
        <p:spPr bwMode="auto">
          <a:xfrm>
            <a:off x="4191000" y="1576586"/>
            <a:ext cx="993440" cy="576064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sz="2000" b="1">
              <a:solidFill>
                <a:srgbClr val="4F5150"/>
              </a:solidFill>
              <a:latin typeface="Arial Black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292225" y="5649913"/>
            <a:ext cx="190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800" b="1" dirty="0">
                <a:solidFill>
                  <a:srgbClr val="662046"/>
                </a:solidFill>
              </a:rPr>
              <a:t>PNR POC = GB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594350" y="4227513"/>
            <a:ext cx="22685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PNR A:</a:t>
            </a:r>
          </a:p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1 CDG-DOH 1Sep</a:t>
            </a:r>
          </a:p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2 DOH-BKK 1Sep</a:t>
            </a:r>
          </a:p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3 BKK-DOH 10Sep</a:t>
            </a:r>
          </a:p>
          <a:p>
            <a:pPr>
              <a:spcBef>
                <a:spcPct val="0"/>
              </a:spcBef>
            </a:pPr>
            <a:r>
              <a:rPr lang="en-GB" altLang="en-US" sz="1600" b="1">
                <a:solidFill>
                  <a:srgbClr val="4F5150"/>
                </a:solidFill>
              </a:rPr>
              <a:t>4 DOH-CDG 10Sep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35625" y="5573712"/>
            <a:ext cx="190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800" b="1" dirty="0">
                <a:solidFill>
                  <a:srgbClr val="662046"/>
                </a:solidFill>
              </a:rPr>
              <a:t>PNR POC = GB</a:t>
            </a:r>
          </a:p>
        </p:txBody>
      </p:sp>
      <p:sp>
        <p:nvSpPr>
          <p:cNvPr id="23" name="Striped Right Arrow 22"/>
          <p:cNvSpPr/>
          <p:nvPr/>
        </p:nvSpPr>
        <p:spPr bwMode="auto">
          <a:xfrm>
            <a:off x="4257092" y="4695614"/>
            <a:ext cx="927348" cy="576064"/>
          </a:xfrm>
          <a:prstGeom prst="striped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sz="2000" b="1">
              <a:solidFill>
                <a:srgbClr val="4F515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 animBg="1"/>
      <p:bldP spid="20" grpId="0"/>
      <p:bldP spid="21" grpId="0"/>
      <p:bldP spid="22" grpId="0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439738"/>
            <a:ext cx="7772400" cy="468312"/>
          </a:xfrm>
        </p:spPr>
        <p:txBody>
          <a:bodyPr/>
          <a:lstStyle/>
          <a:p>
            <a:pPr>
              <a:defRPr/>
            </a:pPr>
            <a:r>
              <a:rPr lang="en-GB" dirty="0" smtClean="0">
                <a:effectLst/>
              </a:rPr>
              <a:t>How to Assign POC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8" y="1084263"/>
            <a:ext cx="7872412" cy="3673475"/>
          </a:xfrm>
        </p:spPr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For each O&amp;D in the PNR: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. If the O&amp;D and POS are in the </a:t>
            </a:r>
            <a:r>
              <a:rPr lang="en-US" altLang="en-US" dirty="0" err="1" smtClean="0">
                <a:latin typeface="Arial" charset="0"/>
                <a:cs typeface="Arial" charset="0"/>
              </a:rPr>
              <a:t>SigO&amp;D</a:t>
            </a:r>
            <a:r>
              <a:rPr lang="en-US" altLang="en-US" dirty="0" smtClean="0">
                <a:latin typeface="Arial" charset="0"/>
                <a:cs typeface="Arial" charset="0"/>
              </a:rPr>
              <a:t> table and this is a third country POS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. . POS for the O&amp;D = PNR POS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. else if the O&amp;D is moving away from the POC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. . Direction = Outbound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. . POS for this O&amp;D = country code of O&amp;D online origin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. else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. . Direction = Inbound</a:t>
            </a:r>
          </a:p>
          <a:p>
            <a:r>
              <a:rPr lang="en-US" altLang="en-US" dirty="0" smtClean="0">
                <a:latin typeface="Arial" charset="0"/>
                <a:cs typeface="Arial" charset="0"/>
              </a:rPr>
              <a:t>. . POS for this O&amp;D = country code of O&amp;D online destination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1200" y="5831684"/>
            <a:ext cx="4114800" cy="797716"/>
            <a:chOff x="1981200" y="5831684"/>
            <a:chExt cx="4114800" cy="797716"/>
          </a:xfrm>
        </p:grpSpPr>
        <p:sp>
          <p:nvSpPr>
            <p:cNvPr id="4" name="Down Arrow 3"/>
            <p:cNvSpPr/>
            <p:nvPr/>
          </p:nvSpPr>
          <p:spPr bwMode="auto">
            <a:xfrm>
              <a:off x="3599762" y="5831684"/>
              <a:ext cx="876535" cy="492916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000" b="1">
                <a:ln w="18000">
                  <a:solidFill>
                    <a:srgbClr val="FF9900">
                      <a:satMod val="140000"/>
                    </a:srgbClr>
                  </a:solidFill>
                  <a:prstDash val="solid"/>
                  <a:miter lim="800000"/>
                </a:ln>
                <a:solidFill>
                  <a:srgbClr val="0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47112" name="TextBox 4"/>
            <p:cNvSpPr txBox="1">
              <a:spLocks noChangeArrowheads="1"/>
            </p:cNvSpPr>
            <p:nvPr/>
          </p:nvSpPr>
          <p:spPr bwMode="auto">
            <a:xfrm>
              <a:off x="1981200" y="6260075"/>
              <a:ext cx="4114800" cy="36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GB" altLang="en-US" sz="1800" b="1" dirty="0">
                  <a:solidFill>
                    <a:srgbClr val="4F5150"/>
                  </a:solidFill>
                  <a:latin typeface="Arial" charset="0"/>
                </a:rPr>
                <a:t>See the samples in next slides.</a:t>
              </a:r>
              <a:endParaRPr lang="en-US" altLang="en-US" sz="1800" b="1" dirty="0">
                <a:solidFill>
                  <a:srgbClr val="4F5150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38200" y="962025"/>
            <a:ext cx="3124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PNR AAAAAA POS=QA: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LHR-DOH 1Sep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DOH-BKK 1Sep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BKK-DOH 10Sep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DOH-LHR 10Sep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50" y="115888"/>
            <a:ext cx="24193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ＭＳ Ｐゴシック"/>
              </a:defRPr>
            </a:lvl1pPr>
            <a:lvl2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2pPr>
            <a:lvl3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3pPr>
            <a:lvl4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4pPr>
            <a:lvl5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9pPr>
          </a:lstStyle>
          <a:p>
            <a:pPr>
              <a:defRPr/>
            </a:pPr>
            <a:r>
              <a:rPr lang="en-GB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1: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435225"/>
            <a:ext cx="2133600" cy="3079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PNR POC = LHR (GB)</a:t>
            </a:r>
          </a:p>
        </p:txBody>
      </p:sp>
      <p:sp>
        <p:nvSpPr>
          <p:cNvPr id="8" name="Flowchart: Decision 7"/>
          <p:cNvSpPr/>
          <p:nvPr/>
        </p:nvSpPr>
        <p:spPr bwMode="auto">
          <a:xfrm>
            <a:off x="3478212" y="1981200"/>
            <a:ext cx="2160588" cy="1255713"/>
          </a:xfrm>
          <a:prstGeom prst="flowChartDecision">
            <a:avLst/>
          </a:prstGeom>
          <a:ln>
            <a:solidFill>
              <a:srgbClr val="66204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2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SIG OD/POS Third country?</a:t>
            </a:r>
            <a:endParaRPr lang="en-US" sz="1200" dirty="0">
              <a:solidFill>
                <a:srgbClr val="800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6200000">
            <a:off x="5851525" y="2206625"/>
            <a:ext cx="539750" cy="863600"/>
          </a:xfrm>
          <a:prstGeom prst="downArrow">
            <a:avLst/>
          </a:prstGeom>
          <a:ln>
            <a:solidFill>
              <a:srgbClr val="66204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en-GB" sz="14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dirty="0">
              <a:solidFill>
                <a:srgbClr val="800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Process 11"/>
          <p:cNvSpPr/>
          <p:nvPr/>
        </p:nvSpPr>
        <p:spPr bwMode="auto">
          <a:xfrm>
            <a:off x="6665913" y="2222500"/>
            <a:ext cx="1639887" cy="936625"/>
          </a:xfrm>
          <a:prstGeom prst="flowChartProcess">
            <a:avLst/>
          </a:prstGeom>
          <a:ln>
            <a:solidFill>
              <a:srgbClr val="66204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POS=QA</a:t>
            </a:r>
          </a:p>
          <a:p>
            <a:pPr algn="ctr">
              <a:defRPr/>
            </a:pPr>
            <a:r>
              <a:rPr lang="en-GB" sz="16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LHR-BKK</a:t>
            </a:r>
          </a:p>
          <a:p>
            <a:pPr algn="ctr">
              <a:defRPr/>
            </a:pPr>
            <a:r>
              <a:rPr lang="en-GB" sz="16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BKK-LHR</a:t>
            </a:r>
            <a:endParaRPr lang="en-US" sz="1600" dirty="0">
              <a:solidFill>
                <a:srgbClr val="800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300538" y="3276600"/>
            <a:ext cx="576262" cy="792163"/>
          </a:xfrm>
          <a:prstGeom prst="downArrow">
            <a:avLst/>
          </a:prstGeom>
          <a:ln>
            <a:solidFill>
              <a:srgbClr val="66204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4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dirty="0">
              <a:solidFill>
                <a:srgbClr val="800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6800" y="4508500"/>
            <a:ext cx="7010400" cy="69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LHR-DOH DOH-BKK: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Direction is moving away from POC GB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  </a:t>
            </a:r>
            <a:r>
              <a:rPr lang="en-GB" altLang="en-US" sz="1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outbound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GB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onlorgn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POS=GB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66800" y="5253038"/>
            <a:ext cx="7010400" cy="69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BKK-DOH DOH-LHR: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Direction is moving closer to POC GB  </a:t>
            </a:r>
            <a:r>
              <a:rPr lang="en-GB" altLang="en-US" sz="1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inbound 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take </a:t>
            </a:r>
            <a:r>
              <a:rPr lang="en-GB" alt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onldstn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POS=GB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66800" y="4100513"/>
            <a:ext cx="7239000" cy="1855787"/>
            <a:chOff x="1066800" y="4100513"/>
            <a:chExt cx="7239000" cy="1855787"/>
          </a:xfrm>
        </p:grpSpPr>
        <p:sp>
          <p:nvSpPr>
            <p:cNvPr id="48140" name="Rectangle 1"/>
            <p:cNvSpPr>
              <a:spLocks noChangeArrowheads="1"/>
            </p:cNvSpPr>
            <p:nvPr/>
          </p:nvSpPr>
          <p:spPr bwMode="auto">
            <a:xfrm>
              <a:off x="3792537" y="4100513"/>
              <a:ext cx="1541463" cy="416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POC logic:</a:t>
              </a:r>
            </a:p>
          </p:txBody>
        </p:sp>
        <p:sp>
          <p:nvSpPr>
            <p:cNvPr id="48141" name="Rectangle 8"/>
            <p:cNvSpPr>
              <a:spLocks noChangeArrowheads="1"/>
            </p:cNvSpPr>
            <p:nvPr/>
          </p:nvSpPr>
          <p:spPr bwMode="auto">
            <a:xfrm>
              <a:off x="1066800" y="4100513"/>
              <a:ext cx="7239000" cy="1855787"/>
            </a:xfrm>
            <a:prstGeom prst="rect">
              <a:avLst/>
            </a:prstGeom>
            <a:noFill/>
            <a:ln w="9525" algn="ctr">
              <a:solidFill>
                <a:srgbClr val="6620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solidFill>
                  <a:srgbClr val="5E6A7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10" grpId="0" animBg="1"/>
      <p:bldP spid="12" grpId="0" animBg="1"/>
      <p:bldP spid="14" grpId="0" animBg="1"/>
      <p:bldP spid="3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7250" y="878844"/>
            <a:ext cx="2895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PNR AAAAAA POS=CA: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YYZ-LHR 2Sep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LHR-DOH 2Sep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DOH-CMB 3Sep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CMB-DOH 10Sep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DOH-LHR 10Sep</a:t>
            </a:r>
          </a:p>
          <a:p>
            <a:pPr>
              <a:spcBef>
                <a:spcPct val="0"/>
              </a:spcBef>
            </a:pPr>
            <a:r>
              <a:rPr lang="en-GB" altLang="en-US" sz="1800" dirty="0">
                <a:solidFill>
                  <a:srgbClr val="4F51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LHR-YYZ 11Sep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892425"/>
            <a:ext cx="2122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en-US" sz="1400" b="1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PNR POC = YYZ (CA)</a:t>
            </a:r>
          </a:p>
        </p:txBody>
      </p:sp>
      <p:sp>
        <p:nvSpPr>
          <p:cNvPr id="8" name="Down Arrow 7"/>
          <p:cNvSpPr/>
          <p:nvPr/>
        </p:nvSpPr>
        <p:spPr bwMode="auto">
          <a:xfrm rot="16200000">
            <a:off x="5850731" y="1754026"/>
            <a:ext cx="541338" cy="863600"/>
          </a:xfrm>
          <a:prstGeom prst="downArrow">
            <a:avLst/>
          </a:prstGeom>
          <a:ln>
            <a:solidFill>
              <a:srgbClr val="66204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anchor="ctr"/>
          <a:lstStyle/>
          <a:p>
            <a:pPr algn="ctr" eaLnBrk="1" hangingPunct="1">
              <a:defRPr/>
            </a:pPr>
            <a:r>
              <a:rPr lang="en-GB" sz="14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400" dirty="0">
              <a:solidFill>
                <a:srgbClr val="800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Process 8"/>
          <p:cNvSpPr/>
          <p:nvPr/>
        </p:nvSpPr>
        <p:spPr bwMode="auto">
          <a:xfrm>
            <a:off x="6665913" y="1762756"/>
            <a:ext cx="1944687" cy="936625"/>
          </a:xfrm>
          <a:prstGeom prst="flowChartProcess">
            <a:avLst/>
          </a:prstGeom>
          <a:ln>
            <a:solidFill>
              <a:srgbClr val="66204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6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POS=CA</a:t>
            </a:r>
          </a:p>
          <a:p>
            <a:pPr algn="ctr">
              <a:defRPr/>
            </a:pPr>
            <a:r>
              <a:rPr lang="en-GB" sz="16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YYZ-CMB</a:t>
            </a:r>
          </a:p>
          <a:p>
            <a:pPr algn="ctr">
              <a:defRPr/>
            </a:pPr>
            <a:r>
              <a:rPr lang="en-GB" sz="16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CMB-YYZ</a:t>
            </a:r>
            <a:endParaRPr lang="en-US" sz="1600" dirty="0">
              <a:solidFill>
                <a:srgbClr val="800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4300538" y="2950206"/>
            <a:ext cx="576262" cy="792163"/>
          </a:xfrm>
          <a:prstGeom prst="downArrow">
            <a:avLst/>
          </a:prstGeom>
          <a:ln>
            <a:solidFill>
              <a:srgbClr val="66204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4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400" dirty="0">
              <a:solidFill>
                <a:srgbClr val="800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lowchart: Decision 11"/>
          <p:cNvSpPr/>
          <p:nvPr/>
        </p:nvSpPr>
        <p:spPr bwMode="auto">
          <a:xfrm>
            <a:off x="3478212" y="1524000"/>
            <a:ext cx="2160588" cy="1381756"/>
          </a:xfrm>
          <a:prstGeom prst="flowChartDecision">
            <a:avLst/>
          </a:prstGeom>
          <a:ln>
            <a:solidFill>
              <a:srgbClr val="662046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GB" sz="1400" dirty="0">
                <a:solidFill>
                  <a:srgbClr val="800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SIG OD/POS Third country?</a:t>
            </a:r>
            <a:endParaRPr lang="en-US" sz="1400" dirty="0">
              <a:solidFill>
                <a:srgbClr val="800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7250" y="115888"/>
            <a:ext cx="24193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ＭＳ Ｐゴシック"/>
              </a:defRPr>
            </a:lvl1pPr>
            <a:lvl2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2pPr>
            <a:lvl3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3pPr>
            <a:lvl4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4pPr>
            <a:lvl5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9pPr>
          </a:lstStyle>
          <a:p>
            <a:pPr>
              <a:defRPr/>
            </a:pPr>
            <a:r>
              <a:rPr lang="en-GB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GB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43000" y="4191000"/>
            <a:ext cx="6858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YYZ-LHR-DOH-CMB: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Direction is moving away from POC=CA   </a:t>
            </a:r>
            <a:r>
              <a:rPr lang="en-GB" altLang="en-US" sz="1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outbound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GB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onlorgn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POS=GB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143000" y="5064125"/>
            <a:ext cx="6858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CMB-DOH-LHR-YYZ: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</a:pP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Direction is moving towards POC=CA </a:t>
            </a:r>
            <a:r>
              <a:rPr lang="en-GB" altLang="en-US" sz="1400" dirty="0">
                <a:solidFill>
                  <a:srgbClr val="66204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inbound 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take </a:t>
            </a:r>
            <a:r>
              <a:rPr lang="en-GB" alt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onldstn</a:t>
            </a:r>
            <a:r>
              <a:rPr lang="en-GB" alt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 POS=GB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43000" y="3810000"/>
            <a:ext cx="6858000" cy="2296156"/>
            <a:chOff x="1143000" y="3810000"/>
            <a:chExt cx="6858000" cy="2296156"/>
          </a:xfrm>
        </p:grpSpPr>
        <p:sp>
          <p:nvSpPr>
            <p:cNvPr id="49164" name="Rectangle 1"/>
            <p:cNvSpPr>
              <a:spLocks noChangeArrowheads="1"/>
            </p:cNvSpPr>
            <p:nvPr/>
          </p:nvSpPr>
          <p:spPr bwMode="auto">
            <a:xfrm>
              <a:off x="3865100" y="3810000"/>
              <a:ext cx="1164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0"/>
                </a:spcBef>
              </a:pPr>
              <a:r>
                <a:rPr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POC logic:</a:t>
              </a:r>
            </a:p>
          </p:txBody>
        </p:sp>
        <p:sp>
          <p:nvSpPr>
            <p:cNvPr id="49165" name="Rectangle 14"/>
            <p:cNvSpPr>
              <a:spLocks noChangeArrowheads="1"/>
            </p:cNvSpPr>
            <p:nvPr/>
          </p:nvSpPr>
          <p:spPr bwMode="auto">
            <a:xfrm>
              <a:off x="1143000" y="3853494"/>
              <a:ext cx="6858000" cy="2252662"/>
            </a:xfrm>
            <a:prstGeom prst="rect">
              <a:avLst/>
            </a:prstGeom>
            <a:noFill/>
            <a:ln w="9525" algn="ctr">
              <a:solidFill>
                <a:srgbClr val="66204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Font typeface="Wingdings" pitchFamily="2" charset="2"/>
                <a:buChar char="§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o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GB" altLang="en-US" sz="1800">
                <a:solidFill>
                  <a:srgbClr val="5E6A7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 animBg="1"/>
      <p:bldP spid="12" grpId="0" animBg="1"/>
      <p:bldP spid="3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3450" y="115888"/>
            <a:ext cx="24193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ＭＳ Ｐゴシック"/>
              </a:defRPr>
            </a:lvl1pPr>
            <a:lvl2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2pPr>
            <a:lvl3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3pPr>
            <a:lvl4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4pPr>
            <a:lvl5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9pPr>
          </a:lstStyle>
          <a:p>
            <a:pPr>
              <a:defRPr/>
            </a:pPr>
            <a:r>
              <a:rPr lang="en-GB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GB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1295400"/>
            <a:ext cx="22653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600200"/>
            <a:ext cx="2525712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67200"/>
            <a:ext cx="21336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3450" y="115888"/>
            <a:ext cx="24193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>
              <a:defRPr sz="3200">
                <a:solidFill>
                  <a:srgbClr val="66204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2pPr>
            <a:lvl3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3pPr>
            <a:lvl4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4pPr>
            <a:lvl5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9pPr>
          </a:lstStyle>
          <a:p>
            <a:r>
              <a:rPr lang="en-GB" dirty="0"/>
              <a:t>Example 4:</a:t>
            </a:r>
            <a:endParaRPr lang="en-US" dirty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281113"/>
            <a:ext cx="22653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38" y="1568450"/>
            <a:ext cx="31908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270375"/>
            <a:ext cx="20574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33449" y="2819400"/>
            <a:ext cx="2419351" cy="762000"/>
          </a:xfrm>
          <a:prstGeom prst="rect">
            <a:avLst/>
          </a:prstGeom>
          <a:noFill/>
          <a:ln w="25400" algn="ctr">
            <a:solidFill>
              <a:srgbClr val="66204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o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GB" altLang="en-US" sz="1800">
              <a:solidFill>
                <a:srgbClr val="5E6A71"/>
              </a:solidFill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33450" y="115888"/>
            <a:ext cx="241935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>
              <a:defRPr sz="3200">
                <a:solidFill>
                  <a:srgbClr val="66204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2pPr>
            <a:lvl3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3pPr>
            <a:lvl4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4pPr>
            <a:lvl5pPr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cs typeface="ＭＳ Ｐゴシック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6620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defRPr>
            </a:lvl9pPr>
          </a:lstStyle>
          <a:p>
            <a:r>
              <a:rPr lang="en-GB" dirty="0"/>
              <a:t>Example 5:</a:t>
            </a:r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1309688"/>
            <a:ext cx="2265362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188" y="1525588"/>
            <a:ext cx="30480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16400"/>
            <a:ext cx="2008188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Inputs to O&amp;D Forecasting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6950075" y="2471738"/>
            <a:ext cx="1997075" cy="2971800"/>
          </a:xfrm>
          <a:prstGeom prst="curvedLeftArrow">
            <a:avLst>
              <a:gd name="adj1" fmla="val 23451"/>
              <a:gd name="adj2" fmla="val 51752"/>
              <a:gd name="adj3" fmla="val 33333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252" name="Freeform 4"/>
          <p:cNvSpPr>
            <a:spLocks/>
          </p:cNvSpPr>
          <p:nvPr/>
        </p:nvSpPr>
        <p:spPr bwMode="auto">
          <a:xfrm>
            <a:off x="481013" y="1365250"/>
            <a:ext cx="8343900" cy="4805363"/>
          </a:xfrm>
          <a:custGeom>
            <a:avLst/>
            <a:gdLst>
              <a:gd name="T0" fmla="*/ 2147483647 w 5256"/>
              <a:gd name="T1" fmla="*/ 2147483647 h 3027"/>
              <a:gd name="T2" fmla="*/ 2147483647 w 5256"/>
              <a:gd name="T3" fmla="*/ 2147483647 h 3027"/>
              <a:gd name="T4" fmla="*/ 2147483647 w 5256"/>
              <a:gd name="T5" fmla="*/ 2147483647 h 3027"/>
              <a:gd name="T6" fmla="*/ 2147483647 w 5256"/>
              <a:gd name="T7" fmla="*/ 2147483647 h 3027"/>
              <a:gd name="T8" fmla="*/ 2147483647 w 5256"/>
              <a:gd name="T9" fmla="*/ 2147483647 h 3027"/>
              <a:gd name="T10" fmla="*/ 2147483647 w 5256"/>
              <a:gd name="T11" fmla="*/ 2147483647 h 3027"/>
              <a:gd name="T12" fmla="*/ 2147483647 w 5256"/>
              <a:gd name="T13" fmla="*/ 2147483647 h 3027"/>
              <a:gd name="T14" fmla="*/ 2147483647 w 5256"/>
              <a:gd name="T15" fmla="*/ 2147483647 h 3027"/>
              <a:gd name="T16" fmla="*/ 2147483647 w 5256"/>
              <a:gd name="T17" fmla="*/ 2147483647 h 3027"/>
              <a:gd name="T18" fmla="*/ 2147483647 w 5256"/>
              <a:gd name="T19" fmla="*/ 2147483647 h 3027"/>
              <a:gd name="T20" fmla="*/ 2147483647 w 5256"/>
              <a:gd name="T21" fmla="*/ 2147483647 h 3027"/>
              <a:gd name="T22" fmla="*/ 2147483647 w 5256"/>
              <a:gd name="T23" fmla="*/ 2147483647 h 3027"/>
              <a:gd name="T24" fmla="*/ 2147483647 w 5256"/>
              <a:gd name="T25" fmla="*/ 2147483647 h 3027"/>
              <a:gd name="T26" fmla="*/ 2147483647 w 5256"/>
              <a:gd name="T27" fmla="*/ 2147483647 h 3027"/>
              <a:gd name="T28" fmla="*/ 2147483647 w 5256"/>
              <a:gd name="T29" fmla="*/ 2147483647 h 30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256"/>
              <a:gd name="T46" fmla="*/ 0 h 3027"/>
              <a:gd name="T47" fmla="*/ 5256 w 5256"/>
              <a:gd name="T48" fmla="*/ 3027 h 30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256" h="3027">
                <a:moveTo>
                  <a:pt x="1145" y="254"/>
                </a:moveTo>
                <a:cubicBezTo>
                  <a:pt x="504" y="376"/>
                  <a:pt x="282" y="257"/>
                  <a:pt x="170" y="417"/>
                </a:cubicBezTo>
                <a:cubicBezTo>
                  <a:pt x="58" y="577"/>
                  <a:pt x="490" y="969"/>
                  <a:pt x="473" y="1214"/>
                </a:cubicBezTo>
                <a:cubicBezTo>
                  <a:pt x="456" y="1459"/>
                  <a:pt x="0" y="1755"/>
                  <a:pt x="70" y="1886"/>
                </a:cubicBezTo>
                <a:cubicBezTo>
                  <a:pt x="140" y="2017"/>
                  <a:pt x="718" y="1900"/>
                  <a:pt x="896" y="2001"/>
                </a:cubicBezTo>
                <a:cubicBezTo>
                  <a:pt x="1074" y="2102"/>
                  <a:pt x="774" y="2417"/>
                  <a:pt x="1136" y="2490"/>
                </a:cubicBezTo>
                <a:cubicBezTo>
                  <a:pt x="1498" y="2563"/>
                  <a:pt x="2632" y="2367"/>
                  <a:pt x="3067" y="2437"/>
                </a:cubicBezTo>
                <a:cubicBezTo>
                  <a:pt x="3502" y="2507"/>
                  <a:pt x="3553" y="3027"/>
                  <a:pt x="3747" y="2913"/>
                </a:cubicBezTo>
                <a:cubicBezTo>
                  <a:pt x="3941" y="2799"/>
                  <a:pt x="4071" y="2022"/>
                  <a:pt x="4231" y="1752"/>
                </a:cubicBezTo>
                <a:cubicBezTo>
                  <a:pt x="4391" y="1482"/>
                  <a:pt x="4631" y="1400"/>
                  <a:pt x="4709" y="1290"/>
                </a:cubicBezTo>
                <a:cubicBezTo>
                  <a:pt x="4787" y="1180"/>
                  <a:pt x="4653" y="1258"/>
                  <a:pt x="4698" y="1094"/>
                </a:cubicBezTo>
                <a:cubicBezTo>
                  <a:pt x="4743" y="930"/>
                  <a:pt x="5256" y="435"/>
                  <a:pt x="4979" y="309"/>
                </a:cubicBezTo>
                <a:cubicBezTo>
                  <a:pt x="4702" y="183"/>
                  <a:pt x="3324" y="389"/>
                  <a:pt x="3036" y="340"/>
                </a:cubicBezTo>
                <a:cubicBezTo>
                  <a:pt x="2748" y="291"/>
                  <a:pt x="3563" y="28"/>
                  <a:pt x="3248" y="14"/>
                </a:cubicBezTo>
                <a:cubicBezTo>
                  <a:pt x="2933" y="0"/>
                  <a:pt x="1583" y="204"/>
                  <a:pt x="1145" y="254"/>
                </a:cubicBezTo>
                <a:close/>
              </a:path>
            </a:pathLst>
          </a:custGeom>
          <a:solidFill>
            <a:srgbClr val="E7EDF9"/>
          </a:solidFill>
          <a:ln>
            <a:noFill/>
          </a:ln>
          <a:extLst>
            <a:ext uri="{91240B29-F687-4F45-9708-019B960494DF}">
              <a14:hiddenLine xmlns:a14="http://schemas.microsoft.com/office/drawing/2010/main" w="57150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136525" y="2566988"/>
            <a:ext cx="8324850" cy="538162"/>
            <a:chOff x="160" y="1808"/>
            <a:chExt cx="5456" cy="353"/>
          </a:xfrm>
        </p:grpSpPr>
        <p:sp>
          <p:nvSpPr>
            <p:cNvPr id="53260" name="AutoShape 6"/>
            <p:cNvSpPr>
              <a:spLocks noChangeArrowheads="1"/>
            </p:cNvSpPr>
            <p:nvPr/>
          </p:nvSpPr>
          <p:spPr bwMode="auto">
            <a:xfrm>
              <a:off x="173" y="1826"/>
              <a:ext cx="5443" cy="335"/>
            </a:xfrm>
            <a:prstGeom prst="homePlate">
              <a:avLst>
                <a:gd name="adj" fmla="val 102677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rgbClr val="000000"/>
                  </a:solidFill>
                  <a:latin typeface="Arial Narrow" pitchFamily="34" charset="0"/>
                  <a:ea typeface="ＭＳ Ｐゴシック" pitchFamily="1" charset="-128"/>
                </a:defRPr>
              </a:lvl9pPr>
            </a:lstStyle>
            <a:p>
              <a:pPr>
                <a:spcBef>
                  <a:spcPct val="0"/>
                </a:spcBef>
              </a:pPr>
              <a:endParaRPr lang="en-US" altLang="en-US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261" name="Freeform 7"/>
            <p:cNvSpPr>
              <a:spLocks/>
            </p:cNvSpPr>
            <p:nvPr/>
          </p:nvSpPr>
          <p:spPr bwMode="auto">
            <a:xfrm>
              <a:off x="160" y="1808"/>
              <a:ext cx="64" cy="164"/>
            </a:xfrm>
            <a:custGeom>
              <a:avLst/>
              <a:gdLst>
                <a:gd name="T0" fmla="*/ 64 w 64"/>
                <a:gd name="T1" fmla="*/ 0 h 164"/>
                <a:gd name="T2" fmla="*/ 0 w 64"/>
                <a:gd name="T3" fmla="*/ 164 h 164"/>
                <a:gd name="T4" fmla="*/ 0 w 64"/>
                <a:gd name="T5" fmla="*/ 16 h 164"/>
                <a:gd name="T6" fmla="*/ 64 w 64"/>
                <a:gd name="T7" fmla="*/ 0 h 1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"/>
                <a:gd name="T13" fmla="*/ 0 h 164"/>
                <a:gd name="T14" fmla="*/ 64 w 64"/>
                <a:gd name="T15" fmla="*/ 164 h 1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" h="164">
                  <a:moveTo>
                    <a:pt x="64" y="0"/>
                  </a:moveTo>
                  <a:lnTo>
                    <a:pt x="0" y="164"/>
                  </a:lnTo>
                  <a:lnTo>
                    <a:pt x="0" y="16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7150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9976" name="AutoShape 8"/>
          <p:cNvSpPr>
            <a:spLocks noChangeArrowheads="1"/>
          </p:cNvSpPr>
          <p:nvPr/>
        </p:nvSpPr>
        <p:spPr bwMode="auto">
          <a:xfrm>
            <a:off x="1089025" y="3086100"/>
            <a:ext cx="1630363" cy="846138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Schedule</a:t>
            </a:r>
          </a:p>
        </p:txBody>
      </p:sp>
      <p:sp>
        <p:nvSpPr>
          <p:cNvPr id="339977" name="AutoShape 9"/>
          <p:cNvSpPr>
            <a:spLocks noChangeArrowheads="1"/>
          </p:cNvSpPr>
          <p:nvPr/>
        </p:nvSpPr>
        <p:spPr bwMode="auto">
          <a:xfrm>
            <a:off x="277813" y="1808163"/>
            <a:ext cx="1709737" cy="887412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Booking and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Cancellation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Transactions</a:t>
            </a:r>
            <a: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endParaRPr 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39978" name="AutoShape 10"/>
          <p:cNvSpPr>
            <a:spLocks noChangeArrowheads="1"/>
          </p:cNvSpPr>
          <p:nvPr/>
        </p:nvSpPr>
        <p:spPr bwMode="auto">
          <a:xfrm>
            <a:off x="4327525" y="3003550"/>
            <a:ext cx="1709738" cy="887413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DCPs</a:t>
            </a:r>
          </a:p>
        </p:txBody>
      </p:sp>
      <p:sp>
        <p:nvSpPr>
          <p:cNvPr id="339979" name="AutoShape 11"/>
          <p:cNvSpPr>
            <a:spLocks noChangeArrowheads="1"/>
          </p:cNvSpPr>
          <p:nvPr/>
        </p:nvSpPr>
        <p:spPr bwMode="auto">
          <a:xfrm>
            <a:off x="6213475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Significant</a:t>
            </a:r>
          </a:p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O&amp;Ds/POS</a:t>
            </a:r>
          </a:p>
          <a:p>
            <a:pPr algn="ctr">
              <a:defRPr/>
            </a:pP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sp>
        <p:nvSpPr>
          <p:cNvPr id="339980" name="AutoShape 12"/>
          <p:cNvSpPr>
            <a:spLocks noChangeArrowheads="1"/>
          </p:cNvSpPr>
          <p:nvPr/>
        </p:nvSpPr>
        <p:spPr bwMode="auto">
          <a:xfrm>
            <a:off x="3141663" y="1955800"/>
            <a:ext cx="1711325" cy="889000"/>
          </a:xfrm>
          <a:prstGeom prst="flowChartInputOutput">
            <a:avLst/>
          </a:prstGeom>
          <a:solidFill>
            <a:srgbClr val="003366"/>
          </a:solidFill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Dept Time </a:t>
            </a:r>
          </a:p>
          <a:p>
            <a:pPr algn="ctr">
              <a:defRPr/>
            </a:pPr>
            <a:r>
              <a:rPr 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Windows</a:t>
            </a:r>
          </a:p>
        </p:txBody>
      </p:sp>
      <p:sp>
        <p:nvSpPr>
          <p:cNvPr id="339981" name="AutoShape 13"/>
          <p:cNvSpPr>
            <a:spLocks noChangeArrowheads="1"/>
          </p:cNvSpPr>
          <p:nvPr/>
        </p:nvSpPr>
        <p:spPr bwMode="auto">
          <a:xfrm rot="10800000">
            <a:off x="4686300" y="4214813"/>
            <a:ext cx="2197100" cy="1458912"/>
          </a:xfrm>
          <a:prstGeom prst="flowChartDisplay">
            <a:avLst/>
          </a:prstGeom>
          <a:solidFill>
            <a:schemeClr val="accent2"/>
          </a:solidFill>
          <a:ln w="57150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ODIF</a:t>
            </a:r>
            <a:b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</a:br>
            <a:r>
              <a:rPr 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Forecasts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4267200"/>
          </a:xfrm>
        </p:spPr>
        <p:txBody>
          <a:bodyPr/>
          <a:lstStyle/>
          <a:p>
            <a:pPr algn="ctr" eaLnBrk="1" hangingPunct="1"/>
            <a:endParaRPr lang="en-US" altLang="en-US" sz="4400" dirty="0" smtClean="0"/>
          </a:p>
          <a:p>
            <a:pPr algn="ctr" eaLnBrk="1" hangingPunct="1"/>
            <a:endParaRPr lang="en-US" altLang="en-US" sz="4400" dirty="0" smtClean="0"/>
          </a:p>
          <a:p>
            <a:pPr algn="ctr" eaLnBrk="1" hangingPunct="1"/>
            <a:r>
              <a:rPr lang="en-US" altLang="en-US" sz="4800" b="1" dirty="0" smtClean="0">
                <a:latin typeface="Arial" charset="0"/>
                <a:cs typeface="Arial" charset="0"/>
              </a:rPr>
              <a:t>Questions?</a:t>
            </a:r>
            <a:endParaRPr lang="en-US" altLang="en-US" sz="2800" b="1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Terms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8229600" cy="48434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Online O&amp;Ds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Part of, or entire, itinerary for which QR controls inventory decisions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/>
              <a:t>Trip O&amp;Ds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Entire itinerary, regardless of availability control</a:t>
            </a:r>
          </a:p>
          <a:p>
            <a:pPr lvl="1" eaLnBrk="1" hangingPunct="1"/>
            <a:endParaRPr lang="en-US" altLang="en-US" dirty="0" smtClean="0"/>
          </a:p>
          <a:p>
            <a:pPr marL="228600" indent="-228600" eaLnBrk="1" hangingPunct="1"/>
            <a:r>
              <a:rPr lang="en-US" altLang="en-US" dirty="0" smtClean="0"/>
              <a:t>Example:</a:t>
            </a:r>
          </a:p>
          <a:p>
            <a:pPr lvl="2" eaLnBrk="1" hangingPunct="1"/>
            <a:r>
              <a:rPr lang="en-US" altLang="en-US" dirty="0" smtClean="0"/>
              <a:t>(QR) DOH - LHR connects to CO LGW – IAH</a:t>
            </a:r>
          </a:p>
          <a:p>
            <a:pPr lvl="3" eaLnBrk="1" hangingPunct="1">
              <a:lnSpc>
                <a:spcPct val="95000"/>
              </a:lnSpc>
            </a:pPr>
            <a:r>
              <a:rPr lang="en-US" altLang="en-US" dirty="0" smtClean="0"/>
              <a:t>Online O&amp;D: DOH – LHR</a:t>
            </a:r>
          </a:p>
          <a:p>
            <a:pPr lvl="3" eaLnBrk="1" hangingPunct="1">
              <a:lnSpc>
                <a:spcPct val="95000"/>
              </a:lnSpc>
            </a:pPr>
            <a:r>
              <a:rPr lang="en-US" altLang="en-US" dirty="0" smtClean="0"/>
              <a:t>Trip O&amp;D: DOH – IAH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4267200"/>
          </a:xfrm>
        </p:spPr>
        <p:txBody>
          <a:bodyPr/>
          <a:lstStyle/>
          <a:p>
            <a:pPr algn="ctr" eaLnBrk="1" hangingPunct="1"/>
            <a:endParaRPr lang="en-US" altLang="en-US" sz="4400" smtClean="0"/>
          </a:p>
          <a:p>
            <a:pPr algn="ctr" eaLnBrk="1" hangingPunct="1"/>
            <a:endParaRPr lang="en-US" altLang="en-US" sz="4400" smtClean="0"/>
          </a:p>
          <a:p>
            <a:pPr algn="ctr" eaLnBrk="1" hangingPunct="1"/>
            <a:r>
              <a:rPr lang="en-US" altLang="en-US" sz="4800" b="1" smtClean="0">
                <a:latin typeface="Arial" charset="0"/>
                <a:cs typeface="Arial" charset="0"/>
              </a:rPr>
              <a:t>Thank you!</a:t>
            </a:r>
            <a:endParaRPr lang="en-US" altLang="en-US" sz="2800" b="1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Terms (cont’d)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>
                <a:solidFill>
                  <a:srgbClr val="662046"/>
                </a:solidFill>
              </a:rPr>
              <a:t>ODI </a:t>
            </a:r>
            <a:r>
              <a:rPr lang="en-US" altLang="en-US" dirty="0">
                <a:solidFill>
                  <a:srgbClr val="662046"/>
                </a:solidFill>
              </a:rPr>
              <a:t>= Origin, Destination, Itinerary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Origin = Beginning of an online O&amp;D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Destination = End of an online O&amp;D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Itinerary = Sequence of unique flight legs</a:t>
            </a:r>
          </a:p>
          <a:p>
            <a:pPr marL="228600" indent="-228600" eaLnBrk="1" hangingPunct="1"/>
            <a:r>
              <a:rPr lang="en-US" altLang="en-US" dirty="0" smtClean="0"/>
              <a:t>Example: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BOM – DOH – LHR QR 201 (5:45 –6:55) )/QR 011 (7:40-12:25)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BOM – DOH – LHR QR 201 (5:45 – 6:55)/QR 001 (12:45-17:30)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790575" y="1023938"/>
            <a:ext cx="8615363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00000"/>
                </a:solidFill>
                <a:latin typeface="Arial Narrow" pitchFamily="34" charset="0"/>
                <a:ea typeface="ＭＳ Ｐゴシック" pitchFamily="1" charset="-128"/>
              </a:defRPr>
            </a:lvl9pPr>
          </a:lstStyle>
          <a:p>
            <a:pPr eaLnBrk="1" hangingPunct="1">
              <a:buClr>
                <a:srgbClr val="2652A0"/>
              </a:buClr>
              <a:buSzPct val="115000"/>
              <a:buFont typeface="Wingdings" pitchFamily="2" charset="2"/>
              <a:buChar char="§"/>
            </a:pPr>
            <a:endParaRPr lang="en-US" altLang="en-US" sz="28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Terms (cont’d)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>
                <a:solidFill>
                  <a:srgbClr val="662046"/>
                </a:solidFill>
              </a:rPr>
              <a:t>ODP = Origin, Destination, Path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Origin = Beginning of an online O&amp;D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Destination = End of an online O&amp;D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Path = Sequence of traversed airport codes</a:t>
            </a:r>
          </a:p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/>
              <a:t>Example: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DOH – LHR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BOM – DOH – LHR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Forecaster 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0825"/>
            <a:ext cx="7772400" cy="4498975"/>
          </a:xfrm>
        </p:spPr>
        <p:txBody>
          <a:bodyPr/>
          <a:lstStyle/>
          <a:p>
            <a:pPr marL="457200" indent="-457200" eaLnBrk="1" hangingPunct="1">
              <a:buFontTx/>
              <a:buChar char="•"/>
              <a:defRPr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662046"/>
                </a:solidFill>
              </a:rPr>
              <a:t>purpose</a:t>
            </a:r>
            <a:r>
              <a:rPr lang="en-US" dirty="0" smtClean="0">
                <a:solidFill>
                  <a:srgbClr val="CC3300"/>
                </a:solidFill>
              </a:rPr>
              <a:t> </a:t>
            </a:r>
            <a:r>
              <a:rPr lang="en-US" dirty="0" smtClean="0"/>
              <a:t>is to forecast passenger demand at the ODIF (</a:t>
            </a:r>
            <a:r>
              <a:rPr lang="en-US" dirty="0">
                <a:solidFill>
                  <a:srgbClr val="662046"/>
                </a:solidFill>
              </a:rPr>
              <a:t>Origin &amp; Destination Itinerary Fare class</a:t>
            </a:r>
            <a:r>
              <a:rPr lang="en-US" dirty="0" smtClean="0"/>
              <a:t>) level, based on the open-for-sale schedule ( Unconstraining logic ) and historical data</a:t>
            </a:r>
          </a:p>
          <a:p>
            <a:pPr marL="914400" lvl="1" indent="-457200" eaLnBrk="1" hangingPunct="1">
              <a:defRPr/>
            </a:pPr>
            <a:r>
              <a:rPr lang="en-US" dirty="0" smtClean="0"/>
              <a:t>Separate booking &amp; cancellation forecasts at ODIF level</a:t>
            </a:r>
          </a:p>
          <a:p>
            <a:pPr marL="914400" lvl="1" indent="-457200" eaLnBrk="1" hangingPunct="1">
              <a:defRPr/>
            </a:pPr>
            <a:r>
              <a:rPr lang="en-US" dirty="0" smtClean="0"/>
              <a:t>Forecast show-up rates at the leg class level	</a:t>
            </a:r>
          </a:p>
          <a:p>
            <a:pPr marL="0" indent="0" eaLnBrk="1" hangingPunct="1">
              <a:defRPr/>
            </a:pPr>
            <a:endParaRPr lang="en-US" dirty="0" smtClean="0"/>
          </a:p>
          <a:p>
            <a:pPr eaLnBrk="1" hangingPunct="1">
              <a:buFontTx/>
              <a:buChar char="•"/>
              <a:defRPr/>
            </a:pPr>
            <a:r>
              <a:rPr lang="en-US" dirty="0" smtClean="0"/>
              <a:t>Separate forecasts for individuals and groups</a:t>
            </a:r>
          </a:p>
          <a:p>
            <a:pPr eaLnBrk="1" hangingPunct="1">
              <a:buFontTx/>
              <a:buChar char="•"/>
              <a:defRPr/>
            </a:pPr>
            <a:r>
              <a:rPr lang="en-US" dirty="0" smtClean="0"/>
              <a:t>Aggregation/disaggregation of forecasts</a:t>
            </a:r>
          </a:p>
          <a:p>
            <a:pPr marL="514350" indent="-457200" eaLnBrk="1" hangingPunct="1">
              <a:defRPr/>
            </a:pPr>
            <a:endParaRPr lang="en-US" dirty="0" smtClean="0"/>
          </a:p>
          <a:p>
            <a:pPr marL="914400" lvl="1" indent="-457200"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9248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PROS O&amp;D Forecaster – User Influences</a:t>
            </a:r>
            <a:endParaRPr lang="en-US" altLang="en-US" sz="2400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39875"/>
            <a:ext cx="7772400" cy="40989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−"/>
            </a:pPr>
            <a:r>
              <a:rPr lang="en-US" altLang="en-US" dirty="0" smtClean="0"/>
              <a:t>User Adjustments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Multiplicative adjustments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Additive adjustments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Sponsorship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Demand Mapping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Holidays &amp; Special Events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Overrides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theme/theme1.xml><?xml version="1.0" encoding="utf-8"?>
<a:theme xmlns:a="http://schemas.openxmlformats.org/drawingml/2006/main" name="Title slide">
  <a:themeElements>
    <a:clrScheme name="Title slide 16">
      <a:dk1>
        <a:srgbClr val="5E6A71"/>
      </a:dk1>
      <a:lt1>
        <a:srgbClr val="FFFFFF"/>
      </a:lt1>
      <a:dk2>
        <a:srgbClr val="662046"/>
      </a:dk2>
      <a:lt2>
        <a:srgbClr val="CC0066"/>
      </a:lt2>
      <a:accent1>
        <a:srgbClr val="B2B2B2"/>
      </a:accent1>
      <a:accent2>
        <a:srgbClr val="FF9900"/>
      </a:accent2>
      <a:accent3>
        <a:srgbClr val="FFFFFF"/>
      </a:accent3>
      <a:accent4>
        <a:srgbClr val="4F595F"/>
      </a:accent4>
      <a:accent5>
        <a:srgbClr val="D5D5D5"/>
      </a:accent5>
      <a:accent6>
        <a:srgbClr val="E78A00"/>
      </a:accent6>
      <a:hlink>
        <a:srgbClr val="DDDDDD"/>
      </a:hlink>
      <a:folHlink>
        <a:srgbClr val="990033"/>
      </a:folHlink>
    </a:clrScheme>
    <a:fontScheme name="Title slide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le slide 13">
        <a:dk1>
          <a:srgbClr val="5E6A71"/>
        </a:dk1>
        <a:lt1>
          <a:srgbClr val="FFFFFF"/>
        </a:lt1>
        <a:dk2>
          <a:srgbClr val="662046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F595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14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FF99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E78A"/>
        </a:accent6>
        <a:hlink>
          <a:srgbClr val="777777"/>
        </a:hlink>
        <a:folHlink>
          <a:srgbClr val="800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15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AA00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le slide 16">
        <a:dk1>
          <a:srgbClr val="5E6A71"/>
        </a:dk1>
        <a:lt1>
          <a:srgbClr val="FFFFFF"/>
        </a:lt1>
        <a:dk2>
          <a:srgbClr val="662046"/>
        </a:dk2>
        <a:lt2>
          <a:srgbClr val="CC0066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ndard with line">
  <a:themeElements>
    <a:clrScheme name="Standard with line 16">
      <a:dk1>
        <a:srgbClr val="5E6A71"/>
      </a:dk1>
      <a:lt1>
        <a:srgbClr val="FFFFFF"/>
      </a:lt1>
      <a:dk2>
        <a:srgbClr val="662046"/>
      </a:dk2>
      <a:lt2>
        <a:srgbClr val="CC0066"/>
      </a:lt2>
      <a:accent1>
        <a:srgbClr val="B2B2B2"/>
      </a:accent1>
      <a:accent2>
        <a:srgbClr val="FF9900"/>
      </a:accent2>
      <a:accent3>
        <a:srgbClr val="FFFFFF"/>
      </a:accent3>
      <a:accent4>
        <a:srgbClr val="4F595F"/>
      </a:accent4>
      <a:accent5>
        <a:srgbClr val="D5D5D5"/>
      </a:accent5>
      <a:accent6>
        <a:srgbClr val="E78A00"/>
      </a:accent6>
      <a:hlink>
        <a:srgbClr val="DDDDDD"/>
      </a:hlink>
      <a:folHlink>
        <a:srgbClr val="990033"/>
      </a:folHlink>
    </a:clrScheme>
    <a:fontScheme name="Standard with line">
      <a:majorFont>
        <a:latin typeface="Arial Black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Standard with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3">
        <a:dk1>
          <a:srgbClr val="5E6A71"/>
        </a:dk1>
        <a:lt1>
          <a:srgbClr val="FFFFFF"/>
        </a:lt1>
        <a:dk2>
          <a:srgbClr val="662046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F595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4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FF99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E78A"/>
        </a:accent6>
        <a:hlink>
          <a:srgbClr val="777777"/>
        </a:hlink>
        <a:folHlink>
          <a:srgbClr val="800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5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AA00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6">
        <a:dk1>
          <a:srgbClr val="5E6A71"/>
        </a:dk1>
        <a:lt1>
          <a:srgbClr val="FFFFFF"/>
        </a:lt1>
        <a:dk2>
          <a:srgbClr val="662046"/>
        </a:dk2>
        <a:lt2>
          <a:srgbClr val="CC0066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tandard without line">
  <a:themeElements>
    <a:clrScheme name="Standard without line 13">
      <a:dk1>
        <a:srgbClr val="5E6A71"/>
      </a:dk1>
      <a:lt1>
        <a:srgbClr val="FFFFFF"/>
      </a:lt1>
      <a:dk2>
        <a:srgbClr val="662046"/>
      </a:dk2>
      <a:lt2>
        <a:srgbClr val="B2B2B2"/>
      </a:lt2>
      <a:accent1>
        <a:srgbClr val="BBE0E3"/>
      </a:accent1>
      <a:accent2>
        <a:srgbClr val="333399"/>
      </a:accent2>
      <a:accent3>
        <a:srgbClr val="FFFFFF"/>
      </a:accent3>
      <a:accent4>
        <a:srgbClr val="4F595F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 without line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Standard without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out line 13">
        <a:dk1>
          <a:srgbClr val="5E6A71"/>
        </a:dk1>
        <a:lt1>
          <a:srgbClr val="FFFFFF"/>
        </a:lt1>
        <a:dk2>
          <a:srgbClr val="662046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F595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14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FF99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E78A"/>
        </a:accent6>
        <a:hlink>
          <a:srgbClr val="777777"/>
        </a:hlink>
        <a:folHlink>
          <a:srgbClr val="800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15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AA00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out line 16">
        <a:dk1>
          <a:srgbClr val="5E6A71"/>
        </a:dk1>
        <a:lt1>
          <a:srgbClr val="FFFFFF"/>
        </a:lt1>
        <a:dk2>
          <a:srgbClr val="662046"/>
        </a:dk2>
        <a:lt2>
          <a:srgbClr val="CC0066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ndard with line">
  <a:themeElements>
    <a:clrScheme name="Standard with line 16">
      <a:dk1>
        <a:srgbClr val="5E6A71"/>
      </a:dk1>
      <a:lt1>
        <a:srgbClr val="FFFFFF"/>
      </a:lt1>
      <a:dk2>
        <a:srgbClr val="662046"/>
      </a:dk2>
      <a:lt2>
        <a:srgbClr val="CC0066"/>
      </a:lt2>
      <a:accent1>
        <a:srgbClr val="B2B2B2"/>
      </a:accent1>
      <a:accent2>
        <a:srgbClr val="FF9900"/>
      </a:accent2>
      <a:accent3>
        <a:srgbClr val="FFFFFF"/>
      </a:accent3>
      <a:accent4>
        <a:srgbClr val="4F595F"/>
      </a:accent4>
      <a:accent5>
        <a:srgbClr val="D5D5D5"/>
      </a:accent5>
      <a:accent6>
        <a:srgbClr val="E78A00"/>
      </a:accent6>
      <a:hlink>
        <a:srgbClr val="DDDDDD"/>
      </a:hlink>
      <a:folHlink>
        <a:srgbClr val="990033"/>
      </a:folHlink>
    </a:clrScheme>
    <a:fontScheme name="Standard with line">
      <a:majorFont>
        <a:latin typeface="Arial Black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</a:objectDefaults>
  <a:extraClrSchemeLst>
    <a:extraClrScheme>
      <a:clrScheme name="Standard with 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 with line 13">
        <a:dk1>
          <a:srgbClr val="5E6A71"/>
        </a:dk1>
        <a:lt1>
          <a:srgbClr val="FFFFFF"/>
        </a:lt1>
        <a:dk2>
          <a:srgbClr val="662046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4F595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4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FF99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E78A"/>
        </a:accent6>
        <a:hlink>
          <a:srgbClr val="777777"/>
        </a:hlink>
        <a:folHlink>
          <a:srgbClr val="80004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5">
        <a:dk1>
          <a:srgbClr val="5E6A71"/>
        </a:dk1>
        <a:lt1>
          <a:srgbClr val="FFFFFF"/>
        </a:lt1>
        <a:dk2>
          <a:srgbClr val="662046"/>
        </a:dk2>
        <a:lt2>
          <a:srgbClr val="CC0000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AA00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 with line 16">
        <a:dk1>
          <a:srgbClr val="5E6A71"/>
        </a:dk1>
        <a:lt1>
          <a:srgbClr val="FFFFFF"/>
        </a:lt1>
        <a:dk2>
          <a:srgbClr val="662046"/>
        </a:dk2>
        <a:lt2>
          <a:srgbClr val="CC0066"/>
        </a:lt2>
        <a:accent1>
          <a:srgbClr val="B2B2B2"/>
        </a:accent1>
        <a:accent2>
          <a:srgbClr val="FF9900"/>
        </a:accent2>
        <a:accent3>
          <a:srgbClr val="FFFFFF"/>
        </a:accent3>
        <a:accent4>
          <a:srgbClr val="4F595F"/>
        </a:accent4>
        <a:accent5>
          <a:srgbClr val="D5D5D5"/>
        </a:accent5>
        <a:accent6>
          <a:srgbClr val="E78A00"/>
        </a:accent6>
        <a:hlink>
          <a:srgbClr val="DDDDDD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DAD5C84D69BE479ED0D9A643761D42" ma:contentTypeVersion="12" ma:contentTypeDescription="Create a new document." ma:contentTypeScope="" ma:versionID="b99630429b8502cedcc75805623583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cde0750b04fdd20357115a0ebff6a0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Item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2376F7-32F7-46F1-813F-5F4BAC86FAAC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B9CCAE4-275E-42BC-BDAA-8AE84D8211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75A105-F73B-41AE-91F7-B57FDAE697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15896</TotalTime>
  <Words>1863</Words>
  <Application>Microsoft Office PowerPoint</Application>
  <PresentationFormat>On-screen Show (4:3)</PresentationFormat>
  <Paragraphs>400</Paragraphs>
  <Slides>50</Slides>
  <Notes>42</Notes>
  <HiddenSlides>7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Title slide</vt:lpstr>
      <vt:lpstr>Standard with line</vt:lpstr>
      <vt:lpstr>Standard without line</vt:lpstr>
      <vt:lpstr>1_Standard with line</vt:lpstr>
      <vt:lpstr>PROS O&amp;D FORECASTER</vt:lpstr>
      <vt:lpstr>Objective</vt:lpstr>
      <vt:lpstr>Agenda</vt:lpstr>
      <vt:lpstr>Forecaster in O&amp;D Workflow</vt:lpstr>
      <vt:lpstr>Important Terms</vt:lpstr>
      <vt:lpstr>Important Terms (cont’d)</vt:lpstr>
      <vt:lpstr>Important Terms (cont’d)</vt:lpstr>
      <vt:lpstr>Forecaster Overview</vt:lpstr>
      <vt:lpstr>PROS O&amp;D Forecaster – User Influences</vt:lpstr>
      <vt:lpstr>Forecaster Dimensions</vt:lpstr>
      <vt:lpstr>PowerPoint Presentation</vt:lpstr>
      <vt:lpstr>Demand Forecasting    Bayesian Methodology</vt:lpstr>
      <vt:lpstr>Demand Forecasting    Example of Bayesian Framework</vt:lpstr>
      <vt:lpstr>Before Observing: A Guess</vt:lpstr>
      <vt:lpstr>The Next Day</vt:lpstr>
      <vt:lpstr>Probability of Rain</vt:lpstr>
      <vt:lpstr>On Day Three</vt:lpstr>
      <vt:lpstr>Probability of Rain</vt:lpstr>
      <vt:lpstr>After Many Rainy Days</vt:lpstr>
      <vt:lpstr>Demand Forecasting - Bayesian Methodology</vt:lpstr>
      <vt:lpstr>Demand Forecasting    Bayesian Methodology</vt:lpstr>
      <vt:lpstr>Demand Forecasting</vt:lpstr>
      <vt:lpstr>Forecasting at the DCP level</vt:lpstr>
      <vt:lpstr>Guillotine</vt:lpstr>
      <vt:lpstr>Guillotine structure</vt:lpstr>
      <vt:lpstr>Automatic Seasonality</vt:lpstr>
      <vt:lpstr>PowerPoint Presentation</vt:lpstr>
      <vt:lpstr>Inputs to O&amp;D Forecaster</vt:lpstr>
      <vt:lpstr>Calculating the ODIF</vt:lpstr>
      <vt:lpstr>Determining POS (Point of Sale)</vt:lpstr>
      <vt:lpstr>Inputs to O&amp;D Forecasting</vt:lpstr>
      <vt:lpstr>Schedule Data</vt:lpstr>
      <vt:lpstr>Inputs to O&amp;D Forecasting</vt:lpstr>
      <vt:lpstr>Departure Time Windows</vt:lpstr>
      <vt:lpstr>Inputs to O&amp;D Forecasting</vt:lpstr>
      <vt:lpstr>Data Collection Points (DCPs)</vt:lpstr>
      <vt:lpstr>Inputs to O&amp;D Forecasting</vt:lpstr>
      <vt:lpstr>Significant O&amp;Ds / POS</vt:lpstr>
      <vt:lpstr>Significant O&amp;D and POS List</vt:lpstr>
      <vt:lpstr>Defining POC</vt:lpstr>
      <vt:lpstr>Illustration</vt:lpstr>
      <vt:lpstr>How to Assign POC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Inputs to O&amp;D Forecasting</vt:lpstr>
      <vt:lpstr>PowerPoint Presentation</vt:lpstr>
      <vt:lpstr>PowerPoint Presentation</vt:lpstr>
    </vt:vector>
  </TitlesOfParts>
  <Company>QR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MANGU S</dc:creator>
  <cp:lastModifiedBy>Armand Carmona Budesca</cp:lastModifiedBy>
  <cp:revision>326</cp:revision>
  <cp:lastPrinted>2008-02-25T06:38:34Z</cp:lastPrinted>
  <dcterms:created xsi:type="dcterms:W3CDTF">2008-02-25T06:22:38Z</dcterms:created>
  <dcterms:modified xsi:type="dcterms:W3CDTF">2015-05-10T13:06:26Z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0x0101001BDAD5C84D69BE479ED0D9A643761D42</vt:lpwstr>
  </property>
</Properties>
</file>