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  <p:sldMasterId id="2147483648" r:id="rId5"/>
    <p:sldMasterId id="2147483649" r:id="rId6"/>
    <p:sldMasterId id="2147483765" r:id="rId7"/>
  </p:sldMasterIdLst>
  <p:notesMasterIdLst>
    <p:notesMasterId r:id="rId46"/>
  </p:notesMasterIdLst>
  <p:handoutMasterIdLst>
    <p:handoutMasterId r:id="rId47"/>
  </p:handoutMasterIdLst>
  <p:sldIdLst>
    <p:sldId id="256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150"/>
    <a:srgbClr val="662046"/>
    <a:srgbClr val="4F5051"/>
    <a:srgbClr val="504F51"/>
    <a:srgbClr val="DDDDDD"/>
    <a:srgbClr val="CC2F04"/>
    <a:srgbClr val="000000"/>
    <a:srgbClr val="5E6A71"/>
    <a:srgbClr val="580635"/>
    <a:srgbClr val="464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2" autoAdjust="0"/>
    <p:restoredTop sz="94728" autoAdjust="0"/>
  </p:normalViewPr>
  <p:slideViewPr>
    <p:cSldViewPr>
      <p:cViewPr varScale="1">
        <p:scale>
          <a:sx n="108" d="100"/>
          <a:sy n="108" d="100"/>
        </p:scale>
        <p:origin x="-12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2D52C-0B41-498F-A645-2795D7CEA135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2E28-4BCF-4359-9904-AFA4C3E82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31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F77A6A-600C-4B39-955E-47EDF024D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2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02EF3530-B425-4FD8-B0A7-34134941754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3247A0D5-917B-434F-AF7A-C91419928482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F73B312-3C24-4D77-9F75-5885396ACE8B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AD06AA7D-5A6C-4306-9D92-F494F03772EC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57556DA-6F74-4164-9150-99E5675E4509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1C13915-E865-4733-8846-59935EF03E71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532E805-2824-4661-810F-6068F5128734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E51E343-5FC5-4AA9-A680-44287E57F713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476019F-5893-4A78-AAFA-0541EBC84053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B8A0AE7-776E-4B97-BD02-4AEE24E6083F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F405E6B-4985-4105-987C-0A0D72520C96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F77A6A-600C-4B39-955E-47EDF024D9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7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FEBCE88-F835-4073-8884-AB03D5598115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3CB4DF8-3FA3-45D3-B594-A0DB34FF8AF2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841E59E-AD03-4042-8D1F-8341162AE34A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B2BE84FD-2CD7-4F87-98F2-793E73C4F452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0C82EAA1-09D4-4D47-B27A-F01BCE1AB1E8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DD7219D3-B32A-4FBC-991B-80BC8B9E55E7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640FE8B2-8129-4AF0-A349-217D7D5F0C22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0BBD426D-CB0B-470C-B435-36C90AF40860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5172FDA-2468-404B-B87D-8F1725EFCF13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E33804E-4062-4980-A029-3480407C6974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2C3E3CA-AD39-4195-A8AE-FCADDDEA7E8B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1751037-50A8-4C8D-88C8-B68C2D0F358B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166C3E5-79B2-4D00-8BCA-8EE77A3CAFB9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9A17BC48-13BE-4B48-B8F9-BF14861F8970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7BD2FFA0-FC54-49F3-9033-6E4676052F87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D912FB9-DCF2-4D2A-A527-249884D7EECE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7C13D6C-1E34-4D79-AF55-2F1051543305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64632061-7899-4CDC-9B0D-A561C3177A29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796925"/>
            <a:ext cx="4265613" cy="319881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56100"/>
            <a:ext cx="5030787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46125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2A767CD-81AB-411E-A37C-0729E0CBE5FC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3C2AAF4-710C-486A-86C9-F4A09ED80433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6D6655D2-CD68-407E-A30E-93C8B4EF0CBA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D27F10F6-8AB8-48B1-827D-FDDFB252716E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3200400"/>
            <a:ext cx="3886200" cy="533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362200"/>
            <a:ext cx="1524000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2362200"/>
            <a:ext cx="4419600" cy="1371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F5150"/>
                </a:solidFill>
              </a:defRPr>
            </a:lvl1pPr>
            <a:lvl2pPr>
              <a:defRPr>
                <a:solidFill>
                  <a:srgbClr val="4F5150"/>
                </a:solidFill>
              </a:defRPr>
            </a:lvl2pPr>
            <a:lvl3pPr>
              <a:defRPr>
                <a:solidFill>
                  <a:srgbClr val="4F5150"/>
                </a:solidFill>
              </a:defRPr>
            </a:lvl3pPr>
            <a:lvl4pPr>
              <a:defRPr>
                <a:solidFill>
                  <a:srgbClr val="4F5150"/>
                </a:solidFill>
              </a:defRPr>
            </a:lvl4pPr>
            <a:lvl5pPr>
              <a:defRPr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46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267200"/>
          </a:xfrm>
        </p:spPr>
        <p:txBody>
          <a:bodyPr/>
          <a:lstStyle>
            <a:lvl1pPr>
              <a:defRPr sz="2800">
                <a:solidFill>
                  <a:srgbClr val="4F5150"/>
                </a:solidFill>
              </a:defRPr>
            </a:lvl1pPr>
            <a:lvl2pPr>
              <a:defRPr sz="2400">
                <a:solidFill>
                  <a:srgbClr val="4F5150"/>
                </a:solidFill>
              </a:defRPr>
            </a:lvl2pPr>
            <a:lvl3pPr>
              <a:defRPr sz="2000">
                <a:solidFill>
                  <a:srgbClr val="4F5150"/>
                </a:solidFill>
              </a:defRPr>
            </a:lvl3pPr>
            <a:lvl4pPr>
              <a:defRPr sz="1800">
                <a:solidFill>
                  <a:srgbClr val="4F5150"/>
                </a:solidFill>
              </a:defRPr>
            </a:lvl4pPr>
            <a:lvl5pPr>
              <a:defRPr sz="1800">
                <a:solidFill>
                  <a:srgbClr val="4F51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267200"/>
          </a:xfrm>
        </p:spPr>
        <p:txBody>
          <a:bodyPr/>
          <a:lstStyle>
            <a:lvl1pPr>
              <a:defRPr sz="2800">
                <a:solidFill>
                  <a:srgbClr val="4F5150"/>
                </a:solidFill>
              </a:defRPr>
            </a:lvl1pPr>
            <a:lvl2pPr>
              <a:defRPr sz="2400">
                <a:solidFill>
                  <a:srgbClr val="4F5150"/>
                </a:solidFill>
              </a:defRPr>
            </a:lvl2pPr>
            <a:lvl3pPr>
              <a:defRPr sz="2000">
                <a:solidFill>
                  <a:srgbClr val="4F5150"/>
                </a:solidFill>
              </a:defRPr>
            </a:lvl3pPr>
            <a:lvl4pPr>
              <a:defRPr sz="1800">
                <a:solidFill>
                  <a:srgbClr val="4F5150"/>
                </a:solidFill>
              </a:defRPr>
            </a:lvl4pPr>
            <a:lvl5pPr>
              <a:defRPr sz="1800">
                <a:solidFill>
                  <a:srgbClr val="4F51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F51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  <a:lvl2pPr>
              <a:defRPr sz="2000">
                <a:solidFill>
                  <a:srgbClr val="4F5150"/>
                </a:solidFill>
              </a:defRPr>
            </a:lvl2pPr>
            <a:lvl3pPr>
              <a:defRPr sz="1800">
                <a:solidFill>
                  <a:srgbClr val="4F5150"/>
                </a:solidFill>
              </a:defRPr>
            </a:lvl3pPr>
            <a:lvl4pPr>
              <a:defRPr sz="1600">
                <a:solidFill>
                  <a:srgbClr val="4F5150"/>
                </a:solidFill>
              </a:defRPr>
            </a:lvl4pPr>
            <a:lvl5pPr>
              <a:defRPr sz="1600">
                <a:solidFill>
                  <a:srgbClr val="4F51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F51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  <a:lvl2pPr>
              <a:defRPr sz="2000">
                <a:solidFill>
                  <a:srgbClr val="4F5150"/>
                </a:solidFill>
              </a:defRPr>
            </a:lvl2pPr>
            <a:lvl3pPr>
              <a:defRPr sz="1800">
                <a:solidFill>
                  <a:srgbClr val="4F5150"/>
                </a:solidFill>
              </a:defRPr>
            </a:lvl3pPr>
            <a:lvl4pPr>
              <a:defRPr sz="1600">
                <a:solidFill>
                  <a:srgbClr val="4F5150"/>
                </a:solidFill>
              </a:defRPr>
            </a:lvl4pPr>
            <a:lvl5pPr>
              <a:defRPr sz="1600">
                <a:solidFill>
                  <a:srgbClr val="4F51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46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55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4F5150"/>
                </a:solidFill>
              </a:defRPr>
            </a:lvl1pPr>
            <a:lvl2pPr>
              <a:defRPr sz="2800">
                <a:solidFill>
                  <a:srgbClr val="4F5150"/>
                </a:solidFill>
              </a:defRPr>
            </a:lvl2pPr>
            <a:lvl3pPr>
              <a:defRPr sz="2400">
                <a:solidFill>
                  <a:srgbClr val="4F5150"/>
                </a:solidFill>
              </a:defRPr>
            </a:lvl3pPr>
            <a:lvl4pPr>
              <a:defRPr sz="2000">
                <a:solidFill>
                  <a:srgbClr val="4F5150"/>
                </a:solidFill>
              </a:defRPr>
            </a:lvl4pPr>
            <a:lvl5pPr>
              <a:defRPr sz="2000">
                <a:solidFill>
                  <a:srgbClr val="4F515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0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200400"/>
            <a:ext cx="3886200" cy="53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43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9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3810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705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1371600"/>
            <a:ext cx="77724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9926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2046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F515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4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F5150"/>
                </a:solidFill>
              </a:defRPr>
            </a:lvl1pPr>
            <a:lvl2pPr>
              <a:defRPr>
                <a:solidFill>
                  <a:srgbClr val="4F5150"/>
                </a:solidFill>
              </a:defRPr>
            </a:lvl2pPr>
            <a:lvl3pPr>
              <a:defRPr>
                <a:solidFill>
                  <a:srgbClr val="4F5150"/>
                </a:solidFill>
              </a:defRPr>
            </a:lvl3pPr>
            <a:lvl4pPr>
              <a:defRPr>
                <a:solidFill>
                  <a:srgbClr val="4F5150"/>
                </a:solidFill>
              </a:defRPr>
            </a:lvl4pPr>
            <a:lvl5pPr>
              <a:defRPr>
                <a:solidFill>
                  <a:srgbClr val="4F515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1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8626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44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4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829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238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8769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87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7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906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906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3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4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08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021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16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3200400"/>
            <a:ext cx="1866900" cy="53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3200400"/>
            <a:ext cx="1866900" cy="53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90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45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756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2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836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56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3810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05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705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371600"/>
            <a:ext cx="77724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744909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705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8100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5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04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0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36220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1" name="Rectangle 19"/>
          <p:cNvSpPr>
            <a:spLocks noChangeArrowheads="1"/>
          </p:cNvSpPr>
          <p:nvPr userDrawn="1"/>
        </p:nvSpPr>
        <p:spPr bwMode="auto">
          <a:xfrm>
            <a:off x="2819400" y="42672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en-US" sz="1600" smtClean="0">
              <a:solidFill>
                <a:srgbClr val="5E6A71"/>
              </a:solidFill>
            </a:endParaRPr>
          </a:p>
        </p:txBody>
      </p:sp>
      <p:pic>
        <p:nvPicPr>
          <p:cNvPr id="2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31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61100"/>
            <a:ext cx="148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Oneworld_logo copy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146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>
          <a:solidFill>
            <a:srgbClr val="662046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5E6A7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E6A7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5E6A7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E6A7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31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61100"/>
            <a:ext cx="148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Oneworld_logo copy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146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>
          <a:solidFill>
            <a:srgbClr val="66204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F505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F505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F505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4F505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3076" name="Group 6"/>
          <p:cNvGrpSpPr>
            <a:grpSpLocks/>
          </p:cNvGrpSpPr>
          <p:nvPr userDrawn="1"/>
        </p:nvGrpSpPr>
        <p:grpSpPr bwMode="auto">
          <a:xfrm>
            <a:off x="12700" y="6369050"/>
            <a:ext cx="9144000" cy="481013"/>
            <a:chOff x="0" y="4017"/>
            <a:chExt cx="7123" cy="303"/>
          </a:xfrm>
        </p:grpSpPr>
        <p:pic>
          <p:nvPicPr>
            <p:cNvPr id="3078" name="Picture 7" descr="Line v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17"/>
              <a:ext cx="357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8" descr="Line v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017"/>
              <a:ext cx="357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31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61100"/>
            <a:ext cx="148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Oneworld_logo copy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146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F51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F515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F515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F515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4F515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31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61100"/>
            <a:ext cx="148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Oneworld_logo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146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F5150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F515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4F5150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o"/>
        <a:defRPr sz="2400">
          <a:solidFill>
            <a:srgbClr val="4F5150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4F5150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6"/>
          <p:cNvSpPr txBox="1">
            <a:spLocks noChangeArrowheads="1"/>
          </p:cNvSpPr>
          <p:nvPr/>
        </p:nvSpPr>
        <p:spPr bwMode="auto">
          <a:xfrm>
            <a:off x="914400" y="236220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662046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2046"/>
                </a:solidFill>
                <a:latin typeface="Arial Black" pitchFamily="34" charset="0"/>
                <a:ea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2046"/>
                </a:solidFill>
                <a:latin typeface="Arial Black" pitchFamily="34" charset="0"/>
                <a:ea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2046"/>
                </a:solidFill>
                <a:latin typeface="Arial Black" pitchFamily="34" charset="0"/>
                <a:ea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662046"/>
                </a:solidFill>
                <a:latin typeface="Arial Black" pitchFamily="34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62046"/>
                </a:solidFill>
                <a:latin typeface="Arial Black" pitchFamily="34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62046"/>
                </a:solidFill>
                <a:latin typeface="Arial Black" pitchFamily="34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62046"/>
                </a:solidFill>
                <a:latin typeface="Arial Black" pitchFamily="34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662046"/>
                </a:solidFill>
                <a:latin typeface="Arial Black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kern="0" smtClean="0">
                <a:solidFill>
                  <a:srgbClr val="580635"/>
                </a:solidFill>
              </a:rPr>
              <a:t>PROS O&amp;D FORECASTER</a:t>
            </a:r>
            <a:endParaRPr lang="en-US" altLang="en-US" kern="0" dirty="0" smtClean="0">
              <a:solidFill>
                <a:srgbClr val="580635"/>
              </a:solidFill>
            </a:endParaRPr>
          </a:p>
        </p:txBody>
      </p:sp>
      <p:sp>
        <p:nvSpPr>
          <p:cNvPr id="7" name="Rectangle 27"/>
          <p:cNvSpPr txBox="1">
            <a:spLocks noChangeArrowheads="1"/>
          </p:cNvSpPr>
          <p:nvPr/>
        </p:nvSpPr>
        <p:spPr>
          <a:xfrm>
            <a:off x="914400" y="3124200"/>
            <a:ext cx="5410200" cy="533400"/>
          </a:xfrm>
          <a:prstGeom prst="rect">
            <a:avLst/>
          </a:prstGeom>
          <a:noFill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5E6A7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9pPr>
          </a:lstStyle>
          <a:p>
            <a:pPr algn="l" eaLnBrk="1" hangingPunct="1"/>
            <a:r>
              <a:rPr lang="en-US" altLang="en-US" sz="2800" kern="0" dirty="0" smtClean="0">
                <a:solidFill>
                  <a:srgbClr val="580635"/>
                </a:solidFill>
              </a:rPr>
              <a:t>New Joiner Training – Day 2</a:t>
            </a:r>
          </a:p>
          <a:p>
            <a:pPr algn="l" eaLnBrk="1" hangingPunct="1"/>
            <a:endParaRPr lang="en-US" altLang="en-US" sz="2800" kern="0" dirty="0" smtClean="0">
              <a:solidFill>
                <a:srgbClr val="580635"/>
              </a:solidFill>
            </a:endParaRPr>
          </a:p>
          <a:p>
            <a:pPr algn="l" eaLnBrk="1" hangingPunct="1"/>
            <a:r>
              <a:rPr lang="en-US" altLang="en-US" sz="2800" kern="0" dirty="0" smtClean="0">
                <a:solidFill>
                  <a:srgbClr val="580635"/>
                </a:solidFill>
              </a:rPr>
              <a:t>June 2014</a:t>
            </a:r>
          </a:p>
          <a:p>
            <a:pPr algn="l" eaLnBrk="1" hangingPunct="1"/>
            <a:endParaRPr lang="en-US" altLang="en-US" sz="2800" kern="0" dirty="0" smtClean="0">
              <a:solidFill>
                <a:srgbClr val="580635"/>
              </a:solidFill>
            </a:endParaRPr>
          </a:p>
          <a:p>
            <a:pPr algn="l" eaLnBrk="1" hangingPunct="1"/>
            <a:r>
              <a:rPr lang="en-US" altLang="en-US" sz="2800" kern="0" dirty="0" smtClean="0">
                <a:solidFill>
                  <a:srgbClr val="58063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5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019300" y="3630613"/>
            <a:ext cx="1241425" cy="2233612"/>
            <a:chOff x="2019300" y="3630613"/>
            <a:chExt cx="1241425" cy="2233612"/>
          </a:xfrm>
        </p:grpSpPr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2019300" y="4424363"/>
              <a:ext cx="10795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future </a:t>
              </a:r>
              <a:b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</a:b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departure</a:t>
              </a:r>
              <a:b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</a:b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dates</a:t>
              </a:r>
            </a:p>
          </p:txBody>
        </p:sp>
        <p:sp>
          <p:nvSpPr>
            <p:cNvPr id="38" name="AutoShape 22"/>
            <p:cNvSpPr>
              <a:spLocks/>
            </p:cNvSpPr>
            <p:nvPr/>
          </p:nvSpPr>
          <p:spPr bwMode="auto">
            <a:xfrm>
              <a:off x="2974975" y="3630613"/>
              <a:ext cx="285750" cy="2233612"/>
            </a:xfrm>
            <a:prstGeom prst="leftBrace">
              <a:avLst>
                <a:gd name="adj1" fmla="val 65139"/>
                <a:gd name="adj2" fmla="val 50000"/>
              </a:avLst>
            </a:prstGeom>
            <a:noFill/>
            <a:ln w="6350">
              <a:solidFill>
                <a:srgbClr val="F4B25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rgbClr val="4F5150"/>
                </a:solidFill>
                <a:latin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09788" y="1692275"/>
            <a:ext cx="1150937" cy="1914525"/>
            <a:chOff x="2109788" y="1692275"/>
            <a:chExt cx="1150937" cy="1914525"/>
          </a:xfrm>
        </p:grpSpPr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2109788" y="2349500"/>
              <a:ext cx="8985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historical </a:t>
              </a:r>
              <a:b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</a:b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departure</a:t>
              </a:r>
              <a:b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</a:b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dates</a:t>
              </a:r>
            </a:p>
          </p:txBody>
        </p:sp>
        <p:sp>
          <p:nvSpPr>
            <p:cNvPr id="41" name="AutoShape 23"/>
            <p:cNvSpPr>
              <a:spLocks/>
            </p:cNvSpPr>
            <p:nvPr/>
          </p:nvSpPr>
          <p:spPr bwMode="auto">
            <a:xfrm>
              <a:off x="2974975" y="1692275"/>
              <a:ext cx="285750" cy="1914525"/>
            </a:xfrm>
            <a:prstGeom prst="leftBrace">
              <a:avLst>
                <a:gd name="adj1" fmla="val 55833"/>
                <a:gd name="adj2" fmla="val 50000"/>
              </a:avLst>
            </a:prstGeom>
            <a:noFill/>
            <a:ln w="6350">
              <a:solidFill>
                <a:srgbClr val="F4B25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rgbClr val="4F5150"/>
                </a:solidFill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00" y="1371600"/>
            <a:ext cx="6731000" cy="323165"/>
            <a:chOff x="812800" y="1371600"/>
            <a:chExt cx="6731000" cy="323165"/>
          </a:xfrm>
        </p:grpSpPr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3292475" y="1371600"/>
              <a:ext cx="42513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500" b="1" dirty="0">
                  <a:solidFill>
                    <a:srgbClr val="4F5150"/>
                  </a:solidFill>
                  <a:latin typeface="Tahoma" pitchFamily="34" charset="0"/>
                </a:rPr>
                <a:t>1 2 3 4 5 6 7 8 9 . . . . . . . . . 13 14 15 </a:t>
              </a:r>
              <a:r>
                <a:rPr lang="en-US" altLang="en-US" sz="1500" b="1" dirty="0" smtClean="0">
                  <a:solidFill>
                    <a:srgbClr val="4F5150"/>
                  </a:solidFill>
                  <a:latin typeface="Tahoma" pitchFamily="34" charset="0"/>
                </a:rPr>
                <a:t>16 17    </a:t>
              </a:r>
              <a:endParaRPr lang="en-US" altLang="en-US" sz="1500" b="1" dirty="0">
                <a:solidFill>
                  <a:srgbClr val="4F5150"/>
                </a:solidFill>
                <a:latin typeface="Tahoma" pitchFamily="34" charset="0"/>
              </a:endParaRPr>
            </a:p>
          </p:txBody>
        </p: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812800" y="1371600"/>
              <a:ext cx="28717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400" b="1" dirty="0">
                  <a:solidFill>
                    <a:srgbClr val="4F5150"/>
                  </a:solidFill>
                  <a:latin typeface="Tahoma" pitchFamily="34" charset="0"/>
                </a:rPr>
                <a:t>Data Collection Points</a:t>
              </a:r>
            </a:p>
          </p:txBody>
        </p:sp>
      </p:grp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7828530" y="3464719"/>
            <a:ext cx="812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b="1" dirty="0">
                <a:solidFill>
                  <a:srgbClr val="4F5150"/>
                </a:solidFill>
                <a:latin typeface="Tahoma" pitchFamily="34" charset="0"/>
              </a:rPr>
              <a:t>today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3455988" y="2481263"/>
            <a:ext cx="1606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400" b="1" dirty="0">
                <a:solidFill>
                  <a:srgbClr val="4F5150"/>
                </a:solidFill>
                <a:latin typeface="Tahoma" pitchFamily="34" charset="0"/>
              </a:rPr>
              <a:t>observed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3336925" y="1665288"/>
            <a:ext cx="4034404" cy="4214812"/>
            <a:chOff x="2524125" y="1665288"/>
            <a:chExt cx="3848100" cy="4214812"/>
          </a:xfrm>
        </p:grpSpPr>
        <p:grpSp>
          <p:nvGrpSpPr>
            <p:cNvPr id="48" name="Group 2"/>
            <p:cNvGrpSpPr>
              <a:grpSpLocks/>
            </p:cNvGrpSpPr>
            <p:nvPr/>
          </p:nvGrpSpPr>
          <p:grpSpPr bwMode="auto">
            <a:xfrm>
              <a:off x="2524125" y="1757363"/>
              <a:ext cx="3848100" cy="4067175"/>
              <a:chOff x="1590" y="1107"/>
              <a:chExt cx="2424" cy="2562"/>
            </a:xfrm>
          </p:grpSpPr>
          <p:sp>
            <p:nvSpPr>
              <p:cNvPr id="52" name="Line 3"/>
              <p:cNvSpPr>
                <a:spLocks noChangeShapeType="1"/>
              </p:cNvSpPr>
              <p:nvPr/>
            </p:nvSpPr>
            <p:spPr bwMode="auto">
              <a:xfrm>
                <a:off x="1600" y="1107"/>
                <a:ext cx="2402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53" name="Line 4"/>
              <p:cNvSpPr>
                <a:spLocks noChangeShapeType="1"/>
              </p:cNvSpPr>
              <p:nvPr/>
            </p:nvSpPr>
            <p:spPr bwMode="auto">
              <a:xfrm>
                <a:off x="1600" y="2061"/>
                <a:ext cx="2402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>
                <a:off x="1600" y="2269"/>
                <a:ext cx="2402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55" name="Line 6"/>
              <p:cNvSpPr>
                <a:spLocks noChangeShapeType="1"/>
              </p:cNvSpPr>
              <p:nvPr/>
            </p:nvSpPr>
            <p:spPr bwMode="auto">
              <a:xfrm>
                <a:off x="1600" y="2395"/>
                <a:ext cx="2184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1600" y="2511"/>
                <a:ext cx="1981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1600" y="2628"/>
                <a:ext cx="1777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58" name="Line 9"/>
              <p:cNvSpPr>
                <a:spLocks noChangeShapeType="1"/>
              </p:cNvSpPr>
              <p:nvPr/>
            </p:nvSpPr>
            <p:spPr bwMode="auto">
              <a:xfrm>
                <a:off x="1600" y="2744"/>
                <a:ext cx="1583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59" name="Line 10"/>
              <p:cNvSpPr>
                <a:spLocks noChangeShapeType="1"/>
              </p:cNvSpPr>
              <p:nvPr/>
            </p:nvSpPr>
            <p:spPr bwMode="auto">
              <a:xfrm>
                <a:off x="1600" y="2860"/>
                <a:ext cx="1395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>
                <a:off x="1600" y="2976"/>
                <a:ext cx="1172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61" name="Line 12"/>
              <p:cNvSpPr>
                <a:spLocks noChangeShapeType="1"/>
              </p:cNvSpPr>
              <p:nvPr/>
            </p:nvSpPr>
            <p:spPr bwMode="auto">
              <a:xfrm>
                <a:off x="1600" y="3093"/>
                <a:ext cx="983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1600" y="3209"/>
                <a:ext cx="784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63" name="Line 14"/>
              <p:cNvSpPr>
                <a:spLocks noChangeShapeType="1"/>
              </p:cNvSpPr>
              <p:nvPr/>
            </p:nvSpPr>
            <p:spPr bwMode="auto">
              <a:xfrm>
                <a:off x="1600" y="3325"/>
                <a:ext cx="566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1600" y="3441"/>
                <a:ext cx="387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1600" y="3558"/>
                <a:ext cx="179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 flipV="1">
                <a:off x="1590" y="2269"/>
                <a:ext cx="2424" cy="140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</p:grp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2524125" y="1665288"/>
              <a:ext cx="3844925" cy="4214812"/>
            </a:xfrm>
            <a:prstGeom prst="rect">
              <a:avLst/>
            </a:prstGeom>
            <a:noFill/>
            <a:ln w="6350">
              <a:solidFill>
                <a:srgbClr val="F4B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rgbClr val="4F5150"/>
                </a:solidFill>
                <a:latin typeface="Arial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 rot="5400000">
              <a:off x="3345657" y="2790031"/>
              <a:ext cx="2214562" cy="3838575"/>
            </a:xfrm>
            <a:prstGeom prst="rtTriangle">
              <a:avLst/>
            </a:prstGeom>
            <a:solidFill>
              <a:srgbClr val="4594FF">
                <a:alpha val="50195"/>
              </a:srgbClr>
            </a:solidFill>
            <a:ln w="6350">
              <a:solidFill>
                <a:srgbClr val="F4B25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rgbClr val="4F5150"/>
                </a:solidFill>
                <a:latin typeface="Arial" charset="0"/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2533650" y="3446463"/>
              <a:ext cx="3813175" cy="0"/>
            </a:xfrm>
            <a:prstGeom prst="line">
              <a:avLst/>
            </a:prstGeom>
            <a:noFill/>
            <a:ln w="6350">
              <a:solidFill>
                <a:srgbClr val="F4B25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4F5150"/>
                </a:solidFill>
              </a:endParaRPr>
            </a:p>
          </p:txBody>
        </p:sp>
      </p:grpSp>
      <p:sp>
        <p:nvSpPr>
          <p:cNvPr id="67" name="Rectangle 29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6705600" cy="454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Guillotine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flipH="1">
            <a:off x="7371330" y="3602038"/>
            <a:ext cx="457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204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361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Seasonality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4267200"/>
          </a:xfrm>
        </p:spPr>
        <p:txBody>
          <a:bodyPr/>
          <a:lstStyle/>
          <a:p>
            <a:pPr indent="-285750" eaLnBrk="1" hangingPunct="1">
              <a:buFont typeface="Arial" panose="020B0604020202020204" pitchFamily="34" charset="0"/>
              <a:buChar char="−"/>
            </a:pPr>
            <a:r>
              <a:rPr lang="en-US" altLang="en-US" sz="2400" dirty="0" smtClean="0"/>
              <a:t>Seasonality filters and find smooth functions of time that reflect the slow change in bookings behavior.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Reflects seasonal fluctuations in demand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Does not address sharp spikes or valleys in demand</a:t>
            </a:r>
          </a:p>
        </p:txBody>
      </p:sp>
    </p:spTree>
    <p:extLst>
      <p:ext uri="{BB962C8B-B14F-4D97-AF65-F5344CB8AC3E}">
        <p14:creationId xmlns:p14="http://schemas.microsoft.com/office/powerpoint/2010/main" val="4229675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Forecast – Step 3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-57150" y="2057400"/>
            <a:ext cx="2963863" cy="3914775"/>
            <a:chOff x="-36" y="1290"/>
            <a:chExt cx="1867" cy="2466"/>
          </a:xfrm>
        </p:grpSpPr>
        <p:sp>
          <p:nvSpPr>
            <p:cNvPr id="16393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10" y="1290"/>
              <a:ext cx="1721" cy="24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solidFill>
                    <a:srgbClr val="99CCFF"/>
                  </a:solidFill>
                  <a:latin typeface="Impact"/>
                </a:rPr>
                <a:t>1</a:t>
              </a:r>
            </a:p>
          </p:txBody>
        </p:sp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-36" y="1560"/>
              <a:ext cx="1823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>
                  <a:solidFill>
                    <a:srgbClr val="B2B2B2"/>
                  </a:solidFill>
                  <a:latin typeface="Tahoma" pitchFamily="34" charset="0"/>
                </a:rPr>
                <a:t>Create observations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>
                  <a:solidFill>
                    <a:srgbClr val="B2B2B2"/>
                  </a:solidFill>
                  <a:latin typeface="Tahoma" pitchFamily="34" charset="0"/>
                </a:rPr>
                <a:t>   </a:t>
              </a: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(Observation Builder)</a:t>
              </a:r>
              <a:endParaRPr lang="en-US" altLang="en-US" sz="1800" b="1">
                <a:solidFill>
                  <a:srgbClr val="B2B2B2"/>
                </a:solidFill>
                <a:latin typeface="Tahoma" pitchFamily="34" charset="0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Demand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Cancel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endParaRPr lang="en-US" altLang="en-US" sz="1800">
                <a:solidFill>
                  <a:srgbClr val="B2B2B2"/>
                </a:solidFill>
                <a:latin typeface="Tahoma" pitchFamily="34" charset="0"/>
              </a:endParaRPr>
            </a:p>
          </p:txBody>
        </p:sp>
      </p:grp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3394075" y="1438275"/>
            <a:ext cx="2732088" cy="3914775"/>
            <a:chOff x="2138" y="906"/>
            <a:chExt cx="1721" cy="2466"/>
          </a:xfrm>
        </p:grpSpPr>
        <p:sp>
          <p:nvSpPr>
            <p:cNvPr id="16391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138" y="906"/>
              <a:ext cx="1721" cy="24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solidFill>
                    <a:srgbClr val="99CCFF"/>
                  </a:solidFill>
                  <a:latin typeface="Impact"/>
                </a:rPr>
                <a:t>2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2597" y="1042"/>
              <a:ext cx="1146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5715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>
                  <a:solidFill>
                    <a:srgbClr val="B2B2B2"/>
                  </a:solidFill>
                  <a:latin typeface="Tahoma" pitchFamily="34" charset="0"/>
                </a:rPr>
                <a:t>Update model</a:t>
              </a:r>
              <a:endParaRPr lang="en-US" altLang="en-US" sz="1800">
                <a:solidFill>
                  <a:srgbClr val="B2B2B2"/>
                </a:solidFill>
                <a:latin typeface="Tahoma" pitchFamily="34" charset="0"/>
              </a:endParaRPr>
            </a:p>
            <a:p>
              <a:pPr lvl="1"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Demand</a:t>
              </a:r>
            </a:p>
            <a:p>
              <a:pPr lvl="1"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Cancel Rate</a:t>
              </a:r>
            </a:p>
          </p:txBody>
        </p:sp>
      </p:grpSp>
      <p:sp>
        <p:nvSpPr>
          <p:cNvPr id="16389" name="WordArt 9"/>
          <p:cNvSpPr>
            <a:spLocks noChangeArrowheads="1" noChangeShapeType="1" noTextEdit="1"/>
          </p:cNvSpPr>
          <p:nvPr/>
        </p:nvSpPr>
        <p:spPr bwMode="auto">
          <a:xfrm>
            <a:off x="6284913" y="566738"/>
            <a:ext cx="2732087" cy="3914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solidFill>
                  <a:srgbClr val="2652A0"/>
                </a:solidFill>
                <a:latin typeface="Impact"/>
              </a:rPr>
              <a:t>3</a:t>
            </a: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6572250" y="388938"/>
            <a:ext cx="2247900" cy="1250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solidFill>
                  <a:schemeClr val="bg1"/>
                </a:solidFill>
                <a:latin typeface="Tahoma" pitchFamily="34" charset="0"/>
              </a:rPr>
              <a:t>Request forecast</a:t>
            </a:r>
          </a:p>
        </p:txBody>
      </p:sp>
    </p:spTree>
    <p:extLst>
      <p:ext uri="{BB962C8B-B14F-4D97-AF65-F5344CB8AC3E}">
        <p14:creationId xmlns:p14="http://schemas.microsoft.com/office/powerpoint/2010/main" val="40711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Step 3: Request Forecast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91438" cy="4732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Request the forecast for the future dates and convert the data to the ODIFs  </a:t>
            </a:r>
          </a:p>
          <a:p>
            <a:pPr eaLnBrk="1" hangingPunct="1">
              <a:lnSpc>
                <a:spcPct val="8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Requests forecast data based on a day-of-week pattern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i="1" dirty="0" smtClean="0"/>
              <a:t>E.g.</a:t>
            </a:r>
            <a:r>
              <a:rPr lang="en-US" sz="2400" dirty="0" smtClean="0"/>
              <a:t> All future Mondays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Managed by list of Days Prior (system parameter) </a:t>
            </a:r>
          </a:p>
          <a:p>
            <a:pPr eaLnBrk="1" hangingPunct="1">
              <a:lnSpc>
                <a:spcPct val="8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For all ODIF’s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Obtain ODPF Demand by DCP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Obtain ODPF Cancel rate by DCP 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Convert ODPF to ODIF using customer-choice algorithm, min connection table and current schedule 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16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 Forecast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924800" cy="3886200"/>
          </a:xfrm>
        </p:spPr>
        <p:txBody>
          <a:bodyPr/>
          <a:lstStyle/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Calculate (Net) Demand–to-Come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To forecast net bookings to come for each DCP, the blending process incorporates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en-US" sz="2400" dirty="0" smtClean="0"/>
              <a:t>Forecast demand at each DCP (an absolute number)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en-US" sz="2400" dirty="0" smtClean="0"/>
              <a:t>Expected cancellation at each DCP (a rate)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en-US" sz="2400" dirty="0" smtClean="0"/>
              <a:t>Bookings on hand</a:t>
            </a:r>
          </a:p>
          <a:p>
            <a:pPr lvl="1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dirty="0" smtClean="0"/>
              <a:t>Net demand is calculated through a process that blend demand and cancel rate by DCP and moves across all future DCP’s</a:t>
            </a:r>
          </a:p>
        </p:txBody>
      </p:sp>
    </p:spTree>
    <p:extLst>
      <p:ext uri="{BB962C8B-B14F-4D97-AF65-F5344CB8AC3E}">
        <p14:creationId xmlns:p14="http://schemas.microsoft.com/office/powerpoint/2010/main" val="32845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Blending Process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848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 Narrow" pitchFamily="34" charset="0"/>
              <a:buChar char="–"/>
            </a:pPr>
            <a:r>
              <a:rPr lang="en-US" altLang="en-US" sz="2400" dirty="0" smtClean="0">
                <a:solidFill>
                  <a:srgbClr val="4F5150"/>
                </a:solidFill>
              </a:rPr>
              <a:t>Example using 3 DCPs: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4F5150"/>
                </a:solidFill>
              </a:rPr>
              <a:t>Net bookings at DCP 1 = 10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4F5150"/>
                </a:solidFill>
              </a:rPr>
              <a:t>Forecasted new bookings at DCP 2 = 5 and at DCP 3 = 10 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4F5150"/>
                </a:solidFill>
              </a:rPr>
              <a:t>Forecasted cancellation rates at DCP 2 = 0.1 (10%) and DCP 3 = 0.2 (20%)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4F5150"/>
                </a:solidFill>
              </a:rPr>
              <a:t>Where N(i)  is forecasted demand, X(i) the forecasted new bookings at DCP i, R(i) the forecasted cancellation rate at DCP i. 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4F5150"/>
                </a:solidFill>
              </a:rPr>
              <a:t>Forecasted net bookings at DCP 2: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4F5150"/>
                </a:solidFill>
              </a:rPr>
              <a:t> N(2) = [ N(1) + X(2) ] * [ 1 - R(2) ] 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4F5150"/>
                </a:solidFill>
              </a:rPr>
              <a:t> </a:t>
            </a:r>
            <a:r>
              <a:rPr lang="en-US" altLang="en-US" sz="2400" dirty="0" smtClean="0">
                <a:solidFill>
                  <a:srgbClr val="4F5150"/>
                </a:solidFill>
              </a:rPr>
              <a:t>           = [ 10  +  5 ]  *  [ 1  -  0.1 ]   =   13.5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4F5150"/>
                </a:solidFill>
              </a:rPr>
              <a:t>Forecasted net bookings at DCP 3: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4F5150"/>
                </a:solidFill>
              </a:rPr>
              <a:t> N(3) = [ N(2) + X(3)] * [ 1 - R(3) ] 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en-US" sz="2400" dirty="0" smtClean="0">
                <a:solidFill>
                  <a:srgbClr val="4F5150"/>
                </a:solidFill>
              </a:rPr>
              <a:t>            = [ 13.5 + 10 ]  *  [ 1 - 0.2 ]    = 18.8</a:t>
            </a:r>
          </a:p>
        </p:txBody>
      </p:sp>
    </p:spTree>
    <p:extLst>
      <p:ext uri="{BB962C8B-B14F-4D97-AF65-F5344CB8AC3E}">
        <p14:creationId xmlns:p14="http://schemas.microsoft.com/office/powerpoint/2010/main" val="2002318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Last Step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89037"/>
            <a:ext cx="7239000" cy="4525963"/>
          </a:xfrm>
        </p:spPr>
        <p:txBody>
          <a:bodyPr/>
          <a:lstStyle/>
          <a:p>
            <a:pPr marL="457200" indent="-457200"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Applies forecast influences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Produces the influenced forecast for each DCP and the demand to come</a:t>
            </a:r>
          </a:p>
          <a:p>
            <a:pPr lvl="1" eaLnBrk="1" hangingPunct="1">
              <a:buFont typeface="Arial" charset="0"/>
              <a:buChar char="•"/>
            </a:pPr>
            <a:endParaRPr lang="en-US" altLang="en-US" sz="2400" dirty="0" smtClean="0"/>
          </a:p>
          <a:p>
            <a:pPr marL="457200" indent="-457200"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Populates the Leg show-up forecast</a:t>
            </a:r>
          </a:p>
        </p:txBody>
      </p:sp>
    </p:spTree>
    <p:extLst>
      <p:ext uri="{BB962C8B-B14F-4D97-AF65-F5344CB8AC3E}">
        <p14:creationId xmlns:p14="http://schemas.microsoft.com/office/powerpoint/2010/main" val="403534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Agenda (Part 2)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772400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4F5150"/>
              </a:buClr>
              <a:buFont typeface="Arial Narrow" pitchFamily="34" charset="0"/>
              <a:buChar char="–"/>
            </a:pPr>
            <a:r>
              <a:rPr lang="en-US" altLang="en-US" sz="2400" dirty="0" smtClean="0"/>
              <a:t>Demand Influences</a:t>
            </a:r>
          </a:p>
          <a:p>
            <a:pPr lvl="1" eaLnBrk="1" hangingPunct="1">
              <a:lnSpc>
                <a:spcPct val="80000"/>
              </a:lnSpc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Multiplicative Adjustments</a:t>
            </a:r>
          </a:p>
          <a:p>
            <a:pPr lvl="1" eaLnBrk="1" hangingPunct="1">
              <a:lnSpc>
                <a:spcPct val="80000"/>
              </a:lnSpc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Additive Booking Influence</a:t>
            </a:r>
          </a:p>
          <a:p>
            <a:pPr lvl="1" eaLnBrk="1" hangingPunct="1">
              <a:lnSpc>
                <a:spcPct val="80000"/>
              </a:lnSpc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Additive Cancellation </a:t>
            </a:r>
          </a:p>
          <a:p>
            <a:pPr lvl="1" eaLnBrk="1" hangingPunct="1">
              <a:lnSpc>
                <a:spcPct val="80000"/>
              </a:lnSpc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Multiplicative Cancellation</a:t>
            </a:r>
          </a:p>
          <a:p>
            <a:pPr lvl="1" eaLnBrk="1" hangingPunct="1">
              <a:lnSpc>
                <a:spcPct val="80000"/>
              </a:lnSpc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Min and Max Influence</a:t>
            </a:r>
          </a:p>
          <a:p>
            <a:pPr lvl="1" eaLnBrk="1" hangingPunct="1">
              <a:lnSpc>
                <a:spcPct val="80000"/>
              </a:lnSpc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Booking / Cancellation Rate Overrides</a:t>
            </a:r>
          </a:p>
          <a:p>
            <a:pPr eaLnBrk="1" hangingPunct="1">
              <a:lnSpc>
                <a:spcPct val="80000"/>
              </a:lnSpc>
              <a:buClr>
                <a:srgbClr val="4F5150"/>
              </a:buClr>
              <a:buFont typeface="Arial Narrow" pitchFamily="34" charset="0"/>
              <a:buChar char="–"/>
            </a:pPr>
            <a:r>
              <a:rPr lang="en-US" altLang="en-US" sz="2400" dirty="0" smtClean="0"/>
              <a:t>Holiday and Special Events Forecasting</a:t>
            </a:r>
          </a:p>
          <a:p>
            <a:pPr lvl="1" eaLnBrk="1" hangingPunct="1">
              <a:lnSpc>
                <a:spcPct val="80000"/>
              </a:lnSpc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Holiday and Special Events Overview</a:t>
            </a:r>
          </a:p>
          <a:p>
            <a:pPr lvl="1" eaLnBrk="1" hangingPunct="1">
              <a:lnSpc>
                <a:spcPct val="80000"/>
              </a:lnSpc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Holiday Model Data &amp; Forecast Flow</a:t>
            </a:r>
          </a:p>
          <a:p>
            <a:pPr eaLnBrk="1" hangingPunct="1">
              <a:lnSpc>
                <a:spcPct val="80000"/>
              </a:lnSpc>
              <a:buClr>
                <a:srgbClr val="4F5150"/>
              </a:buClr>
              <a:buFont typeface="Arial Narrow" pitchFamily="34" charset="0"/>
              <a:buChar char="–"/>
            </a:pPr>
            <a:r>
              <a:rPr lang="en-US" altLang="en-US" sz="2400" dirty="0" smtClean="0"/>
              <a:t>Demand Sponsorship</a:t>
            </a:r>
          </a:p>
          <a:p>
            <a:pPr eaLnBrk="1" hangingPunct="1">
              <a:lnSpc>
                <a:spcPct val="80000"/>
              </a:lnSpc>
              <a:buClr>
                <a:srgbClr val="4F5150"/>
              </a:buClr>
              <a:buFont typeface="Arial Narrow" pitchFamily="34" charset="0"/>
              <a:buChar char="–"/>
            </a:pPr>
            <a:r>
              <a:rPr lang="en-US" altLang="en-US" sz="2400" dirty="0" smtClean="0"/>
              <a:t>Demand Mapping</a:t>
            </a:r>
          </a:p>
          <a:p>
            <a:pPr eaLnBrk="1" hangingPunct="1">
              <a:lnSpc>
                <a:spcPct val="80000"/>
              </a:lnSpc>
              <a:buClr>
                <a:srgbClr val="4F5150"/>
              </a:buClr>
              <a:buFont typeface="Arial Narrow" pitchFamily="34" charset="0"/>
              <a:buChar char="–"/>
            </a:pPr>
            <a:r>
              <a:rPr lang="en-US" altLang="en-US" sz="2400" dirty="0" smtClean="0"/>
              <a:t>Discussion/Review</a:t>
            </a:r>
          </a:p>
        </p:txBody>
      </p:sp>
    </p:spTree>
    <p:extLst>
      <p:ext uri="{BB962C8B-B14F-4D97-AF65-F5344CB8AC3E}">
        <p14:creationId xmlns:p14="http://schemas.microsoft.com/office/powerpoint/2010/main" val="17223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00200"/>
            <a:ext cx="6400800" cy="863600"/>
          </a:xfrm>
        </p:spPr>
        <p:txBody>
          <a:bodyPr/>
          <a:lstStyle/>
          <a:p>
            <a:pPr algn="l" eaLnBrk="1" hangingPunct="1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Demand Influences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38200" y="381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rgbClr val="580635"/>
                </a:solidFill>
                <a:latin typeface="+mn-lt"/>
              </a:rPr>
              <a:t>PROS O&amp;D Forecaster</a:t>
            </a:r>
          </a:p>
        </p:txBody>
      </p:sp>
    </p:spTree>
    <p:extLst>
      <p:ext uri="{BB962C8B-B14F-4D97-AF65-F5344CB8AC3E}">
        <p14:creationId xmlns:p14="http://schemas.microsoft.com/office/powerpoint/2010/main" val="11857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Demand Influences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Forecast User Influences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Sponsorship 		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Holidays &amp; Special Events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Demand Mapping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Multiplicative Adjustments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Additive Booking Influence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Additive Cancellation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Multiplicative Cancellation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Min and Max Influence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Booking / Cancellation Rate Overrides</a:t>
            </a:r>
          </a:p>
        </p:txBody>
      </p:sp>
    </p:spTree>
    <p:extLst>
      <p:ext uri="{BB962C8B-B14F-4D97-AF65-F5344CB8AC3E}">
        <p14:creationId xmlns:p14="http://schemas.microsoft.com/office/powerpoint/2010/main" val="887700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Agenda (Part 1)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4648200"/>
          </a:xfrm>
          <a:noFill/>
        </p:spPr>
        <p:txBody>
          <a:bodyPr/>
          <a:lstStyle/>
          <a:p>
            <a:pPr eaLnBrk="1" hangingPunct="1">
              <a:buClr>
                <a:srgbClr val="4F5150"/>
              </a:buClr>
              <a:buFont typeface="Arial Narrow" pitchFamily="34" charset="0"/>
              <a:buChar char="–"/>
            </a:pPr>
            <a:r>
              <a:rPr lang="en-US" altLang="en-US" sz="2400" dirty="0" smtClean="0"/>
              <a:t>Forecasting Steps</a:t>
            </a:r>
          </a:p>
          <a:p>
            <a:pPr lvl="1" eaLnBrk="1" hangingPunct="1"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Create Observations</a:t>
            </a:r>
          </a:p>
          <a:p>
            <a:pPr lvl="1" eaLnBrk="1" hangingPunct="1"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Update Forecast Model</a:t>
            </a:r>
          </a:p>
          <a:p>
            <a:pPr lvl="1" eaLnBrk="1" hangingPunct="1"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Request Forecast</a:t>
            </a:r>
          </a:p>
          <a:p>
            <a:pPr lvl="1" eaLnBrk="1" hangingPunct="1"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Apply Influences</a:t>
            </a:r>
          </a:p>
          <a:p>
            <a:pPr lvl="1" eaLnBrk="1" hangingPunct="1">
              <a:buClr>
                <a:srgbClr val="4F5150"/>
              </a:buClr>
              <a:buFont typeface="Arial" charset="0"/>
              <a:buChar char="•"/>
            </a:pPr>
            <a:r>
              <a:rPr lang="en-US" altLang="en-US" sz="2400" dirty="0" smtClean="0"/>
              <a:t>Populates Leg Show-up Forecast</a:t>
            </a:r>
          </a:p>
          <a:p>
            <a:pPr eaLnBrk="1" hangingPunct="1">
              <a:buClr>
                <a:srgbClr val="4F5150"/>
              </a:buClr>
              <a:buFont typeface="Arial Narrow" pitchFamily="34" charset="0"/>
              <a:buChar char="–"/>
            </a:pPr>
            <a:r>
              <a:rPr lang="en-US" altLang="en-US" sz="2400" dirty="0" smtClean="0"/>
              <a:t>Forecasting Example</a:t>
            </a:r>
          </a:p>
          <a:p>
            <a:pPr eaLnBrk="1" hangingPunct="1">
              <a:buClr>
                <a:srgbClr val="4F5150"/>
              </a:buClr>
              <a:buFont typeface="Arial Narrow" pitchFamily="34" charset="0"/>
              <a:buChar char="–"/>
            </a:pPr>
            <a:r>
              <a:rPr lang="en-US" altLang="en-US" sz="2400" dirty="0" smtClean="0"/>
              <a:t>Discussion/Review</a:t>
            </a:r>
          </a:p>
        </p:txBody>
      </p:sp>
    </p:spTree>
    <p:extLst>
      <p:ext uri="{BB962C8B-B14F-4D97-AF65-F5344CB8AC3E}">
        <p14:creationId xmlns:p14="http://schemas.microsoft.com/office/powerpoint/2010/main" val="7653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Forecast Model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848600" cy="4876800"/>
          </a:xfrm>
        </p:spPr>
        <p:txBody>
          <a:bodyPr/>
          <a:lstStyle/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Model types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Booking Yieldable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Cancellation Yieldable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Booking/cancellation group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 Holiday and Special events use this grouping but HSE models/forecasts are produced for each  booking and cancel model types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Booking hybrid – present in the system/UI when  Hybrid forecasts are generated (not used in QR)</a:t>
            </a:r>
          </a:p>
        </p:txBody>
      </p:sp>
    </p:spTree>
    <p:extLst>
      <p:ext uri="{BB962C8B-B14F-4D97-AF65-F5344CB8AC3E}">
        <p14:creationId xmlns:p14="http://schemas.microsoft.com/office/powerpoint/2010/main" val="23140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Influences Dates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Start Date and End Date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Time period or departure dates associated with the influence</a:t>
            </a:r>
          </a:p>
          <a:p>
            <a:pPr eaLnBrk="1" hangingPunct="1">
              <a:lnSpc>
                <a:spcPct val="8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Effective Date &amp; Discontinue Date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Time period for applying the influence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When creating a influence, the first influence date will be typically be today’s date, the influence is to be applied in that night’s processing</a:t>
            </a:r>
          </a:p>
          <a:p>
            <a:pPr eaLnBrk="1" hangingPunct="1">
              <a:lnSpc>
                <a:spcPct val="8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Delete Date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any date after this specified date the system can delete this record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date should never be set earlier than the last influenced date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Recommend setting the delete date to a month after the departure end date to allow post-analysis 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28800" y="-319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828800" y="-319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881188" y="2038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871788" y="2600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814638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981200" y="1819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728913" y="1790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2724150" y="2009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209800" y="2324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814638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176463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843213" y="1957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54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Application of influences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696200" cy="4191000"/>
          </a:xfrm>
        </p:spPr>
        <p:txBody>
          <a:bodyPr/>
          <a:lstStyle/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Influences are applied during the nightly processing based on Influence Start date </a:t>
            </a:r>
          </a:p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Influences can be set to a future ‘applicable’ date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An influence that is to be effective Sept 2 will be applied during the nightly processing of Sept 1 </a:t>
            </a:r>
          </a:p>
          <a:p>
            <a:pPr lvl="2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3913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467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Best Practices in Managing in Forecast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772400" cy="4191000"/>
          </a:xfrm>
        </p:spPr>
        <p:txBody>
          <a:bodyPr/>
          <a:lstStyle/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The duration-length of time-an influence is active is best matched to the time needed for the forecast to see and react to the change in booking trend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An influence that is active longer than necessary will cause forecast drift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Influences are used to manage forecast drift; an over-managed market will increase the forecast drift and result in lost opportunity.</a:t>
            </a:r>
          </a:p>
        </p:txBody>
      </p:sp>
    </p:spTree>
    <p:extLst>
      <p:ext uri="{BB962C8B-B14F-4D97-AF65-F5344CB8AC3E}">
        <p14:creationId xmlns:p14="http://schemas.microsoft.com/office/powerpoint/2010/main" val="36715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Multiplicative Influences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4724400"/>
          </a:xfrm>
        </p:spPr>
        <p:txBody>
          <a:bodyPr/>
          <a:lstStyle/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Purpose:  Increase or decrease demand for a specific period when changes to volume, timing, and/or composition of traffic are anticipated but the event is not yet anticipated by the Forecast</a:t>
            </a:r>
          </a:p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Such changes may result from: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Competitive changes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Economic conditions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Political circumstances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Schedule changes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240387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00200"/>
            <a:ext cx="6400800" cy="609600"/>
          </a:xfrm>
        </p:spPr>
        <p:txBody>
          <a:bodyPr/>
          <a:lstStyle/>
          <a:p>
            <a:pPr algn="l" eaLnBrk="1" hangingPunct="1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Holiday and Special Events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90600" y="381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rgbClr val="580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O&amp;D Forecaster</a:t>
            </a:r>
          </a:p>
        </p:txBody>
      </p:sp>
    </p:spTree>
    <p:extLst>
      <p:ext uri="{BB962C8B-B14F-4D97-AF65-F5344CB8AC3E}">
        <p14:creationId xmlns:p14="http://schemas.microsoft.com/office/powerpoint/2010/main" val="37814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50913" y="990600"/>
            <a:ext cx="7964487" cy="4645025"/>
          </a:xfrm>
          <a:prstGeom prst="rect">
            <a:avLst/>
          </a:prstGeom>
        </p:spPr>
        <p:txBody>
          <a:bodyPr lIns="91407" tIns="45704" rIns="91407" bIns="45704"/>
          <a:lstStyle/>
          <a:p>
            <a:pPr marL="228600" indent="-228600" eaLnBrk="1" hangingPunct="1"/>
            <a:r>
              <a:rPr lang="en-US" altLang="en-US" sz="2400" dirty="0" smtClean="0"/>
              <a:t>Holidays and Special Events (HSE) are recurring time periods with similar effects on customer behavior </a:t>
            </a:r>
          </a:p>
          <a:p>
            <a:pPr marL="541338" lvl="1" indent="-228600" eaLnBrk="1" hangingPunct="1"/>
            <a:r>
              <a:rPr lang="en-US" altLang="en-US" sz="2400" dirty="0" smtClean="0"/>
              <a:t>Historical holiday dates are excluded from history to derive base forecasts</a:t>
            </a:r>
          </a:p>
          <a:p>
            <a:pPr marL="541338" lvl="1" indent="-228600" eaLnBrk="1" hangingPunct="1"/>
            <a:r>
              <a:rPr lang="en-US" altLang="en-US" sz="2400" dirty="0" smtClean="0"/>
              <a:t>Bookings and cancellation rates for future holiday dates are forecasted by applying a “holiday effect” to the base forecast, thus incorporating new market trends in addition to previous year historical behavior</a:t>
            </a:r>
          </a:p>
          <a:p>
            <a:pPr marL="541338" lvl="1" indent="-228600" eaLnBrk="1" hangingPunct="1"/>
            <a:r>
              <a:rPr lang="en-US" altLang="en-US" sz="2400" dirty="0" smtClean="0"/>
              <a:t>Along with using historical information, the Bayesian holiday model incorporates pre-departure observations (completed DCPs) for the future holiday into the forecast</a:t>
            </a:r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0" y="6454775"/>
            <a:ext cx="4572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/>
          <a:lstStyle>
            <a:lvl1pPr defTabSz="820738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 defTabSz="820738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820738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820738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820738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8D1CAF48-2A70-42DA-A2AC-C2AF65DA913C}" type="slidenum">
              <a:rPr lang="en-US" altLang="en-US" sz="1300">
                <a:solidFill>
                  <a:schemeClr val="bg1"/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</a:pPr>
              <a:t>26</a:t>
            </a:fld>
            <a:endParaRPr lang="en-US" altLang="en-US" sz="13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srgbClr val="580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Holiday and Special Events</a:t>
            </a:r>
            <a:endParaRPr lang="en-US" altLang="en-US" sz="3200" dirty="0">
              <a:solidFill>
                <a:srgbClr val="5806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7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077200" cy="685800"/>
          </a:xfrm>
        </p:spPr>
        <p:txBody>
          <a:bodyPr lIns="91407" tIns="45704" rIns="91407" bIns="45704" anchor="b"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HSE Overview: Holiday vs. Special Event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914399"/>
            <a:ext cx="7772400" cy="5653881"/>
          </a:xfrm>
          <a:prstGeom prst="rect">
            <a:avLst/>
          </a:prstGeom>
        </p:spPr>
        <p:txBody>
          <a:bodyPr lIns="91407" tIns="45704" rIns="91407" bIns="45704"/>
          <a:lstStyle/>
          <a:p>
            <a:pPr eaLnBrk="1" hangingPunct="1">
              <a:lnSpc>
                <a:spcPct val="8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Holidays:</a:t>
            </a:r>
          </a:p>
          <a:p>
            <a:pPr marL="655638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Repeat regularly</a:t>
            </a:r>
          </a:p>
          <a:p>
            <a:pPr marL="655638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Do not change location; A market’s holiday history is used to calculate its holiday effect </a:t>
            </a:r>
          </a:p>
          <a:p>
            <a:pPr marL="655638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Examples: Christmas, Ramadan, New Year, Chinese New Year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 Narrow" pitchFamily="34" charset="0"/>
              <a:buChar char="–"/>
            </a:pPr>
            <a:r>
              <a:rPr lang="en-US" altLang="en-US" sz="2400" dirty="0" smtClean="0"/>
              <a:t>Special Events:</a:t>
            </a:r>
          </a:p>
          <a:p>
            <a:pPr marL="655638" lvl="1" indent="-342900" eaLnBrk="1" hangingPunct="1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dirty="0" smtClean="0"/>
              <a:t>Isolated periods of unusual activity</a:t>
            </a:r>
          </a:p>
          <a:p>
            <a:pPr marL="655638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May or may not occur regularly</a:t>
            </a:r>
          </a:p>
          <a:p>
            <a:pPr marL="655638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May or may not change location; Other market’s holiday history may be used to calculate the holiday effect</a:t>
            </a:r>
          </a:p>
          <a:p>
            <a:pPr marL="655638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en-US" sz="2400" dirty="0" smtClean="0"/>
              <a:t>Examples: Sporting events that change location each year such as the UEFA Cup, the </a:t>
            </a:r>
            <a:r>
              <a:rPr lang="en-US" altLang="en-US" sz="2400" dirty="0" err="1" smtClean="0"/>
              <a:t>Superbowl</a:t>
            </a:r>
            <a:r>
              <a:rPr lang="en-US" altLang="en-US" sz="2400" dirty="0" smtClean="0"/>
              <a:t>, Medical Conferences, Fashion Week, 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 </a:t>
            </a:r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0" y="6454775"/>
            <a:ext cx="4572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/>
          <a:lstStyle>
            <a:lvl1pPr defTabSz="820738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 defTabSz="820738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820738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820738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820738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6AF41C35-402F-42EB-8495-11EB0DBBCFB8}" type="slidenum">
              <a:rPr lang="en-US" altLang="en-US" sz="1300">
                <a:solidFill>
                  <a:schemeClr val="bg1"/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</a:pPr>
              <a:t>27</a:t>
            </a:fld>
            <a:endParaRPr lang="en-US" altLang="en-US" sz="13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772400" cy="685800"/>
          </a:xfrm>
        </p:spPr>
        <p:txBody>
          <a:bodyPr lIns="91407" tIns="45704" rIns="91407" bIns="45704" anchor="b"/>
          <a:lstStyle/>
          <a:p>
            <a:pPr eaLnBrk="1" hangingPunct="1"/>
            <a:r>
              <a:rPr lang="en-US" altLang="en-US" dirty="0" smtClean="0"/>
              <a:t>HSE Overview: A simple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990600"/>
            <a:ext cx="7772400" cy="4495800"/>
          </a:xfrm>
          <a:prstGeom prst="rect">
            <a:avLst/>
          </a:prstGeom>
        </p:spPr>
        <p:txBody>
          <a:bodyPr lIns="91407" tIns="45704" rIns="91407" bIns="45704"/>
          <a:lstStyle/>
          <a:p>
            <a:pPr eaLnBrk="1" hangingPunct="1">
              <a:buFont typeface="Arial Narrow" panose="020B0606020202030204" pitchFamily="34" charset="0"/>
              <a:buChar char="–"/>
              <a:defRPr/>
            </a:pPr>
            <a:r>
              <a:rPr lang="en-US" altLang="en-US" sz="2400" dirty="0" smtClean="0"/>
              <a:t>Historical (2013)</a:t>
            </a:r>
          </a:p>
          <a:p>
            <a:pPr marL="655638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Memorial Day weekend – Friday to Sunday – 20 bookings on average</a:t>
            </a:r>
          </a:p>
          <a:p>
            <a:pPr marL="655638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A “normal” (baseline) Friday to Sunday has 10 bookings on average</a:t>
            </a:r>
          </a:p>
          <a:p>
            <a:pPr marL="655638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Therefore, holiday effect for Memorial Day weekend is 2</a:t>
            </a:r>
          </a:p>
          <a:p>
            <a:pPr marL="541338" lvl="1" indent="-228600" eaLnBrk="1" hangingPunct="1">
              <a:defRPr/>
            </a:pPr>
            <a:endParaRPr lang="en-US" altLang="en-US" sz="2400" dirty="0" smtClean="0"/>
          </a:p>
          <a:p>
            <a:pPr eaLnBrk="1" hangingPunct="1">
              <a:buFont typeface="Arial Narrow" panose="020B0606020202030204" pitchFamily="34" charset="0"/>
              <a:buChar char="–"/>
              <a:defRPr/>
            </a:pPr>
            <a:r>
              <a:rPr lang="en-US" altLang="en-US" sz="2400" dirty="0" smtClean="0"/>
              <a:t>Forecast (2014)</a:t>
            </a:r>
          </a:p>
          <a:p>
            <a:pPr marL="655638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Baseline forecast for Friday to Sunday is 15</a:t>
            </a:r>
          </a:p>
          <a:p>
            <a:pPr marL="655638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Forecast for Memorial Day week end is 30 (=15*2)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62000" y="5791200"/>
            <a:ext cx="8839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28600" indent="-2286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541338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110000"/>
              <a:buFont typeface="Wingdings" pitchFamily="2" charset="2"/>
              <a:buNone/>
            </a:pPr>
            <a:r>
              <a:rPr lang="en-US" altLang="en-US" sz="1600" i="1" dirty="0">
                <a:solidFill>
                  <a:srgbClr val="4F5150"/>
                </a:solidFill>
              </a:rPr>
              <a:t>Reminder: Baseline forecast includes seasonality, DCP effect, and recent trends with the drift parameter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110000"/>
              <a:buFont typeface="Wingdings" pitchFamily="2" charset="2"/>
              <a:buChar char=""/>
            </a:pPr>
            <a:endParaRPr lang="en-US" altLang="en-US" sz="1600" i="1" dirty="0">
              <a:solidFill>
                <a:srgbClr val="4F5150"/>
              </a:solidFill>
            </a:endParaRP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0" y="6454775"/>
            <a:ext cx="4572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8" tIns="45709" rIns="91418" bIns="45709"/>
          <a:lstStyle>
            <a:lvl1pPr defTabSz="820738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 defTabSz="820738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820738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820738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820738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BF5AEFB5-2786-41BF-822C-6884EBCB8C9C}" type="slidenum">
              <a:rPr lang="en-US" altLang="en-US" sz="1300">
                <a:solidFill>
                  <a:schemeClr val="bg1"/>
                </a:solidFill>
                <a:latin typeface="Arial" charset="0"/>
              </a:rPr>
              <a:pPr algn="ctr" eaLnBrk="1" hangingPunct="1">
                <a:spcBef>
                  <a:spcPct val="0"/>
                </a:spcBef>
              </a:pPr>
              <a:t>28</a:t>
            </a:fld>
            <a:endParaRPr lang="en-US" altLang="en-US" sz="130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6400800" cy="863600"/>
          </a:xfrm>
        </p:spPr>
        <p:txBody>
          <a:bodyPr/>
          <a:lstStyle/>
          <a:p>
            <a:pPr algn="l" eaLnBrk="1" hangingPunct="1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Demand Sponsorship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14400" y="381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rgbClr val="580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O&amp;D Forecaster</a:t>
            </a:r>
          </a:p>
        </p:txBody>
      </p:sp>
    </p:spTree>
    <p:extLst>
      <p:ext uri="{BB962C8B-B14F-4D97-AF65-F5344CB8AC3E}">
        <p14:creationId xmlns:p14="http://schemas.microsoft.com/office/powerpoint/2010/main" val="1526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-76200" y="2057400"/>
            <a:ext cx="2963863" cy="3914775"/>
            <a:chOff x="-36" y="1290"/>
            <a:chExt cx="1867" cy="2466"/>
          </a:xfrm>
        </p:grpSpPr>
        <p:sp>
          <p:nvSpPr>
            <p:cNvPr id="717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10" y="1290"/>
              <a:ext cx="1721" cy="24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 dirty="0">
                  <a:solidFill>
                    <a:srgbClr val="99CCFF"/>
                  </a:solidFill>
                  <a:latin typeface="Impact"/>
                </a:rPr>
                <a:t>1</a:t>
              </a:r>
            </a:p>
          </p:txBody>
        </p:sp>
        <p:sp>
          <p:nvSpPr>
            <p:cNvPr id="7179" name="Rectangle 5"/>
            <p:cNvSpPr>
              <a:spLocks noChangeArrowheads="1"/>
            </p:cNvSpPr>
            <p:nvPr/>
          </p:nvSpPr>
          <p:spPr bwMode="auto">
            <a:xfrm>
              <a:off x="-36" y="1560"/>
              <a:ext cx="1823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solidFill>
                    <a:schemeClr val="tx1"/>
                  </a:solidFill>
                  <a:latin typeface="Tahoma" pitchFamily="34" charset="0"/>
                </a:rPr>
                <a:t>Create observations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solidFill>
                    <a:schemeClr val="tx1"/>
                  </a:solidFill>
                  <a:latin typeface="Tahoma" pitchFamily="34" charset="0"/>
                </a:rPr>
                <a:t>   </a:t>
              </a:r>
              <a:r>
                <a:rPr lang="en-US" altLang="en-US" sz="1800" dirty="0">
                  <a:solidFill>
                    <a:schemeClr val="tx1"/>
                  </a:solidFill>
                  <a:latin typeface="Tahoma" pitchFamily="34" charset="0"/>
                </a:rPr>
                <a:t>(Observation Builder)</a:t>
              </a:r>
              <a:endParaRPr lang="en-US" altLang="en-US" sz="1800" b="1" dirty="0">
                <a:solidFill>
                  <a:schemeClr val="tx1"/>
                </a:solidFill>
                <a:latin typeface="Tahoma" pitchFamily="34" charset="0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dirty="0">
                  <a:solidFill>
                    <a:srgbClr val="2652A0"/>
                  </a:solidFill>
                  <a:latin typeface="Tahoma" pitchFamily="34" charset="0"/>
                </a:rPr>
                <a:t>Demand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dirty="0">
                  <a:solidFill>
                    <a:srgbClr val="2652A0"/>
                  </a:solidFill>
                  <a:latin typeface="Tahoma" pitchFamily="34" charset="0"/>
                </a:rPr>
                <a:t>Cancel Rate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endParaRPr lang="en-US" altLang="en-US" sz="1800" b="1" dirty="0">
                <a:solidFill>
                  <a:srgbClr val="2652A0"/>
                </a:solidFill>
                <a:latin typeface="Tahoma" pitchFamily="34" charset="0"/>
              </a:endParaRPr>
            </a:p>
          </p:txBody>
        </p:sp>
      </p:grp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394075" y="1438275"/>
            <a:ext cx="2732088" cy="3914775"/>
            <a:chOff x="2138" y="906"/>
            <a:chExt cx="1721" cy="2466"/>
          </a:xfrm>
        </p:grpSpPr>
        <p:sp>
          <p:nvSpPr>
            <p:cNvPr id="717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138" y="906"/>
              <a:ext cx="1721" cy="24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solidFill>
                    <a:srgbClr val="99CCFF"/>
                  </a:solidFill>
                  <a:latin typeface="Impact"/>
                </a:rPr>
                <a:t>2</a:t>
              </a: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2597" y="1042"/>
              <a:ext cx="1146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5715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Tahoma" pitchFamily="34" charset="0"/>
                </a:rPr>
                <a:t>Update model</a:t>
              </a:r>
              <a:endParaRPr lang="en-US" altLang="en-US" sz="1800">
                <a:solidFill>
                  <a:srgbClr val="2652A0"/>
                </a:solidFill>
                <a:latin typeface="Tahoma" pitchFamily="34" charset="0"/>
              </a:endParaRPr>
            </a:p>
            <a:p>
              <a:pPr lvl="1"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2652A0"/>
                  </a:solidFill>
                  <a:latin typeface="Tahoma" pitchFamily="34" charset="0"/>
                </a:rPr>
                <a:t>Demand</a:t>
              </a:r>
            </a:p>
            <a:p>
              <a:pPr lvl="1"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2652A0"/>
                  </a:solidFill>
                  <a:latin typeface="Tahoma" pitchFamily="34" charset="0"/>
                </a:rPr>
                <a:t>Cancel Rate</a:t>
              </a:r>
              <a:endParaRPr lang="en-US" altLang="en-US" sz="180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7173" name="Group 9"/>
          <p:cNvGrpSpPr>
            <a:grpSpLocks/>
          </p:cNvGrpSpPr>
          <p:nvPr/>
        </p:nvGrpSpPr>
        <p:grpSpPr bwMode="auto">
          <a:xfrm>
            <a:off x="6284913" y="388938"/>
            <a:ext cx="2732087" cy="4092575"/>
            <a:chOff x="3959" y="245"/>
            <a:chExt cx="1721" cy="2578"/>
          </a:xfrm>
        </p:grpSpPr>
        <p:sp>
          <p:nvSpPr>
            <p:cNvPr id="717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3959" y="357"/>
              <a:ext cx="1721" cy="24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solidFill>
                    <a:srgbClr val="99CCFF"/>
                  </a:solidFill>
                  <a:latin typeface="Impact"/>
                </a:rPr>
                <a:t>3</a:t>
              </a:r>
            </a:p>
          </p:txBody>
        </p:sp>
        <p:sp>
          <p:nvSpPr>
            <p:cNvPr id="7175" name="Rectangle 11"/>
            <p:cNvSpPr>
              <a:spLocks noChangeArrowheads="1"/>
            </p:cNvSpPr>
            <p:nvPr/>
          </p:nvSpPr>
          <p:spPr bwMode="auto">
            <a:xfrm>
              <a:off x="4140" y="245"/>
              <a:ext cx="1416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>
                  <a:solidFill>
                    <a:schemeClr val="tx1"/>
                  </a:solidFill>
                  <a:latin typeface="Tahoma" pitchFamily="34" charset="0"/>
                </a:rPr>
                <a:t>Request forecast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2652A0"/>
                  </a:solidFill>
                  <a:latin typeface="Tahoma" pitchFamily="34" charset="0"/>
                </a:rPr>
                <a:t>Demand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2652A0"/>
                  </a:solidFill>
                  <a:latin typeface="Tahoma" pitchFamily="34" charset="0"/>
                </a:rPr>
                <a:t>Cancel Rate</a:t>
              </a:r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Forecast Steps</a:t>
            </a:r>
          </a:p>
        </p:txBody>
      </p:sp>
    </p:spTree>
    <p:extLst>
      <p:ext uri="{BB962C8B-B14F-4D97-AF65-F5344CB8AC3E}">
        <p14:creationId xmlns:p14="http://schemas.microsoft.com/office/powerpoint/2010/main" val="202797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Sponsorship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7620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Purpose: Provides a new entity (model) with a valid starting point. </a:t>
            </a:r>
          </a:p>
          <a:p>
            <a:pPr eaLnBrk="1" hangingPunct="1">
              <a:lnSpc>
                <a:spcPct val="8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The sponsorship function allows an existing entity (the source) to act as a proxy for the history/model of a new or redefined entity</a:t>
            </a:r>
          </a:p>
          <a:p>
            <a:pPr eaLnBrk="1" hangingPunct="1">
              <a:lnSpc>
                <a:spcPct val="8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Forecast model is obtained from source</a:t>
            </a:r>
          </a:p>
          <a:p>
            <a:pPr eaLnBrk="1" hangingPunct="1">
              <a:lnSpc>
                <a:spcPct val="8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Sponsorship will handle most business situations that result in: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New path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New time-of-day ranges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New frequency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New RBD/classes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marL="342900" lvl="1" indent="-342900" eaLnBrk="1" hangingPunct="1">
              <a:lnSpc>
                <a:spcPct val="8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Without intervention these new entities will build their own models and history but in the meantime forecast accuracy is lessened (due lack of observations)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465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00200"/>
            <a:ext cx="6400800" cy="863600"/>
          </a:xfrm>
        </p:spPr>
        <p:txBody>
          <a:bodyPr/>
          <a:lstStyle/>
          <a:p>
            <a:pPr algn="l" eaLnBrk="1" hangingPunct="1"/>
            <a:r>
              <a:rPr lang="en-US" altLang="en-US" sz="2800" smtClean="0"/>
              <a:t>Demand Mapping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990600" y="381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rgbClr val="580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O&amp;D Forecaster</a:t>
            </a:r>
          </a:p>
        </p:txBody>
      </p:sp>
    </p:spTree>
    <p:extLst>
      <p:ext uri="{BB962C8B-B14F-4D97-AF65-F5344CB8AC3E}">
        <p14:creationId xmlns:p14="http://schemas.microsoft.com/office/powerpoint/2010/main" val="24006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Demand Mapping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7696200" cy="5181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 smtClean="0"/>
              <a:t>Purpose: Allows movement/mapping of demand from one entity to another  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/>
              <a:t>Demand Mapping can be used to move (cut/paste) a percentage of demand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From one Time of Day range to another TOD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 Changes in schedule which can cause movement of demand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From one class to another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 e.g. manage fare / RBD re-structuring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 Sell up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From one O&amp;D to another Sig O&amp;D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400" dirty="0" smtClean="0"/>
              <a:t> Changes with SIG O&amp;D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From one point of sale to another</a:t>
            </a:r>
          </a:p>
        </p:txBody>
      </p:sp>
    </p:spTree>
    <p:extLst>
      <p:ext uri="{BB962C8B-B14F-4D97-AF65-F5344CB8AC3E}">
        <p14:creationId xmlns:p14="http://schemas.microsoft.com/office/powerpoint/2010/main" val="1839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Demand Mapping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001000" cy="5334000"/>
          </a:xfrm>
        </p:spPr>
        <p:txBody>
          <a:bodyPr/>
          <a:lstStyle/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Define both the source of the demand and target or receiver of the demand</a:t>
            </a:r>
          </a:p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Base Forecast Source is used (not base forecast influenced)</a:t>
            </a:r>
          </a:p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Mapping of both booking mean and cancellation rate mean</a:t>
            </a:r>
          </a:p>
          <a:p>
            <a:pPr lvl="2" eaLnBrk="1" hangingPunct="1"/>
            <a:r>
              <a:rPr lang="en-US" altLang="en-US" sz="2400" dirty="0" smtClean="0"/>
              <a:t>Will account for cancellation rate on current bookings</a:t>
            </a:r>
          </a:p>
          <a:p>
            <a:pPr lvl="2" eaLnBrk="1" hangingPunct="1"/>
            <a:r>
              <a:rPr lang="en-US" altLang="en-US" sz="2400" dirty="0" smtClean="0"/>
              <a:t>Mapping can be constant or a decreasing influence</a:t>
            </a:r>
          </a:p>
          <a:p>
            <a:pPr lvl="2" eaLnBrk="1" hangingPunct="1"/>
            <a:r>
              <a:rPr lang="en-US" altLang="en-US" sz="2400" dirty="0" smtClean="0"/>
              <a:t>Cannot map more than 100% of the entity </a:t>
            </a:r>
          </a:p>
          <a:p>
            <a:pPr lvl="3" eaLnBrk="1" hangingPunct="1">
              <a:buFont typeface="Wingdings" pitchFamily="2" charset="2"/>
              <a:buChar char="Ø"/>
            </a:pPr>
            <a:r>
              <a:rPr lang="en-US" altLang="en-US" sz="2400" dirty="0" smtClean="0"/>
              <a:t>e.g. map 90 of V class to L and map 10%  of V to B</a:t>
            </a:r>
          </a:p>
        </p:txBody>
      </p:sp>
    </p:spTree>
    <p:extLst>
      <p:ext uri="{BB962C8B-B14F-4D97-AF65-F5344CB8AC3E}">
        <p14:creationId xmlns:p14="http://schemas.microsoft.com/office/powerpoint/2010/main" val="15877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Workings of Demand Mapping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Demand Mapping is applied as an influence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 no model update </a:t>
            </a:r>
          </a:p>
          <a:p>
            <a:pPr eaLnBrk="1" hangingPunct="1">
              <a:lnSpc>
                <a:spcPct val="9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Demand mapping must be applied to like entities/ hierarchical levels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E.g. mapping  of Business compartment to First compartment will not work as classes do not match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E.g. Can map Economy compartment to Economy compartment  – matching classes will be mapped but ‘unmatched classes’ will not be influenced</a:t>
            </a:r>
          </a:p>
          <a:p>
            <a:pPr eaLnBrk="1" hangingPunct="1">
              <a:lnSpc>
                <a:spcPct val="9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Definition of influence may be done at a high level but the actual workings of the influence is done at the detail level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218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Schedule Change - major and minor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Forecast accuracy could be impacted ...unless new paths, new time-of-day ranges, and new O&amp;Ds are sponsored with similar, existing forecast entities</a:t>
            </a:r>
          </a:p>
          <a:p>
            <a:pPr eaLnBrk="1" hangingPunct="1">
              <a:lnSpc>
                <a:spcPct val="9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Major Schedule Changes</a:t>
            </a:r>
          </a:p>
          <a:p>
            <a:pPr eaLnBrk="1" hangingPunct="1">
              <a:lnSpc>
                <a:spcPct val="9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Network -group responsible for network schedule - Planning &amp; Revenue Management work together to define changes to Operational Schedule </a:t>
            </a:r>
          </a:p>
          <a:p>
            <a:pPr eaLnBrk="1" hangingPunct="1">
              <a:lnSpc>
                <a:spcPct val="9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Demand Analysts aware of pending changes and impact on demand / forecast entities and determine impact to demand for  markets</a:t>
            </a:r>
          </a:p>
          <a:p>
            <a:pPr eaLnBrk="1" hangingPunct="1">
              <a:lnSpc>
                <a:spcPct val="9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Demand analysts advises System management group of new or changes to existing TOD’s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Changes are implemented in synchronization of changes in reservation system </a:t>
            </a:r>
          </a:p>
        </p:txBody>
      </p:sp>
    </p:spTree>
    <p:extLst>
      <p:ext uri="{BB962C8B-B14F-4D97-AF65-F5344CB8AC3E}">
        <p14:creationId xmlns:p14="http://schemas.microsoft.com/office/powerpoint/2010/main" val="16280355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Order of Application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772400" cy="5410200"/>
          </a:xfrm>
          <a:ln>
            <a:noFill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400" dirty="0" smtClean="0"/>
              <a:t>Influences are </a:t>
            </a:r>
            <a:r>
              <a:rPr lang="en-US" altLang="en-US" sz="2400" u="sng" dirty="0" smtClean="0">
                <a:solidFill>
                  <a:srgbClr val="662046"/>
                </a:solidFill>
              </a:rPr>
              <a:t>applied cumulatively</a:t>
            </a:r>
            <a:r>
              <a:rPr lang="en-US" altLang="en-US" sz="2400" dirty="0" smtClean="0">
                <a:solidFill>
                  <a:srgbClr val="662046"/>
                </a:solidFill>
              </a:rPr>
              <a:t> 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marL="2171700" lvl="4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 smtClean="0"/>
              <a:t>Sponsorship</a:t>
            </a:r>
          </a:p>
          <a:p>
            <a:pPr marL="2171700" lvl="4" indent="-3429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Demand mapping</a:t>
            </a:r>
          </a:p>
          <a:p>
            <a:pPr marL="2171700" lvl="4" indent="-3429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Multiplicative adjustments</a:t>
            </a:r>
          </a:p>
          <a:p>
            <a:pPr marL="2171700" lvl="4" indent="-3429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Cancellation Adjustments</a:t>
            </a:r>
          </a:p>
          <a:p>
            <a:pPr marL="2171700" lvl="4" indent="-3429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Max adjustment</a:t>
            </a:r>
          </a:p>
          <a:p>
            <a:pPr marL="2171700" lvl="4" indent="-3429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Min adjustment</a:t>
            </a:r>
          </a:p>
          <a:p>
            <a:pPr marL="2171700" lvl="4" indent="-3429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Cancellation overrides</a:t>
            </a:r>
          </a:p>
          <a:p>
            <a:pPr marL="2171700" lvl="4" indent="-3429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400" dirty="0" smtClean="0"/>
              <a:t>Booking overrides</a:t>
            </a:r>
          </a:p>
          <a:p>
            <a:pPr marL="2171700" lvl="4" indent="-3429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 smtClean="0"/>
          </a:p>
          <a:p>
            <a:pPr marL="457200" indent="-457200" eaLnBrk="1" hangingPunct="1">
              <a:lnSpc>
                <a:spcPct val="80000"/>
              </a:lnSpc>
              <a:buFont typeface="Arial Narrow" pitchFamily="34" charset="0"/>
              <a:buChar char="–"/>
            </a:pPr>
            <a:r>
              <a:rPr lang="en-US" altLang="en-US" sz="2400" dirty="0" smtClean="0"/>
              <a:t>Taking into account also the start influence date as well as the departure date</a:t>
            </a:r>
            <a:r>
              <a:rPr lang="en-US" altLang="en-US" sz="2400" b="1" dirty="0" smtClean="0"/>
              <a:t> 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2400" b="1" dirty="0" smtClean="0"/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4F5150"/>
                </a:solidFill>
              </a:rPr>
              <a:t>Note: HSE are not listed but as considered as a base forecast</a:t>
            </a:r>
          </a:p>
        </p:txBody>
      </p:sp>
    </p:spTree>
    <p:extLst>
      <p:ext uri="{BB962C8B-B14F-4D97-AF65-F5344CB8AC3E}">
        <p14:creationId xmlns:p14="http://schemas.microsoft.com/office/powerpoint/2010/main" val="125559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895600"/>
            <a:ext cx="7924800" cy="863600"/>
          </a:xfrm>
        </p:spPr>
        <p:txBody>
          <a:bodyPr/>
          <a:lstStyle/>
          <a:p>
            <a:pPr eaLnBrk="1" hangingPunct="1"/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?</a:t>
            </a:r>
            <a:endParaRPr lang="en-US" alt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14400" y="152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rgbClr val="580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O&amp;D Forecaster</a:t>
            </a:r>
          </a:p>
        </p:txBody>
      </p:sp>
    </p:spTree>
    <p:extLst>
      <p:ext uri="{BB962C8B-B14F-4D97-AF65-F5344CB8AC3E}">
        <p14:creationId xmlns:p14="http://schemas.microsoft.com/office/powerpoint/2010/main" val="29447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2895600"/>
            <a:ext cx="7924800" cy="863600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5E6A7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rgbClr val="5E6A7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GB" altLang="en-US" sz="32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lang="en-US" altLang="en-US" sz="32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152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rgbClr val="580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O&amp;D Forecaster</a:t>
            </a:r>
          </a:p>
        </p:txBody>
      </p:sp>
    </p:spTree>
    <p:extLst>
      <p:ext uri="{BB962C8B-B14F-4D97-AF65-F5344CB8AC3E}">
        <p14:creationId xmlns:p14="http://schemas.microsoft.com/office/powerpoint/2010/main" val="27202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WordArt 3"/>
          <p:cNvSpPr>
            <a:spLocks noChangeArrowheads="1" noChangeShapeType="1" noTextEdit="1"/>
          </p:cNvSpPr>
          <p:nvPr/>
        </p:nvSpPr>
        <p:spPr bwMode="auto">
          <a:xfrm>
            <a:off x="174625" y="2047875"/>
            <a:ext cx="2732088" cy="3914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solidFill>
                  <a:srgbClr val="2652A0"/>
                </a:solidFill>
                <a:latin typeface="Impact"/>
              </a:rPr>
              <a:t>1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-57150" y="2635250"/>
            <a:ext cx="2894013" cy="1250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solidFill>
                  <a:schemeClr val="bg1"/>
                </a:solidFill>
                <a:latin typeface="Tahoma" pitchFamily="34" charset="0"/>
              </a:rPr>
              <a:t>Create observations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solidFill>
                  <a:schemeClr val="bg1"/>
                </a:solidFill>
                <a:latin typeface="Tahoma" pitchFamily="34" charset="0"/>
              </a:rPr>
              <a:t>   </a:t>
            </a:r>
            <a:r>
              <a:rPr lang="en-US" altLang="en-US" sz="1800">
                <a:solidFill>
                  <a:schemeClr val="bg1"/>
                </a:solidFill>
                <a:latin typeface="Tahoma" pitchFamily="34" charset="0"/>
              </a:rPr>
              <a:t>(Observation Builder)</a:t>
            </a:r>
            <a:endParaRPr lang="en-US" altLang="en-US" sz="1800" b="1">
              <a:solidFill>
                <a:schemeClr val="bg1"/>
              </a:solidFill>
              <a:latin typeface="Tahoma" pitchFamily="34" charset="0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  <a:latin typeface="Tahoma" pitchFamily="34" charset="0"/>
              </a:rPr>
              <a:t>Demand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  <a:latin typeface="Tahoma" pitchFamily="34" charset="0"/>
              </a:rPr>
              <a:t>Cancel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altLang="en-US" sz="1800" b="1">
              <a:solidFill>
                <a:schemeClr val="hlink"/>
              </a:solidFill>
              <a:latin typeface="Tahoma" pitchFamily="34" charset="0"/>
            </a:endParaRP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3429000" y="1447800"/>
            <a:ext cx="2732088" cy="3914775"/>
            <a:chOff x="2138" y="906"/>
            <a:chExt cx="1721" cy="2466"/>
          </a:xfrm>
        </p:grpSpPr>
        <p:sp>
          <p:nvSpPr>
            <p:cNvPr id="820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2138" y="906"/>
              <a:ext cx="1721" cy="24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solidFill>
                    <a:srgbClr val="99CCFF"/>
                  </a:solidFill>
                  <a:latin typeface="Impact"/>
                </a:rPr>
                <a:t>2</a:t>
              </a: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2597" y="1042"/>
              <a:ext cx="1146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5715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>
                  <a:solidFill>
                    <a:srgbClr val="B2B2B2"/>
                  </a:solidFill>
                  <a:latin typeface="Tahoma" pitchFamily="34" charset="0"/>
                </a:rPr>
                <a:t>Update model</a:t>
              </a:r>
              <a:endParaRPr lang="en-US" altLang="en-US" sz="1800">
                <a:solidFill>
                  <a:srgbClr val="B2B2B2"/>
                </a:solidFill>
                <a:latin typeface="Tahoma" pitchFamily="34" charset="0"/>
              </a:endParaRPr>
            </a:p>
            <a:p>
              <a:pPr lvl="1"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Demand</a:t>
              </a:r>
            </a:p>
            <a:p>
              <a:pPr lvl="1" algn="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Cancel Rate</a:t>
              </a:r>
            </a:p>
          </p:txBody>
        </p:sp>
      </p:grpSp>
      <p:sp>
        <p:nvSpPr>
          <p:cNvPr id="8198" name="WordArt 9"/>
          <p:cNvSpPr>
            <a:spLocks noChangeArrowheads="1" noChangeShapeType="1" noTextEdit="1"/>
          </p:cNvSpPr>
          <p:nvPr/>
        </p:nvSpPr>
        <p:spPr bwMode="auto">
          <a:xfrm>
            <a:off x="6284913" y="566738"/>
            <a:ext cx="2732087" cy="3914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solidFill>
                  <a:srgbClr val="99CCFF"/>
                </a:solidFill>
                <a:latin typeface="Impact"/>
              </a:rPr>
              <a:t>3</a:t>
            </a:r>
          </a:p>
        </p:txBody>
      </p:sp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6572250" y="762000"/>
            <a:ext cx="22479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B2B2B2"/>
                </a:solidFill>
                <a:latin typeface="Tahoma" pitchFamily="34" charset="0"/>
              </a:rPr>
              <a:t>Request forecast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B2B2B2"/>
                </a:solidFill>
                <a:latin typeface="Tahoma" pitchFamily="34" charset="0"/>
              </a:rPr>
              <a:t>Demand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B2B2B2"/>
                </a:solidFill>
                <a:latin typeface="Tahoma" pitchFamily="34" charset="0"/>
              </a:rPr>
              <a:t>Cancel Rate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Forecast - Step 1</a:t>
            </a:r>
          </a:p>
        </p:txBody>
      </p:sp>
    </p:spTree>
    <p:extLst>
      <p:ext uri="{BB962C8B-B14F-4D97-AF65-F5344CB8AC3E}">
        <p14:creationId xmlns:p14="http://schemas.microsoft.com/office/powerpoint/2010/main" val="28268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Step 1: Create Observations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1039" y="1150937"/>
            <a:ext cx="7607161" cy="4868863"/>
          </a:xfrm>
        </p:spPr>
        <p:txBody>
          <a:bodyPr/>
          <a:lstStyle/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Gather and aggregate the data to the level and character needed by the forecast engine </a:t>
            </a:r>
          </a:p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/>
              <a:t>ODPF/Departure Date/</a:t>
            </a:r>
            <a:r>
              <a:rPr lang="en-US" altLang="en-US" sz="2400" dirty="0" err="1"/>
              <a:t>Dpt</a:t>
            </a:r>
            <a:r>
              <a:rPr lang="en-US" altLang="en-US" sz="2400" dirty="0"/>
              <a:t> Time Window/DCP is needed   </a:t>
            </a:r>
          </a:p>
          <a:p>
            <a:pPr marL="74295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+mn-cs"/>
              </a:rPr>
              <a:t>Gather data by departure date</a:t>
            </a:r>
          </a:p>
          <a:p>
            <a:pPr marL="74295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+mn-cs"/>
              </a:rPr>
              <a:t>Booking and cancel transactions are at the ODIF level so aggregation to ODPF is conducted (using </a:t>
            </a:r>
            <a:r>
              <a:rPr lang="en-US" altLang="en-US" sz="2400" dirty="0" err="1">
                <a:cs typeface="+mn-cs"/>
              </a:rPr>
              <a:t>dpt</a:t>
            </a:r>
            <a:r>
              <a:rPr lang="en-US" altLang="en-US" sz="2400" dirty="0">
                <a:cs typeface="+mn-cs"/>
              </a:rPr>
              <a:t> time window)</a:t>
            </a:r>
          </a:p>
          <a:p>
            <a:pPr marL="742950" lvl="2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+mn-cs"/>
              </a:rPr>
              <a:t>Booking and cancellation transactions are provided by transaction date and are aggregated to a number per DCP for each ODPF</a:t>
            </a:r>
          </a:p>
        </p:txBody>
      </p:sp>
    </p:spTree>
    <p:extLst>
      <p:ext uri="{BB962C8B-B14F-4D97-AF65-F5344CB8AC3E}">
        <p14:creationId xmlns:p14="http://schemas.microsoft.com/office/powerpoint/2010/main" val="31124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Gathering data from ODIF to ODPF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371600"/>
            <a:ext cx="7735887" cy="4594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Using departure time window, an ODIF can be mapped to a ODPF departure time window</a:t>
            </a:r>
          </a:p>
          <a:p>
            <a:pPr eaLnBrk="1" hangingPunct="1">
              <a:lnSpc>
                <a:spcPct val="90000"/>
              </a:lnSpc>
              <a:buFont typeface="Arial Narrow" panose="020B0606020202030204" pitchFamily="34" charset="0"/>
              <a:buChar char="–"/>
              <a:defRPr/>
            </a:pPr>
            <a:r>
              <a:rPr lang="en-US" sz="2400" dirty="0" smtClean="0"/>
              <a:t>Group all ODIF’s with departure time of path within the same departure time window into ODPF departure time window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BOM DOH LHR QR201 /QR011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BOM DOH LHR QR201 /QR001</a:t>
            </a:r>
          </a:p>
          <a:p>
            <a:pPr marL="91440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Several ODIF’s may be mapped to same ODPF departure time window</a:t>
            </a:r>
          </a:p>
        </p:txBody>
      </p:sp>
    </p:spTree>
    <p:extLst>
      <p:ext uri="{BB962C8B-B14F-4D97-AF65-F5344CB8AC3E}">
        <p14:creationId xmlns:p14="http://schemas.microsoft.com/office/powerpoint/2010/main" val="181646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Was Demand Constrained?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735887" cy="4657725"/>
          </a:xfrm>
        </p:spPr>
        <p:txBody>
          <a:bodyPr/>
          <a:lstStyle/>
          <a:p>
            <a:pPr eaLnBrk="1" hangingPunct="1">
              <a:buFont typeface="Arial Narrow" pitchFamily="34" charset="0"/>
              <a:buChar char="–"/>
            </a:pPr>
            <a:r>
              <a:rPr lang="en-US" altLang="en-US" sz="2400" dirty="0" smtClean="0"/>
              <a:t>Was Demand impeded by closed availability?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Different itineraries contribute to the aggregated ODP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sz="2400" dirty="0" smtClean="0"/>
              <a:t>Some itineraries were available for sale and some were not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en-US" sz="2400" dirty="0" smtClean="0"/>
              <a:t> Closure information is available at the ODIF/ DCP level levels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en-US" sz="2400" dirty="0" smtClean="0"/>
              <a:t> A weighted average is then used to derive the probability of the ODPF DCP being closed; weight is obtained using the customer choice algorithm; lower weight for itinerary with longer travel time (i.e., less preference)</a:t>
            </a:r>
          </a:p>
          <a:p>
            <a:pPr lvl="2"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899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Forecast - Step 2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-57150" y="2047875"/>
            <a:ext cx="2963863" cy="3914775"/>
            <a:chOff x="-36" y="1290"/>
            <a:chExt cx="1867" cy="2466"/>
          </a:xfrm>
        </p:grpSpPr>
        <p:sp>
          <p:nvSpPr>
            <p:cNvPr id="1229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10" y="1290"/>
              <a:ext cx="1721" cy="24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solidFill>
                    <a:srgbClr val="99CCFF"/>
                  </a:solidFill>
                  <a:latin typeface="Impact"/>
                </a:rPr>
                <a:t>1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-36" y="1560"/>
              <a:ext cx="1823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>
                  <a:solidFill>
                    <a:srgbClr val="B2B2B2"/>
                  </a:solidFill>
                  <a:latin typeface="Tahoma" pitchFamily="34" charset="0"/>
                </a:rPr>
                <a:t>Create observations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>
                  <a:solidFill>
                    <a:srgbClr val="B2B2B2"/>
                  </a:solidFill>
                  <a:latin typeface="Tahoma" pitchFamily="34" charset="0"/>
                </a:rPr>
                <a:t>   </a:t>
              </a: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(Observation Builder)</a:t>
              </a:r>
              <a:endParaRPr lang="en-US" altLang="en-US" sz="1800" b="1">
                <a:solidFill>
                  <a:srgbClr val="B2B2B2"/>
                </a:solidFill>
                <a:latin typeface="Tahoma" pitchFamily="34" charset="0"/>
              </a:endParaRP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Demand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B2B2B2"/>
                  </a:solidFill>
                  <a:latin typeface="Tahoma" pitchFamily="34" charset="0"/>
                </a:rPr>
                <a:t>Cancel</a:t>
              </a:r>
            </a:p>
          </p:txBody>
        </p:sp>
      </p:grpSp>
      <p:sp>
        <p:nvSpPr>
          <p:cNvPr id="12292" name="WordArt 6"/>
          <p:cNvSpPr>
            <a:spLocks noChangeArrowheads="1" noChangeShapeType="1" noTextEdit="1"/>
          </p:cNvSpPr>
          <p:nvPr/>
        </p:nvSpPr>
        <p:spPr bwMode="auto">
          <a:xfrm>
            <a:off x="3394075" y="1438275"/>
            <a:ext cx="2732088" cy="3914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solidFill>
                  <a:srgbClr val="2652A0"/>
                </a:solidFill>
                <a:latin typeface="Impact"/>
              </a:rPr>
              <a:t>2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4122738" y="1654175"/>
            <a:ext cx="1819275" cy="1250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57150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solidFill>
                  <a:schemeClr val="bg1"/>
                </a:solidFill>
                <a:latin typeface="Tahoma" pitchFamily="34" charset="0"/>
              </a:rPr>
              <a:t>Update model</a:t>
            </a:r>
            <a:endParaRPr lang="en-US" altLang="en-US" sz="1800">
              <a:solidFill>
                <a:schemeClr val="bg1"/>
              </a:solidFill>
              <a:latin typeface="Tahoma" pitchFamily="34" charset="0"/>
            </a:endParaRPr>
          </a:p>
          <a:p>
            <a:pPr lvl="1"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itchFamily="34" charset="0"/>
              </a:rPr>
              <a:t>Demand</a:t>
            </a:r>
          </a:p>
          <a:p>
            <a:pPr lvl="1"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itchFamily="34" charset="0"/>
              </a:rPr>
              <a:t>Cancel Rate</a:t>
            </a:r>
          </a:p>
          <a:p>
            <a:pPr lvl="1" algn="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12294" name="WordArt 9"/>
          <p:cNvSpPr>
            <a:spLocks noChangeArrowheads="1" noChangeShapeType="1" noTextEdit="1"/>
          </p:cNvSpPr>
          <p:nvPr/>
        </p:nvSpPr>
        <p:spPr bwMode="auto">
          <a:xfrm>
            <a:off x="6284913" y="566738"/>
            <a:ext cx="2732087" cy="3914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solidFill>
                  <a:srgbClr val="99CCFF"/>
                </a:solidFill>
                <a:latin typeface="Impact"/>
              </a:rPr>
              <a:t>3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6572250" y="762000"/>
            <a:ext cx="22479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solidFill>
                  <a:srgbClr val="B2B2B2"/>
                </a:solidFill>
                <a:latin typeface="Tahoma" pitchFamily="34" charset="0"/>
              </a:rPr>
              <a:t>Request forecast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B2B2B2"/>
                </a:solidFill>
                <a:latin typeface="Tahoma" pitchFamily="34" charset="0"/>
              </a:rPr>
              <a:t>Demand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B2B2B2"/>
                </a:solidFill>
                <a:latin typeface="Tahoma" pitchFamily="34" charset="0"/>
              </a:rPr>
              <a:t>Cancel Rate</a:t>
            </a:r>
          </a:p>
        </p:txBody>
      </p:sp>
    </p:spTree>
    <p:extLst>
      <p:ext uri="{BB962C8B-B14F-4D97-AF65-F5344CB8AC3E}">
        <p14:creationId xmlns:p14="http://schemas.microsoft.com/office/powerpoint/2010/main" val="37627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Step 2: Update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4F5150"/>
                </a:solidFill>
              </a:rPr>
              <a:t>Main purpose – updates the forecast models </a:t>
            </a:r>
          </a:p>
          <a:p>
            <a:pPr lvl="1" eaLnBrk="1" hangingPunct="1"/>
            <a:endParaRPr lang="en-US" altLang="en-US" sz="2400" dirty="0" smtClean="0">
              <a:solidFill>
                <a:srgbClr val="4F5150"/>
              </a:solidFill>
            </a:endParaRPr>
          </a:p>
          <a:p>
            <a:pPr lvl="1" eaLnBrk="1" hangingPunct="1"/>
            <a:r>
              <a:rPr lang="en-US" altLang="en-US" sz="2400" dirty="0" smtClean="0">
                <a:solidFill>
                  <a:srgbClr val="4F5150"/>
                </a:solidFill>
              </a:rPr>
              <a:t>Produces a mean and error for all entities for each future DCP </a:t>
            </a:r>
          </a:p>
          <a:p>
            <a:pPr lvl="2" eaLnBrk="1" hangingPunct="1"/>
            <a:r>
              <a:rPr lang="en-US" altLang="en-US" sz="2400" dirty="0" smtClean="0">
                <a:solidFill>
                  <a:srgbClr val="4F5150"/>
                </a:solidFill>
              </a:rPr>
              <a:t>Demand </a:t>
            </a:r>
          </a:p>
          <a:p>
            <a:pPr lvl="3" eaLnBrk="1" hangingPunct="1"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4F5150"/>
                </a:solidFill>
              </a:rPr>
              <a:t>Level = ODPF/Date/DCP/Departure Time</a:t>
            </a:r>
          </a:p>
          <a:p>
            <a:pPr lvl="2" eaLnBrk="1" hangingPunct="1"/>
            <a:r>
              <a:rPr lang="en-US" altLang="en-US" sz="2400" dirty="0" smtClean="0">
                <a:solidFill>
                  <a:srgbClr val="4F5150"/>
                </a:solidFill>
              </a:rPr>
              <a:t>Cancellation Rate</a:t>
            </a:r>
          </a:p>
          <a:p>
            <a:pPr lvl="3" eaLnBrk="1" hangingPunct="1"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4F5150"/>
                </a:solidFill>
              </a:rPr>
              <a:t>Level = ODPF /Date/DCP/Departure Time</a:t>
            </a:r>
          </a:p>
          <a:p>
            <a:pPr lvl="3" eaLnBrk="1" hangingPunct="1"/>
            <a:endParaRPr lang="en-US" altLang="en-US" sz="2400" dirty="0" smtClean="0">
              <a:solidFill>
                <a:srgbClr val="4F5150"/>
              </a:solidFill>
            </a:endParaRPr>
          </a:p>
          <a:p>
            <a:pPr lvl="1" eaLnBrk="1" hangingPunct="1"/>
            <a:r>
              <a:rPr lang="en-US" altLang="en-US" sz="2400" dirty="0" smtClean="0">
                <a:solidFill>
                  <a:srgbClr val="4F5150"/>
                </a:solidFill>
              </a:rPr>
              <a:t>‘Guillotine’ is a true representation of the data management </a:t>
            </a:r>
          </a:p>
        </p:txBody>
      </p:sp>
    </p:spTree>
    <p:extLst>
      <p:ext uri="{BB962C8B-B14F-4D97-AF65-F5344CB8AC3E}">
        <p14:creationId xmlns:p14="http://schemas.microsoft.com/office/powerpoint/2010/main" val="25867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theme/theme1.xml><?xml version="1.0" encoding="utf-8"?>
<a:theme xmlns:a="http://schemas.openxmlformats.org/drawingml/2006/main" name="Title slide">
  <a:themeElements>
    <a:clrScheme name="Title slide 16">
      <a:dk1>
        <a:srgbClr val="5E6A71"/>
      </a:dk1>
      <a:lt1>
        <a:srgbClr val="FFFFFF"/>
      </a:lt1>
      <a:dk2>
        <a:srgbClr val="662046"/>
      </a:dk2>
      <a:lt2>
        <a:srgbClr val="CC0066"/>
      </a:lt2>
      <a:accent1>
        <a:srgbClr val="B2B2B2"/>
      </a:accent1>
      <a:accent2>
        <a:srgbClr val="FF9900"/>
      </a:accent2>
      <a:accent3>
        <a:srgbClr val="FFFFFF"/>
      </a:accent3>
      <a:accent4>
        <a:srgbClr val="4F595F"/>
      </a:accent4>
      <a:accent5>
        <a:srgbClr val="D5D5D5"/>
      </a:accent5>
      <a:accent6>
        <a:srgbClr val="E78A00"/>
      </a:accent6>
      <a:hlink>
        <a:srgbClr val="DDDDDD"/>
      </a:hlink>
      <a:folHlink>
        <a:srgbClr val="990033"/>
      </a:folHlink>
    </a:clrScheme>
    <a:fontScheme name="Title slide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3">
        <a:dk1>
          <a:srgbClr val="5E6A71"/>
        </a:dk1>
        <a:lt1>
          <a:srgbClr val="FFFFFF"/>
        </a:lt1>
        <a:dk2>
          <a:srgbClr val="662046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F595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14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FF99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E78A"/>
        </a:accent6>
        <a:hlink>
          <a:srgbClr val="777777"/>
        </a:hlink>
        <a:folHlink>
          <a:srgbClr val="800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15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AA00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16">
        <a:dk1>
          <a:srgbClr val="5E6A71"/>
        </a:dk1>
        <a:lt1>
          <a:srgbClr val="FFFFFF"/>
        </a:lt1>
        <a:dk2>
          <a:srgbClr val="662046"/>
        </a:dk2>
        <a:lt2>
          <a:srgbClr val="CC0066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 with line">
  <a:themeElements>
    <a:clrScheme name="Standard with line 16">
      <a:dk1>
        <a:srgbClr val="5E6A71"/>
      </a:dk1>
      <a:lt1>
        <a:srgbClr val="FFFFFF"/>
      </a:lt1>
      <a:dk2>
        <a:srgbClr val="662046"/>
      </a:dk2>
      <a:lt2>
        <a:srgbClr val="CC0066"/>
      </a:lt2>
      <a:accent1>
        <a:srgbClr val="B2B2B2"/>
      </a:accent1>
      <a:accent2>
        <a:srgbClr val="FF9900"/>
      </a:accent2>
      <a:accent3>
        <a:srgbClr val="FFFFFF"/>
      </a:accent3>
      <a:accent4>
        <a:srgbClr val="4F595F"/>
      </a:accent4>
      <a:accent5>
        <a:srgbClr val="D5D5D5"/>
      </a:accent5>
      <a:accent6>
        <a:srgbClr val="E78A00"/>
      </a:accent6>
      <a:hlink>
        <a:srgbClr val="DDDDDD"/>
      </a:hlink>
      <a:folHlink>
        <a:srgbClr val="990033"/>
      </a:folHlink>
    </a:clrScheme>
    <a:fontScheme name="Standard with line">
      <a:majorFont>
        <a:latin typeface="Arial Black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Standard with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3">
        <a:dk1>
          <a:srgbClr val="5E6A71"/>
        </a:dk1>
        <a:lt1>
          <a:srgbClr val="FFFFFF"/>
        </a:lt1>
        <a:dk2>
          <a:srgbClr val="662046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F595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4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FF99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E78A"/>
        </a:accent6>
        <a:hlink>
          <a:srgbClr val="777777"/>
        </a:hlink>
        <a:folHlink>
          <a:srgbClr val="800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5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AA00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6">
        <a:dk1>
          <a:srgbClr val="5E6A71"/>
        </a:dk1>
        <a:lt1>
          <a:srgbClr val="FFFFFF"/>
        </a:lt1>
        <a:dk2>
          <a:srgbClr val="662046"/>
        </a:dk2>
        <a:lt2>
          <a:srgbClr val="CC0066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 without line">
  <a:themeElements>
    <a:clrScheme name="Standard without line 13">
      <a:dk1>
        <a:srgbClr val="5E6A71"/>
      </a:dk1>
      <a:lt1>
        <a:srgbClr val="FFFFFF"/>
      </a:lt1>
      <a:dk2>
        <a:srgbClr val="662046"/>
      </a:dk2>
      <a:lt2>
        <a:srgbClr val="B2B2B2"/>
      </a:lt2>
      <a:accent1>
        <a:srgbClr val="BBE0E3"/>
      </a:accent1>
      <a:accent2>
        <a:srgbClr val="333399"/>
      </a:accent2>
      <a:accent3>
        <a:srgbClr val="FFFFFF"/>
      </a:accent3>
      <a:accent4>
        <a:srgbClr val="4F59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 without line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Standard without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13">
        <a:dk1>
          <a:srgbClr val="5E6A71"/>
        </a:dk1>
        <a:lt1>
          <a:srgbClr val="FFFFFF"/>
        </a:lt1>
        <a:dk2>
          <a:srgbClr val="662046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F595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14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FF99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E78A"/>
        </a:accent6>
        <a:hlink>
          <a:srgbClr val="777777"/>
        </a:hlink>
        <a:folHlink>
          <a:srgbClr val="800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15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AA00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16">
        <a:dk1>
          <a:srgbClr val="5E6A71"/>
        </a:dk1>
        <a:lt1>
          <a:srgbClr val="FFFFFF"/>
        </a:lt1>
        <a:dk2>
          <a:srgbClr val="662046"/>
        </a:dk2>
        <a:lt2>
          <a:srgbClr val="CC0066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ndard with line">
  <a:themeElements>
    <a:clrScheme name="Standard with line 16">
      <a:dk1>
        <a:srgbClr val="5E6A71"/>
      </a:dk1>
      <a:lt1>
        <a:srgbClr val="FFFFFF"/>
      </a:lt1>
      <a:dk2>
        <a:srgbClr val="662046"/>
      </a:dk2>
      <a:lt2>
        <a:srgbClr val="CC0066"/>
      </a:lt2>
      <a:accent1>
        <a:srgbClr val="B2B2B2"/>
      </a:accent1>
      <a:accent2>
        <a:srgbClr val="FF9900"/>
      </a:accent2>
      <a:accent3>
        <a:srgbClr val="FFFFFF"/>
      </a:accent3>
      <a:accent4>
        <a:srgbClr val="4F595F"/>
      </a:accent4>
      <a:accent5>
        <a:srgbClr val="D5D5D5"/>
      </a:accent5>
      <a:accent6>
        <a:srgbClr val="E78A00"/>
      </a:accent6>
      <a:hlink>
        <a:srgbClr val="DDDDDD"/>
      </a:hlink>
      <a:folHlink>
        <a:srgbClr val="990033"/>
      </a:folHlink>
    </a:clrScheme>
    <a:fontScheme name="Standard with line">
      <a:majorFont>
        <a:latin typeface="Arial Black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Standard with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3">
        <a:dk1>
          <a:srgbClr val="5E6A71"/>
        </a:dk1>
        <a:lt1>
          <a:srgbClr val="FFFFFF"/>
        </a:lt1>
        <a:dk2>
          <a:srgbClr val="662046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F595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4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FF99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E78A"/>
        </a:accent6>
        <a:hlink>
          <a:srgbClr val="777777"/>
        </a:hlink>
        <a:folHlink>
          <a:srgbClr val="800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5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AA00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6">
        <a:dk1>
          <a:srgbClr val="5E6A71"/>
        </a:dk1>
        <a:lt1>
          <a:srgbClr val="FFFFFF"/>
        </a:lt1>
        <a:dk2>
          <a:srgbClr val="662046"/>
        </a:dk2>
        <a:lt2>
          <a:srgbClr val="CC0066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DAD5C84D69BE479ED0D9A643761D42" ma:contentTypeVersion="12" ma:contentTypeDescription="Create a new document." ma:contentTypeScope="" ma:versionID="b99630429b8502cedcc7580562358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cde0750b04fdd20357115a0ebff6a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Item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CD1598-CB07-4912-9603-FEA08D8E08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9FB760-707F-4AF6-8B81-576B0FA900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BA89CA-18F8-4255-8F96-9B2CFDC781F5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15985</TotalTime>
  <Words>1963</Words>
  <Application>Microsoft Office PowerPoint</Application>
  <PresentationFormat>On-screen Show (4:3)</PresentationFormat>
  <Paragraphs>335</Paragraphs>
  <Slides>38</Slides>
  <Notes>34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Title slide</vt:lpstr>
      <vt:lpstr>Standard with line</vt:lpstr>
      <vt:lpstr>Standard without line</vt:lpstr>
      <vt:lpstr>1_Standard with line</vt:lpstr>
      <vt:lpstr>PowerPoint Presentation</vt:lpstr>
      <vt:lpstr>Agenda (Part 1)</vt:lpstr>
      <vt:lpstr>Forecast Steps</vt:lpstr>
      <vt:lpstr>Forecast - Step 1</vt:lpstr>
      <vt:lpstr>Step 1: Create Observations</vt:lpstr>
      <vt:lpstr>Gathering data from ODIF to ODPF </vt:lpstr>
      <vt:lpstr>Was Demand Constrained?</vt:lpstr>
      <vt:lpstr>Forecast - Step 2</vt:lpstr>
      <vt:lpstr>Step 2: Update Models</vt:lpstr>
      <vt:lpstr>Guillotine</vt:lpstr>
      <vt:lpstr>Seasonality</vt:lpstr>
      <vt:lpstr>Forecast – Step 3</vt:lpstr>
      <vt:lpstr>Step 3: Request Forecast</vt:lpstr>
      <vt:lpstr>Process Forecast</vt:lpstr>
      <vt:lpstr>The Blending Process</vt:lpstr>
      <vt:lpstr>Last Step</vt:lpstr>
      <vt:lpstr>Agenda (Part 2)</vt:lpstr>
      <vt:lpstr>PowerPoint Presentation</vt:lpstr>
      <vt:lpstr>Demand Influences</vt:lpstr>
      <vt:lpstr>Forecast Model Types</vt:lpstr>
      <vt:lpstr>Influences Dates</vt:lpstr>
      <vt:lpstr>Application of influences</vt:lpstr>
      <vt:lpstr>Best Practices in Managing in Forecast</vt:lpstr>
      <vt:lpstr>Multiplicative Influences</vt:lpstr>
      <vt:lpstr>PowerPoint Presentation</vt:lpstr>
      <vt:lpstr>PowerPoint Presentation</vt:lpstr>
      <vt:lpstr>HSE Overview: Holiday vs. Special Event</vt:lpstr>
      <vt:lpstr>HSE Overview: A simple example</vt:lpstr>
      <vt:lpstr>PowerPoint Presentation</vt:lpstr>
      <vt:lpstr>Sponsorship</vt:lpstr>
      <vt:lpstr>PowerPoint Presentation</vt:lpstr>
      <vt:lpstr>Demand Mapping</vt:lpstr>
      <vt:lpstr>Demand Mapping</vt:lpstr>
      <vt:lpstr>Workings of Demand Mapping</vt:lpstr>
      <vt:lpstr>Schedule Change - major and minor</vt:lpstr>
      <vt:lpstr>Order of Application</vt:lpstr>
      <vt:lpstr>PowerPoint Presentation</vt:lpstr>
      <vt:lpstr>PowerPoint Presentation</vt:lpstr>
    </vt:vector>
  </TitlesOfParts>
  <Company>QR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 S</dc:creator>
  <cp:lastModifiedBy>Armand Carmona Budesca</cp:lastModifiedBy>
  <cp:revision>366</cp:revision>
  <cp:lastPrinted>2008-02-25T06:38:34Z</cp:lastPrinted>
  <dcterms:created xsi:type="dcterms:W3CDTF">2008-02-25T06:22:38Z</dcterms:created>
  <dcterms:modified xsi:type="dcterms:W3CDTF">2015-05-10T13:08:05Z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0x0101001BDAD5C84D69BE479ED0D9A643761D42</vt:lpwstr>
  </property>
</Properties>
</file>