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DE163CE-50B1-4D17-8BFD-46108EF7D0D8}">
          <p14:sldIdLst>
            <p14:sldId id="256"/>
            <p14:sldId id="257"/>
            <p14:sldId id="258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4333B-9BF5-4E56-8B4A-1A4049E2FF59}" type="datetimeFigureOut">
              <a:rPr lang="ru-RU" smtClean="0"/>
              <a:t>14.08.2020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EE0EF-C978-424C-976A-AF62FBAB9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972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8834-D31C-48EE-961C-CE4448C39B81}" type="datetimeFigureOut">
              <a:rPr lang="ru-RU" smtClean="0"/>
              <a:t>14.08.2020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F5F9-B402-4D48-B7C8-4FB7997B7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228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8834-D31C-48EE-961C-CE4448C39B81}" type="datetimeFigureOut">
              <a:rPr lang="ru-RU" smtClean="0"/>
              <a:t>14.08.2020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F5F9-B402-4D48-B7C8-4FB7997B7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83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8834-D31C-48EE-961C-CE4448C39B81}" type="datetimeFigureOut">
              <a:rPr lang="ru-RU" smtClean="0"/>
              <a:t>14.08.2020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F5F9-B402-4D48-B7C8-4FB7997B7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053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8834-D31C-48EE-961C-CE4448C39B81}" type="datetimeFigureOut">
              <a:rPr lang="ru-RU" smtClean="0"/>
              <a:t>14.08.2020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F5F9-B402-4D48-B7C8-4FB7997B7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36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8834-D31C-48EE-961C-CE4448C39B81}" type="datetimeFigureOut">
              <a:rPr lang="ru-RU" smtClean="0"/>
              <a:t>14.08.2020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F5F9-B402-4D48-B7C8-4FB7997B7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41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8834-D31C-48EE-961C-CE4448C39B81}" type="datetimeFigureOut">
              <a:rPr lang="ru-RU" smtClean="0"/>
              <a:t>14.08.2020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F5F9-B402-4D48-B7C8-4FB7997B7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603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8834-D31C-48EE-961C-CE4448C39B81}" type="datetimeFigureOut">
              <a:rPr lang="ru-RU" smtClean="0"/>
              <a:t>14.08.2020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F5F9-B402-4D48-B7C8-4FB7997B7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6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8834-D31C-48EE-961C-CE4448C39B81}" type="datetimeFigureOut">
              <a:rPr lang="ru-RU" smtClean="0"/>
              <a:t>14.08.2020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F5F9-B402-4D48-B7C8-4FB7997B7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8834-D31C-48EE-961C-CE4448C39B81}" type="datetimeFigureOut">
              <a:rPr lang="ru-RU" smtClean="0"/>
              <a:t>14.08.2020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F5F9-B402-4D48-B7C8-4FB7997B7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29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8834-D31C-48EE-961C-CE4448C39B81}" type="datetimeFigureOut">
              <a:rPr lang="ru-RU" smtClean="0"/>
              <a:t>14.08.2020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F5F9-B402-4D48-B7C8-4FB7997B7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5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8834-D31C-48EE-961C-CE4448C39B81}" type="datetimeFigureOut">
              <a:rPr lang="ru-RU" smtClean="0"/>
              <a:t>14.08.2020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F5F9-B402-4D48-B7C8-4FB7997B7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62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F8834-D31C-48EE-961C-CE4448C39B81}" type="datetimeFigureOut">
              <a:rPr lang="ru-RU" smtClean="0"/>
              <a:t>14.08.2020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9F5F9-B402-4D48-B7C8-4FB7997B7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82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76374"/>
            <a:ext cx="9144000" cy="3301356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Мобильные приложения — Выделение групп пользователей на основе поведения</a:t>
            </a:r>
            <a:endParaRPr lang="ru-RU" b="1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24000" y="4751217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Исследование на основе данных приложения «Ненужные вещи»</a:t>
            </a:r>
          </a:p>
          <a:p>
            <a:r>
              <a:rPr lang="ru-RU" dirty="0" smtClean="0"/>
              <a:t>с 07.10.2019 по 03.11.2019</a:t>
            </a:r>
          </a:p>
          <a:p>
            <a:endParaRPr lang="ru-RU" dirty="0"/>
          </a:p>
          <a:p>
            <a:r>
              <a:rPr lang="ru-RU" dirty="0" smtClean="0"/>
              <a:t>Автор: В. Сухов, 9 когорта аналитиков </a:t>
            </a:r>
            <a:r>
              <a:rPr lang="ru-RU" dirty="0" err="1" smtClean="0"/>
              <a:t>Яндекс.Практикум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161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9622" y="6264876"/>
            <a:ext cx="966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 основе представленных данных о поведении пользователей приложения «Ненужные вещи»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83404" y="639806"/>
            <a:ext cx="114526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Выводы:</a:t>
            </a:r>
          </a:p>
          <a:p>
            <a:r>
              <a:rPr lang="en-US" dirty="0" smtClean="0"/>
              <a:t>85% </a:t>
            </a:r>
            <a:r>
              <a:rPr lang="ru-RU" dirty="0" smtClean="0"/>
              <a:t>пользователей </a:t>
            </a:r>
            <a:r>
              <a:rPr lang="ru-RU" dirty="0" smtClean="0"/>
              <a:t>совершают 1-2 </a:t>
            </a:r>
            <a:r>
              <a:rPr lang="ru-RU" dirty="0"/>
              <a:t>визита за исследуемый </a:t>
            </a:r>
            <a:r>
              <a:rPr lang="ru-RU" dirty="0" smtClean="0"/>
              <a:t>период, в приложении </a:t>
            </a:r>
            <a:r>
              <a:rPr lang="ru-RU" dirty="0" smtClean="0"/>
              <a:t>проводят </a:t>
            </a:r>
            <a:r>
              <a:rPr lang="ru-RU" dirty="0"/>
              <a:t>около </a:t>
            </a:r>
            <a:r>
              <a:rPr lang="ru-RU" dirty="0" smtClean="0"/>
              <a:t>19 минут, </a:t>
            </a:r>
            <a:r>
              <a:rPr lang="ru-RU" dirty="0"/>
              <a:t>общее время </a:t>
            </a:r>
            <a:r>
              <a:rPr lang="ru-RU" dirty="0" smtClean="0"/>
              <a:t>использования приложения </a:t>
            </a:r>
            <a:r>
              <a:rPr lang="ru-RU" dirty="0"/>
              <a:t>- около 19 часов, они не сохраняют объявления на </a:t>
            </a:r>
            <a:r>
              <a:rPr lang="ru-RU" dirty="0" smtClean="0"/>
              <a:t>будущее, не </a:t>
            </a:r>
            <a:r>
              <a:rPr lang="ru-RU" dirty="0"/>
              <a:t>просматривают рекомендации. При этом 68% из них все-таки совершили целевое действие. </a:t>
            </a:r>
            <a:r>
              <a:rPr lang="ru-RU" dirty="0" smtClean="0"/>
              <a:t> </a:t>
            </a:r>
            <a:r>
              <a:rPr lang="ru-RU" dirty="0" smtClean="0"/>
              <a:t>За </a:t>
            </a:r>
            <a:r>
              <a:rPr lang="ru-RU" dirty="0"/>
              <a:t>счет того, что кластер очень большой, они </a:t>
            </a:r>
            <a:r>
              <a:rPr lang="ru-RU" dirty="0" smtClean="0"/>
              <a:t>в сумме все-таки дали </a:t>
            </a:r>
            <a:r>
              <a:rPr lang="ru-RU" dirty="0" smtClean="0"/>
              <a:t>55</a:t>
            </a:r>
            <a:r>
              <a:rPr lang="ru-RU" dirty="0" smtClean="0"/>
              <a:t>% </a:t>
            </a:r>
            <a:r>
              <a:rPr lang="ru-RU" dirty="0"/>
              <a:t>случаев целевого события, но для такого </a:t>
            </a:r>
            <a:r>
              <a:rPr lang="ru-RU" dirty="0" smtClean="0"/>
              <a:t>большого числа пользователей </a:t>
            </a:r>
            <a:r>
              <a:rPr lang="ru-RU" dirty="0" smtClean="0"/>
              <a:t>этого мало</a:t>
            </a:r>
            <a:r>
              <a:rPr lang="ru-RU" dirty="0"/>
              <a:t>. Похоже, что это люди, которые </a:t>
            </a:r>
            <a:r>
              <a:rPr lang="ru-RU" dirty="0" smtClean="0"/>
              <a:t>установили </a:t>
            </a:r>
            <a:r>
              <a:rPr lang="ru-RU" dirty="0"/>
              <a:t>себе приложение, но </a:t>
            </a:r>
            <a:r>
              <a:rPr lang="ru-RU" dirty="0" smtClean="0"/>
              <a:t>оно их не заинтересовало </a:t>
            </a:r>
            <a:r>
              <a:rPr lang="ru-RU" dirty="0"/>
              <a:t>или оно им не понравилось и они его </a:t>
            </a:r>
            <a:r>
              <a:rPr lang="ru-RU" dirty="0" smtClean="0"/>
              <a:t>удалили</a:t>
            </a:r>
            <a:r>
              <a:rPr lang="ru-RU" dirty="0"/>
              <a:t>. Очень плохо, что их так много</a:t>
            </a:r>
            <a:r>
              <a:rPr lang="ru-RU" dirty="0" smtClean="0"/>
              <a:t>.</a:t>
            </a:r>
            <a:endParaRPr lang="ru-RU" dirty="0"/>
          </a:p>
          <a:p>
            <a:endParaRPr lang="ru-RU" dirty="0"/>
          </a:p>
          <a:p>
            <a:r>
              <a:rPr lang="ru-RU" dirty="0"/>
              <a:t>14% использует приложение гораздо активнее - у них совершено почти по 7 сессий, провели в приложении больше часа чистого времени, используют приложение почти 2 </a:t>
            </a:r>
            <a:r>
              <a:rPr lang="ru-RU" dirty="0" smtClean="0"/>
              <a:t>недели, немного, но просматривают рекомендуемые объявления и сохраняют в избранное. Конверсия </a:t>
            </a:r>
            <a:r>
              <a:rPr lang="ru-RU" dirty="0"/>
              <a:t>втрое выше, чем у первой группы - 2 перехода в целевое </a:t>
            </a:r>
            <a:r>
              <a:rPr lang="ru-RU" dirty="0" smtClean="0"/>
              <a:t>действие. Дают 25% конверсии.</a:t>
            </a:r>
          </a:p>
          <a:p>
            <a:endParaRPr lang="ru-RU" dirty="0"/>
          </a:p>
          <a:p>
            <a:r>
              <a:rPr lang="ru-RU" dirty="0"/>
              <a:t>1% </a:t>
            </a:r>
            <a:r>
              <a:rPr lang="ru-RU" dirty="0" smtClean="0"/>
              <a:t>суперменов</a:t>
            </a:r>
            <a:r>
              <a:rPr lang="ru-RU" dirty="0"/>
              <a:t>. Максимальные показатели по всем признакам - почти 7 часов чистого времени в приложении, больше 2х недель использования, активное использование </a:t>
            </a:r>
            <a:r>
              <a:rPr lang="ru-RU" dirty="0" smtClean="0"/>
              <a:t>всех функций </a:t>
            </a:r>
            <a:r>
              <a:rPr lang="ru-RU" dirty="0"/>
              <a:t>приложения. больше 20 целевых действий! Они просто живут в </a:t>
            </a:r>
            <a:r>
              <a:rPr lang="ru-RU" dirty="0" smtClean="0"/>
              <a:t>приложении! Несмотря на то, что их всего 1%, они обеспечивают 20% конверсии.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5423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4345" y="234778"/>
            <a:ext cx="5316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Распределение совершенных событий по времени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707394" y="1186247"/>
            <a:ext cx="32251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Массив данных событий распределен по времени с 07.10 по 03.11 2019 года. Практически на всем протяжении периода наблюдений наблюдается тенденция к росту количества событий в сутки (с </a:t>
            </a:r>
            <a:r>
              <a:rPr lang="ru-RU" dirty="0" err="1"/>
              <a:t>применрно</a:t>
            </a:r>
            <a:r>
              <a:rPr lang="ru-RU" dirty="0"/>
              <a:t> 2500 до 3200). При этом есть регулярные провалы в выходные дни - пятницы, субботы, воскресенья, что логично.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87" y="854586"/>
            <a:ext cx="7799577" cy="529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55146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Анализ признаков</a:t>
            </a:r>
            <a:endParaRPr lang="ru-RU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77" y="470688"/>
            <a:ext cx="5104901" cy="31525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638" y="761250"/>
            <a:ext cx="4489737" cy="292245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618304" y="470688"/>
            <a:ext cx="3249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Время, проведенное в приложении</a:t>
            </a:r>
            <a:endParaRPr lang="ru-RU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52" y="3640638"/>
            <a:ext cx="5270149" cy="32525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690021" y="3683704"/>
            <a:ext cx="3249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Время использования приложения</a:t>
            </a:r>
            <a:endParaRPr lang="ru-R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638" y="3927873"/>
            <a:ext cx="4563287" cy="298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4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89640"/>
            <a:ext cx="1219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Матрица корреляции признаков</a:t>
            </a:r>
            <a:endParaRPr lang="ru-RU" b="1" dirty="0"/>
          </a:p>
        </p:txBody>
      </p:sp>
      <p:sp>
        <p:nvSpPr>
          <p:cNvPr id="5" name="Rectangle 4"/>
          <p:cNvSpPr/>
          <p:nvPr/>
        </p:nvSpPr>
        <p:spPr>
          <a:xfrm>
            <a:off x="7638210" y="1104041"/>
            <a:ext cx="40265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Самая высокая корреляция наблюдается между признаками Число посещений и Время, проведенное в приложении – </a:t>
            </a:r>
            <a:r>
              <a:rPr lang="ru-RU" dirty="0" smtClean="0"/>
              <a:t>0,8, что вполне логично. 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47" y="1019766"/>
            <a:ext cx="5937806" cy="566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7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12062"/>
            <a:ext cx="1219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Построение </a:t>
            </a:r>
            <a:r>
              <a:rPr lang="ru-RU" b="1" dirty="0" err="1"/>
              <a:t>дендрограммы</a:t>
            </a:r>
            <a:endParaRPr lang="ru-RU" b="1" dirty="0"/>
          </a:p>
        </p:txBody>
      </p:sp>
      <p:sp>
        <p:nvSpPr>
          <p:cNvPr id="6" name="Rectangle 5"/>
          <p:cNvSpPr/>
          <p:nvPr/>
        </p:nvSpPr>
        <p:spPr>
          <a:xfrm>
            <a:off x="8671569" y="1230183"/>
            <a:ext cx="32279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Предложенное оптимальное число кластеров - 3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5412"/>
            <a:ext cx="8380488" cy="569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2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53999"/>
            <a:ext cx="1219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Анализ средних значений признаков для кластеров</a:t>
            </a:r>
          </a:p>
        </p:txBody>
      </p:sp>
      <p:sp>
        <p:nvSpPr>
          <p:cNvPr id="5" name="Rectangle 4"/>
          <p:cNvSpPr/>
          <p:nvPr/>
        </p:nvSpPr>
        <p:spPr>
          <a:xfrm>
            <a:off x="417350" y="2887682"/>
            <a:ext cx="1160830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Массив пользователей разбился на 3 очень неравных кластера. </a:t>
            </a:r>
          </a:p>
          <a:p>
            <a:r>
              <a:rPr lang="ru-RU" dirty="0"/>
              <a:t>- 85% пользователей попали в одну группу, в которой у пользователей 2 визита за исследуемый месяц, проведено в приложении около 19 минут, общее время использования (от самого первого действия в приложении до самого последнего) - около 19 часов, они не сохраняют объявления на будущее (какое же будущее за 19 часов использования?), не просматривают рекомендации. При этом 68% из них все-таки совершили целевое действие. То есть эти пользователи установили приложение, попробовали его использовать, две трети даже нашли для себя какое-то интересное объявление, но дальше что-то пошло не так. То ли им не понравилось само приложение, то ли общение с продавцом оставило неприятные эмоции;</a:t>
            </a:r>
          </a:p>
          <a:p>
            <a:r>
              <a:rPr lang="ru-RU" dirty="0" smtClean="0"/>
              <a:t>- </a:t>
            </a:r>
            <a:r>
              <a:rPr lang="ru-RU" dirty="0"/>
              <a:t>14% использует приложение гораздо активнее  - у них совершено почти по 7 сессий, провели в приложении больше часа чистого времени, используют приложение почти 2 недели. конверсия втрое выше, чем у первой группы - 2 перехода в целевое действие;</a:t>
            </a:r>
          </a:p>
          <a:p>
            <a:r>
              <a:rPr lang="ru-RU" dirty="0" smtClean="0"/>
              <a:t>- </a:t>
            </a:r>
            <a:r>
              <a:rPr lang="ru-RU" dirty="0"/>
              <a:t>остался 1%, но это 1% каких-то суперменов. Максимальные показатели по всем признакам - почти 7 часов чистого времени в приложении, больше 2х недель использования, активное использование функций приложения. больше 20 целевых действий! Они просто живут в приложении!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729487"/>
              </p:ext>
            </p:extLst>
          </p:nvPr>
        </p:nvGraphicFramePr>
        <p:xfrm>
          <a:off x="609597" y="708879"/>
          <a:ext cx="10282524" cy="20343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8932">
                  <a:extLst>
                    <a:ext uri="{9D8B030D-6E8A-4147-A177-3AD203B41FA5}">
                      <a16:colId xmlns:a16="http://schemas.microsoft.com/office/drawing/2014/main" val="4238646810"/>
                    </a:ext>
                  </a:extLst>
                </a:gridCol>
                <a:gridCol w="1468932">
                  <a:extLst>
                    <a:ext uri="{9D8B030D-6E8A-4147-A177-3AD203B41FA5}">
                      <a16:colId xmlns:a16="http://schemas.microsoft.com/office/drawing/2014/main" val="3727065992"/>
                    </a:ext>
                  </a:extLst>
                </a:gridCol>
                <a:gridCol w="1468932">
                  <a:extLst>
                    <a:ext uri="{9D8B030D-6E8A-4147-A177-3AD203B41FA5}">
                      <a16:colId xmlns:a16="http://schemas.microsoft.com/office/drawing/2014/main" val="4219338726"/>
                    </a:ext>
                  </a:extLst>
                </a:gridCol>
                <a:gridCol w="1468932">
                  <a:extLst>
                    <a:ext uri="{9D8B030D-6E8A-4147-A177-3AD203B41FA5}">
                      <a16:colId xmlns:a16="http://schemas.microsoft.com/office/drawing/2014/main" val="2403321929"/>
                    </a:ext>
                  </a:extLst>
                </a:gridCol>
                <a:gridCol w="1468932">
                  <a:extLst>
                    <a:ext uri="{9D8B030D-6E8A-4147-A177-3AD203B41FA5}">
                      <a16:colId xmlns:a16="http://schemas.microsoft.com/office/drawing/2014/main" val="3446327270"/>
                    </a:ext>
                  </a:extLst>
                </a:gridCol>
                <a:gridCol w="1468932">
                  <a:extLst>
                    <a:ext uri="{9D8B030D-6E8A-4147-A177-3AD203B41FA5}">
                      <a16:colId xmlns:a16="http://schemas.microsoft.com/office/drawing/2014/main" val="2700091322"/>
                    </a:ext>
                  </a:extLst>
                </a:gridCol>
                <a:gridCol w="1468932">
                  <a:extLst>
                    <a:ext uri="{9D8B030D-6E8A-4147-A177-3AD203B41FA5}">
                      <a16:colId xmlns:a16="http://schemas.microsoft.com/office/drawing/2014/main" val="386138203"/>
                    </a:ext>
                  </a:extLst>
                </a:gridCol>
              </a:tblGrid>
              <a:tr h="677038"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</a:rPr>
                        <a:t>Номер кластера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3" marR="6863" marT="686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</a:rPr>
                        <a:t>Визиты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3" marR="6863" marT="686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</a:rPr>
                        <a:t>Конверсий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3" marR="6863" marT="686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</a:rPr>
                        <a:t>Рекомендованное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3" marR="6863" marT="686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</a:rPr>
                        <a:t>Избранное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3" marR="6863" marT="686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</a:rPr>
                        <a:t>Время использования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3" marR="6863" marT="686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</a:rPr>
                        <a:t>Проведенное время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3" marR="6863" marT="6863" marB="0" anchor="ctr"/>
                </a:tc>
                <a:extLst>
                  <a:ext uri="{0D108BD9-81ED-4DB2-BD59-A6C34878D82A}">
                    <a16:rowId xmlns:a16="http://schemas.microsoft.com/office/drawing/2014/main" val="1688476066"/>
                  </a:ext>
                </a:extLst>
              </a:tr>
              <a:tr h="452428"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 dirty="0">
                          <a:effectLst/>
                        </a:rPr>
                        <a:t>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3" marR="6863" marT="686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</a:rPr>
                        <a:t>1.950397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3" marR="6863" marT="686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</a:rPr>
                        <a:t>0.682653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3" marR="6863" marT="686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</a:rPr>
                        <a:t>0.102220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3" marR="6863" marT="686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</a:rPr>
                        <a:t>0.175116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3" marR="6863" marT="686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</a:rPr>
                        <a:t>1139.067891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3" marR="6863" marT="686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</a:rPr>
                        <a:t>19.104316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3" marR="6863" marT="6863" marB="0" anchor="ctr"/>
                </a:tc>
                <a:extLst>
                  <a:ext uri="{0D108BD9-81ED-4DB2-BD59-A6C34878D82A}">
                    <a16:rowId xmlns:a16="http://schemas.microsoft.com/office/drawing/2014/main" val="201385167"/>
                  </a:ext>
                </a:extLst>
              </a:tr>
              <a:tr h="452428"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</a:rPr>
                        <a:t>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3" marR="6863" marT="686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</a:rPr>
                        <a:t>6.850746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3" marR="6863" marT="686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</a:rPr>
                        <a:t>1.902156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3" marR="6863" marT="686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</a:rPr>
                        <a:t>0.475954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3" marR="6863" marT="686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</a:rPr>
                        <a:t>0.815920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3" marR="6863" marT="686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</a:rPr>
                        <a:t>18637.339856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3" marR="6863" marT="686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</a:rPr>
                        <a:t>61.862797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3" marR="6863" marT="6863" marB="0" anchor="ctr"/>
                </a:tc>
                <a:extLst>
                  <a:ext uri="{0D108BD9-81ED-4DB2-BD59-A6C34878D82A}">
                    <a16:rowId xmlns:a16="http://schemas.microsoft.com/office/drawing/2014/main" val="2486430671"/>
                  </a:ext>
                </a:extLst>
              </a:tr>
              <a:tr h="452428"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</a:rPr>
                        <a:t>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3" marR="6863" marT="686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 dirty="0">
                          <a:effectLst/>
                        </a:rPr>
                        <a:t>28.878049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3" marR="6863" marT="686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</a:rPr>
                        <a:t>21.731707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3" marR="6863" marT="686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</a:rPr>
                        <a:t>3.756098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3" marR="6863" marT="686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</a:rPr>
                        <a:t>6.975610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3" marR="6863" marT="686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</a:rPr>
                        <a:t>21809.395935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3" marR="6863" marT="686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 dirty="0">
                          <a:effectLst/>
                        </a:rPr>
                        <a:t>407.485772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3" marR="6863" marT="6863" marB="0" anchor="ctr"/>
                </a:tc>
                <a:extLst>
                  <a:ext uri="{0D108BD9-81ED-4DB2-BD59-A6C34878D82A}">
                    <a16:rowId xmlns:a16="http://schemas.microsoft.com/office/drawing/2014/main" val="3241275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95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736" y="276139"/>
            <a:ext cx="12097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Р</a:t>
            </a:r>
            <a:r>
              <a:rPr lang="ru-RU" b="1" dirty="0" smtClean="0"/>
              <a:t>аспределения </a:t>
            </a:r>
            <a:r>
              <a:rPr lang="ru-RU" b="1" dirty="0"/>
              <a:t>признаков по кластерам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125" y="954399"/>
            <a:ext cx="3975654" cy="30893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33" y="954399"/>
            <a:ext cx="3926245" cy="30858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265" y="3917182"/>
            <a:ext cx="3821230" cy="294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5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28140"/>
            <a:ext cx="1219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Распределение </a:t>
            </a:r>
            <a:r>
              <a:rPr lang="ru-RU" b="1" dirty="0"/>
              <a:t>целевой переменной по кластерам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499" y="866935"/>
            <a:ext cx="7774171" cy="611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38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639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Мобильные приложения — Выделение групп пользователей на основе поведения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рынка заведений общественного питания Москвы</dc:title>
  <dc:creator>Всеволод</dc:creator>
  <cp:lastModifiedBy>Всеволод</cp:lastModifiedBy>
  <cp:revision>21</cp:revision>
  <dcterms:created xsi:type="dcterms:W3CDTF">2020-06-09T13:12:02Z</dcterms:created>
  <dcterms:modified xsi:type="dcterms:W3CDTF">2020-08-14T14:25:06Z</dcterms:modified>
</cp:coreProperties>
</file>