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8229600" cx="14630400"/>
  <p:notesSz cx="8229600" cy="1463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700D74-3523-4528-9A21-87227A04E39E}">
  <a:tblStyle styleId="{7D700D74-3523-4528-9A21-87227A04E3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c287e8f82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c287e8f82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ac287e8f82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524170bb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524170bb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6524170bb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ca0b82dfd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ca0b82dfd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aca0b82dfd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ca0b82dfd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ca0b82dfd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2aca0b82dfd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ca0b82dfd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ca0b82dfd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aca0b82dfd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 name="Google Shape;2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ca3889e73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ca3889e73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aca3889e73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2aca3889e73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 name="Google Shape;42;g2aca3889e73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g2aca3889e73_0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mdpi.com/2076-393X/9/6/662" TargetMode="External"/><Relationship Id="rId4" Type="http://schemas.openxmlformats.org/officeDocument/2006/relationships/hyperlink" Target="https://jacsis-study.jp/about/" TargetMode="External"/><Relationship Id="rId11" Type="http://schemas.openxmlformats.org/officeDocument/2006/relationships/hyperlink" Target="https://info.vrs.digital.go.jp/dashboard" TargetMode="External"/><Relationship Id="rId10" Type="http://schemas.openxmlformats.org/officeDocument/2006/relationships/hyperlink" Target="https://ourworldindata.org/covid-vaccinations" TargetMode="External"/><Relationship Id="rId12" Type="http://schemas.openxmlformats.org/officeDocument/2006/relationships/hyperlink" Target="https://www.kantei.go.jp/jp/content/nenreikaikyubetsu-vaccination_data.pdf" TargetMode="External"/><Relationship Id="rId9" Type="http://schemas.openxmlformats.org/officeDocument/2006/relationships/hyperlink" Target="https://data.who.int/dashboards/covid19/vaccines?n=c" TargetMode="External"/><Relationship Id="rId5" Type="http://schemas.openxmlformats.org/officeDocument/2006/relationships/hyperlink" Target="https://covid19.mhlw.go.jp/extensions/public/index.html" TargetMode="External"/><Relationship Id="rId6" Type="http://schemas.openxmlformats.org/officeDocument/2006/relationships/hyperlink" Target="https://www3.nhk.or.jp/news/special/coronavirus/vaccine/progress/" TargetMode="External"/><Relationship Id="rId7" Type="http://schemas.openxmlformats.org/officeDocument/2006/relationships/hyperlink" Target="https://www.asahi.com/special/corona/" TargetMode="External"/><Relationship Id="rId8" Type="http://schemas.openxmlformats.org/officeDocument/2006/relationships/hyperlink" Target="https://data.who.int/dashboards/covid19/cases?n=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3"/>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8" name="Google Shape;18;p3"/>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9" name="Google Shape;19;p3"/>
          <p:cNvSpPr/>
          <p:nvPr/>
        </p:nvSpPr>
        <p:spPr>
          <a:xfrm>
            <a:off x="0" y="0"/>
            <a:ext cx="14630400" cy="8229600"/>
          </a:xfrm>
          <a:prstGeom prst="rect">
            <a:avLst/>
          </a:prstGeom>
          <a:solidFill>
            <a:srgbClr val="FFFFFF">
              <a:alpha val="8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2037993" y="1582103"/>
            <a:ext cx="10554414"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Arial"/>
              <a:buNone/>
            </a:pPr>
            <a:r>
              <a:rPr b="0" i="0" lang="en-US" sz="1750" u="none" cap="none" strike="noStrike">
                <a:solidFill>
                  <a:srgbClr val="272525"/>
                </a:solidFill>
                <a:latin typeface="Arial"/>
                <a:ea typeface="Arial"/>
                <a:cs typeface="Arial"/>
                <a:sym typeface="Arial"/>
              </a:rPr>
              <a:t>　</a:t>
            </a:r>
            <a:endParaRPr b="0" i="0" sz="1750" u="none" cap="none" strike="noStrike">
              <a:solidFill>
                <a:schemeClr val="dk1"/>
              </a:solidFill>
              <a:latin typeface="Calibri"/>
              <a:ea typeface="Calibri"/>
              <a:cs typeface="Calibri"/>
              <a:sym typeface="Calibri"/>
            </a:endParaRPr>
          </a:p>
        </p:txBody>
      </p:sp>
      <p:sp>
        <p:nvSpPr>
          <p:cNvPr id="21" name="Google Shape;21;p3"/>
          <p:cNvSpPr/>
          <p:nvPr/>
        </p:nvSpPr>
        <p:spPr>
          <a:xfrm>
            <a:off x="2038000" y="2159675"/>
            <a:ext cx="8324100" cy="648600"/>
          </a:xfrm>
          <a:prstGeom prst="rect">
            <a:avLst/>
          </a:prstGeom>
          <a:noFill/>
          <a:ln>
            <a:noFill/>
          </a:ln>
        </p:spPr>
        <p:txBody>
          <a:bodyPr anchorCtr="0" anchor="t" bIns="45700" lIns="91425" spcFirstLastPara="1" rIns="91425" wrap="square" tIns="45700">
            <a:noAutofit/>
          </a:bodyPr>
          <a:lstStyle/>
          <a:p>
            <a:pPr indent="0" lvl="0" marL="0" marR="0" rtl="0" algn="l">
              <a:lnSpc>
                <a:spcPct val="125007"/>
              </a:lnSpc>
              <a:spcBef>
                <a:spcPts val="0"/>
              </a:spcBef>
              <a:spcAft>
                <a:spcPts val="0"/>
              </a:spcAft>
              <a:buClr>
                <a:srgbClr val="000000"/>
              </a:buClr>
              <a:buSzPts val="3499"/>
              <a:buFont typeface="Arial"/>
              <a:buNone/>
            </a:pPr>
            <a:r>
              <a:rPr b="1" i="0" lang="en-US" sz="4000" u="none" cap="none" strike="noStrike">
                <a:solidFill>
                  <a:srgbClr val="000000"/>
                </a:solidFill>
                <a:latin typeface="Arial"/>
                <a:ea typeface="Arial"/>
                <a:cs typeface="Arial"/>
                <a:sym typeface="Arial"/>
              </a:rPr>
              <a:t>世間を騒がせたコロナウイルス</a:t>
            </a:r>
            <a:endParaRPr b="0" i="0" sz="4000" u="none" cap="none" strike="noStrike">
              <a:solidFill>
                <a:schemeClr val="dk1"/>
              </a:solidFill>
              <a:latin typeface="Calibri"/>
              <a:ea typeface="Calibri"/>
              <a:cs typeface="Calibri"/>
              <a:sym typeface="Calibri"/>
            </a:endParaRPr>
          </a:p>
        </p:txBody>
      </p:sp>
      <p:sp>
        <p:nvSpPr>
          <p:cNvPr id="22" name="Google Shape;22;p3"/>
          <p:cNvSpPr/>
          <p:nvPr/>
        </p:nvSpPr>
        <p:spPr>
          <a:xfrm>
            <a:off x="2038000" y="3048350"/>
            <a:ext cx="9463200" cy="833100"/>
          </a:xfrm>
          <a:prstGeom prst="rect">
            <a:avLst/>
          </a:prstGeom>
          <a:noFill/>
          <a:ln>
            <a:noFill/>
          </a:ln>
        </p:spPr>
        <p:txBody>
          <a:bodyPr anchorCtr="0" anchor="t" bIns="45700" lIns="91425" spcFirstLastPara="1" rIns="91425" wrap="square" tIns="45700">
            <a:noAutofit/>
          </a:bodyPr>
          <a:lstStyle/>
          <a:p>
            <a:pPr indent="0" lvl="0" marL="0" marR="0" rtl="0" algn="l">
              <a:lnSpc>
                <a:spcPct val="124995"/>
              </a:lnSpc>
              <a:spcBef>
                <a:spcPts val="0"/>
              </a:spcBef>
              <a:spcAft>
                <a:spcPts val="0"/>
              </a:spcAft>
              <a:buClr>
                <a:srgbClr val="000000"/>
              </a:buClr>
              <a:buSzPts val="5249"/>
              <a:buFont typeface="Arial"/>
              <a:buNone/>
            </a:pPr>
            <a:r>
              <a:rPr b="1" i="0" lang="en-US" sz="6000" u="none" cap="none" strike="noStrike">
                <a:solidFill>
                  <a:srgbClr val="000000"/>
                </a:solidFill>
                <a:latin typeface="Arial"/>
                <a:ea typeface="Arial"/>
                <a:cs typeface="Arial"/>
                <a:sym typeface="Arial"/>
              </a:rPr>
              <a:t>未接種者の視点から</a:t>
            </a:r>
            <a:r>
              <a:rPr b="1" lang="en-US" sz="6000"/>
              <a:t>の分析</a:t>
            </a:r>
            <a:endParaRPr b="0" i="0" sz="6000" u="none" cap="none" strike="noStrike">
              <a:solidFill>
                <a:schemeClr val="dk1"/>
              </a:solidFill>
              <a:latin typeface="Calibri"/>
              <a:ea typeface="Calibri"/>
              <a:cs typeface="Calibri"/>
              <a:sym typeface="Calibri"/>
            </a:endParaRPr>
          </a:p>
        </p:txBody>
      </p:sp>
      <p:sp>
        <p:nvSpPr>
          <p:cNvPr id="23" name="Google Shape;23;p3"/>
          <p:cNvSpPr/>
          <p:nvPr/>
        </p:nvSpPr>
        <p:spPr>
          <a:xfrm>
            <a:off x="2038000" y="4214825"/>
            <a:ext cx="10039500" cy="697500"/>
          </a:xfrm>
          <a:prstGeom prst="rect">
            <a:avLst/>
          </a:prstGeom>
          <a:noFill/>
          <a:ln>
            <a:noFill/>
          </a:ln>
        </p:spPr>
        <p:txBody>
          <a:bodyPr anchorCtr="0" anchor="t" bIns="45700" lIns="91425" spcFirstLastPara="1" rIns="91425" wrap="square" tIns="45700">
            <a:noAutofit/>
          </a:bodyPr>
          <a:lstStyle/>
          <a:p>
            <a:pPr indent="0" lvl="0" marL="0" marR="0" rtl="0" algn="l">
              <a:lnSpc>
                <a:spcPct val="125007"/>
              </a:lnSpc>
              <a:spcBef>
                <a:spcPts val="0"/>
              </a:spcBef>
              <a:spcAft>
                <a:spcPts val="0"/>
              </a:spcAft>
              <a:buClr>
                <a:srgbClr val="000000"/>
              </a:buClr>
              <a:buSzPts val="3499"/>
              <a:buFont typeface="Arial"/>
              <a:buNone/>
            </a:pPr>
            <a:r>
              <a:rPr b="1" i="0" lang="en-US" sz="4000" u="none" cap="none" strike="noStrike">
                <a:solidFill>
                  <a:srgbClr val="000000"/>
                </a:solidFill>
                <a:latin typeface="Arial"/>
                <a:ea typeface="Arial"/>
                <a:cs typeface="Arial"/>
                <a:sym typeface="Arial"/>
              </a:rPr>
              <a:t>ワクチンの効果・意義・疑問</a:t>
            </a:r>
            <a:r>
              <a:rPr b="1" lang="en-US" sz="4000"/>
              <a:t>点</a:t>
            </a:r>
            <a:endParaRPr b="0" i="0" sz="4000" u="none" cap="none" strike="noStrike">
              <a:solidFill>
                <a:schemeClr val="dk1"/>
              </a:solidFill>
              <a:latin typeface="Calibri"/>
              <a:ea typeface="Calibri"/>
              <a:cs typeface="Calibri"/>
              <a:sym typeface="Calibri"/>
            </a:endParaRPr>
          </a:p>
        </p:txBody>
      </p:sp>
      <p:sp>
        <p:nvSpPr>
          <p:cNvPr id="24" name="Google Shape;24;p3"/>
          <p:cNvSpPr/>
          <p:nvPr/>
        </p:nvSpPr>
        <p:spPr>
          <a:xfrm>
            <a:off x="2037993" y="5103495"/>
            <a:ext cx="10554414"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chemeClr val="dk1"/>
              </a:buClr>
              <a:buSzPts val="1750"/>
              <a:buFont typeface="Calibri"/>
              <a:buNone/>
            </a:pPr>
            <a:r>
              <a:t/>
            </a:r>
            <a:endParaRPr b="0" i="0" sz="1750" u="none" cap="none" strike="noStrike">
              <a:solidFill>
                <a:schemeClr val="dk1"/>
              </a:solidFill>
              <a:latin typeface="Calibri"/>
              <a:ea typeface="Calibri"/>
              <a:cs typeface="Calibri"/>
              <a:sym typeface="Calibri"/>
            </a:endParaRPr>
          </a:p>
        </p:txBody>
      </p:sp>
      <p:sp>
        <p:nvSpPr>
          <p:cNvPr id="25" name="Google Shape;25;p3"/>
          <p:cNvSpPr/>
          <p:nvPr/>
        </p:nvSpPr>
        <p:spPr>
          <a:xfrm>
            <a:off x="2037993" y="5708809"/>
            <a:ext cx="10554414" cy="444341"/>
          </a:xfrm>
          <a:prstGeom prst="rect">
            <a:avLst/>
          </a:prstGeom>
          <a:noFill/>
          <a:ln>
            <a:noFill/>
          </a:ln>
        </p:spPr>
        <p:txBody>
          <a:bodyPr anchorCtr="0" anchor="t" bIns="45700" lIns="91425" spcFirstLastPara="1" rIns="91425" wrap="square" tIns="45700">
            <a:noAutofit/>
          </a:bodyPr>
          <a:lstStyle/>
          <a:p>
            <a:pPr indent="0" lvl="0" marL="0" marR="0" rtl="0" algn="r">
              <a:lnSpc>
                <a:spcPct val="159990"/>
              </a:lnSpc>
              <a:spcBef>
                <a:spcPts val="0"/>
              </a:spcBef>
              <a:spcAft>
                <a:spcPts val="0"/>
              </a:spcAft>
              <a:buClr>
                <a:schemeClr val="dk1"/>
              </a:buClr>
              <a:buSzPts val="2187"/>
              <a:buFont typeface="Calibri"/>
              <a:buNone/>
            </a:pPr>
            <a:r>
              <a:t/>
            </a:r>
            <a:endParaRPr b="0" i="0" sz="2187" u="none" cap="none" strike="noStrike">
              <a:solidFill>
                <a:schemeClr val="dk1"/>
              </a:solidFill>
              <a:latin typeface="Calibri"/>
              <a:ea typeface="Calibri"/>
              <a:cs typeface="Calibri"/>
              <a:sym typeface="Calibri"/>
            </a:endParaRPr>
          </a:p>
        </p:txBody>
      </p:sp>
      <p:sp>
        <p:nvSpPr>
          <p:cNvPr id="26" name="Google Shape;26;p3"/>
          <p:cNvSpPr/>
          <p:nvPr/>
        </p:nvSpPr>
        <p:spPr>
          <a:xfrm>
            <a:off x="2038000" y="6403046"/>
            <a:ext cx="10554300" cy="555300"/>
          </a:xfrm>
          <a:prstGeom prst="rect">
            <a:avLst/>
          </a:prstGeom>
          <a:noFill/>
          <a:ln>
            <a:noFill/>
          </a:ln>
        </p:spPr>
        <p:txBody>
          <a:bodyPr anchorCtr="0" anchor="t" bIns="45700" lIns="91425" spcFirstLastPara="1" rIns="91425" wrap="square" tIns="45700">
            <a:noAutofit/>
          </a:bodyPr>
          <a:lstStyle/>
          <a:p>
            <a:pPr indent="0" lvl="0" marL="0" marR="0" rtl="0" algn="r">
              <a:lnSpc>
                <a:spcPct val="159990"/>
              </a:lnSpc>
              <a:spcBef>
                <a:spcPts val="0"/>
              </a:spcBef>
              <a:spcAft>
                <a:spcPts val="0"/>
              </a:spcAft>
              <a:buClr>
                <a:srgbClr val="272525"/>
              </a:buClr>
              <a:buSzPts val="2187"/>
              <a:buFont typeface="Arial"/>
              <a:buNone/>
            </a:pPr>
            <a:r>
              <a:rPr b="1" i="0" lang="en-US" sz="2887" u="none" cap="none" strike="noStrike">
                <a:solidFill>
                  <a:srgbClr val="272525"/>
                </a:solidFill>
                <a:latin typeface="Arial"/>
                <a:ea typeface="Arial"/>
                <a:cs typeface="Arial"/>
                <a:sym typeface="Arial"/>
              </a:rPr>
              <a:t>山中　一輝</a:t>
            </a:r>
            <a:endParaRPr b="0" i="0" sz="2887"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a:off x="2889900" y="606325"/>
            <a:ext cx="8850600" cy="629400"/>
          </a:xfrm>
          <a:prstGeom prst="rect">
            <a:avLst/>
          </a:prstGeom>
          <a:noFill/>
          <a:ln>
            <a:noFill/>
          </a:ln>
        </p:spPr>
        <p:txBody>
          <a:bodyPr anchorCtr="0" anchor="t" bIns="45700" lIns="91425" spcFirstLastPara="1" rIns="91425" wrap="square" tIns="45700">
            <a:noAutofit/>
          </a:bodyPr>
          <a:lstStyle/>
          <a:p>
            <a:pPr indent="0" lvl="0" marL="0" marR="0" rtl="0" algn="l">
              <a:lnSpc>
                <a:spcPct val="125007"/>
              </a:lnSpc>
              <a:spcBef>
                <a:spcPts val="0"/>
              </a:spcBef>
              <a:spcAft>
                <a:spcPts val="0"/>
              </a:spcAft>
              <a:buClr>
                <a:srgbClr val="000000"/>
              </a:buClr>
              <a:buSzPts val="3499"/>
              <a:buFont typeface="Arial"/>
              <a:buNone/>
            </a:pPr>
            <a:r>
              <a:rPr b="1" i="0" lang="en-US" sz="4000" u="none" cap="none" strike="noStrike">
                <a:solidFill>
                  <a:srgbClr val="000000"/>
                </a:solidFill>
                <a:latin typeface="Arial"/>
                <a:ea typeface="Arial"/>
                <a:cs typeface="Arial"/>
                <a:sym typeface="Arial"/>
              </a:rPr>
              <a:t>分析3・国内接種者数の推移：男女別</a:t>
            </a:r>
            <a:endParaRPr b="0" i="0" sz="4000" u="none" cap="none" strike="noStrike">
              <a:solidFill>
                <a:schemeClr val="dk1"/>
              </a:solidFill>
              <a:latin typeface="Calibri"/>
              <a:ea typeface="Calibri"/>
              <a:cs typeface="Calibri"/>
              <a:sym typeface="Calibri"/>
            </a:endParaRPr>
          </a:p>
        </p:txBody>
      </p:sp>
      <p:pic>
        <p:nvPicPr>
          <p:cNvPr descr="preencoded.png" id="159" name="Google Shape;159;p12"/>
          <p:cNvPicPr preferRelativeResize="0"/>
          <p:nvPr/>
        </p:nvPicPr>
        <p:blipFill rotWithShape="1">
          <a:blip r:embed="rId3">
            <a:alphaModFix/>
          </a:blip>
          <a:srcRect b="0" l="0" r="0" t="0"/>
          <a:stretch/>
        </p:blipFill>
        <p:spPr>
          <a:xfrm>
            <a:off x="4571275" y="1825425"/>
            <a:ext cx="9382800" cy="5829650"/>
          </a:xfrm>
          <a:prstGeom prst="rect">
            <a:avLst/>
          </a:prstGeom>
          <a:noFill/>
          <a:ln>
            <a:noFill/>
          </a:ln>
        </p:spPr>
      </p:pic>
      <p:sp>
        <p:nvSpPr>
          <p:cNvPr id="160" name="Google Shape;160;p12"/>
          <p:cNvSpPr txBox="1"/>
          <p:nvPr/>
        </p:nvSpPr>
        <p:spPr>
          <a:xfrm>
            <a:off x="792075" y="2991150"/>
            <a:ext cx="3551400" cy="2247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500"/>
              </a:spcBef>
              <a:spcAft>
                <a:spcPts val="0"/>
              </a:spcAft>
              <a:buNone/>
            </a:pPr>
            <a:r>
              <a:rPr lang="en-US" sz="1800" u="sng">
                <a:solidFill>
                  <a:srgbClr val="374151"/>
                </a:solidFill>
              </a:rPr>
              <a:t>男女別接種率にわずかな差異：</a:t>
            </a:r>
            <a:endParaRPr sz="1800" u="sng">
              <a:solidFill>
                <a:srgbClr val="374151"/>
              </a:solidFill>
            </a:endParaRPr>
          </a:p>
          <a:p>
            <a:pPr indent="0" lvl="0" marL="0" rtl="0" algn="l">
              <a:lnSpc>
                <a:spcPct val="115000"/>
              </a:lnSpc>
              <a:spcBef>
                <a:spcPts val="1500"/>
              </a:spcBef>
              <a:spcAft>
                <a:spcPts val="2200"/>
              </a:spcAft>
              <a:buNone/>
            </a:pPr>
            <a:r>
              <a:rPr lang="en-US" sz="1800">
                <a:solidFill>
                  <a:srgbClr val="374151"/>
                </a:solidFill>
                <a:highlight>
                  <a:schemeClr val="lt1"/>
                </a:highlight>
              </a:rPr>
              <a:t>1回目および2回目の接種数では男女ともに高い水準で、3回目の接種数でも男性は64.31%、女性は70.22%といずれも高い数字を示しています。</a:t>
            </a:r>
            <a:endParaRPr b="1">
              <a:solidFill>
                <a:srgbClr val="374151"/>
              </a:solidFill>
            </a:endParaRPr>
          </a:p>
        </p:txBody>
      </p:sp>
      <p:sp>
        <p:nvSpPr>
          <p:cNvPr id="161" name="Google Shape;161;p12"/>
          <p:cNvSpPr txBox="1"/>
          <p:nvPr/>
        </p:nvSpPr>
        <p:spPr>
          <a:xfrm>
            <a:off x="13954075" y="7655075"/>
            <a:ext cx="683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10</a:t>
            </a:r>
            <a:endParaRPr sz="2900">
              <a:solidFill>
                <a:srgbClr val="CCCCCC"/>
              </a:solidFill>
            </a:endParaRPr>
          </a:p>
        </p:txBody>
      </p:sp>
      <p:sp>
        <p:nvSpPr>
          <p:cNvPr id="162" name="Google Shape;162;p12"/>
          <p:cNvSpPr txBox="1"/>
          <p:nvPr/>
        </p:nvSpPr>
        <p:spPr>
          <a:xfrm>
            <a:off x="792075" y="5238450"/>
            <a:ext cx="35514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200"/>
              </a:spcAft>
              <a:buClr>
                <a:schemeClr val="dk1"/>
              </a:buClr>
              <a:buSzPts val="1100"/>
              <a:buFont typeface="Arial"/>
              <a:buNone/>
            </a:pPr>
            <a:r>
              <a:rPr b="1" lang="en-US" sz="1800">
                <a:solidFill>
                  <a:srgbClr val="2E2323"/>
                </a:solidFill>
                <a:highlight>
                  <a:schemeClr val="lt1"/>
                </a:highlight>
              </a:rPr>
              <a:t>全体的に高いワクチン接種率が見られ、男女差は比較的小さいと言える。</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0" y="0"/>
            <a:ext cx="14630400" cy="8229600"/>
          </a:xfrm>
          <a:prstGeom prst="rect">
            <a:avLst/>
          </a:prstGeom>
          <a:solidFill>
            <a:srgbClr val="FFFFFF">
              <a:alpha val="74900"/>
            </a:srgbClr>
          </a:solidFill>
          <a:ln>
            <a:noFill/>
          </a:ln>
        </p:spPr>
        <p:txBody>
          <a:bodyPr anchorCtr="0" anchor="ctr" bIns="91425" lIns="91425" spcFirstLastPara="1" rIns="91425" wrap="square" tIns="91425">
            <a:noAutofit/>
          </a:bodyPr>
          <a:lstStyle/>
          <a:p>
            <a:pPr indent="0" lvl="0" marL="0" rtl="0" algn="l">
              <a:lnSpc>
                <a:spcPct val="160000"/>
              </a:lnSpc>
              <a:spcBef>
                <a:spcPts val="0"/>
              </a:spcBef>
              <a:spcAft>
                <a:spcPts val="0"/>
              </a:spcAft>
              <a:buClr>
                <a:srgbClr val="272525"/>
              </a:buClr>
              <a:buSzPts val="1225"/>
              <a:buFont typeface="Arial"/>
              <a:buNone/>
            </a:pPr>
            <a:r>
              <a:t/>
            </a:r>
            <a:endParaRPr/>
          </a:p>
        </p:txBody>
      </p:sp>
      <p:sp>
        <p:nvSpPr>
          <p:cNvPr id="170" name="Google Shape;170;p13"/>
          <p:cNvSpPr/>
          <p:nvPr/>
        </p:nvSpPr>
        <p:spPr>
          <a:xfrm>
            <a:off x="913750" y="601925"/>
            <a:ext cx="10252500" cy="855900"/>
          </a:xfrm>
          <a:prstGeom prst="rect">
            <a:avLst/>
          </a:prstGeom>
          <a:noFill/>
          <a:ln>
            <a:noFill/>
          </a:ln>
        </p:spPr>
        <p:txBody>
          <a:bodyPr anchorCtr="0" anchor="t" bIns="45700" lIns="91425" spcFirstLastPara="1" rIns="91425" wrap="square" tIns="45700">
            <a:noAutofit/>
          </a:bodyPr>
          <a:lstStyle/>
          <a:p>
            <a:pPr indent="-541909" lvl="0" marL="342900" rtl="0" algn="l">
              <a:lnSpc>
                <a:spcPct val="160029"/>
              </a:lnSpc>
              <a:spcBef>
                <a:spcPts val="0"/>
              </a:spcBef>
              <a:spcAft>
                <a:spcPts val="0"/>
              </a:spcAft>
              <a:buClr>
                <a:srgbClr val="272525"/>
              </a:buClr>
              <a:buSzPts val="4500"/>
              <a:buFont typeface="Calibri"/>
              <a:buAutoNum type="arabicPeriod" startAt="4"/>
            </a:pPr>
            <a:r>
              <a:rPr b="1" lang="en-US" sz="4500" u="sng">
                <a:solidFill>
                  <a:srgbClr val="272525"/>
                </a:solidFill>
              </a:rPr>
              <a:t>都道府県と年別のワクチン接種回数</a:t>
            </a:r>
            <a:endParaRPr b="0" i="0" sz="7000" u="sng" cap="none" strike="noStrike">
              <a:solidFill>
                <a:schemeClr val="dk1"/>
              </a:solidFill>
              <a:latin typeface="Calibri"/>
              <a:ea typeface="Calibri"/>
              <a:cs typeface="Calibri"/>
              <a:sym typeface="Calibri"/>
            </a:endParaRPr>
          </a:p>
        </p:txBody>
      </p:sp>
      <p:sp>
        <p:nvSpPr>
          <p:cNvPr id="171" name="Google Shape;171;p13"/>
          <p:cNvSpPr/>
          <p:nvPr/>
        </p:nvSpPr>
        <p:spPr>
          <a:xfrm>
            <a:off x="913750" y="1364000"/>
            <a:ext cx="7102800" cy="677400"/>
          </a:xfrm>
          <a:prstGeom prst="rect">
            <a:avLst/>
          </a:prstGeom>
          <a:noFill/>
          <a:ln>
            <a:noFill/>
          </a:ln>
        </p:spPr>
        <p:txBody>
          <a:bodyPr anchorCtr="0" anchor="t" bIns="45700" lIns="91425" spcFirstLastPara="1" rIns="91425" wrap="square" tIns="45700">
            <a:noAutofit/>
          </a:bodyPr>
          <a:lstStyle/>
          <a:p>
            <a:pPr indent="0" lvl="0" marL="0" marR="0" rtl="0" algn="l">
              <a:lnSpc>
                <a:spcPct val="125030"/>
              </a:lnSpc>
              <a:spcBef>
                <a:spcPts val="0"/>
              </a:spcBef>
              <a:spcAft>
                <a:spcPts val="0"/>
              </a:spcAft>
              <a:buClr>
                <a:srgbClr val="000000"/>
              </a:buClr>
              <a:buSzPts val="2449"/>
              <a:buFont typeface="Arial"/>
              <a:buNone/>
            </a:pPr>
            <a:r>
              <a:rPr b="1" i="0" lang="en-US" sz="4049" u="none" cap="none" strike="noStrike">
                <a:solidFill>
                  <a:srgbClr val="000000"/>
                </a:solidFill>
                <a:latin typeface="Arial"/>
                <a:ea typeface="Arial"/>
                <a:cs typeface="Arial"/>
                <a:sym typeface="Arial"/>
              </a:rPr>
              <a:t>都道府県の感染者数の散布図</a:t>
            </a:r>
            <a:endParaRPr b="0" i="0" sz="4049" u="none" cap="none" strike="noStrike">
              <a:solidFill>
                <a:schemeClr val="dk1"/>
              </a:solidFill>
              <a:latin typeface="Calibri"/>
              <a:ea typeface="Calibri"/>
              <a:cs typeface="Calibri"/>
              <a:sym typeface="Calibri"/>
            </a:endParaRPr>
          </a:p>
        </p:txBody>
      </p:sp>
      <p:sp>
        <p:nvSpPr>
          <p:cNvPr id="172" name="Google Shape;172;p13"/>
          <p:cNvSpPr txBox="1"/>
          <p:nvPr/>
        </p:nvSpPr>
        <p:spPr>
          <a:xfrm>
            <a:off x="13954075" y="7655075"/>
            <a:ext cx="683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11</a:t>
            </a:r>
            <a:endParaRPr sz="2900">
              <a:solidFill>
                <a:srgbClr val="CCCCCC"/>
              </a:solidFill>
            </a:endParaRPr>
          </a:p>
        </p:txBody>
      </p:sp>
      <p:sp>
        <p:nvSpPr>
          <p:cNvPr id="173" name="Google Shape;173;p13"/>
          <p:cNvSpPr txBox="1"/>
          <p:nvPr/>
        </p:nvSpPr>
        <p:spPr>
          <a:xfrm>
            <a:off x="1114800" y="4557650"/>
            <a:ext cx="3600900" cy="4926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Clr>
                <a:srgbClr val="272525"/>
              </a:buClr>
              <a:buSzPts val="1225"/>
              <a:buFont typeface="Arial"/>
              <a:buNone/>
            </a:pPr>
            <a:r>
              <a:t/>
            </a:r>
            <a:endParaRPr sz="2000"/>
          </a:p>
        </p:txBody>
      </p:sp>
      <p:pic>
        <p:nvPicPr>
          <p:cNvPr id="174" name="Google Shape;174;p13"/>
          <p:cNvPicPr preferRelativeResize="0"/>
          <p:nvPr/>
        </p:nvPicPr>
        <p:blipFill rotWithShape="1">
          <a:blip r:embed="rId3">
            <a:alphaModFix/>
          </a:blip>
          <a:srcRect b="0" l="9847" r="23253" t="0"/>
          <a:stretch/>
        </p:blipFill>
        <p:spPr>
          <a:xfrm>
            <a:off x="9249525" y="2135225"/>
            <a:ext cx="4704551" cy="5519849"/>
          </a:xfrm>
          <a:prstGeom prst="rect">
            <a:avLst/>
          </a:prstGeom>
          <a:noFill/>
          <a:ln>
            <a:noFill/>
          </a:ln>
        </p:spPr>
      </p:pic>
      <p:sp>
        <p:nvSpPr>
          <p:cNvPr id="175" name="Google Shape;175;p13"/>
          <p:cNvSpPr txBox="1"/>
          <p:nvPr/>
        </p:nvSpPr>
        <p:spPr>
          <a:xfrm>
            <a:off x="8713425" y="2483975"/>
            <a:ext cx="3600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dk1"/>
                </a:solidFill>
                <a:highlight>
                  <a:srgbClr val="FFFFFF"/>
                </a:highlight>
              </a:rPr>
              <a:t>新型コロナウイルスの感染状況</a:t>
            </a:r>
            <a:endParaRPr b="1" sz="1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US" sz="1700">
                <a:solidFill>
                  <a:schemeClr val="dk1"/>
                </a:solidFill>
                <a:highlight>
                  <a:srgbClr val="FFFFFF"/>
                </a:highlight>
              </a:rPr>
              <a:t>(2020~2023)</a:t>
            </a:r>
            <a:endParaRPr b="1" sz="2100">
              <a:solidFill>
                <a:schemeClr val="dk1"/>
              </a:solidFill>
            </a:endParaRPr>
          </a:p>
          <a:p>
            <a:pPr indent="0" lvl="0" marL="0" rtl="0" algn="l">
              <a:spcBef>
                <a:spcPts val="0"/>
              </a:spcBef>
              <a:spcAft>
                <a:spcPts val="0"/>
              </a:spcAft>
              <a:buNone/>
            </a:pPr>
            <a:r>
              <a:t/>
            </a:r>
            <a:endParaRPr/>
          </a:p>
        </p:txBody>
      </p:sp>
      <p:sp>
        <p:nvSpPr>
          <p:cNvPr id="176" name="Google Shape;176;p13"/>
          <p:cNvSpPr txBox="1"/>
          <p:nvPr/>
        </p:nvSpPr>
        <p:spPr>
          <a:xfrm>
            <a:off x="4871150" y="2483975"/>
            <a:ext cx="3486600" cy="208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500"/>
              </a:spcBef>
              <a:spcAft>
                <a:spcPts val="0"/>
              </a:spcAft>
              <a:buNone/>
            </a:pPr>
            <a:r>
              <a:rPr lang="en-US" sz="1800" u="sng">
                <a:solidFill>
                  <a:srgbClr val="374151"/>
                </a:solidFill>
              </a:rPr>
              <a:t>感染者数の少ない都道府県</a:t>
            </a:r>
            <a:r>
              <a:rPr lang="en-US" sz="1800" u="sng">
                <a:solidFill>
                  <a:srgbClr val="374151"/>
                </a:solidFill>
              </a:rPr>
              <a:t>：</a:t>
            </a:r>
            <a:endParaRPr sz="1800" u="sng">
              <a:solidFill>
                <a:srgbClr val="374151"/>
              </a:solidFill>
            </a:endParaRPr>
          </a:p>
          <a:p>
            <a:pPr indent="0" lvl="0" marL="0" rtl="0" algn="l">
              <a:spcBef>
                <a:spcPts val="1500"/>
              </a:spcBef>
              <a:spcAft>
                <a:spcPts val="0"/>
              </a:spcAft>
              <a:buNone/>
            </a:pPr>
            <a:r>
              <a:rPr lang="en-US" sz="1800">
                <a:solidFill>
                  <a:srgbClr val="374151"/>
                </a:solidFill>
              </a:rPr>
              <a:t>一方で、鳥取県や島根県、香川県などは感染者数が比較的少ないです。これは地域の特性や取り組まれている対策の影響があるかもしれません。</a:t>
            </a:r>
            <a:endParaRPr sz="1800">
              <a:solidFill>
                <a:srgbClr val="374151"/>
              </a:solidFill>
              <a:highlight>
                <a:schemeClr val="lt1"/>
              </a:highlight>
            </a:endParaRPr>
          </a:p>
        </p:txBody>
      </p:sp>
      <p:sp>
        <p:nvSpPr>
          <p:cNvPr id="177" name="Google Shape;177;p13"/>
          <p:cNvSpPr txBox="1"/>
          <p:nvPr/>
        </p:nvSpPr>
        <p:spPr>
          <a:xfrm>
            <a:off x="1114800" y="2483975"/>
            <a:ext cx="3551400" cy="208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500"/>
              </a:spcBef>
              <a:spcAft>
                <a:spcPts val="0"/>
              </a:spcAft>
              <a:buNone/>
            </a:pPr>
            <a:r>
              <a:rPr lang="en-US" sz="1800" u="sng">
                <a:solidFill>
                  <a:srgbClr val="374151"/>
                </a:solidFill>
              </a:rPr>
              <a:t>都市部と地方の違い：</a:t>
            </a:r>
            <a:endParaRPr sz="1800" u="sng">
              <a:solidFill>
                <a:srgbClr val="374151"/>
              </a:solidFill>
            </a:endParaRPr>
          </a:p>
          <a:p>
            <a:pPr indent="0" lvl="0" marL="0" rtl="0" algn="l">
              <a:spcBef>
                <a:spcPts val="1500"/>
              </a:spcBef>
              <a:spcAft>
                <a:spcPts val="0"/>
              </a:spcAft>
              <a:buNone/>
            </a:pPr>
            <a:r>
              <a:rPr lang="en-US" sz="1800">
                <a:solidFill>
                  <a:srgbClr val="374151"/>
                </a:solidFill>
              </a:rPr>
              <a:t>大都市圏では感染者数が非常に多い傾向があります。これは人口密度が高く、人の移動が頻繁に行われる都市部の特徴が反映されています。</a:t>
            </a:r>
            <a:endParaRPr b="1">
              <a:solidFill>
                <a:srgbClr val="374151"/>
              </a:solidFill>
            </a:endParaRPr>
          </a:p>
        </p:txBody>
      </p:sp>
      <p:sp>
        <p:nvSpPr>
          <p:cNvPr id="178" name="Google Shape;178;p13"/>
          <p:cNvSpPr txBox="1"/>
          <p:nvPr/>
        </p:nvSpPr>
        <p:spPr>
          <a:xfrm>
            <a:off x="1114800" y="5638875"/>
            <a:ext cx="3551400" cy="111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200"/>
              </a:spcAft>
              <a:buClr>
                <a:srgbClr val="000000"/>
              </a:buClr>
              <a:buSzPts val="1100"/>
              <a:buFont typeface="Arial"/>
              <a:buNone/>
            </a:pPr>
            <a:r>
              <a:rPr b="1" lang="en-US" sz="1825">
                <a:solidFill>
                  <a:srgbClr val="272525"/>
                </a:solidFill>
              </a:rPr>
              <a:t>日本国内における感染リスクは各地域と外部の「人の移動」に関係していると推論されます。</a:t>
            </a:r>
            <a:endParaRPr/>
          </a:p>
        </p:txBody>
      </p:sp>
      <p:sp>
        <p:nvSpPr>
          <p:cNvPr id="179" name="Google Shape;179;p13"/>
          <p:cNvSpPr/>
          <p:nvPr/>
        </p:nvSpPr>
        <p:spPr>
          <a:xfrm>
            <a:off x="2413650" y="4541900"/>
            <a:ext cx="953700" cy="1019700"/>
          </a:xfrm>
          <a:prstGeom prst="downArrow">
            <a:avLst>
              <a:gd fmla="val 50000" name="adj1"/>
              <a:gd fmla="val 51321"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FFF"/>
              </a:highlight>
            </a:endParaRPr>
          </a:p>
        </p:txBody>
      </p:sp>
      <p:sp>
        <p:nvSpPr>
          <p:cNvPr id="180" name="Google Shape;180;p13"/>
          <p:cNvSpPr txBox="1"/>
          <p:nvPr/>
        </p:nvSpPr>
        <p:spPr>
          <a:xfrm>
            <a:off x="4871150" y="5638875"/>
            <a:ext cx="3486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これらの地域では、人口密度が低いことや地理的な条件などが影響して感染者数が比較的抑えられている可能性があります</a:t>
            </a:r>
            <a:r>
              <a:rPr b="1" lang="en-US" sz="1800">
                <a:solidFill>
                  <a:srgbClr val="374151"/>
                </a:solidFill>
              </a:rPr>
              <a:t>。</a:t>
            </a:r>
            <a:endParaRPr b="1" sz="2000"/>
          </a:p>
        </p:txBody>
      </p:sp>
      <p:sp>
        <p:nvSpPr>
          <p:cNvPr id="181" name="Google Shape;181;p13"/>
          <p:cNvSpPr/>
          <p:nvPr/>
        </p:nvSpPr>
        <p:spPr>
          <a:xfrm>
            <a:off x="6137600" y="4541900"/>
            <a:ext cx="953700" cy="1019700"/>
          </a:xfrm>
          <a:prstGeom prst="downArrow">
            <a:avLst>
              <a:gd fmla="val 50000" name="adj1"/>
              <a:gd fmla="val 51321"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aphicFrame>
        <p:nvGraphicFramePr>
          <p:cNvPr id="187" name="Google Shape;187;p14"/>
          <p:cNvGraphicFramePr/>
          <p:nvPr/>
        </p:nvGraphicFramePr>
        <p:xfrm>
          <a:off x="4698950" y="1599325"/>
          <a:ext cx="3000000" cy="3000000"/>
        </p:xfrm>
        <a:graphic>
          <a:graphicData uri="http://schemas.openxmlformats.org/drawingml/2006/table">
            <a:tbl>
              <a:tblPr>
                <a:noFill/>
                <a:tableStyleId>{7D700D74-3523-4528-9A21-87227A04E39E}</a:tableStyleId>
              </a:tblPr>
              <a:tblGrid>
                <a:gridCol w="628725"/>
                <a:gridCol w="1221325"/>
                <a:gridCol w="1247675"/>
                <a:gridCol w="1234500"/>
                <a:gridCol w="1247675"/>
                <a:gridCol w="1181825"/>
                <a:gridCol w="1300350"/>
                <a:gridCol w="1181825"/>
              </a:tblGrid>
              <a:tr h="480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1回目接種率</a:t>
                      </a:r>
                      <a:endParaRPr/>
                    </a:p>
                  </a:txBody>
                  <a:tcPr marT="91425" marB="91425" marR="91425" marL="91425" anchor="ctr"/>
                </a:tc>
                <a:tc>
                  <a:txBody>
                    <a:bodyPr/>
                    <a:lstStyle/>
                    <a:p>
                      <a:pPr indent="0" lvl="0" marL="0" rtl="0" algn="ctr">
                        <a:spcBef>
                          <a:spcPts val="0"/>
                        </a:spcBef>
                        <a:spcAft>
                          <a:spcPts val="0"/>
                        </a:spcAft>
                        <a:buNone/>
                      </a:pPr>
                      <a:r>
                        <a:rPr lang="en-US"/>
                        <a:t>2回目接種率</a:t>
                      </a:r>
                      <a:endParaRPr/>
                    </a:p>
                  </a:txBody>
                  <a:tcPr marT="91425" marB="91425" marR="91425" marL="91425" anchor="ctr"/>
                </a:tc>
                <a:tc>
                  <a:txBody>
                    <a:bodyPr/>
                    <a:lstStyle/>
                    <a:p>
                      <a:pPr indent="0" lvl="0" marL="0" rtl="0" algn="ctr">
                        <a:spcBef>
                          <a:spcPts val="0"/>
                        </a:spcBef>
                        <a:spcAft>
                          <a:spcPts val="0"/>
                        </a:spcAft>
                        <a:buNone/>
                      </a:pPr>
                      <a:r>
                        <a:rPr lang="en-US"/>
                        <a:t>3</a:t>
                      </a:r>
                      <a:r>
                        <a:rPr lang="en-US"/>
                        <a:t>回目接種率</a:t>
                      </a:r>
                      <a:endParaRPr/>
                    </a:p>
                  </a:txBody>
                  <a:tcPr marT="91425" marB="91425" marR="91425" marL="91425" anchor="ctr"/>
                </a:tc>
                <a:tc>
                  <a:txBody>
                    <a:bodyPr/>
                    <a:lstStyle/>
                    <a:p>
                      <a:pPr indent="0" lvl="0" marL="0" rtl="0" algn="ctr">
                        <a:spcBef>
                          <a:spcPts val="0"/>
                        </a:spcBef>
                        <a:spcAft>
                          <a:spcPts val="0"/>
                        </a:spcAft>
                        <a:buNone/>
                      </a:pPr>
                      <a:r>
                        <a:rPr lang="en-US"/>
                        <a:t>4回目接種率</a:t>
                      </a:r>
                      <a:endParaRPr/>
                    </a:p>
                  </a:txBody>
                  <a:tcPr marT="91425" marB="91425" marR="91425" marL="91425" anchor="ctr"/>
                </a:tc>
                <a:tc>
                  <a:txBody>
                    <a:bodyPr/>
                    <a:lstStyle/>
                    <a:p>
                      <a:pPr indent="0" lvl="0" marL="0" rtl="0" algn="ctr">
                        <a:spcBef>
                          <a:spcPts val="0"/>
                        </a:spcBef>
                        <a:spcAft>
                          <a:spcPts val="0"/>
                        </a:spcAft>
                        <a:buNone/>
                      </a:pPr>
                      <a:r>
                        <a:rPr lang="en-US"/>
                        <a:t>5</a:t>
                      </a:r>
                      <a:r>
                        <a:rPr lang="en-US"/>
                        <a:t>回目接種率</a:t>
                      </a:r>
                      <a:endParaRPr/>
                    </a:p>
                  </a:txBody>
                  <a:tcPr marT="91425" marB="91425" marR="91425" marL="91425" anchor="ctr"/>
                </a:tc>
                <a:tc>
                  <a:txBody>
                    <a:bodyPr/>
                    <a:lstStyle/>
                    <a:p>
                      <a:pPr indent="0" lvl="0" marL="0" rtl="0" algn="ctr">
                        <a:spcBef>
                          <a:spcPts val="0"/>
                        </a:spcBef>
                        <a:spcAft>
                          <a:spcPts val="0"/>
                        </a:spcAft>
                        <a:buNone/>
                      </a:pPr>
                      <a:r>
                        <a:rPr lang="en-US"/>
                        <a:t>6</a:t>
                      </a:r>
                      <a:r>
                        <a:rPr lang="en-US"/>
                        <a:t>回目接種率</a:t>
                      </a:r>
                      <a:endParaRPr/>
                    </a:p>
                  </a:txBody>
                  <a:tcPr marT="91425" marB="91425" marR="91425" marL="91425" anchor="ctr"/>
                </a:tc>
                <a:tc>
                  <a:txBody>
                    <a:bodyPr/>
                    <a:lstStyle/>
                    <a:p>
                      <a:pPr indent="0" lvl="0" marL="0" rtl="0" algn="ctr">
                        <a:spcBef>
                          <a:spcPts val="0"/>
                        </a:spcBef>
                        <a:spcAft>
                          <a:spcPts val="0"/>
                        </a:spcAft>
                        <a:buNone/>
                      </a:pPr>
                      <a:r>
                        <a:rPr lang="en-US"/>
                        <a:t>7回目接種率</a:t>
                      </a:r>
                      <a:endParaRPr/>
                    </a:p>
                  </a:txBody>
                  <a:tcPr marT="91425" marB="91425" marR="91425" marL="91425" anchor="ctr">
                    <a:lnB cap="flat" cmpd="sng" w="9525">
                      <a:solidFill>
                        <a:srgbClr val="999999"/>
                      </a:solidFill>
                      <a:prstDash val="solid"/>
                      <a:round/>
                      <a:headEnd len="sm" w="sm" type="none"/>
                      <a:tailEnd len="sm" w="sm" type="none"/>
                    </a:lnB>
                  </a:tcPr>
                </a:tc>
              </a:tr>
              <a:tr h="828700">
                <a:tc>
                  <a:txBody>
                    <a:bodyPr/>
                    <a:lstStyle/>
                    <a:p>
                      <a:pPr indent="0" lvl="0" marL="0" rtl="0" algn="ctr">
                        <a:spcBef>
                          <a:spcPts val="0"/>
                        </a:spcBef>
                        <a:spcAft>
                          <a:spcPts val="0"/>
                        </a:spcAft>
                        <a:buNone/>
                      </a:pPr>
                      <a:r>
                        <a:rPr lang="en-US"/>
                        <a:t>1</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chemeClr val="dk1"/>
                          </a:solidFill>
                        </a:rPr>
                        <a:t>秋田県</a:t>
                      </a:r>
                      <a:br>
                        <a:rPr lang="en-US" sz="1263">
                          <a:solidFill>
                            <a:srgbClr val="272525"/>
                          </a:solidFill>
                        </a:rPr>
                      </a:br>
                      <a:r>
                        <a:rPr lang="en-US" sz="1263">
                          <a:solidFill>
                            <a:srgbClr val="272525"/>
                          </a:solidFill>
                        </a:rPr>
                        <a:t>88.06%</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秋田県　87.20%</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秋田県　79.16%</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秋田県　62.83%</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秋田県　41.32%</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岩手県　28.08%</a:t>
                      </a:r>
                      <a:endParaRPr/>
                    </a:p>
                  </a:txBody>
                  <a:tcPr marT="91425" marB="91425" marR="91425" marL="91425" anchor="ctr">
                    <a:lnR cap="flat" cmpd="sng" w="9525">
                      <a:solidFill>
                        <a:srgbClr val="999999"/>
                      </a:solidFill>
                      <a:prstDash val="solid"/>
                      <a:round/>
                      <a:headEnd len="sm" w="sm" type="none"/>
                      <a:tailEnd len="sm" w="sm" type="none"/>
                    </a:ln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新潟県　17.43%</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2F2F2"/>
                    </a:solidFill>
                  </a:tcPr>
                </a:tc>
              </a:tr>
              <a:tr h="828700">
                <a:tc>
                  <a:txBody>
                    <a:bodyPr/>
                    <a:lstStyle/>
                    <a:p>
                      <a:pPr indent="0" lvl="0" marL="0" rtl="0" algn="ctr">
                        <a:spcBef>
                          <a:spcPts val="0"/>
                        </a:spcBef>
                        <a:spcAft>
                          <a:spcPts val="0"/>
                        </a:spcAft>
                        <a:buNone/>
                      </a:pPr>
                      <a:r>
                        <a:rPr lang="en-US"/>
                        <a:t>2</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山形県　86.95%</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山形県　86.26%</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山形県　76.99%</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岩手県　59.69%</a:t>
                      </a:r>
                      <a:endParaRPr sz="1263">
                        <a:solidFill>
                          <a:srgbClr val="272525"/>
                        </a:solidFill>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山形県　39.35%</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秋田県　27.60%</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岩手県　17.39%</a:t>
                      </a:r>
                      <a:endParaRPr/>
                    </a:p>
                  </a:txBody>
                  <a:tcPr marT="91425" marB="91425" marR="91425" marL="91425" anchor="ctr">
                    <a:lnT cap="flat" cmpd="sng" w="9525">
                      <a:solidFill>
                        <a:srgbClr val="999999"/>
                      </a:solidFill>
                      <a:prstDash val="solid"/>
                      <a:round/>
                      <a:headEnd len="sm" w="sm" type="none"/>
                      <a:tailEnd len="sm" w="sm" type="none"/>
                    </a:lnT>
                  </a:tcPr>
                </a:tc>
              </a:tr>
              <a:tr h="828700">
                <a:tc>
                  <a:txBody>
                    <a:bodyPr/>
                    <a:lstStyle/>
                    <a:p>
                      <a:pPr indent="0" lvl="0" marL="0" rtl="0" algn="ctr">
                        <a:spcBef>
                          <a:spcPts val="0"/>
                        </a:spcBef>
                        <a:spcAft>
                          <a:spcPts val="0"/>
                        </a:spcAft>
                        <a:buNone/>
                      </a:pPr>
                      <a:r>
                        <a:rPr lang="en-US"/>
                        <a:t>3</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青森県　86.90%</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青森県　85.96%</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岩手県　76.31%</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山形県　59.01%</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岩手県　39.25%</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山形県　27.17%</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山形県　16.16%</a:t>
                      </a:r>
                      <a:endParaRPr/>
                    </a:p>
                  </a:txBody>
                  <a:tcPr marT="91425" marB="91425" marR="91425" marL="91425" anchor="ctr">
                    <a:solidFill>
                      <a:srgbClr val="F2F2F2"/>
                    </a:solidFill>
                  </a:tcPr>
                </a:tc>
              </a:tr>
              <a:tr h="480475">
                <a:tc>
                  <a:txBody>
                    <a:bodyPr/>
                    <a:lstStyle/>
                    <a:p>
                      <a:pPr indent="0" lvl="0" marL="0" rtl="0" algn="l">
                        <a:lnSpc>
                          <a:spcPct val="150000"/>
                        </a:lnSpc>
                        <a:spcBef>
                          <a:spcPts val="1400"/>
                        </a:spcBef>
                        <a:spcAft>
                          <a:spcPts val="40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828700">
                <a:tc>
                  <a:txBody>
                    <a:bodyPr/>
                    <a:lstStyle/>
                    <a:p>
                      <a:pPr indent="0" lvl="0" marL="0" rtl="0" algn="ctr">
                        <a:spcBef>
                          <a:spcPts val="0"/>
                        </a:spcBef>
                        <a:spcAft>
                          <a:spcPts val="0"/>
                        </a:spcAft>
                        <a:buNone/>
                      </a:pPr>
                      <a:r>
                        <a:rPr lang="en-US"/>
                        <a:t>45</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福岡県　78.46%</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愛知県　76.84%</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福岡県　63.58%</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愛知県　40.10%</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大阪府　24.99%</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東京都　15.99%</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大阪府　9.81%</a:t>
                      </a:r>
                      <a:endParaRPr/>
                    </a:p>
                  </a:txBody>
                  <a:tcPr marT="91425" marB="91425" marR="91425" marL="91425" anchor="ctr">
                    <a:solidFill>
                      <a:srgbClr val="F2F2F2"/>
                    </a:solidFill>
                  </a:tcPr>
                </a:tc>
              </a:tr>
              <a:tr h="828700">
                <a:tc>
                  <a:txBody>
                    <a:bodyPr/>
                    <a:lstStyle/>
                    <a:p>
                      <a:pPr indent="0" lvl="0" marL="0" rtl="0" algn="ctr">
                        <a:spcBef>
                          <a:spcPts val="0"/>
                        </a:spcBef>
                        <a:spcAft>
                          <a:spcPts val="0"/>
                        </a:spcAft>
                        <a:buNone/>
                      </a:pPr>
                      <a:r>
                        <a:rPr lang="en-US"/>
                        <a:t>46</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大阪府　76.54%</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大阪府　75.65%</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大阪府　60.86%</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大阪府　39.27%</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愛知県　23.54%</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愛知県　14.56%</a:t>
                      </a:r>
                      <a:endParaRPr/>
                    </a:p>
                  </a:txBody>
                  <a:tcPr marT="91425" marB="91425" marR="91425" marL="91425" anchor="ctr"/>
                </a:tc>
                <a:tc>
                  <a:txBody>
                    <a:bodyPr/>
                    <a:lstStyle/>
                    <a:p>
                      <a:pPr indent="0" lvl="0" marL="0" rtl="0" algn="ctr">
                        <a:lnSpc>
                          <a:spcPct val="160015"/>
                        </a:lnSpc>
                        <a:spcBef>
                          <a:spcPts val="0"/>
                        </a:spcBef>
                        <a:spcAft>
                          <a:spcPts val="0"/>
                        </a:spcAft>
                        <a:buNone/>
                      </a:pPr>
                      <a:r>
                        <a:rPr lang="en-US" sz="1263">
                          <a:solidFill>
                            <a:srgbClr val="272525"/>
                          </a:solidFill>
                        </a:rPr>
                        <a:t>愛知県　8.56%</a:t>
                      </a:r>
                      <a:endParaRPr/>
                    </a:p>
                  </a:txBody>
                  <a:tcPr marT="91425" marB="91425" marR="91425" marL="91425" anchor="ctr"/>
                </a:tc>
              </a:tr>
              <a:tr h="828700">
                <a:tc>
                  <a:txBody>
                    <a:bodyPr/>
                    <a:lstStyle/>
                    <a:p>
                      <a:pPr indent="0" lvl="0" marL="0" rtl="0" algn="ctr">
                        <a:spcBef>
                          <a:spcPts val="0"/>
                        </a:spcBef>
                        <a:spcAft>
                          <a:spcPts val="0"/>
                        </a:spcAft>
                        <a:buNone/>
                      </a:pPr>
                      <a:r>
                        <a:rPr lang="en-US"/>
                        <a:t>47</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沖縄県　70.18%</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沖縄県　68.88%</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沖縄県　50.67%</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沖縄県　30.01%</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沖縄県　17.32%</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沖縄県</a:t>
                      </a:r>
                      <a:endParaRPr sz="1263">
                        <a:solidFill>
                          <a:srgbClr val="272525"/>
                        </a:solidFill>
                      </a:endParaRPr>
                    </a:p>
                    <a:p>
                      <a:pPr indent="0" lvl="0" marL="0" rtl="0" algn="ctr">
                        <a:lnSpc>
                          <a:spcPct val="160015"/>
                        </a:lnSpc>
                        <a:spcBef>
                          <a:spcPts val="0"/>
                        </a:spcBef>
                        <a:spcAft>
                          <a:spcPts val="0"/>
                        </a:spcAft>
                        <a:buNone/>
                      </a:pPr>
                      <a:r>
                        <a:rPr lang="en-US" sz="1263">
                          <a:solidFill>
                            <a:srgbClr val="272525"/>
                          </a:solidFill>
                        </a:rPr>
                        <a:t>9.92%</a:t>
                      </a:r>
                      <a:endParaRPr/>
                    </a:p>
                  </a:txBody>
                  <a:tcPr marT="91425" marB="91425" marR="91425" marL="91425" anchor="ctr">
                    <a:solidFill>
                      <a:srgbClr val="F2F2F2"/>
                    </a:solidFill>
                  </a:tcPr>
                </a:tc>
                <a:tc>
                  <a:txBody>
                    <a:bodyPr/>
                    <a:lstStyle/>
                    <a:p>
                      <a:pPr indent="0" lvl="0" marL="0" rtl="0" algn="ctr">
                        <a:lnSpc>
                          <a:spcPct val="160015"/>
                        </a:lnSpc>
                        <a:spcBef>
                          <a:spcPts val="0"/>
                        </a:spcBef>
                        <a:spcAft>
                          <a:spcPts val="0"/>
                        </a:spcAft>
                        <a:buNone/>
                      </a:pPr>
                      <a:r>
                        <a:rPr lang="en-US" sz="1263">
                          <a:solidFill>
                            <a:srgbClr val="272525"/>
                          </a:solidFill>
                        </a:rPr>
                        <a:t>沖縄県　4.60%</a:t>
                      </a:r>
                      <a:endParaRPr/>
                    </a:p>
                  </a:txBody>
                  <a:tcPr marT="91425" marB="91425" marR="91425" marL="91425" anchor="ctr">
                    <a:solidFill>
                      <a:srgbClr val="F2F2F2"/>
                    </a:solidFill>
                  </a:tcPr>
                </a:tc>
              </a:tr>
            </a:tbl>
          </a:graphicData>
        </a:graphic>
      </p:graphicFrame>
      <p:sp>
        <p:nvSpPr>
          <p:cNvPr id="188" name="Google Shape;188;p14"/>
          <p:cNvSpPr/>
          <p:nvPr/>
        </p:nvSpPr>
        <p:spPr>
          <a:xfrm>
            <a:off x="1936650" y="551025"/>
            <a:ext cx="10757100" cy="715200"/>
          </a:xfrm>
          <a:prstGeom prst="rect">
            <a:avLst/>
          </a:prstGeom>
          <a:noFill/>
          <a:ln>
            <a:noFill/>
          </a:ln>
        </p:spPr>
        <p:txBody>
          <a:bodyPr anchorCtr="0" anchor="t" bIns="45700" lIns="91425" spcFirstLastPara="1" rIns="91425" wrap="square" tIns="45700">
            <a:noAutofit/>
          </a:bodyPr>
          <a:lstStyle/>
          <a:p>
            <a:pPr indent="0" lvl="0" marL="0" marR="0" rtl="0" algn="l">
              <a:lnSpc>
                <a:spcPct val="124992"/>
              </a:lnSpc>
              <a:spcBef>
                <a:spcPts val="0"/>
              </a:spcBef>
              <a:spcAft>
                <a:spcPts val="0"/>
              </a:spcAft>
              <a:buClr>
                <a:srgbClr val="000000"/>
              </a:buClr>
              <a:buSzPts val="3157"/>
              <a:buFont typeface="Arial"/>
              <a:buNone/>
            </a:pPr>
            <a:r>
              <a:rPr b="1" i="0" lang="en-US" sz="4000" u="none" cap="none" strike="noStrike">
                <a:solidFill>
                  <a:srgbClr val="000000"/>
                </a:solidFill>
                <a:latin typeface="Arial"/>
                <a:ea typeface="Arial"/>
                <a:cs typeface="Arial"/>
                <a:sym typeface="Arial"/>
              </a:rPr>
              <a:t>国内のワクチン接種率 (1回〜7回）最小と最大</a:t>
            </a:r>
            <a:endParaRPr b="0" i="0" sz="4000" u="none" cap="none" strike="noStrike">
              <a:solidFill>
                <a:schemeClr val="dk1"/>
              </a:solidFill>
              <a:latin typeface="Calibri"/>
              <a:ea typeface="Calibri"/>
              <a:cs typeface="Calibri"/>
              <a:sym typeface="Calibri"/>
            </a:endParaRPr>
          </a:p>
        </p:txBody>
      </p:sp>
      <p:sp>
        <p:nvSpPr>
          <p:cNvPr id="189" name="Google Shape;189;p14"/>
          <p:cNvSpPr txBox="1"/>
          <p:nvPr/>
        </p:nvSpPr>
        <p:spPr>
          <a:xfrm>
            <a:off x="518100" y="5962575"/>
            <a:ext cx="3551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Meiryo"/>
                <a:ea typeface="Meiryo"/>
                <a:cs typeface="Meiryo"/>
                <a:sym typeface="Meiryo"/>
              </a:rPr>
              <a:t>ワクチン接種の重要性に対する認識の変化、接種への疲れや不安？</a:t>
            </a:r>
            <a:endParaRPr b="1" sz="1800">
              <a:solidFill>
                <a:schemeClr val="dk1"/>
              </a:solidFill>
              <a:latin typeface="Meiryo"/>
              <a:ea typeface="Meiryo"/>
              <a:cs typeface="Meiryo"/>
              <a:sym typeface="Meiryo"/>
            </a:endParaRPr>
          </a:p>
          <a:p>
            <a:pPr indent="0" lvl="0" marL="0" rtl="0" algn="l">
              <a:spcBef>
                <a:spcPts val="0"/>
              </a:spcBef>
              <a:spcAft>
                <a:spcPts val="0"/>
              </a:spcAft>
              <a:buNone/>
            </a:pPr>
            <a:r>
              <a:rPr b="1" lang="en-US" sz="1800">
                <a:solidFill>
                  <a:schemeClr val="dk1"/>
                </a:solidFill>
                <a:latin typeface="Meiryo"/>
                <a:ea typeface="Meiryo"/>
                <a:cs typeface="Meiryo"/>
                <a:sym typeface="Meiryo"/>
              </a:rPr>
              <a:t>さまざまな要因によるものかもしれません。</a:t>
            </a:r>
            <a:endParaRPr b="1" sz="1800">
              <a:solidFill>
                <a:schemeClr val="dk1"/>
              </a:solidFill>
              <a:latin typeface="Meiryo"/>
              <a:ea typeface="Meiryo"/>
              <a:cs typeface="Meiryo"/>
              <a:sym typeface="Meiryo"/>
            </a:endParaRPr>
          </a:p>
        </p:txBody>
      </p:sp>
      <p:sp>
        <p:nvSpPr>
          <p:cNvPr id="190" name="Google Shape;190;p14"/>
          <p:cNvSpPr txBox="1"/>
          <p:nvPr/>
        </p:nvSpPr>
        <p:spPr>
          <a:xfrm>
            <a:off x="518100" y="1773675"/>
            <a:ext cx="3644700" cy="208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500"/>
              </a:spcBef>
              <a:spcAft>
                <a:spcPts val="0"/>
              </a:spcAft>
              <a:buNone/>
            </a:pPr>
            <a:r>
              <a:rPr lang="en-US" sz="1800" u="sng">
                <a:solidFill>
                  <a:srgbClr val="374151"/>
                </a:solidFill>
              </a:rPr>
              <a:t>ワクチン接種率の差異</a:t>
            </a:r>
            <a:r>
              <a:rPr lang="en-US" sz="1800" u="sng">
                <a:solidFill>
                  <a:srgbClr val="374151"/>
                </a:solidFill>
              </a:rPr>
              <a:t>：</a:t>
            </a:r>
            <a:endParaRPr sz="1800" u="sng">
              <a:solidFill>
                <a:srgbClr val="374151"/>
              </a:solidFill>
            </a:endParaRPr>
          </a:p>
          <a:p>
            <a:pPr indent="0" lvl="0" marL="0" rtl="0" algn="l">
              <a:spcBef>
                <a:spcPts val="1500"/>
              </a:spcBef>
              <a:spcAft>
                <a:spcPts val="0"/>
              </a:spcAft>
              <a:buClr>
                <a:schemeClr val="dk1"/>
              </a:buClr>
              <a:buSzPts val="1100"/>
              <a:buFont typeface="Arial"/>
              <a:buNone/>
            </a:pPr>
            <a:r>
              <a:rPr lang="en-US" sz="1800">
                <a:solidFill>
                  <a:srgbClr val="374151"/>
                </a:solidFill>
                <a:latin typeface="Meiryo"/>
                <a:ea typeface="Meiryo"/>
                <a:cs typeface="Meiryo"/>
                <a:sym typeface="Meiryo"/>
              </a:rPr>
              <a:t>接種率が最も高いのは秋田県で、最も低いのは沖縄県です。</a:t>
            </a:r>
            <a:br>
              <a:rPr lang="en-US" sz="1800">
                <a:solidFill>
                  <a:srgbClr val="374151"/>
                </a:solidFill>
                <a:latin typeface="Meiryo"/>
                <a:ea typeface="Meiryo"/>
                <a:cs typeface="Meiryo"/>
                <a:sym typeface="Meiryo"/>
              </a:rPr>
            </a:br>
            <a:r>
              <a:rPr lang="en-US" sz="1800">
                <a:solidFill>
                  <a:srgbClr val="374151"/>
                </a:solidFill>
                <a:latin typeface="Meiryo"/>
                <a:ea typeface="Meiryo"/>
                <a:cs typeface="Meiryo"/>
                <a:sym typeface="Meiryo"/>
              </a:rPr>
              <a:t>これらのデータから、特に沖縄県では他の都道府県と比較して接種率が低いことが目立ちます。</a:t>
            </a:r>
            <a:endParaRPr sz="1800">
              <a:solidFill>
                <a:srgbClr val="374151"/>
              </a:solidFill>
              <a:latin typeface="Meiryo"/>
              <a:ea typeface="Meiryo"/>
              <a:cs typeface="Meiryo"/>
              <a:sym typeface="Meiryo"/>
            </a:endParaRPr>
          </a:p>
        </p:txBody>
      </p:sp>
      <p:sp>
        <p:nvSpPr>
          <p:cNvPr id="191" name="Google Shape;191;p14"/>
          <p:cNvSpPr txBox="1"/>
          <p:nvPr/>
        </p:nvSpPr>
        <p:spPr>
          <a:xfrm>
            <a:off x="518100" y="3854775"/>
            <a:ext cx="3551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Meiryo"/>
                <a:ea typeface="Meiryo"/>
                <a:cs typeface="Meiryo"/>
                <a:sym typeface="Meiryo"/>
              </a:rPr>
              <a:t>接種回数が増えるごとに接種率が著しく低下している傾向が明らかです。</a:t>
            </a:r>
            <a:endParaRPr b="1"/>
          </a:p>
        </p:txBody>
      </p:sp>
      <p:sp>
        <p:nvSpPr>
          <p:cNvPr id="192" name="Google Shape;192;p14"/>
          <p:cNvSpPr/>
          <p:nvPr/>
        </p:nvSpPr>
        <p:spPr>
          <a:xfrm>
            <a:off x="1816950" y="4870575"/>
            <a:ext cx="953700" cy="1019700"/>
          </a:xfrm>
          <a:prstGeom prst="downArrow">
            <a:avLst>
              <a:gd fmla="val 50000" name="adj1"/>
              <a:gd fmla="val 51321"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FFF"/>
              </a:highlight>
            </a:endParaRPr>
          </a:p>
        </p:txBody>
      </p:sp>
      <p:sp>
        <p:nvSpPr>
          <p:cNvPr id="193" name="Google Shape;193;p14"/>
          <p:cNvSpPr/>
          <p:nvPr/>
        </p:nvSpPr>
        <p:spPr>
          <a:xfrm flipH="1">
            <a:off x="5520225" y="2286000"/>
            <a:ext cx="128700" cy="108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14"/>
          <p:cNvSpPr/>
          <p:nvPr/>
        </p:nvSpPr>
        <p:spPr>
          <a:xfrm flipH="1">
            <a:off x="6675120" y="2286000"/>
            <a:ext cx="128700" cy="108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14"/>
          <p:cNvSpPr/>
          <p:nvPr/>
        </p:nvSpPr>
        <p:spPr>
          <a:xfrm flipH="1">
            <a:off x="7936992" y="2286000"/>
            <a:ext cx="128700" cy="108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14"/>
          <p:cNvSpPr/>
          <p:nvPr/>
        </p:nvSpPr>
        <p:spPr>
          <a:xfrm flipH="1">
            <a:off x="9171432" y="2286000"/>
            <a:ext cx="128700" cy="108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14"/>
          <p:cNvSpPr/>
          <p:nvPr/>
        </p:nvSpPr>
        <p:spPr>
          <a:xfrm flipH="1">
            <a:off x="10396728" y="2286000"/>
            <a:ext cx="128700" cy="108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14"/>
          <p:cNvSpPr/>
          <p:nvPr/>
        </p:nvSpPr>
        <p:spPr>
          <a:xfrm flipH="1">
            <a:off x="5444025" y="6912864"/>
            <a:ext cx="128700" cy="108600"/>
          </a:xfrm>
          <a:prstGeom prst="ellipse">
            <a:avLst/>
          </a:prstGeom>
          <a:solidFill>
            <a:srgbClr val="007E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14"/>
          <p:cNvSpPr/>
          <p:nvPr/>
        </p:nvSpPr>
        <p:spPr>
          <a:xfrm flipH="1">
            <a:off x="6693408" y="6912864"/>
            <a:ext cx="128700" cy="108600"/>
          </a:xfrm>
          <a:prstGeom prst="ellipse">
            <a:avLst/>
          </a:prstGeom>
          <a:solidFill>
            <a:srgbClr val="007E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14"/>
          <p:cNvSpPr/>
          <p:nvPr/>
        </p:nvSpPr>
        <p:spPr>
          <a:xfrm flipH="1">
            <a:off x="7927848" y="6912864"/>
            <a:ext cx="128700" cy="108600"/>
          </a:xfrm>
          <a:prstGeom prst="ellipse">
            <a:avLst/>
          </a:prstGeom>
          <a:solidFill>
            <a:srgbClr val="007E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14"/>
          <p:cNvSpPr/>
          <p:nvPr/>
        </p:nvSpPr>
        <p:spPr>
          <a:xfrm flipH="1">
            <a:off x="9171432" y="6912864"/>
            <a:ext cx="128700" cy="108600"/>
          </a:xfrm>
          <a:prstGeom prst="ellipse">
            <a:avLst/>
          </a:prstGeom>
          <a:solidFill>
            <a:srgbClr val="007E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14"/>
          <p:cNvSpPr/>
          <p:nvPr/>
        </p:nvSpPr>
        <p:spPr>
          <a:xfrm flipH="1">
            <a:off x="10390632" y="6912864"/>
            <a:ext cx="128700" cy="108600"/>
          </a:xfrm>
          <a:prstGeom prst="ellipse">
            <a:avLst/>
          </a:prstGeom>
          <a:solidFill>
            <a:srgbClr val="007E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14"/>
          <p:cNvSpPr/>
          <p:nvPr/>
        </p:nvSpPr>
        <p:spPr>
          <a:xfrm flipH="1">
            <a:off x="11704320" y="6912864"/>
            <a:ext cx="128700" cy="108600"/>
          </a:xfrm>
          <a:prstGeom prst="ellipse">
            <a:avLst/>
          </a:prstGeom>
          <a:solidFill>
            <a:srgbClr val="007E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14"/>
          <p:cNvSpPr/>
          <p:nvPr/>
        </p:nvSpPr>
        <p:spPr>
          <a:xfrm flipH="1">
            <a:off x="12874752" y="6912864"/>
            <a:ext cx="128700" cy="108600"/>
          </a:xfrm>
          <a:prstGeom prst="ellipse">
            <a:avLst/>
          </a:prstGeom>
          <a:solidFill>
            <a:srgbClr val="007E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14"/>
          <p:cNvSpPr/>
          <p:nvPr/>
        </p:nvSpPr>
        <p:spPr>
          <a:xfrm flipH="1">
            <a:off x="11631168" y="3127248"/>
            <a:ext cx="128700" cy="108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14"/>
          <p:cNvSpPr txBox="1"/>
          <p:nvPr/>
        </p:nvSpPr>
        <p:spPr>
          <a:xfrm>
            <a:off x="13954075" y="7655075"/>
            <a:ext cx="683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12</a:t>
            </a:r>
            <a:endParaRPr sz="2900">
              <a:solidFill>
                <a:srgbClr val="CCCCCC"/>
              </a:solidFill>
            </a:endParaRPr>
          </a:p>
        </p:txBody>
      </p:sp>
      <p:sp>
        <p:nvSpPr>
          <p:cNvPr id="207" name="Google Shape;207;p14"/>
          <p:cNvSpPr txBox="1"/>
          <p:nvPr/>
        </p:nvSpPr>
        <p:spPr>
          <a:xfrm rot="-5400000">
            <a:off x="4795925" y="4567200"/>
            <a:ext cx="45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911775" y="1478100"/>
            <a:ext cx="4998600" cy="699900"/>
          </a:xfrm>
          <a:prstGeom prst="rect">
            <a:avLst/>
          </a:prstGeom>
          <a:noFill/>
          <a:ln>
            <a:noFill/>
          </a:ln>
        </p:spPr>
        <p:txBody>
          <a:bodyPr anchorCtr="0" anchor="t" bIns="45700" lIns="91425" spcFirstLastPara="1" rIns="91425" wrap="square" tIns="45700">
            <a:noAutofit/>
          </a:bodyPr>
          <a:lstStyle/>
          <a:p>
            <a:pPr indent="0" lvl="0" marL="0" marR="0" rtl="0" algn="l">
              <a:lnSpc>
                <a:spcPct val="125030"/>
              </a:lnSpc>
              <a:spcBef>
                <a:spcPts val="0"/>
              </a:spcBef>
              <a:spcAft>
                <a:spcPts val="0"/>
              </a:spcAft>
              <a:buClr>
                <a:srgbClr val="000000"/>
              </a:buClr>
              <a:buSzPts val="2449"/>
              <a:buFont typeface="Arial"/>
              <a:buNone/>
            </a:pPr>
            <a:r>
              <a:rPr b="1" i="0" lang="en-US" sz="4049" u="none" cap="none" strike="noStrike">
                <a:solidFill>
                  <a:srgbClr val="000000"/>
                </a:solidFill>
                <a:latin typeface="Arial"/>
                <a:ea typeface="Arial"/>
                <a:cs typeface="Arial"/>
                <a:sym typeface="Arial"/>
              </a:rPr>
              <a:t>世界</a:t>
            </a:r>
            <a:r>
              <a:rPr b="1" lang="en-US" sz="4049"/>
              <a:t>の累積</a:t>
            </a:r>
            <a:r>
              <a:rPr b="1" i="0" lang="en-US" sz="4049" u="none" cap="none" strike="noStrike">
                <a:solidFill>
                  <a:srgbClr val="000000"/>
                </a:solidFill>
                <a:latin typeface="Arial"/>
                <a:ea typeface="Arial"/>
                <a:cs typeface="Arial"/>
                <a:sym typeface="Arial"/>
              </a:rPr>
              <a:t>感染者数</a:t>
            </a:r>
            <a:endParaRPr b="0" i="0" sz="4049" u="none" cap="none" strike="noStrike">
              <a:solidFill>
                <a:schemeClr val="dk1"/>
              </a:solidFill>
              <a:latin typeface="Calibri"/>
              <a:ea typeface="Calibri"/>
              <a:cs typeface="Calibri"/>
              <a:sym typeface="Calibri"/>
            </a:endParaRPr>
          </a:p>
        </p:txBody>
      </p:sp>
      <p:sp>
        <p:nvSpPr>
          <p:cNvPr id="216" name="Google Shape;216;p15"/>
          <p:cNvSpPr/>
          <p:nvPr/>
        </p:nvSpPr>
        <p:spPr>
          <a:xfrm>
            <a:off x="6653000" y="2087450"/>
            <a:ext cx="6747900" cy="3888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Arial"/>
              <a:buNone/>
            </a:pPr>
            <a:r>
              <a:rPr b="1" lang="en-US" sz="1925">
                <a:solidFill>
                  <a:srgbClr val="272525"/>
                </a:solidFill>
              </a:rPr>
              <a:t>WHOで</a:t>
            </a:r>
            <a:r>
              <a:rPr b="1" i="0" lang="en-US" sz="1925" u="none" cap="none" strike="noStrike">
                <a:solidFill>
                  <a:srgbClr val="272525"/>
                </a:solidFill>
                <a:latin typeface="Arial"/>
                <a:ea typeface="Arial"/>
                <a:cs typeface="Arial"/>
                <a:sym typeface="Arial"/>
              </a:rPr>
              <a:t>累積確認された新型コロナウイルス感染者数(2023)</a:t>
            </a:r>
            <a:endParaRPr b="0" i="0" sz="1925" u="none" cap="none" strike="noStrike">
              <a:solidFill>
                <a:schemeClr val="dk1"/>
              </a:solidFill>
              <a:latin typeface="Calibri"/>
              <a:ea typeface="Calibri"/>
              <a:cs typeface="Calibri"/>
              <a:sym typeface="Calibri"/>
            </a:endParaRPr>
          </a:p>
        </p:txBody>
      </p:sp>
      <p:sp>
        <p:nvSpPr>
          <p:cNvPr id="217" name="Google Shape;217;p15"/>
          <p:cNvSpPr/>
          <p:nvPr/>
        </p:nvSpPr>
        <p:spPr>
          <a:xfrm>
            <a:off x="911775" y="534850"/>
            <a:ext cx="5996700" cy="770100"/>
          </a:xfrm>
          <a:prstGeom prst="rect">
            <a:avLst/>
          </a:prstGeom>
          <a:noFill/>
          <a:ln>
            <a:noFill/>
          </a:ln>
        </p:spPr>
        <p:txBody>
          <a:bodyPr anchorCtr="0" anchor="t" bIns="45700" lIns="91425" spcFirstLastPara="1" rIns="91425" wrap="square" tIns="45700">
            <a:noAutofit/>
          </a:bodyPr>
          <a:lstStyle/>
          <a:p>
            <a:pPr indent="-541909" lvl="0" marL="342900" rtl="0" algn="l">
              <a:lnSpc>
                <a:spcPct val="160029"/>
              </a:lnSpc>
              <a:spcBef>
                <a:spcPts val="0"/>
              </a:spcBef>
              <a:spcAft>
                <a:spcPts val="0"/>
              </a:spcAft>
              <a:buClr>
                <a:srgbClr val="272525"/>
              </a:buClr>
              <a:buSzPts val="4500"/>
              <a:buFont typeface="Calibri"/>
              <a:buAutoNum type="arabicPeriod" startAt="5"/>
            </a:pPr>
            <a:r>
              <a:rPr b="1" lang="en-US" sz="4500" u="sng">
                <a:solidFill>
                  <a:srgbClr val="272525"/>
                </a:solidFill>
              </a:rPr>
              <a:t>現在の世界的な状況</a:t>
            </a:r>
            <a:endParaRPr b="0" i="0" sz="4600" u="none" cap="none" strike="noStrike">
              <a:solidFill>
                <a:schemeClr val="dk1"/>
              </a:solidFill>
              <a:latin typeface="Calibri"/>
              <a:ea typeface="Calibri"/>
              <a:cs typeface="Calibri"/>
              <a:sym typeface="Calibri"/>
            </a:endParaRPr>
          </a:p>
        </p:txBody>
      </p:sp>
      <p:sp>
        <p:nvSpPr>
          <p:cNvPr id="218" name="Google Shape;218;p15"/>
          <p:cNvSpPr txBox="1"/>
          <p:nvPr/>
        </p:nvSpPr>
        <p:spPr>
          <a:xfrm>
            <a:off x="911775" y="3547050"/>
            <a:ext cx="4998600" cy="303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u="sng">
                <a:solidFill>
                  <a:srgbClr val="374151"/>
                </a:solidFill>
              </a:rPr>
              <a:t>感染症症例数の地域差：</a:t>
            </a:r>
            <a:endParaRPr sz="1800" u="sng">
              <a:solidFill>
                <a:srgbClr val="374151"/>
              </a:solidFill>
            </a:endParaRPr>
          </a:p>
          <a:p>
            <a:pPr indent="0" lvl="0" marL="0" rtl="0" algn="l">
              <a:lnSpc>
                <a:spcPct val="115000"/>
              </a:lnSpc>
              <a:spcBef>
                <a:spcPts val="1500"/>
              </a:spcBef>
              <a:spcAft>
                <a:spcPts val="0"/>
              </a:spcAft>
              <a:buNone/>
            </a:pPr>
            <a:r>
              <a:rPr lang="en-US" sz="1800">
                <a:solidFill>
                  <a:srgbClr val="374151"/>
                </a:solidFill>
              </a:rPr>
              <a:t>日本の感染者数は世界の中では上位に位置していますが、アメリカ合衆国や中国、インドなどの大国に比べるとやや低い水準です。</a:t>
            </a:r>
            <a:br>
              <a:rPr lang="en-US" sz="1800">
                <a:solidFill>
                  <a:srgbClr val="374151"/>
                </a:solidFill>
              </a:rPr>
            </a:br>
            <a:r>
              <a:rPr lang="en-US" sz="1800">
                <a:solidFill>
                  <a:srgbClr val="374151"/>
                </a:solidFill>
              </a:rPr>
              <a:t>これらの国や地域でも感染が拡大していることが示唆されます。</a:t>
            </a:r>
            <a:endParaRPr sz="1800">
              <a:solidFill>
                <a:srgbClr val="374151"/>
              </a:solidFill>
            </a:endParaRPr>
          </a:p>
          <a:p>
            <a:pPr indent="0" lvl="0" marL="0" rtl="0" algn="l">
              <a:lnSpc>
                <a:spcPct val="115000"/>
              </a:lnSpc>
              <a:spcBef>
                <a:spcPts val="1500"/>
              </a:spcBef>
              <a:spcAft>
                <a:spcPts val="1500"/>
              </a:spcAft>
              <a:buNone/>
            </a:pPr>
            <a:r>
              <a:rPr lang="en-US" sz="1800">
                <a:solidFill>
                  <a:srgbClr val="374151"/>
                </a:solidFill>
              </a:rPr>
              <a:t>これは各国や地域の対策や人口密度、医療インフラなどが影響している可能性があります。</a:t>
            </a:r>
            <a:endParaRPr sz="1800">
              <a:solidFill>
                <a:srgbClr val="374151"/>
              </a:solidFill>
            </a:endParaRPr>
          </a:p>
        </p:txBody>
      </p:sp>
      <p:pic>
        <p:nvPicPr>
          <p:cNvPr id="219" name="Google Shape;219;p15"/>
          <p:cNvPicPr preferRelativeResize="0"/>
          <p:nvPr/>
        </p:nvPicPr>
        <p:blipFill>
          <a:blip r:embed="rId3">
            <a:alphaModFix/>
          </a:blip>
          <a:stretch>
            <a:fillRect/>
          </a:stretch>
        </p:blipFill>
        <p:spPr>
          <a:xfrm>
            <a:off x="6592400" y="2476255"/>
            <a:ext cx="6582523" cy="461195"/>
          </a:xfrm>
          <a:prstGeom prst="rect">
            <a:avLst/>
          </a:prstGeom>
          <a:noFill/>
          <a:ln>
            <a:noFill/>
          </a:ln>
        </p:spPr>
      </p:pic>
      <p:pic>
        <p:nvPicPr>
          <p:cNvPr id="220" name="Google Shape;220;p15"/>
          <p:cNvPicPr preferRelativeResize="0"/>
          <p:nvPr/>
        </p:nvPicPr>
        <p:blipFill>
          <a:blip r:embed="rId4">
            <a:alphaModFix/>
          </a:blip>
          <a:stretch>
            <a:fillRect/>
          </a:stretch>
        </p:blipFill>
        <p:spPr>
          <a:xfrm>
            <a:off x="6166750" y="2877425"/>
            <a:ext cx="7750824" cy="4122174"/>
          </a:xfrm>
          <a:prstGeom prst="rect">
            <a:avLst/>
          </a:prstGeom>
          <a:noFill/>
          <a:ln>
            <a:noFill/>
          </a:ln>
        </p:spPr>
      </p:pic>
      <p:sp>
        <p:nvSpPr>
          <p:cNvPr id="221" name="Google Shape;221;p15"/>
          <p:cNvSpPr txBox="1"/>
          <p:nvPr/>
        </p:nvSpPr>
        <p:spPr>
          <a:xfrm>
            <a:off x="6592375" y="6999600"/>
            <a:ext cx="6747900" cy="461700"/>
          </a:xfrm>
          <a:prstGeom prst="rect">
            <a:avLst/>
          </a:prstGeom>
          <a:noFill/>
          <a:ln>
            <a:noFill/>
          </a:ln>
        </p:spPr>
        <p:txBody>
          <a:bodyPr anchorCtr="0" anchor="t" bIns="91425" lIns="91425" spcFirstLastPara="1" rIns="91425" wrap="square" tIns="91425">
            <a:spAutoFit/>
          </a:bodyPr>
          <a:lstStyle/>
          <a:p>
            <a:pPr indent="0" lvl="0" marL="0" rtl="0" algn="l">
              <a:lnSpc>
                <a:spcPct val="160047"/>
              </a:lnSpc>
              <a:spcBef>
                <a:spcPts val="0"/>
              </a:spcBef>
              <a:spcAft>
                <a:spcPts val="0"/>
              </a:spcAft>
              <a:buNone/>
            </a:pPr>
            <a:r>
              <a:rPr lang="en-US" sz="1800" u="sng">
                <a:solidFill>
                  <a:srgbClr val="374151"/>
                </a:solidFill>
              </a:rPr>
              <a:t>※</a:t>
            </a:r>
            <a:r>
              <a:rPr lang="en-US" sz="1800" u="sng">
                <a:solidFill>
                  <a:srgbClr val="374151"/>
                </a:solidFill>
              </a:rPr>
              <a:t>世界中で</a:t>
            </a:r>
            <a:r>
              <a:rPr lang="en-US" sz="1800" u="sng">
                <a:solidFill>
                  <a:srgbClr val="374151"/>
                </a:solidFill>
                <a:latin typeface="Meiryo"/>
                <a:ea typeface="Meiryo"/>
                <a:cs typeface="Meiryo"/>
                <a:sym typeface="Meiryo"/>
              </a:rPr>
              <a:t>763億6652万202人</a:t>
            </a:r>
            <a:r>
              <a:rPr lang="en-US" sz="1800" u="sng">
                <a:solidFill>
                  <a:srgbClr val="374151"/>
                </a:solidFill>
              </a:rPr>
              <a:t>の感染者が報告されています。</a:t>
            </a:r>
            <a:endParaRPr u="sng">
              <a:solidFill>
                <a:srgbClr val="374151"/>
              </a:solidFill>
            </a:endParaRPr>
          </a:p>
        </p:txBody>
      </p:sp>
      <p:sp>
        <p:nvSpPr>
          <p:cNvPr id="222" name="Google Shape;222;p15"/>
          <p:cNvSpPr txBox="1"/>
          <p:nvPr/>
        </p:nvSpPr>
        <p:spPr>
          <a:xfrm>
            <a:off x="13954075" y="7655075"/>
            <a:ext cx="683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13</a:t>
            </a:r>
            <a:endParaRPr sz="2900">
              <a:solidFill>
                <a:srgbClr val="CCCCC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16"/>
          <p:cNvPicPr preferRelativeResize="0"/>
          <p:nvPr/>
        </p:nvPicPr>
        <p:blipFill>
          <a:blip r:embed="rId3">
            <a:alphaModFix/>
          </a:blip>
          <a:stretch>
            <a:fillRect/>
          </a:stretch>
        </p:blipFill>
        <p:spPr>
          <a:xfrm>
            <a:off x="6166750" y="2877675"/>
            <a:ext cx="7775126" cy="4166674"/>
          </a:xfrm>
          <a:prstGeom prst="rect">
            <a:avLst/>
          </a:prstGeom>
          <a:noFill/>
          <a:ln>
            <a:noFill/>
          </a:ln>
        </p:spPr>
      </p:pic>
      <p:sp>
        <p:nvSpPr>
          <p:cNvPr id="229" name="Google Shape;229;p16"/>
          <p:cNvSpPr txBox="1"/>
          <p:nvPr/>
        </p:nvSpPr>
        <p:spPr>
          <a:xfrm>
            <a:off x="1247650" y="2433663"/>
            <a:ext cx="4919100" cy="5054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500"/>
              </a:spcBef>
              <a:spcAft>
                <a:spcPts val="0"/>
              </a:spcAft>
              <a:buNone/>
            </a:pPr>
            <a:r>
              <a:rPr lang="en-US" sz="1800" u="sng">
                <a:solidFill>
                  <a:srgbClr val="374151"/>
                </a:solidFill>
              </a:rPr>
              <a:t>感染者数と接種率の関連：</a:t>
            </a:r>
            <a:endParaRPr sz="1800" u="sng">
              <a:solidFill>
                <a:srgbClr val="374151"/>
              </a:solidFill>
            </a:endParaRPr>
          </a:p>
          <a:p>
            <a:pPr indent="0" lvl="0" marL="0" rtl="0" algn="l">
              <a:lnSpc>
                <a:spcPct val="115000"/>
              </a:lnSpc>
              <a:spcBef>
                <a:spcPts val="1500"/>
              </a:spcBef>
              <a:spcAft>
                <a:spcPts val="0"/>
              </a:spcAft>
              <a:buNone/>
            </a:pPr>
            <a:r>
              <a:rPr lang="en-US" sz="1800">
                <a:solidFill>
                  <a:srgbClr val="374151"/>
                </a:solidFill>
              </a:rPr>
              <a:t>一部の感染者数が多い国々は、ワクチン接種率も高い傾向があります。一方で、感染者数が多い中でもまだワクチン接種率が低い国も見られます。これはワクチン普及の進捗が国によって異なることを示唆しています。</a:t>
            </a:r>
            <a:endParaRPr sz="1800">
              <a:solidFill>
                <a:srgbClr val="374151"/>
              </a:solidFill>
            </a:endParaRPr>
          </a:p>
          <a:p>
            <a:pPr indent="0" lvl="0" marL="0" rtl="0" algn="l">
              <a:lnSpc>
                <a:spcPct val="115000"/>
              </a:lnSpc>
              <a:spcBef>
                <a:spcPts val="1500"/>
              </a:spcBef>
              <a:spcAft>
                <a:spcPts val="0"/>
              </a:spcAft>
              <a:buNone/>
            </a:pPr>
            <a:r>
              <a:t/>
            </a:r>
            <a:endParaRPr sz="1800">
              <a:solidFill>
                <a:srgbClr val="374151"/>
              </a:solidFill>
            </a:endParaRPr>
          </a:p>
          <a:p>
            <a:pPr indent="0" lvl="0" marL="0" rtl="0" algn="ctr">
              <a:lnSpc>
                <a:spcPct val="115000"/>
              </a:lnSpc>
              <a:spcBef>
                <a:spcPts val="1500"/>
              </a:spcBef>
              <a:spcAft>
                <a:spcPts val="0"/>
              </a:spcAft>
              <a:buNone/>
            </a:pPr>
            <a:r>
              <a:rPr lang="en-US" sz="1800" u="sng">
                <a:solidFill>
                  <a:srgbClr val="374151"/>
                </a:solidFill>
              </a:rPr>
              <a:t>他国との比較：</a:t>
            </a:r>
            <a:endParaRPr sz="1800" u="sng">
              <a:solidFill>
                <a:srgbClr val="374151"/>
              </a:solidFill>
            </a:endParaRPr>
          </a:p>
          <a:p>
            <a:pPr indent="0" lvl="0" marL="0" rtl="0" algn="l">
              <a:lnSpc>
                <a:spcPct val="115000"/>
              </a:lnSpc>
              <a:spcBef>
                <a:spcPts val="1500"/>
              </a:spcBef>
              <a:spcAft>
                <a:spcPts val="1500"/>
              </a:spcAft>
              <a:buNone/>
            </a:pPr>
            <a:r>
              <a:rPr lang="en-US" sz="1800">
                <a:solidFill>
                  <a:srgbClr val="374151"/>
                </a:solidFill>
              </a:rPr>
              <a:t>比較すると、中国、インド、アメリカなど一部の国は非常に高いワクチン接種率を達成しています。日本よりもはるかに高い水準にあり、ワクチンの供給や接種体制が他国に比べて進捗が異なることが影響しています。</a:t>
            </a:r>
            <a:endParaRPr sz="2000">
              <a:solidFill>
                <a:srgbClr val="374151"/>
              </a:solidFill>
            </a:endParaRPr>
          </a:p>
        </p:txBody>
      </p:sp>
      <p:sp>
        <p:nvSpPr>
          <p:cNvPr id="230" name="Google Shape;230;p16"/>
          <p:cNvSpPr/>
          <p:nvPr/>
        </p:nvSpPr>
        <p:spPr>
          <a:xfrm>
            <a:off x="4587150" y="566650"/>
            <a:ext cx="5456100" cy="699900"/>
          </a:xfrm>
          <a:prstGeom prst="rect">
            <a:avLst/>
          </a:prstGeom>
          <a:noFill/>
          <a:ln>
            <a:noFill/>
          </a:ln>
        </p:spPr>
        <p:txBody>
          <a:bodyPr anchorCtr="0" anchor="t" bIns="45700" lIns="91425" spcFirstLastPara="1" rIns="91425" wrap="square" tIns="45700">
            <a:noAutofit/>
          </a:bodyPr>
          <a:lstStyle/>
          <a:p>
            <a:pPr indent="0" lvl="0" marL="0" marR="0" rtl="0" algn="l">
              <a:lnSpc>
                <a:spcPct val="125030"/>
              </a:lnSpc>
              <a:spcBef>
                <a:spcPts val="0"/>
              </a:spcBef>
              <a:spcAft>
                <a:spcPts val="0"/>
              </a:spcAft>
              <a:buClr>
                <a:srgbClr val="000000"/>
              </a:buClr>
              <a:buSzPts val="2449"/>
              <a:buFont typeface="Arial"/>
              <a:buNone/>
            </a:pPr>
            <a:r>
              <a:rPr b="1" i="0" lang="en-US" sz="4049" u="none" cap="none" strike="noStrike">
                <a:solidFill>
                  <a:srgbClr val="000000"/>
                </a:solidFill>
                <a:latin typeface="Arial"/>
                <a:ea typeface="Arial"/>
                <a:cs typeface="Arial"/>
                <a:sym typeface="Arial"/>
              </a:rPr>
              <a:t>世界</a:t>
            </a:r>
            <a:r>
              <a:rPr b="1" lang="en-US" sz="4049"/>
              <a:t>の</a:t>
            </a:r>
            <a:r>
              <a:rPr b="1" lang="en-US" sz="4049"/>
              <a:t>ワクチン接種率</a:t>
            </a:r>
            <a:endParaRPr b="0" i="0" sz="4049" u="none" cap="none" strike="noStrike">
              <a:solidFill>
                <a:schemeClr val="dk1"/>
              </a:solidFill>
              <a:latin typeface="Calibri"/>
              <a:ea typeface="Calibri"/>
              <a:cs typeface="Calibri"/>
              <a:sym typeface="Calibri"/>
            </a:endParaRPr>
          </a:p>
        </p:txBody>
      </p:sp>
      <p:pic>
        <p:nvPicPr>
          <p:cNvPr id="231" name="Google Shape;231;p16"/>
          <p:cNvPicPr preferRelativeResize="0"/>
          <p:nvPr/>
        </p:nvPicPr>
        <p:blipFill>
          <a:blip r:embed="rId4">
            <a:alphaModFix/>
          </a:blip>
          <a:stretch>
            <a:fillRect/>
          </a:stretch>
        </p:blipFill>
        <p:spPr>
          <a:xfrm>
            <a:off x="6592400" y="2476255"/>
            <a:ext cx="6582523" cy="461195"/>
          </a:xfrm>
          <a:prstGeom prst="rect">
            <a:avLst/>
          </a:prstGeom>
          <a:noFill/>
          <a:ln>
            <a:noFill/>
          </a:ln>
        </p:spPr>
      </p:pic>
      <p:sp>
        <p:nvSpPr>
          <p:cNvPr id="232" name="Google Shape;232;p16"/>
          <p:cNvSpPr/>
          <p:nvPr/>
        </p:nvSpPr>
        <p:spPr>
          <a:xfrm>
            <a:off x="7494263" y="2087450"/>
            <a:ext cx="5120100" cy="38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900">
                <a:solidFill>
                  <a:schemeClr val="dk1"/>
                </a:solidFill>
                <a:highlight>
                  <a:srgbClr val="FFFFFF"/>
                </a:highlight>
              </a:rPr>
              <a:t>ワクチンを少なくとも1回接種した人(2023)</a:t>
            </a:r>
            <a:endParaRPr sz="1900">
              <a:solidFill>
                <a:schemeClr val="dk1"/>
              </a:solidFill>
            </a:endParaRPr>
          </a:p>
          <a:p>
            <a:pPr indent="0" lvl="0" marL="0" marR="0" rtl="0" algn="l">
              <a:lnSpc>
                <a:spcPct val="160000"/>
              </a:lnSpc>
              <a:spcBef>
                <a:spcPts val="0"/>
              </a:spcBef>
              <a:spcAft>
                <a:spcPts val="0"/>
              </a:spcAft>
              <a:buClr>
                <a:srgbClr val="272525"/>
              </a:buClr>
              <a:buSzPts val="1225"/>
              <a:buFont typeface="Arial"/>
              <a:buNone/>
            </a:pPr>
            <a:r>
              <a:t/>
            </a:r>
            <a:endParaRPr b="1" sz="1925">
              <a:solidFill>
                <a:srgbClr val="272525"/>
              </a:solidFill>
            </a:endParaRPr>
          </a:p>
        </p:txBody>
      </p:sp>
      <p:sp>
        <p:nvSpPr>
          <p:cNvPr id="233" name="Google Shape;233;p16"/>
          <p:cNvSpPr txBox="1"/>
          <p:nvPr/>
        </p:nvSpPr>
        <p:spPr>
          <a:xfrm>
            <a:off x="7043375" y="7044350"/>
            <a:ext cx="60219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u="sng">
                <a:solidFill>
                  <a:srgbClr val="374151"/>
                </a:solidFill>
              </a:rPr>
              <a:t>※</a:t>
            </a:r>
            <a:r>
              <a:rPr lang="en-US" sz="1800" u="sng">
                <a:solidFill>
                  <a:srgbClr val="374151"/>
                </a:solidFill>
                <a:highlight>
                  <a:srgbClr val="FFFFFF"/>
                </a:highlight>
              </a:rPr>
              <a:t>ワクチンを一回のみ接種された総人口の割合　</a:t>
            </a:r>
            <a:r>
              <a:rPr lang="en-US" sz="2200" u="sng">
                <a:solidFill>
                  <a:schemeClr val="dk1"/>
                </a:solidFill>
                <a:highlight>
                  <a:srgbClr val="FFFFFF"/>
                </a:highlight>
              </a:rPr>
              <a:t>67％</a:t>
            </a:r>
            <a:br>
              <a:rPr lang="en-US" sz="1800" u="sng">
                <a:solidFill>
                  <a:srgbClr val="374151"/>
                </a:solidFill>
                <a:highlight>
                  <a:srgbClr val="FFFFFF"/>
                </a:highlight>
              </a:rPr>
            </a:br>
            <a:r>
              <a:rPr lang="en-US" sz="1800" u="sng">
                <a:solidFill>
                  <a:srgbClr val="374151"/>
                </a:solidFill>
                <a:highlight>
                  <a:srgbClr val="FFFFFF"/>
                </a:highlight>
              </a:rPr>
              <a:t>※追加接種した総人口の割合　</a:t>
            </a:r>
            <a:r>
              <a:rPr lang="en-US" sz="2200" u="sng">
                <a:solidFill>
                  <a:schemeClr val="dk1"/>
                </a:solidFill>
                <a:highlight>
                  <a:srgbClr val="FFFFFF"/>
                </a:highlight>
              </a:rPr>
              <a:t>32％</a:t>
            </a:r>
            <a:endParaRPr sz="2200" u="sng">
              <a:solidFill>
                <a:schemeClr val="dk1"/>
              </a:solidFill>
              <a:highlight>
                <a:srgbClr val="FFFFFF"/>
              </a:highlight>
            </a:endParaRPr>
          </a:p>
        </p:txBody>
      </p:sp>
      <p:sp>
        <p:nvSpPr>
          <p:cNvPr id="234" name="Google Shape;234;p16"/>
          <p:cNvSpPr txBox="1"/>
          <p:nvPr/>
        </p:nvSpPr>
        <p:spPr>
          <a:xfrm>
            <a:off x="13954075" y="7655075"/>
            <a:ext cx="683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14</a:t>
            </a:r>
            <a:endParaRPr sz="2900">
              <a:solidFill>
                <a:srgbClr val="CCCC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p:nvPr/>
        </p:nvSpPr>
        <p:spPr>
          <a:xfrm>
            <a:off x="912125" y="582625"/>
            <a:ext cx="2439900" cy="679800"/>
          </a:xfrm>
          <a:prstGeom prst="rect">
            <a:avLst/>
          </a:prstGeom>
          <a:noFill/>
          <a:ln>
            <a:noFill/>
          </a:ln>
        </p:spPr>
        <p:txBody>
          <a:bodyPr anchorCtr="0" anchor="t" bIns="45700" lIns="91425" spcFirstLastPara="1" rIns="91425" wrap="square" tIns="45700">
            <a:noAutofit/>
          </a:bodyPr>
          <a:lstStyle/>
          <a:p>
            <a:pPr indent="-541909" lvl="0" marL="342900" rtl="0" algn="l">
              <a:lnSpc>
                <a:spcPct val="160029"/>
              </a:lnSpc>
              <a:spcBef>
                <a:spcPts val="0"/>
              </a:spcBef>
              <a:spcAft>
                <a:spcPts val="0"/>
              </a:spcAft>
              <a:buClr>
                <a:srgbClr val="272525"/>
              </a:buClr>
              <a:buSzPts val="4500"/>
              <a:buFont typeface="Calibri"/>
              <a:buAutoNum type="arabicPeriod" startAt="6"/>
            </a:pPr>
            <a:r>
              <a:rPr b="1" lang="en-US" sz="4500" u="sng">
                <a:solidFill>
                  <a:srgbClr val="272525"/>
                </a:solidFill>
              </a:rPr>
              <a:t>まとめ</a:t>
            </a:r>
            <a:endParaRPr b="0" i="0" sz="4500" u="sng" cap="none" strike="noStrike">
              <a:solidFill>
                <a:schemeClr val="dk1"/>
              </a:solidFill>
              <a:latin typeface="Calibri"/>
              <a:ea typeface="Calibri"/>
              <a:cs typeface="Calibri"/>
              <a:sym typeface="Calibri"/>
            </a:endParaRPr>
          </a:p>
        </p:txBody>
      </p:sp>
      <p:sp>
        <p:nvSpPr>
          <p:cNvPr id="241" name="Google Shape;241;p17"/>
          <p:cNvSpPr txBox="1"/>
          <p:nvPr/>
        </p:nvSpPr>
        <p:spPr>
          <a:xfrm>
            <a:off x="1189950" y="3030075"/>
            <a:ext cx="122505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US" sz="1800">
                <a:solidFill>
                  <a:schemeClr val="dk1"/>
                </a:solidFill>
              </a:rPr>
              <a:t>高齢者層では感染者数とワクチン接種率が逆相関で、高い接種率がある一方で感染者数が低いことが示唆されます。一方で、若い世代では感染者数が相対的に高く、ワクチン接種率が低い傾向が見られます。</a:t>
            </a:r>
            <a:endParaRPr sz="1800">
              <a:solidFill>
                <a:schemeClr val="dk1"/>
              </a:solidFill>
            </a:endParaRPr>
          </a:p>
          <a:p>
            <a:pPr indent="0" lvl="0" marL="457200" rtl="0" algn="l">
              <a:spcBef>
                <a:spcPts val="0"/>
              </a:spcBef>
              <a:spcAft>
                <a:spcPts val="0"/>
              </a:spcAft>
              <a:buNone/>
            </a:pPr>
            <a:r>
              <a:rPr lang="en-US" sz="1800">
                <a:solidFill>
                  <a:schemeClr val="dk1"/>
                </a:solidFill>
              </a:rPr>
              <a:t>総じて、高齢化が進んで高齢者同士のコミュニティが活発な地域は接種率が高く、高齢者へのワクチン接種が進む一方で、若年層の感染リスクが残るという相対的な状況が見受けられる。</a:t>
            </a:r>
            <a:endParaRPr sz="1800">
              <a:solidFill>
                <a:schemeClr val="dk1"/>
              </a:solidFill>
            </a:endParaRPr>
          </a:p>
        </p:txBody>
      </p:sp>
      <p:sp>
        <p:nvSpPr>
          <p:cNvPr id="242" name="Google Shape;242;p17"/>
          <p:cNvSpPr txBox="1"/>
          <p:nvPr/>
        </p:nvSpPr>
        <p:spPr>
          <a:xfrm>
            <a:off x="1189950" y="4323075"/>
            <a:ext cx="122505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US" sz="1800">
                <a:solidFill>
                  <a:schemeClr val="dk1"/>
                </a:solidFill>
              </a:rPr>
              <a:t>日本の感染者数は世界的にも上位に位置し、一部の感染者数が多い国々はワクチン接種率が高い傾向がありますが、感染者数が多い中でまだワクチン接種率が低い国も見受けられます。ワクチンの効果や意義に対する理解を深め、疑問点を解明していくことが重要です。</a:t>
            </a:r>
            <a:endParaRPr sz="1800">
              <a:solidFill>
                <a:schemeClr val="dk1"/>
              </a:solidFill>
              <a:latin typeface="Meiryo"/>
              <a:ea typeface="Meiryo"/>
              <a:cs typeface="Meiryo"/>
              <a:sym typeface="Meiryo"/>
            </a:endParaRPr>
          </a:p>
        </p:txBody>
      </p:sp>
      <p:sp>
        <p:nvSpPr>
          <p:cNvPr id="243" name="Google Shape;243;p17"/>
          <p:cNvSpPr txBox="1"/>
          <p:nvPr/>
        </p:nvSpPr>
        <p:spPr>
          <a:xfrm>
            <a:off x="1189950" y="2291175"/>
            <a:ext cx="122505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US" sz="1800">
                <a:solidFill>
                  <a:schemeClr val="dk1"/>
                </a:solidFill>
              </a:rPr>
              <a:t>各都道府県では接種率が段階的に減少しており、一般的に1回目の接種率が高く、追加の接種回数が進むにつれて低下していました。</a:t>
            </a:r>
            <a:endParaRPr sz="1800">
              <a:solidFill>
                <a:schemeClr val="dk1"/>
              </a:solidFill>
            </a:endParaRPr>
          </a:p>
        </p:txBody>
      </p:sp>
      <p:sp>
        <p:nvSpPr>
          <p:cNvPr id="244" name="Google Shape;244;p17"/>
          <p:cNvSpPr txBox="1"/>
          <p:nvPr/>
        </p:nvSpPr>
        <p:spPr>
          <a:xfrm>
            <a:off x="1189950" y="1510875"/>
            <a:ext cx="122505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800"/>
              </a:spcBef>
              <a:spcAft>
                <a:spcPts val="0"/>
              </a:spcAft>
              <a:buClr>
                <a:schemeClr val="dk1"/>
              </a:buClr>
              <a:buSzPts val="1800"/>
              <a:buChar char="●"/>
            </a:pPr>
            <a:r>
              <a:rPr lang="en-US" sz="1800">
                <a:solidFill>
                  <a:schemeClr val="dk1"/>
                </a:solidFill>
                <a:latin typeface="Georgia"/>
                <a:ea typeface="Georgia"/>
                <a:cs typeface="Georgia"/>
                <a:sym typeface="Georgia"/>
              </a:rPr>
              <a:t>全国と</a:t>
            </a:r>
            <a:r>
              <a:rPr lang="en-US" sz="1800">
                <a:solidFill>
                  <a:schemeClr val="dk1"/>
                </a:solidFill>
                <a:latin typeface="Georgia"/>
                <a:ea typeface="Georgia"/>
                <a:cs typeface="Georgia"/>
                <a:sym typeface="Georgia"/>
              </a:rPr>
              <a:t>比べても日本は</a:t>
            </a:r>
            <a:r>
              <a:rPr lang="en-US" sz="1800">
                <a:solidFill>
                  <a:schemeClr val="dk1"/>
                </a:solidFill>
                <a:latin typeface="Georgia"/>
                <a:ea typeface="Georgia"/>
                <a:cs typeface="Georgia"/>
                <a:sym typeface="Georgia"/>
              </a:rPr>
              <a:t>ワクチンへの躊躇は依然として高く、</a:t>
            </a:r>
            <a:r>
              <a:rPr lang="en-US" sz="1800">
                <a:solidFill>
                  <a:schemeClr val="dk1"/>
                </a:solidFill>
              </a:rPr>
              <a:t>主な理由はワクチンの有効性に対する疑念や副反応への不安でした。</a:t>
            </a:r>
            <a:endParaRPr sz="1800">
              <a:solidFill>
                <a:schemeClr val="dk1"/>
              </a:solidFill>
            </a:endParaRPr>
          </a:p>
        </p:txBody>
      </p:sp>
      <p:sp>
        <p:nvSpPr>
          <p:cNvPr id="245" name="Google Shape;245;p17"/>
          <p:cNvSpPr txBox="1"/>
          <p:nvPr/>
        </p:nvSpPr>
        <p:spPr>
          <a:xfrm>
            <a:off x="13954075" y="7655075"/>
            <a:ext cx="683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15</a:t>
            </a:r>
            <a:endParaRPr sz="2900">
              <a:solidFill>
                <a:srgbClr val="CCCCCC"/>
              </a:solidFill>
            </a:endParaRPr>
          </a:p>
        </p:txBody>
      </p:sp>
      <p:sp>
        <p:nvSpPr>
          <p:cNvPr id="246" name="Google Shape;246;p17"/>
          <p:cNvSpPr txBox="1"/>
          <p:nvPr/>
        </p:nvSpPr>
        <p:spPr>
          <a:xfrm>
            <a:off x="1189950" y="5678500"/>
            <a:ext cx="12250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374151"/>
                </a:solidFill>
                <a:latin typeface="Georgia"/>
                <a:ea typeface="Georgia"/>
                <a:cs typeface="Georgia"/>
                <a:sym typeface="Georgia"/>
              </a:rPr>
              <a:t>※</a:t>
            </a:r>
            <a:r>
              <a:rPr lang="en-US" sz="1800">
                <a:solidFill>
                  <a:srgbClr val="374151"/>
                </a:solidFill>
              </a:rPr>
              <a:t>ワクチン接種は個人の選択であり、接種は強制ではなく、本人の意思に基づくべき。</a:t>
            </a:r>
            <a:endParaRPr sz="1800">
              <a:solidFill>
                <a:srgbClr val="374151"/>
              </a:solidFill>
              <a:latin typeface="Georgia"/>
              <a:ea typeface="Georgia"/>
              <a:cs typeface="Georgia"/>
              <a:sym typeface="Georgia"/>
            </a:endParaRPr>
          </a:p>
          <a:p>
            <a:pPr indent="0" lvl="0" marL="0" rtl="0" algn="l">
              <a:spcBef>
                <a:spcPts val="0"/>
              </a:spcBef>
              <a:spcAft>
                <a:spcPts val="0"/>
              </a:spcAft>
              <a:buNone/>
            </a:pPr>
            <a:r>
              <a:rPr lang="en-US" sz="1800">
                <a:solidFill>
                  <a:srgbClr val="374151"/>
                </a:solidFill>
                <a:latin typeface="Georgia"/>
                <a:ea typeface="Georgia"/>
                <a:cs typeface="Georgia"/>
                <a:sym typeface="Georgia"/>
              </a:rPr>
              <a:t>感染者と非感染者の間で、リスク認識はリスク行動に影響を与える重要な要素であり、リスク認識が低い人はリスク行動を取るか、予防行動を減らす傾向があることを覚えておくこと</a:t>
            </a:r>
            <a:r>
              <a:rPr lang="en-US" sz="1800">
                <a:solidFill>
                  <a:srgbClr val="374151"/>
                </a:solidFill>
                <a:latin typeface="Georgia"/>
                <a:ea typeface="Georgia"/>
                <a:cs typeface="Georgia"/>
                <a:sym typeface="Georgia"/>
              </a:rPr>
              <a:t>が重要です。</a:t>
            </a:r>
            <a:endParaRPr sz="1800">
              <a:solidFill>
                <a:srgbClr val="374151"/>
              </a:solidFill>
              <a:latin typeface="Georgia"/>
              <a:ea typeface="Georgia"/>
              <a:cs typeface="Georgia"/>
              <a:sym typeface="Georgia"/>
            </a:endParaRPr>
          </a:p>
          <a:p>
            <a:pPr indent="0" lvl="0" marL="0" rtl="0" algn="l">
              <a:spcBef>
                <a:spcPts val="0"/>
              </a:spcBef>
              <a:spcAft>
                <a:spcPts val="0"/>
              </a:spcAft>
              <a:buNone/>
            </a:pPr>
            <a:r>
              <a:t/>
            </a:r>
            <a:endParaRPr sz="1800">
              <a:solidFill>
                <a:srgbClr val="374151"/>
              </a:solidFill>
              <a:latin typeface="Georgia"/>
              <a:ea typeface="Georgia"/>
              <a:cs typeface="Georgia"/>
              <a:sym typeface="Georgia"/>
            </a:endParaRPr>
          </a:p>
          <a:p>
            <a:pPr indent="0" lvl="0" marL="0" rtl="0" algn="l">
              <a:spcBef>
                <a:spcPts val="0"/>
              </a:spcBef>
              <a:spcAft>
                <a:spcPts val="0"/>
              </a:spcAft>
              <a:buNone/>
            </a:pPr>
            <a:r>
              <a:rPr lang="en-US" sz="1800">
                <a:solidFill>
                  <a:srgbClr val="374151"/>
                </a:solidFill>
                <a:latin typeface="Georgia"/>
                <a:ea typeface="Georgia"/>
                <a:cs typeface="Georgia"/>
                <a:sym typeface="Georgia"/>
              </a:rPr>
              <a:t>若者は通常健康で、新型コロナウイルス感染症に感染しても軽度の症状で済むことが多く、これがコロナウイルス感染症の蔓延に重大な影響を与える可能性があります。</a:t>
            </a:r>
            <a:endParaRPr sz="1800">
              <a:solidFill>
                <a:srgbClr val="374151"/>
              </a:solidFill>
              <a:latin typeface="Georgia"/>
              <a:ea typeface="Georgia"/>
              <a:cs typeface="Georgia"/>
              <a:sym typeface="Georgia"/>
            </a:endParaRPr>
          </a:p>
          <a:p>
            <a:pPr indent="0" lvl="0" marL="0" rtl="0" algn="l">
              <a:spcBef>
                <a:spcPts val="0"/>
              </a:spcBef>
              <a:spcAft>
                <a:spcPts val="0"/>
              </a:spcAft>
              <a:buNone/>
            </a:pPr>
            <a:r>
              <a:rPr lang="en-US" sz="1800">
                <a:solidFill>
                  <a:srgbClr val="374151"/>
                </a:solidFill>
                <a:latin typeface="Georgia"/>
                <a:ea typeface="Georgia"/>
                <a:cs typeface="Georgia"/>
                <a:sym typeface="Georgia"/>
              </a:rPr>
              <a:t>したがって、リスク認識が乏しいためにワクチン接種を拒否する傾向にあると考えられる。</a:t>
            </a:r>
            <a:endParaRPr sz="1800">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1823525" y="591675"/>
            <a:ext cx="3659700" cy="679800"/>
          </a:xfrm>
          <a:prstGeom prst="rect">
            <a:avLst/>
          </a:prstGeom>
          <a:noFill/>
          <a:ln>
            <a:noFill/>
          </a:ln>
        </p:spPr>
        <p:txBody>
          <a:bodyPr anchorCtr="0" anchor="t" bIns="45700" lIns="91425" spcFirstLastPara="1" rIns="91425" wrap="square" tIns="45700">
            <a:noAutofit/>
          </a:bodyPr>
          <a:lstStyle/>
          <a:p>
            <a:pPr indent="0" lvl="0" marL="0" rtl="0" algn="l">
              <a:lnSpc>
                <a:spcPct val="160029"/>
              </a:lnSpc>
              <a:spcBef>
                <a:spcPts val="0"/>
              </a:spcBef>
              <a:spcAft>
                <a:spcPts val="0"/>
              </a:spcAft>
              <a:buNone/>
            </a:pPr>
            <a:r>
              <a:t/>
            </a:r>
            <a:endParaRPr b="1" sz="4000" u="sng">
              <a:solidFill>
                <a:srgbClr val="272525"/>
              </a:solidFill>
            </a:endParaRPr>
          </a:p>
        </p:txBody>
      </p:sp>
      <p:sp>
        <p:nvSpPr>
          <p:cNvPr id="255" name="Google Shape;255;p18"/>
          <p:cNvSpPr txBox="1"/>
          <p:nvPr/>
        </p:nvSpPr>
        <p:spPr>
          <a:xfrm>
            <a:off x="1189950" y="1510875"/>
            <a:ext cx="122505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800"/>
              </a:spcBef>
              <a:spcAft>
                <a:spcPts val="0"/>
              </a:spcAft>
              <a:buClr>
                <a:srgbClr val="374151"/>
              </a:buClr>
              <a:buSzPts val="1800"/>
              <a:buChar char="●"/>
            </a:pPr>
            <a:r>
              <a:rPr lang="en-US" sz="1800">
                <a:solidFill>
                  <a:srgbClr val="374151"/>
                </a:solidFill>
                <a:latin typeface="Georgia"/>
                <a:ea typeface="Georgia"/>
                <a:cs typeface="Georgia"/>
                <a:sym typeface="Georgia"/>
              </a:rPr>
              <a:t>全国で見てもワクチンへの躊躇は依然として高く、</a:t>
            </a:r>
            <a:r>
              <a:rPr lang="en-US" sz="1800">
                <a:solidFill>
                  <a:srgbClr val="374151"/>
                </a:solidFill>
              </a:rPr>
              <a:t>主な理由はワクチンの有効性に対する疑念や副反応への不安でした。</a:t>
            </a:r>
            <a:endParaRPr sz="1800">
              <a:solidFill>
                <a:srgbClr val="374151"/>
              </a:solidFill>
            </a:endParaRPr>
          </a:p>
        </p:txBody>
      </p:sp>
      <p:sp>
        <p:nvSpPr>
          <p:cNvPr id="256" name="Google Shape;256;p18"/>
          <p:cNvSpPr txBox="1"/>
          <p:nvPr/>
        </p:nvSpPr>
        <p:spPr>
          <a:xfrm>
            <a:off x="1189950" y="2291175"/>
            <a:ext cx="122505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374151"/>
              </a:buClr>
              <a:buSzPts val="1800"/>
              <a:buChar char="●"/>
            </a:pPr>
            <a:r>
              <a:rPr lang="en-US" sz="1800">
                <a:solidFill>
                  <a:srgbClr val="374151"/>
                </a:solidFill>
              </a:rPr>
              <a:t>各都道府県では接種率が段階的に減少しており、一般的に1回目の接種率が高く、追加の接種回数が進むにつれて低下していました。</a:t>
            </a:r>
            <a:endParaRPr sz="1800">
              <a:solidFill>
                <a:srgbClr val="374151"/>
              </a:solidFill>
            </a:endParaRPr>
          </a:p>
        </p:txBody>
      </p:sp>
      <p:sp>
        <p:nvSpPr>
          <p:cNvPr id="257" name="Google Shape;257;p18"/>
          <p:cNvSpPr txBox="1"/>
          <p:nvPr/>
        </p:nvSpPr>
        <p:spPr>
          <a:xfrm>
            <a:off x="3455100" y="4010463"/>
            <a:ext cx="7720200" cy="1279200"/>
          </a:xfrm>
          <a:prstGeom prst="rect">
            <a:avLst/>
          </a:prstGeom>
          <a:noFill/>
          <a:ln>
            <a:noFill/>
          </a:ln>
        </p:spPr>
        <p:txBody>
          <a:bodyPr anchorCtr="0" anchor="ctr" bIns="91425" lIns="91425" spcFirstLastPara="1" rIns="91425" wrap="square" tIns="91425">
            <a:noAutofit/>
          </a:bodyPr>
          <a:lstStyle/>
          <a:p>
            <a:pPr indent="-336550" lvl="0" marL="457200" rtl="0" algn="l">
              <a:lnSpc>
                <a:spcPct val="115000"/>
              </a:lnSpc>
              <a:spcBef>
                <a:spcPts val="900"/>
              </a:spcBef>
              <a:spcAft>
                <a:spcPts val="0"/>
              </a:spcAft>
              <a:buClr>
                <a:srgbClr val="374151"/>
              </a:buClr>
              <a:buSzPts val="1700"/>
              <a:buFont typeface="Meiryo"/>
              <a:buAutoNum type="arabicPeriod"/>
            </a:pPr>
            <a:r>
              <a:rPr lang="en-US" sz="1700">
                <a:solidFill>
                  <a:srgbClr val="374151"/>
                </a:solidFill>
                <a:latin typeface="Meiryo"/>
                <a:ea typeface="Meiryo"/>
                <a:cs typeface="Meiryo"/>
                <a:sym typeface="Meiryo"/>
              </a:rPr>
              <a:t>1回目の接種後に副反応が起こったことで、2回目の接種を避ける</a:t>
            </a:r>
            <a:endParaRPr sz="1700">
              <a:solidFill>
                <a:srgbClr val="374151"/>
              </a:solidFill>
              <a:latin typeface="Meiryo"/>
              <a:ea typeface="Meiryo"/>
              <a:cs typeface="Meiryo"/>
              <a:sym typeface="Meiryo"/>
            </a:endParaRPr>
          </a:p>
          <a:p>
            <a:pPr indent="-336550" lvl="0" marL="457200" rtl="0" algn="l">
              <a:lnSpc>
                <a:spcPct val="115000"/>
              </a:lnSpc>
              <a:spcBef>
                <a:spcPts val="0"/>
              </a:spcBef>
              <a:spcAft>
                <a:spcPts val="0"/>
              </a:spcAft>
              <a:buClr>
                <a:srgbClr val="374151"/>
              </a:buClr>
              <a:buSzPts val="1700"/>
              <a:buFont typeface="Meiryo"/>
              <a:buAutoNum type="arabicPeriod"/>
            </a:pPr>
            <a:r>
              <a:rPr lang="en-US" sz="1700">
                <a:solidFill>
                  <a:srgbClr val="374151"/>
                </a:solidFill>
                <a:latin typeface="Meiryo"/>
                <a:ea typeface="Meiryo"/>
                <a:cs typeface="Meiryo"/>
                <a:sym typeface="Meiryo"/>
              </a:rPr>
              <a:t>ワクチンを打った人でも重症化する可能性がある</a:t>
            </a:r>
            <a:endParaRPr sz="1700">
              <a:solidFill>
                <a:srgbClr val="374151"/>
              </a:solidFill>
              <a:latin typeface="Meiryo"/>
              <a:ea typeface="Meiryo"/>
              <a:cs typeface="Meiryo"/>
              <a:sym typeface="Meiryo"/>
            </a:endParaRPr>
          </a:p>
          <a:p>
            <a:pPr indent="-336550" lvl="0" marL="457200" rtl="0" algn="l">
              <a:lnSpc>
                <a:spcPct val="115000"/>
              </a:lnSpc>
              <a:spcBef>
                <a:spcPts val="0"/>
              </a:spcBef>
              <a:spcAft>
                <a:spcPts val="0"/>
              </a:spcAft>
              <a:buClr>
                <a:srgbClr val="374151"/>
              </a:buClr>
              <a:buSzPts val="1700"/>
              <a:buFont typeface="Meiryo"/>
              <a:buAutoNum type="arabicPeriod"/>
            </a:pPr>
            <a:r>
              <a:rPr lang="en-US" sz="1700">
                <a:solidFill>
                  <a:srgbClr val="374151"/>
                </a:solidFill>
                <a:latin typeface="Meiryo"/>
                <a:ea typeface="Meiryo"/>
                <a:cs typeface="Meiryo"/>
                <a:sym typeface="Meiryo"/>
              </a:rPr>
              <a:t>感染者数や重症者数が減少したことで、ワクチンの必要性がなくなる</a:t>
            </a:r>
            <a:endParaRPr sz="1700">
              <a:solidFill>
                <a:srgbClr val="374151"/>
              </a:solidFill>
            </a:endParaRPr>
          </a:p>
        </p:txBody>
      </p:sp>
      <p:sp>
        <p:nvSpPr>
          <p:cNvPr id="258" name="Google Shape;258;p18"/>
          <p:cNvSpPr/>
          <p:nvPr/>
        </p:nvSpPr>
        <p:spPr>
          <a:xfrm>
            <a:off x="6838350" y="3030075"/>
            <a:ext cx="953700" cy="1019700"/>
          </a:xfrm>
          <a:prstGeom prst="downArrow">
            <a:avLst>
              <a:gd fmla="val 50000" name="adj1"/>
              <a:gd fmla="val 51321"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FFF"/>
              </a:highlight>
            </a:endParaRPr>
          </a:p>
        </p:txBody>
      </p:sp>
      <p:sp>
        <p:nvSpPr>
          <p:cNvPr id="259" name="Google Shape;259;p18"/>
          <p:cNvSpPr txBox="1"/>
          <p:nvPr/>
        </p:nvSpPr>
        <p:spPr>
          <a:xfrm>
            <a:off x="7949375" y="3255225"/>
            <a:ext cx="1099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u="sng">
                <a:solidFill>
                  <a:schemeClr val="accent4"/>
                </a:solidFill>
              </a:rPr>
              <a:t>理由</a:t>
            </a:r>
            <a:endParaRPr b="1" sz="2500" u="sng">
              <a:solidFill>
                <a:schemeClr val="accent4"/>
              </a:solidFill>
            </a:endParaRPr>
          </a:p>
        </p:txBody>
      </p:sp>
      <p:sp>
        <p:nvSpPr>
          <p:cNvPr id="260" name="Google Shape;260;p18"/>
          <p:cNvSpPr txBox="1"/>
          <p:nvPr/>
        </p:nvSpPr>
        <p:spPr>
          <a:xfrm>
            <a:off x="7949375" y="5408525"/>
            <a:ext cx="1099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u="sng">
                <a:solidFill>
                  <a:schemeClr val="accent6"/>
                </a:solidFill>
              </a:rPr>
              <a:t>手段</a:t>
            </a:r>
            <a:endParaRPr b="1" sz="2500" u="sng">
              <a:solidFill>
                <a:schemeClr val="accent6"/>
              </a:solidFill>
            </a:endParaRPr>
          </a:p>
        </p:txBody>
      </p:sp>
      <p:sp>
        <p:nvSpPr>
          <p:cNvPr id="261" name="Google Shape;261;p18"/>
          <p:cNvSpPr/>
          <p:nvPr/>
        </p:nvSpPr>
        <p:spPr>
          <a:xfrm>
            <a:off x="6838350" y="5183375"/>
            <a:ext cx="953700" cy="1019700"/>
          </a:xfrm>
          <a:prstGeom prst="downArrow">
            <a:avLst>
              <a:gd fmla="val 50000" name="adj1"/>
              <a:gd fmla="val 51321"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5"/>
              </a:highlight>
            </a:endParaRPr>
          </a:p>
        </p:txBody>
      </p:sp>
      <p:sp>
        <p:nvSpPr>
          <p:cNvPr id="262" name="Google Shape;262;p18"/>
          <p:cNvSpPr txBox="1"/>
          <p:nvPr/>
        </p:nvSpPr>
        <p:spPr>
          <a:xfrm>
            <a:off x="1161000" y="6484525"/>
            <a:ext cx="12308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副反応が起こる場合は医療機関に相談し、</a:t>
            </a:r>
            <a:r>
              <a:rPr lang="en-US" sz="1800">
                <a:solidFill>
                  <a:schemeClr val="dk1"/>
                </a:solidFill>
              </a:rPr>
              <a:t>ワクチンは感染や重症化を予防する効果が高いが、100%ではないため、感染予防の対策を続ける</a:t>
            </a:r>
            <a:r>
              <a:rPr lang="en-US" sz="1800"/>
              <a:t>。</a:t>
            </a:r>
            <a:endParaRPr sz="1800"/>
          </a:p>
          <a:p>
            <a:pPr indent="0" lvl="0" marL="0" rtl="0" algn="l">
              <a:spcBef>
                <a:spcPts val="0"/>
              </a:spcBef>
              <a:spcAft>
                <a:spcPts val="0"/>
              </a:spcAft>
              <a:buClr>
                <a:schemeClr val="dk1"/>
              </a:buClr>
              <a:buSzPts val="1100"/>
              <a:buFont typeface="Arial"/>
              <a:buNone/>
            </a:pPr>
            <a:r>
              <a:rPr lang="en-US" sz="1800">
                <a:solidFill>
                  <a:schemeClr val="dk1"/>
                </a:solidFill>
              </a:rPr>
              <a:t>感染者数や重症者数が減少しても、ワクチンの接種や感染予防の対策を緩めないこと </a:t>
            </a:r>
            <a:endParaRPr sz="1800"/>
          </a:p>
        </p:txBody>
      </p:sp>
      <p:sp>
        <p:nvSpPr>
          <p:cNvPr id="263" name="Google Shape;263;p18"/>
          <p:cNvSpPr/>
          <p:nvPr/>
        </p:nvSpPr>
        <p:spPr>
          <a:xfrm>
            <a:off x="995250" y="6270075"/>
            <a:ext cx="12639900" cy="1407300"/>
          </a:xfrm>
          <a:prstGeom prst="flowChartAlternateProcess">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912125" y="541425"/>
            <a:ext cx="4665000" cy="780300"/>
          </a:xfrm>
          <a:prstGeom prst="rect">
            <a:avLst/>
          </a:prstGeom>
          <a:noFill/>
          <a:ln>
            <a:noFill/>
          </a:ln>
        </p:spPr>
        <p:txBody>
          <a:bodyPr anchorCtr="0" anchor="t" bIns="45700" lIns="91425" spcFirstLastPara="1" rIns="91425" wrap="square" tIns="45700">
            <a:noAutofit/>
          </a:bodyPr>
          <a:lstStyle/>
          <a:p>
            <a:pPr indent="-541909" lvl="0" marL="342900" rtl="0" algn="l">
              <a:lnSpc>
                <a:spcPct val="160029"/>
              </a:lnSpc>
              <a:spcBef>
                <a:spcPts val="0"/>
              </a:spcBef>
              <a:spcAft>
                <a:spcPts val="0"/>
              </a:spcAft>
              <a:buClr>
                <a:srgbClr val="272525"/>
              </a:buClr>
              <a:buSzPts val="4500"/>
              <a:buFont typeface="Calibri"/>
              <a:buAutoNum type="arabicPeriod" startAt="7"/>
            </a:pPr>
            <a:r>
              <a:rPr b="1" lang="en-US" sz="4500" u="sng">
                <a:solidFill>
                  <a:srgbClr val="272525"/>
                </a:solidFill>
              </a:rPr>
              <a:t>解決策と展望①</a:t>
            </a:r>
            <a:endParaRPr b="0" i="0" sz="4500" u="sng" cap="none" strike="noStrike">
              <a:solidFill>
                <a:schemeClr val="dk1"/>
              </a:solidFill>
              <a:highlight>
                <a:schemeClr val="dk1"/>
              </a:highlight>
              <a:latin typeface="Calibri"/>
              <a:ea typeface="Calibri"/>
              <a:cs typeface="Calibri"/>
              <a:sym typeface="Calibri"/>
            </a:endParaRPr>
          </a:p>
        </p:txBody>
      </p:sp>
      <p:sp>
        <p:nvSpPr>
          <p:cNvPr id="265" name="Google Shape;265;p18"/>
          <p:cNvSpPr txBox="1"/>
          <p:nvPr/>
        </p:nvSpPr>
        <p:spPr>
          <a:xfrm>
            <a:off x="13954075" y="7655075"/>
            <a:ext cx="683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16</a:t>
            </a:r>
            <a:endParaRPr sz="2900">
              <a:solidFill>
                <a:srgbClr val="CCCCC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9"/>
          <p:cNvSpPr txBox="1"/>
          <p:nvPr/>
        </p:nvSpPr>
        <p:spPr>
          <a:xfrm>
            <a:off x="1189950" y="1509375"/>
            <a:ext cx="122505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74151"/>
              </a:buClr>
              <a:buSzPts val="1800"/>
              <a:buChar char="●"/>
            </a:pPr>
            <a:r>
              <a:rPr lang="en-US" sz="1800">
                <a:solidFill>
                  <a:srgbClr val="374151"/>
                </a:solidFill>
              </a:rPr>
              <a:t>高齢者層では感染者数とワクチン接種率が逆相関で、高い接種率がある一方で感染者数が低いことが示唆されます。一方で、若い世代では感染者数が相対的に高く、ワクチン接種率が低い傾向が見られます。</a:t>
            </a:r>
            <a:endParaRPr sz="1800">
              <a:solidFill>
                <a:srgbClr val="374151"/>
              </a:solidFill>
            </a:endParaRPr>
          </a:p>
          <a:p>
            <a:pPr indent="0" lvl="0" marL="457200" rtl="0" algn="l">
              <a:lnSpc>
                <a:spcPct val="115000"/>
              </a:lnSpc>
              <a:spcBef>
                <a:spcPts val="0"/>
              </a:spcBef>
              <a:spcAft>
                <a:spcPts val="0"/>
              </a:spcAft>
              <a:buNone/>
            </a:pPr>
            <a:r>
              <a:rPr lang="en-US" sz="1800">
                <a:solidFill>
                  <a:srgbClr val="374151"/>
                </a:solidFill>
              </a:rPr>
              <a:t>総じて、高齢化が進んで高齢者同士のコミュニティが活発な地域は接種率が高く、高齢者へのワクチン接種が進む一方で、若年層の感染リスクが残るという相対的な状況が見受けられる。</a:t>
            </a:r>
            <a:endParaRPr sz="1800">
              <a:solidFill>
                <a:srgbClr val="374151"/>
              </a:solidFill>
            </a:endParaRPr>
          </a:p>
        </p:txBody>
      </p:sp>
      <p:sp>
        <p:nvSpPr>
          <p:cNvPr id="272" name="Google Shape;272;p19"/>
          <p:cNvSpPr txBox="1"/>
          <p:nvPr/>
        </p:nvSpPr>
        <p:spPr>
          <a:xfrm>
            <a:off x="1189950" y="4053900"/>
            <a:ext cx="12250500" cy="1417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74151"/>
              </a:buClr>
              <a:buSzPts val="1800"/>
              <a:buAutoNum type="arabicPeriod"/>
            </a:pPr>
            <a:r>
              <a:rPr lang="en-US" sz="1800">
                <a:solidFill>
                  <a:srgbClr val="374151"/>
                </a:solidFill>
                <a:latin typeface="Meiryo"/>
                <a:ea typeface="Meiryo"/>
                <a:cs typeface="Meiryo"/>
                <a:sym typeface="Meiryo"/>
              </a:rPr>
              <a:t>高齢者層</a:t>
            </a:r>
            <a:r>
              <a:rPr lang="en-US" sz="1800">
                <a:solidFill>
                  <a:srgbClr val="374151"/>
                </a:solidFill>
              </a:rPr>
              <a:t>はワクチンの効果や社会的な活動差、理解の差が影響している可能性がある</a:t>
            </a:r>
            <a:endParaRPr sz="1800">
              <a:solidFill>
                <a:srgbClr val="374151"/>
              </a:solidFill>
            </a:endParaRPr>
          </a:p>
          <a:p>
            <a:pPr indent="-342900" lvl="0" marL="457200" rtl="0" algn="l">
              <a:lnSpc>
                <a:spcPct val="115000"/>
              </a:lnSpc>
              <a:spcBef>
                <a:spcPts val="0"/>
              </a:spcBef>
              <a:spcAft>
                <a:spcPts val="0"/>
              </a:spcAft>
              <a:buClr>
                <a:srgbClr val="374151"/>
              </a:buClr>
              <a:buSzPts val="1800"/>
              <a:buAutoNum type="arabicPeriod"/>
            </a:pPr>
            <a:r>
              <a:rPr lang="en-US" sz="1800">
                <a:solidFill>
                  <a:srgbClr val="374151"/>
                </a:solidFill>
              </a:rPr>
              <a:t>接種率を考察すると、高齢者が多い秋田県、山形県、岩手県が特に目立つ</a:t>
            </a:r>
            <a:r>
              <a:rPr lang="en-US" sz="1200">
                <a:solidFill>
                  <a:schemeClr val="accent5"/>
                </a:solidFill>
              </a:rPr>
              <a:t>P.12</a:t>
            </a:r>
            <a:endParaRPr sz="1200">
              <a:solidFill>
                <a:schemeClr val="accent5"/>
              </a:solidFill>
            </a:endParaRPr>
          </a:p>
          <a:p>
            <a:pPr indent="-342900" lvl="0" marL="457200" rtl="0" algn="l">
              <a:lnSpc>
                <a:spcPct val="115000"/>
              </a:lnSpc>
              <a:spcBef>
                <a:spcPts val="0"/>
              </a:spcBef>
              <a:spcAft>
                <a:spcPts val="0"/>
              </a:spcAft>
              <a:buClr>
                <a:srgbClr val="374151"/>
              </a:buClr>
              <a:buSzPts val="1800"/>
              <a:buAutoNum type="arabicPeriod"/>
            </a:pPr>
            <a:r>
              <a:rPr lang="en-US" sz="1800">
                <a:solidFill>
                  <a:srgbClr val="374151"/>
                </a:solidFill>
                <a:latin typeface="Meiryo"/>
                <a:ea typeface="Meiryo"/>
                <a:cs typeface="Meiryo"/>
                <a:sym typeface="Meiryo"/>
              </a:rPr>
              <a:t>若年層はワクチンの接種を拒否や優先しないか、社会的な活動や交流が多く、感染の機会が多いことが影響していると考えられる</a:t>
            </a:r>
            <a:endParaRPr sz="1800">
              <a:solidFill>
                <a:srgbClr val="374151"/>
              </a:solidFill>
            </a:endParaRPr>
          </a:p>
        </p:txBody>
      </p:sp>
      <p:sp>
        <p:nvSpPr>
          <p:cNvPr id="273" name="Google Shape;273;p19"/>
          <p:cNvSpPr/>
          <p:nvPr/>
        </p:nvSpPr>
        <p:spPr>
          <a:xfrm>
            <a:off x="6838350" y="5399325"/>
            <a:ext cx="953700" cy="1019700"/>
          </a:xfrm>
          <a:prstGeom prst="downArrow">
            <a:avLst>
              <a:gd fmla="val 50000" name="adj1"/>
              <a:gd fmla="val 51321"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5"/>
              </a:highlight>
            </a:endParaRPr>
          </a:p>
        </p:txBody>
      </p:sp>
      <p:sp>
        <p:nvSpPr>
          <p:cNvPr id="274" name="Google Shape;274;p19"/>
          <p:cNvSpPr txBox="1"/>
          <p:nvPr/>
        </p:nvSpPr>
        <p:spPr>
          <a:xfrm>
            <a:off x="7949375" y="5624475"/>
            <a:ext cx="1099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u="sng">
                <a:solidFill>
                  <a:schemeClr val="accent6"/>
                </a:solidFill>
              </a:rPr>
              <a:t>手段</a:t>
            </a:r>
            <a:endParaRPr b="1" sz="2500" u="sng">
              <a:solidFill>
                <a:schemeClr val="accent6"/>
              </a:solidFill>
            </a:endParaRPr>
          </a:p>
        </p:txBody>
      </p:sp>
      <p:sp>
        <p:nvSpPr>
          <p:cNvPr id="275" name="Google Shape;275;p19"/>
          <p:cNvSpPr/>
          <p:nvPr/>
        </p:nvSpPr>
        <p:spPr>
          <a:xfrm>
            <a:off x="6838350" y="3030075"/>
            <a:ext cx="953700" cy="1019700"/>
          </a:xfrm>
          <a:prstGeom prst="downArrow">
            <a:avLst>
              <a:gd fmla="val 50000" name="adj1"/>
              <a:gd fmla="val 51321"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FFF"/>
              </a:highlight>
            </a:endParaRPr>
          </a:p>
        </p:txBody>
      </p:sp>
      <p:sp>
        <p:nvSpPr>
          <p:cNvPr id="276" name="Google Shape;276;p19"/>
          <p:cNvSpPr txBox="1"/>
          <p:nvPr/>
        </p:nvSpPr>
        <p:spPr>
          <a:xfrm>
            <a:off x="7949375" y="3255225"/>
            <a:ext cx="1099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u="sng">
                <a:solidFill>
                  <a:schemeClr val="accent4"/>
                </a:solidFill>
              </a:rPr>
              <a:t>理由</a:t>
            </a:r>
            <a:endParaRPr b="1" sz="2500" u="sng">
              <a:solidFill>
                <a:schemeClr val="accent4"/>
              </a:solidFill>
            </a:endParaRPr>
          </a:p>
        </p:txBody>
      </p:sp>
      <p:sp>
        <p:nvSpPr>
          <p:cNvPr id="277" name="Google Shape;277;p19"/>
          <p:cNvSpPr txBox="1"/>
          <p:nvPr/>
        </p:nvSpPr>
        <p:spPr>
          <a:xfrm>
            <a:off x="1129950" y="6598425"/>
            <a:ext cx="1237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正確な情報を広く発信し、ワクチンの安全性や効果に関する誤解や不安を取り除くための啓発活動が必要です。</a:t>
            </a:r>
            <a:endParaRPr sz="1800">
              <a:solidFill>
                <a:schemeClr val="dk1"/>
              </a:solidFill>
            </a:endParaRPr>
          </a:p>
          <a:p>
            <a:pPr indent="0" lvl="0" marL="0" rtl="0" algn="l">
              <a:spcBef>
                <a:spcPts val="0"/>
              </a:spcBef>
              <a:spcAft>
                <a:spcPts val="0"/>
              </a:spcAft>
              <a:buNone/>
            </a:pPr>
            <a:r>
              <a:rPr lang="en-US" sz="1800">
                <a:solidFill>
                  <a:schemeClr val="dk1"/>
                </a:solidFill>
              </a:rPr>
              <a:t>ワクチンのメリットやインセンティブに焦点を当て、関心と動機付けを促進することも大切です。</a:t>
            </a:r>
            <a:endParaRPr sz="1800">
              <a:solidFill>
                <a:srgbClr val="111111"/>
              </a:solidFill>
              <a:latin typeface="Meiryo"/>
              <a:ea typeface="Meiryo"/>
              <a:cs typeface="Meiryo"/>
              <a:sym typeface="Meiryo"/>
            </a:endParaRPr>
          </a:p>
        </p:txBody>
      </p:sp>
      <p:sp>
        <p:nvSpPr>
          <p:cNvPr id="278" name="Google Shape;278;p19"/>
          <p:cNvSpPr/>
          <p:nvPr/>
        </p:nvSpPr>
        <p:spPr>
          <a:xfrm>
            <a:off x="995250" y="6495225"/>
            <a:ext cx="12639900" cy="1019700"/>
          </a:xfrm>
          <a:prstGeom prst="flowChartAlternateProcess">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txBox="1"/>
          <p:nvPr/>
        </p:nvSpPr>
        <p:spPr>
          <a:xfrm>
            <a:off x="13954075" y="7655075"/>
            <a:ext cx="683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17</a:t>
            </a:r>
            <a:endParaRPr sz="2900">
              <a:solidFill>
                <a:srgbClr val="CCCCCC"/>
              </a:solidFill>
            </a:endParaRPr>
          </a:p>
        </p:txBody>
      </p:sp>
      <p:sp>
        <p:nvSpPr>
          <p:cNvPr id="280" name="Google Shape;280;p19"/>
          <p:cNvSpPr txBox="1"/>
          <p:nvPr/>
        </p:nvSpPr>
        <p:spPr>
          <a:xfrm>
            <a:off x="915500" y="485075"/>
            <a:ext cx="4782000" cy="877200"/>
          </a:xfrm>
          <a:prstGeom prst="rect">
            <a:avLst/>
          </a:prstGeom>
          <a:noFill/>
          <a:ln>
            <a:noFill/>
          </a:ln>
        </p:spPr>
        <p:txBody>
          <a:bodyPr anchorCtr="0" anchor="t" bIns="91425" lIns="91425" spcFirstLastPara="1" rIns="91425" wrap="square" tIns="91425">
            <a:spAutoFit/>
          </a:bodyPr>
          <a:lstStyle/>
          <a:p>
            <a:pPr indent="-548640" lvl="0" marL="342900" rtl="0" algn="l">
              <a:lnSpc>
                <a:spcPct val="160000"/>
              </a:lnSpc>
              <a:spcBef>
                <a:spcPts val="0"/>
              </a:spcBef>
              <a:spcAft>
                <a:spcPts val="0"/>
              </a:spcAft>
              <a:buClr>
                <a:srgbClr val="272525"/>
              </a:buClr>
              <a:buSzPts val="4500"/>
              <a:buFont typeface="Calibri"/>
              <a:buAutoNum type="arabicPeriod" startAt="8"/>
            </a:pPr>
            <a:r>
              <a:rPr b="1" lang="en-US" sz="4500" u="sng">
                <a:solidFill>
                  <a:srgbClr val="272525"/>
                </a:solidFill>
              </a:rPr>
              <a:t>解決策と展望②</a:t>
            </a:r>
            <a:endParaRPr sz="4500" u="sng"/>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0"/>
          <p:cNvSpPr txBox="1"/>
          <p:nvPr/>
        </p:nvSpPr>
        <p:spPr>
          <a:xfrm>
            <a:off x="1189950" y="1502275"/>
            <a:ext cx="122505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374151"/>
              </a:buClr>
              <a:buSzPts val="1800"/>
              <a:buChar char="●"/>
            </a:pPr>
            <a:r>
              <a:rPr lang="en-US" sz="1800">
                <a:solidFill>
                  <a:srgbClr val="374151"/>
                </a:solidFill>
              </a:rPr>
              <a:t>日本の感染者数は世界的にも上位に位置し、一部の感染者数が多い国々はワクチン接種率が高い傾向がありますが、感染者数が多い中でまだワクチン接種率が低い国も見受けられます。ワクチンの効果や意義に対する理解を深め、疑問点を解明していくことが重要です。</a:t>
            </a:r>
            <a:endParaRPr sz="1800">
              <a:solidFill>
                <a:srgbClr val="374151"/>
              </a:solidFill>
              <a:latin typeface="Meiryo"/>
              <a:ea typeface="Meiryo"/>
              <a:cs typeface="Meiryo"/>
              <a:sym typeface="Meiryo"/>
            </a:endParaRPr>
          </a:p>
        </p:txBody>
      </p:sp>
      <p:sp>
        <p:nvSpPr>
          <p:cNvPr id="287" name="Google Shape;287;p20"/>
          <p:cNvSpPr/>
          <p:nvPr/>
        </p:nvSpPr>
        <p:spPr>
          <a:xfrm>
            <a:off x="6838350" y="2652100"/>
            <a:ext cx="953700" cy="1019700"/>
          </a:xfrm>
          <a:prstGeom prst="downArrow">
            <a:avLst>
              <a:gd fmla="val 50000" name="adj1"/>
              <a:gd fmla="val 51321"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FFF"/>
              </a:highlight>
            </a:endParaRPr>
          </a:p>
        </p:txBody>
      </p:sp>
      <p:sp>
        <p:nvSpPr>
          <p:cNvPr id="288" name="Google Shape;288;p20"/>
          <p:cNvSpPr txBox="1"/>
          <p:nvPr/>
        </p:nvSpPr>
        <p:spPr>
          <a:xfrm>
            <a:off x="7895750" y="2877250"/>
            <a:ext cx="1099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u="sng">
                <a:solidFill>
                  <a:schemeClr val="accent4"/>
                </a:solidFill>
              </a:rPr>
              <a:t>理由</a:t>
            </a:r>
            <a:endParaRPr b="1" sz="2500" u="sng">
              <a:solidFill>
                <a:schemeClr val="accent4"/>
              </a:solidFill>
            </a:endParaRPr>
          </a:p>
        </p:txBody>
      </p:sp>
      <p:sp>
        <p:nvSpPr>
          <p:cNvPr id="289" name="Google Shape;289;p20"/>
          <p:cNvSpPr txBox="1"/>
          <p:nvPr/>
        </p:nvSpPr>
        <p:spPr>
          <a:xfrm>
            <a:off x="1189950" y="3776488"/>
            <a:ext cx="122505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374151"/>
              </a:buClr>
              <a:buSzPts val="1800"/>
              <a:buAutoNum type="arabicPeriod"/>
            </a:pPr>
            <a:r>
              <a:rPr lang="en-US" sz="1800">
                <a:solidFill>
                  <a:srgbClr val="374151"/>
                </a:solidFill>
              </a:rPr>
              <a:t>日本の感染者数上位の要因は</a:t>
            </a:r>
            <a:r>
              <a:rPr lang="en-US" sz="1800">
                <a:solidFill>
                  <a:srgbClr val="374151"/>
                </a:solidFill>
              </a:rPr>
              <a:t>、検査の実施や報告の透明性、人口密度、行動パターン、ウイルスの変異などが影響を与えている</a:t>
            </a:r>
            <a:endParaRPr sz="1800">
              <a:solidFill>
                <a:srgbClr val="374151"/>
              </a:solidFill>
            </a:endParaRPr>
          </a:p>
          <a:p>
            <a:pPr indent="-342900" lvl="0" marL="457200" rtl="0" algn="l">
              <a:spcBef>
                <a:spcPts val="0"/>
              </a:spcBef>
              <a:spcAft>
                <a:spcPts val="0"/>
              </a:spcAft>
              <a:buClr>
                <a:srgbClr val="374151"/>
              </a:buClr>
              <a:buSzPts val="1800"/>
              <a:buAutoNum type="arabicPeriod"/>
            </a:pPr>
            <a:r>
              <a:rPr lang="en-US" sz="1800">
                <a:solidFill>
                  <a:srgbClr val="374151"/>
                </a:solidFill>
              </a:rPr>
              <a:t>ワクチン供給と分配の差異、国内の接種戦略の違い、国内のワクチンへの信頼性と認識の違い、政治的・経済的な要因などが影響している</a:t>
            </a:r>
            <a:endParaRPr sz="1800">
              <a:solidFill>
                <a:srgbClr val="374151"/>
              </a:solidFill>
            </a:endParaRPr>
          </a:p>
        </p:txBody>
      </p:sp>
      <p:sp>
        <p:nvSpPr>
          <p:cNvPr id="290" name="Google Shape;290;p20"/>
          <p:cNvSpPr/>
          <p:nvPr/>
        </p:nvSpPr>
        <p:spPr>
          <a:xfrm>
            <a:off x="6838350" y="5174175"/>
            <a:ext cx="953700" cy="1019700"/>
          </a:xfrm>
          <a:prstGeom prst="downArrow">
            <a:avLst>
              <a:gd fmla="val 50000" name="adj1"/>
              <a:gd fmla="val 51321"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5"/>
              </a:highlight>
            </a:endParaRPr>
          </a:p>
        </p:txBody>
      </p:sp>
      <p:sp>
        <p:nvSpPr>
          <p:cNvPr id="291" name="Google Shape;291;p20"/>
          <p:cNvSpPr txBox="1"/>
          <p:nvPr/>
        </p:nvSpPr>
        <p:spPr>
          <a:xfrm>
            <a:off x="7962775" y="5399325"/>
            <a:ext cx="1099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u="sng">
                <a:solidFill>
                  <a:schemeClr val="accent6"/>
                </a:solidFill>
              </a:rPr>
              <a:t>手段</a:t>
            </a:r>
            <a:endParaRPr b="1" sz="2500" u="sng">
              <a:solidFill>
                <a:schemeClr val="accent6"/>
              </a:solidFill>
            </a:endParaRPr>
          </a:p>
        </p:txBody>
      </p:sp>
      <p:sp>
        <p:nvSpPr>
          <p:cNvPr id="292" name="Google Shape;292;p20"/>
          <p:cNvSpPr txBox="1"/>
          <p:nvPr/>
        </p:nvSpPr>
        <p:spPr>
          <a:xfrm>
            <a:off x="1189950" y="6298550"/>
            <a:ext cx="12250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F1F1F"/>
                </a:solidFill>
                <a:latin typeface="Georgia"/>
                <a:ea typeface="Georgia"/>
                <a:cs typeface="Georgia"/>
                <a:sym typeface="Georgia"/>
              </a:rPr>
              <a:t>検査と報告の強化により感染拡大リスクを低減し、効果的なワクチン接種戦略、信頼性と認識の向上を組み合わせ、包括的で継続的な対策を実施することが感染抑制できる。</a:t>
            </a:r>
            <a:br>
              <a:rPr lang="en-US" sz="1800">
                <a:solidFill>
                  <a:srgbClr val="1F1F1F"/>
                </a:solidFill>
                <a:latin typeface="Georgia"/>
                <a:ea typeface="Georgia"/>
                <a:cs typeface="Georgia"/>
                <a:sym typeface="Georgia"/>
              </a:rPr>
            </a:br>
            <a:r>
              <a:rPr lang="en-US" sz="1800">
                <a:solidFill>
                  <a:srgbClr val="1F1F1F"/>
                </a:solidFill>
                <a:latin typeface="Georgia"/>
                <a:ea typeface="Georgia"/>
                <a:cs typeface="Georgia"/>
                <a:sym typeface="Georgia"/>
              </a:rPr>
              <a:t>各国が効果や意義に対する理解を深め、課題を解明することが重要であり、ワクチンに関する正確な情報を提供するためには更なる努力が必要です。</a:t>
            </a:r>
            <a:endParaRPr sz="1800">
              <a:solidFill>
                <a:srgbClr val="1F1F1F"/>
              </a:solidFill>
              <a:latin typeface="Georgia"/>
              <a:ea typeface="Georgia"/>
              <a:cs typeface="Georgia"/>
              <a:sym typeface="Georgia"/>
            </a:endParaRPr>
          </a:p>
        </p:txBody>
      </p:sp>
      <p:sp>
        <p:nvSpPr>
          <p:cNvPr id="293" name="Google Shape;293;p20"/>
          <p:cNvSpPr/>
          <p:nvPr/>
        </p:nvSpPr>
        <p:spPr>
          <a:xfrm>
            <a:off x="995250" y="6270075"/>
            <a:ext cx="12639900" cy="1407300"/>
          </a:xfrm>
          <a:prstGeom prst="flowChartAlternateProcess">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txBox="1"/>
          <p:nvPr/>
        </p:nvSpPr>
        <p:spPr>
          <a:xfrm>
            <a:off x="13954075" y="7655075"/>
            <a:ext cx="683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18</a:t>
            </a:r>
            <a:endParaRPr sz="2900">
              <a:solidFill>
                <a:srgbClr val="CCCCCC"/>
              </a:solidFill>
            </a:endParaRPr>
          </a:p>
        </p:txBody>
      </p:sp>
      <p:sp>
        <p:nvSpPr>
          <p:cNvPr id="295" name="Google Shape;295;p20"/>
          <p:cNvSpPr txBox="1"/>
          <p:nvPr/>
        </p:nvSpPr>
        <p:spPr>
          <a:xfrm>
            <a:off x="916400" y="474075"/>
            <a:ext cx="4620300" cy="877200"/>
          </a:xfrm>
          <a:prstGeom prst="rect">
            <a:avLst/>
          </a:prstGeom>
          <a:noFill/>
          <a:ln>
            <a:noFill/>
          </a:ln>
        </p:spPr>
        <p:txBody>
          <a:bodyPr anchorCtr="0" anchor="t" bIns="91425" lIns="91425" spcFirstLastPara="1" rIns="91425" wrap="square" tIns="91425">
            <a:spAutoFit/>
          </a:bodyPr>
          <a:lstStyle/>
          <a:p>
            <a:pPr indent="-548640" lvl="0" marL="342900" rtl="0" algn="l">
              <a:lnSpc>
                <a:spcPct val="160000"/>
              </a:lnSpc>
              <a:spcBef>
                <a:spcPts val="0"/>
              </a:spcBef>
              <a:spcAft>
                <a:spcPts val="0"/>
              </a:spcAft>
              <a:buClr>
                <a:srgbClr val="272525"/>
              </a:buClr>
              <a:buSzPts val="4500"/>
              <a:buFont typeface="Calibri"/>
              <a:buAutoNum type="arabicPeriod" startAt="9"/>
            </a:pPr>
            <a:r>
              <a:rPr b="1" lang="en-US" sz="4500" u="sng">
                <a:solidFill>
                  <a:srgbClr val="272525"/>
                </a:solidFill>
              </a:rPr>
              <a:t>解決策と展望③</a:t>
            </a:r>
            <a:endParaRPr sz="4500" u="sng">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1"/>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3610500" y="1351263"/>
            <a:ext cx="8171400" cy="10518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50000"/>
              </a:lnSpc>
              <a:spcBef>
                <a:spcPts val="0"/>
              </a:spcBef>
              <a:spcAft>
                <a:spcPts val="0"/>
              </a:spcAft>
              <a:buSzPts val="1400"/>
              <a:buChar char="●"/>
            </a:pPr>
            <a:r>
              <a:rPr b="0" i="0" lang="en-US" sz="1600" u="none" cap="none" strike="noStrike">
                <a:solidFill>
                  <a:srgbClr val="272525"/>
                </a:solidFill>
                <a:latin typeface="Arial"/>
                <a:ea typeface="Arial"/>
                <a:cs typeface="Arial"/>
                <a:sym typeface="Arial"/>
              </a:rPr>
              <a:t>未接種者のアンケートや調査データの収集</a:t>
            </a:r>
            <a:br>
              <a:rPr lang="en-US">
                <a:solidFill>
                  <a:srgbClr val="272525"/>
                </a:solidFill>
              </a:rPr>
            </a:br>
            <a:r>
              <a:rPr b="0" i="0" lang="en-US" sz="1300" u="sng" cap="none" strike="noStrike">
                <a:solidFill>
                  <a:schemeClr val="hlink"/>
                </a:solidFill>
                <a:latin typeface="Arial"/>
                <a:ea typeface="Arial"/>
                <a:cs typeface="Arial"/>
                <a:sym typeface="Arial"/>
                <a:hlinkClick r:id="rId3"/>
              </a:rPr>
              <a:t>Vaccines | Free Full-Text | COVID-19 Vaccine Hesitancy and Its Associated Factors in Japan</a:t>
            </a:r>
            <a:br>
              <a:rPr b="0" i="0" lang="en-US" sz="1300" u="none" cap="none" strike="noStrike">
                <a:solidFill>
                  <a:srgbClr val="272525"/>
                </a:solidFill>
                <a:latin typeface="Arial"/>
                <a:ea typeface="Arial"/>
                <a:cs typeface="Arial"/>
                <a:sym typeface="Arial"/>
              </a:rPr>
            </a:br>
            <a:r>
              <a:rPr b="0" i="0" lang="en-US" sz="1300" u="sng" cap="none" strike="noStrike">
                <a:solidFill>
                  <a:schemeClr val="hlink"/>
                </a:solidFill>
                <a:latin typeface="Arial"/>
                <a:ea typeface="Arial"/>
                <a:cs typeface="Arial"/>
                <a:sym typeface="Arial"/>
                <a:hlinkClick r:id="rId4"/>
              </a:rPr>
              <a:t>https://jacsis-study.jp/about/</a:t>
            </a:r>
            <a:endParaRPr b="0" i="0" sz="1300" u="none" cap="none" strike="noStrike">
              <a:solidFill>
                <a:schemeClr val="dk1"/>
              </a:solidFill>
              <a:latin typeface="Calibri"/>
              <a:ea typeface="Calibri"/>
              <a:cs typeface="Calibri"/>
              <a:sym typeface="Calibri"/>
            </a:endParaRPr>
          </a:p>
        </p:txBody>
      </p:sp>
      <p:sp>
        <p:nvSpPr>
          <p:cNvPr id="304" name="Google Shape;304;p21"/>
          <p:cNvSpPr/>
          <p:nvPr/>
        </p:nvSpPr>
        <p:spPr>
          <a:xfrm>
            <a:off x="3610489" y="2403073"/>
            <a:ext cx="10410000" cy="7014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50000"/>
              </a:lnSpc>
              <a:spcBef>
                <a:spcPts val="0"/>
              </a:spcBef>
              <a:spcAft>
                <a:spcPts val="0"/>
              </a:spcAft>
              <a:buSzPts val="1400"/>
              <a:buChar char="●"/>
            </a:pPr>
            <a:r>
              <a:rPr lang="en-US" sz="1600">
                <a:solidFill>
                  <a:srgbClr val="272525"/>
                </a:solidFill>
              </a:rPr>
              <a:t>分析1・国内感染者数の推移：年齢別</a:t>
            </a:r>
            <a:br>
              <a:rPr b="0" i="0" lang="en-US" sz="1426" u="none" cap="none" strike="noStrike">
                <a:solidFill>
                  <a:srgbClr val="272525"/>
                </a:solidFill>
                <a:latin typeface="Arial"/>
                <a:ea typeface="Arial"/>
                <a:cs typeface="Arial"/>
                <a:sym typeface="Arial"/>
              </a:rPr>
            </a:br>
            <a:r>
              <a:rPr lang="en-US" sz="1300" u="sng">
                <a:solidFill>
                  <a:schemeClr val="hlink"/>
                </a:solidFill>
                <a:hlinkClick r:id="rId5"/>
              </a:rPr>
              <a:t>https://covid19.mhlw.go.jp/extensions/public/index.html</a:t>
            </a:r>
            <a:endParaRPr b="0" i="0" sz="1300" u="none" cap="none" strike="noStrike">
              <a:solidFill>
                <a:schemeClr val="dk1"/>
              </a:solidFill>
              <a:latin typeface="Calibri"/>
              <a:ea typeface="Calibri"/>
              <a:cs typeface="Calibri"/>
              <a:sym typeface="Calibri"/>
            </a:endParaRPr>
          </a:p>
        </p:txBody>
      </p:sp>
      <p:sp>
        <p:nvSpPr>
          <p:cNvPr id="305" name="Google Shape;305;p21"/>
          <p:cNvSpPr/>
          <p:nvPr/>
        </p:nvSpPr>
        <p:spPr>
          <a:xfrm>
            <a:off x="3610500" y="5457075"/>
            <a:ext cx="5624700" cy="7581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0"/>
              </a:spcBef>
              <a:spcAft>
                <a:spcPts val="0"/>
              </a:spcAft>
              <a:buSzPts val="1400"/>
              <a:buChar char="●"/>
            </a:pPr>
            <a:r>
              <a:rPr lang="en-US" sz="1600">
                <a:solidFill>
                  <a:schemeClr val="dk1"/>
                </a:solidFill>
              </a:rPr>
              <a:t>国内のワクチン接種率 (1回〜7回）最小と最大</a:t>
            </a:r>
            <a:br>
              <a:rPr lang="en-US">
                <a:solidFill>
                  <a:schemeClr val="dk1"/>
                </a:solidFill>
                <a:latin typeface="Calibri"/>
                <a:ea typeface="Calibri"/>
                <a:cs typeface="Calibri"/>
                <a:sym typeface="Calibri"/>
              </a:rPr>
            </a:br>
            <a:r>
              <a:rPr lang="en-US" sz="1300" u="sng">
                <a:solidFill>
                  <a:schemeClr val="hlink"/>
                </a:solidFill>
                <a:latin typeface="Calibri"/>
                <a:ea typeface="Calibri"/>
                <a:cs typeface="Calibri"/>
                <a:sym typeface="Calibri"/>
                <a:hlinkClick r:id="rId6"/>
              </a:rPr>
              <a:t>https://www3.nhk.or.jp/news/special/coronavirus/vaccine/progress/</a:t>
            </a:r>
            <a:endParaRPr i="0" sz="1300" u="none" cap="none" strike="noStrike">
              <a:solidFill>
                <a:schemeClr val="dk1"/>
              </a:solidFill>
              <a:latin typeface="Calibri"/>
              <a:ea typeface="Calibri"/>
              <a:cs typeface="Calibri"/>
              <a:sym typeface="Calibri"/>
            </a:endParaRPr>
          </a:p>
        </p:txBody>
      </p:sp>
      <p:sp>
        <p:nvSpPr>
          <p:cNvPr id="306" name="Google Shape;306;p21"/>
          <p:cNvSpPr txBox="1"/>
          <p:nvPr/>
        </p:nvSpPr>
        <p:spPr>
          <a:xfrm>
            <a:off x="3610500" y="4655050"/>
            <a:ext cx="5160300" cy="7542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Char char="●"/>
            </a:pPr>
            <a:r>
              <a:rPr lang="en-US" sz="1600">
                <a:solidFill>
                  <a:schemeClr val="dk1"/>
                </a:solidFill>
              </a:rPr>
              <a:t>都道府県の感染者数の散布図</a:t>
            </a:r>
            <a:endParaRPr sz="1600">
              <a:solidFill>
                <a:schemeClr val="dk1"/>
              </a:solidFill>
            </a:endParaRPr>
          </a:p>
          <a:p>
            <a:pPr indent="0" lvl="0" marL="457200" rtl="0" algn="l">
              <a:lnSpc>
                <a:spcPct val="150000"/>
              </a:lnSpc>
              <a:spcBef>
                <a:spcPts val="0"/>
              </a:spcBef>
              <a:spcAft>
                <a:spcPts val="0"/>
              </a:spcAft>
              <a:buNone/>
            </a:pPr>
            <a:r>
              <a:rPr lang="en-US" sz="1300" u="sng">
                <a:solidFill>
                  <a:schemeClr val="hlink"/>
                </a:solidFill>
                <a:hlinkClick r:id="rId7"/>
              </a:rPr>
              <a:t>https://www.asahi.com/special/corona/</a:t>
            </a:r>
            <a:endParaRPr sz="1300"/>
          </a:p>
        </p:txBody>
      </p:sp>
      <p:sp>
        <p:nvSpPr>
          <p:cNvPr id="307" name="Google Shape;307;p21"/>
          <p:cNvSpPr txBox="1"/>
          <p:nvPr/>
        </p:nvSpPr>
        <p:spPr>
          <a:xfrm>
            <a:off x="13954075" y="7655075"/>
            <a:ext cx="683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19</a:t>
            </a:r>
            <a:endParaRPr sz="2900">
              <a:solidFill>
                <a:srgbClr val="CCCCCC"/>
              </a:solidFill>
            </a:endParaRPr>
          </a:p>
        </p:txBody>
      </p:sp>
      <p:sp>
        <p:nvSpPr>
          <p:cNvPr id="308" name="Google Shape;308;p21"/>
          <p:cNvSpPr txBox="1"/>
          <p:nvPr/>
        </p:nvSpPr>
        <p:spPr>
          <a:xfrm>
            <a:off x="3610500" y="6258888"/>
            <a:ext cx="6003300" cy="7542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Char char="●"/>
            </a:pPr>
            <a:r>
              <a:rPr lang="en-US" sz="1600"/>
              <a:t>世界の累積感染者数</a:t>
            </a:r>
            <a:endParaRPr sz="1600"/>
          </a:p>
          <a:p>
            <a:pPr indent="0" lvl="0" marL="457200" rtl="0" algn="l">
              <a:lnSpc>
                <a:spcPct val="150000"/>
              </a:lnSpc>
              <a:spcBef>
                <a:spcPts val="0"/>
              </a:spcBef>
              <a:spcAft>
                <a:spcPts val="0"/>
              </a:spcAft>
              <a:buNone/>
            </a:pPr>
            <a:r>
              <a:rPr lang="en-US" sz="1300" u="sng">
                <a:solidFill>
                  <a:schemeClr val="hlink"/>
                </a:solidFill>
                <a:hlinkClick r:id="rId8"/>
              </a:rPr>
              <a:t>https://data.who.int/dashboards/covid19/cases?n=c</a:t>
            </a:r>
            <a:endParaRPr sz="1300"/>
          </a:p>
        </p:txBody>
      </p:sp>
      <p:sp>
        <p:nvSpPr>
          <p:cNvPr id="309" name="Google Shape;309;p21"/>
          <p:cNvSpPr txBox="1"/>
          <p:nvPr/>
        </p:nvSpPr>
        <p:spPr>
          <a:xfrm>
            <a:off x="3610500" y="7125375"/>
            <a:ext cx="5547600" cy="1054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US" sz="1600"/>
              <a:t>世界のワクチン接種率</a:t>
            </a:r>
            <a:br>
              <a:rPr lang="en-US"/>
            </a:br>
            <a:r>
              <a:rPr lang="en-US" sz="1300" u="sng">
                <a:solidFill>
                  <a:schemeClr val="hlink"/>
                </a:solidFill>
                <a:hlinkClick r:id="rId9"/>
              </a:rPr>
              <a:t>https://data.who.int/dashboards/covid19/vaccines?n=c</a:t>
            </a:r>
            <a:br>
              <a:rPr lang="en-US" sz="1300"/>
            </a:br>
            <a:r>
              <a:rPr lang="en-US" sz="1300" u="sng">
                <a:solidFill>
                  <a:schemeClr val="hlink"/>
                </a:solidFill>
                <a:hlinkClick r:id="rId10"/>
              </a:rPr>
              <a:t>https://ourworldindata.org/covid-vaccinations</a:t>
            </a:r>
            <a:endParaRPr sz="1300"/>
          </a:p>
        </p:txBody>
      </p:sp>
      <p:sp>
        <p:nvSpPr>
          <p:cNvPr id="310" name="Google Shape;310;p21"/>
          <p:cNvSpPr txBox="1"/>
          <p:nvPr/>
        </p:nvSpPr>
        <p:spPr>
          <a:xfrm>
            <a:off x="3610500" y="3861225"/>
            <a:ext cx="4208700" cy="7542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Char char="●"/>
            </a:pPr>
            <a:r>
              <a:rPr lang="en-US" sz="1600">
                <a:solidFill>
                  <a:schemeClr val="dk1"/>
                </a:solidFill>
              </a:rPr>
              <a:t>分析3・国内接種者数の推移：男女別</a:t>
            </a:r>
            <a:endParaRPr sz="1600">
              <a:solidFill>
                <a:schemeClr val="dk1"/>
              </a:solidFill>
              <a:latin typeface="Calibri"/>
              <a:ea typeface="Calibri"/>
              <a:cs typeface="Calibri"/>
              <a:sym typeface="Calibri"/>
            </a:endParaRPr>
          </a:p>
          <a:p>
            <a:pPr indent="0" lvl="0" marL="457200" rtl="0" algn="l">
              <a:lnSpc>
                <a:spcPct val="150000"/>
              </a:lnSpc>
              <a:spcBef>
                <a:spcPts val="0"/>
              </a:spcBef>
              <a:spcAft>
                <a:spcPts val="0"/>
              </a:spcAft>
              <a:buNone/>
            </a:pPr>
            <a:r>
              <a:rPr lang="en-US" sz="1300" u="sng">
                <a:solidFill>
                  <a:schemeClr val="hlink"/>
                </a:solidFill>
                <a:hlinkClick r:id="rId11"/>
              </a:rPr>
              <a:t>https://info.vrs.digital.go.jp/dashboard</a:t>
            </a:r>
            <a:endParaRPr sz="1300"/>
          </a:p>
        </p:txBody>
      </p:sp>
      <p:sp>
        <p:nvSpPr>
          <p:cNvPr id="311" name="Google Shape;311;p21"/>
          <p:cNvSpPr txBox="1"/>
          <p:nvPr/>
        </p:nvSpPr>
        <p:spPr>
          <a:xfrm>
            <a:off x="3610500" y="3107125"/>
            <a:ext cx="6549600" cy="7542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Char char="●"/>
            </a:pPr>
            <a:r>
              <a:rPr lang="en-US" sz="1600">
                <a:solidFill>
                  <a:schemeClr val="dk1"/>
                </a:solidFill>
              </a:rPr>
              <a:t>分析2・国内接種者数の推移：年齢別</a:t>
            </a:r>
            <a:endParaRPr sz="1600"/>
          </a:p>
          <a:p>
            <a:pPr indent="0" lvl="0" marL="457200" rtl="0" algn="l">
              <a:lnSpc>
                <a:spcPct val="150000"/>
              </a:lnSpc>
              <a:spcBef>
                <a:spcPts val="0"/>
              </a:spcBef>
              <a:spcAft>
                <a:spcPts val="0"/>
              </a:spcAft>
              <a:buNone/>
            </a:pPr>
            <a:r>
              <a:rPr lang="en-US" sz="1300" u="sng">
                <a:solidFill>
                  <a:schemeClr val="hlink"/>
                </a:solidFill>
                <a:hlinkClick r:id="rId12"/>
              </a:rPr>
              <a:t>https://www.kantei.go.jp/jp/content/nenreikaikyubetsu-vaccination_data.pdf</a:t>
            </a:r>
            <a:endParaRPr sz="1300"/>
          </a:p>
        </p:txBody>
      </p:sp>
      <p:sp>
        <p:nvSpPr>
          <p:cNvPr id="312" name="Google Shape;312;p21"/>
          <p:cNvSpPr txBox="1"/>
          <p:nvPr/>
        </p:nvSpPr>
        <p:spPr>
          <a:xfrm>
            <a:off x="916375" y="474075"/>
            <a:ext cx="3000000" cy="877200"/>
          </a:xfrm>
          <a:prstGeom prst="rect">
            <a:avLst/>
          </a:prstGeom>
          <a:noFill/>
          <a:ln>
            <a:noFill/>
          </a:ln>
        </p:spPr>
        <p:txBody>
          <a:bodyPr anchorCtr="0" anchor="t" bIns="91425" lIns="91425" spcFirstLastPara="1" rIns="91425" wrap="square" tIns="91425">
            <a:spAutoFit/>
          </a:bodyPr>
          <a:lstStyle/>
          <a:p>
            <a:pPr indent="-548640" lvl="0" marL="342900" rtl="0" algn="l">
              <a:lnSpc>
                <a:spcPct val="160000"/>
              </a:lnSpc>
              <a:spcBef>
                <a:spcPts val="0"/>
              </a:spcBef>
              <a:spcAft>
                <a:spcPts val="0"/>
              </a:spcAft>
              <a:buClr>
                <a:srgbClr val="272525"/>
              </a:buClr>
              <a:buSzPts val="4500"/>
              <a:buFont typeface="Calibri"/>
              <a:buAutoNum type="arabicPeriod" startAt="10"/>
            </a:pPr>
            <a:r>
              <a:rPr b="1" lang="en-US" sz="4500">
                <a:solidFill>
                  <a:srgbClr val="272525"/>
                </a:solidFill>
              </a:rPr>
              <a:t>参考文献</a:t>
            </a:r>
            <a:endParaRPr sz="45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4"/>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0" y="0"/>
            <a:ext cx="14630400" cy="8229600"/>
          </a:xfrm>
          <a:prstGeom prst="rect">
            <a:avLst/>
          </a:prstGeom>
          <a:solidFill>
            <a:srgbClr val="FFFFFF">
              <a:alpha val="74901"/>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1882225" y="552625"/>
            <a:ext cx="1702800" cy="710700"/>
          </a:xfrm>
          <a:prstGeom prst="rect">
            <a:avLst/>
          </a:prstGeom>
          <a:noFill/>
          <a:ln>
            <a:noFill/>
          </a:ln>
        </p:spPr>
        <p:txBody>
          <a:bodyPr anchorCtr="0" anchor="t" bIns="45700" lIns="91425" spcFirstLastPara="1" rIns="91425" wrap="square" tIns="45700">
            <a:noAutofit/>
          </a:bodyPr>
          <a:lstStyle/>
          <a:p>
            <a:pPr indent="0" lvl="0" marL="0" marR="0" rtl="0" algn="l">
              <a:lnSpc>
                <a:spcPct val="125007"/>
              </a:lnSpc>
              <a:spcBef>
                <a:spcPts val="0"/>
              </a:spcBef>
              <a:spcAft>
                <a:spcPts val="0"/>
              </a:spcAft>
              <a:buClr>
                <a:srgbClr val="000000"/>
              </a:buClr>
              <a:buSzPts val="3499"/>
              <a:buFont typeface="Arial"/>
              <a:buNone/>
            </a:pPr>
            <a:r>
              <a:rPr b="1" i="0" lang="en-US" sz="4000" cap="none" strike="noStrike">
                <a:solidFill>
                  <a:srgbClr val="000000"/>
                </a:solidFill>
                <a:latin typeface="Arial"/>
                <a:ea typeface="Arial"/>
                <a:cs typeface="Arial"/>
                <a:sym typeface="Arial"/>
              </a:rPr>
              <a:t>導入</a:t>
            </a:r>
            <a:endParaRPr b="0" i="0" sz="4000" cap="none" strike="noStrike">
              <a:solidFill>
                <a:schemeClr val="dk1"/>
              </a:solidFill>
              <a:latin typeface="Calibri"/>
              <a:ea typeface="Calibri"/>
              <a:cs typeface="Calibri"/>
              <a:sym typeface="Calibri"/>
            </a:endParaRPr>
          </a:p>
        </p:txBody>
      </p:sp>
      <p:sp>
        <p:nvSpPr>
          <p:cNvPr id="35" name="Google Shape;35;p4"/>
          <p:cNvSpPr/>
          <p:nvPr/>
        </p:nvSpPr>
        <p:spPr>
          <a:xfrm>
            <a:off x="2038000" y="1806701"/>
            <a:ext cx="10110000" cy="605700"/>
          </a:xfrm>
          <a:prstGeom prst="rect">
            <a:avLst/>
          </a:prstGeom>
          <a:noFill/>
          <a:ln>
            <a:noFill/>
          </a:ln>
        </p:spPr>
        <p:txBody>
          <a:bodyPr anchorCtr="0" anchor="t" bIns="45700" lIns="91425" spcFirstLastPara="1" rIns="91425" wrap="square" tIns="45700">
            <a:noAutofit/>
          </a:bodyPr>
          <a:lstStyle/>
          <a:p>
            <a:pPr indent="-381825" lvl="0" marL="342900" marR="0" rtl="0" algn="l">
              <a:lnSpc>
                <a:spcPct val="159990"/>
              </a:lnSpc>
              <a:spcBef>
                <a:spcPts val="0"/>
              </a:spcBef>
              <a:spcAft>
                <a:spcPts val="0"/>
              </a:spcAft>
              <a:buClr>
                <a:srgbClr val="F44444"/>
              </a:buClr>
              <a:buSzPts val="2800"/>
              <a:buFont typeface="Arial"/>
              <a:buChar char="•"/>
            </a:pPr>
            <a:r>
              <a:rPr b="1" i="0" lang="en-US" sz="2800" u="none" cap="none" strike="noStrike">
                <a:solidFill>
                  <a:srgbClr val="F44444"/>
                </a:solidFill>
                <a:latin typeface="Arial"/>
                <a:ea typeface="Arial"/>
                <a:cs typeface="Arial"/>
                <a:sym typeface="Arial"/>
              </a:rPr>
              <a:t>問題提起</a:t>
            </a:r>
            <a:endParaRPr b="0" i="0" sz="2800" u="none" cap="none" strike="noStrike">
              <a:solidFill>
                <a:schemeClr val="dk1"/>
              </a:solidFill>
              <a:latin typeface="Calibri"/>
              <a:ea typeface="Calibri"/>
              <a:cs typeface="Calibri"/>
              <a:sym typeface="Calibri"/>
            </a:endParaRPr>
          </a:p>
        </p:txBody>
      </p:sp>
      <p:sp>
        <p:nvSpPr>
          <p:cNvPr id="36" name="Google Shape;36;p4"/>
          <p:cNvSpPr/>
          <p:nvPr/>
        </p:nvSpPr>
        <p:spPr>
          <a:xfrm>
            <a:off x="2038000" y="2388749"/>
            <a:ext cx="10554300" cy="28863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Arial"/>
              <a:buNone/>
            </a:pPr>
            <a:r>
              <a:rPr b="0" i="0" lang="en-US" sz="2000" u="none" cap="none" strike="noStrike">
                <a:solidFill>
                  <a:srgbClr val="374151"/>
                </a:solidFill>
                <a:latin typeface="Arial"/>
                <a:ea typeface="Arial"/>
                <a:cs typeface="Arial"/>
                <a:sym typeface="Arial"/>
              </a:rPr>
              <a:t>有名人のコロナ関連の死亡報道やテレビ映像がワクチン接種を促す風潮を広げており、</a:t>
            </a:r>
            <a:br>
              <a:rPr lang="en-US" sz="2000">
                <a:solidFill>
                  <a:srgbClr val="374151"/>
                </a:solidFill>
              </a:rPr>
            </a:br>
            <a:r>
              <a:rPr b="0" i="0" lang="en-US" sz="2000" u="none" cap="none" strike="noStrike">
                <a:solidFill>
                  <a:srgbClr val="374151"/>
                </a:solidFill>
                <a:latin typeface="Arial"/>
                <a:ea typeface="Arial"/>
                <a:cs typeface="Arial"/>
                <a:sym typeface="Arial"/>
              </a:rPr>
              <a:t>親の声や職場の環境もあり、副作用への心理的な障壁が存在します。</a:t>
            </a:r>
            <a:br>
              <a:rPr b="0" i="0" lang="en-US" sz="2000" u="none" cap="none" strike="noStrike">
                <a:solidFill>
                  <a:srgbClr val="374151"/>
                </a:solidFill>
                <a:latin typeface="Arial"/>
                <a:ea typeface="Arial"/>
                <a:cs typeface="Arial"/>
                <a:sym typeface="Arial"/>
              </a:rPr>
            </a:br>
            <a:r>
              <a:rPr b="0" i="0" lang="en-US" sz="2000" u="none" cap="none" strike="noStrike">
                <a:solidFill>
                  <a:srgbClr val="374151"/>
                </a:solidFill>
                <a:latin typeface="Arial"/>
                <a:ea typeface="Arial"/>
                <a:cs typeface="Arial"/>
                <a:sym typeface="Arial"/>
              </a:rPr>
              <a:t>この中で、情報の信頼性や自身の健康への不安が絡み私はワクチンを打つことに躊躇してきました。</a:t>
            </a:r>
            <a:br>
              <a:rPr b="0" i="0" lang="en-US" sz="2000" u="none" cap="none" strike="noStrike">
                <a:solidFill>
                  <a:srgbClr val="374151"/>
                </a:solidFill>
                <a:latin typeface="Arial"/>
                <a:ea typeface="Arial"/>
                <a:cs typeface="Arial"/>
                <a:sym typeface="Arial"/>
              </a:rPr>
            </a:br>
            <a:r>
              <a:rPr b="0" i="0" lang="en-US" sz="2000" u="none" cap="none" strike="noStrike">
                <a:solidFill>
                  <a:srgbClr val="374151"/>
                </a:solidFill>
                <a:latin typeface="Arial"/>
                <a:ea typeface="Arial"/>
                <a:cs typeface="Arial"/>
                <a:sym typeface="Arial"/>
              </a:rPr>
              <a:t>特に高齢者は、多くの人がコロナ感染により亡くなっている現実を認識し、その影響からくる不安感が強調されています。</a:t>
            </a:r>
            <a:endParaRPr b="0" i="0" sz="2000" u="none" cap="none" strike="noStrike">
              <a:solidFill>
                <a:srgbClr val="374151"/>
              </a:solidFill>
              <a:latin typeface="Calibri"/>
              <a:ea typeface="Calibri"/>
              <a:cs typeface="Calibri"/>
              <a:sym typeface="Calibri"/>
            </a:endParaRPr>
          </a:p>
        </p:txBody>
      </p:sp>
      <p:sp>
        <p:nvSpPr>
          <p:cNvPr id="37" name="Google Shape;37;p4"/>
          <p:cNvSpPr/>
          <p:nvPr/>
        </p:nvSpPr>
        <p:spPr>
          <a:xfrm>
            <a:off x="2025125" y="5711076"/>
            <a:ext cx="10110000" cy="605700"/>
          </a:xfrm>
          <a:prstGeom prst="rect">
            <a:avLst/>
          </a:prstGeom>
          <a:noFill/>
          <a:ln>
            <a:noFill/>
          </a:ln>
        </p:spPr>
        <p:txBody>
          <a:bodyPr anchorCtr="0" anchor="t" bIns="45700" lIns="91425" spcFirstLastPara="1" rIns="91425" wrap="square" tIns="45700">
            <a:noAutofit/>
          </a:bodyPr>
          <a:lstStyle/>
          <a:p>
            <a:pPr indent="-381825" lvl="0" marL="342900" marR="0" rtl="0" algn="l">
              <a:lnSpc>
                <a:spcPct val="159990"/>
              </a:lnSpc>
              <a:spcBef>
                <a:spcPts val="0"/>
              </a:spcBef>
              <a:spcAft>
                <a:spcPts val="0"/>
              </a:spcAft>
              <a:buClr>
                <a:srgbClr val="F44444"/>
              </a:buClr>
              <a:buSzPts val="2800"/>
              <a:buFont typeface="Arial"/>
              <a:buChar char="•"/>
            </a:pPr>
            <a:r>
              <a:rPr b="1" i="0" lang="en-US" sz="2800" u="none" cap="none" strike="noStrike">
                <a:solidFill>
                  <a:srgbClr val="F44444"/>
                </a:solidFill>
                <a:latin typeface="Arial"/>
                <a:ea typeface="Arial"/>
                <a:cs typeface="Arial"/>
                <a:sym typeface="Arial"/>
              </a:rPr>
              <a:t>目的</a:t>
            </a:r>
            <a:endParaRPr b="0" i="0" sz="2800" u="none" cap="none" strike="noStrike">
              <a:solidFill>
                <a:schemeClr val="dk1"/>
              </a:solidFill>
              <a:latin typeface="Calibri"/>
              <a:ea typeface="Calibri"/>
              <a:cs typeface="Calibri"/>
              <a:sym typeface="Calibri"/>
            </a:endParaRPr>
          </a:p>
        </p:txBody>
      </p:sp>
      <p:sp>
        <p:nvSpPr>
          <p:cNvPr id="38" name="Google Shape;38;p4"/>
          <p:cNvSpPr/>
          <p:nvPr/>
        </p:nvSpPr>
        <p:spPr>
          <a:xfrm>
            <a:off x="2038000" y="6295600"/>
            <a:ext cx="10554300" cy="9405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Arial"/>
              <a:buNone/>
            </a:pPr>
            <a:r>
              <a:rPr b="0" i="0" lang="en-US" sz="2000" u="none" cap="none" strike="noStrike">
                <a:solidFill>
                  <a:srgbClr val="374151"/>
                </a:solidFill>
                <a:latin typeface="Arial"/>
                <a:ea typeface="Arial"/>
                <a:cs typeface="Arial"/>
                <a:sym typeface="Arial"/>
              </a:rPr>
              <a:t>科学的かつ客観的な情報提供を通じて、両者が正確で信頼性のある情報を得て、</a:t>
            </a:r>
            <a:br>
              <a:rPr b="0" i="0" lang="en-US" sz="2000" u="none" cap="none" strike="noStrike">
                <a:solidFill>
                  <a:srgbClr val="374151"/>
                </a:solidFill>
                <a:latin typeface="Arial"/>
                <a:ea typeface="Arial"/>
                <a:cs typeface="Arial"/>
                <a:sym typeface="Arial"/>
              </a:rPr>
            </a:br>
            <a:r>
              <a:rPr b="0" i="0" lang="en-US" sz="2000" u="none" cap="none" strike="noStrike">
                <a:solidFill>
                  <a:srgbClr val="374151"/>
                </a:solidFill>
                <a:latin typeface="Arial"/>
                <a:ea typeface="Arial"/>
                <a:cs typeface="Arial"/>
                <a:sym typeface="Arial"/>
              </a:rPr>
              <a:t>意思決定を行えるようにすることが、ポートフォリオの目的です。</a:t>
            </a:r>
            <a:endParaRPr b="0" i="0" sz="2000" u="none" cap="none" strike="noStrike">
              <a:solidFill>
                <a:srgbClr val="374151"/>
              </a:solidFill>
              <a:latin typeface="Calibri"/>
              <a:ea typeface="Calibri"/>
              <a:cs typeface="Calibri"/>
              <a:sym typeface="Calibri"/>
            </a:endParaRPr>
          </a:p>
        </p:txBody>
      </p:sp>
      <p:sp>
        <p:nvSpPr>
          <p:cNvPr id="39" name="Google Shape;39;p4"/>
          <p:cNvSpPr txBox="1"/>
          <p:nvPr/>
        </p:nvSpPr>
        <p:spPr>
          <a:xfrm>
            <a:off x="14120000" y="7655075"/>
            <a:ext cx="51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2</a:t>
            </a:r>
            <a:endParaRPr sz="2900">
              <a:solidFill>
                <a:srgbClr val="CCCCC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2"/>
          <p:cNvSpPr txBox="1"/>
          <p:nvPr/>
        </p:nvSpPr>
        <p:spPr>
          <a:xfrm>
            <a:off x="2890050" y="2321350"/>
            <a:ext cx="8850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t>ご清聴ありがとうございました。</a:t>
            </a:r>
            <a:endParaRPr b="1" sz="4500"/>
          </a:p>
        </p:txBody>
      </p:sp>
      <p:sp>
        <p:nvSpPr>
          <p:cNvPr id="319" name="Google Shape;319;p22"/>
          <p:cNvSpPr txBox="1"/>
          <p:nvPr/>
        </p:nvSpPr>
        <p:spPr>
          <a:xfrm>
            <a:off x="5527050" y="3198550"/>
            <a:ext cx="3576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t>kzkinstag@gmail.com</a:t>
            </a:r>
            <a:endParaRPr sz="2700"/>
          </a:p>
        </p:txBody>
      </p:sp>
      <p:pic>
        <p:nvPicPr>
          <p:cNvPr id="320" name="Google Shape;320;p22"/>
          <p:cNvPicPr preferRelativeResize="0"/>
          <p:nvPr/>
        </p:nvPicPr>
        <p:blipFill>
          <a:blip r:embed="rId3">
            <a:alphaModFix/>
          </a:blip>
          <a:stretch>
            <a:fillRect/>
          </a:stretch>
        </p:blipFill>
        <p:spPr>
          <a:xfrm flipH="1">
            <a:off x="11888286" y="5136025"/>
            <a:ext cx="880263" cy="2783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5"/>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0" y="0"/>
            <a:ext cx="14630400" cy="8229900"/>
          </a:xfrm>
          <a:prstGeom prst="rect">
            <a:avLst/>
          </a:prstGeom>
          <a:solidFill>
            <a:srgbClr val="FFFFFF">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928750" y="225075"/>
            <a:ext cx="1257300" cy="702000"/>
          </a:xfrm>
          <a:prstGeom prst="rect">
            <a:avLst/>
          </a:prstGeom>
          <a:noFill/>
          <a:ln>
            <a:noFill/>
          </a:ln>
        </p:spPr>
        <p:txBody>
          <a:bodyPr anchorCtr="0" anchor="t" bIns="45700" lIns="91425" spcFirstLastPara="1" rIns="91425" wrap="square" tIns="45700">
            <a:noAutofit/>
          </a:bodyPr>
          <a:lstStyle/>
          <a:p>
            <a:pPr indent="0" lvl="0" marL="0" marR="0" rtl="0" algn="l">
              <a:lnSpc>
                <a:spcPct val="125009"/>
              </a:lnSpc>
              <a:spcBef>
                <a:spcPts val="0"/>
              </a:spcBef>
              <a:spcAft>
                <a:spcPts val="0"/>
              </a:spcAft>
              <a:buClr>
                <a:srgbClr val="000000"/>
              </a:buClr>
              <a:buSzPts val="2519"/>
              <a:buFont typeface="Arial"/>
              <a:buNone/>
            </a:pPr>
            <a:r>
              <a:rPr b="1" i="0" lang="en-US" sz="4000" u="none" cap="none" strike="noStrike">
                <a:solidFill>
                  <a:srgbClr val="000000"/>
                </a:solidFill>
                <a:latin typeface="Arial"/>
                <a:ea typeface="Arial"/>
                <a:cs typeface="Arial"/>
                <a:sym typeface="Arial"/>
              </a:rPr>
              <a:t>目次</a:t>
            </a:r>
            <a:endParaRPr b="0" i="0" sz="4000" u="none" cap="none" strike="noStrike">
              <a:solidFill>
                <a:schemeClr val="dk1"/>
              </a:solidFill>
              <a:latin typeface="Calibri"/>
              <a:ea typeface="Calibri"/>
              <a:cs typeface="Calibri"/>
              <a:sym typeface="Calibri"/>
            </a:endParaRPr>
          </a:p>
        </p:txBody>
      </p:sp>
      <p:sp>
        <p:nvSpPr>
          <p:cNvPr id="48" name="Google Shape;48;p5"/>
          <p:cNvSpPr/>
          <p:nvPr/>
        </p:nvSpPr>
        <p:spPr>
          <a:xfrm>
            <a:off x="2186050" y="796500"/>
            <a:ext cx="10762800" cy="435900"/>
          </a:xfrm>
          <a:prstGeom prst="rect">
            <a:avLst/>
          </a:prstGeom>
          <a:noFill/>
          <a:ln>
            <a:noFill/>
          </a:ln>
        </p:spPr>
        <p:txBody>
          <a:bodyPr anchorCtr="0" anchor="t" bIns="45700" lIns="91425" spcFirstLastPara="1" rIns="91425" wrap="square" tIns="45700">
            <a:noAutofit/>
          </a:bodyPr>
          <a:lstStyle/>
          <a:p>
            <a:pPr indent="-389890" lvl="0" marL="342900" marR="0" rtl="0" algn="l">
              <a:lnSpc>
                <a:spcPct val="160000"/>
              </a:lnSpc>
              <a:spcBef>
                <a:spcPts val="0"/>
              </a:spcBef>
              <a:spcAft>
                <a:spcPts val="0"/>
              </a:spcAft>
              <a:buClr>
                <a:srgbClr val="272525"/>
              </a:buClr>
              <a:buSzPts val="2000"/>
              <a:buFont typeface="Calibri"/>
              <a:buAutoNum type="arabicPeriod"/>
            </a:pPr>
            <a:r>
              <a:rPr b="1" i="0" lang="en-US" sz="2000" u="sng" cap="none" strike="noStrike">
                <a:solidFill>
                  <a:srgbClr val="272525"/>
                </a:solidFill>
                <a:latin typeface="Arial"/>
                <a:ea typeface="Arial"/>
                <a:cs typeface="Arial"/>
                <a:sym typeface="Arial"/>
              </a:rPr>
              <a:t>コロナウイルスについて</a:t>
            </a:r>
            <a:r>
              <a:rPr lang="en-US" sz="1300">
                <a:solidFill>
                  <a:schemeClr val="accent3"/>
                </a:solidFill>
                <a:highlight>
                  <a:srgbClr val="FCFCFC"/>
                </a:highlight>
                <a:latin typeface="Meiryo"/>
                <a:ea typeface="Meiryo"/>
                <a:cs typeface="Meiryo"/>
                <a:sym typeface="Meiryo"/>
              </a:rPr>
              <a:t>　</a:t>
            </a:r>
            <a:r>
              <a:rPr lang="en-US" sz="1300">
                <a:solidFill>
                  <a:srgbClr val="CCCCCC"/>
                </a:solidFill>
                <a:highlight>
                  <a:srgbClr val="FCFCFC"/>
                </a:highlight>
                <a:latin typeface="Meiryo"/>
                <a:ea typeface="Meiryo"/>
                <a:cs typeface="Meiryo"/>
                <a:sym typeface="Meiryo"/>
              </a:rPr>
              <a:t>…………………………………………………………………………………………………　</a:t>
            </a:r>
            <a:r>
              <a:rPr b="1" lang="en-US" sz="2000">
                <a:solidFill>
                  <a:srgbClr val="CCCCCC"/>
                </a:solidFill>
              </a:rPr>
              <a:t>P.4</a:t>
            </a:r>
            <a:endParaRPr b="1" sz="2000" u="sng">
              <a:solidFill>
                <a:srgbClr val="272525"/>
              </a:solidFill>
            </a:endParaRPr>
          </a:p>
        </p:txBody>
      </p:sp>
      <p:sp>
        <p:nvSpPr>
          <p:cNvPr id="49" name="Google Shape;49;p5"/>
          <p:cNvSpPr/>
          <p:nvPr/>
        </p:nvSpPr>
        <p:spPr>
          <a:xfrm>
            <a:off x="2130552" y="1170967"/>
            <a:ext cx="7087200" cy="371700"/>
          </a:xfrm>
          <a:prstGeom prst="rect">
            <a:avLst/>
          </a:prstGeom>
          <a:noFill/>
          <a:ln>
            <a:noFill/>
          </a:ln>
        </p:spPr>
        <p:txBody>
          <a:bodyPr anchorCtr="0" anchor="t" bIns="45700" lIns="91425" spcFirstLastPara="1" rIns="91425" wrap="square" tIns="45700">
            <a:noAutofit/>
          </a:bodyPr>
          <a:lstStyle/>
          <a:p>
            <a:pPr indent="-377190" lvl="1" marL="685800" marR="0" rtl="0" algn="l">
              <a:lnSpc>
                <a:spcPct val="160000"/>
              </a:lnSpc>
              <a:spcBef>
                <a:spcPts val="0"/>
              </a:spcBef>
              <a:spcAft>
                <a:spcPts val="0"/>
              </a:spcAft>
              <a:buClr>
                <a:srgbClr val="272525"/>
              </a:buClr>
              <a:buSzPts val="1800"/>
              <a:buFont typeface="Arial"/>
              <a:buChar char="•"/>
            </a:pPr>
            <a:r>
              <a:rPr b="0" i="0" lang="en-US" sz="1800" u="none" cap="none" strike="noStrike">
                <a:solidFill>
                  <a:srgbClr val="272525"/>
                </a:solidFill>
                <a:latin typeface="Arial"/>
                <a:ea typeface="Arial"/>
                <a:cs typeface="Arial"/>
                <a:sym typeface="Arial"/>
              </a:rPr>
              <a:t>コロナウイルスとは</a:t>
            </a:r>
            <a:endParaRPr b="0" i="0" sz="1800" u="none" cap="none" strike="noStrike">
              <a:solidFill>
                <a:schemeClr val="dk1"/>
              </a:solidFill>
              <a:latin typeface="Calibri"/>
              <a:ea typeface="Calibri"/>
              <a:cs typeface="Calibri"/>
              <a:sym typeface="Calibri"/>
            </a:endParaRPr>
          </a:p>
        </p:txBody>
      </p:sp>
      <p:sp>
        <p:nvSpPr>
          <p:cNvPr id="50" name="Google Shape;50;p5"/>
          <p:cNvSpPr/>
          <p:nvPr/>
        </p:nvSpPr>
        <p:spPr>
          <a:xfrm>
            <a:off x="2130552" y="1442672"/>
            <a:ext cx="7087200" cy="371700"/>
          </a:xfrm>
          <a:prstGeom prst="rect">
            <a:avLst/>
          </a:prstGeom>
          <a:noFill/>
          <a:ln>
            <a:noFill/>
          </a:ln>
        </p:spPr>
        <p:txBody>
          <a:bodyPr anchorCtr="0" anchor="t" bIns="45700" lIns="91425" spcFirstLastPara="1" rIns="91425" wrap="square" tIns="45700">
            <a:noAutofit/>
          </a:bodyPr>
          <a:lstStyle/>
          <a:p>
            <a:pPr indent="-377190" lvl="1" marL="685800" marR="0" rtl="0" algn="l">
              <a:lnSpc>
                <a:spcPct val="160000"/>
              </a:lnSpc>
              <a:spcBef>
                <a:spcPts val="0"/>
              </a:spcBef>
              <a:spcAft>
                <a:spcPts val="0"/>
              </a:spcAft>
              <a:buClr>
                <a:srgbClr val="272525"/>
              </a:buClr>
              <a:buSzPts val="1800"/>
              <a:buFont typeface="Arial"/>
              <a:buChar char="•"/>
            </a:pPr>
            <a:r>
              <a:rPr b="0" i="0" lang="en-US" sz="1800" u="none" cap="none" strike="noStrike">
                <a:solidFill>
                  <a:srgbClr val="272525"/>
                </a:solidFill>
                <a:latin typeface="Arial"/>
                <a:ea typeface="Arial"/>
                <a:cs typeface="Arial"/>
                <a:sym typeface="Arial"/>
              </a:rPr>
              <a:t>流行波とワクチン接種回数や種類</a:t>
            </a:r>
            <a:endParaRPr b="0" i="0" sz="1800" u="none" cap="none" strike="noStrike">
              <a:solidFill>
                <a:schemeClr val="dk1"/>
              </a:solidFill>
              <a:latin typeface="Calibri"/>
              <a:ea typeface="Calibri"/>
              <a:cs typeface="Calibri"/>
              <a:sym typeface="Calibri"/>
            </a:endParaRPr>
          </a:p>
        </p:txBody>
      </p:sp>
      <p:sp>
        <p:nvSpPr>
          <p:cNvPr id="51" name="Google Shape;51;p5"/>
          <p:cNvSpPr/>
          <p:nvPr/>
        </p:nvSpPr>
        <p:spPr>
          <a:xfrm>
            <a:off x="2186050" y="1786550"/>
            <a:ext cx="10762800" cy="371700"/>
          </a:xfrm>
          <a:prstGeom prst="rect">
            <a:avLst/>
          </a:prstGeom>
          <a:noFill/>
          <a:ln>
            <a:noFill/>
          </a:ln>
        </p:spPr>
        <p:txBody>
          <a:bodyPr anchorCtr="0" anchor="t" bIns="45700" lIns="91425" spcFirstLastPara="1" rIns="91425" wrap="square" tIns="45700">
            <a:noAutofit/>
          </a:bodyPr>
          <a:lstStyle/>
          <a:p>
            <a:pPr indent="-389890" lvl="0" marL="342900" marR="0" rtl="0" algn="l">
              <a:lnSpc>
                <a:spcPct val="160000"/>
              </a:lnSpc>
              <a:spcBef>
                <a:spcPts val="0"/>
              </a:spcBef>
              <a:spcAft>
                <a:spcPts val="0"/>
              </a:spcAft>
              <a:buClr>
                <a:srgbClr val="272525"/>
              </a:buClr>
              <a:buSzPts val="2000"/>
              <a:buFont typeface="Calibri"/>
              <a:buAutoNum type="arabicPeriod" startAt="2"/>
            </a:pPr>
            <a:r>
              <a:rPr b="1" i="0" lang="en-US" sz="2000" u="sng" cap="none" strike="noStrike">
                <a:solidFill>
                  <a:srgbClr val="272525"/>
                </a:solidFill>
                <a:latin typeface="Arial"/>
                <a:ea typeface="Arial"/>
                <a:cs typeface="Arial"/>
                <a:sym typeface="Arial"/>
              </a:rPr>
              <a:t>私が感じる未接種者の理由と調査データの</a:t>
            </a:r>
            <a:r>
              <a:rPr b="1" lang="en-US" sz="2000" u="sng">
                <a:solidFill>
                  <a:srgbClr val="272525"/>
                </a:solidFill>
              </a:rPr>
              <a:t>収集</a:t>
            </a:r>
            <a:r>
              <a:rPr lang="en-US" sz="1300">
                <a:solidFill>
                  <a:srgbClr val="0B5394"/>
                </a:solidFill>
                <a:highlight>
                  <a:srgbClr val="FCFCFC"/>
                </a:highlight>
                <a:latin typeface="Meiryo"/>
                <a:ea typeface="Meiryo"/>
                <a:cs typeface="Meiryo"/>
                <a:sym typeface="Meiryo"/>
              </a:rPr>
              <a:t>　    </a:t>
            </a:r>
            <a:r>
              <a:rPr lang="en-US" sz="1300">
                <a:solidFill>
                  <a:srgbClr val="CCCCCC"/>
                </a:solidFill>
                <a:highlight>
                  <a:srgbClr val="FCFCFC"/>
                </a:highlight>
                <a:latin typeface="Meiryo"/>
                <a:ea typeface="Meiryo"/>
                <a:cs typeface="Meiryo"/>
                <a:sym typeface="Meiryo"/>
              </a:rPr>
              <a:t>…………………………………………………………　</a:t>
            </a:r>
            <a:r>
              <a:rPr b="1" lang="en-US" sz="2000">
                <a:solidFill>
                  <a:srgbClr val="CCCCCC"/>
                </a:solidFill>
              </a:rPr>
              <a:t>P.6</a:t>
            </a:r>
            <a:endParaRPr b="1" i="0" sz="2000" u="sng" cap="none" strike="noStrike">
              <a:solidFill>
                <a:schemeClr val="dk1"/>
              </a:solidFill>
              <a:latin typeface="Calibri"/>
              <a:ea typeface="Calibri"/>
              <a:cs typeface="Calibri"/>
              <a:sym typeface="Calibri"/>
            </a:endParaRPr>
          </a:p>
        </p:txBody>
      </p:sp>
      <p:sp>
        <p:nvSpPr>
          <p:cNvPr id="52" name="Google Shape;52;p5"/>
          <p:cNvSpPr/>
          <p:nvPr/>
        </p:nvSpPr>
        <p:spPr>
          <a:xfrm>
            <a:off x="2130075" y="2160475"/>
            <a:ext cx="5066400" cy="371700"/>
          </a:xfrm>
          <a:prstGeom prst="rect">
            <a:avLst/>
          </a:prstGeom>
          <a:noFill/>
          <a:ln>
            <a:noFill/>
          </a:ln>
        </p:spPr>
        <p:txBody>
          <a:bodyPr anchorCtr="0" anchor="t" bIns="45700" lIns="91425" spcFirstLastPara="1" rIns="91425" wrap="square" tIns="45700">
            <a:noAutofit/>
          </a:bodyPr>
          <a:lstStyle/>
          <a:p>
            <a:pPr indent="-377190" lvl="1" marL="685800" marR="0" rtl="0" algn="l">
              <a:lnSpc>
                <a:spcPct val="160000"/>
              </a:lnSpc>
              <a:spcBef>
                <a:spcPts val="0"/>
              </a:spcBef>
              <a:spcAft>
                <a:spcPts val="0"/>
              </a:spcAft>
              <a:buClr>
                <a:srgbClr val="272525"/>
              </a:buClr>
              <a:buSzPts val="1800"/>
              <a:buFont typeface="Arial"/>
              <a:buChar char="•"/>
            </a:pPr>
            <a:r>
              <a:rPr b="0" i="0" lang="en-US" sz="1800" u="none" cap="none" strike="noStrike">
                <a:solidFill>
                  <a:srgbClr val="272525"/>
                </a:solidFill>
                <a:latin typeface="Arial"/>
                <a:ea typeface="Arial"/>
                <a:cs typeface="Arial"/>
                <a:sym typeface="Arial"/>
              </a:rPr>
              <a:t>未接種者の私視点から見るワクチンとは</a:t>
            </a:r>
            <a:endParaRPr b="0" i="0" sz="1800" u="none" cap="none" strike="noStrike">
              <a:solidFill>
                <a:schemeClr val="dk1"/>
              </a:solidFill>
              <a:latin typeface="Calibri"/>
              <a:ea typeface="Calibri"/>
              <a:cs typeface="Calibri"/>
              <a:sym typeface="Calibri"/>
            </a:endParaRPr>
          </a:p>
        </p:txBody>
      </p:sp>
      <p:sp>
        <p:nvSpPr>
          <p:cNvPr id="53" name="Google Shape;53;p5"/>
          <p:cNvSpPr/>
          <p:nvPr/>
        </p:nvSpPr>
        <p:spPr>
          <a:xfrm>
            <a:off x="2130075" y="2468263"/>
            <a:ext cx="5289000" cy="371700"/>
          </a:xfrm>
          <a:prstGeom prst="rect">
            <a:avLst/>
          </a:prstGeom>
          <a:noFill/>
          <a:ln>
            <a:noFill/>
          </a:ln>
        </p:spPr>
        <p:txBody>
          <a:bodyPr anchorCtr="0" anchor="t" bIns="45700" lIns="91425" spcFirstLastPara="1" rIns="91425" wrap="square" tIns="45700">
            <a:noAutofit/>
          </a:bodyPr>
          <a:lstStyle/>
          <a:p>
            <a:pPr indent="-377190" lvl="1" marL="685800" marR="0" rtl="0" algn="l">
              <a:lnSpc>
                <a:spcPct val="160000"/>
              </a:lnSpc>
              <a:spcBef>
                <a:spcPts val="0"/>
              </a:spcBef>
              <a:spcAft>
                <a:spcPts val="0"/>
              </a:spcAft>
              <a:buClr>
                <a:srgbClr val="272525"/>
              </a:buClr>
              <a:buSzPts val="1800"/>
              <a:buFont typeface="Arial"/>
              <a:buChar char="•"/>
            </a:pPr>
            <a:r>
              <a:rPr b="0" i="0" lang="en-US" sz="1800" u="none" cap="none" strike="noStrike">
                <a:solidFill>
                  <a:srgbClr val="272525"/>
                </a:solidFill>
                <a:latin typeface="Arial"/>
                <a:ea typeface="Arial"/>
                <a:cs typeface="Arial"/>
                <a:sym typeface="Arial"/>
              </a:rPr>
              <a:t>未接種者のアンケートや調査データの収集</a:t>
            </a:r>
            <a:endParaRPr b="0" i="0" sz="1800" u="none" cap="none" strike="noStrike">
              <a:solidFill>
                <a:schemeClr val="dk1"/>
              </a:solidFill>
              <a:latin typeface="Calibri"/>
              <a:ea typeface="Calibri"/>
              <a:cs typeface="Calibri"/>
              <a:sym typeface="Calibri"/>
            </a:endParaRPr>
          </a:p>
        </p:txBody>
      </p:sp>
      <p:sp>
        <p:nvSpPr>
          <p:cNvPr id="54" name="Google Shape;54;p5"/>
          <p:cNvSpPr/>
          <p:nvPr/>
        </p:nvSpPr>
        <p:spPr>
          <a:xfrm>
            <a:off x="2186050" y="2783775"/>
            <a:ext cx="10575000" cy="371700"/>
          </a:xfrm>
          <a:prstGeom prst="rect">
            <a:avLst/>
          </a:prstGeom>
          <a:noFill/>
          <a:ln>
            <a:noFill/>
          </a:ln>
        </p:spPr>
        <p:txBody>
          <a:bodyPr anchorCtr="0" anchor="t" bIns="45700" lIns="91425" spcFirstLastPara="1" rIns="91425" wrap="square" tIns="45700">
            <a:noAutofit/>
          </a:bodyPr>
          <a:lstStyle/>
          <a:p>
            <a:pPr indent="-389890" lvl="0" marL="342900" marR="0" rtl="0" algn="l">
              <a:lnSpc>
                <a:spcPct val="160000"/>
              </a:lnSpc>
              <a:spcBef>
                <a:spcPts val="0"/>
              </a:spcBef>
              <a:spcAft>
                <a:spcPts val="0"/>
              </a:spcAft>
              <a:buClr>
                <a:srgbClr val="272525"/>
              </a:buClr>
              <a:buSzPts val="2000"/>
              <a:buFont typeface="Calibri"/>
              <a:buAutoNum type="arabicPeriod" startAt="3"/>
            </a:pPr>
            <a:r>
              <a:rPr b="1" i="0" lang="en-US" sz="2000" u="sng" cap="none" strike="noStrike">
                <a:solidFill>
                  <a:srgbClr val="272525"/>
                </a:solidFill>
                <a:latin typeface="Arial"/>
                <a:ea typeface="Arial"/>
                <a:cs typeface="Arial"/>
                <a:sym typeface="Arial"/>
              </a:rPr>
              <a:t>コロナウイルスによる感染者と接種者の動向分析</a:t>
            </a:r>
            <a:r>
              <a:rPr lang="en-US" sz="1300">
                <a:solidFill>
                  <a:srgbClr val="0B5394"/>
                </a:solidFill>
                <a:highlight>
                  <a:srgbClr val="FCFCFC"/>
                </a:highlight>
                <a:latin typeface="Meiryo"/>
                <a:ea typeface="Meiryo"/>
                <a:cs typeface="Meiryo"/>
                <a:sym typeface="Meiryo"/>
              </a:rPr>
              <a:t>　 </a:t>
            </a:r>
            <a:r>
              <a:rPr lang="en-US" sz="1300">
                <a:solidFill>
                  <a:srgbClr val="CCCCCC"/>
                </a:solidFill>
                <a:highlight>
                  <a:srgbClr val="FCFCFC"/>
                </a:highlight>
                <a:latin typeface="Meiryo"/>
                <a:ea typeface="Meiryo"/>
                <a:cs typeface="Meiryo"/>
                <a:sym typeface="Meiryo"/>
              </a:rPr>
              <a:t>……………………………………………………　</a:t>
            </a:r>
            <a:r>
              <a:rPr b="1" lang="en-US" sz="2000">
                <a:solidFill>
                  <a:srgbClr val="CCCCCC"/>
                </a:solidFill>
              </a:rPr>
              <a:t>P.8</a:t>
            </a:r>
            <a:endParaRPr b="1" i="0" sz="2000" u="sng" cap="none" strike="noStrike">
              <a:solidFill>
                <a:schemeClr val="dk1"/>
              </a:solidFill>
              <a:latin typeface="Calibri"/>
              <a:ea typeface="Calibri"/>
              <a:cs typeface="Calibri"/>
              <a:sym typeface="Calibri"/>
            </a:endParaRPr>
          </a:p>
        </p:txBody>
      </p:sp>
      <p:sp>
        <p:nvSpPr>
          <p:cNvPr id="55" name="Google Shape;55;p5"/>
          <p:cNvSpPr/>
          <p:nvPr/>
        </p:nvSpPr>
        <p:spPr>
          <a:xfrm>
            <a:off x="2130552" y="3125375"/>
            <a:ext cx="4806300" cy="371700"/>
          </a:xfrm>
          <a:prstGeom prst="rect">
            <a:avLst/>
          </a:prstGeom>
          <a:noFill/>
          <a:ln>
            <a:noFill/>
          </a:ln>
        </p:spPr>
        <p:txBody>
          <a:bodyPr anchorCtr="0" anchor="t" bIns="45700" lIns="91425" spcFirstLastPara="1" rIns="91425" wrap="square" tIns="45700">
            <a:noAutofit/>
          </a:bodyPr>
          <a:lstStyle/>
          <a:p>
            <a:pPr indent="-377190" lvl="1" marL="685800" marR="0" rtl="0" algn="l">
              <a:lnSpc>
                <a:spcPct val="160000"/>
              </a:lnSpc>
              <a:spcBef>
                <a:spcPts val="0"/>
              </a:spcBef>
              <a:spcAft>
                <a:spcPts val="0"/>
              </a:spcAft>
              <a:buClr>
                <a:srgbClr val="272525"/>
              </a:buClr>
              <a:buSzPts val="1800"/>
              <a:buFont typeface="Arial"/>
              <a:buChar char="•"/>
            </a:pPr>
            <a:r>
              <a:rPr b="0" i="0" lang="en-US" sz="1800" u="none" cap="none" strike="noStrike">
                <a:solidFill>
                  <a:srgbClr val="272525"/>
                </a:solidFill>
                <a:latin typeface="Arial"/>
                <a:ea typeface="Arial"/>
                <a:cs typeface="Arial"/>
                <a:sym typeface="Arial"/>
              </a:rPr>
              <a:t>分析1・国内感染者数の推移：年齢別</a:t>
            </a:r>
            <a:endParaRPr b="0" i="0" sz="1800" u="none" cap="none" strike="noStrike">
              <a:solidFill>
                <a:schemeClr val="dk1"/>
              </a:solidFill>
              <a:latin typeface="Calibri"/>
              <a:ea typeface="Calibri"/>
              <a:cs typeface="Calibri"/>
              <a:sym typeface="Calibri"/>
            </a:endParaRPr>
          </a:p>
        </p:txBody>
      </p:sp>
      <p:sp>
        <p:nvSpPr>
          <p:cNvPr id="56" name="Google Shape;56;p5"/>
          <p:cNvSpPr/>
          <p:nvPr/>
        </p:nvSpPr>
        <p:spPr>
          <a:xfrm>
            <a:off x="2130552" y="3429288"/>
            <a:ext cx="4806300" cy="371700"/>
          </a:xfrm>
          <a:prstGeom prst="rect">
            <a:avLst/>
          </a:prstGeom>
          <a:noFill/>
          <a:ln>
            <a:noFill/>
          </a:ln>
        </p:spPr>
        <p:txBody>
          <a:bodyPr anchorCtr="0" anchor="t" bIns="45700" lIns="91425" spcFirstLastPara="1" rIns="91425" wrap="square" tIns="45700">
            <a:noAutofit/>
          </a:bodyPr>
          <a:lstStyle/>
          <a:p>
            <a:pPr indent="-377190" lvl="1" marL="685800" marR="0" rtl="0" algn="l">
              <a:lnSpc>
                <a:spcPct val="160000"/>
              </a:lnSpc>
              <a:spcBef>
                <a:spcPts val="0"/>
              </a:spcBef>
              <a:spcAft>
                <a:spcPts val="0"/>
              </a:spcAft>
              <a:buClr>
                <a:srgbClr val="272525"/>
              </a:buClr>
              <a:buSzPts val="1800"/>
              <a:buFont typeface="Arial"/>
              <a:buChar char="•"/>
            </a:pPr>
            <a:r>
              <a:rPr b="0" i="0" lang="en-US" sz="1800" u="none" cap="none" strike="noStrike">
                <a:solidFill>
                  <a:srgbClr val="272525"/>
                </a:solidFill>
                <a:latin typeface="Arial"/>
                <a:ea typeface="Arial"/>
                <a:cs typeface="Arial"/>
                <a:sym typeface="Arial"/>
              </a:rPr>
              <a:t>分析2・国内接種者数の推移：年齢別</a:t>
            </a:r>
            <a:endParaRPr b="0" i="0" sz="1800" u="none" cap="none" strike="noStrike">
              <a:solidFill>
                <a:schemeClr val="dk1"/>
              </a:solidFill>
              <a:latin typeface="Calibri"/>
              <a:ea typeface="Calibri"/>
              <a:cs typeface="Calibri"/>
              <a:sym typeface="Calibri"/>
            </a:endParaRPr>
          </a:p>
        </p:txBody>
      </p:sp>
      <p:sp>
        <p:nvSpPr>
          <p:cNvPr id="57" name="Google Shape;57;p5"/>
          <p:cNvSpPr/>
          <p:nvPr/>
        </p:nvSpPr>
        <p:spPr>
          <a:xfrm>
            <a:off x="2130075" y="3746663"/>
            <a:ext cx="4739700" cy="371700"/>
          </a:xfrm>
          <a:prstGeom prst="rect">
            <a:avLst/>
          </a:prstGeom>
          <a:noFill/>
          <a:ln>
            <a:noFill/>
          </a:ln>
        </p:spPr>
        <p:txBody>
          <a:bodyPr anchorCtr="0" anchor="t" bIns="45700" lIns="91425" spcFirstLastPara="1" rIns="91425" wrap="square" tIns="45700">
            <a:noAutofit/>
          </a:bodyPr>
          <a:lstStyle/>
          <a:p>
            <a:pPr indent="-377190" lvl="1" marL="685800" marR="0" rtl="0" algn="l">
              <a:lnSpc>
                <a:spcPct val="160000"/>
              </a:lnSpc>
              <a:spcBef>
                <a:spcPts val="0"/>
              </a:spcBef>
              <a:spcAft>
                <a:spcPts val="0"/>
              </a:spcAft>
              <a:buClr>
                <a:srgbClr val="272525"/>
              </a:buClr>
              <a:buSzPts val="1800"/>
              <a:buFont typeface="Arial"/>
              <a:buChar char="•"/>
            </a:pPr>
            <a:r>
              <a:rPr b="0" i="0" lang="en-US" sz="1800" u="none" cap="none" strike="noStrike">
                <a:solidFill>
                  <a:srgbClr val="272525"/>
                </a:solidFill>
                <a:latin typeface="Arial"/>
                <a:ea typeface="Arial"/>
                <a:cs typeface="Arial"/>
                <a:sym typeface="Arial"/>
              </a:rPr>
              <a:t>分析3・国内接種者数の推移：男女別</a:t>
            </a:r>
            <a:endParaRPr b="0" i="0" sz="1800" u="none" cap="none" strike="noStrike">
              <a:solidFill>
                <a:schemeClr val="dk1"/>
              </a:solidFill>
              <a:latin typeface="Calibri"/>
              <a:ea typeface="Calibri"/>
              <a:cs typeface="Calibri"/>
              <a:sym typeface="Calibri"/>
            </a:endParaRPr>
          </a:p>
        </p:txBody>
      </p:sp>
      <p:sp>
        <p:nvSpPr>
          <p:cNvPr id="58" name="Google Shape;58;p5"/>
          <p:cNvSpPr/>
          <p:nvPr/>
        </p:nvSpPr>
        <p:spPr>
          <a:xfrm>
            <a:off x="2186050" y="4074800"/>
            <a:ext cx="10762800" cy="371700"/>
          </a:xfrm>
          <a:prstGeom prst="rect">
            <a:avLst/>
          </a:prstGeom>
          <a:noFill/>
          <a:ln>
            <a:noFill/>
          </a:ln>
        </p:spPr>
        <p:txBody>
          <a:bodyPr anchorCtr="0" anchor="t" bIns="45700" lIns="91425" spcFirstLastPara="1" rIns="91425" wrap="square" tIns="45700">
            <a:noAutofit/>
          </a:bodyPr>
          <a:lstStyle/>
          <a:p>
            <a:pPr indent="-389890" lvl="0" marL="342900" marR="0" rtl="0" algn="l">
              <a:lnSpc>
                <a:spcPct val="160000"/>
              </a:lnSpc>
              <a:spcBef>
                <a:spcPts val="0"/>
              </a:spcBef>
              <a:spcAft>
                <a:spcPts val="0"/>
              </a:spcAft>
              <a:buClr>
                <a:srgbClr val="272525"/>
              </a:buClr>
              <a:buSzPts val="2000"/>
              <a:buFont typeface="Calibri"/>
              <a:buAutoNum type="arabicPeriod" startAt="4"/>
            </a:pPr>
            <a:r>
              <a:rPr b="1" i="0" lang="en-US" sz="2000" u="sng" cap="none" strike="noStrike">
                <a:solidFill>
                  <a:srgbClr val="272525"/>
                </a:solidFill>
                <a:latin typeface="Arial"/>
                <a:ea typeface="Arial"/>
                <a:cs typeface="Arial"/>
                <a:sym typeface="Arial"/>
              </a:rPr>
              <a:t>都道府県と年別のワクチン接種回数</a:t>
            </a:r>
            <a:r>
              <a:rPr lang="en-US" sz="1300">
                <a:solidFill>
                  <a:srgbClr val="0B5394"/>
                </a:solidFill>
                <a:highlight>
                  <a:srgbClr val="FCFCFC"/>
                </a:highlight>
                <a:latin typeface="Meiryo"/>
                <a:ea typeface="Meiryo"/>
                <a:cs typeface="Meiryo"/>
                <a:sym typeface="Meiryo"/>
              </a:rPr>
              <a:t>　  </a:t>
            </a:r>
            <a:r>
              <a:rPr lang="en-US" sz="1300">
                <a:solidFill>
                  <a:srgbClr val="CCCCCC"/>
                </a:solidFill>
                <a:highlight>
                  <a:srgbClr val="FCFCFC"/>
                </a:highlight>
                <a:latin typeface="Meiryo"/>
                <a:ea typeface="Meiryo"/>
                <a:cs typeface="Meiryo"/>
                <a:sym typeface="Meiryo"/>
              </a:rPr>
              <a:t>……………………………………………………………………………　</a:t>
            </a:r>
            <a:r>
              <a:rPr b="1" lang="en-US" sz="2000">
                <a:solidFill>
                  <a:srgbClr val="CCCCCC"/>
                </a:solidFill>
              </a:rPr>
              <a:t>P.11</a:t>
            </a:r>
            <a:endParaRPr b="1" sz="2000" u="sng">
              <a:solidFill>
                <a:srgbClr val="272525"/>
              </a:solidFill>
            </a:endParaRPr>
          </a:p>
        </p:txBody>
      </p:sp>
      <p:sp>
        <p:nvSpPr>
          <p:cNvPr id="59" name="Google Shape;59;p5"/>
          <p:cNvSpPr/>
          <p:nvPr/>
        </p:nvSpPr>
        <p:spPr>
          <a:xfrm>
            <a:off x="2130075" y="4444155"/>
            <a:ext cx="4203600" cy="371700"/>
          </a:xfrm>
          <a:prstGeom prst="rect">
            <a:avLst/>
          </a:prstGeom>
          <a:noFill/>
          <a:ln>
            <a:noFill/>
          </a:ln>
        </p:spPr>
        <p:txBody>
          <a:bodyPr anchorCtr="0" anchor="t" bIns="45700" lIns="91425" spcFirstLastPara="1" rIns="91425" wrap="square" tIns="45700">
            <a:noAutofit/>
          </a:bodyPr>
          <a:lstStyle/>
          <a:p>
            <a:pPr indent="-377190" lvl="1" marL="685800" marR="0" rtl="0" algn="l">
              <a:lnSpc>
                <a:spcPct val="160000"/>
              </a:lnSpc>
              <a:spcBef>
                <a:spcPts val="0"/>
              </a:spcBef>
              <a:spcAft>
                <a:spcPts val="0"/>
              </a:spcAft>
              <a:buClr>
                <a:srgbClr val="272525"/>
              </a:buClr>
              <a:buSzPts val="1800"/>
              <a:buFont typeface="Arial"/>
              <a:buChar char="•"/>
            </a:pPr>
            <a:r>
              <a:rPr b="0" i="0" lang="en-US" sz="1800" u="none" cap="none" strike="noStrike">
                <a:solidFill>
                  <a:srgbClr val="272525"/>
                </a:solidFill>
                <a:latin typeface="Arial"/>
                <a:ea typeface="Arial"/>
                <a:cs typeface="Arial"/>
                <a:sym typeface="Arial"/>
              </a:rPr>
              <a:t>都道府県別の感染者数の散布図</a:t>
            </a:r>
            <a:endParaRPr b="0" i="0" sz="1800" u="none" cap="none" strike="noStrike">
              <a:solidFill>
                <a:schemeClr val="dk1"/>
              </a:solidFill>
              <a:latin typeface="Calibri"/>
              <a:ea typeface="Calibri"/>
              <a:cs typeface="Calibri"/>
              <a:sym typeface="Calibri"/>
            </a:endParaRPr>
          </a:p>
        </p:txBody>
      </p:sp>
      <p:sp>
        <p:nvSpPr>
          <p:cNvPr id="60" name="Google Shape;60;p5"/>
          <p:cNvSpPr/>
          <p:nvPr/>
        </p:nvSpPr>
        <p:spPr>
          <a:xfrm>
            <a:off x="2130075" y="4786555"/>
            <a:ext cx="5809500" cy="371700"/>
          </a:xfrm>
          <a:prstGeom prst="rect">
            <a:avLst/>
          </a:prstGeom>
          <a:noFill/>
          <a:ln>
            <a:noFill/>
          </a:ln>
        </p:spPr>
        <p:txBody>
          <a:bodyPr anchorCtr="0" anchor="t" bIns="45700" lIns="91425" spcFirstLastPara="1" rIns="91425" wrap="square" tIns="45700">
            <a:noAutofit/>
          </a:bodyPr>
          <a:lstStyle/>
          <a:p>
            <a:pPr indent="-377190" lvl="1" marL="685800" marR="0" rtl="0" algn="l">
              <a:lnSpc>
                <a:spcPct val="160000"/>
              </a:lnSpc>
              <a:spcBef>
                <a:spcPts val="0"/>
              </a:spcBef>
              <a:spcAft>
                <a:spcPts val="0"/>
              </a:spcAft>
              <a:buClr>
                <a:srgbClr val="272525"/>
              </a:buClr>
              <a:buSzPts val="1800"/>
              <a:buFont typeface="Arial"/>
              <a:buChar char="•"/>
            </a:pPr>
            <a:r>
              <a:rPr b="0" i="0" lang="en-US" sz="1800" u="none" cap="none" strike="noStrike">
                <a:solidFill>
                  <a:srgbClr val="272525"/>
                </a:solidFill>
                <a:latin typeface="Arial"/>
                <a:ea typeface="Arial"/>
                <a:cs typeface="Arial"/>
                <a:sym typeface="Arial"/>
              </a:rPr>
              <a:t>国内のワクチン接種率（1回〜7回）最小と最大</a:t>
            </a:r>
            <a:endParaRPr b="0" i="0" sz="1800" u="none" cap="none" strike="noStrike">
              <a:solidFill>
                <a:schemeClr val="dk1"/>
              </a:solidFill>
              <a:latin typeface="Calibri"/>
              <a:ea typeface="Calibri"/>
              <a:cs typeface="Calibri"/>
              <a:sym typeface="Calibri"/>
            </a:endParaRPr>
          </a:p>
        </p:txBody>
      </p:sp>
      <p:sp>
        <p:nvSpPr>
          <p:cNvPr id="61" name="Google Shape;61;p5"/>
          <p:cNvSpPr/>
          <p:nvPr/>
        </p:nvSpPr>
        <p:spPr>
          <a:xfrm>
            <a:off x="2186050" y="5111075"/>
            <a:ext cx="10575000" cy="371700"/>
          </a:xfrm>
          <a:prstGeom prst="rect">
            <a:avLst/>
          </a:prstGeom>
          <a:noFill/>
          <a:ln>
            <a:noFill/>
          </a:ln>
        </p:spPr>
        <p:txBody>
          <a:bodyPr anchorCtr="0" anchor="t" bIns="45700" lIns="91425" spcFirstLastPara="1" rIns="91425" wrap="square" tIns="45700">
            <a:noAutofit/>
          </a:bodyPr>
          <a:lstStyle/>
          <a:p>
            <a:pPr indent="-389890" lvl="0" marL="342900" marR="0" rtl="0" algn="l">
              <a:lnSpc>
                <a:spcPct val="160000"/>
              </a:lnSpc>
              <a:spcBef>
                <a:spcPts val="0"/>
              </a:spcBef>
              <a:spcAft>
                <a:spcPts val="0"/>
              </a:spcAft>
              <a:buClr>
                <a:srgbClr val="272525"/>
              </a:buClr>
              <a:buSzPts val="2000"/>
              <a:buFont typeface="Calibri"/>
              <a:buAutoNum type="arabicPeriod" startAt="5"/>
            </a:pPr>
            <a:r>
              <a:rPr b="1" i="0" lang="en-US" sz="2000" u="sng" cap="none" strike="noStrike">
                <a:solidFill>
                  <a:srgbClr val="272525"/>
                </a:solidFill>
                <a:latin typeface="Arial"/>
                <a:ea typeface="Arial"/>
                <a:cs typeface="Arial"/>
                <a:sym typeface="Arial"/>
              </a:rPr>
              <a:t>現在の世界的な状況</a:t>
            </a:r>
            <a:r>
              <a:rPr lang="en-US" sz="1300">
                <a:solidFill>
                  <a:schemeClr val="accent3"/>
                </a:solidFill>
                <a:highlight>
                  <a:srgbClr val="FCFCFC"/>
                </a:highlight>
                <a:latin typeface="Meiryo"/>
                <a:ea typeface="Meiryo"/>
                <a:cs typeface="Meiryo"/>
                <a:sym typeface="Meiryo"/>
              </a:rPr>
              <a:t>　 </a:t>
            </a:r>
            <a:r>
              <a:rPr lang="en-US" sz="1300">
                <a:solidFill>
                  <a:srgbClr val="CCCCCC"/>
                </a:solidFill>
                <a:highlight>
                  <a:srgbClr val="FCFCFC"/>
                </a:highlight>
                <a:latin typeface="Meiryo"/>
                <a:ea typeface="Meiryo"/>
                <a:cs typeface="Meiryo"/>
                <a:sym typeface="Meiryo"/>
              </a:rPr>
              <a:t>…………………………………………………………………………………………………………　</a:t>
            </a:r>
            <a:r>
              <a:rPr b="1" lang="en-US" sz="2000">
                <a:solidFill>
                  <a:srgbClr val="CCCCCC"/>
                </a:solidFill>
              </a:rPr>
              <a:t>P.14</a:t>
            </a:r>
            <a:endParaRPr b="1" i="0" sz="2000" u="sng" cap="none" strike="noStrike">
              <a:solidFill>
                <a:schemeClr val="dk1"/>
              </a:solidFill>
              <a:latin typeface="Calibri"/>
              <a:ea typeface="Calibri"/>
              <a:cs typeface="Calibri"/>
              <a:sym typeface="Calibri"/>
            </a:endParaRPr>
          </a:p>
        </p:txBody>
      </p:sp>
      <p:sp>
        <p:nvSpPr>
          <p:cNvPr id="62" name="Google Shape;62;p5"/>
          <p:cNvSpPr/>
          <p:nvPr/>
        </p:nvSpPr>
        <p:spPr>
          <a:xfrm>
            <a:off x="2130075" y="5498288"/>
            <a:ext cx="3364200" cy="371700"/>
          </a:xfrm>
          <a:prstGeom prst="rect">
            <a:avLst/>
          </a:prstGeom>
          <a:noFill/>
          <a:ln>
            <a:noFill/>
          </a:ln>
        </p:spPr>
        <p:txBody>
          <a:bodyPr anchorCtr="0" anchor="t" bIns="45700" lIns="91425" spcFirstLastPara="1" rIns="91425" wrap="square" tIns="45700">
            <a:noAutofit/>
          </a:bodyPr>
          <a:lstStyle/>
          <a:p>
            <a:pPr indent="-377190" lvl="1" marL="685800" marR="0" rtl="0" algn="l">
              <a:lnSpc>
                <a:spcPct val="160000"/>
              </a:lnSpc>
              <a:spcBef>
                <a:spcPts val="0"/>
              </a:spcBef>
              <a:spcAft>
                <a:spcPts val="0"/>
              </a:spcAft>
              <a:buClr>
                <a:srgbClr val="272525"/>
              </a:buClr>
              <a:buSzPts val="1800"/>
              <a:buFont typeface="Arial"/>
              <a:buChar char="•"/>
            </a:pPr>
            <a:r>
              <a:rPr b="0" i="0" lang="en-US" sz="1800" u="none" cap="none" strike="noStrike">
                <a:solidFill>
                  <a:srgbClr val="272525"/>
                </a:solidFill>
                <a:latin typeface="Arial"/>
                <a:ea typeface="Arial"/>
                <a:cs typeface="Arial"/>
                <a:sym typeface="Arial"/>
              </a:rPr>
              <a:t>世界の累積感染者数</a:t>
            </a:r>
            <a:endParaRPr b="0" i="0" sz="1800" u="none" cap="none" strike="noStrike">
              <a:solidFill>
                <a:schemeClr val="dk1"/>
              </a:solidFill>
              <a:latin typeface="Calibri"/>
              <a:ea typeface="Calibri"/>
              <a:cs typeface="Calibri"/>
              <a:sym typeface="Calibri"/>
            </a:endParaRPr>
          </a:p>
        </p:txBody>
      </p:sp>
      <p:sp>
        <p:nvSpPr>
          <p:cNvPr id="63" name="Google Shape;63;p5"/>
          <p:cNvSpPr/>
          <p:nvPr/>
        </p:nvSpPr>
        <p:spPr>
          <a:xfrm>
            <a:off x="2130075" y="5853138"/>
            <a:ext cx="3364200" cy="371700"/>
          </a:xfrm>
          <a:prstGeom prst="rect">
            <a:avLst/>
          </a:prstGeom>
          <a:noFill/>
          <a:ln>
            <a:noFill/>
          </a:ln>
        </p:spPr>
        <p:txBody>
          <a:bodyPr anchorCtr="0" anchor="t" bIns="45700" lIns="91425" spcFirstLastPara="1" rIns="91425" wrap="square" tIns="45700">
            <a:noAutofit/>
          </a:bodyPr>
          <a:lstStyle/>
          <a:p>
            <a:pPr indent="-377190" lvl="1" marL="685800" marR="0" rtl="0" algn="l">
              <a:lnSpc>
                <a:spcPct val="160000"/>
              </a:lnSpc>
              <a:spcBef>
                <a:spcPts val="0"/>
              </a:spcBef>
              <a:spcAft>
                <a:spcPts val="0"/>
              </a:spcAft>
              <a:buClr>
                <a:srgbClr val="272525"/>
              </a:buClr>
              <a:buSzPts val="1800"/>
              <a:buFont typeface="Arial"/>
              <a:buChar char="•"/>
            </a:pPr>
            <a:r>
              <a:rPr b="0" i="0" lang="en-US" sz="1800" u="none" cap="none" strike="noStrike">
                <a:solidFill>
                  <a:srgbClr val="272525"/>
                </a:solidFill>
                <a:latin typeface="Arial"/>
                <a:ea typeface="Arial"/>
                <a:cs typeface="Arial"/>
                <a:sym typeface="Arial"/>
              </a:rPr>
              <a:t>世界のワクチン接種率</a:t>
            </a:r>
            <a:endParaRPr b="0" i="0" sz="1800" u="none" cap="none" strike="noStrike">
              <a:solidFill>
                <a:schemeClr val="dk1"/>
              </a:solidFill>
              <a:latin typeface="Calibri"/>
              <a:ea typeface="Calibri"/>
              <a:cs typeface="Calibri"/>
              <a:sym typeface="Calibri"/>
            </a:endParaRPr>
          </a:p>
        </p:txBody>
      </p:sp>
      <p:sp>
        <p:nvSpPr>
          <p:cNvPr id="64" name="Google Shape;64;p5"/>
          <p:cNvSpPr/>
          <p:nvPr/>
        </p:nvSpPr>
        <p:spPr>
          <a:xfrm>
            <a:off x="2185416" y="6111775"/>
            <a:ext cx="10818900" cy="435900"/>
          </a:xfrm>
          <a:prstGeom prst="rect">
            <a:avLst/>
          </a:prstGeom>
          <a:noFill/>
          <a:ln>
            <a:noFill/>
          </a:ln>
        </p:spPr>
        <p:txBody>
          <a:bodyPr anchorCtr="0" anchor="t" bIns="45700" lIns="91425" spcFirstLastPara="1" rIns="91425" wrap="square" tIns="45700">
            <a:noAutofit/>
          </a:bodyPr>
          <a:lstStyle/>
          <a:p>
            <a:pPr indent="-389890" lvl="0" marL="342900" marR="0" rtl="0" algn="l">
              <a:lnSpc>
                <a:spcPct val="160000"/>
              </a:lnSpc>
              <a:spcBef>
                <a:spcPts val="0"/>
              </a:spcBef>
              <a:spcAft>
                <a:spcPts val="0"/>
              </a:spcAft>
              <a:buClr>
                <a:srgbClr val="272525"/>
              </a:buClr>
              <a:buSzPts val="2000"/>
              <a:buFont typeface="Calibri"/>
              <a:buAutoNum type="arabicPeriod" startAt="6"/>
            </a:pPr>
            <a:r>
              <a:rPr b="1" i="0" lang="en-US" sz="2000" u="sng" cap="none" strike="noStrike">
                <a:solidFill>
                  <a:srgbClr val="272525"/>
                </a:solidFill>
                <a:latin typeface="Arial"/>
                <a:ea typeface="Arial"/>
                <a:cs typeface="Arial"/>
                <a:sym typeface="Arial"/>
              </a:rPr>
              <a:t>まとめ</a:t>
            </a:r>
            <a:r>
              <a:rPr lang="en-US" sz="1300">
                <a:solidFill>
                  <a:schemeClr val="accent3"/>
                </a:solidFill>
                <a:highlight>
                  <a:srgbClr val="FCFCFC"/>
                </a:highlight>
                <a:latin typeface="Meiryo"/>
                <a:ea typeface="Meiryo"/>
                <a:cs typeface="Meiryo"/>
                <a:sym typeface="Meiryo"/>
              </a:rPr>
              <a:t>　</a:t>
            </a:r>
            <a:r>
              <a:rPr lang="en-US" sz="1300">
                <a:solidFill>
                  <a:srgbClr val="CCCCCC"/>
                </a:solidFill>
                <a:highlight>
                  <a:srgbClr val="FCFCFC"/>
                </a:highlight>
                <a:latin typeface="Meiryo"/>
                <a:ea typeface="Meiryo"/>
                <a:cs typeface="Meiryo"/>
                <a:sym typeface="Meiryo"/>
              </a:rPr>
              <a:t>……………………………………………………………………………………………………………………………………　</a:t>
            </a:r>
            <a:r>
              <a:rPr b="1" lang="en-US" sz="2000">
                <a:solidFill>
                  <a:srgbClr val="CCCCCC"/>
                </a:solidFill>
              </a:rPr>
              <a:t>P.16</a:t>
            </a:r>
            <a:endParaRPr b="1" i="0" sz="2000" u="sng" cap="none" strike="noStrike">
              <a:solidFill>
                <a:schemeClr val="dk1"/>
              </a:solidFill>
              <a:latin typeface="Calibri"/>
              <a:ea typeface="Calibri"/>
              <a:cs typeface="Calibri"/>
              <a:sym typeface="Calibri"/>
            </a:endParaRPr>
          </a:p>
        </p:txBody>
      </p:sp>
      <p:sp>
        <p:nvSpPr>
          <p:cNvPr id="65" name="Google Shape;65;p5"/>
          <p:cNvSpPr/>
          <p:nvPr/>
        </p:nvSpPr>
        <p:spPr>
          <a:xfrm>
            <a:off x="2185416" y="6519000"/>
            <a:ext cx="10575000" cy="371700"/>
          </a:xfrm>
          <a:prstGeom prst="rect">
            <a:avLst/>
          </a:prstGeom>
          <a:noFill/>
          <a:ln>
            <a:noFill/>
          </a:ln>
        </p:spPr>
        <p:txBody>
          <a:bodyPr anchorCtr="0" anchor="t" bIns="45700" lIns="91425" spcFirstLastPara="1" rIns="91425" wrap="square" tIns="45700">
            <a:noAutofit/>
          </a:bodyPr>
          <a:lstStyle/>
          <a:p>
            <a:pPr indent="-389890" lvl="0" marL="342900" marR="0" rtl="0" algn="l">
              <a:lnSpc>
                <a:spcPct val="160000"/>
              </a:lnSpc>
              <a:spcBef>
                <a:spcPts val="0"/>
              </a:spcBef>
              <a:spcAft>
                <a:spcPts val="0"/>
              </a:spcAft>
              <a:buClr>
                <a:srgbClr val="272525"/>
              </a:buClr>
              <a:buSzPts val="2000"/>
              <a:buFont typeface="Calibri"/>
              <a:buAutoNum type="arabicPeriod" startAt="7"/>
            </a:pPr>
            <a:r>
              <a:rPr b="1" i="0" lang="en-US" sz="2000" u="sng" cap="none" strike="noStrike">
                <a:solidFill>
                  <a:srgbClr val="272525"/>
                </a:solidFill>
                <a:latin typeface="Arial"/>
                <a:ea typeface="Arial"/>
                <a:cs typeface="Arial"/>
                <a:sym typeface="Arial"/>
              </a:rPr>
              <a:t>解決策と展望①</a:t>
            </a:r>
            <a:r>
              <a:rPr lang="en-US" sz="1300">
                <a:solidFill>
                  <a:srgbClr val="CCCCCC"/>
                </a:solidFill>
                <a:highlight>
                  <a:srgbClr val="FCFCFC"/>
                </a:highlight>
                <a:latin typeface="Meiryo"/>
                <a:ea typeface="Meiryo"/>
                <a:cs typeface="Meiryo"/>
                <a:sym typeface="Meiryo"/>
              </a:rPr>
              <a:t>　……………………………………………………………………………………………………………………　</a:t>
            </a:r>
            <a:r>
              <a:rPr b="1" lang="en-US" sz="2000">
                <a:solidFill>
                  <a:srgbClr val="CCCCCC"/>
                </a:solidFill>
              </a:rPr>
              <a:t>P.17</a:t>
            </a:r>
            <a:endParaRPr b="0" i="0" sz="2000" u="sng" cap="none" strike="noStrike">
              <a:solidFill>
                <a:schemeClr val="dk1"/>
              </a:solidFill>
              <a:latin typeface="Calibri"/>
              <a:ea typeface="Calibri"/>
              <a:cs typeface="Calibri"/>
              <a:sym typeface="Calibri"/>
            </a:endParaRPr>
          </a:p>
        </p:txBody>
      </p:sp>
      <p:sp>
        <p:nvSpPr>
          <p:cNvPr id="66" name="Google Shape;66;p5"/>
          <p:cNvSpPr/>
          <p:nvPr/>
        </p:nvSpPr>
        <p:spPr>
          <a:xfrm>
            <a:off x="2185416" y="6928800"/>
            <a:ext cx="10575000" cy="371700"/>
          </a:xfrm>
          <a:prstGeom prst="rect">
            <a:avLst/>
          </a:prstGeom>
          <a:noFill/>
          <a:ln>
            <a:noFill/>
          </a:ln>
        </p:spPr>
        <p:txBody>
          <a:bodyPr anchorCtr="0" anchor="t" bIns="45700" lIns="91425" spcFirstLastPara="1" rIns="91425" wrap="square" tIns="45700">
            <a:noAutofit/>
          </a:bodyPr>
          <a:lstStyle/>
          <a:p>
            <a:pPr indent="-389890" lvl="0" marL="342900" marR="0" rtl="0" algn="l">
              <a:lnSpc>
                <a:spcPct val="160000"/>
              </a:lnSpc>
              <a:spcBef>
                <a:spcPts val="0"/>
              </a:spcBef>
              <a:spcAft>
                <a:spcPts val="0"/>
              </a:spcAft>
              <a:buClr>
                <a:srgbClr val="272525"/>
              </a:buClr>
              <a:buSzPts val="2000"/>
              <a:buFont typeface="Calibri"/>
              <a:buAutoNum type="arabicPeriod" startAt="8"/>
            </a:pPr>
            <a:r>
              <a:rPr b="1" i="0" lang="en-US" sz="2000" u="sng" cap="none" strike="noStrike">
                <a:solidFill>
                  <a:srgbClr val="272525"/>
                </a:solidFill>
                <a:latin typeface="Arial"/>
                <a:ea typeface="Arial"/>
                <a:cs typeface="Arial"/>
                <a:sym typeface="Arial"/>
              </a:rPr>
              <a:t>解決策と展望②</a:t>
            </a:r>
            <a:r>
              <a:rPr lang="en-US" sz="1300">
                <a:solidFill>
                  <a:schemeClr val="accent3"/>
                </a:solidFill>
                <a:highlight>
                  <a:srgbClr val="FCFCFC"/>
                </a:highlight>
                <a:latin typeface="Meiryo"/>
                <a:ea typeface="Meiryo"/>
                <a:cs typeface="Meiryo"/>
                <a:sym typeface="Meiryo"/>
              </a:rPr>
              <a:t>　</a:t>
            </a:r>
            <a:r>
              <a:rPr lang="en-US" sz="1300">
                <a:solidFill>
                  <a:srgbClr val="CCCCCC"/>
                </a:solidFill>
                <a:highlight>
                  <a:srgbClr val="FCFCFC"/>
                </a:highlight>
                <a:latin typeface="Meiryo"/>
                <a:ea typeface="Meiryo"/>
                <a:cs typeface="Meiryo"/>
                <a:sym typeface="Meiryo"/>
              </a:rPr>
              <a:t>……………………………………………………………………………………………………………………　</a:t>
            </a:r>
            <a:r>
              <a:rPr b="1" lang="en-US" sz="2000">
                <a:solidFill>
                  <a:srgbClr val="CCCCCC"/>
                </a:solidFill>
              </a:rPr>
              <a:t>P.18</a:t>
            </a:r>
            <a:endParaRPr b="0" i="0" sz="2000" u="sng" cap="none" strike="noStrike">
              <a:solidFill>
                <a:schemeClr val="dk1"/>
              </a:solidFill>
              <a:latin typeface="Calibri"/>
              <a:ea typeface="Calibri"/>
              <a:cs typeface="Calibri"/>
              <a:sym typeface="Calibri"/>
            </a:endParaRPr>
          </a:p>
        </p:txBody>
      </p:sp>
      <p:sp>
        <p:nvSpPr>
          <p:cNvPr id="67" name="Google Shape;67;p5"/>
          <p:cNvSpPr/>
          <p:nvPr/>
        </p:nvSpPr>
        <p:spPr>
          <a:xfrm>
            <a:off x="2185416" y="7338600"/>
            <a:ext cx="10575000" cy="435900"/>
          </a:xfrm>
          <a:prstGeom prst="rect">
            <a:avLst/>
          </a:prstGeom>
          <a:noFill/>
          <a:ln>
            <a:noFill/>
          </a:ln>
        </p:spPr>
        <p:txBody>
          <a:bodyPr anchorCtr="0" anchor="t" bIns="45700" lIns="91425" spcFirstLastPara="1" rIns="91425" wrap="square" tIns="45700">
            <a:noAutofit/>
          </a:bodyPr>
          <a:lstStyle/>
          <a:p>
            <a:pPr indent="-389890" lvl="0" marL="342900" marR="0" rtl="0" algn="l">
              <a:lnSpc>
                <a:spcPct val="160000"/>
              </a:lnSpc>
              <a:spcBef>
                <a:spcPts val="0"/>
              </a:spcBef>
              <a:spcAft>
                <a:spcPts val="0"/>
              </a:spcAft>
              <a:buClr>
                <a:srgbClr val="272525"/>
              </a:buClr>
              <a:buSzPts val="2000"/>
              <a:buFont typeface="Calibri"/>
              <a:buAutoNum type="arabicPeriod" startAt="9"/>
            </a:pPr>
            <a:r>
              <a:rPr b="1" i="0" lang="en-US" sz="2000" u="sng" cap="none" strike="noStrike">
                <a:solidFill>
                  <a:srgbClr val="272525"/>
                </a:solidFill>
                <a:latin typeface="Arial"/>
                <a:ea typeface="Arial"/>
                <a:cs typeface="Arial"/>
                <a:sym typeface="Arial"/>
              </a:rPr>
              <a:t>解決策と展望③</a:t>
            </a:r>
            <a:r>
              <a:rPr lang="en-US" sz="1300">
                <a:solidFill>
                  <a:schemeClr val="accent3"/>
                </a:solidFill>
                <a:highlight>
                  <a:srgbClr val="FCFCFC"/>
                </a:highlight>
                <a:latin typeface="Meiryo"/>
                <a:ea typeface="Meiryo"/>
                <a:cs typeface="Meiryo"/>
                <a:sym typeface="Meiryo"/>
              </a:rPr>
              <a:t>　</a:t>
            </a:r>
            <a:r>
              <a:rPr lang="en-US" sz="1300">
                <a:solidFill>
                  <a:srgbClr val="CCCCCC"/>
                </a:solidFill>
                <a:highlight>
                  <a:srgbClr val="FCFCFC"/>
                </a:highlight>
                <a:latin typeface="Meiryo"/>
                <a:ea typeface="Meiryo"/>
                <a:cs typeface="Meiryo"/>
                <a:sym typeface="Meiryo"/>
              </a:rPr>
              <a:t>……………………………………………………………………………………………………………………　</a:t>
            </a:r>
            <a:r>
              <a:rPr b="1" lang="en-US" sz="2000">
                <a:solidFill>
                  <a:srgbClr val="CCCCCC"/>
                </a:solidFill>
              </a:rPr>
              <a:t>P.19</a:t>
            </a:r>
            <a:endParaRPr b="0" i="0" sz="2000" u="sng" cap="none" strike="noStrike">
              <a:solidFill>
                <a:schemeClr val="dk1"/>
              </a:solidFill>
              <a:latin typeface="Calibri"/>
              <a:ea typeface="Calibri"/>
              <a:cs typeface="Calibri"/>
              <a:sym typeface="Calibri"/>
            </a:endParaRPr>
          </a:p>
        </p:txBody>
      </p:sp>
      <p:sp>
        <p:nvSpPr>
          <p:cNvPr id="68" name="Google Shape;68;p5"/>
          <p:cNvSpPr/>
          <p:nvPr/>
        </p:nvSpPr>
        <p:spPr>
          <a:xfrm>
            <a:off x="2185416" y="7721850"/>
            <a:ext cx="10575000" cy="371700"/>
          </a:xfrm>
          <a:prstGeom prst="rect">
            <a:avLst/>
          </a:prstGeom>
          <a:noFill/>
          <a:ln>
            <a:noFill/>
          </a:ln>
        </p:spPr>
        <p:txBody>
          <a:bodyPr anchorCtr="0" anchor="t" bIns="45700" lIns="91425" spcFirstLastPara="1" rIns="91425" wrap="square" tIns="45700">
            <a:noAutofit/>
          </a:bodyPr>
          <a:lstStyle/>
          <a:p>
            <a:pPr indent="-389890" lvl="0" marL="342900" marR="0" rtl="0" algn="l">
              <a:lnSpc>
                <a:spcPct val="160000"/>
              </a:lnSpc>
              <a:spcBef>
                <a:spcPts val="0"/>
              </a:spcBef>
              <a:spcAft>
                <a:spcPts val="0"/>
              </a:spcAft>
              <a:buClr>
                <a:srgbClr val="272525"/>
              </a:buClr>
              <a:buSzPts val="2000"/>
              <a:buFont typeface="Calibri"/>
              <a:buAutoNum type="arabicPeriod" startAt="10"/>
            </a:pPr>
            <a:r>
              <a:rPr b="1" i="0" lang="en-US" sz="2000" u="sng" cap="none" strike="noStrike">
                <a:solidFill>
                  <a:srgbClr val="272525"/>
                </a:solidFill>
                <a:latin typeface="Arial"/>
                <a:ea typeface="Arial"/>
                <a:cs typeface="Arial"/>
                <a:sym typeface="Arial"/>
              </a:rPr>
              <a:t>参考文献</a:t>
            </a:r>
            <a:r>
              <a:rPr lang="en-US" sz="1300">
                <a:solidFill>
                  <a:schemeClr val="accent3"/>
                </a:solidFill>
                <a:highlight>
                  <a:srgbClr val="FCFCFC"/>
                </a:highlight>
                <a:latin typeface="Meiryo"/>
                <a:ea typeface="Meiryo"/>
                <a:cs typeface="Meiryo"/>
                <a:sym typeface="Meiryo"/>
              </a:rPr>
              <a:t>　  </a:t>
            </a:r>
            <a:r>
              <a:rPr lang="en-US" sz="1300">
                <a:solidFill>
                  <a:srgbClr val="CCCCCC"/>
                </a:solidFill>
                <a:highlight>
                  <a:srgbClr val="FCFCFC"/>
                </a:highlight>
                <a:latin typeface="Meiryo"/>
                <a:ea typeface="Meiryo"/>
                <a:cs typeface="Meiryo"/>
                <a:sym typeface="Meiryo"/>
              </a:rPr>
              <a:t>………………………………………………………………………………………………………………………………　</a:t>
            </a:r>
            <a:r>
              <a:rPr b="1" lang="en-US" sz="2000">
                <a:solidFill>
                  <a:srgbClr val="CCCCCC"/>
                </a:solidFill>
              </a:rPr>
              <a:t>P.20</a:t>
            </a:r>
            <a:endParaRPr b="0" i="0" sz="2000" u="sng"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6"/>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457200" rtl="0" algn="l">
              <a:lnSpc>
                <a:spcPct val="160029"/>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76" name="Google Shape;76;p6"/>
          <p:cNvSpPr/>
          <p:nvPr/>
        </p:nvSpPr>
        <p:spPr>
          <a:xfrm>
            <a:off x="906125" y="1544200"/>
            <a:ext cx="4885200" cy="627900"/>
          </a:xfrm>
          <a:prstGeom prst="rect">
            <a:avLst/>
          </a:prstGeom>
          <a:noFill/>
          <a:ln>
            <a:noFill/>
          </a:ln>
        </p:spPr>
        <p:txBody>
          <a:bodyPr anchorCtr="0" anchor="t" bIns="45700" lIns="91425" spcFirstLastPara="1" rIns="91425" wrap="square" tIns="45700">
            <a:noAutofit/>
          </a:bodyPr>
          <a:lstStyle/>
          <a:p>
            <a:pPr indent="0" lvl="0" marL="0" marR="0" rtl="0" algn="l">
              <a:lnSpc>
                <a:spcPct val="125007"/>
              </a:lnSpc>
              <a:spcBef>
                <a:spcPts val="0"/>
              </a:spcBef>
              <a:spcAft>
                <a:spcPts val="0"/>
              </a:spcAft>
              <a:buClr>
                <a:srgbClr val="000000"/>
              </a:buClr>
              <a:buSzPts val="3499"/>
              <a:buFont typeface="Arial"/>
              <a:buNone/>
            </a:pPr>
            <a:r>
              <a:rPr b="1" i="0" lang="en-US" sz="4099" u="none" cap="none" strike="noStrike">
                <a:solidFill>
                  <a:srgbClr val="000000"/>
                </a:solidFill>
                <a:latin typeface="Arial"/>
                <a:ea typeface="Arial"/>
                <a:cs typeface="Arial"/>
                <a:sym typeface="Arial"/>
              </a:rPr>
              <a:t>コロナウイルスとは</a:t>
            </a:r>
            <a:endParaRPr b="0" i="0" sz="4099" u="none" cap="none" strike="noStrike">
              <a:solidFill>
                <a:schemeClr val="dk1"/>
              </a:solidFill>
              <a:latin typeface="Calibri"/>
              <a:ea typeface="Calibri"/>
              <a:cs typeface="Calibri"/>
              <a:sym typeface="Calibri"/>
            </a:endParaRPr>
          </a:p>
        </p:txBody>
      </p:sp>
      <p:sp>
        <p:nvSpPr>
          <p:cNvPr id="77" name="Google Shape;77;p6"/>
          <p:cNvSpPr/>
          <p:nvPr/>
        </p:nvSpPr>
        <p:spPr>
          <a:xfrm>
            <a:off x="1140575" y="2333650"/>
            <a:ext cx="11579400" cy="548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Arial"/>
              <a:buNone/>
            </a:pPr>
            <a:r>
              <a:rPr b="0" i="0" lang="en-US" sz="2000" u="none" cap="none" strike="noStrike">
                <a:solidFill>
                  <a:srgbClr val="374151"/>
                </a:solidFill>
                <a:latin typeface="Arial"/>
                <a:ea typeface="Arial"/>
                <a:cs typeface="Arial"/>
                <a:sym typeface="Arial"/>
              </a:rPr>
              <a:t>コロナウイルスは2019年末に中国で初めて確認され、その後世界的な大流行を引き起こしました。</a:t>
            </a:r>
            <a:endParaRPr b="0" i="0" sz="2000" u="none" cap="none" strike="noStrike">
              <a:solidFill>
                <a:srgbClr val="374151"/>
              </a:solidFill>
              <a:latin typeface="Calibri"/>
              <a:ea typeface="Calibri"/>
              <a:cs typeface="Calibri"/>
              <a:sym typeface="Calibri"/>
            </a:endParaRPr>
          </a:p>
        </p:txBody>
      </p:sp>
      <p:sp>
        <p:nvSpPr>
          <p:cNvPr id="78" name="Google Shape;78;p6"/>
          <p:cNvSpPr/>
          <p:nvPr/>
        </p:nvSpPr>
        <p:spPr>
          <a:xfrm>
            <a:off x="1140575" y="2891500"/>
            <a:ext cx="11351400" cy="878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Arial"/>
              <a:buNone/>
            </a:pPr>
            <a:r>
              <a:rPr b="0" i="0" lang="en-US" sz="2000" u="none" cap="none" strike="noStrike">
                <a:solidFill>
                  <a:srgbClr val="374151"/>
                </a:solidFill>
                <a:latin typeface="Arial"/>
                <a:ea typeface="Arial"/>
                <a:cs typeface="Arial"/>
                <a:sym typeface="Arial"/>
              </a:rPr>
              <a:t>このウイルスは、呼吸器症状を引き起こすことがあり、感染者急増に伴い、健康や経済、</a:t>
            </a:r>
            <a:endParaRPr b="0" i="0" sz="2000" u="none" cap="none" strike="noStrike">
              <a:solidFill>
                <a:srgbClr val="374151"/>
              </a:solidFill>
              <a:latin typeface="Arial"/>
              <a:ea typeface="Arial"/>
              <a:cs typeface="Arial"/>
              <a:sym typeface="Arial"/>
            </a:endParaRPr>
          </a:p>
          <a:p>
            <a:pPr indent="0" lvl="0" marL="0" marR="0" rtl="0" algn="l">
              <a:lnSpc>
                <a:spcPct val="159942"/>
              </a:lnSpc>
              <a:spcBef>
                <a:spcPts val="0"/>
              </a:spcBef>
              <a:spcAft>
                <a:spcPts val="0"/>
              </a:spcAft>
              <a:buClr>
                <a:srgbClr val="272525"/>
              </a:buClr>
              <a:buSzPts val="1750"/>
              <a:buFont typeface="Arial"/>
              <a:buNone/>
            </a:pPr>
            <a:r>
              <a:rPr b="0" i="0" lang="en-US" sz="2000" u="none" cap="none" strike="noStrike">
                <a:solidFill>
                  <a:srgbClr val="374151"/>
                </a:solidFill>
                <a:latin typeface="Arial"/>
                <a:ea typeface="Arial"/>
                <a:cs typeface="Arial"/>
                <a:sym typeface="Arial"/>
              </a:rPr>
              <a:t>社会に深刻な影響を与えました。</a:t>
            </a:r>
            <a:endParaRPr b="0" i="0" sz="2000" u="none" cap="none" strike="noStrike">
              <a:solidFill>
                <a:srgbClr val="374151"/>
              </a:solidFill>
              <a:latin typeface="Calibri"/>
              <a:ea typeface="Calibri"/>
              <a:cs typeface="Calibri"/>
              <a:sym typeface="Calibri"/>
            </a:endParaRPr>
          </a:p>
        </p:txBody>
      </p:sp>
      <p:sp>
        <p:nvSpPr>
          <p:cNvPr id="79" name="Google Shape;79;p6"/>
          <p:cNvSpPr/>
          <p:nvPr/>
        </p:nvSpPr>
        <p:spPr>
          <a:xfrm>
            <a:off x="1140575" y="3956575"/>
            <a:ext cx="11486700" cy="14211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Arial"/>
              <a:buNone/>
            </a:pPr>
            <a:r>
              <a:rPr b="0" i="0" lang="en-US" sz="2000" u="none" cap="none" strike="noStrike">
                <a:solidFill>
                  <a:srgbClr val="374151"/>
                </a:solidFill>
                <a:latin typeface="Arial"/>
                <a:ea typeface="Arial"/>
                <a:cs typeface="Arial"/>
                <a:sym typeface="Arial"/>
              </a:rPr>
              <a:t>ワクチン接種や感染予防対策が行われていますが、ワクチンの効果については様々な視点からの</a:t>
            </a:r>
            <a:endParaRPr b="0" i="0" sz="2000" u="none" cap="none" strike="noStrike">
              <a:solidFill>
                <a:srgbClr val="374151"/>
              </a:solidFill>
              <a:latin typeface="Arial"/>
              <a:ea typeface="Arial"/>
              <a:cs typeface="Arial"/>
              <a:sym typeface="Arial"/>
            </a:endParaRPr>
          </a:p>
          <a:p>
            <a:pPr indent="0" lvl="0" marL="0" marR="0" rtl="0" algn="l">
              <a:lnSpc>
                <a:spcPct val="159942"/>
              </a:lnSpc>
              <a:spcBef>
                <a:spcPts val="0"/>
              </a:spcBef>
              <a:spcAft>
                <a:spcPts val="0"/>
              </a:spcAft>
              <a:buClr>
                <a:srgbClr val="272525"/>
              </a:buClr>
              <a:buSzPts val="1750"/>
              <a:buFont typeface="Arial"/>
              <a:buNone/>
            </a:pPr>
            <a:r>
              <a:rPr b="0" i="0" lang="en-US" sz="2000" u="none" cap="none" strike="noStrike">
                <a:solidFill>
                  <a:srgbClr val="374151"/>
                </a:solidFill>
                <a:latin typeface="Arial"/>
                <a:ea typeface="Arial"/>
                <a:cs typeface="Arial"/>
                <a:sym typeface="Arial"/>
              </a:rPr>
              <a:t>疑</a:t>
            </a:r>
            <a:r>
              <a:rPr b="0" i="0" lang="en-US" sz="2000" u="none" cap="none" strike="noStrike">
                <a:solidFill>
                  <a:srgbClr val="374151"/>
                </a:solidFill>
                <a:latin typeface="Arial"/>
                <a:ea typeface="Arial"/>
                <a:cs typeface="Arial"/>
                <a:sym typeface="Arial"/>
              </a:rPr>
              <a:t>問</a:t>
            </a:r>
            <a:r>
              <a:rPr b="0" i="0" lang="en-US" sz="2000" u="none" cap="none" strike="noStrike">
                <a:solidFill>
                  <a:srgbClr val="374151"/>
                </a:solidFill>
                <a:latin typeface="Arial"/>
                <a:ea typeface="Arial"/>
                <a:cs typeface="Arial"/>
                <a:sym typeface="Arial"/>
              </a:rPr>
              <a:t>や検証が存在し、日本ではゼロコロナを目指すよりも、「コロナとどう向き合うか」にシフトしつつある。</a:t>
            </a:r>
            <a:endParaRPr b="0" i="0" sz="2000" u="none" cap="none" strike="noStrike">
              <a:solidFill>
                <a:srgbClr val="374151"/>
              </a:solidFill>
              <a:latin typeface="Calibri"/>
              <a:ea typeface="Calibri"/>
              <a:cs typeface="Calibri"/>
              <a:sym typeface="Calibri"/>
            </a:endParaRPr>
          </a:p>
        </p:txBody>
      </p:sp>
      <p:sp>
        <p:nvSpPr>
          <p:cNvPr id="80" name="Google Shape;80;p6"/>
          <p:cNvSpPr/>
          <p:nvPr/>
        </p:nvSpPr>
        <p:spPr>
          <a:xfrm>
            <a:off x="1140575" y="5591575"/>
            <a:ext cx="7807200" cy="548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F44444"/>
              </a:buClr>
              <a:buSzPts val="1750"/>
              <a:buFont typeface="Arial"/>
              <a:buNone/>
            </a:pPr>
            <a:r>
              <a:rPr b="1" i="0" lang="en-US" sz="2200" u="none" cap="none" strike="noStrike">
                <a:solidFill>
                  <a:srgbClr val="F44444"/>
                </a:solidFill>
                <a:latin typeface="Arial"/>
                <a:ea typeface="Arial"/>
                <a:cs typeface="Arial"/>
                <a:sym typeface="Arial"/>
              </a:rPr>
              <a:t>今後の感染症対策に向けた展望を考える重要性があります。</a:t>
            </a:r>
            <a:endParaRPr b="0" i="0" sz="2200" u="none" cap="none" strike="noStrike">
              <a:solidFill>
                <a:schemeClr val="dk1"/>
              </a:solidFill>
              <a:latin typeface="Calibri"/>
              <a:ea typeface="Calibri"/>
              <a:cs typeface="Calibri"/>
              <a:sym typeface="Calibri"/>
            </a:endParaRPr>
          </a:p>
        </p:txBody>
      </p:sp>
      <p:sp>
        <p:nvSpPr>
          <p:cNvPr id="81" name="Google Shape;81;p6"/>
          <p:cNvSpPr txBox="1"/>
          <p:nvPr/>
        </p:nvSpPr>
        <p:spPr>
          <a:xfrm>
            <a:off x="906125" y="479350"/>
            <a:ext cx="7807200" cy="877200"/>
          </a:xfrm>
          <a:prstGeom prst="rect">
            <a:avLst/>
          </a:prstGeom>
          <a:noFill/>
          <a:ln>
            <a:noFill/>
          </a:ln>
        </p:spPr>
        <p:txBody>
          <a:bodyPr anchorCtr="0" anchor="t" bIns="91425" lIns="91425" spcFirstLastPara="1" rIns="91425" wrap="square" tIns="91425">
            <a:spAutoFit/>
          </a:bodyPr>
          <a:lstStyle/>
          <a:p>
            <a:pPr indent="-541909" lvl="0" marL="342900" rtl="0" algn="l">
              <a:lnSpc>
                <a:spcPct val="160029"/>
              </a:lnSpc>
              <a:spcBef>
                <a:spcPts val="0"/>
              </a:spcBef>
              <a:spcAft>
                <a:spcPts val="0"/>
              </a:spcAft>
              <a:buClr>
                <a:srgbClr val="272525"/>
              </a:buClr>
              <a:buSzPts val="4500"/>
              <a:buFont typeface="Calibri"/>
              <a:buAutoNum type="arabicPeriod"/>
            </a:pPr>
            <a:r>
              <a:rPr b="1" lang="en-US" sz="4500" u="sng">
                <a:solidFill>
                  <a:srgbClr val="272525"/>
                </a:solidFill>
              </a:rPr>
              <a:t>コロナウイルスについて</a:t>
            </a:r>
            <a:endParaRPr sz="4500" u="sng"/>
          </a:p>
        </p:txBody>
      </p:sp>
      <p:pic>
        <p:nvPicPr>
          <p:cNvPr id="82" name="Google Shape;82;p6"/>
          <p:cNvPicPr preferRelativeResize="0"/>
          <p:nvPr/>
        </p:nvPicPr>
        <p:blipFill>
          <a:blip r:embed="rId3">
            <a:alphaModFix/>
          </a:blip>
          <a:stretch>
            <a:fillRect/>
          </a:stretch>
        </p:blipFill>
        <p:spPr>
          <a:xfrm>
            <a:off x="10245750" y="5564050"/>
            <a:ext cx="2474226" cy="1850425"/>
          </a:xfrm>
          <a:prstGeom prst="rect">
            <a:avLst/>
          </a:prstGeom>
          <a:noFill/>
          <a:ln>
            <a:noFill/>
          </a:ln>
        </p:spPr>
      </p:pic>
      <p:sp>
        <p:nvSpPr>
          <p:cNvPr id="83" name="Google Shape;83;p6"/>
          <p:cNvSpPr txBox="1"/>
          <p:nvPr/>
        </p:nvSpPr>
        <p:spPr>
          <a:xfrm>
            <a:off x="14120000" y="7655075"/>
            <a:ext cx="51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4</a:t>
            </a:r>
            <a:endParaRPr sz="29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2105250" y="611325"/>
            <a:ext cx="10419900" cy="6180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000000"/>
              </a:buClr>
              <a:buSzPts val="3040"/>
              <a:buFont typeface="Arial"/>
              <a:buNone/>
            </a:pPr>
            <a:r>
              <a:rPr b="1" lang="en-US" sz="4000"/>
              <a:t>流行波と</a:t>
            </a:r>
            <a:r>
              <a:rPr b="1" i="0" lang="en-US" sz="4000" u="none" cap="none" strike="noStrike">
                <a:solidFill>
                  <a:srgbClr val="000000"/>
                </a:solidFill>
                <a:latin typeface="Arial"/>
                <a:ea typeface="Arial"/>
                <a:cs typeface="Arial"/>
                <a:sym typeface="Arial"/>
              </a:rPr>
              <a:t>ワクチン接種回数やワクチンの種類</a:t>
            </a:r>
            <a:endParaRPr b="0" i="0" sz="4000" u="none" cap="none" strike="noStrike">
              <a:solidFill>
                <a:schemeClr val="dk1"/>
              </a:solidFill>
              <a:latin typeface="Calibri"/>
              <a:ea typeface="Calibri"/>
              <a:cs typeface="Calibri"/>
              <a:sym typeface="Calibri"/>
            </a:endParaRPr>
          </a:p>
        </p:txBody>
      </p:sp>
      <p:sp>
        <p:nvSpPr>
          <p:cNvPr id="92" name="Google Shape;92;p7"/>
          <p:cNvSpPr/>
          <p:nvPr/>
        </p:nvSpPr>
        <p:spPr>
          <a:xfrm>
            <a:off x="6115350" y="3906150"/>
            <a:ext cx="2399700" cy="417300"/>
          </a:xfrm>
          <a:prstGeom prst="rect">
            <a:avLst/>
          </a:prstGeom>
          <a:noFill/>
          <a:ln>
            <a:noFill/>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000000"/>
              </a:buClr>
              <a:buSzPts val="1900"/>
              <a:buFont typeface="Arial"/>
              <a:buNone/>
            </a:pPr>
            <a:r>
              <a:rPr b="1" i="0" lang="en-US" sz="2100" u="none" cap="none" strike="noStrike">
                <a:solidFill>
                  <a:srgbClr val="007EBD"/>
                </a:solidFill>
                <a:latin typeface="Arial"/>
                <a:ea typeface="Arial"/>
                <a:cs typeface="Arial"/>
                <a:sym typeface="Arial"/>
              </a:rPr>
              <a:t>ワクチン接種回数</a:t>
            </a:r>
            <a:endParaRPr b="0" i="0" sz="2100" u="none" cap="none" strike="noStrike">
              <a:solidFill>
                <a:srgbClr val="007EBD"/>
              </a:solidFill>
              <a:latin typeface="Calibri"/>
              <a:ea typeface="Calibri"/>
              <a:cs typeface="Calibri"/>
              <a:sym typeface="Calibri"/>
            </a:endParaRPr>
          </a:p>
        </p:txBody>
      </p:sp>
      <p:sp>
        <p:nvSpPr>
          <p:cNvPr id="93" name="Google Shape;93;p7"/>
          <p:cNvSpPr/>
          <p:nvPr/>
        </p:nvSpPr>
        <p:spPr>
          <a:xfrm>
            <a:off x="5010750" y="4335025"/>
            <a:ext cx="4608900" cy="7374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520"/>
              <a:buFont typeface="Arial"/>
              <a:buNone/>
            </a:pPr>
            <a:r>
              <a:rPr b="0" i="0" lang="en-US" sz="1620" u="none" cap="none" strike="noStrike">
                <a:solidFill>
                  <a:srgbClr val="374151"/>
                </a:solidFill>
                <a:latin typeface="Arial"/>
                <a:ea typeface="Arial"/>
                <a:cs typeface="Arial"/>
                <a:sym typeface="Arial"/>
              </a:rPr>
              <a:t>現在、日本国内では新型コロナワクチンの接種が1回目から7回目の接種が行われています。</a:t>
            </a:r>
            <a:endParaRPr b="0" i="0" sz="1620" u="none" cap="none" strike="noStrike">
              <a:solidFill>
                <a:srgbClr val="374151"/>
              </a:solidFill>
              <a:latin typeface="Calibri"/>
              <a:ea typeface="Calibri"/>
              <a:cs typeface="Calibri"/>
              <a:sym typeface="Calibri"/>
            </a:endParaRPr>
          </a:p>
        </p:txBody>
      </p:sp>
      <p:sp>
        <p:nvSpPr>
          <p:cNvPr id="94" name="Google Shape;94;p7"/>
          <p:cNvSpPr/>
          <p:nvPr/>
        </p:nvSpPr>
        <p:spPr>
          <a:xfrm>
            <a:off x="5685150" y="5084000"/>
            <a:ext cx="3260100" cy="29262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None/>
            </a:pPr>
            <a:r>
              <a:rPr b="0" i="0" lang="en-US" sz="1720" cap="none" strike="noStrike">
                <a:solidFill>
                  <a:srgbClr val="374151"/>
                </a:solidFill>
                <a:latin typeface="Arial"/>
                <a:ea typeface="Arial"/>
                <a:cs typeface="Arial"/>
                <a:sym typeface="Arial"/>
              </a:rPr>
              <a:t>2021年2月 </a:t>
            </a:r>
            <a:r>
              <a:rPr lang="en-US" sz="1720">
                <a:solidFill>
                  <a:srgbClr val="374151"/>
                </a:solidFill>
              </a:rPr>
              <a:t>  : </a:t>
            </a:r>
            <a:r>
              <a:rPr lang="en-US" sz="1720">
                <a:solidFill>
                  <a:srgbClr val="374151"/>
                </a:solidFill>
              </a:rPr>
              <a:t>1回目接種開始</a:t>
            </a:r>
            <a:br>
              <a:rPr b="0" i="0" lang="en-US" sz="1720" cap="none" strike="noStrike">
                <a:solidFill>
                  <a:srgbClr val="374151"/>
                </a:solidFill>
                <a:latin typeface="Arial"/>
                <a:ea typeface="Arial"/>
                <a:cs typeface="Arial"/>
                <a:sym typeface="Arial"/>
              </a:rPr>
            </a:br>
            <a:r>
              <a:rPr b="0" i="0" lang="en-US" sz="1720" cap="none" strike="noStrike">
                <a:solidFill>
                  <a:srgbClr val="374151"/>
                </a:solidFill>
                <a:latin typeface="Arial"/>
                <a:ea typeface="Arial"/>
                <a:cs typeface="Arial"/>
                <a:sym typeface="Arial"/>
              </a:rPr>
              <a:t>2021年3月  </a:t>
            </a:r>
            <a:r>
              <a:rPr lang="en-US" sz="1720">
                <a:solidFill>
                  <a:srgbClr val="374151"/>
                </a:solidFill>
              </a:rPr>
              <a:t> : </a:t>
            </a:r>
            <a:r>
              <a:rPr lang="en-US" sz="1720">
                <a:solidFill>
                  <a:srgbClr val="374151"/>
                </a:solidFill>
              </a:rPr>
              <a:t>2回目接種開始</a:t>
            </a:r>
            <a:br>
              <a:rPr b="0" i="0" lang="en-US" sz="1720" cap="none" strike="noStrike">
                <a:solidFill>
                  <a:srgbClr val="374151"/>
                </a:solidFill>
                <a:latin typeface="Arial"/>
                <a:ea typeface="Arial"/>
                <a:cs typeface="Arial"/>
                <a:sym typeface="Arial"/>
              </a:rPr>
            </a:br>
            <a:r>
              <a:rPr b="0" i="0" lang="en-US" sz="1720" cap="none" strike="noStrike">
                <a:solidFill>
                  <a:srgbClr val="374151"/>
                </a:solidFill>
                <a:latin typeface="Arial"/>
                <a:ea typeface="Arial"/>
                <a:cs typeface="Arial"/>
                <a:sym typeface="Arial"/>
              </a:rPr>
              <a:t>2021年12</a:t>
            </a:r>
            <a:r>
              <a:rPr b="0" i="0" lang="en-US" sz="1720" cap="none" strike="noStrike">
                <a:solidFill>
                  <a:srgbClr val="374151"/>
                </a:solidFill>
                <a:latin typeface="Arial"/>
                <a:ea typeface="Arial"/>
                <a:cs typeface="Arial"/>
                <a:sym typeface="Arial"/>
              </a:rPr>
              <a:t>月</a:t>
            </a:r>
            <a:r>
              <a:rPr lang="en-US" sz="1720">
                <a:solidFill>
                  <a:srgbClr val="374151"/>
                </a:solidFill>
              </a:rPr>
              <a:t> : 3回目接種開始</a:t>
            </a:r>
            <a:endParaRPr sz="1720">
              <a:solidFill>
                <a:srgbClr val="374151"/>
              </a:solidFill>
            </a:endParaRPr>
          </a:p>
          <a:p>
            <a:pPr indent="0" lvl="0" marL="0" marR="0" rtl="0" algn="l">
              <a:lnSpc>
                <a:spcPct val="160000"/>
              </a:lnSpc>
              <a:spcBef>
                <a:spcPts val="0"/>
              </a:spcBef>
              <a:spcAft>
                <a:spcPts val="0"/>
              </a:spcAft>
              <a:buNone/>
            </a:pPr>
            <a:r>
              <a:rPr b="0" i="0" lang="en-US" sz="1720" cap="none" strike="noStrike">
                <a:solidFill>
                  <a:srgbClr val="374151"/>
                </a:solidFill>
                <a:latin typeface="Arial"/>
                <a:ea typeface="Arial"/>
                <a:cs typeface="Arial"/>
                <a:sym typeface="Arial"/>
              </a:rPr>
              <a:t>2022年5月</a:t>
            </a:r>
            <a:r>
              <a:rPr lang="en-US" sz="1720">
                <a:solidFill>
                  <a:srgbClr val="374151"/>
                </a:solidFill>
              </a:rPr>
              <a:t>  ：</a:t>
            </a:r>
            <a:r>
              <a:rPr lang="en-US" sz="1720">
                <a:solidFill>
                  <a:srgbClr val="374151"/>
                </a:solidFill>
              </a:rPr>
              <a:t>4回目接種開始</a:t>
            </a:r>
            <a:br>
              <a:rPr b="0" i="0" lang="en-US" sz="1720" cap="none" strike="noStrike">
                <a:solidFill>
                  <a:srgbClr val="374151"/>
                </a:solidFill>
                <a:latin typeface="Arial"/>
                <a:ea typeface="Arial"/>
                <a:cs typeface="Arial"/>
                <a:sym typeface="Arial"/>
              </a:rPr>
            </a:br>
            <a:r>
              <a:rPr b="0" i="0" lang="en-US" sz="1720" cap="none" strike="noStrike">
                <a:solidFill>
                  <a:srgbClr val="374151"/>
                </a:solidFill>
                <a:latin typeface="Arial"/>
                <a:ea typeface="Arial"/>
                <a:cs typeface="Arial"/>
                <a:sym typeface="Arial"/>
              </a:rPr>
              <a:t>2022年10月</a:t>
            </a:r>
            <a:r>
              <a:rPr lang="en-US" sz="1720">
                <a:solidFill>
                  <a:srgbClr val="374151"/>
                </a:solidFill>
              </a:rPr>
              <a:t>：</a:t>
            </a:r>
            <a:r>
              <a:rPr lang="en-US" sz="1720">
                <a:solidFill>
                  <a:srgbClr val="374151"/>
                </a:solidFill>
              </a:rPr>
              <a:t>5回目接種開始</a:t>
            </a:r>
            <a:br>
              <a:rPr b="0" i="0" lang="en-US" sz="1720" cap="none" strike="noStrike">
                <a:solidFill>
                  <a:srgbClr val="374151"/>
                </a:solidFill>
                <a:latin typeface="Arial"/>
                <a:ea typeface="Arial"/>
                <a:cs typeface="Arial"/>
                <a:sym typeface="Arial"/>
              </a:rPr>
            </a:br>
            <a:r>
              <a:rPr b="0" i="0" lang="en-US" sz="1720" cap="none" strike="noStrike">
                <a:solidFill>
                  <a:srgbClr val="374151"/>
                </a:solidFill>
                <a:latin typeface="Arial"/>
                <a:ea typeface="Arial"/>
                <a:cs typeface="Arial"/>
                <a:sym typeface="Arial"/>
              </a:rPr>
              <a:t>2023年1月  </a:t>
            </a:r>
            <a:r>
              <a:rPr lang="en-US" sz="1720">
                <a:solidFill>
                  <a:srgbClr val="374151"/>
                </a:solidFill>
              </a:rPr>
              <a:t>：</a:t>
            </a:r>
            <a:r>
              <a:rPr lang="en-US" sz="1720">
                <a:solidFill>
                  <a:srgbClr val="374151"/>
                </a:solidFill>
              </a:rPr>
              <a:t>6回目接種開始</a:t>
            </a:r>
            <a:br>
              <a:rPr b="0" i="0" lang="en-US" sz="1720" cap="none" strike="noStrike">
                <a:solidFill>
                  <a:srgbClr val="374151"/>
                </a:solidFill>
                <a:latin typeface="Arial"/>
                <a:ea typeface="Arial"/>
                <a:cs typeface="Arial"/>
                <a:sym typeface="Arial"/>
              </a:rPr>
            </a:br>
            <a:r>
              <a:rPr b="0" i="0" lang="en-US" sz="1720" cap="none" strike="noStrike">
                <a:solidFill>
                  <a:srgbClr val="374151"/>
                </a:solidFill>
                <a:latin typeface="Arial"/>
                <a:ea typeface="Arial"/>
                <a:cs typeface="Arial"/>
                <a:sym typeface="Arial"/>
              </a:rPr>
              <a:t>2023年3</a:t>
            </a:r>
            <a:r>
              <a:rPr b="0" i="0" lang="en-US" sz="1720" cap="none" strike="noStrike">
                <a:solidFill>
                  <a:srgbClr val="374151"/>
                </a:solidFill>
                <a:latin typeface="Arial"/>
                <a:ea typeface="Arial"/>
                <a:cs typeface="Arial"/>
                <a:sym typeface="Arial"/>
              </a:rPr>
              <a:t>月</a:t>
            </a:r>
            <a:r>
              <a:rPr lang="en-US" sz="1720">
                <a:solidFill>
                  <a:srgbClr val="374151"/>
                </a:solidFill>
              </a:rPr>
              <a:t>  ：7回目接種開始</a:t>
            </a:r>
            <a:endParaRPr b="0" i="0" sz="1720" cap="none" strike="noStrike">
              <a:solidFill>
                <a:srgbClr val="374151"/>
              </a:solidFill>
              <a:latin typeface="Calibri"/>
              <a:ea typeface="Calibri"/>
              <a:cs typeface="Calibri"/>
              <a:sym typeface="Calibri"/>
            </a:endParaRPr>
          </a:p>
        </p:txBody>
      </p:sp>
      <p:sp>
        <p:nvSpPr>
          <p:cNvPr id="95" name="Google Shape;95;p7"/>
          <p:cNvSpPr/>
          <p:nvPr/>
        </p:nvSpPr>
        <p:spPr>
          <a:xfrm>
            <a:off x="11151500" y="3854288"/>
            <a:ext cx="2228700" cy="417300"/>
          </a:xfrm>
          <a:prstGeom prst="rect">
            <a:avLst/>
          </a:prstGeom>
          <a:noFill/>
          <a:ln>
            <a:noFill/>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000000"/>
              </a:buClr>
              <a:buSzPts val="1900"/>
              <a:buFont typeface="Arial"/>
              <a:buNone/>
            </a:pPr>
            <a:r>
              <a:rPr b="1" i="0" lang="en-US" sz="2100" u="none" cap="none" strike="noStrike">
                <a:solidFill>
                  <a:srgbClr val="007EBD"/>
                </a:solidFill>
                <a:latin typeface="Arial"/>
                <a:ea typeface="Arial"/>
                <a:cs typeface="Arial"/>
                <a:sym typeface="Arial"/>
              </a:rPr>
              <a:t>ワクチンの種類</a:t>
            </a:r>
            <a:endParaRPr b="0" i="0" sz="2100" u="none" cap="none" strike="noStrike">
              <a:solidFill>
                <a:srgbClr val="007EBD"/>
              </a:solidFill>
              <a:latin typeface="Calibri"/>
              <a:ea typeface="Calibri"/>
              <a:cs typeface="Calibri"/>
              <a:sym typeface="Calibri"/>
            </a:endParaRPr>
          </a:p>
        </p:txBody>
      </p:sp>
      <p:sp>
        <p:nvSpPr>
          <p:cNvPr id="96" name="Google Shape;96;p7"/>
          <p:cNvSpPr/>
          <p:nvPr/>
        </p:nvSpPr>
        <p:spPr>
          <a:xfrm>
            <a:off x="10045700" y="4335037"/>
            <a:ext cx="4440300" cy="7374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520"/>
              <a:buFont typeface="Arial"/>
              <a:buNone/>
            </a:pPr>
            <a:r>
              <a:rPr b="0" i="0" lang="en-US" sz="1620" u="none" cap="none" strike="noStrike">
                <a:solidFill>
                  <a:srgbClr val="374151"/>
                </a:solidFill>
                <a:latin typeface="Arial"/>
                <a:ea typeface="Arial"/>
                <a:cs typeface="Arial"/>
                <a:sym typeface="Arial"/>
              </a:rPr>
              <a:t>日本で現在使用されている新型コロナウイルスのワクチンは以下の4つです</a:t>
            </a:r>
            <a:endParaRPr b="0" i="0" sz="1620" u="none" cap="none" strike="noStrike">
              <a:solidFill>
                <a:srgbClr val="374151"/>
              </a:solidFill>
              <a:latin typeface="Calibri"/>
              <a:ea typeface="Calibri"/>
              <a:cs typeface="Calibri"/>
              <a:sym typeface="Calibri"/>
            </a:endParaRPr>
          </a:p>
        </p:txBody>
      </p:sp>
      <p:sp>
        <p:nvSpPr>
          <p:cNvPr id="97" name="Google Shape;97;p7"/>
          <p:cNvSpPr/>
          <p:nvPr/>
        </p:nvSpPr>
        <p:spPr>
          <a:xfrm>
            <a:off x="10200050" y="5135850"/>
            <a:ext cx="4131600" cy="1700700"/>
          </a:xfrm>
          <a:prstGeom prst="rect">
            <a:avLst/>
          </a:prstGeom>
          <a:noFill/>
          <a:ln>
            <a:noFill/>
          </a:ln>
        </p:spPr>
        <p:txBody>
          <a:bodyPr anchorCtr="0" anchor="t" bIns="45700" lIns="91425" spcFirstLastPara="1" rIns="91425" wrap="square" tIns="45700">
            <a:noAutofit/>
          </a:bodyPr>
          <a:lstStyle/>
          <a:p>
            <a:pPr indent="-337820" lvl="0" marL="457200" marR="0" rtl="0" algn="l">
              <a:lnSpc>
                <a:spcPct val="160000"/>
              </a:lnSpc>
              <a:spcBef>
                <a:spcPts val="0"/>
              </a:spcBef>
              <a:spcAft>
                <a:spcPts val="0"/>
              </a:spcAft>
              <a:buClr>
                <a:srgbClr val="374151"/>
              </a:buClr>
              <a:buSzPts val="1720"/>
              <a:buFont typeface="Arial"/>
              <a:buChar char="•"/>
            </a:pPr>
            <a:r>
              <a:rPr b="0" i="0" lang="en-US" sz="1720" u="sng" cap="none" strike="noStrike">
                <a:solidFill>
                  <a:srgbClr val="374151"/>
                </a:solidFill>
                <a:latin typeface="Arial"/>
                <a:ea typeface="Arial"/>
                <a:cs typeface="Arial"/>
                <a:sym typeface="Arial"/>
              </a:rPr>
              <a:t>ファイザー社のワクチン</a:t>
            </a:r>
            <a:endParaRPr sz="1720" u="sng">
              <a:solidFill>
                <a:srgbClr val="374151"/>
              </a:solidFill>
              <a:latin typeface="Calibri"/>
              <a:ea typeface="Calibri"/>
              <a:cs typeface="Calibri"/>
              <a:sym typeface="Calibri"/>
            </a:endParaRPr>
          </a:p>
          <a:p>
            <a:pPr indent="-337820" lvl="0" marL="457200" marR="0" rtl="0" algn="l">
              <a:lnSpc>
                <a:spcPct val="160000"/>
              </a:lnSpc>
              <a:spcBef>
                <a:spcPts val="0"/>
              </a:spcBef>
              <a:spcAft>
                <a:spcPts val="0"/>
              </a:spcAft>
              <a:buClr>
                <a:srgbClr val="374151"/>
              </a:buClr>
              <a:buSzPts val="1720"/>
              <a:buChar char="•"/>
            </a:pPr>
            <a:r>
              <a:rPr lang="en-US" sz="1720" u="sng">
                <a:solidFill>
                  <a:srgbClr val="374151"/>
                </a:solidFill>
              </a:rPr>
              <a:t>モデルナ社のワクチン</a:t>
            </a:r>
            <a:endParaRPr sz="1720" u="sng">
              <a:solidFill>
                <a:srgbClr val="374151"/>
              </a:solidFill>
            </a:endParaRPr>
          </a:p>
          <a:p>
            <a:pPr indent="-337820" lvl="0" marL="457200" rtl="0" algn="l">
              <a:lnSpc>
                <a:spcPct val="160000"/>
              </a:lnSpc>
              <a:spcBef>
                <a:spcPts val="0"/>
              </a:spcBef>
              <a:spcAft>
                <a:spcPts val="0"/>
              </a:spcAft>
              <a:buClr>
                <a:srgbClr val="374151"/>
              </a:buClr>
              <a:buSzPts val="1720"/>
              <a:buChar char="•"/>
            </a:pPr>
            <a:r>
              <a:rPr lang="en-US" sz="1720" u="sng">
                <a:solidFill>
                  <a:srgbClr val="374151"/>
                </a:solidFill>
              </a:rPr>
              <a:t>武田薬品のワクチン</a:t>
            </a:r>
            <a:endParaRPr sz="1720" u="sng">
              <a:solidFill>
                <a:srgbClr val="374151"/>
              </a:solidFill>
            </a:endParaRPr>
          </a:p>
          <a:p>
            <a:pPr indent="-337820" lvl="0" marL="457200" rtl="0" algn="l">
              <a:lnSpc>
                <a:spcPct val="160000"/>
              </a:lnSpc>
              <a:spcBef>
                <a:spcPts val="0"/>
              </a:spcBef>
              <a:spcAft>
                <a:spcPts val="0"/>
              </a:spcAft>
              <a:buClr>
                <a:srgbClr val="374151"/>
              </a:buClr>
              <a:buSzPts val="1720"/>
              <a:buChar char="•"/>
            </a:pPr>
            <a:r>
              <a:rPr lang="en-US" sz="1720" u="sng">
                <a:solidFill>
                  <a:srgbClr val="374151"/>
                </a:solidFill>
              </a:rPr>
              <a:t>オミクロン株</a:t>
            </a:r>
            <a:endParaRPr sz="1520">
              <a:solidFill>
                <a:srgbClr val="374151"/>
              </a:solidFill>
            </a:endParaRPr>
          </a:p>
        </p:txBody>
      </p:sp>
      <p:pic>
        <p:nvPicPr>
          <p:cNvPr id="98" name="Google Shape;98;p7"/>
          <p:cNvPicPr preferRelativeResize="0"/>
          <p:nvPr/>
        </p:nvPicPr>
        <p:blipFill>
          <a:blip r:embed="rId3">
            <a:alphaModFix/>
          </a:blip>
          <a:stretch>
            <a:fillRect/>
          </a:stretch>
        </p:blipFill>
        <p:spPr>
          <a:xfrm>
            <a:off x="11002374" y="1460500"/>
            <a:ext cx="2526951" cy="2330375"/>
          </a:xfrm>
          <a:prstGeom prst="rect">
            <a:avLst/>
          </a:prstGeom>
          <a:noFill/>
          <a:ln>
            <a:noFill/>
          </a:ln>
        </p:spPr>
      </p:pic>
      <p:pic>
        <p:nvPicPr>
          <p:cNvPr id="99" name="Google Shape;99;p7"/>
          <p:cNvPicPr preferRelativeResize="0"/>
          <p:nvPr/>
        </p:nvPicPr>
        <p:blipFill>
          <a:blip r:embed="rId4">
            <a:alphaModFix/>
          </a:blip>
          <a:stretch>
            <a:fillRect/>
          </a:stretch>
        </p:blipFill>
        <p:spPr>
          <a:xfrm>
            <a:off x="5850599" y="1473887"/>
            <a:ext cx="2929200" cy="2303628"/>
          </a:xfrm>
          <a:prstGeom prst="rect">
            <a:avLst/>
          </a:prstGeom>
          <a:noFill/>
          <a:ln>
            <a:noFill/>
          </a:ln>
        </p:spPr>
      </p:pic>
      <p:sp>
        <p:nvSpPr>
          <p:cNvPr id="100" name="Google Shape;100;p7"/>
          <p:cNvSpPr txBox="1"/>
          <p:nvPr/>
        </p:nvSpPr>
        <p:spPr>
          <a:xfrm>
            <a:off x="1841463" y="4368750"/>
            <a:ext cx="2336400" cy="35832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en-US" sz="1600">
                <a:solidFill>
                  <a:srgbClr val="374151"/>
                </a:solidFill>
                <a:highlight>
                  <a:srgbClr val="FCFCF9"/>
                </a:highlight>
              </a:rPr>
              <a:t>2020年3月：第1波</a:t>
            </a:r>
            <a:endParaRPr sz="1600">
              <a:solidFill>
                <a:srgbClr val="374151"/>
              </a:solidFill>
              <a:highlight>
                <a:srgbClr val="FCFCF9"/>
              </a:highlight>
            </a:endParaRPr>
          </a:p>
          <a:p>
            <a:pPr indent="0" lvl="0" marL="0" rtl="0" algn="l">
              <a:lnSpc>
                <a:spcPct val="160000"/>
              </a:lnSpc>
              <a:spcBef>
                <a:spcPts val="0"/>
              </a:spcBef>
              <a:spcAft>
                <a:spcPts val="0"/>
              </a:spcAft>
              <a:buNone/>
            </a:pPr>
            <a:r>
              <a:rPr lang="en-US" sz="1600">
                <a:solidFill>
                  <a:srgbClr val="374151"/>
                </a:solidFill>
                <a:highlight>
                  <a:srgbClr val="FCFCF9"/>
                </a:highlight>
              </a:rPr>
              <a:t>2020年7月：第2波</a:t>
            </a:r>
            <a:endParaRPr sz="1600">
              <a:solidFill>
                <a:srgbClr val="374151"/>
              </a:solidFill>
              <a:highlight>
                <a:srgbClr val="FCFCF9"/>
              </a:highlight>
            </a:endParaRPr>
          </a:p>
          <a:p>
            <a:pPr indent="0" lvl="0" marL="0" rtl="0" algn="l">
              <a:lnSpc>
                <a:spcPct val="160000"/>
              </a:lnSpc>
              <a:spcBef>
                <a:spcPts val="0"/>
              </a:spcBef>
              <a:spcAft>
                <a:spcPts val="0"/>
              </a:spcAft>
              <a:buNone/>
            </a:pPr>
            <a:r>
              <a:rPr lang="en-US" sz="1600">
                <a:solidFill>
                  <a:srgbClr val="374151"/>
                </a:solidFill>
                <a:highlight>
                  <a:srgbClr val="FCFCF9"/>
                </a:highlight>
              </a:rPr>
              <a:t>2020年12月：第3波</a:t>
            </a:r>
            <a:endParaRPr sz="1600">
              <a:solidFill>
                <a:srgbClr val="374151"/>
              </a:solidFill>
              <a:highlight>
                <a:srgbClr val="000000"/>
              </a:highlight>
            </a:endParaRPr>
          </a:p>
          <a:p>
            <a:pPr indent="0" lvl="0" marL="0" rtl="0" algn="l">
              <a:lnSpc>
                <a:spcPct val="160000"/>
              </a:lnSpc>
              <a:spcBef>
                <a:spcPts val="0"/>
              </a:spcBef>
              <a:spcAft>
                <a:spcPts val="0"/>
              </a:spcAft>
              <a:buNone/>
            </a:pPr>
            <a:r>
              <a:rPr lang="en-US" sz="1600">
                <a:solidFill>
                  <a:srgbClr val="374151"/>
                </a:solidFill>
                <a:highlight>
                  <a:srgbClr val="FCFCF9"/>
                </a:highlight>
              </a:rPr>
              <a:t>2021年7月：第5波</a:t>
            </a:r>
            <a:endParaRPr sz="1600">
              <a:solidFill>
                <a:srgbClr val="374151"/>
              </a:solidFill>
              <a:highlight>
                <a:srgbClr val="FCFCF9"/>
              </a:highlight>
            </a:endParaRPr>
          </a:p>
          <a:p>
            <a:pPr indent="0" lvl="0" marL="0" rtl="0" algn="l">
              <a:lnSpc>
                <a:spcPct val="160000"/>
              </a:lnSpc>
              <a:spcBef>
                <a:spcPts val="0"/>
              </a:spcBef>
              <a:spcAft>
                <a:spcPts val="0"/>
              </a:spcAft>
              <a:buNone/>
            </a:pPr>
            <a:r>
              <a:rPr lang="en-US" sz="1600">
                <a:solidFill>
                  <a:srgbClr val="374151"/>
                </a:solidFill>
                <a:highlight>
                  <a:srgbClr val="FCFCF9"/>
                </a:highlight>
              </a:rPr>
              <a:t>2022年1月：第6波</a:t>
            </a:r>
            <a:endParaRPr sz="1600">
              <a:solidFill>
                <a:srgbClr val="374151"/>
              </a:solidFill>
              <a:highlight>
                <a:srgbClr val="FCFCF9"/>
              </a:highlight>
            </a:endParaRPr>
          </a:p>
          <a:p>
            <a:pPr indent="0" lvl="0" marL="0" rtl="0" algn="l">
              <a:lnSpc>
                <a:spcPct val="160000"/>
              </a:lnSpc>
              <a:spcBef>
                <a:spcPts val="0"/>
              </a:spcBef>
              <a:spcAft>
                <a:spcPts val="0"/>
              </a:spcAft>
              <a:buClr>
                <a:schemeClr val="dk1"/>
              </a:buClr>
              <a:buSzPts val="1100"/>
              <a:buFont typeface="Arial"/>
              <a:buNone/>
            </a:pPr>
            <a:r>
              <a:rPr lang="en-US" sz="1600">
                <a:solidFill>
                  <a:srgbClr val="374151"/>
                </a:solidFill>
                <a:highlight>
                  <a:srgbClr val="FCFCF9"/>
                </a:highlight>
              </a:rPr>
              <a:t>2022年3月：第4波</a:t>
            </a:r>
            <a:endParaRPr sz="1600">
              <a:solidFill>
                <a:srgbClr val="374151"/>
              </a:solidFill>
              <a:highlight>
                <a:srgbClr val="FCFCF9"/>
              </a:highlight>
            </a:endParaRPr>
          </a:p>
          <a:p>
            <a:pPr indent="0" lvl="0" marL="0" rtl="0" algn="l">
              <a:lnSpc>
                <a:spcPct val="160000"/>
              </a:lnSpc>
              <a:spcBef>
                <a:spcPts val="0"/>
              </a:spcBef>
              <a:spcAft>
                <a:spcPts val="0"/>
              </a:spcAft>
              <a:buNone/>
            </a:pPr>
            <a:r>
              <a:rPr lang="en-US" sz="1600">
                <a:solidFill>
                  <a:srgbClr val="374151"/>
                </a:solidFill>
                <a:highlight>
                  <a:srgbClr val="FCFCF9"/>
                </a:highlight>
              </a:rPr>
              <a:t>2022年7月：第7波</a:t>
            </a:r>
            <a:endParaRPr sz="1600">
              <a:solidFill>
                <a:srgbClr val="374151"/>
              </a:solidFill>
              <a:highlight>
                <a:srgbClr val="FCFCF9"/>
              </a:highlight>
            </a:endParaRPr>
          </a:p>
          <a:p>
            <a:pPr indent="0" lvl="0" marL="0" rtl="0" algn="l">
              <a:lnSpc>
                <a:spcPct val="160000"/>
              </a:lnSpc>
              <a:spcBef>
                <a:spcPts val="0"/>
              </a:spcBef>
              <a:spcAft>
                <a:spcPts val="0"/>
              </a:spcAft>
              <a:buNone/>
            </a:pPr>
            <a:r>
              <a:rPr lang="en-US" sz="1600">
                <a:solidFill>
                  <a:srgbClr val="374151"/>
                </a:solidFill>
                <a:highlight>
                  <a:srgbClr val="FCFCF9"/>
                </a:highlight>
              </a:rPr>
              <a:t>2023年1月：第8波</a:t>
            </a:r>
            <a:endParaRPr sz="1600">
              <a:solidFill>
                <a:srgbClr val="374151"/>
              </a:solidFill>
              <a:highlight>
                <a:srgbClr val="FCFCF9"/>
              </a:highlight>
            </a:endParaRPr>
          </a:p>
          <a:p>
            <a:pPr indent="0" lvl="0" marL="0" rtl="0" algn="l">
              <a:lnSpc>
                <a:spcPct val="160000"/>
              </a:lnSpc>
              <a:spcBef>
                <a:spcPts val="0"/>
              </a:spcBef>
              <a:spcAft>
                <a:spcPts val="0"/>
              </a:spcAft>
              <a:buNone/>
            </a:pPr>
            <a:r>
              <a:rPr lang="en-US" sz="1600">
                <a:solidFill>
                  <a:srgbClr val="374151"/>
                </a:solidFill>
                <a:highlight>
                  <a:srgbClr val="FCFCF9"/>
                </a:highlight>
              </a:rPr>
              <a:t>2023年9月：第9波</a:t>
            </a:r>
            <a:endParaRPr sz="2100">
              <a:solidFill>
                <a:srgbClr val="374151"/>
              </a:solidFill>
              <a:highlight>
                <a:srgbClr val="FCFCF9"/>
              </a:highlight>
            </a:endParaRPr>
          </a:p>
        </p:txBody>
      </p:sp>
      <p:pic>
        <p:nvPicPr>
          <p:cNvPr id="101" name="Google Shape;101;p7"/>
          <p:cNvPicPr preferRelativeResize="0"/>
          <p:nvPr/>
        </p:nvPicPr>
        <p:blipFill rotWithShape="1">
          <a:blip r:embed="rId5">
            <a:alphaModFix/>
          </a:blip>
          <a:srcRect b="8838" l="0" r="0" t="7542"/>
          <a:stretch/>
        </p:blipFill>
        <p:spPr>
          <a:xfrm>
            <a:off x="1632175" y="1550650"/>
            <a:ext cx="2754982" cy="2303650"/>
          </a:xfrm>
          <a:prstGeom prst="rect">
            <a:avLst/>
          </a:prstGeom>
          <a:noFill/>
          <a:ln>
            <a:noFill/>
          </a:ln>
        </p:spPr>
      </p:pic>
      <p:sp>
        <p:nvSpPr>
          <p:cNvPr id="102" name="Google Shape;102;p7"/>
          <p:cNvSpPr txBox="1"/>
          <p:nvPr/>
        </p:nvSpPr>
        <p:spPr>
          <a:xfrm>
            <a:off x="2480163" y="3860850"/>
            <a:ext cx="1059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007EBD"/>
                </a:solidFill>
              </a:rPr>
              <a:t>流行</a:t>
            </a:r>
            <a:r>
              <a:rPr b="1" lang="en-US" sz="2100">
                <a:solidFill>
                  <a:srgbClr val="007EBD"/>
                </a:solidFill>
              </a:rPr>
              <a:t>波</a:t>
            </a:r>
            <a:endParaRPr b="1" sz="2100">
              <a:solidFill>
                <a:srgbClr val="007EBD"/>
              </a:solidFill>
            </a:endParaRPr>
          </a:p>
        </p:txBody>
      </p:sp>
      <p:sp>
        <p:nvSpPr>
          <p:cNvPr id="103" name="Google Shape;103;p7"/>
          <p:cNvSpPr txBox="1"/>
          <p:nvPr/>
        </p:nvSpPr>
        <p:spPr>
          <a:xfrm>
            <a:off x="14120000" y="7655075"/>
            <a:ext cx="51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5</a:t>
            </a:r>
            <a:endParaRPr sz="2900">
              <a:solidFill>
                <a:srgbClr val="CC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915075" y="1490600"/>
            <a:ext cx="9422100" cy="638400"/>
          </a:xfrm>
          <a:prstGeom prst="rect">
            <a:avLst/>
          </a:prstGeom>
          <a:noFill/>
          <a:ln>
            <a:noFill/>
          </a:ln>
        </p:spPr>
        <p:txBody>
          <a:bodyPr anchorCtr="0" anchor="t" bIns="45700" lIns="91425" spcFirstLastPara="1" rIns="91425" wrap="square" tIns="45700">
            <a:noAutofit/>
          </a:bodyPr>
          <a:lstStyle/>
          <a:p>
            <a:pPr indent="0" lvl="0" marL="0" marR="0" rtl="0" algn="l">
              <a:lnSpc>
                <a:spcPct val="124992"/>
              </a:lnSpc>
              <a:spcBef>
                <a:spcPts val="0"/>
              </a:spcBef>
              <a:spcAft>
                <a:spcPts val="0"/>
              </a:spcAft>
              <a:buClr>
                <a:srgbClr val="000000"/>
              </a:buClr>
              <a:buSzPts val="3493"/>
              <a:buFont typeface="Arial"/>
              <a:buNone/>
            </a:pPr>
            <a:r>
              <a:rPr b="1" i="0" lang="en-US" sz="4000" u="none" cap="none" strike="noStrike">
                <a:solidFill>
                  <a:srgbClr val="000000"/>
                </a:solidFill>
                <a:latin typeface="Arial"/>
                <a:ea typeface="Arial"/>
                <a:cs typeface="Arial"/>
                <a:sym typeface="Arial"/>
              </a:rPr>
              <a:t>未接種者の私視点から見るワクチンとは</a:t>
            </a:r>
            <a:endParaRPr b="0" i="0" sz="4000" u="none" cap="none" strike="noStrike">
              <a:solidFill>
                <a:schemeClr val="dk1"/>
              </a:solidFill>
              <a:latin typeface="Calibri"/>
              <a:ea typeface="Calibri"/>
              <a:cs typeface="Calibri"/>
              <a:sym typeface="Calibri"/>
            </a:endParaRPr>
          </a:p>
        </p:txBody>
      </p:sp>
      <p:pic>
        <p:nvPicPr>
          <p:cNvPr descr="preencoded.png" id="112" name="Google Shape;112;p8"/>
          <p:cNvPicPr preferRelativeResize="0"/>
          <p:nvPr/>
        </p:nvPicPr>
        <p:blipFill rotWithShape="1">
          <a:blip r:embed="rId3">
            <a:alphaModFix/>
          </a:blip>
          <a:srcRect b="0" l="0" r="0" t="0"/>
          <a:stretch/>
        </p:blipFill>
        <p:spPr>
          <a:xfrm>
            <a:off x="2164963" y="2276800"/>
            <a:ext cx="10300473" cy="5642374"/>
          </a:xfrm>
          <a:prstGeom prst="rect">
            <a:avLst/>
          </a:prstGeom>
          <a:noFill/>
          <a:ln>
            <a:noFill/>
          </a:ln>
        </p:spPr>
      </p:pic>
      <p:sp>
        <p:nvSpPr>
          <p:cNvPr id="113" name="Google Shape;113;p8"/>
          <p:cNvSpPr txBox="1"/>
          <p:nvPr/>
        </p:nvSpPr>
        <p:spPr>
          <a:xfrm>
            <a:off x="915075" y="485100"/>
            <a:ext cx="12851400" cy="857700"/>
          </a:xfrm>
          <a:prstGeom prst="rect">
            <a:avLst/>
          </a:prstGeom>
          <a:noFill/>
          <a:ln>
            <a:noFill/>
          </a:ln>
        </p:spPr>
        <p:txBody>
          <a:bodyPr anchorCtr="0" anchor="t" bIns="91425" lIns="91425" spcFirstLastPara="1" rIns="91425" wrap="square" tIns="91425">
            <a:noAutofit/>
          </a:bodyPr>
          <a:lstStyle/>
          <a:p>
            <a:pPr indent="-541909" lvl="0" marL="342900" rtl="0" algn="l">
              <a:lnSpc>
                <a:spcPct val="160029"/>
              </a:lnSpc>
              <a:spcBef>
                <a:spcPts val="0"/>
              </a:spcBef>
              <a:spcAft>
                <a:spcPts val="0"/>
              </a:spcAft>
              <a:buClr>
                <a:srgbClr val="272525"/>
              </a:buClr>
              <a:buSzPts val="4500"/>
              <a:buFont typeface="Calibri"/>
              <a:buAutoNum type="arabicPeriod" startAt="2"/>
            </a:pPr>
            <a:r>
              <a:rPr b="1" lang="en-US" sz="4500" u="sng">
                <a:solidFill>
                  <a:srgbClr val="272525"/>
                </a:solidFill>
              </a:rPr>
              <a:t>私が感じる未接種者の理由と調査データの収集</a:t>
            </a:r>
            <a:endParaRPr sz="4500" u="sng">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pic>
        <p:nvPicPr>
          <p:cNvPr id="114" name="Google Shape;114;p8"/>
          <p:cNvPicPr preferRelativeResize="0"/>
          <p:nvPr/>
        </p:nvPicPr>
        <p:blipFill>
          <a:blip r:embed="rId4">
            <a:alphaModFix/>
          </a:blip>
          <a:stretch>
            <a:fillRect/>
          </a:stretch>
        </p:blipFill>
        <p:spPr>
          <a:xfrm>
            <a:off x="11797824" y="5136025"/>
            <a:ext cx="1042925" cy="2783150"/>
          </a:xfrm>
          <a:prstGeom prst="rect">
            <a:avLst/>
          </a:prstGeom>
          <a:noFill/>
          <a:ln>
            <a:noFill/>
          </a:ln>
        </p:spPr>
      </p:pic>
      <p:sp>
        <p:nvSpPr>
          <p:cNvPr id="115" name="Google Shape;115;p8"/>
          <p:cNvSpPr txBox="1"/>
          <p:nvPr/>
        </p:nvSpPr>
        <p:spPr>
          <a:xfrm>
            <a:off x="14120000" y="7655075"/>
            <a:ext cx="51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6</a:t>
            </a:r>
            <a:endParaRPr sz="2900">
              <a:solidFill>
                <a:srgbClr val="CCCC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2419738" y="587175"/>
            <a:ext cx="9790800" cy="670200"/>
          </a:xfrm>
          <a:prstGeom prst="rect">
            <a:avLst/>
          </a:prstGeom>
          <a:noFill/>
          <a:ln>
            <a:noFill/>
          </a:ln>
        </p:spPr>
        <p:txBody>
          <a:bodyPr anchorCtr="0" anchor="t" bIns="45700" lIns="0" spcFirstLastPara="1" rIns="0" wrap="square" tIns="45700">
            <a:noAutofit/>
          </a:bodyPr>
          <a:lstStyle/>
          <a:p>
            <a:pPr indent="0" lvl="0" marL="0" marR="0" rtl="0" algn="l">
              <a:lnSpc>
                <a:spcPct val="125031"/>
              </a:lnSpc>
              <a:spcBef>
                <a:spcPts val="0"/>
              </a:spcBef>
              <a:spcAft>
                <a:spcPts val="0"/>
              </a:spcAft>
              <a:buClr>
                <a:srgbClr val="000000"/>
              </a:buClr>
              <a:buSzPts val="3128"/>
              <a:buFont typeface="Arial"/>
              <a:buNone/>
            </a:pPr>
            <a:r>
              <a:rPr b="1" i="0" lang="en-US" sz="4000" u="none" cap="none" strike="noStrike">
                <a:solidFill>
                  <a:srgbClr val="000000"/>
                </a:solidFill>
                <a:latin typeface="Arial"/>
                <a:ea typeface="Arial"/>
                <a:cs typeface="Arial"/>
                <a:sym typeface="Arial"/>
              </a:rPr>
              <a:t>未接種者のアンケートや調査データの収集</a:t>
            </a:r>
            <a:endParaRPr b="0" i="0" sz="4000" u="none" cap="none" strike="noStrike">
              <a:solidFill>
                <a:schemeClr val="dk1"/>
              </a:solidFill>
              <a:latin typeface="Calibri"/>
              <a:ea typeface="Calibri"/>
              <a:cs typeface="Calibri"/>
              <a:sym typeface="Calibri"/>
            </a:endParaRPr>
          </a:p>
        </p:txBody>
      </p:sp>
      <p:pic>
        <p:nvPicPr>
          <p:cNvPr descr="preencoded.png" id="124" name="Google Shape;124;p9"/>
          <p:cNvPicPr preferRelativeResize="0"/>
          <p:nvPr/>
        </p:nvPicPr>
        <p:blipFill rotWithShape="1">
          <a:blip r:embed="rId3">
            <a:alphaModFix/>
          </a:blip>
          <a:srcRect b="0" l="0" r="0" t="0"/>
          <a:stretch/>
        </p:blipFill>
        <p:spPr>
          <a:xfrm>
            <a:off x="2009311" y="1459075"/>
            <a:ext cx="10611675" cy="6411200"/>
          </a:xfrm>
          <a:prstGeom prst="rect">
            <a:avLst/>
          </a:prstGeom>
          <a:noFill/>
          <a:ln>
            <a:noFill/>
          </a:ln>
        </p:spPr>
      </p:pic>
      <p:sp>
        <p:nvSpPr>
          <p:cNvPr id="125" name="Google Shape;125;p9"/>
          <p:cNvSpPr txBox="1"/>
          <p:nvPr/>
        </p:nvSpPr>
        <p:spPr>
          <a:xfrm>
            <a:off x="14120000" y="7655075"/>
            <a:ext cx="51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7</a:t>
            </a:r>
            <a:endParaRPr sz="2900">
              <a:solidFill>
                <a:srgbClr val="CCCC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
          <p:cNvSpPr/>
          <p:nvPr/>
        </p:nvSpPr>
        <p:spPr>
          <a:xfrm>
            <a:off x="912725" y="1481151"/>
            <a:ext cx="8752800" cy="687900"/>
          </a:xfrm>
          <a:prstGeom prst="rect">
            <a:avLst/>
          </a:prstGeom>
          <a:noFill/>
          <a:ln>
            <a:noFill/>
          </a:ln>
        </p:spPr>
        <p:txBody>
          <a:bodyPr anchorCtr="0" anchor="t" bIns="45700" lIns="91425" spcFirstLastPara="1" rIns="91425" wrap="square" tIns="45700">
            <a:noAutofit/>
          </a:bodyPr>
          <a:lstStyle/>
          <a:p>
            <a:pPr indent="0" lvl="0" marL="0" marR="0" rtl="0" algn="l">
              <a:lnSpc>
                <a:spcPct val="125007"/>
              </a:lnSpc>
              <a:spcBef>
                <a:spcPts val="0"/>
              </a:spcBef>
              <a:spcAft>
                <a:spcPts val="0"/>
              </a:spcAft>
              <a:buClr>
                <a:srgbClr val="000000"/>
              </a:buClr>
              <a:buSzPts val="3499"/>
              <a:buFont typeface="Arial"/>
              <a:buNone/>
            </a:pPr>
            <a:r>
              <a:rPr b="1" i="0" lang="en-US" sz="4000" u="none" cap="none" strike="noStrike">
                <a:solidFill>
                  <a:srgbClr val="000000"/>
                </a:solidFill>
                <a:latin typeface="Arial"/>
                <a:ea typeface="Arial"/>
                <a:cs typeface="Arial"/>
                <a:sym typeface="Arial"/>
              </a:rPr>
              <a:t>分析1・国内感染者数の推移：年齢別</a:t>
            </a:r>
            <a:endParaRPr b="0" i="0" sz="4000" u="none" cap="none" strike="noStrike">
              <a:solidFill>
                <a:schemeClr val="dk1"/>
              </a:solidFill>
              <a:latin typeface="Calibri"/>
              <a:ea typeface="Calibri"/>
              <a:cs typeface="Calibri"/>
              <a:sym typeface="Calibri"/>
            </a:endParaRPr>
          </a:p>
        </p:txBody>
      </p:sp>
      <p:pic>
        <p:nvPicPr>
          <p:cNvPr descr="preencoded.png" id="134" name="Google Shape;134;p10"/>
          <p:cNvPicPr preferRelativeResize="0"/>
          <p:nvPr/>
        </p:nvPicPr>
        <p:blipFill rotWithShape="1">
          <a:blip r:embed="rId3">
            <a:alphaModFix/>
          </a:blip>
          <a:srcRect b="0" l="0" r="0" t="0"/>
          <a:stretch/>
        </p:blipFill>
        <p:spPr>
          <a:xfrm>
            <a:off x="4437775" y="2169050"/>
            <a:ext cx="9669848" cy="5487726"/>
          </a:xfrm>
          <a:prstGeom prst="rect">
            <a:avLst/>
          </a:prstGeom>
          <a:noFill/>
          <a:ln>
            <a:noFill/>
          </a:ln>
        </p:spPr>
      </p:pic>
      <p:sp>
        <p:nvSpPr>
          <p:cNvPr id="135" name="Google Shape;135;p10"/>
          <p:cNvSpPr txBox="1"/>
          <p:nvPr/>
        </p:nvSpPr>
        <p:spPr>
          <a:xfrm>
            <a:off x="912725" y="485075"/>
            <a:ext cx="13194900" cy="877200"/>
          </a:xfrm>
          <a:prstGeom prst="rect">
            <a:avLst/>
          </a:prstGeom>
          <a:noFill/>
          <a:ln>
            <a:noFill/>
          </a:ln>
        </p:spPr>
        <p:txBody>
          <a:bodyPr anchorCtr="0" anchor="t" bIns="91425" lIns="91425" spcFirstLastPara="1" rIns="91425" wrap="square" tIns="91425">
            <a:spAutoFit/>
          </a:bodyPr>
          <a:lstStyle/>
          <a:p>
            <a:pPr indent="-541909" lvl="0" marL="342900" rtl="0" algn="l">
              <a:lnSpc>
                <a:spcPct val="160029"/>
              </a:lnSpc>
              <a:spcBef>
                <a:spcPts val="0"/>
              </a:spcBef>
              <a:spcAft>
                <a:spcPts val="0"/>
              </a:spcAft>
              <a:buClr>
                <a:srgbClr val="272525"/>
              </a:buClr>
              <a:buSzPts val="4500"/>
              <a:buFont typeface="Calibri"/>
              <a:buAutoNum type="arabicPeriod" startAt="3"/>
            </a:pPr>
            <a:r>
              <a:rPr b="1" lang="en-US" sz="4500" u="sng">
                <a:solidFill>
                  <a:srgbClr val="272525"/>
                </a:solidFill>
              </a:rPr>
              <a:t>コロナウイルスによる感染者と接種者の動向分析</a:t>
            </a:r>
            <a:endParaRPr sz="4800"/>
          </a:p>
        </p:txBody>
      </p:sp>
      <p:sp>
        <p:nvSpPr>
          <p:cNvPr id="136" name="Google Shape;136;p10"/>
          <p:cNvSpPr txBox="1"/>
          <p:nvPr/>
        </p:nvSpPr>
        <p:spPr>
          <a:xfrm>
            <a:off x="599125" y="2199825"/>
            <a:ext cx="3660600" cy="4098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374151"/>
              </a:buClr>
              <a:buSzPts val="1800"/>
              <a:buNone/>
            </a:pPr>
            <a:r>
              <a:rPr lang="en-US" sz="1800" u="sng">
                <a:solidFill>
                  <a:srgbClr val="374151"/>
                </a:solidFill>
              </a:rPr>
              <a:t>年齢別の感染者数：</a:t>
            </a:r>
            <a:endParaRPr sz="1800" u="sng">
              <a:solidFill>
                <a:srgbClr val="374151"/>
              </a:solidFill>
            </a:endParaRPr>
          </a:p>
          <a:p>
            <a:pPr indent="0" lvl="0" marL="0" rtl="0" algn="l">
              <a:lnSpc>
                <a:spcPct val="115000"/>
              </a:lnSpc>
              <a:spcBef>
                <a:spcPts val="1500"/>
              </a:spcBef>
              <a:spcAft>
                <a:spcPts val="0"/>
              </a:spcAft>
              <a:buNone/>
            </a:pPr>
            <a:r>
              <a:rPr lang="en-US" sz="1800">
                <a:solidFill>
                  <a:srgbClr val="374151"/>
                </a:solidFill>
              </a:rPr>
              <a:t>10代から40代の年齢層が感染者数の主要なグループで</a:t>
            </a:r>
            <a:r>
              <a:rPr lang="en-US" sz="1800">
                <a:solidFill>
                  <a:srgbClr val="374151"/>
                </a:solidFill>
              </a:rPr>
              <a:t>ある可能性があることがわかる。</a:t>
            </a:r>
            <a:endParaRPr sz="1800">
              <a:solidFill>
                <a:srgbClr val="374151"/>
              </a:solidFill>
            </a:endParaRPr>
          </a:p>
          <a:p>
            <a:pPr indent="0" lvl="0" marL="0" rtl="0" algn="l">
              <a:lnSpc>
                <a:spcPct val="115000"/>
              </a:lnSpc>
              <a:spcBef>
                <a:spcPts val="1500"/>
              </a:spcBef>
              <a:spcAft>
                <a:spcPts val="0"/>
              </a:spcAft>
              <a:buNone/>
            </a:pPr>
            <a:r>
              <a:t/>
            </a:r>
            <a:endParaRPr sz="1800">
              <a:solidFill>
                <a:srgbClr val="374151"/>
              </a:solidFill>
            </a:endParaRPr>
          </a:p>
          <a:p>
            <a:pPr indent="-228600" lvl="0" marL="457200" rtl="0" algn="l">
              <a:lnSpc>
                <a:spcPct val="115000"/>
              </a:lnSpc>
              <a:spcBef>
                <a:spcPts val="1500"/>
              </a:spcBef>
              <a:spcAft>
                <a:spcPts val="0"/>
              </a:spcAft>
              <a:buClr>
                <a:srgbClr val="374151"/>
              </a:buClr>
              <a:buSzPts val="1800"/>
              <a:buNone/>
            </a:pPr>
            <a:r>
              <a:rPr lang="en-US" sz="1800" u="sng">
                <a:solidFill>
                  <a:srgbClr val="374151"/>
                </a:solidFill>
              </a:rPr>
              <a:t>高齢者の感染状況：</a:t>
            </a:r>
            <a:endParaRPr sz="1800" u="sng">
              <a:solidFill>
                <a:srgbClr val="374151"/>
              </a:solidFill>
            </a:endParaRPr>
          </a:p>
          <a:p>
            <a:pPr indent="0" lvl="0" marL="0" rtl="0" algn="l">
              <a:lnSpc>
                <a:spcPct val="115000"/>
              </a:lnSpc>
              <a:spcBef>
                <a:spcPts val="1500"/>
              </a:spcBef>
              <a:spcAft>
                <a:spcPts val="1500"/>
              </a:spcAft>
              <a:buNone/>
            </a:pPr>
            <a:r>
              <a:rPr lang="en-US" sz="1800">
                <a:solidFill>
                  <a:srgbClr val="374151"/>
                </a:solidFill>
              </a:rPr>
              <a:t>全体的には若年層に比べて感染者数が低い傾向が見られる。60代以上の年齢層では感染者数が比較的少ない。</a:t>
            </a:r>
            <a:endParaRPr sz="1200">
              <a:solidFill>
                <a:srgbClr val="374151"/>
              </a:solidFill>
            </a:endParaRPr>
          </a:p>
        </p:txBody>
      </p:sp>
      <p:sp>
        <p:nvSpPr>
          <p:cNvPr id="137" name="Google Shape;137;p10"/>
          <p:cNvSpPr txBox="1"/>
          <p:nvPr/>
        </p:nvSpPr>
        <p:spPr>
          <a:xfrm>
            <a:off x="14120000" y="7655075"/>
            <a:ext cx="51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8</a:t>
            </a:r>
            <a:endParaRPr sz="2900">
              <a:solidFill>
                <a:srgbClr val="CCCCCC"/>
              </a:solidFill>
            </a:endParaRPr>
          </a:p>
        </p:txBody>
      </p:sp>
      <p:sp>
        <p:nvSpPr>
          <p:cNvPr id="138" name="Google Shape;138;p10"/>
          <p:cNvSpPr txBox="1"/>
          <p:nvPr/>
        </p:nvSpPr>
        <p:spPr>
          <a:xfrm>
            <a:off x="572725" y="6789650"/>
            <a:ext cx="3713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Clr>
                <a:schemeClr val="dk1"/>
              </a:buClr>
              <a:buSzPts val="1100"/>
              <a:buFont typeface="Arial"/>
              <a:buNone/>
            </a:pPr>
            <a:r>
              <a:rPr b="1" lang="en-US" sz="1800">
                <a:solidFill>
                  <a:schemeClr val="dk1"/>
                </a:solidFill>
              </a:rPr>
              <a:t>相対的に低い割合で、対策が比較的効果的である可能性がある。</a:t>
            </a:r>
            <a:endParaRPr b="1">
              <a:solidFill>
                <a:schemeClr val="dk1"/>
              </a:solidFill>
            </a:endParaRPr>
          </a:p>
        </p:txBody>
      </p:sp>
      <p:sp>
        <p:nvSpPr>
          <p:cNvPr id="139" name="Google Shape;139;p10"/>
          <p:cNvSpPr/>
          <p:nvPr/>
        </p:nvSpPr>
        <p:spPr>
          <a:xfrm>
            <a:off x="2111725" y="6168650"/>
            <a:ext cx="635400" cy="621000"/>
          </a:xfrm>
          <a:prstGeom prst="downArrow">
            <a:avLst>
              <a:gd fmla="val 50000" name="adj1"/>
              <a:gd fmla="val 51321"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p:nvPr/>
        </p:nvSpPr>
        <p:spPr>
          <a:xfrm>
            <a:off x="0" y="0"/>
            <a:ext cx="14630400" cy="8229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0" y="0"/>
            <a:ext cx="14630400" cy="8232458"/>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2896800" y="638550"/>
            <a:ext cx="8836800" cy="637200"/>
          </a:xfrm>
          <a:prstGeom prst="rect">
            <a:avLst/>
          </a:prstGeom>
          <a:noFill/>
          <a:ln>
            <a:noFill/>
          </a:ln>
        </p:spPr>
        <p:txBody>
          <a:bodyPr anchorCtr="0" anchor="t" bIns="45700" lIns="91425" spcFirstLastPara="1" rIns="91425" wrap="square" tIns="45700">
            <a:noAutofit/>
          </a:bodyPr>
          <a:lstStyle/>
          <a:p>
            <a:pPr indent="0" lvl="0" marL="0" marR="0" rtl="0" algn="l">
              <a:lnSpc>
                <a:spcPct val="125014"/>
              </a:lnSpc>
              <a:spcBef>
                <a:spcPts val="0"/>
              </a:spcBef>
              <a:spcAft>
                <a:spcPts val="0"/>
              </a:spcAft>
              <a:buClr>
                <a:srgbClr val="000000"/>
              </a:buClr>
              <a:buSzPts val="3350"/>
              <a:buFont typeface="Arial"/>
              <a:buNone/>
            </a:pPr>
            <a:r>
              <a:rPr b="1" i="0" lang="en-US" sz="4000" u="none" cap="none" strike="noStrike">
                <a:solidFill>
                  <a:srgbClr val="000000"/>
                </a:solidFill>
                <a:latin typeface="Arial"/>
                <a:ea typeface="Arial"/>
                <a:cs typeface="Arial"/>
                <a:sym typeface="Arial"/>
              </a:rPr>
              <a:t>分析2・国内接種者数の推移：年齢別</a:t>
            </a:r>
            <a:endParaRPr b="0" i="0" sz="4000" u="none" cap="none" strike="noStrike">
              <a:solidFill>
                <a:schemeClr val="dk1"/>
              </a:solidFill>
              <a:latin typeface="Calibri"/>
              <a:ea typeface="Calibri"/>
              <a:cs typeface="Calibri"/>
              <a:sym typeface="Calibri"/>
            </a:endParaRPr>
          </a:p>
        </p:txBody>
      </p:sp>
      <p:pic>
        <p:nvPicPr>
          <p:cNvPr descr="preencoded.png" id="148" name="Google Shape;148;p11"/>
          <p:cNvPicPr preferRelativeResize="0"/>
          <p:nvPr/>
        </p:nvPicPr>
        <p:blipFill rotWithShape="1">
          <a:blip r:embed="rId3">
            <a:alphaModFix/>
          </a:blip>
          <a:srcRect b="0" l="0" r="0" t="0"/>
          <a:stretch/>
        </p:blipFill>
        <p:spPr>
          <a:xfrm>
            <a:off x="4571800" y="1825425"/>
            <a:ext cx="9548201" cy="5829650"/>
          </a:xfrm>
          <a:prstGeom prst="rect">
            <a:avLst/>
          </a:prstGeom>
          <a:noFill/>
          <a:ln>
            <a:noFill/>
          </a:ln>
        </p:spPr>
      </p:pic>
      <p:sp>
        <p:nvSpPr>
          <p:cNvPr id="149" name="Google Shape;149;p11"/>
          <p:cNvSpPr txBox="1"/>
          <p:nvPr/>
        </p:nvSpPr>
        <p:spPr>
          <a:xfrm>
            <a:off x="14120000" y="7655075"/>
            <a:ext cx="51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CCCCCC"/>
                </a:solidFill>
              </a:rPr>
              <a:t>9</a:t>
            </a:r>
            <a:endParaRPr sz="2900">
              <a:solidFill>
                <a:srgbClr val="CCCCCC"/>
              </a:solidFill>
            </a:endParaRPr>
          </a:p>
        </p:txBody>
      </p:sp>
      <p:sp>
        <p:nvSpPr>
          <p:cNvPr id="150" name="Google Shape;150;p11"/>
          <p:cNvSpPr txBox="1"/>
          <p:nvPr/>
        </p:nvSpPr>
        <p:spPr>
          <a:xfrm>
            <a:off x="792175" y="2372200"/>
            <a:ext cx="3605400" cy="47361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374151"/>
              </a:buClr>
              <a:buSzPts val="1800"/>
              <a:buNone/>
            </a:pPr>
            <a:r>
              <a:rPr lang="en-US" sz="1800" u="sng">
                <a:solidFill>
                  <a:srgbClr val="374151"/>
                </a:solidFill>
              </a:rPr>
              <a:t>低い接種率の年齢層：</a:t>
            </a:r>
            <a:endParaRPr sz="1800" u="sng">
              <a:solidFill>
                <a:srgbClr val="374151"/>
              </a:solidFill>
            </a:endParaRPr>
          </a:p>
          <a:p>
            <a:pPr indent="0" lvl="0" marL="0" rtl="0" algn="l">
              <a:lnSpc>
                <a:spcPct val="115000"/>
              </a:lnSpc>
              <a:spcBef>
                <a:spcPts val="1500"/>
              </a:spcBef>
              <a:spcAft>
                <a:spcPts val="0"/>
              </a:spcAft>
              <a:buNone/>
            </a:pPr>
            <a:r>
              <a:rPr lang="en-US" sz="1800">
                <a:solidFill>
                  <a:srgbClr val="374151"/>
                </a:solidFill>
              </a:rPr>
              <a:t>5歳～11歳や12歳～19歳の年齢層では、1回目や2回目の接種率が低めで、3回目の接種率もそれほど高くありません。</a:t>
            </a:r>
            <a:endParaRPr sz="1800">
              <a:solidFill>
                <a:srgbClr val="374151"/>
              </a:solidFill>
            </a:endParaRPr>
          </a:p>
          <a:p>
            <a:pPr indent="0" lvl="0" marL="0" rtl="0" algn="l">
              <a:lnSpc>
                <a:spcPct val="115000"/>
              </a:lnSpc>
              <a:spcBef>
                <a:spcPts val="1500"/>
              </a:spcBef>
              <a:spcAft>
                <a:spcPts val="0"/>
              </a:spcAft>
              <a:buNone/>
            </a:pPr>
            <a:r>
              <a:t/>
            </a:r>
            <a:endParaRPr sz="1800">
              <a:solidFill>
                <a:srgbClr val="374151"/>
              </a:solidFill>
            </a:endParaRPr>
          </a:p>
          <a:p>
            <a:pPr indent="-228600" lvl="0" marL="457200" rtl="0" algn="l">
              <a:lnSpc>
                <a:spcPct val="115000"/>
              </a:lnSpc>
              <a:spcBef>
                <a:spcPts val="1500"/>
              </a:spcBef>
              <a:spcAft>
                <a:spcPts val="0"/>
              </a:spcAft>
              <a:buClr>
                <a:srgbClr val="374151"/>
              </a:buClr>
              <a:buSzPts val="1800"/>
              <a:buNone/>
            </a:pPr>
            <a:r>
              <a:rPr lang="en-US" sz="1800" u="sng">
                <a:solidFill>
                  <a:srgbClr val="374151"/>
                </a:solidFill>
              </a:rPr>
              <a:t>3回目の接種率の変動：</a:t>
            </a:r>
            <a:endParaRPr sz="1800" u="sng">
              <a:solidFill>
                <a:srgbClr val="374151"/>
              </a:solidFill>
            </a:endParaRPr>
          </a:p>
          <a:p>
            <a:pPr indent="0" lvl="0" marL="0" rtl="0" algn="l">
              <a:lnSpc>
                <a:spcPct val="115000"/>
              </a:lnSpc>
              <a:spcBef>
                <a:spcPts val="1500"/>
              </a:spcBef>
              <a:spcAft>
                <a:spcPts val="1500"/>
              </a:spcAft>
              <a:buNone/>
            </a:pPr>
            <a:r>
              <a:rPr lang="en-US" sz="1800">
                <a:solidFill>
                  <a:srgbClr val="374151"/>
                </a:solidFill>
              </a:rPr>
              <a:t>3回目の接種率は1回目や2回目よりも低い傾向がありますが、年齢層によってその差が大きく変動しています。特に40歳代や50歳代での差が顕著です。</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