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442A36"/>
        </a:solidFill>
      </p:bgPr>
    </p:bg>
    <p:spTree>
      <p:nvGrpSpPr>
        <p:cNvPr id="1" name=""/>
        <p:cNvGrpSpPr/>
        <p:nvPr/>
      </p:nvGrpSpPr>
      <p:grpSpPr>
        <a:xfrm>
          <a:off x="0" y="0"/>
          <a:ext cx="0" cy="0"/>
          <a:chOff x="0" y="0"/>
          <a:chExt cx="0" cy="0"/>
        </a:xfrm>
      </p:grpSpPr>
      <p:grpSp>
        <p:nvGrpSpPr>
          <p:cNvPr name="Group 2" id="2"/>
          <p:cNvGrpSpPr/>
          <p:nvPr/>
        </p:nvGrpSpPr>
        <p:grpSpPr>
          <a:xfrm rot="0">
            <a:off x="-1657442" y="6991079"/>
            <a:ext cx="7232602" cy="5552469"/>
            <a:chOff x="0" y="0"/>
            <a:chExt cx="9643469" cy="7403292"/>
          </a:xfrm>
        </p:grpSpPr>
        <p:grpSp>
          <p:nvGrpSpPr>
            <p:cNvPr name="Group 3" id="3"/>
            <p:cNvGrpSpPr/>
            <p:nvPr/>
          </p:nvGrpSpPr>
          <p:grpSpPr>
            <a:xfrm rot="0">
              <a:off x="0" y="1850599"/>
              <a:ext cx="5552693" cy="555269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F4F9">
                  <a:alpha val="40000"/>
                </a:srgbClr>
              </a:solidFill>
            </p:spPr>
          </p:sp>
        </p:grpSp>
        <p:grpSp>
          <p:nvGrpSpPr>
            <p:cNvPr name="Group 5" id="5"/>
            <p:cNvGrpSpPr/>
            <p:nvPr/>
          </p:nvGrpSpPr>
          <p:grpSpPr>
            <a:xfrm rot="0">
              <a:off x="4090776" y="1850599"/>
              <a:ext cx="5552693" cy="555269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sp>
          <p:nvSpPr>
            <p:cNvPr name="AutoShape 7" id="7"/>
            <p:cNvSpPr/>
            <p:nvPr/>
          </p:nvSpPr>
          <p:spPr>
            <a:xfrm rot="2544341">
              <a:off x="4396540" y="-582842"/>
              <a:ext cx="159478" cy="4866884"/>
            </a:xfrm>
            <a:prstGeom prst="rect">
              <a:avLst/>
            </a:prstGeom>
            <a:solidFill>
              <a:srgbClr val="F9F4F9"/>
            </a:solidFill>
          </p:spPr>
        </p:sp>
        <p:sp>
          <p:nvSpPr>
            <p:cNvPr name="AutoShape 8" id="8"/>
            <p:cNvSpPr/>
            <p:nvPr/>
          </p:nvSpPr>
          <p:spPr>
            <a:xfrm rot="2544341">
              <a:off x="5314564" y="-582842"/>
              <a:ext cx="159478" cy="4866884"/>
            </a:xfrm>
            <a:prstGeom prst="rect">
              <a:avLst/>
            </a:prstGeom>
            <a:solidFill>
              <a:srgbClr val="F9F4F9"/>
            </a:solidFill>
          </p:spPr>
        </p:sp>
      </p:grpSp>
      <p:grpSp>
        <p:nvGrpSpPr>
          <p:cNvPr name="Group 9" id="9"/>
          <p:cNvGrpSpPr/>
          <p:nvPr/>
        </p:nvGrpSpPr>
        <p:grpSpPr>
          <a:xfrm rot="0">
            <a:off x="14622354" y="-1624521"/>
            <a:ext cx="5783728" cy="7232602"/>
            <a:chOff x="0" y="0"/>
            <a:chExt cx="7711637" cy="9643469"/>
          </a:xfrm>
        </p:grpSpPr>
        <p:grpSp>
          <p:nvGrpSpPr>
            <p:cNvPr name="Group 10" id="10"/>
            <p:cNvGrpSpPr/>
            <p:nvPr/>
          </p:nvGrpSpPr>
          <p:grpSpPr>
            <a:xfrm rot="-5400000">
              <a:off x="2158944" y="4090776"/>
              <a:ext cx="5552693" cy="5552693"/>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F4F9">
                  <a:alpha val="40000"/>
                </a:srgbClr>
              </a:solidFill>
            </p:spPr>
          </p:sp>
        </p:grpSp>
        <p:grpSp>
          <p:nvGrpSpPr>
            <p:cNvPr name="Group 12" id="12"/>
            <p:cNvGrpSpPr/>
            <p:nvPr/>
          </p:nvGrpSpPr>
          <p:grpSpPr>
            <a:xfrm rot="-5400000">
              <a:off x="2158944" y="0"/>
              <a:ext cx="5552693" cy="5552693"/>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sp>
          <p:nvSpPr>
            <p:cNvPr name="AutoShape 14" id="14"/>
            <p:cNvSpPr/>
            <p:nvPr/>
          </p:nvSpPr>
          <p:spPr>
            <a:xfrm rot="-8255658">
              <a:off x="2538217" y="2274736"/>
              <a:ext cx="159478" cy="4866884"/>
            </a:xfrm>
            <a:prstGeom prst="rect">
              <a:avLst/>
            </a:prstGeom>
            <a:solidFill>
              <a:srgbClr val="F9F4F9"/>
            </a:solidFill>
          </p:spPr>
        </p:sp>
        <p:sp>
          <p:nvSpPr>
            <p:cNvPr name="AutoShape 15" id="15"/>
            <p:cNvSpPr/>
            <p:nvPr/>
          </p:nvSpPr>
          <p:spPr>
            <a:xfrm rot="-8255658">
              <a:off x="1620193" y="2274736"/>
              <a:ext cx="159478" cy="4866884"/>
            </a:xfrm>
            <a:prstGeom prst="rect">
              <a:avLst/>
            </a:prstGeom>
            <a:solidFill>
              <a:srgbClr val="F9F4F9"/>
            </a:solidFill>
          </p:spPr>
        </p:sp>
      </p:grpSp>
      <p:sp>
        <p:nvSpPr>
          <p:cNvPr name="TextBox 16" id="16"/>
          <p:cNvSpPr txBox="true"/>
          <p:nvPr/>
        </p:nvSpPr>
        <p:spPr>
          <a:xfrm rot="0">
            <a:off x="2616196" y="3156615"/>
            <a:ext cx="13055607" cy="4902932"/>
          </a:xfrm>
          <a:prstGeom prst="rect">
            <a:avLst/>
          </a:prstGeom>
        </p:spPr>
        <p:txBody>
          <a:bodyPr anchor="t" rtlCol="false" tIns="0" lIns="0" bIns="0" rIns="0">
            <a:spAutoFit/>
          </a:bodyPr>
          <a:lstStyle/>
          <a:p>
            <a:pPr algn="l">
              <a:lnSpc>
                <a:spcPts val="12960"/>
              </a:lnSpc>
            </a:pPr>
            <a:r>
              <a:rPr lang="en-US" sz="10800" spc="64">
                <a:solidFill>
                  <a:srgbClr val="EBEBEB"/>
                </a:solidFill>
                <a:latin typeface="Open Sans"/>
              </a:rPr>
              <a:t>What is Kubernetes?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4F9"/>
        </a:solidFill>
      </p:bgPr>
    </p:bg>
    <p:spTree>
      <p:nvGrpSpPr>
        <p:cNvPr id="1" name=""/>
        <p:cNvGrpSpPr/>
        <p:nvPr/>
      </p:nvGrpSpPr>
      <p:grpSpPr>
        <a:xfrm>
          <a:off x="0" y="0"/>
          <a:ext cx="0" cy="0"/>
          <a:chOff x="0" y="0"/>
          <a:chExt cx="0" cy="0"/>
        </a:xfrm>
      </p:grpSpPr>
      <p:grpSp>
        <p:nvGrpSpPr>
          <p:cNvPr name="Group 2" id="2"/>
          <p:cNvGrpSpPr/>
          <p:nvPr/>
        </p:nvGrpSpPr>
        <p:grpSpPr>
          <a:xfrm rot="0">
            <a:off x="-1371858" y="5871187"/>
            <a:ext cx="7232602" cy="5552469"/>
            <a:chOff x="0" y="0"/>
            <a:chExt cx="9643469" cy="7403292"/>
          </a:xfrm>
        </p:grpSpPr>
        <p:grpSp>
          <p:nvGrpSpPr>
            <p:cNvPr name="Group 3" id="3"/>
            <p:cNvGrpSpPr/>
            <p:nvPr/>
          </p:nvGrpSpPr>
          <p:grpSpPr>
            <a:xfrm rot="0">
              <a:off x="0" y="1850599"/>
              <a:ext cx="5552693" cy="555269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42A36">
                  <a:alpha val="40000"/>
                </a:srgbClr>
              </a:solidFill>
            </p:spPr>
          </p:sp>
        </p:grpSp>
        <p:grpSp>
          <p:nvGrpSpPr>
            <p:cNvPr name="Group 5" id="5"/>
            <p:cNvGrpSpPr/>
            <p:nvPr/>
          </p:nvGrpSpPr>
          <p:grpSpPr>
            <a:xfrm rot="0">
              <a:off x="4090776" y="1850599"/>
              <a:ext cx="5552693" cy="555269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sp>
          <p:nvSpPr>
            <p:cNvPr name="AutoShape 7" id="7"/>
            <p:cNvSpPr/>
            <p:nvPr/>
          </p:nvSpPr>
          <p:spPr>
            <a:xfrm rot="2544341">
              <a:off x="4396540" y="-582842"/>
              <a:ext cx="159478" cy="4866884"/>
            </a:xfrm>
            <a:prstGeom prst="rect">
              <a:avLst/>
            </a:prstGeom>
            <a:solidFill>
              <a:srgbClr val="442A36"/>
            </a:solidFill>
          </p:spPr>
        </p:sp>
        <p:sp>
          <p:nvSpPr>
            <p:cNvPr name="AutoShape 8" id="8"/>
            <p:cNvSpPr/>
            <p:nvPr/>
          </p:nvSpPr>
          <p:spPr>
            <a:xfrm rot="2544341">
              <a:off x="5314564" y="-582842"/>
              <a:ext cx="159478" cy="4866884"/>
            </a:xfrm>
            <a:prstGeom prst="rect">
              <a:avLst/>
            </a:prstGeom>
            <a:solidFill>
              <a:srgbClr val="442A36"/>
            </a:solidFill>
          </p:spPr>
        </p:sp>
      </p:grpSp>
      <p:sp>
        <p:nvSpPr>
          <p:cNvPr name="AutoShape 9" id="9"/>
          <p:cNvSpPr/>
          <p:nvPr/>
        </p:nvSpPr>
        <p:spPr>
          <a:xfrm rot="0">
            <a:off x="-340154" y="9498929"/>
            <a:ext cx="18968307" cy="1576142"/>
          </a:xfrm>
          <a:prstGeom prst="rect">
            <a:avLst/>
          </a:prstGeom>
          <a:solidFill>
            <a:srgbClr val="442A36"/>
          </a:solidFill>
        </p:spPr>
      </p:sp>
      <p:pic>
        <p:nvPicPr>
          <p:cNvPr name="Picture 10" id="10"/>
          <p:cNvPicPr>
            <a:picLocks noChangeAspect="true"/>
          </p:cNvPicPr>
          <p:nvPr/>
        </p:nvPicPr>
        <p:blipFill>
          <a:blip r:embed="rId2"/>
          <a:srcRect l="35640" t="0" r="83" b="130"/>
          <a:stretch>
            <a:fillRect/>
          </a:stretch>
        </p:blipFill>
        <p:spPr>
          <a:xfrm flipH="false" flipV="false" rot="0">
            <a:off x="0" y="4338520"/>
            <a:ext cx="2283618" cy="3548179"/>
          </a:xfrm>
          <a:prstGeom prst="rect">
            <a:avLst/>
          </a:prstGeom>
        </p:spPr>
      </p:pic>
      <p:pic>
        <p:nvPicPr>
          <p:cNvPr name="Picture 11" id="11"/>
          <p:cNvPicPr>
            <a:picLocks noChangeAspect="true"/>
          </p:cNvPicPr>
          <p:nvPr/>
        </p:nvPicPr>
        <p:blipFill>
          <a:blip r:embed="rId3"/>
          <a:srcRect l="3612" t="0" r="61" b="64"/>
          <a:stretch>
            <a:fillRect/>
          </a:stretch>
        </p:blipFill>
        <p:spPr>
          <a:xfrm flipH="false" flipV="false" rot="0">
            <a:off x="0" y="4004528"/>
            <a:ext cx="6055518" cy="6282472"/>
          </a:xfrm>
          <a:prstGeom prst="rect">
            <a:avLst/>
          </a:prstGeom>
        </p:spPr>
      </p:pic>
      <p:grpSp>
        <p:nvGrpSpPr>
          <p:cNvPr name="Group 12" id="12"/>
          <p:cNvGrpSpPr/>
          <p:nvPr/>
        </p:nvGrpSpPr>
        <p:grpSpPr>
          <a:xfrm rot="0">
            <a:off x="12913518" y="2514600"/>
            <a:ext cx="4229100" cy="4229100"/>
            <a:chOff x="0" y="0"/>
            <a:chExt cx="5638800" cy="5638800"/>
          </a:xfrm>
        </p:grpSpPr>
        <p:sp>
          <p:nvSpPr>
            <p:cNvPr name="Freeform 13" id="13"/>
            <p:cNvSpPr/>
            <p:nvPr/>
          </p:nvSpPr>
          <p:spPr>
            <a:xfrm>
              <a:off x="0" y="0"/>
              <a:ext cx="5638800" cy="5638800"/>
            </a:xfrm>
            <a:custGeom>
              <a:avLst/>
              <a:gdLst/>
              <a:ahLst/>
              <a:cxnLst/>
              <a:rect r="r" b="b" t="t" l="l"/>
              <a:pathLst>
                <a:path h="5638800" w="5638800">
                  <a:moveTo>
                    <a:pt x="0" y="2819400"/>
                  </a:moveTo>
                  <a:cubicBezTo>
                    <a:pt x="0" y="1262253"/>
                    <a:pt x="1262253" y="0"/>
                    <a:pt x="2819400" y="0"/>
                  </a:cubicBezTo>
                  <a:cubicBezTo>
                    <a:pt x="4376547" y="0"/>
                    <a:pt x="5638800" y="1262253"/>
                    <a:pt x="5638800" y="2819400"/>
                  </a:cubicBezTo>
                  <a:cubicBezTo>
                    <a:pt x="5638800" y="4376547"/>
                    <a:pt x="4376547" y="5638800"/>
                    <a:pt x="2819400" y="5638800"/>
                  </a:cubicBezTo>
                  <a:cubicBezTo>
                    <a:pt x="1262253" y="5638800"/>
                    <a:pt x="0" y="4376547"/>
                    <a:pt x="0" y="2819400"/>
                  </a:cubicBezTo>
                  <a:close/>
                </a:path>
              </a:pathLst>
            </a:custGeom>
            <a:solidFill>
              <a:srgbClr val="50B9C1">
                <a:alpha val="6667"/>
              </a:srgbClr>
            </a:solidFill>
          </p:spPr>
        </p:sp>
      </p:grpSp>
      <p:pic>
        <p:nvPicPr>
          <p:cNvPr name="Picture 14" id="14"/>
          <p:cNvPicPr>
            <a:picLocks noChangeAspect="true"/>
          </p:cNvPicPr>
          <p:nvPr/>
        </p:nvPicPr>
        <p:blipFill>
          <a:blip r:embed="rId4"/>
          <a:srcRect l="0" t="28813" r="589" b="419"/>
          <a:stretch>
            <a:fillRect/>
          </a:stretch>
        </p:blipFill>
        <p:spPr>
          <a:xfrm flipH="false" flipV="false" rot="0">
            <a:off x="11999118" y="0"/>
            <a:ext cx="2405080" cy="1712111"/>
          </a:xfrm>
          <a:prstGeom prst="rect">
            <a:avLst/>
          </a:prstGeom>
        </p:spPr>
      </p:pic>
      <p:sp>
        <p:nvSpPr>
          <p:cNvPr name="TextBox 15" id="15"/>
          <p:cNvSpPr txBox="true"/>
          <p:nvPr/>
        </p:nvSpPr>
        <p:spPr>
          <a:xfrm rot="0">
            <a:off x="1060606" y="724797"/>
            <a:ext cx="13924205" cy="952500"/>
          </a:xfrm>
          <a:prstGeom prst="rect">
            <a:avLst/>
          </a:prstGeom>
        </p:spPr>
        <p:txBody>
          <a:bodyPr anchor="t" rtlCol="false" tIns="0" lIns="0" bIns="0" rIns="0">
            <a:spAutoFit/>
          </a:bodyPr>
          <a:lstStyle/>
          <a:p>
            <a:pPr algn="l">
              <a:lnSpc>
                <a:spcPts val="7559"/>
              </a:lnSpc>
            </a:pPr>
            <a:r>
              <a:rPr lang="en-US" sz="6300" spc="37">
                <a:solidFill>
                  <a:srgbClr val="000000"/>
                </a:solidFill>
                <a:latin typeface="Open Sans"/>
              </a:rPr>
              <a:t>Kubernetes – Intro..</a:t>
            </a:r>
          </a:p>
        </p:txBody>
      </p:sp>
      <p:sp>
        <p:nvSpPr>
          <p:cNvPr name="TextBox 16" id="16"/>
          <p:cNvSpPr txBox="true"/>
          <p:nvPr/>
        </p:nvSpPr>
        <p:spPr>
          <a:xfrm rot="0">
            <a:off x="1746408" y="3125097"/>
            <a:ext cx="13236932" cy="2757488"/>
          </a:xfrm>
          <a:prstGeom prst="rect">
            <a:avLst/>
          </a:prstGeom>
        </p:spPr>
        <p:txBody>
          <a:bodyPr anchor="t" rtlCol="false" tIns="0" lIns="0" bIns="0" rIns="0">
            <a:spAutoFit/>
          </a:bodyPr>
          <a:lstStyle/>
          <a:p>
            <a:pPr algn="l" marL="542925" indent="-271462" lvl="1">
              <a:lnSpc>
                <a:spcPts val="3600"/>
              </a:lnSpc>
              <a:buFont typeface="Arial"/>
              <a:buChar char="•"/>
            </a:pPr>
            <a:r>
              <a:rPr lang="en-US" sz="3000" spc="18">
                <a:solidFill>
                  <a:srgbClr val="000000"/>
                </a:solidFill>
                <a:latin typeface="Open Sans"/>
              </a:rPr>
              <a:t>Kubernetes is a free and open source technology for automating the deployment, scaling and management of containerized applications. </a:t>
            </a:r>
          </a:p>
          <a:p>
            <a:pPr algn="l" marL="542925" indent="-271462" lvl="1">
              <a:lnSpc>
                <a:spcPts val="3600"/>
              </a:lnSpc>
              <a:buFont typeface="Arial"/>
              <a:buChar char="•"/>
            </a:pPr>
            <a:r>
              <a:rPr lang="en-US" sz="3000" spc="18">
                <a:solidFill>
                  <a:srgbClr val="000000"/>
                </a:solidFill>
                <a:latin typeface="Open Sans"/>
              </a:rPr>
              <a:t>It is being used by </a:t>
            </a:r>
            <a:r>
              <a:rPr lang="en-US" sz="3000" spc="18" u="sng">
                <a:solidFill>
                  <a:srgbClr val="000000"/>
                </a:solidFill>
                <a:latin typeface="Open Sans"/>
              </a:rPr>
              <a:t>major cloud providers</a:t>
            </a:r>
            <a:r>
              <a:rPr lang="en-US" sz="3000" spc="18">
                <a:solidFill>
                  <a:srgbClr val="000000"/>
                </a:solidFill>
                <a:latin typeface="Open Sans"/>
              </a:rPr>
              <a:t> like Google, Microsoft, IBM and Alibaba to run their container-based workloads.</a:t>
            </a:r>
          </a:p>
          <a:p>
            <a:pPr algn="l" marL="542925" indent="-271462" lvl="1">
              <a:lnSpc>
                <a:spcPts val="3600"/>
              </a:lnSpc>
              <a:buFont typeface="Arial"/>
              <a:buChar char="•"/>
            </a:pPr>
            <a:r>
              <a:rPr lang="en-US" sz="3000" spc="18">
                <a:solidFill>
                  <a:srgbClr val="000000"/>
                </a:solidFill>
                <a:latin typeface="Open Sans"/>
              </a:rPr>
              <a:t>So, what is Kubernetes and how it is different from other similar software?</a:t>
            </a:r>
          </a:p>
        </p:txBody>
      </p:sp>
      <p:pic>
        <p:nvPicPr>
          <p:cNvPr name="Picture 17" id="17"/>
          <p:cNvPicPr>
            <a:picLocks noChangeAspect="true"/>
          </p:cNvPicPr>
          <p:nvPr/>
        </p:nvPicPr>
        <p:blipFill>
          <a:blip r:embed="rId5"/>
          <a:srcRect l="0" t="0" r="636" b="636"/>
          <a:stretch>
            <a:fillRect/>
          </a:stretch>
        </p:blipFill>
        <p:spPr>
          <a:xfrm flipH="false" flipV="false" rot="0">
            <a:off x="5492463" y="7418257"/>
            <a:ext cx="6915150" cy="14859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F4F9"/>
        </a:solidFill>
      </p:bgPr>
    </p:bg>
    <p:spTree>
      <p:nvGrpSpPr>
        <p:cNvPr id="1" name=""/>
        <p:cNvGrpSpPr/>
        <p:nvPr/>
      </p:nvGrpSpPr>
      <p:grpSpPr>
        <a:xfrm>
          <a:off x="0" y="0"/>
          <a:ext cx="0" cy="0"/>
          <a:chOff x="0" y="0"/>
          <a:chExt cx="0" cy="0"/>
        </a:xfrm>
      </p:grpSpPr>
      <p:sp>
        <p:nvSpPr>
          <p:cNvPr name="AutoShape 2" id="2"/>
          <p:cNvSpPr/>
          <p:nvPr/>
        </p:nvSpPr>
        <p:spPr>
          <a:xfrm rot="0">
            <a:off x="6532463" y="-403494"/>
            <a:ext cx="12796022" cy="11481664"/>
          </a:xfrm>
          <a:prstGeom prst="rect">
            <a:avLst/>
          </a:prstGeom>
          <a:solidFill>
            <a:srgbClr val="442A36"/>
          </a:solidFill>
        </p:spPr>
      </p:sp>
      <p:pic>
        <p:nvPicPr>
          <p:cNvPr name="Picture 3" id="3"/>
          <p:cNvPicPr>
            <a:picLocks noChangeAspect="true"/>
          </p:cNvPicPr>
          <p:nvPr/>
        </p:nvPicPr>
        <p:blipFill>
          <a:blip r:embed="rId2"/>
          <a:srcRect l="0" t="0" r="188" b="188"/>
          <a:stretch>
            <a:fillRect/>
          </a:stretch>
        </p:blipFill>
        <p:spPr>
          <a:xfrm flipH="false" flipV="false" rot="5400000">
            <a:off x="-847018" y="2353811"/>
            <a:ext cx="7963109" cy="5312887"/>
          </a:xfrm>
          <a:prstGeom prst="rect">
            <a:avLst/>
          </a:prstGeom>
        </p:spPr>
      </p:pic>
      <p:grpSp>
        <p:nvGrpSpPr>
          <p:cNvPr name="Group 4" id="4"/>
          <p:cNvGrpSpPr/>
          <p:nvPr/>
        </p:nvGrpSpPr>
        <p:grpSpPr>
          <a:xfrm rot="0">
            <a:off x="3973764" y="8995910"/>
            <a:ext cx="4164520" cy="416452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grpSp>
        <p:nvGrpSpPr>
          <p:cNvPr name="Group 6" id="6"/>
          <p:cNvGrpSpPr/>
          <p:nvPr/>
        </p:nvGrpSpPr>
        <p:grpSpPr>
          <a:xfrm rot="0">
            <a:off x="-2052136" y="-1899349"/>
            <a:ext cx="4468786" cy="4547257"/>
            <a:chOff x="0" y="0"/>
            <a:chExt cx="5958381" cy="6063010"/>
          </a:xfrm>
        </p:grpSpPr>
        <p:grpSp>
          <p:nvGrpSpPr>
            <p:cNvPr name="Group 7" id="7"/>
            <p:cNvGrpSpPr/>
            <p:nvPr/>
          </p:nvGrpSpPr>
          <p:grpSpPr>
            <a:xfrm rot="0">
              <a:off x="0" y="0"/>
              <a:ext cx="5552693" cy="5552693"/>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42A36">
                  <a:alpha val="40000"/>
                </a:srgbClr>
              </a:solidFill>
            </p:spPr>
          </p:sp>
        </p:grpSp>
        <p:sp>
          <p:nvSpPr>
            <p:cNvPr name="AutoShape 9" id="9"/>
            <p:cNvSpPr/>
            <p:nvPr/>
          </p:nvSpPr>
          <p:spPr>
            <a:xfrm rot="-2855658">
              <a:off x="4028043" y="1929636"/>
              <a:ext cx="159478" cy="4866884"/>
            </a:xfrm>
            <a:prstGeom prst="rect">
              <a:avLst/>
            </a:prstGeom>
            <a:solidFill>
              <a:srgbClr val="442A36"/>
            </a:solidFill>
          </p:spPr>
        </p:sp>
        <p:sp>
          <p:nvSpPr>
            <p:cNvPr name="AutoShape 10" id="10"/>
            <p:cNvSpPr/>
            <p:nvPr/>
          </p:nvSpPr>
          <p:spPr>
            <a:xfrm rot="-2855658">
              <a:off x="4028043" y="1011612"/>
              <a:ext cx="159478" cy="4866884"/>
            </a:xfrm>
            <a:prstGeom prst="rect">
              <a:avLst/>
            </a:prstGeom>
            <a:solidFill>
              <a:srgbClr val="442A36"/>
            </a:solidFill>
          </p:spPr>
        </p:sp>
      </p:grpSp>
      <p:pic>
        <p:nvPicPr>
          <p:cNvPr name="Picture 11" id="11"/>
          <p:cNvPicPr>
            <a:picLocks noChangeAspect="true"/>
          </p:cNvPicPr>
          <p:nvPr/>
        </p:nvPicPr>
        <p:blipFill>
          <a:blip r:embed="rId3"/>
          <a:srcRect l="3612" t="0" r="61" b="64"/>
          <a:stretch>
            <a:fillRect/>
          </a:stretch>
        </p:blipFill>
        <p:spPr>
          <a:xfrm flipH="false" flipV="false" rot="0">
            <a:off x="6532463" y="3835967"/>
            <a:ext cx="6055518" cy="6282472"/>
          </a:xfrm>
          <a:prstGeom prst="rect">
            <a:avLst/>
          </a:prstGeom>
        </p:spPr>
      </p:pic>
      <p:sp>
        <p:nvSpPr>
          <p:cNvPr name="TextBox 12" id="12"/>
          <p:cNvSpPr txBox="true"/>
          <p:nvPr/>
        </p:nvSpPr>
        <p:spPr>
          <a:xfrm rot="0">
            <a:off x="7348662" y="1378187"/>
            <a:ext cx="10478639" cy="952500"/>
          </a:xfrm>
          <a:prstGeom prst="rect">
            <a:avLst/>
          </a:prstGeom>
        </p:spPr>
        <p:txBody>
          <a:bodyPr anchor="t" rtlCol="false" tIns="0" lIns="0" bIns="0" rIns="0">
            <a:spAutoFit/>
          </a:bodyPr>
          <a:lstStyle/>
          <a:p>
            <a:pPr algn="l">
              <a:lnSpc>
                <a:spcPts val="7559"/>
              </a:lnSpc>
            </a:pPr>
            <a:r>
              <a:rPr lang="en-US" sz="6300" spc="37">
                <a:solidFill>
                  <a:srgbClr val="EBEBEB"/>
                </a:solidFill>
                <a:latin typeface="Open Sans"/>
              </a:rPr>
              <a:t>The history of Kubernetes:</a:t>
            </a:r>
          </a:p>
        </p:txBody>
      </p:sp>
      <p:sp>
        <p:nvSpPr>
          <p:cNvPr name="TextBox 13" id="13"/>
          <p:cNvSpPr txBox="true"/>
          <p:nvPr/>
        </p:nvSpPr>
        <p:spPr>
          <a:xfrm rot="0">
            <a:off x="7455176" y="2666557"/>
            <a:ext cx="6952210" cy="5376863"/>
          </a:xfrm>
          <a:prstGeom prst="rect">
            <a:avLst/>
          </a:prstGeom>
        </p:spPr>
        <p:txBody>
          <a:bodyPr anchor="t" rtlCol="false" tIns="0" lIns="0" bIns="0" rIns="0">
            <a:spAutoFit/>
          </a:bodyPr>
          <a:lstStyle/>
          <a:p>
            <a:pPr algn="l" marL="542924" indent="-271462" lvl="1">
              <a:lnSpc>
                <a:spcPts val="3599"/>
              </a:lnSpc>
              <a:buFont typeface="Arial"/>
              <a:buChar char="•"/>
            </a:pPr>
            <a:r>
              <a:rPr lang="en-US" sz="2999" spc="18">
                <a:solidFill>
                  <a:srgbClr val="FFFFFF"/>
                </a:solidFill>
                <a:latin typeface="Open Sans"/>
              </a:rPr>
              <a:t>Kubernetes was first released in 2014 by Google. </a:t>
            </a:r>
          </a:p>
          <a:p>
            <a:pPr algn="l" marL="542924" indent="-271462" lvl="1">
              <a:lnSpc>
                <a:spcPts val="3599"/>
              </a:lnSpc>
              <a:buFont typeface="Arial"/>
              <a:buChar char="•"/>
            </a:pPr>
            <a:r>
              <a:rPr lang="en-US" sz="2999" spc="18">
                <a:solidFill>
                  <a:srgbClr val="FFFFFF"/>
                </a:solidFill>
                <a:latin typeface="Open Sans"/>
              </a:rPr>
              <a:t>The developers wanted to create a tool for automating the deployment, scaling and management of containerized applications.</a:t>
            </a:r>
          </a:p>
          <a:p>
            <a:pPr algn="l" marL="542924" indent="-271462" lvl="1">
              <a:lnSpc>
                <a:spcPts val="3599"/>
              </a:lnSpc>
              <a:buFont typeface="Arial"/>
              <a:buChar char="•"/>
            </a:pPr>
            <a:r>
              <a:rPr lang="en-US" sz="2999" spc="18">
                <a:solidFill>
                  <a:srgbClr val="FFFFFF"/>
                </a:solidFill>
                <a:latin typeface="Open Sans"/>
              </a:rPr>
              <a:t>Kubernetes has become one of the most popular open source projects because of its simplicity and easy integration with cloud computing services.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4F9"/>
        </a:solidFill>
      </p:bgPr>
    </p:bg>
    <p:spTree>
      <p:nvGrpSpPr>
        <p:cNvPr id="1" name=""/>
        <p:cNvGrpSpPr/>
        <p:nvPr/>
      </p:nvGrpSpPr>
      <p:grpSpPr>
        <a:xfrm>
          <a:off x="0" y="0"/>
          <a:ext cx="0" cy="0"/>
          <a:chOff x="0" y="0"/>
          <a:chExt cx="0" cy="0"/>
        </a:xfrm>
      </p:grpSpPr>
      <p:grpSp>
        <p:nvGrpSpPr>
          <p:cNvPr name="Group 2" id="2"/>
          <p:cNvGrpSpPr/>
          <p:nvPr/>
        </p:nvGrpSpPr>
        <p:grpSpPr>
          <a:xfrm rot="0">
            <a:off x="14367436" y="-1515335"/>
            <a:ext cx="5783728" cy="7232602"/>
            <a:chOff x="0" y="0"/>
            <a:chExt cx="7711637" cy="9643469"/>
          </a:xfrm>
        </p:grpSpPr>
        <p:grpSp>
          <p:nvGrpSpPr>
            <p:cNvPr name="Group 3" id="3"/>
            <p:cNvGrpSpPr/>
            <p:nvPr/>
          </p:nvGrpSpPr>
          <p:grpSpPr>
            <a:xfrm rot="-5400000">
              <a:off x="2158944" y="4090776"/>
              <a:ext cx="5552693" cy="555269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42A36">
                  <a:alpha val="40000"/>
                </a:srgbClr>
              </a:solidFill>
            </p:spPr>
          </p:sp>
        </p:grpSp>
        <p:grpSp>
          <p:nvGrpSpPr>
            <p:cNvPr name="Group 5" id="5"/>
            <p:cNvGrpSpPr/>
            <p:nvPr/>
          </p:nvGrpSpPr>
          <p:grpSpPr>
            <a:xfrm rot="-5400000">
              <a:off x="2158944" y="0"/>
              <a:ext cx="5552693" cy="555269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sp>
          <p:nvSpPr>
            <p:cNvPr name="AutoShape 7" id="7"/>
            <p:cNvSpPr/>
            <p:nvPr/>
          </p:nvSpPr>
          <p:spPr>
            <a:xfrm rot="-8255658">
              <a:off x="2538217" y="2274736"/>
              <a:ext cx="159478" cy="4866884"/>
            </a:xfrm>
            <a:prstGeom prst="rect">
              <a:avLst/>
            </a:prstGeom>
            <a:solidFill>
              <a:srgbClr val="442A36"/>
            </a:solidFill>
          </p:spPr>
        </p:sp>
        <p:sp>
          <p:nvSpPr>
            <p:cNvPr name="AutoShape 8" id="8"/>
            <p:cNvSpPr/>
            <p:nvPr/>
          </p:nvSpPr>
          <p:spPr>
            <a:xfrm rot="-8255658">
              <a:off x="1620193" y="2274736"/>
              <a:ext cx="159478" cy="4866884"/>
            </a:xfrm>
            <a:prstGeom prst="rect">
              <a:avLst/>
            </a:prstGeom>
            <a:solidFill>
              <a:srgbClr val="442A36"/>
            </a:solidFill>
          </p:spPr>
        </p:sp>
      </p:grpSp>
      <p:pic>
        <p:nvPicPr>
          <p:cNvPr name="Picture 9" id="9"/>
          <p:cNvPicPr>
            <a:picLocks noChangeAspect="true"/>
          </p:cNvPicPr>
          <p:nvPr/>
        </p:nvPicPr>
        <p:blipFill>
          <a:blip r:embed="rId2"/>
          <a:srcRect l="0" t="28813" r="589" b="419"/>
          <a:stretch>
            <a:fillRect/>
          </a:stretch>
        </p:blipFill>
        <p:spPr>
          <a:xfrm flipH="false" flipV="false" rot="0">
            <a:off x="11999118" y="0"/>
            <a:ext cx="2405080" cy="1712111"/>
          </a:xfrm>
          <a:prstGeom prst="rect">
            <a:avLst/>
          </a:prstGeom>
        </p:spPr>
      </p:pic>
      <p:sp>
        <p:nvSpPr>
          <p:cNvPr name="TextBox 10" id="10"/>
          <p:cNvSpPr txBox="true"/>
          <p:nvPr/>
        </p:nvSpPr>
        <p:spPr>
          <a:xfrm rot="0">
            <a:off x="1060606" y="1269712"/>
            <a:ext cx="13924205" cy="1905000"/>
          </a:xfrm>
          <a:prstGeom prst="rect">
            <a:avLst/>
          </a:prstGeom>
        </p:spPr>
        <p:txBody>
          <a:bodyPr anchor="t" rtlCol="false" tIns="0" lIns="0" bIns="0" rIns="0">
            <a:spAutoFit/>
          </a:bodyPr>
          <a:lstStyle/>
          <a:p>
            <a:pPr algn="l">
              <a:lnSpc>
                <a:spcPts val="7559"/>
              </a:lnSpc>
            </a:pPr>
            <a:r>
              <a:rPr lang="en-US" sz="6300" spc="37">
                <a:solidFill>
                  <a:srgbClr val="000000"/>
                </a:solidFill>
                <a:latin typeface="Open Sans"/>
              </a:rPr>
              <a:t>What is a container and why it is used in Kubernetes?</a:t>
            </a:r>
          </a:p>
        </p:txBody>
      </p:sp>
      <p:sp>
        <p:nvSpPr>
          <p:cNvPr name="TextBox 11" id="11"/>
          <p:cNvSpPr txBox="true"/>
          <p:nvPr/>
        </p:nvSpPr>
        <p:spPr>
          <a:xfrm rot="0">
            <a:off x="1028700" y="3507075"/>
            <a:ext cx="13236932" cy="5510212"/>
          </a:xfrm>
          <a:prstGeom prst="rect">
            <a:avLst/>
          </a:prstGeom>
        </p:spPr>
        <p:txBody>
          <a:bodyPr anchor="t" rtlCol="false" tIns="0" lIns="0" bIns="0" rIns="0">
            <a:spAutoFit/>
          </a:bodyPr>
          <a:lstStyle/>
          <a:p>
            <a:pPr algn="l" marL="542925" indent="-271462" lvl="1">
              <a:lnSpc>
                <a:spcPts val="3600"/>
              </a:lnSpc>
              <a:buFont typeface="Arial"/>
              <a:buChar char="•"/>
            </a:pPr>
            <a:r>
              <a:rPr lang="en-US" sz="3000" spc="18">
                <a:solidFill>
                  <a:srgbClr val="000000"/>
                </a:solidFill>
                <a:latin typeface="Open Sans"/>
              </a:rPr>
              <a:t>A container is nothing but a virtual machine that is running on a single physical server.</a:t>
            </a:r>
          </a:p>
          <a:p>
            <a:pPr algn="l" marL="542925" indent="-271462" lvl="1">
              <a:lnSpc>
                <a:spcPts val="3600"/>
              </a:lnSpc>
              <a:buFont typeface="Arial"/>
              <a:buChar char="•"/>
            </a:pPr>
            <a:r>
              <a:rPr lang="en-US" sz="3000" spc="18">
                <a:solidFill>
                  <a:srgbClr val="000000"/>
                </a:solidFill>
                <a:latin typeface="Open Sans"/>
              </a:rPr>
              <a:t>It is just a virtual machine that has been configured to provide a complete operating environment for your container.</a:t>
            </a:r>
          </a:p>
          <a:p>
            <a:pPr algn="l" marL="542925" indent="-271462" lvl="1">
              <a:lnSpc>
                <a:spcPts val="3600"/>
              </a:lnSpc>
              <a:buFont typeface="Arial"/>
              <a:buChar char="•"/>
            </a:pPr>
            <a:r>
              <a:rPr lang="en-US" sz="3000" spc="18">
                <a:solidFill>
                  <a:srgbClr val="000000"/>
                </a:solidFill>
                <a:latin typeface="Open Sans"/>
              </a:rPr>
              <a:t>A container provides a complete operating system and all the applications and libraries that are required to run a software application.</a:t>
            </a:r>
          </a:p>
          <a:p>
            <a:pPr algn="l" marL="542925" indent="-271462" lvl="1">
              <a:lnSpc>
                <a:spcPts val="3600"/>
              </a:lnSpc>
              <a:buFont typeface="Arial"/>
              <a:buChar char="•"/>
            </a:pPr>
            <a:r>
              <a:rPr lang="en-US" sz="3000" spc="18">
                <a:solidFill>
                  <a:srgbClr val="000000"/>
                </a:solidFill>
                <a:latin typeface="Open Sans"/>
              </a:rPr>
              <a:t>So, if you want to build a software application, you need to install the dependencies in the container, and if you want to run the application then you need to install the containers in the host machine.</a:t>
            </a:r>
          </a:p>
          <a:p>
            <a:pPr algn="l" marL="542925" indent="-271462" lvl="1">
              <a:lnSpc>
                <a:spcPts val="3600"/>
              </a:lnSpc>
              <a:buFont typeface="Arial"/>
              <a:buChar char="•"/>
            </a:pPr>
            <a:r>
              <a:rPr lang="en-US" sz="3000" spc="18">
                <a:solidFill>
                  <a:srgbClr val="000000"/>
                </a:solidFill>
                <a:latin typeface="Open Sans"/>
              </a:rPr>
              <a:t>This is the basic concept of a container and Kubernetes uses this concept to manage the applications.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442A36"/>
        </a:solidFill>
      </p:bgPr>
    </p:bg>
    <p:spTree>
      <p:nvGrpSpPr>
        <p:cNvPr id="1" name=""/>
        <p:cNvGrpSpPr/>
        <p:nvPr/>
      </p:nvGrpSpPr>
      <p:grpSpPr>
        <a:xfrm>
          <a:off x="0" y="0"/>
          <a:ext cx="0" cy="0"/>
          <a:chOff x="0" y="0"/>
          <a:chExt cx="0" cy="0"/>
        </a:xfrm>
      </p:grpSpPr>
      <p:grpSp>
        <p:nvGrpSpPr>
          <p:cNvPr name="Group 2" id="2"/>
          <p:cNvGrpSpPr/>
          <p:nvPr/>
        </p:nvGrpSpPr>
        <p:grpSpPr>
          <a:xfrm rot="0">
            <a:off x="14367436" y="-1515335"/>
            <a:ext cx="5783728" cy="7232602"/>
            <a:chOff x="0" y="0"/>
            <a:chExt cx="7711637" cy="9643469"/>
          </a:xfrm>
        </p:grpSpPr>
        <p:grpSp>
          <p:nvGrpSpPr>
            <p:cNvPr name="Group 3" id="3"/>
            <p:cNvGrpSpPr/>
            <p:nvPr/>
          </p:nvGrpSpPr>
          <p:grpSpPr>
            <a:xfrm rot="-5400000">
              <a:off x="2158944" y="4090776"/>
              <a:ext cx="5552693" cy="555269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F4F9">
                  <a:alpha val="40000"/>
                </a:srgbClr>
              </a:solidFill>
            </p:spPr>
          </p:sp>
        </p:grpSp>
        <p:grpSp>
          <p:nvGrpSpPr>
            <p:cNvPr name="Group 5" id="5"/>
            <p:cNvGrpSpPr/>
            <p:nvPr/>
          </p:nvGrpSpPr>
          <p:grpSpPr>
            <a:xfrm rot="-5400000">
              <a:off x="2158944" y="0"/>
              <a:ext cx="5552693" cy="555269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sp>
          <p:nvSpPr>
            <p:cNvPr name="AutoShape 7" id="7"/>
            <p:cNvSpPr/>
            <p:nvPr/>
          </p:nvSpPr>
          <p:spPr>
            <a:xfrm rot="-8255658">
              <a:off x="2538217" y="2274736"/>
              <a:ext cx="159478" cy="4866884"/>
            </a:xfrm>
            <a:prstGeom prst="rect">
              <a:avLst/>
            </a:prstGeom>
            <a:solidFill>
              <a:srgbClr val="F9F4F9"/>
            </a:solidFill>
          </p:spPr>
        </p:sp>
        <p:sp>
          <p:nvSpPr>
            <p:cNvPr name="AutoShape 8" id="8"/>
            <p:cNvSpPr/>
            <p:nvPr/>
          </p:nvSpPr>
          <p:spPr>
            <a:xfrm rot="-8255658">
              <a:off x="1620193" y="2274736"/>
              <a:ext cx="159478" cy="4866884"/>
            </a:xfrm>
            <a:prstGeom prst="rect">
              <a:avLst/>
            </a:prstGeom>
            <a:solidFill>
              <a:srgbClr val="F9F4F9"/>
            </a:solidFill>
          </p:spPr>
        </p:sp>
      </p:grpSp>
      <p:sp>
        <p:nvSpPr>
          <p:cNvPr name="TextBox 9" id="9"/>
          <p:cNvSpPr txBox="true"/>
          <p:nvPr/>
        </p:nvSpPr>
        <p:spPr>
          <a:xfrm rot="0">
            <a:off x="1028700" y="2574137"/>
            <a:ext cx="12694563" cy="1095375"/>
          </a:xfrm>
          <a:prstGeom prst="rect">
            <a:avLst/>
          </a:prstGeom>
        </p:spPr>
        <p:txBody>
          <a:bodyPr anchor="t" rtlCol="false" tIns="0" lIns="0" bIns="0" rIns="0">
            <a:spAutoFit/>
          </a:bodyPr>
          <a:lstStyle/>
          <a:p>
            <a:pPr algn="l">
              <a:lnSpc>
                <a:spcPts val="8639"/>
              </a:lnSpc>
            </a:pPr>
            <a:r>
              <a:rPr lang="en-US" sz="7199" spc="43">
                <a:solidFill>
                  <a:srgbClr val="F9F4F9"/>
                </a:solidFill>
                <a:latin typeface="Open Sans"/>
              </a:rPr>
              <a:t>Features of Kubernetes:</a:t>
            </a:r>
          </a:p>
        </p:txBody>
      </p:sp>
      <p:sp>
        <p:nvSpPr>
          <p:cNvPr name="TextBox 10" id="10"/>
          <p:cNvSpPr txBox="true"/>
          <p:nvPr/>
        </p:nvSpPr>
        <p:spPr>
          <a:xfrm rot="0">
            <a:off x="1028700" y="3845713"/>
            <a:ext cx="13234442" cy="3867150"/>
          </a:xfrm>
          <a:prstGeom prst="rect">
            <a:avLst/>
          </a:prstGeom>
        </p:spPr>
        <p:txBody>
          <a:bodyPr anchor="t" rtlCol="false" tIns="0" lIns="0" bIns="0" rIns="0">
            <a:spAutoFit/>
          </a:bodyPr>
          <a:lstStyle/>
          <a:p>
            <a:pPr algn="l" marL="705798" indent="-352899" lvl="1">
              <a:lnSpc>
                <a:spcPts val="4679"/>
              </a:lnSpc>
              <a:buFont typeface="Arial"/>
              <a:buChar char="•"/>
            </a:pPr>
            <a:r>
              <a:rPr lang="en-US" sz="3899" spc="23">
                <a:solidFill>
                  <a:srgbClr val="F9F4F9"/>
                </a:solidFill>
                <a:latin typeface="Open Sans Bold"/>
              </a:rPr>
              <a:t>Scalability:</a:t>
            </a:r>
          </a:p>
          <a:p>
            <a:pPr algn="l" marL="1565900" indent="-521967" lvl="2">
              <a:lnSpc>
                <a:spcPts val="4319"/>
              </a:lnSpc>
              <a:buFont typeface="Arial"/>
              <a:buChar char="⚬"/>
            </a:pPr>
            <a:r>
              <a:rPr lang="en-US" sz="3599" spc="21">
                <a:solidFill>
                  <a:srgbClr val="F9F4F9"/>
                </a:solidFill>
                <a:latin typeface="Open Sans"/>
              </a:rPr>
              <a:t>Kubernetes can easily be scaled up or down to meet the requirements of a </a:t>
            </a:r>
            <a:r>
              <a:rPr lang="en-US" sz="3599" spc="21" u="sng">
                <a:solidFill>
                  <a:srgbClr val="F9F4F9"/>
                </a:solidFill>
                <a:latin typeface="Open Sans"/>
              </a:rPr>
              <a:t>cloud-based service provider</a:t>
            </a:r>
            <a:r>
              <a:rPr lang="en-US" sz="3599" spc="21">
                <a:solidFill>
                  <a:srgbClr val="F9F4F9"/>
                </a:solidFill>
                <a:latin typeface="Open Sans"/>
              </a:rPr>
              <a:t>.</a:t>
            </a:r>
          </a:p>
          <a:p>
            <a:pPr algn="l" marL="1565900" indent="-521967" lvl="2">
              <a:lnSpc>
                <a:spcPts val="4319"/>
              </a:lnSpc>
              <a:buFont typeface="Arial"/>
              <a:buChar char="⚬"/>
            </a:pPr>
            <a:r>
              <a:rPr lang="en-US" sz="3599" spc="21">
                <a:solidFill>
                  <a:srgbClr val="F9F4F9"/>
                </a:solidFill>
                <a:latin typeface="Open Sans"/>
              </a:rPr>
              <a:t>Kubernetes supports horizontal scaling, which means that you can add more machines to a cluster to increase the number of containers.</a:t>
            </a:r>
          </a:p>
          <a:p>
            <a:pPr algn="l" marL="1565900" indent="-521967" lvl="2">
              <a:lnSpc>
                <a:spcPts val="4319"/>
              </a:lnSpc>
              <a:buFont typeface="Arial"/>
              <a:buChar char="⚬"/>
            </a:pPr>
            <a:r>
              <a:rPr lang="en-US" sz="3599" spc="21">
                <a:solidFill>
                  <a:srgbClr val="F9F4F9"/>
                </a:solidFill>
                <a:latin typeface="Open Sans"/>
              </a:rPr>
              <a:t>The Kubernetes architecture is highly scalable.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9F4F9"/>
        </a:solidFill>
      </p:bgPr>
    </p:bg>
    <p:spTree>
      <p:nvGrpSpPr>
        <p:cNvPr id="1" name=""/>
        <p:cNvGrpSpPr/>
        <p:nvPr/>
      </p:nvGrpSpPr>
      <p:grpSpPr>
        <a:xfrm>
          <a:off x="0" y="0"/>
          <a:ext cx="0" cy="0"/>
          <a:chOff x="0" y="0"/>
          <a:chExt cx="0" cy="0"/>
        </a:xfrm>
      </p:grpSpPr>
      <p:grpSp>
        <p:nvGrpSpPr>
          <p:cNvPr name="Group 2" id="2"/>
          <p:cNvGrpSpPr/>
          <p:nvPr/>
        </p:nvGrpSpPr>
        <p:grpSpPr>
          <a:xfrm rot="-5400000">
            <a:off x="-647094" y="8791053"/>
            <a:ext cx="2940263" cy="2991893"/>
            <a:chOff x="0" y="0"/>
            <a:chExt cx="3920350" cy="3989191"/>
          </a:xfrm>
        </p:grpSpPr>
        <p:grpSp>
          <p:nvGrpSpPr>
            <p:cNvPr name="Group 3" id="3"/>
            <p:cNvGrpSpPr/>
            <p:nvPr/>
          </p:nvGrpSpPr>
          <p:grpSpPr>
            <a:xfrm rot="0">
              <a:off x="0" y="0"/>
              <a:ext cx="3653425" cy="3653425"/>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42A36">
                  <a:alpha val="40000"/>
                </a:srgbClr>
              </a:solidFill>
            </p:spPr>
          </p:sp>
        </p:grpSp>
        <p:sp>
          <p:nvSpPr>
            <p:cNvPr name="AutoShape 5" id="5"/>
            <p:cNvSpPr/>
            <p:nvPr/>
          </p:nvSpPr>
          <p:spPr>
            <a:xfrm rot="-2855658">
              <a:off x="2650273" y="1269615"/>
              <a:ext cx="104930" cy="3202193"/>
            </a:xfrm>
            <a:prstGeom prst="rect">
              <a:avLst/>
            </a:prstGeom>
            <a:solidFill>
              <a:srgbClr val="442A36"/>
            </a:solidFill>
          </p:spPr>
        </p:sp>
        <p:sp>
          <p:nvSpPr>
            <p:cNvPr name="AutoShape 6" id="6"/>
            <p:cNvSpPr/>
            <p:nvPr/>
          </p:nvSpPr>
          <p:spPr>
            <a:xfrm rot="-2855658">
              <a:off x="2650273" y="665596"/>
              <a:ext cx="104930" cy="3202193"/>
            </a:xfrm>
            <a:prstGeom prst="rect">
              <a:avLst/>
            </a:prstGeom>
            <a:solidFill>
              <a:srgbClr val="442A36"/>
            </a:solidFill>
          </p:spPr>
        </p:sp>
      </p:grpSp>
      <p:grpSp>
        <p:nvGrpSpPr>
          <p:cNvPr name="Group 7" id="7"/>
          <p:cNvGrpSpPr/>
          <p:nvPr/>
        </p:nvGrpSpPr>
        <p:grpSpPr>
          <a:xfrm rot="0">
            <a:off x="15881883" y="-2082260"/>
            <a:ext cx="4164520" cy="416452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sp>
        <p:nvSpPr>
          <p:cNvPr name="TextBox 9" id="9"/>
          <p:cNvSpPr txBox="true"/>
          <p:nvPr/>
        </p:nvSpPr>
        <p:spPr>
          <a:xfrm rot="0">
            <a:off x="2181898" y="1716881"/>
            <a:ext cx="13924205" cy="1028700"/>
          </a:xfrm>
          <a:prstGeom prst="rect">
            <a:avLst/>
          </a:prstGeom>
        </p:spPr>
        <p:txBody>
          <a:bodyPr anchor="t" rtlCol="false" tIns="0" lIns="0" bIns="0" rIns="0">
            <a:spAutoFit/>
          </a:bodyPr>
          <a:lstStyle/>
          <a:p>
            <a:pPr algn="l">
              <a:lnSpc>
                <a:spcPts val="8159"/>
              </a:lnSpc>
            </a:pPr>
            <a:r>
              <a:rPr lang="en-US" sz="6799" spc="40">
                <a:solidFill>
                  <a:srgbClr val="000000"/>
                </a:solidFill>
                <a:latin typeface="Open Sans"/>
              </a:rPr>
              <a:t>Features of Kubernetes:</a:t>
            </a:r>
          </a:p>
        </p:txBody>
      </p:sp>
      <p:sp>
        <p:nvSpPr>
          <p:cNvPr name="TextBox 10" id="10"/>
          <p:cNvSpPr txBox="true"/>
          <p:nvPr/>
        </p:nvSpPr>
        <p:spPr>
          <a:xfrm rot="0">
            <a:off x="2181898" y="3174206"/>
            <a:ext cx="13236932" cy="5395913"/>
          </a:xfrm>
          <a:prstGeom prst="rect">
            <a:avLst/>
          </a:prstGeom>
        </p:spPr>
        <p:txBody>
          <a:bodyPr anchor="t" rtlCol="false" tIns="0" lIns="0" bIns="0" rIns="0">
            <a:spAutoFit/>
          </a:bodyPr>
          <a:lstStyle/>
          <a:p>
            <a:pPr algn="l" marL="633410" indent="-316705" lvl="1">
              <a:lnSpc>
                <a:spcPts val="4199"/>
              </a:lnSpc>
              <a:buFont typeface="Arial"/>
              <a:buChar char="•"/>
            </a:pPr>
            <a:r>
              <a:rPr lang="en-US" sz="3499" spc="21">
                <a:solidFill>
                  <a:srgbClr val="000000"/>
                </a:solidFill>
                <a:latin typeface="Open Sans Bold"/>
              </a:rPr>
              <a:t>Automation:</a:t>
            </a:r>
          </a:p>
          <a:p>
            <a:pPr algn="l" marL="1391915" indent="-463972" lvl="2">
              <a:lnSpc>
                <a:spcPts val="3839"/>
              </a:lnSpc>
              <a:buFont typeface="Arial"/>
              <a:buChar char="⚬"/>
            </a:pPr>
            <a:r>
              <a:rPr lang="en-US" sz="3199" spc="19">
                <a:solidFill>
                  <a:srgbClr val="000000"/>
                </a:solidFill>
                <a:latin typeface="Open Sans"/>
              </a:rPr>
              <a:t>One of the main reasons for using Kubernetes is to automate the process of creating, deploying, managing and monitoring the containers.</a:t>
            </a:r>
          </a:p>
          <a:p>
            <a:pPr algn="l" marL="1391915" indent="-463972" lvl="2">
              <a:lnSpc>
                <a:spcPts val="3839"/>
              </a:lnSpc>
              <a:buFont typeface="Arial"/>
              <a:buChar char="⚬"/>
            </a:pPr>
            <a:r>
              <a:rPr lang="en-US" sz="3199" spc="19">
                <a:solidFill>
                  <a:srgbClr val="000000"/>
                </a:solidFill>
                <a:latin typeface="Open Sans"/>
              </a:rPr>
              <a:t>This allows the developers to focus on their primary task, which is writing the code. Kubernetes does all the work for them.</a:t>
            </a:r>
          </a:p>
          <a:p>
            <a:pPr algn="l" marL="1391915" indent="-463972" lvl="2">
              <a:lnSpc>
                <a:spcPts val="3839"/>
              </a:lnSpc>
              <a:buFont typeface="Arial"/>
              <a:buChar char="⚬"/>
            </a:pPr>
            <a:r>
              <a:rPr lang="en-US" sz="3199" spc="19">
                <a:solidFill>
                  <a:srgbClr val="000000"/>
                </a:solidFill>
                <a:latin typeface="Open Sans"/>
              </a:rPr>
              <a:t>This automation also allows the developers to scale their applications as per their needs.</a:t>
            </a:r>
          </a:p>
          <a:p>
            <a:pPr algn="l" marL="1391915" indent="-463972" lvl="2">
              <a:lnSpc>
                <a:spcPts val="3839"/>
              </a:lnSpc>
              <a:buFont typeface="Arial"/>
              <a:buChar char="⚬"/>
            </a:pPr>
            <a:r>
              <a:rPr lang="en-US" sz="3199" spc="19">
                <a:solidFill>
                  <a:srgbClr val="000000"/>
                </a:solidFill>
                <a:latin typeface="Open Sans"/>
              </a:rPr>
              <a:t>Kubernetes supports many tools that make it easy for the developers to deploy, scale and manage the applications.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442A36"/>
        </a:solidFill>
      </p:bgPr>
    </p:bg>
    <p:spTree>
      <p:nvGrpSpPr>
        <p:cNvPr id="1" name=""/>
        <p:cNvGrpSpPr/>
        <p:nvPr/>
      </p:nvGrpSpPr>
      <p:grpSpPr>
        <a:xfrm>
          <a:off x="0" y="0"/>
          <a:ext cx="0" cy="0"/>
          <a:chOff x="0" y="0"/>
          <a:chExt cx="0" cy="0"/>
        </a:xfrm>
      </p:grpSpPr>
      <p:grpSp>
        <p:nvGrpSpPr>
          <p:cNvPr name="Group 2" id="2"/>
          <p:cNvGrpSpPr/>
          <p:nvPr/>
        </p:nvGrpSpPr>
        <p:grpSpPr>
          <a:xfrm rot="0">
            <a:off x="-1045321" y="6482065"/>
            <a:ext cx="7232602" cy="5552469"/>
            <a:chOff x="0" y="0"/>
            <a:chExt cx="9643469" cy="7403292"/>
          </a:xfrm>
        </p:grpSpPr>
        <p:grpSp>
          <p:nvGrpSpPr>
            <p:cNvPr name="Group 3" id="3"/>
            <p:cNvGrpSpPr/>
            <p:nvPr/>
          </p:nvGrpSpPr>
          <p:grpSpPr>
            <a:xfrm rot="0">
              <a:off x="0" y="1850599"/>
              <a:ext cx="5552693" cy="555269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F4F9">
                  <a:alpha val="40000"/>
                </a:srgbClr>
              </a:solidFill>
            </p:spPr>
          </p:sp>
        </p:grpSp>
        <p:grpSp>
          <p:nvGrpSpPr>
            <p:cNvPr name="Group 5" id="5"/>
            <p:cNvGrpSpPr/>
            <p:nvPr/>
          </p:nvGrpSpPr>
          <p:grpSpPr>
            <a:xfrm rot="0">
              <a:off x="4090776" y="1850599"/>
              <a:ext cx="5552693" cy="555269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sp>
          <p:nvSpPr>
            <p:cNvPr name="AutoShape 7" id="7"/>
            <p:cNvSpPr/>
            <p:nvPr/>
          </p:nvSpPr>
          <p:spPr>
            <a:xfrm rot="2544341">
              <a:off x="4396540" y="-582842"/>
              <a:ext cx="159478" cy="4866884"/>
            </a:xfrm>
            <a:prstGeom prst="rect">
              <a:avLst/>
            </a:prstGeom>
            <a:solidFill>
              <a:srgbClr val="F9F4F9"/>
            </a:solidFill>
          </p:spPr>
        </p:sp>
        <p:sp>
          <p:nvSpPr>
            <p:cNvPr name="AutoShape 8" id="8"/>
            <p:cNvSpPr/>
            <p:nvPr/>
          </p:nvSpPr>
          <p:spPr>
            <a:xfrm rot="2544341">
              <a:off x="5314564" y="-582842"/>
              <a:ext cx="159478" cy="4866884"/>
            </a:xfrm>
            <a:prstGeom prst="rect">
              <a:avLst/>
            </a:prstGeom>
            <a:solidFill>
              <a:srgbClr val="F9F4F9"/>
            </a:solidFill>
          </p:spPr>
        </p:sp>
      </p:grpSp>
      <p:sp>
        <p:nvSpPr>
          <p:cNvPr name="TextBox 9" id="9"/>
          <p:cNvSpPr txBox="true"/>
          <p:nvPr/>
        </p:nvSpPr>
        <p:spPr>
          <a:xfrm rot="0">
            <a:off x="4871830" y="1566096"/>
            <a:ext cx="11369345" cy="1133475"/>
          </a:xfrm>
          <a:prstGeom prst="rect">
            <a:avLst/>
          </a:prstGeom>
        </p:spPr>
        <p:txBody>
          <a:bodyPr anchor="t" rtlCol="false" tIns="0" lIns="0" bIns="0" rIns="0">
            <a:spAutoFit/>
          </a:bodyPr>
          <a:lstStyle/>
          <a:p>
            <a:pPr algn="l">
              <a:lnSpc>
                <a:spcPts val="8999"/>
              </a:lnSpc>
            </a:pPr>
            <a:r>
              <a:rPr lang="en-US" sz="7499" spc="45">
                <a:solidFill>
                  <a:srgbClr val="EBEBEB"/>
                </a:solidFill>
                <a:latin typeface="Open Sans"/>
              </a:rPr>
              <a:t>Features of Kubernetes:</a:t>
            </a:r>
          </a:p>
        </p:txBody>
      </p:sp>
      <p:sp>
        <p:nvSpPr>
          <p:cNvPr name="TextBox 10" id="10"/>
          <p:cNvSpPr txBox="true"/>
          <p:nvPr/>
        </p:nvSpPr>
        <p:spPr>
          <a:xfrm rot="0">
            <a:off x="4871830" y="2934124"/>
            <a:ext cx="11646671" cy="5448300"/>
          </a:xfrm>
          <a:prstGeom prst="rect">
            <a:avLst/>
          </a:prstGeom>
        </p:spPr>
        <p:txBody>
          <a:bodyPr anchor="t" rtlCol="false" tIns="0" lIns="0" bIns="0" rIns="0">
            <a:spAutoFit/>
          </a:bodyPr>
          <a:lstStyle/>
          <a:p>
            <a:pPr algn="l" marL="778187" indent="-389093" lvl="1">
              <a:lnSpc>
                <a:spcPts val="5159"/>
              </a:lnSpc>
              <a:buFont typeface="Arial"/>
              <a:buChar char="•"/>
            </a:pPr>
            <a:r>
              <a:rPr lang="en-US" sz="4299" spc="25">
                <a:solidFill>
                  <a:srgbClr val="FFFFFF"/>
                </a:solidFill>
                <a:latin typeface="Open Sans Bold"/>
              </a:rPr>
              <a:t>Cost savings:</a:t>
            </a:r>
          </a:p>
          <a:p>
            <a:pPr algn="l" marL="1739886" indent="-579962" lvl="2">
              <a:lnSpc>
                <a:spcPts val="4799"/>
              </a:lnSpc>
              <a:buFont typeface="Arial"/>
              <a:buChar char="⚬"/>
            </a:pPr>
            <a:r>
              <a:rPr lang="en-US" sz="3999" spc="24">
                <a:solidFill>
                  <a:srgbClr val="FFFFFF"/>
                </a:solidFill>
                <a:latin typeface="Open Sans"/>
              </a:rPr>
              <a:t>Kubernetes is a free and open source project. It is being used by many cloud providers to run their container-based workloads.</a:t>
            </a:r>
          </a:p>
          <a:p>
            <a:pPr algn="l" marL="1739886" indent="-579962" lvl="2">
              <a:lnSpc>
                <a:spcPts val="4799"/>
              </a:lnSpc>
              <a:buFont typeface="Arial"/>
              <a:buChar char="⚬"/>
            </a:pPr>
            <a:r>
              <a:rPr lang="en-US" sz="3999" spc="24">
                <a:solidFill>
                  <a:srgbClr val="FFFFFF"/>
                </a:solidFill>
                <a:latin typeface="Open Sans"/>
              </a:rPr>
              <a:t>As it is a free tool, you don’t have to pay for the licensing fees of the software. So, you can save a lot of money by using the free version of the tool.</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212576" y="1028700"/>
            <a:ext cx="18075424" cy="8634460"/>
          </a:xfrm>
          <a:prstGeom prst="rect">
            <a:avLst/>
          </a:prstGeom>
          <a:solidFill>
            <a:srgbClr val="442A36"/>
          </a:solidFill>
        </p:spPr>
      </p:sp>
      <p:sp>
        <p:nvSpPr>
          <p:cNvPr name="TextBox 3" id="3"/>
          <p:cNvSpPr txBox="true"/>
          <p:nvPr/>
        </p:nvSpPr>
        <p:spPr>
          <a:xfrm rot="0">
            <a:off x="835125" y="1745480"/>
            <a:ext cx="16617750" cy="7200900"/>
          </a:xfrm>
          <a:prstGeom prst="rect">
            <a:avLst/>
          </a:prstGeom>
        </p:spPr>
        <p:txBody>
          <a:bodyPr anchor="t" rtlCol="false" tIns="0" lIns="0" bIns="0" rIns="0">
            <a:spAutoFit/>
          </a:bodyPr>
          <a:lstStyle/>
          <a:p>
            <a:pPr algn="l" marL="1739886" indent="-579962" lvl="2">
              <a:lnSpc>
                <a:spcPts val="4799"/>
              </a:lnSpc>
              <a:spcBef>
                <a:spcPct val="0"/>
              </a:spcBef>
              <a:buFont typeface="Arial"/>
              <a:buChar char="⚬"/>
            </a:pPr>
            <a:r>
              <a:rPr lang="en-US" sz="3999" spc="24" u="none">
                <a:solidFill>
                  <a:srgbClr val="FFFFFF"/>
                </a:solidFill>
                <a:latin typeface="Open Sans Bold"/>
              </a:rPr>
              <a:t>Kubernetes security and observability</a:t>
            </a:r>
          </a:p>
          <a:p>
            <a:pPr algn="l" marL="1739886" indent="-579962" lvl="2">
              <a:lnSpc>
                <a:spcPts val="4799"/>
              </a:lnSpc>
              <a:spcBef>
                <a:spcPct val="0"/>
              </a:spcBef>
              <a:buFont typeface="Arial"/>
              <a:buChar char="⚬"/>
            </a:pPr>
            <a:r>
              <a:rPr lang="en-US" sz="3999" spc="24" u="none">
                <a:solidFill>
                  <a:srgbClr val="FFFFFF"/>
                </a:solidFill>
                <a:latin typeface="Open Sans Bold"/>
              </a:rPr>
              <a:t>Kubernetes is one of the most popular container management systems available today. The rise of container technology has increased the demand for containers within organizations. Because of this, Kubernetes adoption is on the rise, and so is the demand for Kubernetes security. For example, companies like Google, Netflix, and Amazon are using Kubernetes extensively. In fact, Kubernetes is the leading platform for container orchestration and management. As such, there are a number of tools that you can use to monitor Kubernetes security.</a:t>
            </a:r>
          </a:p>
        </p:txBody>
      </p:sp>
      <p:grpSp>
        <p:nvGrpSpPr>
          <p:cNvPr name="Group 4" id="4"/>
          <p:cNvGrpSpPr/>
          <p:nvPr/>
        </p:nvGrpSpPr>
        <p:grpSpPr>
          <a:xfrm rot="0">
            <a:off x="-1257556" y="-664539"/>
            <a:ext cx="2940263" cy="2991893"/>
            <a:chOff x="0" y="0"/>
            <a:chExt cx="3920350" cy="3989191"/>
          </a:xfrm>
        </p:grpSpPr>
        <p:grpSp>
          <p:nvGrpSpPr>
            <p:cNvPr name="Group 5" id="5"/>
            <p:cNvGrpSpPr/>
            <p:nvPr/>
          </p:nvGrpSpPr>
          <p:grpSpPr>
            <a:xfrm rot="0">
              <a:off x="0" y="0"/>
              <a:ext cx="3653425" cy="3653425"/>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42A36">
                  <a:alpha val="40000"/>
                </a:srgbClr>
              </a:solidFill>
            </p:spPr>
          </p:sp>
        </p:grpSp>
        <p:sp>
          <p:nvSpPr>
            <p:cNvPr name="AutoShape 7" id="7"/>
            <p:cNvSpPr/>
            <p:nvPr/>
          </p:nvSpPr>
          <p:spPr>
            <a:xfrm rot="-2855658">
              <a:off x="2650273" y="1269615"/>
              <a:ext cx="104930" cy="3202193"/>
            </a:xfrm>
            <a:prstGeom prst="rect">
              <a:avLst/>
            </a:prstGeom>
            <a:solidFill>
              <a:srgbClr val="442A36"/>
            </a:solidFill>
          </p:spPr>
        </p:sp>
        <p:sp>
          <p:nvSpPr>
            <p:cNvPr name="AutoShape 8" id="8"/>
            <p:cNvSpPr/>
            <p:nvPr/>
          </p:nvSpPr>
          <p:spPr>
            <a:xfrm rot="-2855658">
              <a:off x="2650273" y="665596"/>
              <a:ext cx="104930" cy="3202193"/>
            </a:xfrm>
            <a:prstGeom prst="rect">
              <a:avLst/>
            </a:prstGeom>
            <a:solidFill>
              <a:srgbClr val="442A36"/>
            </a:solidFill>
          </p:spPr>
        </p:sp>
      </p:grpSp>
      <p:grpSp>
        <p:nvGrpSpPr>
          <p:cNvPr name="Group 9" id="9"/>
          <p:cNvGrpSpPr/>
          <p:nvPr/>
        </p:nvGrpSpPr>
        <p:grpSpPr>
          <a:xfrm rot="0">
            <a:off x="17097569" y="9096569"/>
            <a:ext cx="2380862" cy="2380862"/>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1CE">
                <a:alpha val="40000"/>
              </a:srgbClr>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DAFTtEoNcnY</dc:identifier>
  <dcterms:modified xsi:type="dcterms:W3CDTF">2011-08-01T06:04:30Z</dcterms:modified>
  <cp:revision>1</cp:revision>
  <dc:title>Kubernetes.pptx</dc:title>
</cp:coreProperties>
</file>