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6"/>
    <p:sldId id="257" r:id="rId27"/>
    <p:sldId id="258" r:id="rId28"/>
    <p:sldId id="259" r:id="rId29"/>
    <p:sldId id="260" r:id="rId30"/>
    <p:sldId id="261" r:id="rId31"/>
  </p:sldIdLst>
  <p:sldSz cx="18288000" cy="10287000"/>
  <p:notesSz cx="6858000" cy="9144000"/>
  <p:embeddedFontLst>
    <p:embeddedFont>
      <p:font typeface="Aileron Regular" charset="1" panose="00000500000000000000"/>
      <p:regular r:id="rId6"/>
    </p:embeddedFont>
    <p:embeddedFont>
      <p:font typeface="Aileron Regular Bold" charset="1" panose="00000800000000000000"/>
      <p:regular r:id="rId7"/>
    </p:embeddedFont>
    <p:embeddedFont>
      <p:font typeface="Aileron Regular Italics" charset="1" panose="00000500000000000000"/>
      <p:regular r:id="rId8"/>
    </p:embeddedFont>
    <p:embeddedFont>
      <p:font typeface="Aileron Regular Bold Italics" charset="1" panose="00000800000000000000"/>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
      <p:font typeface="Open Sans Light" charset="1" panose="020B0306030504020204"/>
      <p:regular r:id="rId14"/>
    </p:embeddedFont>
    <p:embeddedFont>
      <p:font typeface="Open Sans Light Bold" charset="1" panose="020B0806030504020204"/>
      <p:regular r:id="rId15"/>
    </p:embeddedFont>
    <p:embeddedFont>
      <p:font typeface="Open Sans Light Italics" charset="1" panose="020B0306030504020204"/>
      <p:regular r:id="rId16"/>
    </p:embeddedFont>
    <p:embeddedFont>
      <p:font typeface="Open Sans Light Bold Italics" charset="1" panose="020B0806030504020204"/>
      <p:regular r:id="rId17"/>
    </p:embeddedFont>
    <p:embeddedFont>
      <p:font typeface="Montserrat Semi-Bold" charset="1" panose="00000700000000000000"/>
      <p:regular r:id="rId18"/>
    </p:embeddedFont>
    <p:embeddedFont>
      <p:font typeface="Montserrat Semi-Bold Bold" charset="1" panose="00000800000000000000"/>
      <p:regular r:id="rId19"/>
    </p:embeddedFont>
    <p:embeddedFont>
      <p:font typeface="Montserrat Semi-Bold Italics" charset="1" panose="00000700000000000000"/>
      <p:regular r:id="rId20"/>
    </p:embeddedFont>
    <p:embeddedFont>
      <p:font typeface="Montserrat Semi-Bold Bold Italics" charset="1" panose="00000800000000000000"/>
      <p:regular r:id="rId21"/>
    </p:embeddedFont>
    <p:embeddedFont>
      <p:font typeface="Inter" charset="1" panose="020B0502030000000004"/>
      <p:regular r:id="rId22"/>
    </p:embeddedFont>
    <p:embeddedFont>
      <p:font typeface="Inter Bold" charset="1" panose="020B0802030000000004"/>
      <p:regular r:id="rId23"/>
    </p:embeddedFont>
    <p:embeddedFont>
      <p:font typeface="Inter Italics" charset="1" panose="020B0502030000000004"/>
      <p:regular r:id="rId24"/>
    </p:embeddedFont>
    <p:embeddedFont>
      <p:font typeface="Inter Bold Italics" charset="1" panose="020B0802030000000004"/>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slides/slide1.xml" Type="http://schemas.openxmlformats.org/officeDocument/2006/relationships/slide"/><Relationship Id="rId27" Target="slides/slide2.xml" Type="http://schemas.openxmlformats.org/officeDocument/2006/relationships/slide"/><Relationship Id="rId28" Target="slides/slide3.xml" Type="http://schemas.openxmlformats.org/officeDocument/2006/relationships/slide"/><Relationship Id="rId29" Target="slides/slide4.xml" Type="http://schemas.openxmlformats.org/officeDocument/2006/relationships/slide"/><Relationship Id="rId3" Target="viewProps.xml" Type="http://schemas.openxmlformats.org/officeDocument/2006/relationships/viewProps"/><Relationship Id="rId30" Target="slides/slide5.xml" Type="http://schemas.openxmlformats.org/officeDocument/2006/relationships/slide"/><Relationship Id="rId31" Target="slides/slide6.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18.png" Type="http://schemas.openxmlformats.org/officeDocument/2006/relationships/image"/><Relationship Id="rId9" Target="../media/image19.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24.png" Type="http://schemas.openxmlformats.org/officeDocument/2006/relationships/image"/><Relationship Id="rId7" Target="../media/image25.svg" Type="http://schemas.openxmlformats.org/officeDocument/2006/relationships/image"/><Relationship Id="rId8" Target="../media/image26.png" Type="http://schemas.openxmlformats.org/officeDocument/2006/relationships/image"/><Relationship Id="rId9" Target="../media/image27.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 Id="rId3" Target="../media/image29.sv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22831"/>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311073" y="4165939"/>
            <a:ext cx="1832927" cy="1955122"/>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409363" y="3086100"/>
            <a:ext cx="4876800" cy="4114800"/>
          </a:xfrm>
          <a:prstGeom prst="rect">
            <a:avLst/>
          </a:prstGeom>
        </p:spPr>
      </p:pic>
      <p:sp>
        <p:nvSpPr>
          <p:cNvPr name="TextBox 4" id="4"/>
          <p:cNvSpPr txBox="true"/>
          <p:nvPr/>
        </p:nvSpPr>
        <p:spPr>
          <a:xfrm rot="0">
            <a:off x="8665350" y="4424448"/>
            <a:ext cx="8593950" cy="1170659"/>
          </a:xfrm>
          <a:prstGeom prst="rect">
            <a:avLst/>
          </a:prstGeom>
        </p:spPr>
        <p:txBody>
          <a:bodyPr anchor="t" rtlCol="false" tIns="0" lIns="0" bIns="0" rIns="0">
            <a:spAutoFit/>
          </a:bodyPr>
          <a:lstStyle/>
          <a:p>
            <a:pPr algn="ctr">
              <a:lnSpc>
                <a:spcPts val="9500"/>
              </a:lnSpc>
            </a:pPr>
            <a:r>
              <a:rPr lang="en-US" sz="6786" spc="454">
                <a:solidFill>
                  <a:srgbClr val="4F8A8B"/>
                </a:solidFill>
                <a:latin typeface="Inter Bold"/>
              </a:rPr>
              <a:t>UANTUM COMP</a:t>
            </a:r>
          </a:p>
        </p:txBody>
      </p:sp>
      <p:sp>
        <p:nvSpPr>
          <p:cNvPr name="TextBox 5" id="5"/>
          <p:cNvSpPr txBox="true"/>
          <p:nvPr/>
        </p:nvSpPr>
        <p:spPr>
          <a:xfrm rot="0">
            <a:off x="8566713" y="5512049"/>
            <a:ext cx="8692587" cy="622883"/>
          </a:xfrm>
          <a:prstGeom prst="rect">
            <a:avLst/>
          </a:prstGeom>
        </p:spPr>
        <p:txBody>
          <a:bodyPr anchor="t" rtlCol="false" tIns="0" lIns="0" bIns="0" rIns="0">
            <a:spAutoFit/>
          </a:bodyPr>
          <a:lstStyle/>
          <a:p>
            <a:pPr algn="ctr">
              <a:lnSpc>
                <a:spcPts val="5042"/>
              </a:lnSpc>
            </a:pPr>
            <a:r>
              <a:rPr lang="en-US" sz="3602" spc="280">
                <a:solidFill>
                  <a:srgbClr val="4F8A8B"/>
                </a:solidFill>
                <a:latin typeface="Aileron Regular"/>
              </a:rPr>
              <a:t>Digitally Sure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25946" t="0" r="4609" b="0"/>
          <a:stretch>
            <a:fillRect/>
          </a:stretch>
        </p:blipFill>
        <p:spPr>
          <a:xfrm>
            <a:off x="0" y="0"/>
            <a:ext cx="18288000" cy="10287000"/>
          </a:xfrm>
          <a:prstGeom prst="rect">
            <a:avLst/>
          </a:prstGeom>
        </p:spPr>
      </p:pic>
      <p:grpSp>
        <p:nvGrpSpPr>
          <p:cNvPr name="Group 3" id="3"/>
          <p:cNvGrpSpPr/>
          <p:nvPr/>
        </p:nvGrpSpPr>
        <p:grpSpPr>
          <a:xfrm rot="0">
            <a:off x="0" y="0"/>
            <a:ext cx="8488387" cy="10646410"/>
            <a:chOff x="0" y="0"/>
            <a:chExt cx="2235625" cy="2803993"/>
          </a:xfrm>
        </p:grpSpPr>
        <p:sp>
          <p:nvSpPr>
            <p:cNvPr name="Freeform 4" id="4"/>
            <p:cNvSpPr/>
            <p:nvPr/>
          </p:nvSpPr>
          <p:spPr>
            <a:xfrm>
              <a:off x="0" y="0"/>
              <a:ext cx="2235625" cy="2803993"/>
            </a:xfrm>
            <a:custGeom>
              <a:avLst/>
              <a:gdLst/>
              <a:ahLst/>
              <a:cxnLst/>
              <a:rect r="r" b="b" t="t" l="l"/>
              <a:pathLst>
                <a:path h="2803993" w="2235625">
                  <a:moveTo>
                    <a:pt x="0" y="0"/>
                  </a:moveTo>
                  <a:lnTo>
                    <a:pt x="2235625" y="0"/>
                  </a:lnTo>
                  <a:lnTo>
                    <a:pt x="2235625" y="2803993"/>
                  </a:lnTo>
                  <a:lnTo>
                    <a:pt x="0" y="2803993"/>
                  </a:lnTo>
                  <a:close/>
                </a:path>
              </a:pathLst>
            </a:custGeom>
            <a:solidFill>
              <a:srgbClr val="222831"/>
            </a:solidFill>
          </p:spPr>
        </p:sp>
        <p:sp>
          <p:nvSpPr>
            <p:cNvPr name="TextBox 5" id="5"/>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253705" y="1402715"/>
            <a:ext cx="8488387" cy="8551543"/>
          </a:xfrm>
          <a:prstGeom prst="rect">
            <a:avLst/>
          </a:prstGeom>
        </p:spPr>
        <p:txBody>
          <a:bodyPr anchor="t" rtlCol="false" tIns="0" lIns="0" bIns="0" rIns="0">
            <a:spAutoFit/>
          </a:bodyPr>
          <a:lstStyle/>
          <a:p>
            <a:pPr algn="ctr">
              <a:lnSpc>
                <a:spcPts val="3780"/>
              </a:lnSpc>
            </a:pPr>
            <a:r>
              <a:rPr lang="en-US" sz="2700">
                <a:solidFill>
                  <a:srgbClr val="4F8A8B"/>
                </a:solidFill>
                <a:latin typeface="Montserrat Semi-Bold"/>
              </a:rPr>
              <a:t>Quantum computing is an area of computer science that uses the principles of quantum theory. Quantum theory explains the behavior of energy and material on the atomic and subatomic levels.</a:t>
            </a:r>
          </a:p>
          <a:p>
            <a:pPr algn="ctr">
              <a:lnSpc>
                <a:spcPts val="3780"/>
              </a:lnSpc>
            </a:pPr>
            <a:r>
              <a:rPr lang="en-US" sz="2700">
                <a:solidFill>
                  <a:srgbClr val="4F8A8B"/>
                </a:solidFill>
                <a:latin typeface="Montserrat Semi-Bold"/>
              </a:rPr>
              <a:t>Quantum computing uses subatomic particles, such as electrons or photons. Quantum bits, or qubits, allow these particles to exist in more than one state (i.e., 1 and 0) at the same time.</a:t>
            </a:r>
          </a:p>
          <a:p>
            <a:pPr algn="ctr">
              <a:lnSpc>
                <a:spcPts val="3780"/>
              </a:lnSpc>
            </a:pPr>
            <a:r>
              <a:rPr lang="en-US" sz="2700">
                <a:solidFill>
                  <a:srgbClr val="4F8A8B"/>
                </a:solidFill>
                <a:latin typeface="Montserrat Semi-Bold"/>
              </a:rPr>
              <a:t>Theoretically, linked qubits can "exploit the interference between their wave-like quantum states to perform calculations that might otherwise take millions of years."</a:t>
            </a:r>
          </a:p>
          <a:p>
            <a:pPr algn="ctr">
              <a:lnSpc>
                <a:spcPts val="3780"/>
              </a:lnSpc>
            </a:pPr>
            <a:r>
              <a:rPr lang="en-US" sz="2700">
                <a:solidFill>
                  <a:srgbClr val="4F8A8B"/>
                </a:solidFill>
                <a:latin typeface="Montserrat Semi-Bold"/>
              </a:rPr>
              <a:t>Classical computers today employ a stream of electrical impulses (1 and 0) in a binary manner to encode information in bits. This restricts their processing ability, compared to quantum computing.</a:t>
            </a:r>
          </a:p>
        </p:txBody>
      </p:sp>
      <p:sp>
        <p:nvSpPr>
          <p:cNvPr name="TextBox 7" id="7"/>
          <p:cNvSpPr txBox="true"/>
          <p:nvPr/>
        </p:nvSpPr>
        <p:spPr>
          <a:xfrm rot="0">
            <a:off x="0" y="-76200"/>
            <a:ext cx="8995797" cy="1526540"/>
          </a:xfrm>
          <a:prstGeom prst="rect">
            <a:avLst/>
          </a:prstGeom>
        </p:spPr>
        <p:txBody>
          <a:bodyPr anchor="t" rtlCol="false" tIns="0" lIns="0" bIns="0" rIns="0">
            <a:spAutoFit/>
          </a:bodyPr>
          <a:lstStyle/>
          <a:p>
            <a:pPr algn="ctr">
              <a:lnSpc>
                <a:spcPts val="6160"/>
              </a:lnSpc>
            </a:pPr>
            <a:r>
              <a:rPr lang="en-US" sz="4400">
                <a:solidFill>
                  <a:srgbClr val="4F8A8B"/>
                </a:solidFill>
                <a:latin typeface="Montserrat Semi-Bold Bold"/>
              </a:rPr>
              <a:t>What Is Quantum Computing?</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0"/>
            <a:ext cx="18288000" cy="10287000"/>
          </a:xfrm>
          <a:prstGeom prst="rect">
            <a:avLst/>
          </a:prstGeom>
          <a:solidFill>
            <a:srgbClr val="222831"/>
          </a:solidFill>
        </p:spPr>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2068772" y="6077647"/>
            <a:ext cx="2716093" cy="2716093"/>
          </a:xfrm>
          <a:prstGeom prst="rect">
            <a:avLst/>
          </a:prstGeom>
        </p:spPr>
      </p:pic>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4543207" y="3785454"/>
            <a:ext cx="2716093" cy="2716093"/>
          </a:xfrm>
          <a:prstGeom prst="rect">
            <a:avLst/>
          </a:prstGeom>
        </p:spPr>
      </p:pic>
      <p:pic>
        <p:nvPicPr>
          <p:cNvPr name="Picture 5" id="5"/>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2068772" y="1606340"/>
            <a:ext cx="2716093" cy="2719492"/>
          </a:xfrm>
          <a:prstGeom prst="rect">
            <a:avLst/>
          </a:prstGeom>
        </p:spPr>
      </p:pic>
      <p:sp>
        <p:nvSpPr>
          <p:cNvPr name="TextBox 6" id="6"/>
          <p:cNvSpPr txBox="true"/>
          <p:nvPr/>
        </p:nvSpPr>
        <p:spPr>
          <a:xfrm rot="0">
            <a:off x="1028700" y="1530140"/>
            <a:ext cx="10879137" cy="646430"/>
          </a:xfrm>
          <a:prstGeom prst="rect">
            <a:avLst/>
          </a:prstGeom>
        </p:spPr>
        <p:txBody>
          <a:bodyPr anchor="t" rtlCol="false" tIns="0" lIns="0" bIns="0" rIns="0">
            <a:spAutoFit/>
          </a:bodyPr>
          <a:lstStyle/>
          <a:p>
            <a:pPr algn="ctr">
              <a:lnSpc>
                <a:spcPts val="5319"/>
              </a:lnSpc>
            </a:pPr>
            <a:r>
              <a:rPr lang="en-US" sz="3799">
                <a:solidFill>
                  <a:srgbClr val="4F8A8B"/>
                </a:solidFill>
                <a:latin typeface="Montserrat Semi-Bold Bold"/>
              </a:rPr>
              <a:t>Uses and Benefits of Quantum Computing </a:t>
            </a:r>
          </a:p>
        </p:txBody>
      </p:sp>
      <p:sp>
        <p:nvSpPr>
          <p:cNvPr name="TextBox 7" id="7"/>
          <p:cNvSpPr txBox="true"/>
          <p:nvPr/>
        </p:nvSpPr>
        <p:spPr>
          <a:xfrm rot="0">
            <a:off x="1028700" y="2623446"/>
            <a:ext cx="10236994" cy="6170293"/>
          </a:xfrm>
          <a:prstGeom prst="rect">
            <a:avLst/>
          </a:prstGeom>
        </p:spPr>
        <p:txBody>
          <a:bodyPr anchor="t" rtlCol="false" tIns="0" lIns="0" bIns="0" rIns="0">
            <a:spAutoFit/>
          </a:bodyPr>
          <a:lstStyle/>
          <a:p>
            <a:pPr algn="ctr">
              <a:lnSpc>
                <a:spcPts val="3780"/>
              </a:lnSpc>
            </a:pPr>
            <a:r>
              <a:rPr lang="en-US" sz="2700">
                <a:solidFill>
                  <a:srgbClr val="4F8A8B"/>
                </a:solidFill>
                <a:latin typeface="Montserrat Semi-Bold"/>
              </a:rPr>
              <a:t>Quantum computing could contribute greatly to the fields of security, </a:t>
            </a:r>
            <a:r>
              <a:rPr lang="en-US" sz="2700">
                <a:solidFill>
                  <a:srgbClr val="4F8A8B"/>
                </a:solidFill>
                <a:latin typeface="Montserrat Semi-Bold"/>
              </a:rPr>
              <a:t>finance</a:t>
            </a:r>
            <a:r>
              <a:rPr lang="en-US" sz="2700">
                <a:solidFill>
                  <a:srgbClr val="4F8A8B"/>
                </a:solidFill>
                <a:latin typeface="Montserrat Semi-Bold"/>
              </a:rPr>
              <a:t>, military affairs and intelligence, drug design and discovery, aerospace designing, utilities (nuclear fusion), polymer design, </a:t>
            </a:r>
            <a:r>
              <a:rPr lang="en-US" sz="2700">
                <a:solidFill>
                  <a:srgbClr val="4F8A8B"/>
                </a:solidFill>
                <a:latin typeface="Montserrat Semi-Bold"/>
              </a:rPr>
              <a:t>machine learning</a:t>
            </a:r>
            <a:r>
              <a:rPr lang="en-US" sz="2700">
                <a:solidFill>
                  <a:srgbClr val="4F8A8B"/>
                </a:solidFill>
                <a:latin typeface="Montserrat Semi-Bold"/>
              </a:rPr>
              <a:t>, artificial intelligence (AI), </a:t>
            </a:r>
            <a:r>
              <a:rPr lang="en-US" sz="2700">
                <a:solidFill>
                  <a:srgbClr val="4F8A8B"/>
                </a:solidFill>
                <a:latin typeface="Montserrat Semi-Bold"/>
              </a:rPr>
              <a:t>Big Data</a:t>
            </a:r>
            <a:r>
              <a:rPr lang="en-US" sz="2700">
                <a:solidFill>
                  <a:srgbClr val="4F8A8B"/>
                </a:solidFill>
                <a:latin typeface="Montserrat Semi-Bold"/>
              </a:rPr>
              <a:t> search, and digital manufacturing. </a:t>
            </a:r>
          </a:p>
          <a:p>
            <a:pPr algn="ctr">
              <a:lnSpc>
                <a:spcPts val="3780"/>
              </a:lnSpc>
            </a:pPr>
          </a:p>
          <a:p>
            <a:pPr algn="ctr">
              <a:lnSpc>
                <a:spcPts val="3780"/>
              </a:lnSpc>
            </a:pPr>
            <a:r>
              <a:rPr lang="en-US" sz="2700">
                <a:solidFill>
                  <a:srgbClr val="4F8A8B"/>
                </a:solidFill>
                <a:latin typeface="Montserrat Semi-Bold"/>
              </a:rPr>
              <a:t>Quantum computers could be used to improve the secure sharing of information. Or to improve radars and their ability to detect missiles and aircraft. Another area where quantum computing is expected to help is the environment and keeping water clean with chemical sensors.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222831"/>
        </a:solidFill>
      </p:bgPr>
    </p:bg>
    <p:spTree>
      <p:nvGrpSpPr>
        <p:cNvPr id="1" name=""/>
        <p:cNvGrpSpPr/>
        <p:nvPr/>
      </p:nvGrpSpPr>
      <p:grpSpPr>
        <a:xfrm>
          <a:off x="0" y="0"/>
          <a:ext cx="0" cy="0"/>
          <a:chOff x="0" y="0"/>
          <a:chExt cx="0" cy="0"/>
        </a:xfrm>
      </p:grpSpPr>
      <p:sp>
        <p:nvSpPr>
          <p:cNvPr name="TextBox 2" id="2"/>
          <p:cNvSpPr txBox="true"/>
          <p:nvPr/>
        </p:nvSpPr>
        <p:spPr>
          <a:xfrm rot="0">
            <a:off x="662305" y="1840713"/>
            <a:ext cx="12155881" cy="6934199"/>
          </a:xfrm>
          <a:prstGeom prst="rect">
            <a:avLst/>
          </a:prstGeom>
        </p:spPr>
        <p:txBody>
          <a:bodyPr anchor="t" rtlCol="false" tIns="0" lIns="0" bIns="0" rIns="0">
            <a:spAutoFit/>
          </a:bodyPr>
          <a:lstStyle/>
          <a:p>
            <a:pPr marL="647711" indent="-323856" lvl="1">
              <a:lnSpc>
                <a:spcPts val="4200"/>
              </a:lnSpc>
              <a:buFont typeface="Arial"/>
              <a:buChar char="•"/>
            </a:pPr>
            <a:r>
              <a:rPr lang="en-US" sz="3000">
                <a:solidFill>
                  <a:srgbClr val="4F8A8B"/>
                </a:solidFill>
                <a:latin typeface="Montserrat Semi-Bold"/>
              </a:rPr>
              <a:t>Financial institutions may be able to use quantum computing to design more effective and efficient investment portfolios for retail and institutional clients. They could focus on creating better trading simulators and improving fraud detection.</a:t>
            </a:r>
          </a:p>
          <a:p>
            <a:pPr marL="647711" indent="-323856" lvl="1">
              <a:lnSpc>
                <a:spcPts val="4200"/>
              </a:lnSpc>
              <a:buFont typeface="Arial"/>
              <a:buChar char="•"/>
            </a:pPr>
            <a:r>
              <a:rPr lang="en-US" sz="3000">
                <a:solidFill>
                  <a:srgbClr val="4F8A8B"/>
                </a:solidFill>
                <a:latin typeface="Montserrat Semi-Bold"/>
              </a:rPr>
              <a:t>The healthcare industry could use quantum computing to develop new drugs and genetically-targeted medical care. It could also power more advanced DNA research.</a:t>
            </a:r>
          </a:p>
          <a:p>
            <a:pPr marL="647711" indent="-323856" lvl="1">
              <a:lnSpc>
                <a:spcPts val="4200"/>
              </a:lnSpc>
              <a:buFont typeface="Arial"/>
              <a:buChar char="•"/>
            </a:pPr>
            <a:r>
              <a:rPr lang="en-US" sz="3000">
                <a:solidFill>
                  <a:srgbClr val="4F8A8B"/>
                </a:solidFill>
                <a:latin typeface="Montserrat Semi-Bold"/>
              </a:rPr>
              <a:t>For stronger online security, quantum computing can help design better data encryption and ways to use light signals to detect intruders in the system.</a:t>
            </a:r>
          </a:p>
          <a:p>
            <a:pPr marL="647711" indent="-323856" lvl="1">
              <a:lnSpc>
                <a:spcPts val="4200"/>
              </a:lnSpc>
              <a:buFont typeface="Arial"/>
              <a:buChar char="•"/>
            </a:pPr>
            <a:r>
              <a:rPr lang="en-US" sz="3000">
                <a:solidFill>
                  <a:srgbClr val="4F8A8B"/>
                </a:solidFill>
                <a:latin typeface="Montserrat Semi-Bold"/>
              </a:rPr>
              <a:t>Quantum computing can be used to design more efficient, safer aircraft and traffic planning systems.</a:t>
            </a:r>
          </a:p>
        </p:txBody>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19290" r="0" b="16300"/>
          <a:stretch>
            <a:fillRect/>
          </a:stretch>
        </p:blipFill>
        <p:spPr>
          <a:xfrm flipH="false" flipV="false" rot="0">
            <a:off x="13454475" y="2178561"/>
            <a:ext cx="3918263" cy="1927495"/>
          </a:xfrm>
          <a:prstGeom prst="rect">
            <a:avLst/>
          </a:prstGeom>
        </p:spPr>
      </p:pic>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5400000">
            <a:off x="14645141" y="3330094"/>
            <a:ext cx="1641513" cy="4012587"/>
          </a:xfrm>
          <a:prstGeom prst="rect">
            <a:avLst/>
          </a:prstGeom>
        </p:spPr>
      </p:pic>
      <p:pic>
        <p:nvPicPr>
          <p:cNvPr name="Picture 5" id="5"/>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3459604" y="6564276"/>
            <a:ext cx="1954003" cy="1954003"/>
          </a:xfrm>
          <a:prstGeom prst="rect">
            <a:avLst/>
          </a:prstGeom>
        </p:spPr>
      </p:pic>
      <p:pic>
        <p:nvPicPr>
          <p:cNvPr name="Picture 6" id="6"/>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5840585" y="6892606"/>
            <a:ext cx="1631606" cy="1625673"/>
          </a:xfrm>
          <a:prstGeom prst="rect">
            <a:avLst/>
          </a:prstGeom>
        </p:spPr>
      </p:pic>
      <p:sp>
        <p:nvSpPr>
          <p:cNvPr name="TextBox 7" id="7"/>
          <p:cNvSpPr txBox="true"/>
          <p:nvPr/>
        </p:nvSpPr>
        <p:spPr>
          <a:xfrm rot="0">
            <a:off x="662305" y="952500"/>
            <a:ext cx="14495780" cy="646430"/>
          </a:xfrm>
          <a:prstGeom prst="rect">
            <a:avLst/>
          </a:prstGeom>
        </p:spPr>
        <p:txBody>
          <a:bodyPr anchor="t" rtlCol="false" tIns="0" lIns="0" bIns="0" rIns="0">
            <a:spAutoFit/>
          </a:bodyPr>
          <a:lstStyle/>
          <a:p>
            <a:pPr algn="ctr">
              <a:lnSpc>
                <a:spcPts val="5319"/>
              </a:lnSpc>
            </a:pPr>
            <a:r>
              <a:rPr lang="en-US" sz="3799">
                <a:solidFill>
                  <a:srgbClr val="4F8A8B"/>
                </a:solidFill>
                <a:latin typeface="Montserrat Semi-Bold Bold"/>
              </a:rPr>
              <a:t>Here are some potential benefits of quantum computing:</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222831"/>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3727619" y="2281209"/>
            <a:ext cx="1842674" cy="1949919"/>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5570293" y="3508455"/>
            <a:ext cx="2057400" cy="2057400"/>
          </a:xfrm>
          <a:prstGeom prst="rect">
            <a:avLst/>
          </a:prstGeom>
        </p:spPr>
      </p:pic>
      <p:pic>
        <p:nvPicPr>
          <p:cNvPr name="Picture 4" id="4"/>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10800000">
            <a:off x="13727619" y="5143500"/>
            <a:ext cx="2611479" cy="2611479"/>
          </a:xfrm>
          <a:prstGeom prst="rect">
            <a:avLst/>
          </a:prstGeom>
        </p:spPr>
      </p:pic>
      <p:pic>
        <p:nvPicPr>
          <p:cNvPr name="Picture 5" id="5"/>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5287707" y="7455878"/>
            <a:ext cx="2622571" cy="1802422"/>
          </a:xfrm>
          <a:prstGeom prst="rect">
            <a:avLst/>
          </a:prstGeom>
        </p:spPr>
      </p:pic>
      <p:sp>
        <p:nvSpPr>
          <p:cNvPr name="TextBox 6" id="6"/>
          <p:cNvSpPr txBox="true"/>
          <p:nvPr/>
        </p:nvSpPr>
        <p:spPr>
          <a:xfrm rot="0">
            <a:off x="451425" y="2757985"/>
            <a:ext cx="11913919" cy="7334885"/>
          </a:xfrm>
          <a:prstGeom prst="rect">
            <a:avLst/>
          </a:prstGeom>
        </p:spPr>
        <p:txBody>
          <a:bodyPr anchor="t" rtlCol="false" tIns="0" lIns="0" bIns="0" rIns="0">
            <a:spAutoFit/>
          </a:bodyPr>
          <a:lstStyle/>
          <a:p>
            <a:pPr algn="just" marL="561344" indent="-280672" lvl="1">
              <a:lnSpc>
                <a:spcPts val="3640"/>
              </a:lnSpc>
              <a:buFont typeface="Arial"/>
              <a:buChar char="•"/>
            </a:pPr>
            <a:r>
              <a:rPr lang="en-US" sz="2600">
                <a:solidFill>
                  <a:srgbClr val="4F8A8B"/>
                </a:solidFill>
                <a:latin typeface="Montserrat Semi-Bold"/>
              </a:rPr>
              <a:t>Decoherence, or decay, can be caused by the slightest disturbance in the qubit environment. This results in the collapse of computations or errors to them. As noted above, a quantum computer must be protected from all external interference during the computing stage.</a:t>
            </a:r>
          </a:p>
          <a:p>
            <a:pPr algn="just" marL="561344" indent="-280672" lvl="1">
              <a:lnSpc>
                <a:spcPts val="3640"/>
              </a:lnSpc>
              <a:buFont typeface="Arial"/>
              <a:buChar char="•"/>
            </a:pPr>
            <a:r>
              <a:rPr lang="en-US" sz="2600">
                <a:solidFill>
                  <a:srgbClr val="4F8A8B"/>
                </a:solidFill>
                <a:latin typeface="Montserrat Semi-Bold"/>
              </a:rPr>
              <a:t>Error correction during the computing stage hasn't been perfected. That makes computations potentially unreliable. Since qubits aren't digital bits of data, they can't benefit from conventional error correction solutions used by classical computers.</a:t>
            </a:r>
          </a:p>
          <a:p>
            <a:pPr algn="just" marL="561344" indent="-280672" lvl="1">
              <a:lnSpc>
                <a:spcPts val="3640"/>
              </a:lnSpc>
              <a:buFont typeface="Arial"/>
              <a:buChar char="•"/>
            </a:pPr>
            <a:r>
              <a:rPr lang="en-US" sz="2600">
                <a:solidFill>
                  <a:srgbClr val="4F8A8B"/>
                </a:solidFill>
                <a:latin typeface="Montserrat Semi-Bold"/>
              </a:rPr>
              <a:t>Retrieving computational results can corrupt the data. Developments such as a particular database search algorithm</a:t>
            </a:r>
            <a:r>
              <a:rPr lang="en-US" sz="2600">
                <a:solidFill>
                  <a:srgbClr val="4F8A8B"/>
                </a:solidFill>
                <a:latin typeface="Montserrat Semi-Bold"/>
              </a:rPr>
              <a:t> that ensures that the act of measurement will cause the quantum state to decohere into the correct answer hold promise.</a:t>
            </a:r>
          </a:p>
          <a:p>
            <a:pPr algn="just" marL="561344" indent="-280672" lvl="1">
              <a:lnSpc>
                <a:spcPts val="3640"/>
              </a:lnSpc>
              <a:buFont typeface="Arial"/>
              <a:buChar char="•"/>
            </a:pPr>
            <a:r>
              <a:rPr lang="en-US" sz="2600">
                <a:solidFill>
                  <a:srgbClr val="4F8A8B"/>
                </a:solidFill>
                <a:latin typeface="Montserrat Semi-Bold"/>
              </a:rPr>
              <a:t>Security and quantum cryptography is not yet fully developed.</a:t>
            </a:r>
          </a:p>
          <a:p>
            <a:pPr algn="just">
              <a:lnSpc>
                <a:spcPts val="3640"/>
              </a:lnSpc>
            </a:pPr>
          </a:p>
        </p:txBody>
      </p:sp>
      <p:sp>
        <p:nvSpPr>
          <p:cNvPr name="TextBox 7" id="7"/>
          <p:cNvSpPr txBox="true"/>
          <p:nvPr/>
        </p:nvSpPr>
        <p:spPr>
          <a:xfrm rot="0">
            <a:off x="1028700" y="382270"/>
            <a:ext cx="13188735" cy="646430"/>
          </a:xfrm>
          <a:prstGeom prst="rect">
            <a:avLst/>
          </a:prstGeom>
        </p:spPr>
        <p:txBody>
          <a:bodyPr anchor="t" rtlCol="false" tIns="0" lIns="0" bIns="0" rIns="0">
            <a:spAutoFit/>
          </a:bodyPr>
          <a:lstStyle/>
          <a:p>
            <a:pPr algn="ctr">
              <a:lnSpc>
                <a:spcPts val="5319"/>
              </a:lnSpc>
            </a:pPr>
            <a:r>
              <a:rPr lang="en-US" sz="3799">
                <a:solidFill>
                  <a:srgbClr val="4F8A8B"/>
                </a:solidFill>
                <a:latin typeface="Montserrat Semi-Bold Bold"/>
              </a:rPr>
              <a:t> Limitations of Quantum Computing </a:t>
            </a:r>
          </a:p>
        </p:txBody>
      </p:sp>
      <p:sp>
        <p:nvSpPr>
          <p:cNvPr name="TextBox 8" id="8"/>
          <p:cNvSpPr txBox="true"/>
          <p:nvPr/>
        </p:nvSpPr>
        <p:spPr>
          <a:xfrm rot="0">
            <a:off x="1028700" y="1278544"/>
            <a:ext cx="13620256" cy="1517015"/>
          </a:xfrm>
          <a:prstGeom prst="rect">
            <a:avLst/>
          </a:prstGeom>
        </p:spPr>
        <p:txBody>
          <a:bodyPr anchor="t" rtlCol="false" tIns="0" lIns="0" bIns="0" rIns="0">
            <a:spAutoFit/>
          </a:bodyPr>
          <a:lstStyle/>
          <a:p>
            <a:pPr>
              <a:lnSpc>
                <a:spcPts val="4060"/>
              </a:lnSpc>
            </a:pPr>
            <a:r>
              <a:rPr lang="en-US" sz="2900">
                <a:solidFill>
                  <a:srgbClr val="4F8A8B"/>
                </a:solidFill>
                <a:latin typeface="Montserrat Semi-Bold"/>
              </a:rPr>
              <a:t>Quantum computing offers enormous potential for development and problem-solving in many industries. However, currently, it has its limitations: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222831"/>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2488293" y="5889147"/>
            <a:ext cx="4216887" cy="2751519"/>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3281341" y="946491"/>
            <a:ext cx="3188754" cy="3188754"/>
          </a:xfrm>
          <a:prstGeom prst="rect">
            <a:avLst/>
          </a:prstGeom>
        </p:spPr>
      </p:pic>
      <p:sp>
        <p:nvSpPr>
          <p:cNvPr name="TextBox 4" id="4"/>
          <p:cNvSpPr txBox="true"/>
          <p:nvPr/>
        </p:nvSpPr>
        <p:spPr>
          <a:xfrm rot="0">
            <a:off x="1028700" y="776923"/>
            <a:ext cx="10494784" cy="9161780"/>
          </a:xfrm>
          <a:prstGeom prst="rect">
            <a:avLst/>
          </a:prstGeom>
        </p:spPr>
        <p:txBody>
          <a:bodyPr anchor="t" rtlCol="false" tIns="0" lIns="0" bIns="0" rIns="0">
            <a:spAutoFit/>
          </a:bodyPr>
          <a:lstStyle/>
          <a:p>
            <a:pPr algn="ctr">
              <a:lnSpc>
                <a:spcPts val="4620"/>
              </a:lnSpc>
            </a:pPr>
            <a:r>
              <a:rPr lang="en-US" sz="3300" u="none">
                <a:solidFill>
                  <a:srgbClr val="4F8A8B"/>
                </a:solidFill>
                <a:latin typeface="Montserrat Semi-Bold Bold"/>
              </a:rPr>
              <a:t>How Much Does a Quantum Computer Cost?</a:t>
            </a:r>
          </a:p>
          <a:p>
            <a:pPr algn="ctr">
              <a:lnSpc>
                <a:spcPts val="3920"/>
              </a:lnSpc>
            </a:pPr>
            <a:r>
              <a:rPr lang="en-US" sz="2800" u="none">
                <a:solidFill>
                  <a:srgbClr val="4F8A8B"/>
                </a:solidFill>
                <a:latin typeface="Montserrat Semi-Bold"/>
              </a:rPr>
              <a:t>A quantum computer cost billions to build. However, China-based Shenzhen SpinQ Technology plans to sell a $5,000 desktop quantum computer to consumers for schools and colleges. Last year, it started selling a quantum computer for $50,000.12</a:t>
            </a:r>
          </a:p>
          <a:p>
            <a:pPr algn="ctr">
              <a:lnSpc>
                <a:spcPts val="4620"/>
              </a:lnSpc>
            </a:pPr>
          </a:p>
          <a:p>
            <a:pPr algn="ctr">
              <a:lnSpc>
                <a:spcPts val="4620"/>
              </a:lnSpc>
            </a:pPr>
            <a:r>
              <a:rPr lang="en-US" sz="3300" u="none">
                <a:solidFill>
                  <a:srgbClr val="4F8A8B"/>
                </a:solidFill>
                <a:latin typeface="Montserrat Semi-Bold Bold"/>
              </a:rPr>
              <a:t>How Fast Is a Quantum Computer?</a:t>
            </a:r>
          </a:p>
          <a:p>
            <a:pPr algn="ctr">
              <a:lnSpc>
                <a:spcPts val="3920"/>
              </a:lnSpc>
            </a:pPr>
            <a:r>
              <a:rPr lang="en-US" sz="2800" u="none">
                <a:solidFill>
                  <a:srgbClr val="4F8A8B"/>
                </a:solidFill>
                <a:latin typeface="Montserrat Semi-Bold"/>
              </a:rPr>
              <a:t>A quantum computer is many times faster than a classical computer or a supercomputer. Google’s quantum computer in development, Sycamore, is said to have performed a calculation in 200 seconds, compared to the 10,000 years that one of the world’s fastest computers, IBM's Summit, would take to solve it.13 IBM disputed Google's claim, saying its supercomputer could solve the calculation in 2.5 days. Even so, that's 1,000 times slower than Google's quantum machine.14</a:t>
            </a:r>
          </a:p>
          <a:p>
            <a:pPr algn="ctr">
              <a:lnSpc>
                <a:spcPts val="392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DAFNxzWFl84</dc:identifier>
  <dcterms:modified xsi:type="dcterms:W3CDTF">2011-08-01T06:04:30Z</dcterms:modified>
  <cp:revision>1</cp:revision>
  <dc:title>IW2</dc:title>
</cp:coreProperties>
</file>