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K Grotesk Light" charset="1" panose="00000400000000000000"/>
      <p:regular r:id="rId10"/>
    </p:embeddedFont>
    <p:embeddedFont>
      <p:font typeface="HK Grotesk Light Bold" charset="1" panose="00000500000000000000"/>
      <p:regular r:id="rId11"/>
    </p:embeddedFont>
    <p:embeddedFont>
      <p:font typeface="HK Grotesk Light Italics" charset="1" panose="00000400000000000000"/>
      <p:regular r:id="rId12"/>
    </p:embeddedFont>
    <p:embeddedFont>
      <p:font typeface="HK Grotesk Light Bold Italics" charset="1" panose="00000500000000000000"/>
      <p:regular r:id="rId13"/>
    </p:embeddedFont>
    <p:embeddedFont>
      <p:font typeface="HK Grotesk Bold" charset="1" panose="00000800000000000000"/>
      <p:regular r:id="rId14"/>
    </p:embeddedFont>
    <p:embeddedFont>
      <p:font typeface="HK Grotesk Bold Italics" charset="1" panose="00000800000000000000"/>
      <p:regular r:id="rId15"/>
    </p:embeddedFont>
    <p:embeddedFont>
      <p:font typeface="HK Grotesk Medium" charset="1" panose="00000600000000000000"/>
      <p:regular r:id="rId16"/>
    </p:embeddedFont>
    <p:embeddedFont>
      <p:font typeface="HK Grotesk Medium Bold" charset="1" panose="00000700000000000000"/>
      <p:regular r:id="rId17"/>
    </p:embeddedFont>
    <p:embeddedFont>
      <p:font typeface="HK Grotesk Medium Italics" charset="1" panose="00000600000000000000"/>
      <p:regular r:id="rId18"/>
    </p:embeddedFont>
    <p:embeddedFont>
      <p:font typeface="HK Grotesk Medium Bold Italics" charset="1" panose="00000700000000000000"/>
      <p:regular r:id="rId19"/>
    </p:embeddedFont>
    <p:embeddedFont>
      <p:font typeface="Open Sans" charset="1" panose="020B0606030504020204"/>
      <p:regular r:id="rId20"/>
    </p:embeddedFont>
    <p:embeddedFont>
      <p:font typeface="Open Sans Bold" charset="1" panose="020B0806030504020204"/>
      <p:regular r:id="rId21"/>
    </p:embeddedFont>
    <p:embeddedFont>
      <p:font typeface="Open Sans Italics" charset="1" panose="020B0606030504020204"/>
      <p:regular r:id="rId22"/>
    </p:embeddedFont>
    <p:embeddedFont>
      <p:font typeface="Open Sans Bold Italics" charset="1" panose="020B08060305040202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VAFOhmmC2U4.mp4" Type="http://schemas.openxmlformats.org/officeDocument/2006/relationships/video"/><Relationship Id="rId4" Target="../media/VAFOhmmC2U4.mp4" Type="http://schemas.microsoft.com/office/2007/relationships/media"/><Relationship Id="rId5" Target="../media/image2.png" Type="http://schemas.openxmlformats.org/officeDocument/2006/relationships/image"/><Relationship Id="rId6"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10783" t="6484" r="715" b="5014"/>
          <a:stretch>
            <a:fillRect/>
          </a:stretch>
        </p:blipFill>
        <p:spPr>
          <a:xfrm>
            <a:off x="0" y="0"/>
            <a:ext cx="18288000" cy="10287000"/>
          </a:xfrm>
          <a:prstGeom prst="rect">
            <a:avLst/>
          </a:prstGeom>
        </p:spPr>
      </p:pic>
      <p:grpSp>
        <p:nvGrpSpPr>
          <p:cNvPr name="Group 3" id="3"/>
          <p:cNvGrpSpPr/>
          <p:nvPr/>
        </p:nvGrpSpPr>
        <p:grpSpPr>
          <a:xfrm rot="0">
            <a:off x="0" y="0"/>
            <a:ext cx="18288000" cy="10287000"/>
            <a:chOff x="0" y="0"/>
            <a:chExt cx="4816593" cy="2709333"/>
          </a:xfrm>
        </p:grpSpPr>
        <p:sp>
          <p:nvSpPr>
            <p:cNvPr name="Freeform 4" id="4"/>
            <p:cNvSpPr/>
            <p:nvPr/>
          </p:nvSpPr>
          <p:spPr>
            <a:xfrm>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171831">
                <a:alpha val="56863"/>
              </a:srgbClr>
            </a:solidFill>
            <a:ln>
              <a:noFill/>
            </a:ln>
          </p:spPr>
        </p:sp>
        <p:sp>
          <p:nvSpPr>
            <p:cNvPr name="TextBox 5" id="5"/>
            <p:cNvSpPr txBox="true"/>
            <p:nvPr/>
          </p:nvSpPr>
          <p:spPr>
            <a:xfrm>
              <a:off x="0" y="-19050"/>
              <a:ext cx="812800" cy="831850"/>
            </a:xfrm>
            <a:prstGeom prst="rect">
              <a:avLst/>
            </a:prstGeom>
          </p:spPr>
          <p:txBody>
            <a:bodyPr anchor="ctr" rtlCol="false" tIns="50800" lIns="50800" bIns="50800" rIns="50800"/>
            <a:lstStyle/>
            <a:p>
              <a:pPr algn="ctr" marL="0" indent="0" lvl="0">
                <a:lnSpc>
                  <a:spcPts val="2806"/>
                </a:lnSpc>
                <a:spcBef>
                  <a:spcPct val="0"/>
                </a:spcBef>
              </a:pPr>
            </a:p>
          </p:txBody>
        </p:sp>
      </p:grpSp>
      <p:grpSp>
        <p:nvGrpSpPr>
          <p:cNvPr name="Group 6" id="6"/>
          <p:cNvGrpSpPr/>
          <p:nvPr/>
        </p:nvGrpSpPr>
        <p:grpSpPr>
          <a:xfrm rot="0">
            <a:off x="11630660" y="1726876"/>
            <a:ext cx="5628640" cy="5815724"/>
            <a:chOff x="0" y="0"/>
            <a:chExt cx="2160783" cy="2232603"/>
          </a:xfrm>
        </p:grpSpPr>
        <p:sp>
          <p:nvSpPr>
            <p:cNvPr name="Freeform 7" id="7"/>
            <p:cNvSpPr/>
            <p:nvPr/>
          </p:nvSpPr>
          <p:spPr>
            <a:xfrm>
              <a:off x="0" y="0"/>
              <a:ext cx="2160783" cy="2232603"/>
            </a:xfrm>
            <a:custGeom>
              <a:avLst/>
              <a:gdLst/>
              <a:ahLst/>
              <a:cxnLst/>
              <a:rect r="r" b="b" t="t" l="l"/>
              <a:pathLst>
                <a:path h="2232603" w="2160783">
                  <a:moveTo>
                    <a:pt x="2036323" y="2232603"/>
                  </a:moveTo>
                  <a:lnTo>
                    <a:pt x="124460" y="2232603"/>
                  </a:lnTo>
                  <a:cubicBezTo>
                    <a:pt x="55880" y="2232603"/>
                    <a:pt x="0" y="2176723"/>
                    <a:pt x="0" y="2108143"/>
                  </a:cubicBezTo>
                  <a:lnTo>
                    <a:pt x="0" y="124460"/>
                  </a:lnTo>
                  <a:cubicBezTo>
                    <a:pt x="0" y="55880"/>
                    <a:pt x="55880" y="0"/>
                    <a:pt x="124460" y="0"/>
                  </a:cubicBezTo>
                  <a:lnTo>
                    <a:pt x="2036323" y="0"/>
                  </a:lnTo>
                  <a:cubicBezTo>
                    <a:pt x="2104903" y="0"/>
                    <a:pt x="2160783" y="55880"/>
                    <a:pt x="2160783" y="124460"/>
                  </a:cubicBezTo>
                  <a:lnTo>
                    <a:pt x="2160783" y="2108143"/>
                  </a:lnTo>
                  <a:cubicBezTo>
                    <a:pt x="2160783" y="2176723"/>
                    <a:pt x="2104903" y="2232603"/>
                    <a:pt x="2036323" y="2232603"/>
                  </a:cubicBezTo>
                  <a:close/>
                </a:path>
              </a:pathLst>
            </a:custGeom>
            <a:solidFill>
              <a:srgbClr val="484995">
                <a:alpha val="43922"/>
              </a:srgbClr>
            </a:solidFill>
          </p:spPr>
        </p:sp>
      </p:grpSp>
      <p:grpSp>
        <p:nvGrpSpPr>
          <p:cNvPr name="Group 8" id="8"/>
          <p:cNvGrpSpPr/>
          <p:nvPr/>
        </p:nvGrpSpPr>
        <p:grpSpPr>
          <a:xfrm rot="0">
            <a:off x="11630660" y="2193408"/>
            <a:ext cx="5628640" cy="5815724"/>
            <a:chOff x="0" y="0"/>
            <a:chExt cx="2160783" cy="2232603"/>
          </a:xfrm>
        </p:grpSpPr>
        <p:sp>
          <p:nvSpPr>
            <p:cNvPr name="Freeform 9" id="9"/>
            <p:cNvSpPr/>
            <p:nvPr/>
          </p:nvSpPr>
          <p:spPr>
            <a:xfrm>
              <a:off x="0" y="0"/>
              <a:ext cx="2160783" cy="2232603"/>
            </a:xfrm>
            <a:custGeom>
              <a:avLst/>
              <a:gdLst/>
              <a:ahLst/>
              <a:cxnLst/>
              <a:rect r="r" b="b" t="t" l="l"/>
              <a:pathLst>
                <a:path h="2232603" w="2160783">
                  <a:moveTo>
                    <a:pt x="2036323" y="2232603"/>
                  </a:moveTo>
                  <a:lnTo>
                    <a:pt x="124460" y="2232603"/>
                  </a:lnTo>
                  <a:cubicBezTo>
                    <a:pt x="55880" y="2232603"/>
                    <a:pt x="0" y="2176723"/>
                    <a:pt x="0" y="2108143"/>
                  </a:cubicBezTo>
                  <a:lnTo>
                    <a:pt x="0" y="124460"/>
                  </a:lnTo>
                  <a:cubicBezTo>
                    <a:pt x="0" y="55880"/>
                    <a:pt x="55880" y="0"/>
                    <a:pt x="124460" y="0"/>
                  </a:cubicBezTo>
                  <a:lnTo>
                    <a:pt x="2036323" y="0"/>
                  </a:lnTo>
                  <a:cubicBezTo>
                    <a:pt x="2104903" y="0"/>
                    <a:pt x="2160783" y="55880"/>
                    <a:pt x="2160783" y="124460"/>
                  </a:cubicBezTo>
                  <a:lnTo>
                    <a:pt x="2160783" y="2108143"/>
                  </a:lnTo>
                  <a:cubicBezTo>
                    <a:pt x="2160783" y="2176723"/>
                    <a:pt x="2104903" y="2232603"/>
                    <a:pt x="2036323" y="2232603"/>
                  </a:cubicBezTo>
                  <a:close/>
                </a:path>
              </a:pathLst>
            </a:custGeom>
            <a:solidFill>
              <a:srgbClr val="484995">
                <a:alpha val="65882"/>
              </a:srgbClr>
            </a:solidFill>
          </p:spPr>
        </p:sp>
      </p:grpSp>
      <p:grpSp>
        <p:nvGrpSpPr>
          <p:cNvPr name="Group 10" id="10"/>
          <p:cNvGrpSpPr/>
          <p:nvPr/>
        </p:nvGrpSpPr>
        <p:grpSpPr>
          <a:xfrm rot="0">
            <a:off x="11630660" y="2744400"/>
            <a:ext cx="5628640" cy="5815724"/>
            <a:chOff x="0" y="0"/>
            <a:chExt cx="2160783" cy="2232603"/>
          </a:xfrm>
        </p:grpSpPr>
        <p:sp>
          <p:nvSpPr>
            <p:cNvPr name="Freeform 11" id="11"/>
            <p:cNvSpPr/>
            <p:nvPr/>
          </p:nvSpPr>
          <p:spPr>
            <a:xfrm>
              <a:off x="0" y="0"/>
              <a:ext cx="2160783" cy="2232603"/>
            </a:xfrm>
            <a:custGeom>
              <a:avLst/>
              <a:gdLst/>
              <a:ahLst/>
              <a:cxnLst/>
              <a:rect r="r" b="b" t="t" l="l"/>
              <a:pathLst>
                <a:path h="2232603" w="2160783">
                  <a:moveTo>
                    <a:pt x="2036323" y="2232603"/>
                  </a:moveTo>
                  <a:lnTo>
                    <a:pt x="124460" y="2232603"/>
                  </a:lnTo>
                  <a:cubicBezTo>
                    <a:pt x="55880" y="2232603"/>
                    <a:pt x="0" y="2176723"/>
                    <a:pt x="0" y="2108143"/>
                  </a:cubicBezTo>
                  <a:lnTo>
                    <a:pt x="0" y="124460"/>
                  </a:lnTo>
                  <a:cubicBezTo>
                    <a:pt x="0" y="55880"/>
                    <a:pt x="55880" y="0"/>
                    <a:pt x="124460" y="0"/>
                  </a:cubicBezTo>
                  <a:lnTo>
                    <a:pt x="2036323" y="0"/>
                  </a:lnTo>
                  <a:cubicBezTo>
                    <a:pt x="2104903" y="0"/>
                    <a:pt x="2160783" y="55880"/>
                    <a:pt x="2160783" y="124460"/>
                  </a:cubicBezTo>
                  <a:lnTo>
                    <a:pt x="2160783" y="2108143"/>
                  </a:lnTo>
                  <a:cubicBezTo>
                    <a:pt x="2160783" y="2176723"/>
                    <a:pt x="2104903" y="2232603"/>
                    <a:pt x="2036323" y="2232603"/>
                  </a:cubicBezTo>
                  <a:close/>
                </a:path>
              </a:pathLst>
            </a:custGeom>
            <a:solidFill>
              <a:srgbClr val="484995"/>
            </a:solidFill>
          </p:spPr>
        </p:sp>
      </p:grpSp>
      <p:grpSp>
        <p:nvGrpSpPr>
          <p:cNvPr name="Group 12" id="12"/>
          <p:cNvGrpSpPr/>
          <p:nvPr/>
        </p:nvGrpSpPr>
        <p:grpSpPr>
          <a:xfrm rot="0">
            <a:off x="10107644" y="4085490"/>
            <a:ext cx="6397843" cy="1440248"/>
            <a:chOff x="0" y="0"/>
            <a:chExt cx="2933616" cy="660400"/>
          </a:xfrm>
        </p:grpSpPr>
        <p:sp>
          <p:nvSpPr>
            <p:cNvPr name="Freeform 13" id="13"/>
            <p:cNvSpPr/>
            <p:nvPr/>
          </p:nvSpPr>
          <p:spPr>
            <a:xfrm>
              <a:off x="0" y="0"/>
              <a:ext cx="2933616" cy="660400"/>
            </a:xfrm>
            <a:custGeom>
              <a:avLst/>
              <a:gdLst/>
              <a:ahLst/>
              <a:cxnLst/>
              <a:rect r="r" b="b" t="t" l="l"/>
              <a:pathLst>
                <a:path h="660400" w="2933616">
                  <a:moveTo>
                    <a:pt x="2809156" y="660400"/>
                  </a:moveTo>
                  <a:lnTo>
                    <a:pt x="124460" y="660400"/>
                  </a:lnTo>
                  <a:cubicBezTo>
                    <a:pt x="55880" y="660400"/>
                    <a:pt x="0" y="604520"/>
                    <a:pt x="0" y="535940"/>
                  </a:cubicBezTo>
                  <a:lnTo>
                    <a:pt x="0" y="124460"/>
                  </a:lnTo>
                  <a:cubicBezTo>
                    <a:pt x="0" y="55880"/>
                    <a:pt x="55880" y="0"/>
                    <a:pt x="124460" y="0"/>
                  </a:cubicBezTo>
                  <a:lnTo>
                    <a:pt x="2809156" y="0"/>
                  </a:lnTo>
                  <a:cubicBezTo>
                    <a:pt x="2877736" y="0"/>
                    <a:pt x="2933616" y="55880"/>
                    <a:pt x="2933616" y="124460"/>
                  </a:cubicBezTo>
                  <a:lnTo>
                    <a:pt x="2933616" y="535940"/>
                  </a:lnTo>
                  <a:cubicBezTo>
                    <a:pt x="2933616" y="604520"/>
                    <a:pt x="2877736" y="660400"/>
                    <a:pt x="2809156" y="660400"/>
                  </a:cubicBezTo>
                  <a:close/>
                </a:path>
              </a:pathLst>
            </a:custGeom>
            <a:solidFill>
              <a:srgbClr val="6968D4"/>
            </a:solidFill>
          </p:spPr>
        </p:sp>
      </p:grpSp>
      <p:pic>
        <p:nvPicPr>
          <p:cNvPr name="Picture 14" id="1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6047182" y="3346828"/>
            <a:ext cx="458305" cy="122024"/>
          </a:xfrm>
          <a:prstGeom prst="rect">
            <a:avLst/>
          </a:prstGeom>
        </p:spPr>
      </p:pic>
      <p:sp>
        <p:nvSpPr>
          <p:cNvPr name="TextBox 15" id="15"/>
          <p:cNvSpPr txBox="true"/>
          <p:nvPr/>
        </p:nvSpPr>
        <p:spPr>
          <a:xfrm rot="0">
            <a:off x="1028700" y="3976497"/>
            <a:ext cx="8194340" cy="2305431"/>
          </a:xfrm>
          <a:prstGeom prst="rect">
            <a:avLst/>
          </a:prstGeom>
        </p:spPr>
        <p:txBody>
          <a:bodyPr anchor="t" rtlCol="false" tIns="0" lIns="0" bIns="0" rIns="0">
            <a:spAutoFit/>
          </a:bodyPr>
          <a:lstStyle/>
          <a:p>
            <a:pPr>
              <a:lnSpc>
                <a:spcPts val="9101"/>
              </a:lnSpc>
            </a:pPr>
            <a:r>
              <a:rPr lang="en-US" sz="7399">
                <a:solidFill>
                  <a:srgbClr val="FFFFFF"/>
                </a:solidFill>
                <a:latin typeface="HK Grotesk Bold"/>
              </a:rPr>
              <a:t>Binary logic and arithmetic</a:t>
            </a:r>
          </a:p>
        </p:txBody>
      </p:sp>
      <p:sp>
        <p:nvSpPr>
          <p:cNvPr name="TextBox 16" id="16"/>
          <p:cNvSpPr txBox="true"/>
          <p:nvPr/>
        </p:nvSpPr>
        <p:spPr>
          <a:xfrm rot="0">
            <a:off x="12171422" y="6202013"/>
            <a:ext cx="4334065" cy="1769745"/>
          </a:xfrm>
          <a:prstGeom prst="rect">
            <a:avLst/>
          </a:prstGeom>
        </p:spPr>
        <p:txBody>
          <a:bodyPr anchor="t" rtlCol="false" tIns="0" lIns="0" bIns="0" rIns="0">
            <a:spAutoFit/>
          </a:bodyPr>
          <a:lstStyle/>
          <a:p>
            <a:pPr algn="r">
              <a:lnSpc>
                <a:spcPts val="4619"/>
              </a:lnSpc>
            </a:pPr>
            <a:r>
              <a:rPr lang="en-US" sz="4399">
                <a:solidFill>
                  <a:srgbClr val="FFFFFF"/>
                </a:solidFill>
                <a:latin typeface="HK Grotesk Bold"/>
              </a:rPr>
              <a:t>Daniil Kuznetsov</a:t>
            </a:r>
          </a:p>
          <a:p>
            <a:pPr algn="r">
              <a:lnSpc>
                <a:spcPts val="4619"/>
              </a:lnSpc>
            </a:pPr>
            <a:r>
              <a:rPr lang="en-US" sz="4399">
                <a:solidFill>
                  <a:srgbClr val="FFFFFF"/>
                </a:solidFill>
                <a:latin typeface="HK Grotesk Bold"/>
              </a:rPr>
              <a:t>Turan Shirinov</a:t>
            </a:r>
          </a:p>
          <a:p>
            <a:pPr algn="r">
              <a:lnSpc>
                <a:spcPts val="4619"/>
              </a:lnSpc>
            </a:pPr>
            <a:r>
              <a:rPr lang="en-US" sz="4399">
                <a:solidFill>
                  <a:srgbClr val="FFFFFF"/>
                </a:solidFill>
                <a:latin typeface="HK Grotesk Bold"/>
              </a:rPr>
              <a:t>Sabina Eskerova</a:t>
            </a:r>
          </a:p>
        </p:txBody>
      </p:sp>
      <p:sp>
        <p:nvSpPr>
          <p:cNvPr name="TextBox 17" id="17"/>
          <p:cNvSpPr txBox="true"/>
          <p:nvPr/>
        </p:nvSpPr>
        <p:spPr>
          <a:xfrm rot="0">
            <a:off x="10869152" y="4044442"/>
            <a:ext cx="4874828" cy="1436619"/>
          </a:xfrm>
          <a:prstGeom prst="rect">
            <a:avLst/>
          </a:prstGeom>
        </p:spPr>
        <p:txBody>
          <a:bodyPr anchor="t" rtlCol="false" tIns="0" lIns="0" bIns="0" rIns="0">
            <a:spAutoFit/>
          </a:bodyPr>
          <a:lstStyle/>
          <a:p>
            <a:pPr algn="ctr">
              <a:lnSpc>
                <a:spcPts val="5731"/>
              </a:lnSpc>
            </a:pPr>
            <a:r>
              <a:rPr lang="en-US" sz="4094">
                <a:solidFill>
                  <a:srgbClr val="FFFFFF"/>
                </a:solidFill>
                <a:latin typeface="Open Sans"/>
              </a:rPr>
              <a:t>Operating System</a:t>
            </a:r>
          </a:p>
          <a:p>
            <a:pPr algn="ctr">
              <a:lnSpc>
                <a:spcPts val="5731"/>
              </a:lnSpc>
            </a:pPr>
            <a:r>
              <a:rPr lang="en-US" sz="4094">
                <a:solidFill>
                  <a:srgbClr val="FFFFFF"/>
                </a:solidFill>
                <a:latin typeface="Open Sans"/>
              </a:rPr>
              <a:t>Lab№3</a:t>
            </a:r>
          </a:p>
        </p:txBody>
      </p:sp>
    </p:spTree>
  </p:cSld>
  <p:clrMapOvr>
    <a:masterClrMapping/>
  </p:clrMapOvr>
  <p:timing>
    <p:tnLst>
      <p:par>
        <p:cTn dur="indefinite" restart="never" nodeType="tmRoot">
          <p:childTnLst>
            <p:video>
              <p:cMediaNode vol="0">
                <p:cTn fill="hold" display="false">
                  <p:stCondLst>
                    <p:cond delay="indefinite"/>
                  </p:stCondLst>
                </p:cTn>
                <p:tgtEl>
                  <p:spTgt spid="2"/>
                </p:tgtEl>
              </p:cMediaNode>
            </p:video>
          </p:childTnLst>
        </p:cTn>
      </p:par>
    </p:tnLst>
  </p:timing>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799" t="30872" r="16555" b="23202"/>
          <a:stretch>
            <a:fillRect/>
          </a:stretch>
        </p:blipFill>
        <p:spPr>
          <a:xfrm>
            <a:off x="0" y="0"/>
            <a:ext cx="18288000" cy="10287000"/>
          </a:xfrm>
          <a:prstGeom prst="rect">
            <a:avLst/>
          </a:prstGeom>
        </p:spPr>
      </p:pic>
      <p:grpSp>
        <p:nvGrpSpPr>
          <p:cNvPr name="Group 3" id="3"/>
          <p:cNvGrpSpPr/>
          <p:nvPr/>
        </p:nvGrpSpPr>
        <p:grpSpPr>
          <a:xfrm rot="0">
            <a:off x="9227232" y="2007130"/>
            <a:ext cx="8032068" cy="1896358"/>
            <a:chOff x="0" y="0"/>
            <a:chExt cx="3682960" cy="869541"/>
          </a:xfrm>
        </p:grpSpPr>
        <p:sp>
          <p:nvSpPr>
            <p:cNvPr name="Freeform 4" id="4"/>
            <p:cNvSpPr/>
            <p:nvPr/>
          </p:nvSpPr>
          <p:spPr>
            <a:xfrm>
              <a:off x="0" y="0"/>
              <a:ext cx="3682960" cy="869541"/>
            </a:xfrm>
            <a:custGeom>
              <a:avLst/>
              <a:gdLst/>
              <a:ahLst/>
              <a:cxnLst/>
              <a:rect r="r" b="b" t="t" l="l"/>
              <a:pathLst>
                <a:path h="869541" w="3682960">
                  <a:moveTo>
                    <a:pt x="3558500" y="869541"/>
                  </a:moveTo>
                  <a:lnTo>
                    <a:pt x="124460" y="869541"/>
                  </a:lnTo>
                  <a:cubicBezTo>
                    <a:pt x="55880" y="869541"/>
                    <a:pt x="0" y="813661"/>
                    <a:pt x="0" y="745081"/>
                  </a:cubicBezTo>
                  <a:lnTo>
                    <a:pt x="0" y="124460"/>
                  </a:lnTo>
                  <a:cubicBezTo>
                    <a:pt x="0" y="55880"/>
                    <a:pt x="55880" y="0"/>
                    <a:pt x="124460" y="0"/>
                  </a:cubicBezTo>
                  <a:lnTo>
                    <a:pt x="3558500" y="0"/>
                  </a:lnTo>
                  <a:cubicBezTo>
                    <a:pt x="3627080" y="0"/>
                    <a:pt x="3682960" y="55880"/>
                    <a:pt x="3682960" y="124460"/>
                  </a:cubicBezTo>
                  <a:lnTo>
                    <a:pt x="3682960" y="745081"/>
                  </a:lnTo>
                  <a:cubicBezTo>
                    <a:pt x="3682960" y="813661"/>
                    <a:pt x="3627080" y="869541"/>
                    <a:pt x="3558500" y="869541"/>
                  </a:cubicBezTo>
                  <a:close/>
                </a:path>
              </a:pathLst>
            </a:custGeom>
            <a:solidFill>
              <a:srgbClr val="2D2E5F">
                <a:alpha val="86667"/>
              </a:srgbClr>
            </a:solidFill>
          </p:spPr>
        </p:sp>
      </p:grpSp>
      <p:grpSp>
        <p:nvGrpSpPr>
          <p:cNvPr name="Group 5" id="5"/>
          <p:cNvGrpSpPr/>
          <p:nvPr/>
        </p:nvGrpSpPr>
        <p:grpSpPr>
          <a:xfrm rot="0">
            <a:off x="9227232" y="4198763"/>
            <a:ext cx="8032068" cy="1898947"/>
            <a:chOff x="0" y="0"/>
            <a:chExt cx="3682960" cy="870728"/>
          </a:xfrm>
        </p:grpSpPr>
        <p:sp>
          <p:nvSpPr>
            <p:cNvPr name="Freeform 6" id="6"/>
            <p:cNvSpPr/>
            <p:nvPr/>
          </p:nvSpPr>
          <p:spPr>
            <a:xfrm>
              <a:off x="0" y="0"/>
              <a:ext cx="3682960" cy="870728"/>
            </a:xfrm>
            <a:custGeom>
              <a:avLst/>
              <a:gdLst/>
              <a:ahLst/>
              <a:cxnLst/>
              <a:rect r="r" b="b" t="t" l="l"/>
              <a:pathLst>
                <a:path h="870728" w="3682960">
                  <a:moveTo>
                    <a:pt x="3558500" y="870728"/>
                  </a:moveTo>
                  <a:lnTo>
                    <a:pt x="124460" y="870728"/>
                  </a:lnTo>
                  <a:cubicBezTo>
                    <a:pt x="55880" y="870728"/>
                    <a:pt x="0" y="814848"/>
                    <a:pt x="0" y="746268"/>
                  </a:cubicBezTo>
                  <a:lnTo>
                    <a:pt x="0" y="124460"/>
                  </a:lnTo>
                  <a:cubicBezTo>
                    <a:pt x="0" y="55880"/>
                    <a:pt x="55880" y="0"/>
                    <a:pt x="124460" y="0"/>
                  </a:cubicBezTo>
                  <a:lnTo>
                    <a:pt x="3558500" y="0"/>
                  </a:lnTo>
                  <a:cubicBezTo>
                    <a:pt x="3627080" y="0"/>
                    <a:pt x="3682960" y="55880"/>
                    <a:pt x="3682960" y="124460"/>
                  </a:cubicBezTo>
                  <a:lnTo>
                    <a:pt x="3682960" y="746268"/>
                  </a:lnTo>
                  <a:cubicBezTo>
                    <a:pt x="3682960" y="814848"/>
                    <a:pt x="3627080" y="870728"/>
                    <a:pt x="3558500" y="870728"/>
                  </a:cubicBezTo>
                  <a:close/>
                </a:path>
              </a:pathLst>
            </a:custGeom>
            <a:solidFill>
              <a:srgbClr val="484995">
                <a:alpha val="86667"/>
              </a:srgbClr>
            </a:solidFill>
          </p:spPr>
        </p:sp>
      </p:grpSp>
      <p:grpSp>
        <p:nvGrpSpPr>
          <p:cNvPr name="Group 7" id="7"/>
          <p:cNvGrpSpPr/>
          <p:nvPr/>
        </p:nvGrpSpPr>
        <p:grpSpPr>
          <a:xfrm rot="0">
            <a:off x="9227232" y="6393965"/>
            <a:ext cx="8032068" cy="1885905"/>
            <a:chOff x="0" y="0"/>
            <a:chExt cx="3682960" cy="864748"/>
          </a:xfrm>
        </p:grpSpPr>
        <p:sp>
          <p:nvSpPr>
            <p:cNvPr name="Freeform 8" id="8"/>
            <p:cNvSpPr/>
            <p:nvPr/>
          </p:nvSpPr>
          <p:spPr>
            <a:xfrm>
              <a:off x="0" y="0"/>
              <a:ext cx="3682960" cy="864748"/>
            </a:xfrm>
            <a:custGeom>
              <a:avLst/>
              <a:gdLst/>
              <a:ahLst/>
              <a:cxnLst/>
              <a:rect r="r" b="b" t="t" l="l"/>
              <a:pathLst>
                <a:path h="864748" w="3682960">
                  <a:moveTo>
                    <a:pt x="3558500" y="864748"/>
                  </a:moveTo>
                  <a:lnTo>
                    <a:pt x="124460" y="864748"/>
                  </a:lnTo>
                  <a:cubicBezTo>
                    <a:pt x="55880" y="864748"/>
                    <a:pt x="0" y="808868"/>
                    <a:pt x="0" y="740288"/>
                  </a:cubicBezTo>
                  <a:lnTo>
                    <a:pt x="0" y="124460"/>
                  </a:lnTo>
                  <a:cubicBezTo>
                    <a:pt x="0" y="55880"/>
                    <a:pt x="55880" y="0"/>
                    <a:pt x="124460" y="0"/>
                  </a:cubicBezTo>
                  <a:lnTo>
                    <a:pt x="3558500" y="0"/>
                  </a:lnTo>
                  <a:cubicBezTo>
                    <a:pt x="3627080" y="0"/>
                    <a:pt x="3682960" y="55880"/>
                    <a:pt x="3682960" y="124460"/>
                  </a:cubicBezTo>
                  <a:lnTo>
                    <a:pt x="3682960" y="740288"/>
                  </a:lnTo>
                  <a:cubicBezTo>
                    <a:pt x="3682960" y="808868"/>
                    <a:pt x="3627080" y="864748"/>
                    <a:pt x="3558500" y="864748"/>
                  </a:cubicBezTo>
                  <a:close/>
                </a:path>
              </a:pathLst>
            </a:custGeom>
            <a:solidFill>
              <a:srgbClr val="6968D4">
                <a:alpha val="86667"/>
              </a:srgbClr>
            </a:solidFill>
          </p:spPr>
        </p:sp>
      </p:grpSp>
      <p:grpSp>
        <p:nvGrpSpPr>
          <p:cNvPr name="Group 9" id="9"/>
          <p:cNvGrpSpPr/>
          <p:nvPr/>
        </p:nvGrpSpPr>
        <p:grpSpPr>
          <a:xfrm rot="0">
            <a:off x="8801621" y="2518867"/>
            <a:ext cx="851221" cy="851221"/>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9695FF"/>
            </a:solidFill>
          </p:spPr>
        </p:sp>
      </p:grpSp>
      <p:grpSp>
        <p:nvGrpSpPr>
          <p:cNvPr name="Group 11" id="11"/>
          <p:cNvGrpSpPr/>
          <p:nvPr/>
        </p:nvGrpSpPr>
        <p:grpSpPr>
          <a:xfrm rot="0">
            <a:off x="8801621" y="4746159"/>
            <a:ext cx="851221" cy="851221"/>
            <a:chOff x="0" y="0"/>
            <a:chExt cx="6350000" cy="6350000"/>
          </a:xfrm>
        </p:grpSpPr>
        <p:sp>
          <p:nvSpPr>
            <p:cNvPr name="Freeform 12" id="1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9695FF"/>
            </a:solidFill>
          </p:spPr>
        </p:sp>
      </p:grpSp>
      <p:grpSp>
        <p:nvGrpSpPr>
          <p:cNvPr name="Group 13" id="13"/>
          <p:cNvGrpSpPr/>
          <p:nvPr/>
        </p:nvGrpSpPr>
        <p:grpSpPr>
          <a:xfrm rot="0">
            <a:off x="8801621" y="6925435"/>
            <a:ext cx="851221" cy="851221"/>
            <a:chOff x="0" y="0"/>
            <a:chExt cx="6350000" cy="6350000"/>
          </a:xfrm>
        </p:grpSpPr>
        <p:sp>
          <p:nvSpPr>
            <p:cNvPr name="Freeform 14" id="1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9695FF"/>
            </a:solidFill>
          </p:spPr>
        </p:sp>
      </p:grpSp>
      <p:sp>
        <p:nvSpPr>
          <p:cNvPr name="TextBox 15" id="15"/>
          <p:cNvSpPr txBox="true"/>
          <p:nvPr/>
        </p:nvSpPr>
        <p:spPr>
          <a:xfrm rot="0">
            <a:off x="1066800" y="3124493"/>
            <a:ext cx="6538912" cy="2764155"/>
          </a:xfrm>
          <a:prstGeom prst="rect">
            <a:avLst/>
          </a:prstGeom>
        </p:spPr>
        <p:txBody>
          <a:bodyPr anchor="t" rtlCol="false" tIns="0" lIns="0" bIns="0" rIns="0">
            <a:spAutoFit/>
          </a:bodyPr>
          <a:lstStyle/>
          <a:p>
            <a:pPr>
              <a:lnSpc>
                <a:spcPts val="7244"/>
              </a:lnSpc>
            </a:pPr>
            <a:r>
              <a:rPr lang="en-US" sz="6300">
                <a:solidFill>
                  <a:srgbClr val="FFFFFF"/>
                </a:solidFill>
                <a:latin typeface="HK Grotesk Bold"/>
              </a:rPr>
              <a:t>What we will </a:t>
            </a:r>
          </a:p>
          <a:p>
            <a:pPr>
              <a:lnSpc>
                <a:spcPts val="7244"/>
              </a:lnSpc>
            </a:pPr>
            <a:r>
              <a:rPr lang="en-US" sz="6300">
                <a:solidFill>
                  <a:srgbClr val="FFFFFF"/>
                </a:solidFill>
                <a:latin typeface="HK Grotesk Bold"/>
              </a:rPr>
              <a:t>learn and discuss today</a:t>
            </a:r>
          </a:p>
        </p:txBody>
      </p:sp>
      <p:sp>
        <p:nvSpPr>
          <p:cNvPr name="TextBox 16" id="16"/>
          <p:cNvSpPr txBox="true"/>
          <p:nvPr/>
        </p:nvSpPr>
        <p:spPr>
          <a:xfrm rot="0">
            <a:off x="1028700" y="6591734"/>
            <a:ext cx="6577012" cy="976630"/>
          </a:xfrm>
          <a:prstGeom prst="rect">
            <a:avLst/>
          </a:prstGeom>
        </p:spPr>
        <p:txBody>
          <a:bodyPr anchor="t" rtlCol="false" tIns="0" lIns="0" bIns="0" rIns="0">
            <a:spAutoFit/>
          </a:bodyPr>
          <a:lstStyle/>
          <a:p>
            <a:pPr>
              <a:lnSpc>
                <a:spcPts val="3919"/>
              </a:lnSpc>
            </a:pPr>
            <a:r>
              <a:rPr lang="en-US" sz="2799">
                <a:solidFill>
                  <a:srgbClr val="FFFFFF"/>
                </a:solidFill>
                <a:latin typeface="HK Grotesk Light"/>
              </a:rPr>
              <a:t>If you have questions make it comfortable to ask</a:t>
            </a:r>
          </a:p>
        </p:txBody>
      </p:sp>
      <p:sp>
        <p:nvSpPr>
          <p:cNvPr name="TextBox 17" id="17"/>
          <p:cNvSpPr txBox="true"/>
          <p:nvPr/>
        </p:nvSpPr>
        <p:spPr>
          <a:xfrm rot="0">
            <a:off x="11209873" y="2670879"/>
            <a:ext cx="4066786" cy="594741"/>
          </a:xfrm>
          <a:prstGeom prst="rect">
            <a:avLst/>
          </a:prstGeom>
        </p:spPr>
        <p:txBody>
          <a:bodyPr anchor="t" rtlCol="false" tIns="0" lIns="0" bIns="0" rIns="0">
            <a:spAutoFit/>
          </a:bodyPr>
          <a:lstStyle/>
          <a:p>
            <a:pPr algn="r">
              <a:lnSpc>
                <a:spcPts val="4796"/>
              </a:lnSpc>
            </a:pPr>
            <a:r>
              <a:rPr lang="en-US" sz="3899">
                <a:solidFill>
                  <a:srgbClr val="FFFFFF"/>
                </a:solidFill>
                <a:latin typeface="HK Grotesk Bold"/>
              </a:rPr>
              <a:t>Basic information</a:t>
            </a:r>
          </a:p>
        </p:txBody>
      </p:sp>
      <p:sp>
        <p:nvSpPr>
          <p:cNvPr name="TextBox 18" id="18"/>
          <p:cNvSpPr txBox="true"/>
          <p:nvPr/>
        </p:nvSpPr>
        <p:spPr>
          <a:xfrm rot="0">
            <a:off x="8896871" y="2759080"/>
            <a:ext cx="660721" cy="418338"/>
          </a:xfrm>
          <a:prstGeom prst="rect">
            <a:avLst/>
          </a:prstGeom>
        </p:spPr>
        <p:txBody>
          <a:bodyPr anchor="t" rtlCol="false" tIns="0" lIns="0" bIns="0" rIns="0">
            <a:spAutoFit/>
          </a:bodyPr>
          <a:lstStyle/>
          <a:p>
            <a:pPr algn="ctr">
              <a:lnSpc>
                <a:spcPts val="3321"/>
              </a:lnSpc>
            </a:pPr>
            <a:r>
              <a:rPr lang="en-US" sz="2700">
                <a:solidFill>
                  <a:srgbClr val="FFFFFF"/>
                </a:solidFill>
                <a:latin typeface="HK Grotesk Bold"/>
              </a:rPr>
              <a:t>01</a:t>
            </a:r>
          </a:p>
        </p:txBody>
      </p:sp>
      <p:sp>
        <p:nvSpPr>
          <p:cNvPr name="TextBox 19" id="19"/>
          <p:cNvSpPr txBox="true"/>
          <p:nvPr/>
        </p:nvSpPr>
        <p:spPr>
          <a:xfrm rot="0">
            <a:off x="8896871" y="4986372"/>
            <a:ext cx="660721" cy="418338"/>
          </a:xfrm>
          <a:prstGeom prst="rect">
            <a:avLst/>
          </a:prstGeom>
        </p:spPr>
        <p:txBody>
          <a:bodyPr anchor="t" rtlCol="false" tIns="0" lIns="0" bIns="0" rIns="0">
            <a:spAutoFit/>
          </a:bodyPr>
          <a:lstStyle/>
          <a:p>
            <a:pPr algn="ctr">
              <a:lnSpc>
                <a:spcPts val="3321"/>
              </a:lnSpc>
            </a:pPr>
            <a:r>
              <a:rPr lang="en-US" sz="2700">
                <a:solidFill>
                  <a:srgbClr val="FFFFFF"/>
                </a:solidFill>
                <a:latin typeface="HK Grotesk Bold"/>
              </a:rPr>
              <a:t>02</a:t>
            </a:r>
          </a:p>
        </p:txBody>
      </p:sp>
      <p:sp>
        <p:nvSpPr>
          <p:cNvPr name="TextBox 20" id="20"/>
          <p:cNvSpPr txBox="true"/>
          <p:nvPr/>
        </p:nvSpPr>
        <p:spPr>
          <a:xfrm rot="0">
            <a:off x="8896871" y="7165649"/>
            <a:ext cx="660721" cy="418338"/>
          </a:xfrm>
          <a:prstGeom prst="rect">
            <a:avLst/>
          </a:prstGeom>
        </p:spPr>
        <p:txBody>
          <a:bodyPr anchor="t" rtlCol="false" tIns="0" lIns="0" bIns="0" rIns="0">
            <a:spAutoFit/>
          </a:bodyPr>
          <a:lstStyle/>
          <a:p>
            <a:pPr algn="ctr">
              <a:lnSpc>
                <a:spcPts val="3321"/>
              </a:lnSpc>
            </a:pPr>
            <a:r>
              <a:rPr lang="en-US" sz="2700">
                <a:solidFill>
                  <a:srgbClr val="FFFFFF"/>
                </a:solidFill>
                <a:latin typeface="HK Grotesk Bold"/>
              </a:rPr>
              <a:t>03</a:t>
            </a:r>
          </a:p>
        </p:txBody>
      </p:sp>
      <p:sp>
        <p:nvSpPr>
          <p:cNvPr name="TextBox 21" id="21"/>
          <p:cNvSpPr txBox="true"/>
          <p:nvPr/>
        </p:nvSpPr>
        <p:spPr>
          <a:xfrm rot="0">
            <a:off x="9915645" y="4616386"/>
            <a:ext cx="6655241" cy="1035177"/>
          </a:xfrm>
          <a:prstGeom prst="rect">
            <a:avLst/>
          </a:prstGeom>
        </p:spPr>
        <p:txBody>
          <a:bodyPr anchor="t" rtlCol="false" tIns="0" lIns="0" bIns="0" rIns="0">
            <a:spAutoFit/>
          </a:bodyPr>
          <a:lstStyle/>
          <a:p>
            <a:pPr algn="ctr">
              <a:lnSpc>
                <a:spcPts val="4058"/>
              </a:lnSpc>
            </a:pPr>
            <a:r>
              <a:rPr lang="en-US" sz="3299">
                <a:solidFill>
                  <a:srgbClr val="FFFFFF"/>
                </a:solidFill>
                <a:latin typeface="HK Grotesk Bold"/>
              </a:rPr>
              <a:t>Operations and order which can be perfomed </a:t>
            </a:r>
          </a:p>
        </p:txBody>
      </p:sp>
      <p:sp>
        <p:nvSpPr>
          <p:cNvPr name="TextBox 22" id="22"/>
          <p:cNvSpPr txBox="true"/>
          <p:nvPr/>
        </p:nvSpPr>
        <p:spPr>
          <a:xfrm rot="0">
            <a:off x="9915645" y="6852467"/>
            <a:ext cx="7001621" cy="1035177"/>
          </a:xfrm>
          <a:prstGeom prst="rect">
            <a:avLst/>
          </a:prstGeom>
        </p:spPr>
        <p:txBody>
          <a:bodyPr anchor="t" rtlCol="false" tIns="0" lIns="0" bIns="0" rIns="0">
            <a:spAutoFit/>
          </a:bodyPr>
          <a:lstStyle/>
          <a:p>
            <a:pPr algn="ctr">
              <a:lnSpc>
                <a:spcPts val="4058"/>
              </a:lnSpc>
            </a:pPr>
            <a:r>
              <a:rPr lang="en-US" sz="3299">
                <a:solidFill>
                  <a:srgbClr val="FFFFFF"/>
                </a:solidFill>
                <a:latin typeface="HK Grotesk Bold"/>
              </a:rPr>
              <a:t>Features that are common to all digital computers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9475" t="38518" r="0" b="10560"/>
          <a:stretch>
            <a:fillRect/>
          </a:stretch>
        </p:blipFill>
        <p:spPr>
          <a:xfrm>
            <a:off x="0" y="0"/>
            <a:ext cx="18288000" cy="10287000"/>
          </a:xfrm>
          <a:prstGeom prst="rect">
            <a:avLst/>
          </a:prstGeom>
        </p:spPr>
      </p:pic>
      <p:grpSp>
        <p:nvGrpSpPr>
          <p:cNvPr name="Group 3" id="3"/>
          <p:cNvGrpSpPr/>
          <p:nvPr/>
        </p:nvGrpSpPr>
        <p:grpSpPr>
          <a:xfrm rot="0">
            <a:off x="-2062" y="25978"/>
            <a:ext cx="9146062" cy="10287000"/>
            <a:chOff x="0" y="0"/>
            <a:chExt cx="3093853" cy="3479800"/>
          </a:xfrm>
        </p:grpSpPr>
        <p:sp>
          <p:nvSpPr>
            <p:cNvPr name="Freeform 4" id="4"/>
            <p:cNvSpPr/>
            <p:nvPr/>
          </p:nvSpPr>
          <p:spPr>
            <a:xfrm>
              <a:off x="0" y="0"/>
              <a:ext cx="3093853" cy="3479800"/>
            </a:xfrm>
            <a:custGeom>
              <a:avLst/>
              <a:gdLst/>
              <a:ahLst/>
              <a:cxnLst/>
              <a:rect r="r" b="b" t="t" l="l"/>
              <a:pathLst>
                <a:path h="3479800" w="3093853">
                  <a:moveTo>
                    <a:pt x="0" y="0"/>
                  </a:moveTo>
                  <a:lnTo>
                    <a:pt x="3093853" y="0"/>
                  </a:lnTo>
                  <a:lnTo>
                    <a:pt x="3093853" y="3479800"/>
                  </a:lnTo>
                  <a:lnTo>
                    <a:pt x="0" y="3479800"/>
                  </a:lnTo>
                  <a:close/>
                </a:path>
              </a:pathLst>
            </a:custGeom>
            <a:solidFill>
              <a:srgbClr val="171831"/>
            </a:solidFill>
          </p:spPr>
        </p:sp>
      </p:grpSp>
      <p:pic>
        <p:nvPicPr>
          <p:cNvPr name="Picture 5" id="5"/>
          <p:cNvPicPr>
            <a:picLocks noChangeAspect="true"/>
          </p:cNvPicPr>
          <p:nvPr/>
        </p:nvPicPr>
        <p:blipFill>
          <a:blip r:embed="rId3">
            <a:alphaModFix amt="56000"/>
          </a:blip>
          <a:srcRect l="1121" t="3290" r="719" b="2953"/>
          <a:stretch>
            <a:fillRect/>
          </a:stretch>
        </p:blipFill>
        <p:spPr>
          <a:xfrm flipH="false" flipV="false" rot="0">
            <a:off x="0" y="0"/>
            <a:ext cx="9144000" cy="6550437"/>
          </a:xfrm>
          <a:prstGeom prst="rect">
            <a:avLst/>
          </a:prstGeom>
        </p:spPr>
      </p:pic>
      <p:sp>
        <p:nvSpPr>
          <p:cNvPr name="TextBox 6" id="6"/>
          <p:cNvSpPr txBox="true"/>
          <p:nvPr/>
        </p:nvSpPr>
        <p:spPr>
          <a:xfrm rot="0">
            <a:off x="822374" y="7623205"/>
            <a:ext cx="6987248" cy="1094728"/>
          </a:xfrm>
          <a:prstGeom prst="rect">
            <a:avLst/>
          </a:prstGeom>
        </p:spPr>
        <p:txBody>
          <a:bodyPr anchor="t" rtlCol="false" tIns="0" lIns="0" bIns="0" rIns="0">
            <a:spAutoFit/>
          </a:bodyPr>
          <a:lstStyle/>
          <a:p>
            <a:pPr>
              <a:lnSpc>
                <a:spcPts val="8527"/>
              </a:lnSpc>
            </a:pPr>
            <a:r>
              <a:rPr lang="en-US" sz="7414">
                <a:solidFill>
                  <a:srgbClr val="FFFFFF"/>
                </a:solidFill>
                <a:latin typeface="HK Grotesk Bold"/>
              </a:rPr>
              <a:t>Jacquard loom</a:t>
            </a:r>
          </a:p>
        </p:txBody>
      </p:sp>
      <p:sp>
        <p:nvSpPr>
          <p:cNvPr name="TextBox 7" id="7"/>
          <p:cNvSpPr txBox="true"/>
          <p:nvPr/>
        </p:nvSpPr>
        <p:spPr>
          <a:xfrm rot="0">
            <a:off x="822374" y="8932255"/>
            <a:ext cx="6987248" cy="606852"/>
          </a:xfrm>
          <a:prstGeom prst="rect">
            <a:avLst/>
          </a:prstGeom>
        </p:spPr>
        <p:txBody>
          <a:bodyPr anchor="t" rtlCol="false" tIns="0" lIns="0" bIns="0" rIns="0">
            <a:spAutoFit/>
          </a:bodyPr>
          <a:lstStyle/>
          <a:p>
            <a:pPr>
              <a:lnSpc>
                <a:spcPts val="4896"/>
              </a:lnSpc>
            </a:pPr>
            <a:r>
              <a:rPr lang="en-US" sz="3766">
                <a:solidFill>
                  <a:srgbClr val="FFFFFF"/>
                </a:solidFill>
                <a:latin typeface="HK Grotesk Medium"/>
              </a:rPr>
              <a:t>works on Boolean algebra</a:t>
            </a:r>
          </a:p>
        </p:txBody>
      </p:sp>
      <p:grpSp>
        <p:nvGrpSpPr>
          <p:cNvPr name="Group 8" id="8"/>
          <p:cNvGrpSpPr/>
          <p:nvPr/>
        </p:nvGrpSpPr>
        <p:grpSpPr>
          <a:xfrm rot="0">
            <a:off x="10058833" y="1567842"/>
            <a:ext cx="6765857" cy="7203272"/>
            <a:chOff x="0" y="0"/>
            <a:chExt cx="2760906" cy="2939399"/>
          </a:xfrm>
        </p:grpSpPr>
        <p:sp>
          <p:nvSpPr>
            <p:cNvPr name="Freeform 9" id="9"/>
            <p:cNvSpPr/>
            <p:nvPr/>
          </p:nvSpPr>
          <p:spPr>
            <a:xfrm>
              <a:off x="0" y="0"/>
              <a:ext cx="2760906" cy="2939399"/>
            </a:xfrm>
            <a:custGeom>
              <a:avLst/>
              <a:gdLst/>
              <a:ahLst/>
              <a:cxnLst/>
              <a:rect r="r" b="b" t="t" l="l"/>
              <a:pathLst>
                <a:path h="2939399" w="2760906">
                  <a:moveTo>
                    <a:pt x="2636446" y="2939399"/>
                  </a:moveTo>
                  <a:lnTo>
                    <a:pt x="124460" y="2939399"/>
                  </a:lnTo>
                  <a:cubicBezTo>
                    <a:pt x="55880" y="2939399"/>
                    <a:pt x="0" y="2883519"/>
                    <a:pt x="0" y="2814939"/>
                  </a:cubicBezTo>
                  <a:lnTo>
                    <a:pt x="0" y="124460"/>
                  </a:lnTo>
                  <a:cubicBezTo>
                    <a:pt x="0" y="55880"/>
                    <a:pt x="55880" y="0"/>
                    <a:pt x="124460" y="0"/>
                  </a:cubicBezTo>
                  <a:lnTo>
                    <a:pt x="2636446" y="0"/>
                  </a:lnTo>
                  <a:cubicBezTo>
                    <a:pt x="2705026" y="0"/>
                    <a:pt x="2760906" y="55880"/>
                    <a:pt x="2760906" y="124460"/>
                  </a:cubicBezTo>
                  <a:lnTo>
                    <a:pt x="2760906" y="2814939"/>
                  </a:lnTo>
                  <a:cubicBezTo>
                    <a:pt x="2760906" y="2883519"/>
                    <a:pt x="2705026" y="2939399"/>
                    <a:pt x="2636446" y="2939399"/>
                  </a:cubicBezTo>
                  <a:close/>
                </a:path>
              </a:pathLst>
            </a:custGeom>
            <a:solidFill>
              <a:srgbClr val="484995"/>
            </a:solidFill>
          </p:spPr>
        </p:sp>
      </p:grpSp>
      <p:grpSp>
        <p:nvGrpSpPr>
          <p:cNvPr name="Group 10" id="10"/>
          <p:cNvGrpSpPr/>
          <p:nvPr/>
        </p:nvGrpSpPr>
        <p:grpSpPr>
          <a:xfrm rot="0">
            <a:off x="11349099" y="1773116"/>
            <a:ext cx="4185324" cy="942178"/>
            <a:chOff x="0" y="0"/>
            <a:chExt cx="2933616" cy="660400"/>
          </a:xfrm>
        </p:grpSpPr>
        <p:sp>
          <p:nvSpPr>
            <p:cNvPr name="Freeform 11" id="11"/>
            <p:cNvSpPr/>
            <p:nvPr/>
          </p:nvSpPr>
          <p:spPr>
            <a:xfrm>
              <a:off x="0" y="0"/>
              <a:ext cx="2933616" cy="660400"/>
            </a:xfrm>
            <a:custGeom>
              <a:avLst/>
              <a:gdLst/>
              <a:ahLst/>
              <a:cxnLst/>
              <a:rect r="r" b="b" t="t" l="l"/>
              <a:pathLst>
                <a:path h="660400" w="2933616">
                  <a:moveTo>
                    <a:pt x="2809156" y="660400"/>
                  </a:moveTo>
                  <a:lnTo>
                    <a:pt x="124460" y="660400"/>
                  </a:lnTo>
                  <a:cubicBezTo>
                    <a:pt x="55880" y="660400"/>
                    <a:pt x="0" y="604520"/>
                    <a:pt x="0" y="535940"/>
                  </a:cubicBezTo>
                  <a:lnTo>
                    <a:pt x="0" y="124460"/>
                  </a:lnTo>
                  <a:cubicBezTo>
                    <a:pt x="0" y="55880"/>
                    <a:pt x="55880" y="0"/>
                    <a:pt x="124460" y="0"/>
                  </a:cubicBezTo>
                  <a:lnTo>
                    <a:pt x="2809156" y="0"/>
                  </a:lnTo>
                  <a:cubicBezTo>
                    <a:pt x="2877736" y="0"/>
                    <a:pt x="2933616" y="55880"/>
                    <a:pt x="2933616" y="124460"/>
                  </a:cubicBezTo>
                  <a:lnTo>
                    <a:pt x="2933616" y="535940"/>
                  </a:lnTo>
                  <a:cubicBezTo>
                    <a:pt x="2933616" y="604520"/>
                    <a:pt x="2877736" y="660400"/>
                    <a:pt x="2809156" y="660400"/>
                  </a:cubicBezTo>
                  <a:close/>
                </a:path>
              </a:pathLst>
            </a:custGeom>
            <a:solidFill>
              <a:srgbClr val="6968D4"/>
            </a:solidFill>
          </p:spPr>
        </p:sp>
      </p:grpSp>
      <p:sp>
        <p:nvSpPr>
          <p:cNvPr name="TextBox 12" id="12"/>
          <p:cNvSpPr txBox="true"/>
          <p:nvPr/>
        </p:nvSpPr>
        <p:spPr>
          <a:xfrm rot="0">
            <a:off x="12126762" y="2051610"/>
            <a:ext cx="2629999" cy="394716"/>
          </a:xfrm>
          <a:prstGeom prst="rect">
            <a:avLst/>
          </a:prstGeom>
        </p:spPr>
        <p:txBody>
          <a:bodyPr anchor="t" rtlCol="false" tIns="0" lIns="0" bIns="0" rIns="0">
            <a:spAutoFit/>
          </a:bodyPr>
          <a:lstStyle/>
          <a:p>
            <a:pPr algn="ctr">
              <a:lnSpc>
                <a:spcPts val="3131"/>
              </a:lnSpc>
            </a:pPr>
            <a:r>
              <a:rPr lang="en-US" sz="2700">
                <a:solidFill>
                  <a:srgbClr val="FFFFFF"/>
                </a:solidFill>
                <a:latin typeface="HK Grotesk Bold"/>
              </a:rPr>
              <a:t>Main info</a:t>
            </a:r>
          </a:p>
        </p:txBody>
      </p:sp>
      <p:sp>
        <p:nvSpPr>
          <p:cNvPr name="TextBox 13" id="13"/>
          <p:cNvSpPr txBox="true"/>
          <p:nvPr/>
        </p:nvSpPr>
        <p:spPr>
          <a:xfrm rot="0">
            <a:off x="10232819" y="2991315"/>
            <a:ext cx="6417885" cy="5575554"/>
          </a:xfrm>
          <a:prstGeom prst="rect">
            <a:avLst/>
          </a:prstGeom>
        </p:spPr>
        <p:txBody>
          <a:bodyPr anchor="t" rtlCol="false" tIns="0" lIns="0" bIns="0" rIns="0">
            <a:spAutoFit/>
          </a:bodyPr>
          <a:lstStyle/>
          <a:p>
            <a:pPr algn="ctr">
              <a:lnSpc>
                <a:spcPts val="2928"/>
              </a:lnSpc>
            </a:pPr>
            <a:r>
              <a:rPr lang="en-US" sz="2400">
                <a:solidFill>
                  <a:srgbClr val="FFFFFF"/>
                </a:solidFill>
                <a:latin typeface="HK Grotesk Medium"/>
              </a:rPr>
              <a:t> Computer engineers quickly found that a simpler system less intuitive to humans proved much easier to implement with electronics. This is the binary system, based on only two digits: one and zero. The </a:t>
            </a:r>
            <a:r>
              <a:rPr lang="en-US" sz="2400">
                <a:solidFill>
                  <a:srgbClr val="FFFFFF"/>
                </a:solidFill>
                <a:latin typeface="HK Grotesk Medium"/>
              </a:rPr>
              <a:t>Jacquard loom</a:t>
            </a:r>
            <a:r>
              <a:rPr lang="en-US" sz="2400">
                <a:solidFill>
                  <a:srgbClr val="FFFFFF"/>
                </a:solidFill>
                <a:latin typeface="HK Grotesk Medium"/>
              </a:rPr>
              <a:t> was such a binary system, with a hole in a card representing a 1 (one) and the lack of a hole representing 0 (zero). In other applications, turning on a switch might represent a 1, and turning it off might represent a 0. The logic and mathematics of this system were developed mainly by the British mathematician George Boole (1815–64), whose contributions were so important that the concept is often referred to as Boolean algebra.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0187" t="52359" r="0" b="2746"/>
          <a:stretch>
            <a:fillRect/>
          </a:stretch>
        </p:blipFill>
        <p:spPr>
          <a:xfrm>
            <a:off x="0" y="0"/>
            <a:ext cx="18288000" cy="10287000"/>
          </a:xfrm>
          <a:prstGeom prst="rect">
            <a:avLst/>
          </a:prstGeom>
        </p:spPr>
      </p:pic>
      <p:grpSp>
        <p:nvGrpSpPr>
          <p:cNvPr name="Group 3" id="3"/>
          <p:cNvGrpSpPr/>
          <p:nvPr/>
        </p:nvGrpSpPr>
        <p:grpSpPr>
          <a:xfrm rot="0">
            <a:off x="1269282" y="3066659"/>
            <a:ext cx="4991100" cy="6191641"/>
            <a:chOff x="0" y="0"/>
            <a:chExt cx="1688347" cy="2094456"/>
          </a:xfrm>
        </p:grpSpPr>
        <p:sp>
          <p:nvSpPr>
            <p:cNvPr name="Freeform 4" id="4"/>
            <p:cNvSpPr/>
            <p:nvPr/>
          </p:nvSpPr>
          <p:spPr>
            <a:xfrm>
              <a:off x="0" y="0"/>
              <a:ext cx="1688348" cy="2094456"/>
            </a:xfrm>
            <a:custGeom>
              <a:avLst/>
              <a:gdLst/>
              <a:ahLst/>
              <a:cxnLst/>
              <a:rect r="r" b="b" t="t" l="l"/>
              <a:pathLst>
                <a:path h="2094456" w="1688348">
                  <a:moveTo>
                    <a:pt x="1563887" y="2094456"/>
                  </a:moveTo>
                  <a:lnTo>
                    <a:pt x="124460" y="2094456"/>
                  </a:lnTo>
                  <a:cubicBezTo>
                    <a:pt x="55880" y="2094456"/>
                    <a:pt x="0" y="2038576"/>
                    <a:pt x="0" y="1969996"/>
                  </a:cubicBezTo>
                  <a:lnTo>
                    <a:pt x="0" y="124460"/>
                  </a:lnTo>
                  <a:cubicBezTo>
                    <a:pt x="0" y="55880"/>
                    <a:pt x="55880" y="0"/>
                    <a:pt x="124460" y="0"/>
                  </a:cubicBezTo>
                  <a:lnTo>
                    <a:pt x="1563887" y="0"/>
                  </a:lnTo>
                  <a:cubicBezTo>
                    <a:pt x="1632467" y="0"/>
                    <a:pt x="1688348" y="55880"/>
                    <a:pt x="1688348" y="124460"/>
                  </a:cubicBezTo>
                  <a:lnTo>
                    <a:pt x="1688348" y="1969996"/>
                  </a:lnTo>
                  <a:cubicBezTo>
                    <a:pt x="1688348" y="2038577"/>
                    <a:pt x="1632467" y="2094456"/>
                    <a:pt x="1563887" y="2094456"/>
                  </a:cubicBezTo>
                  <a:close/>
                </a:path>
              </a:pathLst>
            </a:custGeom>
            <a:solidFill>
              <a:srgbClr val="171831"/>
            </a:solidFill>
          </p:spPr>
        </p:sp>
      </p:grpSp>
      <p:grpSp>
        <p:nvGrpSpPr>
          <p:cNvPr name="Group 5" id="5"/>
          <p:cNvGrpSpPr/>
          <p:nvPr/>
        </p:nvGrpSpPr>
        <p:grpSpPr>
          <a:xfrm rot="0">
            <a:off x="2868948" y="3956532"/>
            <a:ext cx="1894594" cy="1894594"/>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9695FF"/>
            </a:solidFill>
          </p:spPr>
        </p:sp>
      </p:grpSp>
      <p:grpSp>
        <p:nvGrpSpPr>
          <p:cNvPr name="Group 7" id="7"/>
          <p:cNvGrpSpPr/>
          <p:nvPr/>
        </p:nvGrpSpPr>
        <p:grpSpPr>
          <a:xfrm rot="0">
            <a:off x="1269282" y="4903828"/>
            <a:ext cx="4991100" cy="4354472"/>
            <a:chOff x="0" y="0"/>
            <a:chExt cx="1688347" cy="1472994"/>
          </a:xfrm>
        </p:grpSpPr>
        <p:sp>
          <p:nvSpPr>
            <p:cNvPr name="Freeform 8" id="8"/>
            <p:cNvSpPr/>
            <p:nvPr/>
          </p:nvSpPr>
          <p:spPr>
            <a:xfrm>
              <a:off x="0" y="0"/>
              <a:ext cx="1688348" cy="1472994"/>
            </a:xfrm>
            <a:custGeom>
              <a:avLst/>
              <a:gdLst/>
              <a:ahLst/>
              <a:cxnLst/>
              <a:rect r="r" b="b" t="t" l="l"/>
              <a:pathLst>
                <a:path h="1472994" w="1688348">
                  <a:moveTo>
                    <a:pt x="1563887" y="1472994"/>
                  </a:moveTo>
                  <a:lnTo>
                    <a:pt x="124460" y="1472994"/>
                  </a:lnTo>
                  <a:cubicBezTo>
                    <a:pt x="55880" y="1472994"/>
                    <a:pt x="0" y="1417114"/>
                    <a:pt x="0" y="1348534"/>
                  </a:cubicBezTo>
                  <a:lnTo>
                    <a:pt x="0" y="124460"/>
                  </a:lnTo>
                  <a:cubicBezTo>
                    <a:pt x="0" y="55880"/>
                    <a:pt x="55880" y="0"/>
                    <a:pt x="124460" y="0"/>
                  </a:cubicBezTo>
                  <a:lnTo>
                    <a:pt x="1563887" y="0"/>
                  </a:lnTo>
                  <a:cubicBezTo>
                    <a:pt x="1632467" y="0"/>
                    <a:pt x="1688348" y="55880"/>
                    <a:pt x="1688348" y="124460"/>
                  </a:cubicBezTo>
                  <a:lnTo>
                    <a:pt x="1688348" y="1348534"/>
                  </a:lnTo>
                  <a:cubicBezTo>
                    <a:pt x="1688348" y="1417114"/>
                    <a:pt x="1632467" y="1472994"/>
                    <a:pt x="1563887" y="1472994"/>
                  </a:cubicBezTo>
                  <a:close/>
                </a:path>
              </a:pathLst>
            </a:custGeom>
            <a:solidFill>
              <a:srgbClr val="2D2E5F"/>
            </a:solidFill>
          </p:spPr>
        </p:sp>
      </p:grpSp>
      <p:sp>
        <p:nvSpPr>
          <p:cNvPr name="TextBox 9" id="9"/>
          <p:cNvSpPr txBox="true"/>
          <p:nvPr/>
        </p:nvSpPr>
        <p:spPr>
          <a:xfrm rot="0">
            <a:off x="1320695" y="5095875"/>
            <a:ext cx="4938458" cy="3758564"/>
          </a:xfrm>
          <a:prstGeom prst="rect">
            <a:avLst/>
          </a:prstGeom>
        </p:spPr>
        <p:txBody>
          <a:bodyPr anchor="t" rtlCol="false" tIns="0" lIns="0" bIns="0" rIns="0">
            <a:spAutoFit/>
          </a:bodyPr>
          <a:lstStyle/>
          <a:p>
            <a:pPr algn="ctr">
              <a:lnSpc>
                <a:spcPts val="3360"/>
              </a:lnSpc>
            </a:pPr>
            <a:r>
              <a:rPr lang="en-US" sz="2400">
                <a:solidFill>
                  <a:srgbClr val="FFFFFF"/>
                </a:solidFill>
                <a:latin typeface="HK Grotesk Medium"/>
              </a:rPr>
              <a:t>AND(sometimes called “intersection” and indicated by the symbol • or ∗) means that, given two statements X and Y, if both are true, then X • Y = 1. If either one is false, then X • Y = 0. For example, the statement “It is raining (X) and the sun is out (Y)” is true only if both it is raining and the sun is out.</a:t>
            </a:r>
          </a:p>
        </p:txBody>
      </p:sp>
      <p:sp>
        <p:nvSpPr>
          <p:cNvPr name="TextBox 10" id="10"/>
          <p:cNvSpPr txBox="true"/>
          <p:nvPr/>
        </p:nvSpPr>
        <p:spPr>
          <a:xfrm rot="0">
            <a:off x="1234036" y="1512179"/>
            <a:ext cx="7909964" cy="935355"/>
          </a:xfrm>
          <a:prstGeom prst="rect">
            <a:avLst/>
          </a:prstGeom>
        </p:spPr>
        <p:txBody>
          <a:bodyPr anchor="t" rtlCol="false" tIns="0" lIns="0" bIns="0" rIns="0">
            <a:spAutoFit/>
          </a:bodyPr>
          <a:lstStyle/>
          <a:p>
            <a:pPr>
              <a:lnSpc>
                <a:spcPts val="7244"/>
              </a:lnSpc>
            </a:pPr>
            <a:r>
              <a:rPr lang="en-US" sz="6300">
                <a:solidFill>
                  <a:srgbClr val="FFFFFF"/>
                </a:solidFill>
                <a:latin typeface="HK Grotesk Bold"/>
              </a:rPr>
              <a:t>Types of operations </a:t>
            </a:r>
          </a:p>
        </p:txBody>
      </p:sp>
      <p:sp>
        <p:nvSpPr>
          <p:cNvPr name="TextBox 11" id="11"/>
          <p:cNvSpPr txBox="true"/>
          <p:nvPr/>
        </p:nvSpPr>
        <p:spPr>
          <a:xfrm rot="0">
            <a:off x="2543951" y="4341609"/>
            <a:ext cx="2544588" cy="374650"/>
          </a:xfrm>
          <a:prstGeom prst="rect">
            <a:avLst/>
          </a:prstGeom>
        </p:spPr>
        <p:txBody>
          <a:bodyPr anchor="t" rtlCol="false" tIns="0" lIns="0" bIns="0" rIns="0">
            <a:spAutoFit/>
          </a:bodyPr>
          <a:lstStyle/>
          <a:p>
            <a:pPr algn="ctr">
              <a:lnSpc>
                <a:spcPts val="2900"/>
              </a:lnSpc>
            </a:pPr>
            <a:r>
              <a:rPr lang="en-US" sz="2500">
                <a:solidFill>
                  <a:srgbClr val="FFFFFF"/>
                </a:solidFill>
                <a:latin typeface="HK Grotesk Bold"/>
              </a:rPr>
              <a:t>AND</a:t>
            </a:r>
          </a:p>
        </p:txBody>
      </p:sp>
      <p:grpSp>
        <p:nvGrpSpPr>
          <p:cNvPr name="Group 12" id="12"/>
          <p:cNvGrpSpPr/>
          <p:nvPr/>
        </p:nvGrpSpPr>
        <p:grpSpPr>
          <a:xfrm rot="0">
            <a:off x="6725878" y="3066659"/>
            <a:ext cx="4991100" cy="6191641"/>
            <a:chOff x="0" y="0"/>
            <a:chExt cx="1688347" cy="2094456"/>
          </a:xfrm>
        </p:grpSpPr>
        <p:sp>
          <p:nvSpPr>
            <p:cNvPr name="Freeform 13" id="13"/>
            <p:cNvSpPr/>
            <p:nvPr/>
          </p:nvSpPr>
          <p:spPr>
            <a:xfrm>
              <a:off x="0" y="0"/>
              <a:ext cx="1688348" cy="2094456"/>
            </a:xfrm>
            <a:custGeom>
              <a:avLst/>
              <a:gdLst/>
              <a:ahLst/>
              <a:cxnLst/>
              <a:rect r="r" b="b" t="t" l="l"/>
              <a:pathLst>
                <a:path h="2094456" w="1688348">
                  <a:moveTo>
                    <a:pt x="1563887" y="2094456"/>
                  </a:moveTo>
                  <a:lnTo>
                    <a:pt x="124460" y="2094456"/>
                  </a:lnTo>
                  <a:cubicBezTo>
                    <a:pt x="55880" y="2094456"/>
                    <a:pt x="0" y="2038576"/>
                    <a:pt x="0" y="1969996"/>
                  </a:cubicBezTo>
                  <a:lnTo>
                    <a:pt x="0" y="124460"/>
                  </a:lnTo>
                  <a:cubicBezTo>
                    <a:pt x="0" y="55880"/>
                    <a:pt x="55880" y="0"/>
                    <a:pt x="124460" y="0"/>
                  </a:cubicBezTo>
                  <a:lnTo>
                    <a:pt x="1563887" y="0"/>
                  </a:lnTo>
                  <a:cubicBezTo>
                    <a:pt x="1632467" y="0"/>
                    <a:pt x="1688348" y="55880"/>
                    <a:pt x="1688348" y="124460"/>
                  </a:cubicBezTo>
                  <a:lnTo>
                    <a:pt x="1688348" y="1969996"/>
                  </a:lnTo>
                  <a:cubicBezTo>
                    <a:pt x="1688348" y="2038577"/>
                    <a:pt x="1632467" y="2094456"/>
                    <a:pt x="1563887" y="2094456"/>
                  </a:cubicBezTo>
                  <a:close/>
                </a:path>
              </a:pathLst>
            </a:custGeom>
            <a:solidFill>
              <a:srgbClr val="171831"/>
            </a:solidFill>
          </p:spPr>
        </p:sp>
      </p:grpSp>
      <p:grpSp>
        <p:nvGrpSpPr>
          <p:cNvPr name="Group 14" id="14"/>
          <p:cNvGrpSpPr/>
          <p:nvPr/>
        </p:nvGrpSpPr>
        <p:grpSpPr>
          <a:xfrm rot="0">
            <a:off x="8325545" y="3956532"/>
            <a:ext cx="1894594" cy="1894594"/>
            <a:chOff x="0" y="0"/>
            <a:chExt cx="6350000" cy="6350000"/>
          </a:xfrm>
        </p:grpSpPr>
        <p:sp>
          <p:nvSpPr>
            <p:cNvPr name="Freeform 15" id="1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9695FF"/>
            </a:solidFill>
          </p:spPr>
        </p:sp>
      </p:grpSp>
      <p:grpSp>
        <p:nvGrpSpPr>
          <p:cNvPr name="Group 16" id="16"/>
          <p:cNvGrpSpPr/>
          <p:nvPr/>
        </p:nvGrpSpPr>
        <p:grpSpPr>
          <a:xfrm rot="0">
            <a:off x="6725878" y="4903828"/>
            <a:ext cx="4991100" cy="4354472"/>
            <a:chOff x="0" y="0"/>
            <a:chExt cx="1688347" cy="1472994"/>
          </a:xfrm>
        </p:grpSpPr>
        <p:sp>
          <p:nvSpPr>
            <p:cNvPr name="Freeform 17" id="17"/>
            <p:cNvSpPr/>
            <p:nvPr/>
          </p:nvSpPr>
          <p:spPr>
            <a:xfrm>
              <a:off x="0" y="0"/>
              <a:ext cx="1688348" cy="1472994"/>
            </a:xfrm>
            <a:custGeom>
              <a:avLst/>
              <a:gdLst/>
              <a:ahLst/>
              <a:cxnLst/>
              <a:rect r="r" b="b" t="t" l="l"/>
              <a:pathLst>
                <a:path h="1472994" w="1688348">
                  <a:moveTo>
                    <a:pt x="1563887" y="1472994"/>
                  </a:moveTo>
                  <a:lnTo>
                    <a:pt x="124460" y="1472994"/>
                  </a:lnTo>
                  <a:cubicBezTo>
                    <a:pt x="55880" y="1472994"/>
                    <a:pt x="0" y="1417114"/>
                    <a:pt x="0" y="1348534"/>
                  </a:cubicBezTo>
                  <a:lnTo>
                    <a:pt x="0" y="124460"/>
                  </a:lnTo>
                  <a:cubicBezTo>
                    <a:pt x="0" y="55880"/>
                    <a:pt x="55880" y="0"/>
                    <a:pt x="124460" y="0"/>
                  </a:cubicBezTo>
                  <a:lnTo>
                    <a:pt x="1563887" y="0"/>
                  </a:lnTo>
                  <a:cubicBezTo>
                    <a:pt x="1632467" y="0"/>
                    <a:pt x="1688348" y="55880"/>
                    <a:pt x="1688348" y="124460"/>
                  </a:cubicBezTo>
                  <a:lnTo>
                    <a:pt x="1688348" y="1348534"/>
                  </a:lnTo>
                  <a:cubicBezTo>
                    <a:pt x="1688348" y="1417114"/>
                    <a:pt x="1632467" y="1472994"/>
                    <a:pt x="1563887" y="1472994"/>
                  </a:cubicBezTo>
                  <a:close/>
                </a:path>
              </a:pathLst>
            </a:custGeom>
            <a:solidFill>
              <a:srgbClr val="2D2E5F"/>
            </a:solidFill>
          </p:spPr>
        </p:sp>
      </p:grpSp>
      <p:sp>
        <p:nvSpPr>
          <p:cNvPr name="TextBox 18" id="18"/>
          <p:cNvSpPr txBox="true"/>
          <p:nvPr/>
        </p:nvSpPr>
        <p:spPr>
          <a:xfrm rot="0">
            <a:off x="8000548" y="4341609"/>
            <a:ext cx="2544588" cy="374650"/>
          </a:xfrm>
          <a:prstGeom prst="rect">
            <a:avLst/>
          </a:prstGeom>
        </p:spPr>
        <p:txBody>
          <a:bodyPr anchor="t" rtlCol="false" tIns="0" lIns="0" bIns="0" rIns="0">
            <a:spAutoFit/>
          </a:bodyPr>
          <a:lstStyle/>
          <a:p>
            <a:pPr algn="ctr">
              <a:lnSpc>
                <a:spcPts val="2900"/>
              </a:lnSpc>
            </a:pPr>
            <a:r>
              <a:rPr lang="en-US" sz="2500">
                <a:solidFill>
                  <a:srgbClr val="FFFFFF"/>
                </a:solidFill>
                <a:latin typeface="HK Grotesk Bold"/>
              </a:rPr>
              <a:t>OR</a:t>
            </a:r>
          </a:p>
        </p:txBody>
      </p:sp>
      <p:grpSp>
        <p:nvGrpSpPr>
          <p:cNvPr name="Group 19" id="19"/>
          <p:cNvGrpSpPr/>
          <p:nvPr/>
        </p:nvGrpSpPr>
        <p:grpSpPr>
          <a:xfrm rot="0">
            <a:off x="12182475" y="3066659"/>
            <a:ext cx="4991100" cy="6191641"/>
            <a:chOff x="0" y="0"/>
            <a:chExt cx="1688347" cy="2094456"/>
          </a:xfrm>
        </p:grpSpPr>
        <p:sp>
          <p:nvSpPr>
            <p:cNvPr name="Freeform 20" id="20"/>
            <p:cNvSpPr/>
            <p:nvPr/>
          </p:nvSpPr>
          <p:spPr>
            <a:xfrm>
              <a:off x="0" y="0"/>
              <a:ext cx="1688348" cy="2094456"/>
            </a:xfrm>
            <a:custGeom>
              <a:avLst/>
              <a:gdLst/>
              <a:ahLst/>
              <a:cxnLst/>
              <a:rect r="r" b="b" t="t" l="l"/>
              <a:pathLst>
                <a:path h="2094456" w="1688348">
                  <a:moveTo>
                    <a:pt x="1563887" y="2094456"/>
                  </a:moveTo>
                  <a:lnTo>
                    <a:pt x="124460" y="2094456"/>
                  </a:lnTo>
                  <a:cubicBezTo>
                    <a:pt x="55880" y="2094456"/>
                    <a:pt x="0" y="2038576"/>
                    <a:pt x="0" y="1969996"/>
                  </a:cubicBezTo>
                  <a:lnTo>
                    <a:pt x="0" y="124460"/>
                  </a:lnTo>
                  <a:cubicBezTo>
                    <a:pt x="0" y="55880"/>
                    <a:pt x="55880" y="0"/>
                    <a:pt x="124460" y="0"/>
                  </a:cubicBezTo>
                  <a:lnTo>
                    <a:pt x="1563887" y="0"/>
                  </a:lnTo>
                  <a:cubicBezTo>
                    <a:pt x="1632467" y="0"/>
                    <a:pt x="1688348" y="55880"/>
                    <a:pt x="1688348" y="124460"/>
                  </a:cubicBezTo>
                  <a:lnTo>
                    <a:pt x="1688348" y="1969996"/>
                  </a:lnTo>
                  <a:cubicBezTo>
                    <a:pt x="1688348" y="2038577"/>
                    <a:pt x="1632467" y="2094456"/>
                    <a:pt x="1563887" y="2094456"/>
                  </a:cubicBezTo>
                  <a:close/>
                </a:path>
              </a:pathLst>
            </a:custGeom>
            <a:solidFill>
              <a:srgbClr val="171831"/>
            </a:solidFill>
          </p:spPr>
        </p:sp>
      </p:grpSp>
      <p:grpSp>
        <p:nvGrpSpPr>
          <p:cNvPr name="Group 21" id="21"/>
          <p:cNvGrpSpPr/>
          <p:nvPr/>
        </p:nvGrpSpPr>
        <p:grpSpPr>
          <a:xfrm rot="0">
            <a:off x="13782142" y="3956532"/>
            <a:ext cx="1894594" cy="1894594"/>
            <a:chOff x="0" y="0"/>
            <a:chExt cx="6350000" cy="6350000"/>
          </a:xfrm>
        </p:grpSpPr>
        <p:sp>
          <p:nvSpPr>
            <p:cNvPr name="Freeform 22" id="22"/>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9695FF"/>
            </a:solidFill>
          </p:spPr>
        </p:sp>
      </p:grpSp>
      <p:grpSp>
        <p:nvGrpSpPr>
          <p:cNvPr name="Group 23" id="23"/>
          <p:cNvGrpSpPr/>
          <p:nvPr/>
        </p:nvGrpSpPr>
        <p:grpSpPr>
          <a:xfrm rot="0">
            <a:off x="12182475" y="4903828"/>
            <a:ext cx="4991100" cy="4354472"/>
            <a:chOff x="0" y="0"/>
            <a:chExt cx="1688347" cy="1472994"/>
          </a:xfrm>
        </p:grpSpPr>
        <p:sp>
          <p:nvSpPr>
            <p:cNvPr name="Freeform 24" id="24"/>
            <p:cNvSpPr/>
            <p:nvPr/>
          </p:nvSpPr>
          <p:spPr>
            <a:xfrm>
              <a:off x="0" y="0"/>
              <a:ext cx="1688348" cy="1472994"/>
            </a:xfrm>
            <a:custGeom>
              <a:avLst/>
              <a:gdLst/>
              <a:ahLst/>
              <a:cxnLst/>
              <a:rect r="r" b="b" t="t" l="l"/>
              <a:pathLst>
                <a:path h="1472994" w="1688348">
                  <a:moveTo>
                    <a:pt x="1563887" y="1472994"/>
                  </a:moveTo>
                  <a:lnTo>
                    <a:pt x="124460" y="1472994"/>
                  </a:lnTo>
                  <a:cubicBezTo>
                    <a:pt x="55880" y="1472994"/>
                    <a:pt x="0" y="1417114"/>
                    <a:pt x="0" y="1348534"/>
                  </a:cubicBezTo>
                  <a:lnTo>
                    <a:pt x="0" y="124460"/>
                  </a:lnTo>
                  <a:cubicBezTo>
                    <a:pt x="0" y="55880"/>
                    <a:pt x="55880" y="0"/>
                    <a:pt x="124460" y="0"/>
                  </a:cubicBezTo>
                  <a:lnTo>
                    <a:pt x="1563887" y="0"/>
                  </a:lnTo>
                  <a:cubicBezTo>
                    <a:pt x="1632467" y="0"/>
                    <a:pt x="1688348" y="55880"/>
                    <a:pt x="1688348" y="124460"/>
                  </a:cubicBezTo>
                  <a:lnTo>
                    <a:pt x="1688348" y="1348534"/>
                  </a:lnTo>
                  <a:cubicBezTo>
                    <a:pt x="1688348" y="1417114"/>
                    <a:pt x="1632467" y="1472994"/>
                    <a:pt x="1563887" y="1472994"/>
                  </a:cubicBezTo>
                  <a:close/>
                </a:path>
              </a:pathLst>
            </a:custGeom>
            <a:solidFill>
              <a:srgbClr val="2D2E5F"/>
            </a:solidFill>
          </p:spPr>
        </p:sp>
      </p:grpSp>
      <p:sp>
        <p:nvSpPr>
          <p:cNvPr name="TextBox 25" id="25"/>
          <p:cNvSpPr txBox="true"/>
          <p:nvPr/>
        </p:nvSpPr>
        <p:spPr>
          <a:xfrm rot="0">
            <a:off x="13457144" y="4341609"/>
            <a:ext cx="2544588" cy="374650"/>
          </a:xfrm>
          <a:prstGeom prst="rect">
            <a:avLst/>
          </a:prstGeom>
        </p:spPr>
        <p:txBody>
          <a:bodyPr anchor="t" rtlCol="false" tIns="0" lIns="0" bIns="0" rIns="0">
            <a:spAutoFit/>
          </a:bodyPr>
          <a:lstStyle/>
          <a:p>
            <a:pPr algn="ctr">
              <a:lnSpc>
                <a:spcPts val="2900"/>
              </a:lnSpc>
            </a:pPr>
            <a:r>
              <a:rPr lang="en-US" sz="2500">
                <a:solidFill>
                  <a:srgbClr val="FFFFFF"/>
                </a:solidFill>
                <a:latin typeface="HK Grotesk Bold"/>
              </a:rPr>
              <a:t>NOT</a:t>
            </a:r>
          </a:p>
        </p:txBody>
      </p:sp>
      <p:sp>
        <p:nvSpPr>
          <p:cNvPr name="TextBox 26" id="26"/>
          <p:cNvSpPr txBox="true"/>
          <p:nvPr/>
        </p:nvSpPr>
        <p:spPr>
          <a:xfrm rot="0">
            <a:off x="6725878" y="5177970"/>
            <a:ext cx="4991100" cy="3758564"/>
          </a:xfrm>
          <a:prstGeom prst="rect">
            <a:avLst/>
          </a:prstGeom>
        </p:spPr>
        <p:txBody>
          <a:bodyPr anchor="t" rtlCol="false" tIns="0" lIns="0" bIns="0" rIns="0">
            <a:spAutoFit/>
          </a:bodyPr>
          <a:lstStyle/>
          <a:p>
            <a:pPr algn="ctr">
              <a:lnSpc>
                <a:spcPts val="3360"/>
              </a:lnSpc>
            </a:pPr>
            <a:r>
              <a:rPr lang="en-US" sz="2400">
                <a:solidFill>
                  <a:srgbClr val="FFFFFF"/>
                </a:solidFill>
                <a:latin typeface="HK Grotesk Medium"/>
              </a:rPr>
              <a:t>OR(sometimes called “union” and indicated by the symbol + ) the inclusive “or” means that, given two statements X and Y, if either one or both are true, then X + Y = 1, while only if both are false is X + Y = 0. For example, the statement “It is raining (X) or the sun is out (Y)” is true in all cases except when both are not true.</a:t>
            </a:r>
          </a:p>
        </p:txBody>
      </p:sp>
      <p:sp>
        <p:nvSpPr>
          <p:cNvPr name="TextBox 27" id="27"/>
          <p:cNvSpPr txBox="true"/>
          <p:nvPr/>
        </p:nvSpPr>
        <p:spPr>
          <a:xfrm rot="0">
            <a:off x="12183703" y="5177970"/>
            <a:ext cx="4989872" cy="3758564"/>
          </a:xfrm>
          <a:prstGeom prst="rect">
            <a:avLst/>
          </a:prstGeom>
        </p:spPr>
        <p:txBody>
          <a:bodyPr anchor="t" rtlCol="false" tIns="0" lIns="0" bIns="0" rIns="0">
            <a:spAutoFit/>
          </a:bodyPr>
          <a:lstStyle/>
          <a:p>
            <a:pPr algn="ctr">
              <a:lnSpc>
                <a:spcPts val="3360"/>
              </a:lnSpc>
            </a:pPr>
            <a:r>
              <a:rPr lang="en-US" sz="2400">
                <a:solidFill>
                  <a:srgbClr val="FFFFFF"/>
                </a:solidFill>
                <a:latin typeface="HK Grotesk Medium"/>
              </a:rPr>
              <a:t>NOT (sometimes called “negation” and indicated here by the postsymbol ′ as in X′, but sometimes indicated in other texts with an overbar as in X¯) is an operation performed on a single statement. If X is the variable representing that single statement, then X′ = 0 if X = 1, and X′ = 1 if X = 0.</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12461" r="9742" b="36768"/>
          <a:stretch>
            <a:fillRect/>
          </a:stretch>
        </p:blipFill>
        <p:spPr>
          <a:xfrm>
            <a:off x="0" y="0"/>
            <a:ext cx="18288000" cy="10287000"/>
          </a:xfrm>
          <a:prstGeom prst="rect">
            <a:avLst/>
          </a:prstGeom>
        </p:spPr>
      </p:pic>
      <p:grpSp>
        <p:nvGrpSpPr>
          <p:cNvPr name="Group 3" id="3"/>
          <p:cNvGrpSpPr/>
          <p:nvPr/>
        </p:nvGrpSpPr>
        <p:grpSpPr>
          <a:xfrm rot="0">
            <a:off x="10209864" y="4656650"/>
            <a:ext cx="6625017" cy="1339921"/>
            <a:chOff x="0" y="0"/>
            <a:chExt cx="3265238" cy="660400"/>
          </a:xfrm>
        </p:grpSpPr>
        <p:sp>
          <p:nvSpPr>
            <p:cNvPr name="Freeform 4" id="4"/>
            <p:cNvSpPr/>
            <p:nvPr/>
          </p:nvSpPr>
          <p:spPr>
            <a:xfrm>
              <a:off x="0" y="0"/>
              <a:ext cx="3265239" cy="660400"/>
            </a:xfrm>
            <a:custGeom>
              <a:avLst/>
              <a:gdLst/>
              <a:ahLst/>
              <a:cxnLst/>
              <a:rect r="r" b="b" t="t" l="l"/>
              <a:pathLst>
                <a:path h="660400" w="3265239">
                  <a:moveTo>
                    <a:pt x="3140778" y="660400"/>
                  </a:moveTo>
                  <a:lnTo>
                    <a:pt x="124460" y="660400"/>
                  </a:lnTo>
                  <a:cubicBezTo>
                    <a:pt x="55880" y="660400"/>
                    <a:pt x="0" y="604520"/>
                    <a:pt x="0" y="535940"/>
                  </a:cubicBezTo>
                  <a:lnTo>
                    <a:pt x="0" y="124460"/>
                  </a:lnTo>
                  <a:cubicBezTo>
                    <a:pt x="0" y="55880"/>
                    <a:pt x="55880" y="0"/>
                    <a:pt x="124460" y="0"/>
                  </a:cubicBezTo>
                  <a:lnTo>
                    <a:pt x="3140779" y="0"/>
                  </a:lnTo>
                  <a:cubicBezTo>
                    <a:pt x="3209359" y="0"/>
                    <a:pt x="3265239" y="55880"/>
                    <a:pt x="3265239" y="124460"/>
                  </a:cubicBezTo>
                  <a:lnTo>
                    <a:pt x="3265239" y="535940"/>
                  </a:lnTo>
                  <a:cubicBezTo>
                    <a:pt x="3265239" y="604520"/>
                    <a:pt x="3209359" y="660400"/>
                    <a:pt x="3140779" y="660400"/>
                  </a:cubicBezTo>
                  <a:close/>
                </a:path>
              </a:pathLst>
            </a:custGeom>
            <a:solidFill>
              <a:srgbClr val="6968D4"/>
            </a:solidFill>
          </p:spPr>
        </p:sp>
      </p:grpSp>
      <p:grpSp>
        <p:nvGrpSpPr>
          <p:cNvPr name="Group 5" id="5"/>
          <p:cNvGrpSpPr/>
          <p:nvPr/>
        </p:nvGrpSpPr>
        <p:grpSpPr>
          <a:xfrm rot="0">
            <a:off x="10209864" y="6289152"/>
            <a:ext cx="6625017" cy="1339921"/>
            <a:chOff x="0" y="0"/>
            <a:chExt cx="3265238" cy="660400"/>
          </a:xfrm>
        </p:grpSpPr>
        <p:sp>
          <p:nvSpPr>
            <p:cNvPr name="Freeform 6" id="6"/>
            <p:cNvSpPr/>
            <p:nvPr/>
          </p:nvSpPr>
          <p:spPr>
            <a:xfrm>
              <a:off x="0" y="0"/>
              <a:ext cx="3265239" cy="660400"/>
            </a:xfrm>
            <a:custGeom>
              <a:avLst/>
              <a:gdLst/>
              <a:ahLst/>
              <a:cxnLst/>
              <a:rect r="r" b="b" t="t" l="l"/>
              <a:pathLst>
                <a:path h="660400" w="3265239">
                  <a:moveTo>
                    <a:pt x="3140778" y="660400"/>
                  </a:moveTo>
                  <a:lnTo>
                    <a:pt x="124460" y="660400"/>
                  </a:lnTo>
                  <a:cubicBezTo>
                    <a:pt x="55880" y="660400"/>
                    <a:pt x="0" y="604520"/>
                    <a:pt x="0" y="535940"/>
                  </a:cubicBezTo>
                  <a:lnTo>
                    <a:pt x="0" y="124460"/>
                  </a:lnTo>
                  <a:cubicBezTo>
                    <a:pt x="0" y="55880"/>
                    <a:pt x="55880" y="0"/>
                    <a:pt x="124460" y="0"/>
                  </a:cubicBezTo>
                  <a:lnTo>
                    <a:pt x="3140779" y="0"/>
                  </a:lnTo>
                  <a:cubicBezTo>
                    <a:pt x="3209359" y="0"/>
                    <a:pt x="3265239" y="55880"/>
                    <a:pt x="3265239" y="124460"/>
                  </a:cubicBezTo>
                  <a:lnTo>
                    <a:pt x="3265239" y="535940"/>
                  </a:lnTo>
                  <a:cubicBezTo>
                    <a:pt x="3265239" y="604520"/>
                    <a:pt x="3209359" y="660400"/>
                    <a:pt x="3140779" y="660400"/>
                  </a:cubicBezTo>
                  <a:close/>
                </a:path>
              </a:pathLst>
            </a:custGeom>
            <a:solidFill>
              <a:srgbClr val="484995"/>
            </a:solidFill>
          </p:spPr>
        </p:sp>
      </p:grpSp>
      <p:grpSp>
        <p:nvGrpSpPr>
          <p:cNvPr name="Group 7" id="7"/>
          <p:cNvGrpSpPr/>
          <p:nvPr/>
        </p:nvGrpSpPr>
        <p:grpSpPr>
          <a:xfrm rot="0">
            <a:off x="10209864" y="7918379"/>
            <a:ext cx="6625017" cy="1339921"/>
            <a:chOff x="0" y="0"/>
            <a:chExt cx="3265238" cy="660400"/>
          </a:xfrm>
        </p:grpSpPr>
        <p:sp>
          <p:nvSpPr>
            <p:cNvPr name="Freeform 8" id="8"/>
            <p:cNvSpPr/>
            <p:nvPr/>
          </p:nvSpPr>
          <p:spPr>
            <a:xfrm>
              <a:off x="0" y="0"/>
              <a:ext cx="3265239" cy="660400"/>
            </a:xfrm>
            <a:custGeom>
              <a:avLst/>
              <a:gdLst/>
              <a:ahLst/>
              <a:cxnLst/>
              <a:rect r="r" b="b" t="t" l="l"/>
              <a:pathLst>
                <a:path h="660400" w="3265239">
                  <a:moveTo>
                    <a:pt x="3140778" y="660400"/>
                  </a:moveTo>
                  <a:lnTo>
                    <a:pt x="124460" y="660400"/>
                  </a:lnTo>
                  <a:cubicBezTo>
                    <a:pt x="55880" y="660400"/>
                    <a:pt x="0" y="604520"/>
                    <a:pt x="0" y="535940"/>
                  </a:cubicBezTo>
                  <a:lnTo>
                    <a:pt x="0" y="124460"/>
                  </a:lnTo>
                  <a:cubicBezTo>
                    <a:pt x="0" y="55880"/>
                    <a:pt x="55880" y="0"/>
                    <a:pt x="124460" y="0"/>
                  </a:cubicBezTo>
                  <a:lnTo>
                    <a:pt x="3140779" y="0"/>
                  </a:lnTo>
                  <a:cubicBezTo>
                    <a:pt x="3209359" y="0"/>
                    <a:pt x="3265239" y="55880"/>
                    <a:pt x="3265239" y="124460"/>
                  </a:cubicBezTo>
                  <a:lnTo>
                    <a:pt x="3265239" y="535940"/>
                  </a:lnTo>
                  <a:cubicBezTo>
                    <a:pt x="3265239" y="604520"/>
                    <a:pt x="3209359" y="660400"/>
                    <a:pt x="3140779" y="660400"/>
                  </a:cubicBezTo>
                  <a:close/>
                </a:path>
              </a:pathLst>
            </a:custGeom>
            <a:solidFill>
              <a:srgbClr val="343579"/>
            </a:solidFill>
          </p:spPr>
        </p:sp>
      </p:grpSp>
      <p:sp>
        <p:nvSpPr>
          <p:cNvPr name="AutoShape 9" id="9"/>
          <p:cNvSpPr/>
          <p:nvPr/>
        </p:nvSpPr>
        <p:spPr>
          <a:xfrm rot="0">
            <a:off x="10209864" y="4035425"/>
            <a:ext cx="6625017" cy="0"/>
          </a:xfrm>
          <a:prstGeom prst="line">
            <a:avLst/>
          </a:prstGeom>
          <a:ln cap="flat" w="9525">
            <a:solidFill>
              <a:srgbClr val="9695FF"/>
            </a:solidFill>
            <a:prstDash val="solid"/>
            <a:headEnd type="none" len="sm" w="sm"/>
            <a:tailEnd type="none" len="sm" w="sm"/>
          </a:ln>
        </p:spPr>
      </p:sp>
      <p:pic>
        <p:nvPicPr>
          <p:cNvPr name="Picture 10" id="10"/>
          <p:cNvPicPr>
            <a:picLocks noChangeAspect="true"/>
          </p:cNvPicPr>
          <p:nvPr/>
        </p:nvPicPr>
        <p:blipFill>
          <a:blip r:embed="rId3"/>
          <a:srcRect l="0" t="6675" r="66495" b="21626"/>
          <a:stretch>
            <a:fillRect/>
          </a:stretch>
        </p:blipFill>
        <p:spPr>
          <a:xfrm flipH="false" flipV="false" rot="0">
            <a:off x="1319574" y="5951542"/>
            <a:ext cx="3676357" cy="3933674"/>
          </a:xfrm>
          <a:prstGeom prst="rect">
            <a:avLst/>
          </a:prstGeom>
        </p:spPr>
      </p:pic>
      <p:pic>
        <p:nvPicPr>
          <p:cNvPr name="Picture 11" id="11"/>
          <p:cNvPicPr>
            <a:picLocks noChangeAspect="true"/>
          </p:cNvPicPr>
          <p:nvPr/>
        </p:nvPicPr>
        <p:blipFill>
          <a:blip r:embed="rId4"/>
          <a:srcRect l="33504" t="6153" r="34017" b="21332"/>
          <a:stretch>
            <a:fillRect/>
          </a:stretch>
        </p:blipFill>
        <p:spPr>
          <a:xfrm flipH="false" flipV="false" rot="0">
            <a:off x="5357881" y="2667465"/>
            <a:ext cx="3563815" cy="3978372"/>
          </a:xfrm>
          <a:prstGeom prst="rect">
            <a:avLst/>
          </a:prstGeom>
        </p:spPr>
      </p:pic>
      <p:grpSp>
        <p:nvGrpSpPr>
          <p:cNvPr name="Group 12" id="12"/>
          <p:cNvGrpSpPr/>
          <p:nvPr/>
        </p:nvGrpSpPr>
        <p:grpSpPr>
          <a:xfrm rot="0">
            <a:off x="1021481" y="900758"/>
            <a:ext cx="1775677" cy="1775677"/>
            <a:chOff x="0" y="0"/>
            <a:chExt cx="812800" cy="812800"/>
          </a:xfrm>
        </p:grpSpPr>
        <p:sp>
          <p:nvSpPr>
            <p:cNvPr name="Freeform 13" id="13"/>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A4A97"/>
            </a:solidFill>
          </p:spPr>
        </p:sp>
        <p:sp>
          <p:nvSpPr>
            <p:cNvPr name="TextBox 14" id="14"/>
            <p:cNvSpPr txBox="true"/>
            <p:nvPr/>
          </p:nvSpPr>
          <p:spPr>
            <a:xfrm>
              <a:off x="76200" y="47625"/>
              <a:ext cx="660400" cy="688975"/>
            </a:xfrm>
            <a:prstGeom prst="rect">
              <a:avLst/>
            </a:prstGeom>
          </p:spPr>
          <p:txBody>
            <a:bodyPr anchor="ctr" rtlCol="false" tIns="50800" lIns="50800" bIns="50800" rIns="50800"/>
            <a:lstStyle/>
            <a:p>
              <a:pPr algn="ctr">
                <a:lnSpc>
                  <a:spcPts val="3380"/>
                </a:lnSpc>
              </a:pPr>
            </a:p>
          </p:txBody>
        </p:sp>
      </p:grpSp>
      <p:pic>
        <p:nvPicPr>
          <p:cNvPr name="Picture 15" id="15"/>
          <p:cNvPicPr>
            <a:picLocks noChangeAspect="true"/>
          </p:cNvPicPr>
          <p:nvPr/>
        </p:nvPicPr>
        <p:blipFill>
          <a:blip r:embed="rId5"/>
          <a:srcRect l="66324" t="14971" r="0" b="21143"/>
          <a:stretch>
            <a:fillRect/>
          </a:stretch>
        </p:blipFill>
        <p:spPr>
          <a:xfrm flipH="false" flipV="false" rot="0">
            <a:off x="806561" y="724524"/>
            <a:ext cx="3695114" cy="3504969"/>
          </a:xfrm>
          <a:prstGeom prst="rect">
            <a:avLst/>
          </a:prstGeom>
        </p:spPr>
      </p:pic>
      <p:sp>
        <p:nvSpPr>
          <p:cNvPr name="TextBox 16" id="16"/>
          <p:cNvSpPr txBox="true"/>
          <p:nvPr/>
        </p:nvSpPr>
        <p:spPr>
          <a:xfrm rot="0">
            <a:off x="10181720" y="1245036"/>
            <a:ext cx="6625017" cy="1382395"/>
          </a:xfrm>
          <a:prstGeom prst="rect">
            <a:avLst/>
          </a:prstGeom>
        </p:spPr>
        <p:txBody>
          <a:bodyPr anchor="t" rtlCol="false" tIns="0" lIns="0" bIns="0" rIns="0">
            <a:spAutoFit/>
          </a:bodyPr>
          <a:lstStyle/>
          <a:p>
            <a:pPr>
              <a:lnSpc>
                <a:spcPts val="5405"/>
              </a:lnSpc>
            </a:pPr>
            <a:r>
              <a:rPr lang="en-US" sz="4700">
                <a:solidFill>
                  <a:srgbClr val="FFFFFF"/>
                </a:solidFill>
                <a:latin typeface="HK Grotesk Bold"/>
              </a:rPr>
              <a:t>Order and graphical representation</a:t>
            </a:r>
          </a:p>
        </p:txBody>
      </p:sp>
      <p:sp>
        <p:nvSpPr>
          <p:cNvPr name="TextBox 17" id="17"/>
          <p:cNvSpPr txBox="true"/>
          <p:nvPr/>
        </p:nvSpPr>
        <p:spPr>
          <a:xfrm rot="0">
            <a:off x="10209864" y="2798882"/>
            <a:ext cx="7049436" cy="1651635"/>
          </a:xfrm>
          <a:prstGeom prst="rect">
            <a:avLst/>
          </a:prstGeom>
        </p:spPr>
        <p:txBody>
          <a:bodyPr anchor="t" rtlCol="false" tIns="0" lIns="0" bIns="0" rIns="0">
            <a:spAutoFit/>
          </a:bodyPr>
          <a:lstStyle/>
          <a:p>
            <a:pPr>
              <a:lnSpc>
                <a:spcPts val="4159"/>
              </a:lnSpc>
            </a:pPr>
          </a:p>
          <a:p>
            <a:pPr>
              <a:lnSpc>
                <a:spcPts val="4159"/>
              </a:lnSpc>
            </a:pPr>
            <a:r>
              <a:rPr lang="en-US" sz="3199">
                <a:solidFill>
                  <a:srgbClr val="FFFFFF"/>
                </a:solidFill>
                <a:latin typeface="HK Grotesk Light"/>
              </a:rPr>
              <a:t>Order is defined as follows:</a:t>
            </a:r>
          </a:p>
          <a:p>
            <a:pPr>
              <a:lnSpc>
                <a:spcPts val="4809"/>
              </a:lnSpc>
            </a:pPr>
          </a:p>
        </p:txBody>
      </p:sp>
      <p:sp>
        <p:nvSpPr>
          <p:cNvPr name="TextBox 18" id="18"/>
          <p:cNvSpPr txBox="true"/>
          <p:nvPr/>
        </p:nvSpPr>
        <p:spPr>
          <a:xfrm rot="0">
            <a:off x="10991943" y="4940912"/>
            <a:ext cx="4921441" cy="790448"/>
          </a:xfrm>
          <a:prstGeom prst="rect">
            <a:avLst/>
          </a:prstGeom>
        </p:spPr>
        <p:txBody>
          <a:bodyPr anchor="t" rtlCol="false" tIns="0" lIns="0" bIns="0" rIns="0">
            <a:spAutoFit/>
          </a:bodyPr>
          <a:lstStyle/>
          <a:p>
            <a:pPr>
              <a:lnSpc>
                <a:spcPts val="3135"/>
              </a:lnSpc>
            </a:pPr>
            <a:r>
              <a:rPr lang="en-US" sz="2799">
                <a:solidFill>
                  <a:srgbClr val="FFFFFF"/>
                </a:solidFill>
                <a:latin typeface="HK Grotesk Bold"/>
              </a:rPr>
              <a:t>All NOT operators must be evaluated first</a:t>
            </a:r>
          </a:p>
        </p:txBody>
      </p:sp>
      <p:sp>
        <p:nvSpPr>
          <p:cNvPr name="TextBox 19" id="19"/>
          <p:cNvSpPr txBox="true"/>
          <p:nvPr/>
        </p:nvSpPr>
        <p:spPr>
          <a:xfrm rot="0">
            <a:off x="10991943" y="6391848"/>
            <a:ext cx="5814794" cy="1180973"/>
          </a:xfrm>
          <a:prstGeom prst="rect">
            <a:avLst/>
          </a:prstGeom>
        </p:spPr>
        <p:txBody>
          <a:bodyPr anchor="t" rtlCol="false" tIns="0" lIns="0" bIns="0" rIns="0">
            <a:spAutoFit/>
          </a:bodyPr>
          <a:lstStyle/>
          <a:p>
            <a:pPr>
              <a:lnSpc>
                <a:spcPts val="3135"/>
              </a:lnSpc>
            </a:pPr>
            <a:r>
              <a:rPr lang="en-US" sz="2799">
                <a:solidFill>
                  <a:srgbClr val="FFFFFF"/>
                </a:solidFill>
                <a:latin typeface="HK Grotesk Bold"/>
              </a:rPr>
              <a:t>all AND operators (starting from the right if there is more than one) second, and</a:t>
            </a:r>
          </a:p>
        </p:txBody>
      </p:sp>
      <p:sp>
        <p:nvSpPr>
          <p:cNvPr name="TextBox 20" id="20"/>
          <p:cNvSpPr txBox="true"/>
          <p:nvPr/>
        </p:nvSpPr>
        <p:spPr>
          <a:xfrm rot="0">
            <a:off x="10991943" y="8019598"/>
            <a:ext cx="5647459" cy="1151382"/>
          </a:xfrm>
          <a:prstGeom prst="rect">
            <a:avLst/>
          </a:prstGeom>
        </p:spPr>
        <p:txBody>
          <a:bodyPr anchor="t" rtlCol="false" tIns="0" lIns="0" bIns="0" rIns="0">
            <a:spAutoFit/>
          </a:bodyPr>
          <a:lstStyle/>
          <a:p>
            <a:pPr>
              <a:lnSpc>
                <a:spcPts val="3024"/>
              </a:lnSpc>
            </a:pPr>
            <a:r>
              <a:rPr lang="en-US" sz="2700">
                <a:solidFill>
                  <a:srgbClr val="FFFFFF"/>
                </a:solidFill>
                <a:latin typeface="HK Grotesk Bold"/>
              </a:rPr>
              <a:t>all OR operators (starting from the right </a:t>
            </a:r>
            <a:r>
              <a:rPr lang="en-US" sz="2700">
                <a:solidFill>
                  <a:srgbClr val="FFFFFF"/>
                </a:solidFill>
                <a:latin typeface="HK Grotesk Bold"/>
              </a:rPr>
              <a:t> if there is more than one) are evaluated third.</a:t>
            </a:r>
          </a:p>
        </p:txBody>
      </p:sp>
      <p:sp>
        <p:nvSpPr>
          <p:cNvPr name="TextBox 21" id="21"/>
          <p:cNvSpPr txBox="true"/>
          <p:nvPr/>
        </p:nvSpPr>
        <p:spPr>
          <a:xfrm rot="0">
            <a:off x="10287365" y="5081255"/>
            <a:ext cx="704577" cy="503047"/>
          </a:xfrm>
          <a:prstGeom prst="rect">
            <a:avLst/>
          </a:prstGeom>
        </p:spPr>
        <p:txBody>
          <a:bodyPr anchor="t" rtlCol="false" tIns="0" lIns="0" bIns="0" rIns="0">
            <a:spAutoFit/>
          </a:bodyPr>
          <a:lstStyle/>
          <a:p>
            <a:pPr algn="ctr">
              <a:lnSpc>
                <a:spcPts val="3943"/>
              </a:lnSpc>
            </a:pPr>
            <a:r>
              <a:rPr lang="en-US" sz="3399">
                <a:solidFill>
                  <a:srgbClr val="FFFFFF"/>
                </a:solidFill>
                <a:latin typeface="HK Grotesk Bold"/>
              </a:rPr>
              <a:t>1</a:t>
            </a:r>
          </a:p>
        </p:txBody>
      </p:sp>
      <p:sp>
        <p:nvSpPr>
          <p:cNvPr name="TextBox 22" id="22"/>
          <p:cNvSpPr txBox="true"/>
          <p:nvPr/>
        </p:nvSpPr>
        <p:spPr>
          <a:xfrm rot="0">
            <a:off x="10287365" y="6712352"/>
            <a:ext cx="704577" cy="503047"/>
          </a:xfrm>
          <a:prstGeom prst="rect">
            <a:avLst/>
          </a:prstGeom>
        </p:spPr>
        <p:txBody>
          <a:bodyPr anchor="t" rtlCol="false" tIns="0" lIns="0" bIns="0" rIns="0">
            <a:spAutoFit/>
          </a:bodyPr>
          <a:lstStyle/>
          <a:p>
            <a:pPr algn="ctr">
              <a:lnSpc>
                <a:spcPts val="3943"/>
              </a:lnSpc>
            </a:pPr>
            <a:r>
              <a:rPr lang="en-US" sz="3399">
                <a:solidFill>
                  <a:srgbClr val="FFFFFF"/>
                </a:solidFill>
                <a:latin typeface="HK Grotesk Bold"/>
              </a:rPr>
              <a:t>2</a:t>
            </a:r>
          </a:p>
        </p:txBody>
      </p:sp>
      <p:sp>
        <p:nvSpPr>
          <p:cNvPr name="TextBox 23" id="23"/>
          <p:cNvSpPr txBox="true"/>
          <p:nvPr/>
        </p:nvSpPr>
        <p:spPr>
          <a:xfrm rot="0">
            <a:off x="10287365" y="8341579"/>
            <a:ext cx="704577" cy="503047"/>
          </a:xfrm>
          <a:prstGeom prst="rect">
            <a:avLst/>
          </a:prstGeom>
        </p:spPr>
        <p:txBody>
          <a:bodyPr anchor="t" rtlCol="false" tIns="0" lIns="0" bIns="0" rIns="0">
            <a:spAutoFit/>
          </a:bodyPr>
          <a:lstStyle/>
          <a:p>
            <a:pPr algn="ctr">
              <a:lnSpc>
                <a:spcPts val="3943"/>
              </a:lnSpc>
            </a:pPr>
            <a:r>
              <a:rPr lang="en-US" sz="3399">
                <a:solidFill>
                  <a:srgbClr val="FFFFFF"/>
                </a:solidFill>
                <a:latin typeface="HK Grotesk Bold"/>
              </a:rPr>
              <a:t>3</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0187" t="54277" r="0" b="827"/>
          <a:stretch>
            <a:fillRect/>
          </a:stretch>
        </p:blipFill>
        <p:spPr>
          <a:xfrm>
            <a:off x="0" y="0"/>
            <a:ext cx="18288000" cy="10287000"/>
          </a:xfrm>
          <a:prstGeom prst="rect">
            <a:avLst/>
          </a:prstGeom>
        </p:spPr>
      </p:pic>
      <p:grpSp>
        <p:nvGrpSpPr>
          <p:cNvPr name="Group 3" id="3"/>
          <p:cNvGrpSpPr/>
          <p:nvPr/>
        </p:nvGrpSpPr>
        <p:grpSpPr>
          <a:xfrm rot="0">
            <a:off x="9144000" y="1228793"/>
            <a:ext cx="9381896" cy="3536955"/>
            <a:chOff x="0" y="0"/>
            <a:chExt cx="3089942" cy="1164902"/>
          </a:xfrm>
        </p:grpSpPr>
        <p:sp>
          <p:nvSpPr>
            <p:cNvPr name="Freeform 4" id="4"/>
            <p:cNvSpPr/>
            <p:nvPr/>
          </p:nvSpPr>
          <p:spPr>
            <a:xfrm>
              <a:off x="0" y="0"/>
              <a:ext cx="3089942" cy="1164902"/>
            </a:xfrm>
            <a:custGeom>
              <a:avLst/>
              <a:gdLst/>
              <a:ahLst/>
              <a:cxnLst/>
              <a:rect r="r" b="b" t="t" l="l"/>
              <a:pathLst>
                <a:path h="1164902" w="3089942">
                  <a:moveTo>
                    <a:pt x="2965482" y="1164902"/>
                  </a:moveTo>
                  <a:lnTo>
                    <a:pt x="124460" y="1164902"/>
                  </a:lnTo>
                  <a:cubicBezTo>
                    <a:pt x="55880" y="1164902"/>
                    <a:pt x="0" y="1109022"/>
                    <a:pt x="0" y="1040442"/>
                  </a:cubicBezTo>
                  <a:lnTo>
                    <a:pt x="0" y="124460"/>
                  </a:lnTo>
                  <a:cubicBezTo>
                    <a:pt x="0" y="55880"/>
                    <a:pt x="55880" y="0"/>
                    <a:pt x="124460" y="0"/>
                  </a:cubicBezTo>
                  <a:lnTo>
                    <a:pt x="2965482" y="0"/>
                  </a:lnTo>
                  <a:cubicBezTo>
                    <a:pt x="3034062" y="0"/>
                    <a:pt x="3089942" y="55880"/>
                    <a:pt x="3089942" y="124460"/>
                  </a:cubicBezTo>
                  <a:lnTo>
                    <a:pt x="3089942" y="1040442"/>
                  </a:lnTo>
                  <a:cubicBezTo>
                    <a:pt x="3089942" y="1109022"/>
                    <a:pt x="3034062" y="1164902"/>
                    <a:pt x="2965482" y="1164902"/>
                  </a:cubicBezTo>
                  <a:close/>
                </a:path>
              </a:pathLst>
            </a:custGeom>
            <a:solidFill>
              <a:srgbClr val="6968D4"/>
            </a:solidFill>
          </p:spPr>
        </p:sp>
      </p:grpSp>
      <p:grpSp>
        <p:nvGrpSpPr>
          <p:cNvPr name="Group 5" id="5"/>
          <p:cNvGrpSpPr/>
          <p:nvPr/>
        </p:nvGrpSpPr>
        <p:grpSpPr>
          <a:xfrm rot="0">
            <a:off x="9144000" y="3395616"/>
            <a:ext cx="9381896" cy="2871274"/>
            <a:chOff x="0" y="0"/>
            <a:chExt cx="3089942" cy="945658"/>
          </a:xfrm>
        </p:grpSpPr>
        <p:sp>
          <p:nvSpPr>
            <p:cNvPr name="Freeform 6" id="6"/>
            <p:cNvSpPr/>
            <p:nvPr/>
          </p:nvSpPr>
          <p:spPr>
            <a:xfrm>
              <a:off x="0" y="0"/>
              <a:ext cx="3089942" cy="945659"/>
            </a:xfrm>
            <a:custGeom>
              <a:avLst/>
              <a:gdLst/>
              <a:ahLst/>
              <a:cxnLst/>
              <a:rect r="r" b="b" t="t" l="l"/>
              <a:pathLst>
                <a:path h="945659" w="3089942">
                  <a:moveTo>
                    <a:pt x="2965482" y="945658"/>
                  </a:moveTo>
                  <a:lnTo>
                    <a:pt x="124460" y="945658"/>
                  </a:lnTo>
                  <a:cubicBezTo>
                    <a:pt x="55880" y="945658"/>
                    <a:pt x="0" y="889778"/>
                    <a:pt x="0" y="821198"/>
                  </a:cubicBezTo>
                  <a:lnTo>
                    <a:pt x="0" y="124460"/>
                  </a:lnTo>
                  <a:cubicBezTo>
                    <a:pt x="0" y="55880"/>
                    <a:pt x="55880" y="0"/>
                    <a:pt x="124460" y="0"/>
                  </a:cubicBezTo>
                  <a:lnTo>
                    <a:pt x="2965482" y="0"/>
                  </a:lnTo>
                  <a:cubicBezTo>
                    <a:pt x="3034062" y="0"/>
                    <a:pt x="3089942" y="55880"/>
                    <a:pt x="3089942" y="124460"/>
                  </a:cubicBezTo>
                  <a:lnTo>
                    <a:pt x="3089942" y="821199"/>
                  </a:lnTo>
                  <a:cubicBezTo>
                    <a:pt x="3089942" y="889779"/>
                    <a:pt x="3034062" y="945659"/>
                    <a:pt x="2965482" y="945659"/>
                  </a:cubicBezTo>
                  <a:close/>
                </a:path>
              </a:pathLst>
            </a:custGeom>
            <a:solidFill>
              <a:srgbClr val="484995"/>
            </a:solidFill>
          </p:spPr>
        </p:sp>
      </p:grpSp>
      <p:grpSp>
        <p:nvGrpSpPr>
          <p:cNvPr name="Group 7" id="7"/>
          <p:cNvGrpSpPr/>
          <p:nvPr/>
        </p:nvGrpSpPr>
        <p:grpSpPr>
          <a:xfrm rot="0">
            <a:off x="9144000" y="5339507"/>
            <a:ext cx="9381896" cy="2621506"/>
            <a:chOff x="0" y="0"/>
            <a:chExt cx="3089942" cy="863397"/>
          </a:xfrm>
        </p:grpSpPr>
        <p:sp>
          <p:nvSpPr>
            <p:cNvPr name="Freeform 8" id="8"/>
            <p:cNvSpPr/>
            <p:nvPr/>
          </p:nvSpPr>
          <p:spPr>
            <a:xfrm>
              <a:off x="0" y="0"/>
              <a:ext cx="3089942" cy="863397"/>
            </a:xfrm>
            <a:custGeom>
              <a:avLst/>
              <a:gdLst/>
              <a:ahLst/>
              <a:cxnLst/>
              <a:rect r="r" b="b" t="t" l="l"/>
              <a:pathLst>
                <a:path h="863397" w="3089942">
                  <a:moveTo>
                    <a:pt x="2965482" y="863397"/>
                  </a:moveTo>
                  <a:lnTo>
                    <a:pt x="124460" y="863397"/>
                  </a:lnTo>
                  <a:cubicBezTo>
                    <a:pt x="55880" y="863397"/>
                    <a:pt x="0" y="807517"/>
                    <a:pt x="0" y="738937"/>
                  </a:cubicBezTo>
                  <a:lnTo>
                    <a:pt x="0" y="124460"/>
                  </a:lnTo>
                  <a:cubicBezTo>
                    <a:pt x="0" y="55880"/>
                    <a:pt x="55880" y="0"/>
                    <a:pt x="124460" y="0"/>
                  </a:cubicBezTo>
                  <a:lnTo>
                    <a:pt x="2965482" y="0"/>
                  </a:lnTo>
                  <a:cubicBezTo>
                    <a:pt x="3034062" y="0"/>
                    <a:pt x="3089942" y="55880"/>
                    <a:pt x="3089942" y="124460"/>
                  </a:cubicBezTo>
                  <a:lnTo>
                    <a:pt x="3089942" y="738937"/>
                  </a:lnTo>
                  <a:cubicBezTo>
                    <a:pt x="3089942" y="807517"/>
                    <a:pt x="3034062" y="863397"/>
                    <a:pt x="2965482" y="863397"/>
                  </a:cubicBezTo>
                  <a:close/>
                </a:path>
              </a:pathLst>
            </a:custGeom>
            <a:solidFill>
              <a:srgbClr val="2D2E5F"/>
            </a:solidFill>
          </p:spPr>
        </p:sp>
      </p:grpSp>
      <p:sp>
        <p:nvSpPr>
          <p:cNvPr name="AutoShape 9" id="9"/>
          <p:cNvSpPr/>
          <p:nvPr/>
        </p:nvSpPr>
        <p:spPr>
          <a:xfrm rot="-10800000">
            <a:off x="1234036" y="4585378"/>
            <a:ext cx="281189" cy="0"/>
          </a:xfrm>
          <a:prstGeom prst="line">
            <a:avLst/>
          </a:prstGeom>
          <a:ln cap="flat" w="9525">
            <a:solidFill>
              <a:srgbClr val="FFFFFF"/>
            </a:solidFill>
            <a:prstDash val="solid"/>
            <a:headEnd type="none" len="sm" w="sm"/>
            <a:tailEnd type="none" len="sm" w="sm"/>
          </a:ln>
        </p:spPr>
      </p:sp>
      <p:sp>
        <p:nvSpPr>
          <p:cNvPr name="TextBox 10" id="10"/>
          <p:cNvSpPr txBox="true"/>
          <p:nvPr/>
        </p:nvSpPr>
        <p:spPr>
          <a:xfrm rot="0">
            <a:off x="1028700" y="3348058"/>
            <a:ext cx="6139046" cy="1036701"/>
          </a:xfrm>
          <a:prstGeom prst="rect">
            <a:avLst/>
          </a:prstGeom>
        </p:spPr>
        <p:txBody>
          <a:bodyPr anchor="t" rtlCol="false" tIns="0" lIns="0" bIns="0" rIns="0">
            <a:spAutoFit/>
          </a:bodyPr>
          <a:lstStyle/>
          <a:p>
            <a:pPr>
              <a:lnSpc>
                <a:spcPts val="7991"/>
              </a:lnSpc>
            </a:pPr>
            <a:r>
              <a:rPr lang="en-US" sz="7399">
                <a:solidFill>
                  <a:srgbClr val="FFFFFF"/>
                </a:solidFill>
                <a:latin typeface="HK Grotesk Bold"/>
              </a:rPr>
              <a:t>Features</a:t>
            </a:r>
          </a:p>
        </p:txBody>
      </p:sp>
      <p:sp>
        <p:nvSpPr>
          <p:cNvPr name="TextBox 11" id="11"/>
          <p:cNvSpPr txBox="true"/>
          <p:nvPr/>
        </p:nvSpPr>
        <p:spPr>
          <a:xfrm rot="0">
            <a:off x="1028700" y="4833028"/>
            <a:ext cx="6319251" cy="2233295"/>
          </a:xfrm>
          <a:prstGeom prst="rect">
            <a:avLst/>
          </a:prstGeom>
        </p:spPr>
        <p:txBody>
          <a:bodyPr anchor="t" rtlCol="false" tIns="0" lIns="0" bIns="0" rIns="0">
            <a:spAutoFit/>
          </a:bodyPr>
          <a:lstStyle/>
          <a:p>
            <a:pPr>
              <a:lnSpc>
                <a:spcPts val="4479"/>
              </a:lnSpc>
            </a:pPr>
            <a:r>
              <a:rPr lang="en-US" sz="3199">
                <a:solidFill>
                  <a:srgbClr val="FFFFFF"/>
                </a:solidFill>
                <a:latin typeface="HK Grotesk Light"/>
              </a:rPr>
              <a:t>There are certain features which are common to all digital computers:</a:t>
            </a:r>
          </a:p>
          <a:p>
            <a:pPr>
              <a:lnSpc>
                <a:spcPts val="4479"/>
              </a:lnSpc>
            </a:pPr>
          </a:p>
        </p:txBody>
      </p:sp>
      <p:sp>
        <p:nvSpPr>
          <p:cNvPr name="TextBox 12" id="12"/>
          <p:cNvSpPr txBox="true"/>
          <p:nvPr/>
        </p:nvSpPr>
        <p:spPr>
          <a:xfrm rot="0">
            <a:off x="9879623" y="1712805"/>
            <a:ext cx="7309552" cy="1549527"/>
          </a:xfrm>
          <a:prstGeom prst="rect">
            <a:avLst/>
          </a:prstGeom>
        </p:spPr>
        <p:txBody>
          <a:bodyPr anchor="t" rtlCol="false" tIns="0" lIns="0" bIns="0" rIns="0">
            <a:spAutoFit/>
          </a:bodyPr>
          <a:lstStyle/>
          <a:p>
            <a:pPr algn="l" marL="0" indent="0" lvl="0">
              <a:lnSpc>
                <a:spcPts val="4058"/>
              </a:lnSpc>
              <a:spcBef>
                <a:spcPct val="0"/>
              </a:spcBef>
            </a:pPr>
            <a:r>
              <a:rPr lang="en-US" sz="3299" u="none">
                <a:solidFill>
                  <a:srgbClr val="FFFFFF"/>
                </a:solidFill>
                <a:latin typeface="HK Grotesk Medium"/>
              </a:rPr>
              <a:t>Construction from circuits that have two stable states, forming binary logic elements</a:t>
            </a:r>
          </a:p>
        </p:txBody>
      </p:sp>
      <p:sp>
        <p:nvSpPr>
          <p:cNvPr name="TextBox 13" id="13"/>
          <p:cNvSpPr txBox="true"/>
          <p:nvPr/>
        </p:nvSpPr>
        <p:spPr>
          <a:xfrm rot="0">
            <a:off x="9879623" y="3864526"/>
            <a:ext cx="6431025" cy="1035177"/>
          </a:xfrm>
          <a:prstGeom prst="rect">
            <a:avLst/>
          </a:prstGeom>
        </p:spPr>
        <p:txBody>
          <a:bodyPr anchor="t" rtlCol="false" tIns="0" lIns="0" bIns="0" rIns="0">
            <a:spAutoFit/>
          </a:bodyPr>
          <a:lstStyle/>
          <a:p>
            <a:pPr algn="l" marL="0" indent="0" lvl="0">
              <a:lnSpc>
                <a:spcPts val="4058"/>
              </a:lnSpc>
              <a:spcBef>
                <a:spcPct val="0"/>
              </a:spcBef>
            </a:pPr>
            <a:r>
              <a:rPr lang="en-US" sz="3299" u="none">
                <a:solidFill>
                  <a:srgbClr val="FFFFFF"/>
                </a:solidFill>
                <a:latin typeface="HK Grotesk Medium"/>
              </a:rPr>
              <a:t>Some form of binary storage of data</a:t>
            </a:r>
          </a:p>
        </p:txBody>
      </p:sp>
      <p:sp>
        <p:nvSpPr>
          <p:cNvPr name="TextBox 14" id="14"/>
          <p:cNvSpPr txBox="true"/>
          <p:nvPr/>
        </p:nvSpPr>
        <p:spPr>
          <a:xfrm rot="0">
            <a:off x="9879623" y="5865972"/>
            <a:ext cx="7910649" cy="1549527"/>
          </a:xfrm>
          <a:prstGeom prst="rect">
            <a:avLst/>
          </a:prstGeom>
        </p:spPr>
        <p:txBody>
          <a:bodyPr anchor="t" rtlCol="false" tIns="0" lIns="0" bIns="0" rIns="0">
            <a:spAutoFit/>
          </a:bodyPr>
          <a:lstStyle/>
          <a:p>
            <a:pPr>
              <a:lnSpc>
                <a:spcPts val="4058"/>
              </a:lnSpc>
            </a:pPr>
            <a:r>
              <a:rPr lang="en-US" sz="3299">
                <a:solidFill>
                  <a:srgbClr val="FFFFFF"/>
                </a:solidFill>
                <a:latin typeface="HK Grotesk Medium"/>
              </a:rPr>
              <a:t>Capability to receive and act on data from the outside world (input) and to transmit data to the outside world (output);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DAFOhuzlocg</dc:identifier>
  <dcterms:modified xsi:type="dcterms:W3CDTF">2011-08-01T06:04:30Z</dcterms:modified>
  <cp:revision>1</cp:revision>
  <dc:title>Lab3</dc:title>
</cp:coreProperties>
</file>