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2" r:id="rId22"/>
    <p:sldId id="343" r:id="rId23"/>
    <p:sldId id="344" r:id="rId24"/>
    <p:sldId id="345" r:id="rId25"/>
    <p:sldId id="346" r:id="rId26"/>
    <p:sldId id="348" r:id="rId27"/>
    <p:sldId id="349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7D"/>
    <a:srgbClr val="D9FFFF"/>
    <a:srgbClr val="0000CC"/>
    <a:srgbClr val="FF3300"/>
    <a:srgbClr val="00FFFF"/>
    <a:srgbClr val="FF7C80"/>
    <a:srgbClr val="FFFF66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82"/>
    <p:restoredTop sz="94660"/>
  </p:normalViewPr>
  <p:slideViewPr>
    <p:cSldViewPr showGuides="1">
      <p:cViewPr varScale="1">
        <p:scale>
          <a:sx n="51" d="100"/>
          <a:sy n="51" d="100"/>
        </p:scale>
        <p:origin x="20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6E4011-38B5-492A-AEB1-4D3F59A9EDA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AF2010-055A-4AD9-8DB7-D2CFBE15E72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CF5E9A-1E23-43C0-86DC-FAA373319B4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函数的定义与性质</a:t>
            </a:r>
            <a:endParaRPr lang="zh-CN" altLang="en-US" b="1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468313" y="1773238"/>
            <a:ext cx="8218487" cy="45434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函数的定义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函数定义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的函数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/>
              <a:t>函数的像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函数的性质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函数的单射、满射、双射性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构造双射函数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3315" name="Text Box 2"/>
          <p:cNvSpPr txBox="1"/>
          <p:nvPr/>
        </p:nvSpPr>
        <p:spPr>
          <a:xfrm>
            <a:off x="468313" y="1665288"/>
            <a:ext cx="8320087" cy="5192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R→R,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取得极大值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既不单射也不满射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→R,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)=ln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单调上升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是单射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但不满射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ran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={ln1, ln2, …}.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(3)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R→Z,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但不单射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(1.5)=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(1.2)=1.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(4)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R→R,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满射、单射、双射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(5)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+1)/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有极小值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(1)=2.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该函数既不单射也不满射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实例（续）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684213" y="476250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构造从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/>
              <a:t>的双射函数</a:t>
            </a:r>
            <a:endParaRPr lang="zh-CN" altLang="en-US" b="1" dirty="0"/>
          </a:p>
        </p:txBody>
      </p:sp>
      <p:sp>
        <p:nvSpPr>
          <p:cNvPr id="14340" name="Text Box 3"/>
          <p:cNvSpPr txBox="1"/>
          <p:nvPr/>
        </p:nvSpPr>
        <p:spPr>
          <a:xfrm>
            <a:off x="827088" y="1412875"/>
            <a:ext cx="7200900" cy="3751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有穷集之间的构造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({1,2,3}),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={0,1}</a:t>
            </a:r>
            <a:r>
              <a:rPr lang="en-US" altLang="zh-CN" sz="24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{1,2,3}</a:t>
            </a:r>
            <a:endParaRPr lang="en-US" altLang="zh-CN" sz="2400" b="1" baseline="30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,{1},{2},{3},{1,2},{1,3},{2,3},{1,2,3}}. 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 ,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={&lt;1,0&gt;,&lt;2,0&gt;,&lt;3,0&gt;},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={&lt;1,0&gt;,&lt;2,0&gt;,&lt;3,1&gt;},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={&lt;1,0&gt;,&lt;2,1&gt;,&lt;3,0&gt;},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={&lt;1,0&gt;,&lt;2,1&gt;,&lt;3,1&gt;},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={&lt;1,1&gt;,&lt;2,0&gt;,&lt;3,0&gt;},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={&lt;1,1&gt;,&lt;2,0&gt;,&lt;3,1&gt;},</a:t>
            </a:r>
            <a:b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={&lt;1,1&gt;,&lt;2,1&gt;,&lt;3,0&gt;},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={&lt;1,1&gt;,&lt;2,1&gt;,&lt;3,1&gt;}.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7268" name="Rectangle 4"/>
          <p:cNvSpPr/>
          <p:nvPr/>
        </p:nvSpPr>
        <p:spPr>
          <a:xfrm>
            <a:off x="827088" y="5229225"/>
            <a:ext cx="72009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令   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({2})=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({3})=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({1,2})=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({1,3})=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({2,3})=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({1,2,3})=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endParaRPr lang="en-US" altLang="zh-CN" sz="2400" b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5363" name="Text Box 2"/>
          <p:cNvSpPr txBox="1"/>
          <p:nvPr/>
        </p:nvSpPr>
        <p:spPr>
          <a:xfrm>
            <a:off x="611188" y="1700213"/>
            <a:ext cx="381635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2" charset="-122"/>
              </a:rPr>
              <a:t>实数区间之间构造双射</a:t>
            </a:r>
            <a:endParaRPr lang="zh-CN" altLang="en-US" sz="2800" b="1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构造方法：直线方程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6 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=[0,1] 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=[1/4,1/2]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构造双射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/>
              <a:t></a:t>
            </a:r>
            <a:endParaRPr lang="en-US" altLang="zh-CN" sz="2800" b="1" dirty="0"/>
          </a:p>
        </p:txBody>
      </p:sp>
      <p:sp>
        <p:nvSpPr>
          <p:cNvPr id="15364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构造从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/>
              <a:t>的双射函数（续）</a:t>
            </a:r>
            <a:endParaRPr lang="zh-CN" altLang="en-US" b="1" dirty="0"/>
          </a:p>
        </p:txBody>
      </p:sp>
      <p:pic>
        <p:nvPicPr>
          <p:cNvPr id="268292" name="Picture 4" descr="tu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2205038"/>
            <a:ext cx="4319587" cy="370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8293" name="Rectangle 5"/>
          <p:cNvSpPr/>
          <p:nvPr/>
        </p:nvSpPr>
        <p:spPr>
          <a:xfrm>
            <a:off x="684213" y="4724400"/>
            <a:ext cx="4572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解  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令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[0,1]→[1/4,1/2] 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f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+1)/4 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构造从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/>
              <a:t>的双射函数（续）</a:t>
            </a:r>
            <a:endParaRPr lang="zh-CN" altLang="en-US" b="1" dirty="0"/>
          </a:p>
        </p:txBody>
      </p:sp>
      <p:grpSp>
        <p:nvGrpSpPr>
          <p:cNvPr id="16388" name="Group 5"/>
          <p:cNvGrpSpPr/>
          <p:nvPr/>
        </p:nvGrpSpPr>
        <p:grpSpPr>
          <a:xfrm>
            <a:off x="611188" y="1557338"/>
            <a:ext cx="7758112" cy="4795837"/>
            <a:chOff x="476" y="935"/>
            <a:chExt cx="4887" cy="3021"/>
          </a:xfrm>
        </p:grpSpPr>
        <p:sp>
          <p:nvSpPr>
            <p:cNvPr id="16389" name="Text Box 2"/>
            <p:cNvSpPr txBox="1"/>
            <p:nvPr/>
          </p:nvSpPr>
          <p:spPr>
            <a:xfrm>
              <a:off x="476" y="935"/>
              <a:ext cx="4887" cy="25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 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与自然数集合之间构造双射</a:t>
              </a:r>
              <a:endPara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方法：将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中元素排成有序图形，然后从第一个元素开始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        按照次序与自然数对应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7    A=Z, 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=N</a:t>
              </a: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，构造双射 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将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中元素以下列顺序排列并与</a:t>
              </a: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中元素对应：</a:t>
              </a:r>
              <a:b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400" b="1" dirty="0">
                  <a:solidFill>
                    <a:srgbClr val="808000"/>
                  </a:solidFill>
                  <a:latin typeface="Times New Roman" panose="02020603050405020304" pitchFamily="18" charset="0"/>
                </a:rPr>
                <a:t>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0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11    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22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33 …</a:t>
              </a:r>
              <a:b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      ↓      ↓     ↓     ↓     ↓      ↓     ↓</a:t>
              </a:r>
              <a:b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N</a:t>
              </a:r>
              <a:r>
                <a:rPr lang="zh-CN" altLang="en-US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  <a:t>0 1 2     3 4  5 6 …</a:t>
              </a:r>
              <a:br>
                <a:rPr lang="en-US" altLang="zh-CN" sz="2400" b="1" dirty="0">
                  <a:solidFill>
                    <a:srgbClr val="996600"/>
                  </a:solidFill>
                  <a:latin typeface="Times New Roman" panose="02020603050405020304" pitchFamily="18" charset="0"/>
                </a:rPr>
              </a:br>
              <a: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则这种对应所表示的函数是：</a:t>
              </a:r>
              <a:br>
                <a:rPr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1800" b="1" dirty="0">
                  <a:solidFill>
                    <a:schemeClr val="bg2"/>
                  </a:solidFill>
                </a:rPr>
                <a:t></a:t>
              </a:r>
              <a:endParaRPr lang="zh-CN" altLang="en-US" sz="1800" b="1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16390" name="Object 4"/>
            <p:cNvGraphicFramePr>
              <a:graphicFrameLocks noChangeAspect="1"/>
            </p:cNvGraphicFramePr>
            <p:nvPr/>
          </p:nvGraphicFramePr>
          <p:xfrm>
            <a:off x="1000" y="3266"/>
            <a:ext cx="3353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295525" imgH="437515" progId="Equation.3">
                    <p:embed/>
                  </p:oleObj>
                </mc:Choice>
                <mc:Fallback>
                  <p:oleObj name="" r:id="rId1" imgW="2295525" imgH="43751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0" y="3266"/>
                          <a:ext cx="3353" cy="6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常函数、恒等函数、单调函数</a:t>
            </a:r>
            <a:endParaRPr lang="zh-CN" altLang="en-US" b="1" dirty="0"/>
          </a:p>
        </p:txBody>
      </p:sp>
      <p:sp>
        <p:nvSpPr>
          <p:cNvPr id="17412" name="Text Box 3"/>
          <p:cNvSpPr txBox="1"/>
          <p:nvPr/>
        </p:nvSpPr>
        <p:spPr>
          <a:xfrm>
            <a:off x="539750" y="1773238"/>
            <a:ext cx="8280400" cy="4321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若存在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常函数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2.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上的恒等关系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恒等函数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对所有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3.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，如果对任意的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单调递增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的；如果对任意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 &lt;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严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格单调递增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类似可以定义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单调递减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严格单调递减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集合的特征函数</a:t>
            </a:r>
            <a:endParaRPr lang="zh-CN" altLang="en-US" b="1" dirty="0"/>
          </a:p>
        </p:txBody>
      </p:sp>
      <p:grpSp>
        <p:nvGrpSpPr>
          <p:cNvPr id="18436" name="Group 8"/>
          <p:cNvGrpSpPr/>
          <p:nvPr/>
        </p:nvGrpSpPr>
        <p:grpSpPr>
          <a:xfrm>
            <a:off x="755650" y="1700213"/>
            <a:ext cx="7219950" cy="2130425"/>
            <a:chOff x="476" y="1071"/>
            <a:chExt cx="4548" cy="1342"/>
          </a:xfrm>
        </p:grpSpPr>
        <p:sp>
          <p:nvSpPr>
            <p:cNvPr id="18438" name="Text Box 3"/>
            <p:cNvSpPr txBox="1"/>
            <p:nvPr/>
          </p:nvSpPr>
          <p:spPr>
            <a:xfrm>
              <a:off x="476" y="1071"/>
              <a:ext cx="454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AutoNum type="arabicPeriod" startAt="4"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为集合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A’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’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 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特征函数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marL="342900" lvl="0" indent="-34290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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’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→{0,1}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定义为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39" name="Object 4"/>
            <p:cNvGraphicFramePr>
              <a:graphicFrameLocks noChangeAspect="1"/>
            </p:cNvGraphicFramePr>
            <p:nvPr/>
          </p:nvGraphicFramePr>
          <p:xfrm>
            <a:off x="930" y="1752"/>
            <a:ext cx="2812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485900" imgH="431800" progId="Equation.3">
                    <p:embed/>
                  </p:oleObj>
                </mc:Choice>
                <mc:Fallback>
                  <p:oleObj name="" r:id="rId1" imgW="1485900" imgH="431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30" y="1752"/>
                          <a:ext cx="2812" cy="6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7"/>
          <p:cNvSpPr txBox="1"/>
          <p:nvPr/>
        </p:nvSpPr>
        <p:spPr>
          <a:xfrm>
            <a:off x="827088" y="3789363"/>
            <a:ext cx="7956550" cy="3021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实例   集合：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 A, B, C, D, E, F, G, H },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   </a:t>
            </a:r>
            <a:endParaRPr lang="en-US" altLang="zh-CN" sz="2800" b="1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          </a:t>
            </a:r>
            <a:r>
              <a:rPr lang="zh-CN" altLang="en-US" sz="2800" b="1" dirty="0">
                <a:solidFill>
                  <a:schemeClr val="bg2"/>
                </a:solidFill>
                <a:sym typeface="Symbol" panose="05050102010706020507" pitchFamily="18" charset="2"/>
              </a:rPr>
              <a:t>子集：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{ A,  C,  F,  G,  H }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的特征函数</a:t>
            </a:r>
            <a:r>
              <a:rPr lang="zh-CN" altLang="en-US" sz="2800" b="1" dirty="0">
                <a:solidFill>
                  <a:schemeClr val="bg2"/>
                </a:solidFill>
                <a:sym typeface="Symbol" panose="05050102010706020507" pitchFamily="18" charset="2"/>
              </a:rPr>
              <a:t></a:t>
            </a:r>
            <a:r>
              <a:rPr lang="en-US" altLang="zh-CN" sz="2800" b="1" i="1" baseline="-25000" dirty="0">
                <a:solidFill>
                  <a:schemeClr val="bg2"/>
                </a:solidFill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B  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D     E   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    G     H 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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1      0     1      0      0      1      1      1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9459" name="Text Box 2"/>
          <p:cNvSpPr txBox="1"/>
          <p:nvPr/>
        </p:nvSpPr>
        <p:spPr>
          <a:xfrm>
            <a:off x="827088" y="1557338"/>
            <a:ext cx="7416800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5.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],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到商集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自然映射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 </a:t>
            </a:r>
            <a:r>
              <a:rPr lang="zh-CN" altLang="en-US" b="1" dirty="0"/>
              <a:t>自然映射 </a:t>
            </a:r>
            <a:endParaRPr lang="zh-CN" altLang="en-US" b="1" dirty="0"/>
          </a:p>
        </p:txBody>
      </p:sp>
      <p:pic>
        <p:nvPicPr>
          <p:cNvPr id="1946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588" y="3716338"/>
            <a:ext cx="4752975" cy="2865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20484" name="Text Box 3"/>
          <p:cNvSpPr txBox="1"/>
          <p:nvPr/>
        </p:nvSpPr>
        <p:spPr>
          <a:xfrm>
            <a:off x="611188" y="1628775"/>
            <a:ext cx="7508875" cy="487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  (1)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的每一个子集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都对应于一个特征函数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不同的子集对应于不同的特征函数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则有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    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,0&gt;,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,0&gt;,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,0&gt; 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 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{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,0&gt;}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给定集合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上不同的等价关系确定不同的自然映射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其中恒等关系确定的自然映射是双射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其他的自然映射一般来说是满射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例如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 2, 3},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i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= {1,2},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= {3}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函数的复合与反函数</a:t>
            </a:r>
            <a:endParaRPr lang="zh-CN" altLang="en-US" b="1" dirty="0"/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函数的复合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函数复合的定理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函数复合的性质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反函数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反函数存在的条件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反函数的性质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函数复合的定理</a:t>
            </a:r>
            <a:endParaRPr lang="zh-CN" altLang="en-US" b="1" dirty="0"/>
          </a:p>
        </p:txBody>
      </p:sp>
      <p:sp>
        <p:nvSpPr>
          <p:cNvPr id="22532" name="Text Box 3"/>
          <p:cNvSpPr txBox="1"/>
          <p:nvPr/>
        </p:nvSpPr>
        <p:spPr>
          <a:xfrm>
            <a:off x="611188" y="1628775"/>
            <a:ext cx="8135937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7D"/>
                </a:solidFill>
                <a:latin typeface="Times New Roman" panose="02020603050405020304" pitchFamily="18" charset="0"/>
              </a:rPr>
              <a:t>注意 本课件和教材采用右复合，与关系的合成运算保持一致，不同于一般数学教材中采用的左复合</a:t>
            </a:r>
            <a:r>
              <a:rPr lang="en-US" altLang="zh-CN" sz="2800" b="1" dirty="0">
                <a:solidFill>
                  <a:srgbClr val="00007D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00007D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 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且满足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dom(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)={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ym typeface="Symbol" panose="05050102010706020507" pitchFamily="18" charset="2"/>
              </a:rPr>
              <a:t>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)∈dom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∈dom(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函数定义</a:t>
            </a:r>
            <a:endParaRPr lang="zh-CN" altLang="en-US" b="1" dirty="0"/>
          </a:p>
        </p:txBody>
      </p:sp>
      <p:sp>
        <p:nvSpPr>
          <p:cNvPr id="5124" name="Text Box 3"/>
          <p:cNvSpPr txBox="1"/>
          <p:nvPr/>
        </p:nvSpPr>
        <p:spPr>
          <a:xfrm>
            <a:off x="755650" y="1916113"/>
            <a:ext cx="7435850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为二元关系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都存在唯一的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∈ran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xFy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对于函数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并称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值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971550" y="4221163"/>
            <a:ext cx="7435850" cy="16589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不是函数 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函数复合运算的性质</a:t>
            </a:r>
            <a:endParaRPr lang="zh-CN" altLang="en-US" b="1" dirty="0"/>
          </a:p>
        </p:txBody>
      </p:sp>
      <p:sp>
        <p:nvSpPr>
          <p:cNvPr id="23556" name="Text Box 3"/>
          <p:cNvSpPr txBox="1"/>
          <p:nvPr/>
        </p:nvSpPr>
        <p:spPr>
          <a:xfrm>
            <a:off x="611188" y="1700213"/>
            <a:ext cx="7993062" cy="478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. 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都是满射的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也是满射的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 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都是单射的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也是单射的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 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都是双射的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也是双射的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 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证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的满射性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对这个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的满射性，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由合成定理有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从而证明了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是满射的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   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914400" y="4048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函数复合运算的性质</a:t>
            </a:r>
            <a:endParaRPr lang="zh-CN" altLang="en-US" b="1" dirty="0"/>
          </a:p>
        </p:txBody>
      </p:sp>
      <p:sp>
        <p:nvSpPr>
          <p:cNvPr id="24580" name="Text Box 3"/>
          <p:cNvSpPr txBox="1"/>
          <p:nvPr/>
        </p:nvSpPr>
        <p:spPr>
          <a:xfrm>
            <a:off x="900113" y="1700213"/>
            <a:ext cx="7364412" cy="4706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假设存在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由合成定理有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)).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因为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又由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于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也是单射的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所以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从而证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明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(3)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得证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  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反函数存在的条件</a:t>
            </a:r>
            <a:endParaRPr lang="zh-CN" altLang="en-US" b="1" dirty="0"/>
          </a:p>
        </p:txBody>
      </p:sp>
      <p:sp>
        <p:nvSpPr>
          <p:cNvPr id="25604" name="Text Box 3"/>
          <p:cNvSpPr txBox="1"/>
          <p:nvPr/>
        </p:nvSpPr>
        <p:spPr>
          <a:xfrm>
            <a:off x="755650" y="2060575"/>
            <a:ext cx="7920038" cy="3935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任给函数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它的逆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不一定是函数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是二元关系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任给单射函数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且是从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但不一定是从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N →N,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: ran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→N,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/2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反函数</a:t>
            </a:r>
            <a:endParaRPr lang="zh-CN" altLang="en-US" b="1" dirty="0"/>
          </a:p>
        </p:txBody>
      </p:sp>
      <p:sp>
        <p:nvSpPr>
          <p:cNvPr id="26628" name="Text Box 3"/>
          <p:cNvSpPr txBox="1"/>
          <p:nvPr/>
        </p:nvSpPr>
        <p:spPr>
          <a:xfrm>
            <a:off x="684213" y="1700213"/>
            <a:ext cx="7724775" cy="447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是双射的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也是双射的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br>
              <a:rPr lang="en-US" altLang="zh-CN" sz="2400" b="1" dirty="0"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证  因为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所以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是关系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且 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  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ran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,   ran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dom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对于任意的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dom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假设有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</a:t>
            </a:r>
            <a:b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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baseline="30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成立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则由逆的定义有</a:t>
            </a:r>
            <a:b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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根据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的单射性可得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从而证明了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是函数，且是满射的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下面证明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的单射性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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若存在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从而有</a:t>
            </a:r>
            <a:b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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  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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反函数的定义及性质</a:t>
            </a:r>
            <a:endParaRPr lang="zh-CN" altLang="en-US" b="1" dirty="0"/>
          </a:p>
        </p:txBody>
      </p:sp>
      <p:sp>
        <p:nvSpPr>
          <p:cNvPr id="27652" name="Text Box 3"/>
          <p:cNvSpPr txBox="1"/>
          <p:nvPr/>
        </p:nvSpPr>
        <p:spPr>
          <a:xfrm>
            <a:off x="900113" y="1844675"/>
            <a:ext cx="7334250" cy="41068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对于双射函数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是它的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函数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反函数的性质</a:t>
            </a:r>
            <a:endParaRPr lang="zh-CN" altLang="en-US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定理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是双射的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对于双射函数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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b="1" dirty="0"/>
              <a:t>函数复合的结论</a:t>
            </a:r>
            <a:endParaRPr lang="zh-CN" altLang="en-US" b="1" dirty="0"/>
          </a:p>
        </p:txBody>
      </p:sp>
      <p:sp>
        <p:nvSpPr>
          <p:cNvPr id="28676" name="Text Box 3"/>
          <p:cNvSpPr txBox="1"/>
          <p:nvPr/>
        </p:nvSpPr>
        <p:spPr>
          <a:xfrm>
            <a:off x="900113" y="1844675"/>
            <a:ext cx="755967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定理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B, 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是满射的，则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ym typeface="Symbol" panose="05050102010706020507" pitchFamily="18" charset="2"/>
              </a:rPr>
              <a:t>是满射的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是单射的，则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是单射的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是双射的，则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ym typeface="Symbol" panose="05050102010706020507" pitchFamily="18" charset="2"/>
              </a:rPr>
              <a:t>是满射的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是单射的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左逆、右逆</a:t>
            </a:r>
            <a:endParaRPr lang="zh-CN" altLang="en-US" b="1" dirty="0"/>
          </a:p>
        </p:txBody>
      </p:sp>
      <p:sp>
        <p:nvSpPr>
          <p:cNvPr id="29700" name="Text Box 3"/>
          <p:cNvSpPr txBox="1"/>
          <p:nvPr/>
        </p:nvSpPr>
        <p:spPr>
          <a:xfrm>
            <a:off x="684213" y="1844675"/>
            <a:ext cx="8002587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定义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B, 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g=I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的右逆函数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的左逆函数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.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定理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B,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有右逆函数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，当且仅当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是单射的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有左逆函数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，当且仅当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是满射的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有左逆和右逆函数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，当且仅当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是双射的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是双射函数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ym typeface="Symbol" panose="05050102010706020507" pitchFamily="18" charset="2"/>
              </a:rPr>
              <a:t>的左逆和右逆函数相等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函数相等</a:t>
            </a:r>
            <a:endParaRPr lang="zh-CN" altLang="en-US" b="1" dirty="0"/>
          </a:p>
        </p:txBody>
      </p:sp>
      <p:sp>
        <p:nvSpPr>
          <p:cNvPr id="6148" name="Text Box 3"/>
          <p:cNvSpPr txBox="1"/>
          <p:nvPr/>
        </p:nvSpPr>
        <p:spPr>
          <a:xfrm>
            <a:off x="820738" y="1700213"/>
            <a:ext cx="8323262" cy="45354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为函数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   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如果两个函数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相等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一定满足下面两个条件：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(2)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   函数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1)/(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+1),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不相等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755650" y="476250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从 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zh-CN" altLang="en-US" b="1" dirty="0">
                <a:latin typeface="Times New Roman" panose="02020603050405020304" pitchFamily="18" charset="0"/>
              </a:rPr>
              <a:t>到 </a:t>
            </a:r>
            <a:r>
              <a:rPr lang="en-US" altLang="zh-CN" b="1" i="1" dirty="0">
                <a:latin typeface="Times New Roman" panose="02020603050405020304" pitchFamily="18" charset="0"/>
              </a:rPr>
              <a:t>B </a:t>
            </a:r>
            <a:r>
              <a:rPr lang="zh-CN" altLang="en-US" b="1" dirty="0"/>
              <a:t>的函数</a:t>
            </a:r>
            <a:endParaRPr lang="zh-CN" altLang="en-US" b="1" dirty="0"/>
          </a:p>
        </p:txBody>
      </p:sp>
      <p:sp>
        <p:nvSpPr>
          <p:cNvPr id="7172" name="Text Box 3"/>
          <p:cNvSpPr txBox="1"/>
          <p:nvPr/>
        </p:nvSpPr>
        <p:spPr>
          <a:xfrm>
            <a:off x="900113" y="2133600"/>
            <a:ext cx="6810375" cy="3935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为集合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如果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为函数 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ran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 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是从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的函数 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也是从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的函数 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4213" y="476250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上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8196" name="Text Box 3"/>
          <p:cNvSpPr txBox="1"/>
          <p:nvPr/>
        </p:nvSpPr>
        <p:spPr>
          <a:xfrm>
            <a:off x="755650" y="1700213"/>
            <a:ext cx="7848600" cy="445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所有从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的函数的集合记作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读作“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，符号化表示为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      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|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} 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计数：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&gt;0, 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 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}.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≠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9220" name="Text Box 3"/>
          <p:cNvSpPr txBox="1"/>
          <p:nvPr/>
        </p:nvSpPr>
        <p:spPr>
          <a:xfrm>
            <a:off x="684213" y="2060575"/>
            <a:ext cx="8105775" cy="4040188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{1, 2, 3},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 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br>
              <a:rPr lang="en-US" altLang="zh-CN" sz="2800" b="1" dirty="0">
                <a:solidFill>
                  <a:schemeClr val="bg2"/>
                </a:solidFill>
              </a:rPr>
            </a:br>
            <a:r>
              <a:rPr lang="en-US" altLang="zh-CN" sz="1800" b="1" dirty="0"/>
              <a:t></a:t>
            </a:r>
            <a:endParaRPr lang="en-US" altLang="zh-CN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4213" y="476250"/>
            <a:ext cx="8229600" cy="1371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函数的像</a:t>
            </a:r>
            <a:endParaRPr lang="zh-CN" altLang="en-US" b="1" dirty="0"/>
          </a:p>
        </p:txBody>
      </p:sp>
      <p:sp>
        <p:nvSpPr>
          <p:cNvPr id="1024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0245" name="Text Box 3"/>
          <p:cNvSpPr txBox="1"/>
          <p:nvPr/>
        </p:nvSpPr>
        <p:spPr>
          <a:xfrm>
            <a:off x="1116013" y="1700213"/>
            <a:ext cx="6710362" cy="2143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设函数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下的像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}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函数的像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注意：函数值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而像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46" name="Group 10"/>
          <p:cNvGrpSpPr/>
          <p:nvPr/>
        </p:nvGrpSpPr>
        <p:grpSpPr>
          <a:xfrm>
            <a:off x="900113" y="4105275"/>
            <a:ext cx="7208837" cy="1917700"/>
            <a:chOff x="567" y="2586"/>
            <a:chExt cx="4541" cy="1208"/>
          </a:xfrm>
        </p:grpSpPr>
        <p:sp>
          <p:nvSpPr>
            <p:cNvPr id="10247" name="Text Box 8"/>
            <p:cNvSpPr txBox="1"/>
            <p:nvPr/>
          </p:nvSpPr>
          <p:spPr>
            <a:xfrm>
              <a:off x="567" y="2614"/>
              <a:ext cx="4541" cy="118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3  </a:t>
              </a:r>
              <a:r>
                <a:rPr lang="en-US" altLang="zh-CN" sz="2800" b="1" dirty="0">
                  <a:solidFill>
                    <a:schemeClr val="bg2"/>
                  </a:solidFill>
                </a:rPr>
                <a:t> </a:t>
              </a:r>
              <a:r>
                <a:rPr lang="zh-CN" altLang="en-US" sz="2800" b="1" dirty="0">
                  <a:solidFill>
                    <a:schemeClr val="bg2"/>
                  </a:solidFill>
                </a:rPr>
                <a:t>设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solidFill>
                    <a:schemeClr val="bg2"/>
                  </a:solidFill>
                </a:rPr>
                <a:t> </a:t>
              </a:r>
              <a:r>
                <a:rPr lang="zh-CN" altLang="en-US" sz="2800" b="1" dirty="0">
                  <a:solidFill>
                    <a:schemeClr val="bg2"/>
                  </a:solidFill>
                </a:rPr>
                <a:t>且</a:t>
              </a:r>
              <a:endParaRPr lang="zh-CN" altLang="en-US" sz="2800" b="1" dirty="0">
                <a:solidFill>
                  <a:schemeClr val="bg2"/>
                </a:solidFill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50000"/>
                </a:spcAft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</a:rPr>
                <a:t>     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令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={0,1},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={2},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那么有</a:t>
              </a:r>
              <a:b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  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 =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({0,1}) = {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(0),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(1) } = {0, 2}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48" name="Object 9"/>
            <p:cNvGraphicFramePr>
              <a:graphicFrameLocks noChangeAspect="1"/>
            </p:cNvGraphicFramePr>
            <p:nvPr/>
          </p:nvGraphicFramePr>
          <p:xfrm>
            <a:off x="2699" y="2586"/>
            <a:ext cx="2132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605280" imgH="398780" progId="Equation.3">
                    <p:embed/>
                  </p:oleObj>
                </mc:Choice>
                <mc:Fallback>
                  <p:oleObj name="" r:id="rId1" imgW="1605280" imgH="39878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9" y="2586"/>
                          <a:ext cx="2132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函数的性质</a:t>
            </a:r>
            <a:endParaRPr lang="zh-CN" altLang="en-US" b="1" dirty="0"/>
          </a:p>
        </p:txBody>
      </p:sp>
      <p:sp>
        <p:nvSpPr>
          <p:cNvPr id="11268" name="Text Box 3"/>
          <p:cNvSpPr txBox="1"/>
          <p:nvPr/>
        </p:nvSpPr>
        <p:spPr>
          <a:xfrm>
            <a:off x="539750" y="1638300"/>
            <a:ext cx="8135938" cy="4706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</a:t>
            </a:r>
            <a:r>
              <a:rPr lang="en-US" altLang="zh-CN" sz="2800" b="1" dirty="0"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满射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∈ran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都存在唯一的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单射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既是满射又是单射的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双射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满射意味着：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都存在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.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单射意味着：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</a:t>
            </a:r>
            <a:endParaRPr lang="en-US" altLang="en-US" sz="2400" b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实例</a:t>
            </a:r>
            <a:endParaRPr lang="zh-CN" altLang="en-US" b="1" dirty="0"/>
          </a:p>
        </p:txBody>
      </p:sp>
      <p:sp>
        <p:nvSpPr>
          <p:cNvPr id="12292" name="Text Box 3"/>
          <p:cNvSpPr txBox="1"/>
          <p:nvPr/>
        </p:nvSpPr>
        <p:spPr>
          <a:xfrm>
            <a:off x="684213" y="1708150"/>
            <a:ext cx="7777162" cy="4484688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判断下面函数是否为单射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双射的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为什么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(1)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R→R,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→R,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ln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为正整数集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R→Z,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(4)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R→R,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(5)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→R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+1)/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为正实数集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endParaRPr lang="en-US" altLang="zh-CN" sz="1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5791</Words>
  <Application>WPS 演示</Application>
  <PresentationFormat>全屏显示(4:3)</PresentationFormat>
  <Paragraphs>276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Arial Black</vt:lpstr>
      <vt:lpstr>Times New Roman</vt:lpstr>
      <vt:lpstr>Symbol</vt:lpstr>
      <vt:lpstr>黑体</vt:lpstr>
      <vt:lpstr>Lucida Sans Unicode</vt:lpstr>
      <vt:lpstr>微软雅黑</vt:lpstr>
      <vt:lpstr>Arial Unicode MS</vt:lpstr>
      <vt:lpstr>1_Pixel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芬迪</cp:lastModifiedBy>
  <cp:revision>82</cp:revision>
  <dcterms:created xsi:type="dcterms:W3CDTF">2004-11-29T12:10:45Z</dcterms:created>
  <dcterms:modified xsi:type="dcterms:W3CDTF">2021-04-16T03:10:30Z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3A5D3CB552EA4A83BF854C0EBE10990F</vt:lpwstr>
  </property>
  <property fmtid="{D5CDD505-2E9C-101B-9397-08002B2CF9AE}" pid="4" name="KSOProductBuildVer">
    <vt:lpwstr>2052-11.1.0.10463</vt:lpwstr>
  </property>
</Properties>
</file>