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35" r:id="rId3"/>
    <p:sldId id="396" r:id="rId4"/>
    <p:sldId id="401" r:id="rId5"/>
    <p:sldId id="402" r:id="rId6"/>
    <p:sldId id="398" r:id="rId7"/>
    <p:sldId id="399" r:id="rId8"/>
    <p:sldId id="403" r:id="rId9"/>
    <p:sldId id="400" r:id="rId10"/>
    <p:sldId id="394" r:id="rId11"/>
    <p:sldId id="395" r:id="rId12"/>
    <p:sldId id="404" r:id="rId13"/>
    <p:sldId id="423" r:id="rId14"/>
    <p:sldId id="405" r:id="rId15"/>
    <p:sldId id="410" r:id="rId16"/>
    <p:sldId id="411" r:id="rId17"/>
    <p:sldId id="412" r:id="rId18"/>
    <p:sldId id="406" r:id="rId19"/>
    <p:sldId id="536" r:id="rId20"/>
    <p:sldId id="408" r:id="rId21"/>
    <p:sldId id="417" r:id="rId22"/>
    <p:sldId id="424" r:id="rId23"/>
    <p:sldId id="418" r:id="rId24"/>
    <p:sldId id="419" r:id="rId25"/>
    <p:sldId id="421" r:id="rId26"/>
    <p:sldId id="304" r:id="rId27"/>
    <p:sldId id="420" r:id="rId28"/>
    <p:sldId id="323" r:id="rId29"/>
    <p:sldId id="324" r:id="rId30"/>
    <p:sldId id="363" r:id="rId31"/>
    <p:sldId id="422" r:id="rId32"/>
    <p:sldId id="426" r:id="rId33"/>
    <p:sldId id="530" r:id="rId34"/>
    <p:sldId id="357" r:id="rId35"/>
    <p:sldId id="390" r:id="rId36"/>
    <p:sldId id="329" r:id="rId37"/>
    <p:sldId id="364" r:id="rId38"/>
    <p:sldId id="359" r:id="rId39"/>
    <p:sldId id="356" r:id="rId40"/>
    <p:sldId id="332" r:id="rId41"/>
    <p:sldId id="333" r:id="rId42"/>
    <p:sldId id="369" r:id="rId43"/>
    <p:sldId id="360" r:id="rId44"/>
    <p:sldId id="365" r:id="rId45"/>
    <p:sldId id="335" r:id="rId46"/>
    <p:sldId id="475" r:id="rId47"/>
    <p:sldId id="476" r:id="rId48"/>
    <p:sldId id="477" r:id="rId4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FF00"/>
    <a:srgbClr val="CC0099"/>
    <a:srgbClr val="0000CC"/>
    <a:srgbClr val="0000FF"/>
    <a:srgbClr val="69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26"/>
    <p:restoredTop sz="97202"/>
  </p:normalViewPr>
  <p:slideViewPr>
    <p:cSldViewPr showGuides="1">
      <p:cViewPr varScale="1">
        <p:scale>
          <a:sx n="127" d="100"/>
          <a:sy n="127" d="100"/>
        </p:scale>
        <p:origin x="15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fld id="{A2E2106A-1927-473B-B6A1-507375042C5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E9436B-16A0-40A0-852E-38EAF08271E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1963" y="0"/>
            <a:ext cx="2143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1000" y="0"/>
            <a:ext cx="6278563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743450" y="1400175"/>
            <a:ext cx="4211638" cy="2233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743450" y="3786188"/>
            <a:ext cx="4211638" cy="2233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3450" y="1400175"/>
            <a:ext cx="4211638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3450" y="1400175"/>
            <a:ext cx="4211638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810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810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032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032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302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730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63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381000" y="1400175"/>
            <a:ext cx="8574088" cy="4619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321C61-48DA-483A-BD4E-C5B5D7FBA4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86F832-8285-4586-8500-45160180A25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  代数结构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395" name="Rectangle 3"/>
          <p:cNvSpPr>
            <a:spLocks noGrp="1"/>
          </p:cNvSpPr>
          <p:nvPr>
            <p:ph idx="1" hasCustomPrompt="1"/>
          </p:nvPr>
        </p:nvSpPr>
        <p:spPr>
          <a:xfrm>
            <a:off x="1043940" y="1628775"/>
            <a:ext cx="5562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	代数系统的引入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	运算及其性质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	半群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§4	群与子群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§5	阿贝尔群和循环群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陪集与拉格朗日定理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同态与同构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环和域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153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857500"/>
            <a:ext cx="360363" cy="28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15395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315395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1539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31539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1539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31539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1539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31539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5395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315395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15395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315395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153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" dur="indefinite"/>
                                        <p:tgtEl>
                                          <p:spTgt spid="3153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28B3A9-F390-4F9E-97D6-9FA128F29CE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305800" cy="1647825"/>
          </a:xfrm>
        </p:spPr>
        <p:txBody>
          <a:bodyPr vert="horz" wrap="square" lIns="91440" tIns="45720" rIns="91440" bIns="45720" anchor="t" anchorCtr="0"/>
          <a:p>
            <a:pPr marL="1050925" indent="-10509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二、独异点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50925" indent="-10509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含有幺元的半群称为独异点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monoid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（含幺半群，拟群，幺半群）。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2820" name="Text Box 4"/>
          <p:cNvSpPr txBox="1"/>
          <p:nvPr/>
        </p:nvSpPr>
        <p:spPr>
          <a:xfrm>
            <a:off x="381000" y="3048000"/>
            <a:ext cx="7315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R, +&gt;， &lt;I,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&lt;N，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&gt;,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均为独异点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&lt;N-{0}，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，不是独异点，是半群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2821" name="Text Box 5"/>
          <p:cNvSpPr txBox="1"/>
          <p:nvPr/>
        </p:nvSpPr>
        <p:spPr>
          <a:xfrm>
            <a:off x="304800" y="4800600"/>
            <a:ext cx="76200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为非空集合，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的幂集，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均为独异点。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  <p:bldP spid="1628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4B957C-D523-4EF2-BB0B-57FDC3C78B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75438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I，max&gt;，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max(x1，x2)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取二者之大值；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 ，min&gt;，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min(x1，x2)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取二者之小值，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 ,max&gt;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2036" name="Text Box 4"/>
          <p:cNvSpPr txBox="1"/>
          <p:nvPr/>
        </p:nvSpPr>
        <p:spPr>
          <a:xfrm>
            <a:off x="2590800" y="3290888"/>
            <a:ext cx="3171825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为独异点，其中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=0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72038" name="Rectangle 6"/>
          <p:cNvSpPr/>
          <p:nvPr/>
        </p:nvSpPr>
        <p:spPr>
          <a:xfrm>
            <a:off x="1295400" y="2590800"/>
            <a:ext cx="4911725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均不为独异点（不存在幺元）。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1BBFE8-C4FB-45ED-BC9F-C0E84B056D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574088" cy="838200"/>
          </a:xfrm>
        </p:spPr>
        <p:txBody>
          <a:bodyPr vert="horz" wrap="square" lIns="91440" tIns="45720" rIns="91440" bIns="45720" anchor="t" anchorCtr="0"/>
          <a:p>
            <a:pPr marL="574675" indent="-574675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例：代数系统&lt;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a，0，1}，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由下表定义，证明&lt;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是独异点。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0" name="Text Box 4"/>
          <p:cNvSpPr txBox="1"/>
          <p:nvPr/>
        </p:nvSpPr>
        <p:spPr>
          <a:xfrm>
            <a:off x="304800" y="2209800"/>
            <a:ext cx="5334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  1）运算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是封闭的。  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1" name="Text Box 5"/>
          <p:cNvSpPr txBox="1"/>
          <p:nvPr/>
        </p:nvSpPr>
        <p:spPr>
          <a:xfrm>
            <a:off x="1066800" y="2743200"/>
            <a:ext cx="5562600" cy="243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2）对于任意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x，y∈S，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a=x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      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a)=x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0=0          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0)=x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0=0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1=1          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1)=x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1=1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是可结合的。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2" name="Text Box 6"/>
          <p:cNvSpPr txBox="1"/>
          <p:nvPr/>
        </p:nvSpPr>
        <p:spPr>
          <a:xfrm>
            <a:off x="914400" y="5257800"/>
            <a:ext cx="4572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3）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中关于运算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的幺元。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3" name="Text Box 7"/>
          <p:cNvSpPr txBox="1"/>
          <p:nvPr/>
        </p:nvSpPr>
        <p:spPr>
          <a:xfrm>
            <a:off x="914400" y="5791200"/>
            <a:ext cx="5410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因此&lt;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是独异点。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3581" name="Group 45"/>
          <p:cNvGraphicFramePr>
            <a:graphicFrameLocks noGrp="1"/>
          </p:cNvGraphicFramePr>
          <p:nvPr/>
        </p:nvGraphicFramePr>
        <p:xfrm>
          <a:off x="6096000" y="1981200"/>
          <a:ext cx="1905000" cy="1858963"/>
        </p:xfrm>
        <a:graphic>
          <a:graphicData uri="http://schemas.openxmlformats.org/drawingml/2006/table">
            <a:tbl>
              <a:tblPr/>
              <a:tblGrid>
                <a:gridCol w="496888"/>
                <a:gridCol w="496887"/>
                <a:gridCol w="454025"/>
                <a:gridCol w="457200"/>
              </a:tblGrid>
              <a:tr h="48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71" name="AutoShape 35"/>
          <p:cNvSpPr/>
          <p:nvPr/>
        </p:nvSpPr>
        <p:spPr>
          <a:xfrm>
            <a:off x="5638800" y="4800600"/>
            <a:ext cx="2971800" cy="1752600"/>
          </a:xfrm>
          <a:prstGeom prst="cloudCallout">
            <a:avLst>
              <a:gd name="adj1" fmla="val -3898"/>
              <a:gd name="adj2" fmla="val -1064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表中任何两行或两列都是不同的。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1" grpId="0"/>
      <p:bldP spid="193542" grpId="0"/>
      <p:bldP spid="193543" grpId="0"/>
      <p:bldP spid="1935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8965CA-9112-4396-A7A0-0DB21B9599F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077200" cy="962025"/>
          </a:xfrm>
        </p:spPr>
        <p:txBody>
          <a:bodyPr vert="horz" wrap="square" lIns="91440" tIns="45720" rIns="91440" bIns="45720" anchor="t" anchorCtr="0"/>
          <a:p>
            <a:pPr marL="1231900" indent="-1231900" eaLnBrk="1" hangingPunct="1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定理3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是一个独异点，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则在关于运算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的运算表中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任何两行或两列都是不相同的。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231900" indent="-1231900" eaLnBrk="1" hangingPunct="1"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3061" name="Text Box 5"/>
          <p:cNvSpPr txBox="1"/>
          <p:nvPr/>
        </p:nvSpPr>
        <p:spPr>
          <a:xfrm>
            <a:off x="457200" y="2514600"/>
            <a:ext cx="5867400" cy="279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中关于运算的幺元是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时，总有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（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列不同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行不同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的运算表中不可能有两行或两列是相同的。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3125" name="Group 69"/>
          <p:cNvGraphicFramePr>
            <a:graphicFrameLocks noGrp="1"/>
          </p:cNvGraphicFramePr>
          <p:nvPr/>
        </p:nvGraphicFramePr>
        <p:xfrm>
          <a:off x="6096000" y="2438400"/>
          <a:ext cx="2292350" cy="1720850"/>
        </p:xfrm>
        <a:graphic>
          <a:graphicData uri="http://schemas.openxmlformats.org/drawingml/2006/table">
            <a:tbl>
              <a:tblPr/>
              <a:tblGrid>
                <a:gridCol w="533400"/>
                <a:gridCol w="17589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…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. .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 .   .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 .   . 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.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b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 .   .  .   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 .   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24" name="Group 68"/>
          <p:cNvGraphicFramePr>
            <a:graphicFrameLocks noGrp="1"/>
          </p:cNvGraphicFramePr>
          <p:nvPr/>
        </p:nvGraphicFramePr>
        <p:xfrm>
          <a:off x="6248400" y="4503738"/>
          <a:ext cx="1905000" cy="1976438"/>
        </p:xfrm>
        <a:graphic>
          <a:graphicData uri="http://schemas.openxmlformats.org/drawingml/2006/table">
            <a:tbl>
              <a:tblPr/>
              <a:tblGrid>
                <a:gridCol w="442913"/>
                <a:gridCol w="1462087"/>
              </a:tblGrid>
              <a:tr h="348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82" marB="4568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.  .  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2" marB="4568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.  .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.  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.  .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.  .  .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.  .  .  .  . 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4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8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charRg st="122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5EDA6-6259-4D82-B7DE-B7D517E500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9200"/>
            <a:ext cx="8153400" cy="3019425"/>
          </a:xfrm>
        </p:spPr>
        <p:txBody>
          <a:bodyPr vert="horz" wrap="square" lIns="91440" tIns="45720" rIns="91440" bIns="45720" anchor="t" anchorCtr="0"/>
          <a:p>
            <a:pPr marL="1905" indent="372745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是整数集合，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是任意正整数，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是由模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的同余类组成的同余类集，在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上定义两个二元运算+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分别如下： 对于任意的[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]，[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372745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=[(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mod m]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372745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 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=[(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mod m]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372745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试证明在这两个二元运算的运算表中任何两行或两列都是不相同的。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05" name="Text Box 5"/>
          <p:cNvSpPr txBox="1"/>
          <p:nvPr/>
        </p:nvSpPr>
        <p:spPr>
          <a:xfrm>
            <a:off x="304800" y="4419600"/>
            <a:ext cx="82296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考虑：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只须证明&lt;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，+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和&lt;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，×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都是独异点。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分三步证明：1）证明两个运算在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上封闭；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2）证明两个运算满足结合律；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3）证明[0]是&lt;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+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的幺元，[1]是&lt;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×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的幺元。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9AFDFA-1EA7-48ED-95C3-100C7B9F54B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8229600" cy="5048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证明：（1）由+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的定义可知在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上是封闭的。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0228" name="Text Box 4"/>
          <p:cNvSpPr txBox="1"/>
          <p:nvPr/>
        </p:nvSpPr>
        <p:spPr>
          <a:xfrm>
            <a:off x="533400" y="1797050"/>
            <a:ext cx="7924800" cy="239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（2）对于任意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],[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([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=[(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mod m]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([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=[(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mod m]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0229" name="Text Box 5"/>
          <p:cNvSpPr txBox="1"/>
          <p:nvPr/>
        </p:nvSpPr>
        <p:spPr>
          <a:xfrm>
            <a:off x="381000" y="3733800"/>
            <a:ext cx="8153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（3）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[0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[0]=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[0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&gt;的幺元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[1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[1]=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[1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&gt;的幺元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0230" name="Text Box 6"/>
          <p:cNvSpPr txBox="1"/>
          <p:nvPr/>
        </p:nvSpPr>
        <p:spPr>
          <a:xfrm>
            <a:off x="457200" y="5334000"/>
            <a:ext cx="815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因此，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 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&lt;Z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&gt;是独异点，两个运算表中任何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两行或两列都是不相同的。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29" grpId="0"/>
      <p:bldP spid="1802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609C0A-8819-4178-8374-D5BEABCE22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153400" cy="5048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m=5，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运算表分别如下：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1275" name="Group 27"/>
          <p:cNvGraphicFramePr>
            <a:graphicFrameLocks noGrp="1"/>
          </p:cNvGraphicFramePr>
          <p:nvPr/>
        </p:nvGraphicFramePr>
        <p:xfrm>
          <a:off x="1676400" y="1828800"/>
          <a:ext cx="4038600" cy="2230438"/>
        </p:xfrm>
        <a:graphic>
          <a:graphicData uri="http://schemas.openxmlformats.org/drawingml/2006/table">
            <a:tbl>
              <a:tblPr/>
              <a:tblGrid>
                <a:gridCol w="730250"/>
                <a:gridCol w="3308350"/>
              </a:tblGrid>
              <a:tr h="383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[1]    [2]     [3]    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6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[3]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[1]    [2]     [3]    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[2]    [3]     [4]    [0]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[3]    [4]     [0]    [1]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[3]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[4]    [0]     [1]    [2]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[4]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[0]    [1]     [2]    [3]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1276" name="Group 28"/>
          <p:cNvGraphicFramePr>
            <a:graphicFrameLocks noGrp="1"/>
          </p:cNvGraphicFramePr>
          <p:nvPr/>
        </p:nvGraphicFramePr>
        <p:xfrm>
          <a:off x="1676400" y="4191000"/>
          <a:ext cx="4038600" cy="2230438"/>
        </p:xfrm>
        <a:graphic>
          <a:graphicData uri="http://schemas.openxmlformats.org/drawingml/2006/table">
            <a:tbl>
              <a:tblPr/>
              <a:tblGrid>
                <a:gridCol w="730250"/>
                <a:gridCol w="3308350"/>
              </a:tblGrid>
              <a:tr h="383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[2]     [3]    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6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[3]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[0]     [0]    [0]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[1]    [2]     [3]    [4]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[4]     [1]    [3]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[3]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[1]     [4]    [2]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  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[4]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[3]     [2]    [1]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494CF5-B6CF-4638-878A-6D0E42FA06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19200"/>
            <a:ext cx="8001000" cy="1905000"/>
          </a:xfrm>
        </p:spPr>
        <p:txBody>
          <a:bodyPr vert="horz" wrap="square" lIns="91440" tIns="45720" rIns="91440" bIns="45720" anchor="t" anchorCtr="0"/>
          <a:p>
            <a:pPr marL="1231900" indent="-12319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是独异点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，对于任意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均有逆元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231900" indent="-12319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a)  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endParaRPr lang="en-US" altLang="zh-CN" sz="2600" b="1" i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231900" indent="-12319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b)  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有逆元，且(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endParaRPr lang="en-US" altLang="zh-CN" sz="2600" b="1" baseline="300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4084" name="Rectangle 4"/>
          <p:cNvSpPr/>
          <p:nvPr/>
        </p:nvSpPr>
        <p:spPr>
          <a:xfrm>
            <a:off x="457200" y="3048000"/>
            <a:ext cx="7924800" cy="140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a)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的逆元，即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4085" name="Text Box 5"/>
          <p:cNvSpPr txBox="1"/>
          <p:nvPr/>
        </p:nvSpPr>
        <p:spPr>
          <a:xfrm>
            <a:off x="1295400" y="4419600"/>
            <a:ext cx="6781800" cy="227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               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               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同理：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endParaRPr lang="zh-CN" altLang="en-US" sz="2600" b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85B6C1-281D-4A58-B96B-CC585F77A71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  代数结构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419" name="Rectangle 3"/>
          <p:cNvSpPr>
            <a:spLocks noGrp="1"/>
          </p:cNvSpPr>
          <p:nvPr>
            <p:ph idx="1" hasCustomPrompt="1"/>
          </p:nvPr>
        </p:nvSpPr>
        <p:spPr>
          <a:xfrm>
            <a:off x="1066800" y="1600200"/>
            <a:ext cx="5562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	代数系统的引入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	运算及其性质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	半群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§4	群与子群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§5	阿贝尔群和循环群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§6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陪集与拉格朗日定理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§7	同态与同构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§8    环和域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164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432175"/>
            <a:ext cx="360363" cy="28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1641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31641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16419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316419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16419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316419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16419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316419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6419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316419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164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3164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16419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" dur="indefinite"/>
                                        <p:tgtEl>
                                          <p:spTgt spid="316419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3CA74F-F970-4043-8984-7D9A5DF8732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en-US" altLang="zh-CN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1149350" marR="0" lvl="0" indent="-1149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一、群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定义1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设&lt;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G,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是一代数系统，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是非空集合，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上的二元运算，如果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（1）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运算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是封闭的；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（2）运算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是可结合的；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（3）存在幺元</a:t>
            </a:r>
            <a:r>
              <a:rPr kumimoji="1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（4）G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中每一个元素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都有逆元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1149350" marR="0" lvl="0" indent="-11493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则称&lt;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G,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群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group&gt;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7156" name="Text Box 4"/>
          <p:cNvSpPr txBox="1"/>
          <p:nvPr/>
        </p:nvSpPr>
        <p:spPr>
          <a:xfrm>
            <a:off x="381000" y="5562600"/>
            <a:ext cx="8153400" cy="496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 ,+&gt;, &lt;R-{0},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&gt;,  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(S) ,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等均为群。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77155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77155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46415A-AB59-438D-8FC5-699C6D07AC0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2028825"/>
          </a:xfrm>
        </p:spPr>
        <p:txBody>
          <a:bodyPr vert="horz" wrap="square" lIns="91440" tIns="45720" rIns="91440" bIns="45720" anchor="t" anchorCtr="0"/>
          <a:p>
            <a:pPr marL="952500" indent="-952500" defTabSz="914400" eaLnBrk="1" hangingPunct="1">
              <a:lnSpc>
                <a:spcPct val="120000"/>
              </a:lnSpc>
              <a:spcBef>
                <a:spcPct val="0"/>
              </a:spcBef>
              <a:buNone/>
              <a:tabLst>
                <a:tab pos="1330325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一、半群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defTabSz="914400" eaLnBrk="1" hangingPunct="1">
              <a:lnSpc>
                <a:spcPct val="120000"/>
              </a:lnSpc>
              <a:spcBef>
                <a:spcPct val="0"/>
              </a:spcBef>
              <a:buNone/>
              <a:tabLst>
                <a:tab pos="1330325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一个代数系统&lt;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为非空集合，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上的二元运算，即集合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是封闭的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，则称代数系统&lt;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广群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44" name="Rectangle 4"/>
          <p:cNvSpPr/>
          <p:nvPr/>
        </p:nvSpPr>
        <p:spPr>
          <a:xfrm>
            <a:off x="381000" y="3429000"/>
            <a:ext cx="8305800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是一代数系统，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为非空集合，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上的二元运算，若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满足结合律，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x, y, zS,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满足(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z=x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z)，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则称&lt;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半群。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BFCBD5-CE71-48FC-AA76-27ABB5C090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3324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R= {0º, 60º, 120º, 180º, 240º, 300º}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表示在平面上几何图形绕形心顺时针旋转角度的六种可能情况，设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上的二元运算，对于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中任意两个元素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b，a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表示平面图形连续旋转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得到的总旋转角度。并规定旋转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36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°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等于原来的状态，就看作没有经过旋转。验证&lt;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48249C-7008-40D1-B977-565E83D34A4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94911" name="Group 351"/>
          <p:cNvGraphicFramePr>
            <a:graphicFrameLocks noGrp="1"/>
          </p:cNvGraphicFramePr>
          <p:nvPr/>
        </p:nvGraphicFramePr>
        <p:xfrm>
          <a:off x="1066800" y="1752600"/>
          <a:ext cx="6400800" cy="3429002"/>
        </p:xfrm>
        <a:graphic>
          <a:graphicData uri="http://schemas.openxmlformats.org/drawingml/2006/table">
            <a:tbl>
              <a:tblPr/>
              <a:tblGrid>
                <a:gridCol w="919163"/>
                <a:gridCol w="909637"/>
                <a:gridCol w="908050"/>
                <a:gridCol w="917575"/>
                <a:gridCol w="919163"/>
                <a:gridCol w="935037"/>
                <a:gridCol w="892175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★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240º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6" name="AutoShape 352">
            <a:hlinkClick r:id="" action="ppaction://hlinkshowjump?jump=lastslideviewed"/>
          </p:cNvPr>
          <p:cNvSpPr/>
          <p:nvPr/>
        </p:nvSpPr>
        <p:spPr>
          <a:xfrm>
            <a:off x="8763000" y="6477000"/>
            <a:ext cx="381000" cy="3810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C90F1A-7942-4FDC-BC97-66E9B7BDF7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 hasCustomPrompt="1"/>
          </p:nvPr>
        </p:nvSpPr>
        <p:spPr>
          <a:xfrm>
            <a:off x="33338" y="1219200"/>
            <a:ext cx="4826000" cy="657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解： （1） </a:t>
            </a:r>
            <a:r>
              <a:rPr lang="zh-CN" altLang="en-US" sz="2400" b="1" dirty="0"/>
              <a:t>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是封闭的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5" name="AutoShape 5">
            <a:hlinkClick r:id="" action="ppaction://hlinkshowjump?jump=lastslideviewed"/>
          </p:cNvPr>
          <p:cNvSpPr/>
          <p:nvPr/>
        </p:nvSpPr>
        <p:spPr>
          <a:xfrm>
            <a:off x="8763000" y="6553200"/>
            <a:ext cx="3810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398" name="Text Box 6"/>
          <p:cNvSpPr txBox="1"/>
          <p:nvPr/>
        </p:nvSpPr>
        <p:spPr>
          <a:xfrm>
            <a:off x="684213" y="4267200"/>
            <a:ext cx="77724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（3）幺元为0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399" name="Text Box 7"/>
          <p:cNvSpPr txBox="1"/>
          <p:nvPr/>
        </p:nvSpPr>
        <p:spPr>
          <a:xfrm>
            <a:off x="730250" y="1752600"/>
            <a:ext cx="83058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（2） ★运算是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可结合的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R，(a★b)★c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：将图形依次旋转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a★(b★c)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：将图形依次旋转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而总的旋转角度都等于（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a+b+c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(mod 360º)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因此，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a★b)★c=a★(b★c)。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400" name="Text Box 8"/>
          <p:cNvSpPr txBox="1"/>
          <p:nvPr/>
        </p:nvSpPr>
        <p:spPr>
          <a:xfrm>
            <a:off x="684213" y="4876800"/>
            <a:ext cx="8153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（4）每一个元素均有逆元：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60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º,180º,120º的逆元分别是300º,180º ,240º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∴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是一个群。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/>
      <p:bldP spid="187399" grpId="0"/>
      <p:bldP spid="1874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76048C-69FC-4EB9-9C2A-F3D9715FFC6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371600"/>
            <a:ext cx="8153400" cy="2514600"/>
          </a:xfrm>
        </p:spPr>
        <p:txBody>
          <a:bodyPr vert="horz" wrap="square" lIns="91440" tIns="45720" rIns="91440" bIns="45720" anchor="t" anchorCtr="0"/>
          <a:p>
            <a:pPr marL="1149350" indent="-11493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是一个群，如果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是有限集合，则称&lt;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i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finite group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中元素个数称为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群的阶数</a:t>
            </a:r>
            <a:r>
              <a:rPr lang="zh-CN" altLang="en-US" sz="2600" b="1" dirty="0">
                <a:solidFill>
                  <a:srgbClr val="9E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9E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order</a:t>
            </a:r>
            <a:r>
              <a:rPr lang="en-US" altLang="zh-CN" sz="2600" b="1" i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G|，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为无限集合，则称&lt;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无限群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i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infinite group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8420" name="Text Box 4"/>
          <p:cNvSpPr txBox="1"/>
          <p:nvPr/>
        </p:nvSpPr>
        <p:spPr>
          <a:xfrm>
            <a:off x="381000" y="4038600"/>
            <a:ext cx="82296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 ,+&gt;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为无限群，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上例中&lt;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为有限群，群的阶为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R|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=6。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1F374-D7F2-421B-8705-72526F486DC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152400" y="654050"/>
            <a:ext cx="8763000" cy="1479550"/>
            <a:chOff x="96" y="201"/>
            <a:chExt cx="5520" cy="932"/>
          </a:xfrm>
        </p:grpSpPr>
        <p:sp>
          <p:nvSpPr>
            <p:cNvPr id="191493" name="Text Box 5"/>
            <p:cNvSpPr txBox="1">
              <a:spLocks noChangeArrowheads="1"/>
            </p:cNvSpPr>
            <p:nvPr/>
          </p:nvSpPr>
          <p:spPr bwMode="auto">
            <a:xfrm>
              <a:off x="1920" y="201"/>
              <a:ext cx="2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endParaRPr kumimoji="0" lang="zh-CN" altLang="en-US" sz="3200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70" name="Line 6"/>
            <p:cNvSpPr/>
            <p:nvPr/>
          </p:nvSpPr>
          <p:spPr>
            <a:xfrm>
              <a:off x="1008" y="1008"/>
              <a:ext cx="480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1" name="Text Box 7"/>
            <p:cNvSpPr txBox="1"/>
            <p:nvPr/>
          </p:nvSpPr>
          <p:spPr>
            <a:xfrm>
              <a:off x="878" y="624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封闭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2" name="Text Box 8"/>
            <p:cNvSpPr txBox="1"/>
            <p:nvPr/>
          </p:nvSpPr>
          <p:spPr>
            <a:xfrm>
              <a:off x="96" y="768"/>
              <a:ext cx="94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&lt;</a:t>
              </a:r>
              <a:r>
                <a:rPr lang="en-US" altLang="zh-CN" b="1" dirty="0">
                  <a:latin typeface="Times New Roman" panose="02020603050405020304" pitchFamily="18" charset="0"/>
                </a:rPr>
                <a:t>G,</a:t>
              </a:r>
              <a:r>
                <a:rPr lang="en-US" altLang="zh-CN" b="1" dirty="0">
                  <a:latin typeface="Times New Roman" panose="02020603050405020304" pitchFamily="18" charset="0"/>
                  <a:ea typeface="MingLiU" pitchFamily="49" charset="-128"/>
                  <a:sym typeface="Symbol" panose="05050102010706020507" pitchFamily="18" charset="2"/>
                </a:rPr>
                <a:t></a:t>
              </a:r>
              <a:r>
                <a:rPr lang="en-US" altLang="zh-CN" b="1" dirty="0">
                  <a:latin typeface="Times New Roman" panose="02020603050405020304" pitchFamily="18" charset="0"/>
                </a:rPr>
                <a:t>&gt;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9"/>
            <p:cNvSpPr txBox="1"/>
            <p:nvPr/>
          </p:nvSpPr>
          <p:spPr>
            <a:xfrm>
              <a:off x="1392" y="768"/>
              <a:ext cx="7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广群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4" name="Text Box 10"/>
            <p:cNvSpPr txBox="1"/>
            <p:nvPr/>
          </p:nvSpPr>
          <p:spPr>
            <a:xfrm>
              <a:off x="2544" y="768"/>
              <a:ext cx="7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半群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11"/>
            <p:cNvSpPr txBox="1"/>
            <p:nvPr/>
          </p:nvSpPr>
          <p:spPr>
            <a:xfrm>
              <a:off x="3648" y="768"/>
              <a:ext cx="10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独异点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6" name="Line 12"/>
            <p:cNvSpPr/>
            <p:nvPr/>
          </p:nvSpPr>
          <p:spPr>
            <a:xfrm>
              <a:off x="2112" y="1008"/>
              <a:ext cx="480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Line 13"/>
            <p:cNvSpPr/>
            <p:nvPr/>
          </p:nvSpPr>
          <p:spPr>
            <a:xfrm>
              <a:off x="3264" y="1008"/>
              <a:ext cx="480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8" name="Text Box 14"/>
            <p:cNvSpPr txBox="1"/>
            <p:nvPr/>
          </p:nvSpPr>
          <p:spPr>
            <a:xfrm>
              <a:off x="5232" y="768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群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9" name="Line 15"/>
            <p:cNvSpPr/>
            <p:nvPr/>
          </p:nvSpPr>
          <p:spPr>
            <a:xfrm>
              <a:off x="4656" y="1008"/>
              <a:ext cx="480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0" name="Text Box 16"/>
            <p:cNvSpPr txBox="1"/>
            <p:nvPr/>
          </p:nvSpPr>
          <p:spPr>
            <a:xfrm>
              <a:off x="2030" y="624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结合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17"/>
            <p:cNvSpPr txBox="1"/>
            <p:nvPr/>
          </p:nvSpPr>
          <p:spPr>
            <a:xfrm>
              <a:off x="3134" y="624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含幺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82" name="Text Box 18"/>
            <p:cNvSpPr txBox="1"/>
            <p:nvPr/>
          </p:nvSpPr>
          <p:spPr>
            <a:xfrm>
              <a:off x="4574" y="624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可逆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53" name="AutoShape 30">
            <a:hlinkClick r:id="rId1" action="ppaction://hlinksldjump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1519" name="Group 31"/>
          <p:cNvGrpSpPr/>
          <p:nvPr/>
        </p:nvGrpSpPr>
        <p:grpSpPr>
          <a:xfrm>
            <a:off x="539750" y="2379663"/>
            <a:ext cx="8280400" cy="3281362"/>
            <a:chOff x="204" y="1422"/>
            <a:chExt cx="5472" cy="2296"/>
          </a:xfrm>
        </p:grpSpPr>
        <p:grpSp>
          <p:nvGrpSpPr>
            <p:cNvPr id="27665" name="Group 32"/>
            <p:cNvGrpSpPr/>
            <p:nvPr/>
          </p:nvGrpSpPr>
          <p:grpSpPr>
            <a:xfrm>
              <a:off x="204" y="1422"/>
              <a:ext cx="5472" cy="2280"/>
              <a:chOff x="288" y="1207"/>
              <a:chExt cx="5472" cy="2280"/>
            </a:xfrm>
          </p:grpSpPr>
          <p:sp>
            <p:nvSpPr>
              <p:cNvPr id="27667" name="Oval 33"/>
              <p:cNvSpPr/>
              <p:nvPr/>
            </p:nvSpPr>
            <p:spPr>
              <a:xfrm>
                <a:off x="288" y="1207"/>
                <a:ext cx="5472" cy="2280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68" name="Text Box 34"/>
              <p:cNvSpPr txBox="1"/>
              <p:nvPr/>
            </p:nvSpPr>
            <p:spPr>
              <a:xfrm>
                <a:off x="288" y="2173"/>
                <a:ext cx="671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广群</a:t>
                </a:r>
                <a:endPara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66" name="Text Box 35"/>
            <p:cNvSpPr txBox="1"/>
            <p:nvPr/>
          </p:nvSpPr>
          <p:spPr>
            <a:xfrm>
              <a:off x="2336" y="3294"/>
              <a:ext cx="907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&lt;</a:t>
              </a:r>
              <a:r>
                <a:rPr lang="en-US" altLang="zh-CN" sz="2800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G,</a:t>
              </a:r>
              <a:r>
                <a:rPr lang="en-US" altLang="zh-CN" sz="2800" b="1" dirty="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r>
                <a:rPr lang="en-US" altLang="zh-CN" sz="2800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&gt;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1524" name="Text Box 36"/>
          <p:cNvSpPr txBox="1"/>
          <p:nvPr/>
        </p:nvSpPr>
        <p:spPr>
          <a:xfrm>
            <a:off x="2268538" y="6021388"/>
            <a:ext cx="49530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{群}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{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独异点}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{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半群}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{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广群}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1525" name="Group 37"/>
          <p:cNvGrpSpPr/>
          <p:nvPr/>
        </p:nvGrpSpPr>
        <p:grpSpPr>
          <a:xfrm>
            <a:off x="1692275" y="2667000"/>
            <a:ext cx="6740525" cy="2497138"/>
            <a:chOff x="972" y="1325"/>
            <a:chExt cx="4514" cy="1808"/>
          </a:xfrm>
        </p:grpSpPr>
        <p:sp>
          <p:nvSpPr>
            <p:cNvPr id="27663" name="Oval 38"/>
            <p:cNvSpPr/>
            <p:nvPr/>
          </p:nvSpPr>
          <p:spPr>
            <a:xfrm>
              <a:off x="972" y="1325"/>
              <a:ext cx="4514" cy="1808"/>
            </a:xfrm>
            <a:prstGeom prst="ellipse">
              <a:avLst/>
            </a:prstGeom>
            <a:solidFill>
              <a:srgbClr val="66FF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64" name="Text Box 39"/>
            <p:cNvSpPr txBox="1"/>
            <p:nvPr/>
          </p:nvSpPr>
          <p:spPr>
            <a:xfrm>
              <a:off x="4679" y="2016"/>
              <a:ext cx="671" cy="4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半群</a:t>
              </a:r>
              <a:endParaRPr lang="zh-CN" altLang="en-US" b="1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1528" name="Group 40"/>
          <p:cNvGrpSpPr/>
          <p:nvPr/>
        </p:nvGrpSpPr>
        <p:grpSpPr>
          <a:xfrm>
            <a:off x="2339975" y="2882900"/>
            <a:ext cx="4824413" cy="1876425"/>
            <a:chOff x="1291" y="1443"/>
            <a:chExt cx="3238" cy="1454"/>
          </a:xfrm>
        </p:grpSpPr>
        <p:sp>
          <p:nvSpPr>
            <p:cNvPr id="27661" name="Oval 41"/>
            <p:cNvSpPr/>
            <p:nvPr/>
          </p:nvSpPr>
          <p:spPr>
            <a:xfrm>
              <a:off x="1337" y="1443"/>
              <a:ext cx="3192" cy="1454"/>
            </a:xfrm>
            <a:prstGeom prst="ellipse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2" name="Text Box 42"/>
            <p:cNvSpPr txBox="1"/>
            <p:nvPr/>
          </p:nvSpPr>
          <p:spPr>
            <a:xfrm>
              <a:off x="1291" y="1977"/>
              <a:ext cx="1002" cy="4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独异点</a:t>
              </a:r>
              <a:endParaRPr lang="zh-CN" altLang="en-US" b="1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1531" name="Group 43"/>
          <p:cNvGrpSpPr/>
          <p:nvPr/>
        </p:nvGrpSpPr>
        <p:grpSpPr>
          <a:xfrm>
            <a:off x="3995738" y="3170238"/>
            <a:ext cx="2216150" cy="1123950"/>
            <a:chOff x="2294" y="1600"/>
            <a:chExt cx="1870" cy="1101"/>
          </a:xfrm>
        </p:grpSpPr>
        <p:sp>
          <p:nvSpPr>
            <p:cNvPr id="27659" name="Oval 44"/>
            <p:cNvSpPr/>
            <p:nvPr/>
          </p:nvSpPr>
          <p:spPr>
            <a:xfrm>
              <a:off x="2294" y="1600"/>
              <a:ext cx="1870" cy="1101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60" name="Text Box 45"/>
            <p:cNvSpPr txBox="1"/>
            <p:nvPr/>
          </p:nvSpPr>
          <p:spPr>
            <a:xfrm>
              <a:off x="3070" y="1937"/>
              <a:ext cx="364" cy="56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群</a:t>
              </a:r>
              <a:endParaRPr lang="zh-CN" altLang="en-US" b="1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EF1D60-DCEC-42D9-A26F-BD8B1E55691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077200" cy="4619625"/>
          </a:xfrm>
        </p:spPr>
        <p:txBody>
          <a:bodyPr vert="horz" wrap="square" lIns="91440" tIns="45720" rIns="91440" bIns="45720" anchor="t" anchorCtr="0"/>
          <a:p>
            <a:pPr marL="755650" indent="-7556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群的性质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）群具有半群和独异点所具有的所有性质；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）由于群中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存在幺元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，∴在群的运算表中一定没有相同的行（和列）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）在群中，每一个元素均存在逆元， 而且，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群中任何一个元素的逆元必定是唯一的。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由群中逆元的唯一性，我们可以有以下几个定理。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4072CF-FBAA-47DD-B8E2-8EE79B59FF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7696200" cy="657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群中不存在零元。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4" name="Text Box 4"/>
          <p:cNvSpPr txBox="1"/>
          <p:nvPr/>
        </p:nvSpPr>
        <p:spPr>
          <a:xfrm>
            <a:off x="381000" y="2209800"/>
            <a:ext cx="73152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设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1）当|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G|=1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时，唯一的元素是幺元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5" name="Text Box 5"/>
          <p:cNvSpPr txBox="1"/>
          <p:nvPr/>
        </p:nvSpPr>
        <p:spPr>
          <a:xfrm>
            <a:off x="990600" y="3505200"/>
            <a:ext cx="7467600" cy="223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2）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当|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G|&gt;1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中有零元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。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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零元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不存在逆元，与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是群矛盾。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所以群中不存在零元。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3" name="AutoShape 6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5056BB-3C6C-41B9-85C4-CD216B332A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8077200" cy="1524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是一个群，则对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有：</a:t>
            </a:r>
            <a:b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）存在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唯一的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元素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）存在唯一的元素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381000" y="2971800"/>
            <a:ext cx="8458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中存在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，使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成立。</a:t>
            </a:r>
            <a:b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∵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∴ 至少有一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满足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成立。。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381000" y="4384675"/>
            <a:ext cx="83820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）证明这样的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是唯一的。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中任一元素，且能使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成立，则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是满足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的唯一元素，即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是唯一的。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7" name="AutoShape 6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C76601-23B2-47A9-8198-E6347D58AD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19200"/>
            <a:ext cx="8305800" cy="1905000"/>
          </a:xfrm>
        </p:spPr>
        <p:txBody>
          <a:bodyPr vert="horz" wrap="square" lIns="91440" tIns="45720" rIns="91440" bIns="45720" anchor="t" anchorCtr="0"/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是一个群，则对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G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如果有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则必有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i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（消去律）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250825" y="2924175"/>
            <a:ext cx="8305800" cy="271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的逆元是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，则有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当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时，可同样证得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0" name="AutoShape 6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0F12EF-469A-47AA-B0DA-DBBB32EAD5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00175"/>
            <a:ext cx="8229600" cy="1190625"/>
          </a:xfrm>
        </p:spPr>
        <p:txBody>
          <a:bodyPr vert="horz" wrap="square" lIns="91440" tIns="45720" rIns="91440" bIns="45720" anchor="t" anchorCtr="0"/>
          <a:p>
            <a:pPr marL="1079500" indent="-1079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是一个非空有限集合，从集合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置换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3" name="Rectangle 6"/>
          <p:cNvSpPr/>
          <p:nvPr/>
        </p:nvSpPr>
        <p:spPr>
          <a:xfrm>
            <a:off x="468313" y="2590800"/>
            <a:ext cx="8153400" cy="3505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5397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譬如，对于集合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S={a,b,c,d}，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映射到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b，b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映射到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d，c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映射到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a，d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映射到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上的一个一对一映射，这个置换可以表示为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5397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    b     c     d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5397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b     d     a     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5397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即上一行中按任何次序写出集合中的全部元素，而在下一行中写每个对应元素的象。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4" name="AutoShape 8"/>
          <p:cNvSpPr/>
          <p:nvPr/>
        </p:nvSpPr>
        <p:spPr>
          <a:xfrm>
            <a:off x="1979613" y="4365625"/>
            <a:ext cx="76200" cy="533400"/>
          </a:xfrm>
          <a:prstGeom prst="leftBracket">
            <a:avLst>
              <a:gd name="adj" fmla="val 58333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5" name="AutoShape 9"/>
          <p:cNvSpPr/>
          <p:nvPr/>
        </p:nvSpPr>
        <p:spPr>
          <a:xfrm>
            <a:off x="4211638" y="4292600"/>
            <a:ext cx="76200" cy="533400"/>
          </a:xfrm>
          <a:prstGeom prst="rightBracket">
            <a:avLst>
              <a:gd name="adj" fmla="val 58333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6" name="AutoShape 11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926085-3B88-4420-8017-98479BE7B81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574088" cy="106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={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0，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&gt;是一个半群，其中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是普通的加法运算。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8964" name="Text Box 4"/>
          <p:cNvSpPr txBox="1"/>
          <p:nvPr/>
        </p:nvSpPr>
        <p:spPr>
          <a:xfrm>
            <a:off x="304800" y="4022725"/>
            <a:ext cx="28194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- &gt;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R-{0}，/&gt;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&lt;I,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65" name="Text Box 5"/>
          <p:cNvSpPr txBox="1"/>
          <p:nvPr/>
        </p:nvSpPr>
        <p:spPr>
          <a:xfrm>
            <a:off x="2438400" y="4041775"/>
            <a:ext cx="3429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不封闭，不可结合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66" name="Text Box 6"/>
          <p:cNvSpPr txBox="1"/>
          <p:nvPr/>
        </p:nvSpPr>
        <p:spPr>
          <a:xfrm>
            <a:off x="2514600" y="4527550"/>
            <a:ext cx="2819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封闭，不可结合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67" name="Text Box 7"/>
          <p:cNvSpPr txBox="1"/>
          <p:nvPr/>
        </p:nvSpPr>
        <p:spPr>
          <a:xfrm>
            <a:off x="2500313" y="5046663"/>
            <a:ext cx="3429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封闭，可结合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68" name="Text Box 8"/>
          <p:cNvSpPr txBox="1"/>
          <p:nvPr/>
        </p:nvSpPr>
        <p:spPr>
          <a:xfrm>
            <a:off x="3062288" y="5530850"/>
            <a:ext cx="3429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封闭，可结合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69" name="Text Box 9"/>
          <p:cNvSpPr txBox="1"/>
          <p:nvPr/>
        </p:nvSpPr>
        <p:spPr>
          <a:xfrm>
            <a:off x="5562600" y="4483100"/>
            <a:ext cx="1143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广群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971" name="Text Box 11"/>
          <p:cNvSpPr txBox="1"/>
          <p:nvPr/>
        </p:nvSpPr>
        <p:spPr>
          <a:xfrm>
            <a:off x="381000" y="2438400"/>
            <a:ext cx="83058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解：因为 1）+是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2）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+是可结合的。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所以， 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&gt;是一个半群。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68973" name="Group 13"/>
          <p:cNvGrpSpPr/>
          <p:nvPr/>
        </p:nvGrpSpPr>
        <p:grpSpPr>
          <a:xfrm>
            <a:off x="5895975" y="5183188"/>
            <a:ext cx="1190625" cy="685800"/>
            <a:chOff x="3714" y="3177"/>
            <a:chExt cx="750" cy="432"/>
          </a:xfrm>
        </p:grpSpPr>
        <p:sp>
          <p:nvSpPr>
            <p:cNvPr id="6157" name="Text Box 10"/>
            <p:cNvSpPr txBox="1"/>
            <p:nvPr/>
          </p:nvSpPr>
          <p:spPr>
            <a:xfrm>
              <a:off x="3744" y="3216"/>
              <a:ext cx="7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半群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58" name="AutoShape 12"/>
            <p:cNvSpPr/>
            <p:nvPr/>
          </p:nvSpPr>
          <p:spPr>
            <a:xfrm>
              <a:off x="3714" y="3177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  <p:bldP spid="168965" grpId="0"/>
      <p:bldP spid="168966" grpId="0"/>
      <p:bldP spid="168967" grpId="0"/>
      <p:bldP spid="168968" grpId="0"/>
      <p:bldP spid="168969" grpId="0"/>
      <p:bldP spid="1689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FD6DA1-1CBD-4E85-AC18-9C2732EEDB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8153400" cy="1143000"/>
          </a:xfrm>
        </p:spPr>
        <p:txBody>
          <a:bodyPr vert="horz" wrap="square" lIns="91440" tIns="45720" rIns="91440" bIns="45720" anchor="t" anchorCtr="0"/>
          <a:p>
            <a:pPr marL="1437005" indent="-14370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定理4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有限群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的运算表中的每一行或每一列都是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的元素的置换。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2521" name="Text Box 9"/>
          <p:cNvSpPr txBox="1"/>
          <p:nvPr/>
        </p:nvSpPr>
        <p:spPr>
          <a:xfrm>
            <a:off x="304800" y="2667000"/>
            <a:ext cx="83820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65505" lvl="0" indent="-8655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（1）先证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运算表中的任一行（列）所含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中的一个元素不可能多于一次。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(用反证法)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lvl="0" indent="-8655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对应行有两个元素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对应的都是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lvl="0" indent="-8655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lvl="0" indent="-8655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由消去律得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lvl="0" indent="-8655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与假设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矛盾。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2538" name="Group 26"/>
          <p:cNvGraphicFramePr>
            <a:graphicFrameLocks noGrp="1"/>
          </p:cNvGraphicFramePr>
          <p:nvPr/>
        </p:nvGraphicFramePr>
        <p:xfrm>
          <a:off x="5181600" y="4343400"/>
          <a:ext cx="2667000" cy="1847850"/>
        </p:xfrm>
        <a:graphic>
          <a:graphicData uri="http://schemas.openxmlformats.org/drawingml/2006/table">
            <a:tbl>
              <a:tblPr/>
              <a:tblGrid>
                <a:gridCol w="620713"/>
                <a:gridCol w="2046287"/>
              </a:tblGrid>
              <a:tr h="368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739" marB="457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…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. .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88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9" marB="457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.  .   .</a:t>
                      </a:r>
                      <a:endParaRPr kumimoji="1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.  .   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c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c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  .   . .  .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.   .   . .  .   .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7" name="AutoShape 24">
            <a:hlinkClick r:id="rId1" action="ppaction://hlinksldjump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charRg st="4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21">
                                            <p:txEl>
                                              <p:charRg st="4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252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charRg st="10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2521">
                                            <p:txEl>
                                              <p:charRg st="107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252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DE039-7474-4F8F-9164-E5A90B4DB3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1534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（2）证明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中的每一个元素都在运算表的每一行和每一列中出现。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对于元素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的那一行，设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中任意一个元素， ∵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∴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必定出现在对应于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的那一行。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又∵运算表中没有两行或两列是相同的。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的运算表中的每一行都是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的元素的一个置换，且每一行都是不相同的。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同样，对于每一列结论同样成立。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3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charRg st="31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2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7635">
                                            <p:txEl>
                                              <p:charRg st="121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6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7635">
                                            <p:txEl>
                                              <p:charRg st="16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D8AFA2-2675-4E7D-AE4B-18B24AFC2F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6181" name="Group 5"/>
          <p:cNvGraphicFramePr>
            <a:graphicFrameLocks noGrp="1"/>
          </p:cNvGraphicFramePr>
          <p:nvPr/>
        </p:nvGraphicFramePr>
        <p:xfrm>
          <a:off x="5724525" y="1924050"/>
          <a:ext cx="1905000" cy="1935163"/>
        </p:xfrm>
        <a:graphic>
          <a:graphicData uri="http://schemas.openxmlformats.org/drawingml/2006/table">
            <a:tbl>
              <a:tblPr/>
              <a:tblGrid>
                <a:gridCol w="496888"/>
                <a:gridCol w="496887"/>
                <a:gridCol w="454025"/>
                <a:gridCol w="457200"/>
              </a:tblGrid>
              <a:tr h="487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08" name="AutoShape 32"/>
          <p:cNvSpPr/>
          <p:nvPr/>
        </p:nvSpPr>
        <p:spPr>
          <a:xfrm>
            <a:off x="5292725" y="4845050"/>
            <a:ext cx="2971800" cy="1752600"/>
          </a:xfrm>
          <a:prstGeom prst="cloudCallout">
            <a:avLst>
              <a:gd name="adj1" fmla="val -3898"/>
              <a:gd name="adj2" fmla="val -1064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表中任何行或列都是集合的置换。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6209" name="Group 33"/>
          <p:cNvGraphicFramePr>
            <a:graphicFrameLocks noGrp="1"/>
          </p:cNvGraphicFramePr>
          <p:nvPr/>
        </p:nvGraphicFramePr>
        <p:xfrm>
          <a:off x="1644650" y="1952625"/>
          <a:ext cx="1905000" cy="1858963"/>
        </p:xfrm>
        <a:graphic>
          <a:graphicData uri="http://schemas.openxmlformats.org/drawingml/2006/table">
            <a:tbl>
              <a:tblPr/>
              <a:tblGrid>
                <a:gridCol w="496888"/>
                <a:gridCol w="496887"/>
                <a:gridCol w="454025"/>
                <a:gridCol w="457200"/>
              </a:tblGrid>
              <a:tr h="48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36" name="AutoShape 60"/>
          <p:cNvSpPr/>
          <p:nvPr/>
        </p:nvSpPr>
        <p:spPr>
          <a:xfrm>
            <a:off x="1187450" y="4772025"/>
            <a:ext cx="2971800" cy="1752600"/>
          </a:xfrm>
          <a:prstGeom prst="cloudCallout">
            <a:avLst>
              <a:gd name="adj1" fmla="val -3898"/>
              <a:gd name="adj2" fmla="val -1064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表中任何两行或两列都是不同的。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6237" name="Text Box 61"/>
          <p:cNvSpPr txBox="1"/>
          <p:nvPr/>
        </p:nvSpPr>
        <p:spPr>
          <a:xfrm>
            <a:off x="1042988" y="1268413"/>
            <a:ext cx="187325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独异点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6238" name="Text Box 62"/>
          <p:cNvSpPr txBox="1"/>
          <p:nvPr/>
        </p:nvSpPr>
        <p:spPr>
          <a:xfrm>
            <a:off x="6011863" y="1293813"/>
            <a:ext cx="107950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902" name="Text Box 63"/>
          <p:cNvSpPr txBox="1"/>
          <p:nvPr/>
        </p:nvSpPr>
        <p:spPr>
          <a:xfrm>
            <a:off x="468313" y="1852613"/>
            <a:ext cx="1223962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&lt;G,*&gt;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903" name="AutoShape 64">
            <a:hlinkClick r:id="rId1" action="ppaction://hlinksldjump"/>
          </p:cNvPr>
          <p:cNvSpPr/>
          <p:nvPr/>
        </p:nvSpPr>
        <p:spPr>
          <a:xfrm>
            <a:off x="8675688" y="6524625"/>
            <a:ext cx="468312" cy="333375"/>
          </a:xfrm>
          <a:prstGeom prst="actionButtonForwardNext">
            <a:avLst/>
          </a:prstGeom>
          <a:solidFill>
            <a:srgbClr val="C0C0C0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8" grpId="0" animBg="1"/>
      <p:bldP spid="306236" grpId="0" animBg="1"/>
      <p:bldP spid="306237" grpId="0"/>
      <p:bldP spid="3062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5BD674-9B3B-42B7-96D7-169B5A2C0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9811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2257425"/>
          </a:xfrm>
        </p:spPr>
        <p:txBody>
          <a:bodyPr vert="horz" wrap="square" lIns="91440" tIns="45720" rIns="91440" bIns="45720" anchor="t" anchorCtr="0"/>
          <a:p>
            <a:pPr marL="981075" indent="-981075" defTabSz="914400" eaLnBrk="1" hangingPunct="1">
              <a:lnSpc>
                <a:spcPct val="120000"/>
              </a:lnSpc>
              <a:spcBef>
                <a:spcPct val="0"/>
              </a:spcBef>
              <a:buNone/>
              <a:tabLst>
                <a:tab pos="1719580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代数系统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中，如果存在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，则称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为幂等元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81075" indent="-981075" defTabSz="914400" eaLnBrk="1" hangingPunct="1">
              <a:lnSpc>
                <a:spcPct val="120000"/>
              </a:lnSpc>
              <a:spcBef>
                <a:spcPct val="0"/>
              </a:spcBef>
              <a:buNone/>
              <a:tabLst>
                <a:tab pos="1719580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定理5</a:t>
            </a:r>
            <a:r>
              <a:rPr lang="zh-CN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中，除幺元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外，不可能有任何别的等幂元。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9812" name="Text Box 4"/>
          <p:cNvSpPr txBox="1"/>
          <p:nvPr/>
        </p:nvSpPr>
        <p:spPr>
          <a:xfrm>
            <a:off x="838200" y="3429000"/>
            <a:ext cx="74676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证明：因为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，所以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是等幂元。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则有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与假设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相矛盾。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70" name="AutoShape 5">
            <a:hlinkClick r:id="rId1" action="ppaction://hlinksldjump"/>
          </p:cNvPr>
          <p:cNvSpPr/>
          <p:nvPr/>
        </p:nvSpPr>
        <p:spPr>
          <a:xfrm>
            <a:off x="8534400" y="6553200"/>
            <a:ext cx="6096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  <p:bldP spid="1198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E96206-D009-4FD6-BBCD-F59A3B535DB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05800" cy="1143000"/>
          </a:xfrm>
        </p:spPr>
        <p:txBody>
          <a:bodyPr vert="horz" wrap="square" lIns="91440" tIns="45720" rIns="91440" bIns="45720" anchor="t" anchorCtr="0"/>
          <a:p>
            <a:pPr marL="574675" indent="-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例：在实数集合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是可交换，可结合的，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0”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是幂等元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，而其它不为幂等元；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7700" name="Text Box 4"/>
          <p:cNvSpPr txBox="1"/>
          <p:nvPr/>
        </p:nvSpPr>
        <p:spPr>
          <a:xfrm>
            <a:off x="381000" y="2438400"/>
            <a:ext cx="83820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是集合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的幂集，在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上定义的两个二元运算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(1)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A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A=A   A  A=A，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和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满足幂等律，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 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中任一元素，对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，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均是幂等元。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7701" name="Text Box 5"/>
          <p:cNvSpPr txBox="1"/>
          <p:nvPr/>
        </p:nvSpPr>
        <p:spPr>
          <a:xfrm>
            <a:off x="609600" y="4953000"/>
            <a:ext cx="7696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(2)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对称差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，除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以外不满足幂等律。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∵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 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而除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以外的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A≠A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E05E9A-D858-4147-97EC-F5EC491B7ED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7935913" cy="2209800"/>
          </a:xfrm>
        </p:spPr>
        <p:txBody>
          <a:bodyPr vert="horz" wrap="square" lIns="91440" tIns="45720" rIns="91440" bIns="45720" anchor="t" anchorCtr="0"/>
          <a:p>
            <a:pPr marL="865505" indent="-86550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二、子群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indent="-86550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是一个群，且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非空子集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&lt;S 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也构成群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&lt;S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subgroup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65505" indent="-865505" eaLnBrk="1" hangingPunct="1">
              <a:lnSpc>
                <a:spcPct val="120000"/>
              </a:lnSpc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44" name="Text Box 4"/>
          <p:cNvSpPr txBox="1"/>
          <p:nvPr/>
        </p:nvSpPr>
        <p:spPr>
          <a:xfrm>
            <a:off x="381000" y="3429000"/>
            <a:ext cx="8229600" cy="153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231900" lvl="0" indent="-123190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定理6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为群，&lt;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的子群，那么，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中的幺元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必定也是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中的幺元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且元素在子群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中的逆元即为在群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中的逆元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45" name="Rectangle 5"/>
          <p:cNvSpPr/>
          <p:nvPr/>
        </p:nvSpPr>
        <p:spPr>
          <a:xfrm>
            <a:off x="381000" y="4975225"/>
            <a:ext cx="80010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中的幺元为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S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50925" lvl="0" indent="-10509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e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消去律)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sym typeface="Wingdings 2" panose="05020102010507070707" pitchFamily="18" charset="2"/>
            </a:endParaRPr>
          </a:p>
        </p:txBody>
      </p:sp>
      <p:sp>
        <p:nvSpPr>
          <p:cNvPr id="38919" name="AutoShape 7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9E39B8-B12F-454E-8125-D2C23D2543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1724025"/>
          </a:xfrm>
        </p:spPr>
        <p:txBody>
          <a:bodyPr vert="horz" wrap="square" lIns="91440" tIns="45720" rIns="91440" bIns="45720" anchor="t" anchorCtr="0"/>
          <a:p>
            <a:pPr marL="1231900" indent="-123190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的子群，如果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S={e}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，或者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S=G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平凡子群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0052" name="Text Box 4"/>
          <p:cNvSpPr txBox="1"/>
          <p:nvPr/>
        </p:nvSpPr>
        <p:spPr>
          <a:xfrm>
            <a:off x="457200" y="3124200"/>
            <a:ext cx="8077200" cy="3973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讨论：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）假设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的阶不是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，则任一群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至少可找到二个子群（平凡子群），即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&lt;{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e},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&lt;G,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）除了平凡子群以外的子群称为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非平凡子群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的真子集，则称子群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真子群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0DC67B-77AB-405F-99BB-2F4DAB5568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171575"/>
            <a:ext cx="8305800" cy="962025"/>
          </a:xfrm>
        </p:spPr>
        <p:txBody>
          <a:bodyPr vert="horz" wrap="square" lIns="91440" tIns="45720" rIns="91440" bIns="45720" anchor="t" anchorCtr="0"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&lt;I, 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={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=2n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1860" name="Text Box 4"/>
          <p:cNvSpPr txBox="1"/>
          <p:nvPr/>
        </p:nvSpPr>
        <p:spPr>
          <a:xfrm>
            <a:off x="304800" y="2349500"/>
            <a:ext cx="83820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证明: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=2n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y=2n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+y = 2n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+2n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2(n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+n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I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∴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，即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封闭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1861" name="Text Box 5"/>
          <p:cNvSpPr txBox="1"/>
          <p:nvPr/>
        </p:nvSpPr>
        <p:spPr>
          <a:xfrm>
            <a:off x="1143000" y="3797300"/>
            <a:ext cx="48768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上保持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可结合性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1862" name="Text Box 6"/>
          <p:cNvSpPr txBox="1"/>
          <p:nvPr/>
        </p:nvSpPr>
        <p:spPr>
          <a:xfrm>
            <a:off x="1143000" y="4254500"/>
            <a:ext cx="70866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3)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幺元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1863" name="Text Box 7"/>
          <p:cNvSpPr txBox="1"/>
          <p:nvPr/>
        </p:nvSpPr>
        <p:spPr>
          <a:xfrm>
            <a:off x="1219200" y="4711700"/>
            <a:ext cx="67056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x=2n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-2n = 2(-n)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∴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+(-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)=(-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)+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x=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因此，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9" name="AutoShape 8">
            <a:hlinkClick r:id="rId1" action="ppaction://hlinksldjump"/>
          </p:cNvPr>
          <p:cNvSpPr/>
          <p:nvPr/>
        </p:nvSpPr>
        <p:spPr>
          <a:xfrm>
            <a:off x="8534400" y="6656388"/>
            <a:ext cx="609600" cy="2286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7C1F2-F84A-4E2E-8768-AFA88C2419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27138"/>
            <a:ext cx="8574088" cy="1668462"/>
          </a:xfrm>
        </p:spPr>
        <p:txBody>
          <a:bodyPr vert="horz" wrap="square" lIns="91440" tIns="45720" rIns="91440" bIns="45720" anchor="t" anchorCtr="0"/>
          <a:p>
            <a:pPr marL="854075" indent="-85407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定理7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是一个群，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的非空子集（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G，B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是一个有限集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，则只要运算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上封闭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&lt;B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必定是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。（教材定理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6.6.7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8" name="Text Box 4"/>
          <p:cNvSpPr txBox="1"/>
          <p:nvPr/>
        </p:nvSpPr>
        <p:spPr>
          <a:xfrm>
            <a:off x="152400" y="2774950"/>
            <a:ext cx="8424863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，已知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封闭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有限集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∴必存在正整数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），使得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，即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endParaRPr lang="en-US" altLang="zh-CN" sz="2600" b="1" i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则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中的幺元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，且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9" name="Text Box 5"/>
          <p:cNvSpPr txBox="1"/>
          <p:nvPr/>
        </p:nvSpPr>
        <p:spPr>
          <a:xfrm>
            <a:off x="609600" y="5200650"/>
            <a:ext cx="79248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，由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的逆元，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，由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是幺元，且以自身为逆元。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因此，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&lt;B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91" name="AutoShape 6">
            <a:hlinkClick r:id="" action="ppaction://hlinkshowjump?jump=lastslideviewed"/>
          </p:cNvPr>
          <p:cNvSpPr/>
          <p:nvPr/>
        </p:nvSpPr>
        <p:spPr>
          <a:xfrm>
            <a:off x="8763000" y="6453188"/>
            <a:ext cx="381000" cy="381000"/>
          </a:xfrm>
          <a:prstGeom prst="actionButtonReturn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92" name="AutoShape 7">
            <a:hlinkClick r:id="rId1" action="ppaction://hlinksldjump"/>
          </p:cNvPr>
          <p:cNvSpPr/>
          <p:nvPr/>
        </p:nvSpPr>
        <p:spPr>
          <a:xfrm>
            <a:off x="7831138" y="6453188"/>
            <a:ext cx="568325" cy="347662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3F51DE-95F8-4FE7-96AF-FF4E7614E66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1" name="Rectangle 2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400175"/>
            <a:ext cx="8229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={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&lt;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|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{0, 1}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，是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上的二元运算，定义为对任意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X=&lt;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Y=&lt;y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G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X Y=&lt;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其中的运算表如表所示。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&lt;{&lt;0,0,0,0&gt;,&lt;1,1,1,1&gt;}, &gt;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是群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&lt;G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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0251" name="Group 139"/>
          <p:cNvGraphicFramePr>
            <a:graphicFrameLocks noGrp="1"/>
          </p:cNvGraphicFramePr>
          <p:nvPr>
            <p:ph sz="half" idx="1"/>
          </p:nvPr>
        </p:nvGraphicFramePr>
        <p:xfrm>
          <a:off x="2514600" y="4729163"/>
          <a:ext cx="1981200" cy="13716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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AutoShape 140">
            <a:hlinkClick r:id="" action="ppaction://hlinkshowjump?jump=lastslideviewed"/>
          </p:cNvPr>
          <p:cNvSpPr/>
          <p:nvPr/>
        </p:nvSpPr>
        <p:spPr>
          <a:xfrm>
            <a:off x="8839200" y="65532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29DC96-F585-473B-9015-F1E4ABBBEF2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5334000" cy="1676400"/>
          </a:xfrm>
        </p:spPr>
        <p:txBody>
          <a:bodyPr vert="horz" wrap="square" lIns="91440" tIns="45720" rIns="91440" bIns="45720" anchor="t" anchorCtr="0"/>
          <a:p>
            <a:pPr marL="377825" indent="-3778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例2：设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S={a，b，c}，S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上的一个二元运算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定义如表，验证&lt;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0013" name="Group 29"/>
          <p:cNvGraphicFramePr>
            <a:graphicFrameLocks noGrp="1"/>
          </p:cNvGraphicFramePr>
          <p:nvPr/>
        </p:nvGraphicFramePr>
        <p:xfrm>
          <a:off x="6019800" y="1577975"/>
          <a:ext cx="2286000" cy="1925638"/>
        </p:xfrm>
        <a:graphic>
          <a:graphicData uri="http://schemas.openxmlformats.org/drawingml/2006/table">
            <a:tbl>
              <a:tblPr/>
              <a:tblGrid>
                <a:gridCol w="533400"/>
                <a:gridCol w="1752600"/>
              </a:tblGrid>
              <a:tr h="48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endParaRPr kumimoji="1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632" marB="456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     b     c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8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32" marB="456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b     c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     b     c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     b     c</a:t>
                      </a:r>
                      <a:endParaRPr kumimoji="1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14" name="Text Box 30"/>
          <p:cNvSpPr txBox="1"/>
          <p:nvPr/>
        </p:nvSpPr>
        <p:spPr>
          <a:xfrm>
            <a:off x="228600" y="2971800"/>
            <a:ext cx="80772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解：从表中可知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1）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是封闭的。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2）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a，b，c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都是左幺元。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所以，对于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x, y, zS，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都有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(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z)= 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z=z          (x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z=y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z=z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因此，&lt;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001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0014">
                                            <p:txEl>
                                              <p:charRg st="9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0014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7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14">
                                            <p:txEl>
                                              <p:charRg st="7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0014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F16CB2-8DEA-4643-9F26-B4496C9965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158" name="Text Box 22"/>
          <p:cNvSpPr txBox="1"/>
          <p:nvPr/>
        </p:nvSpPr>
        <p:spPr>
          <a:xfrm>
            <a:off x="533400" y="3810000"/>
            <a:ext cx="73152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(2) 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)z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(y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∴  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XY)Z= X (YZ)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——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结合性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1159" name="Text Box 23"/>
          <p:cNvSpPr txBox="1"/>
          <p:nvPr/>
        </p:nvSpPr>
        <p:spPr>
          <a:xfrm>
            <a:off x="533400" y="4800600"/>
            <a:ext cx="47244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(3)  &lt;0,0,0,0&gt;是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幺元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160" name="Text Box 24"/>
          <p:cNvSpPr txBox="1"/>
          <p:nvPr/>
        </p:nvSpPr>
        <p:spPr>
          <a:xfrm>
            <a:off x="533400" y="5334000"/>
            <a:ext cx="76200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(4)  X X=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&lt;0,0,0,0&gt;，即任一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以它自身为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逆元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所以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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4039" name="Rectangle 26"/>
          <p:cNvSpPr>
            <a:spLocks noGrp="1"/>
          </p:cNvSpPr>
          <p:nvPr>
            <p:ph idx="1" hasCustomPrompt="1"/>
          </p:nvPr>
        </p:nvSpPr>
        <p:spPr>
          <a:xfrm>
            <a:off x="381000" y="1323975"/>
            <a:ext cx="8305800" cy="2486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&lt;G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 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取任意的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X=&lt;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Y=&lt;y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，Z=&lt;z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z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G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(1) 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y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{0，1}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∴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Y G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——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封闭性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1163" name="Group 27"/>
          <p:cNvGraphicFramePr>
            <a:graphicFrameLocks noGrp="1"/>
          </p:cNvGraphicFramePr>
          <p:nvPr>
            <p:ph type="tbl" idx="1"/>
          </p:nvPr>
        </p:nvGraphicFramePr>
        <p:xfrm>
          <a:off x="5795963" y="260350"/>
          <a:ext cx="1981200" cy="13716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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6" name="AutoShape 45">
            <a:hlinkClick r:id="" action="ppaction://hlinkshowjump?jump=lastslideviewed"/>
          </p:cNvPr>
          <p:cNvSpPr/>
          <p:nvPr/>
        </p:nvSpPr>
        <p:spPr>
          <a:xfrm>
            <a:off x="8839200" y="65532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8" grpId="0"/>
      <p:bldP spid="91159" grpId="0"/>
      <p:bldP spid="911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D88ED2-09CA-405F-8A73-530A55609A9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8269288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其次，由于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{&lt;0,0,0,0&gt;,&lt;1,1,1,1&gt;}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{&lt;0,0,0,0&gt;,&lt;1,1,1,1&gt;}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上是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封闭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rId1" action="ppaction://hlinksldjump"/>
              </a:rPr>
              <a:t>定理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7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&lt;{&lt;0,0,0,0&gt;,&lt;1,1,1,1&gt;}, 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&lt;G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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6D599F-9DC5-48CA-B326-333DF1E019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19200"/>
            <a:ext cx="8305800" cy="1676400"/>
          </a:xfrm>
        </p:spPr>
        <p:txBody>
          <a:bodyPr vert="horz" wrap="square" lIns="91440" tIns="45720" rIns="91440" bIns="45720" anchor="t" anchorCtr="0"/>
          <a:p>
            <a:pPr marL="1149350" indent="-11493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是群，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的非空子集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的子群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当且仅当 对于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任意元素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4" name="Text Box 4"/>
          <p:cNvSpPr txBox="1"/>
          <p:nvPr/>
        </p:nvSpPr>
        <p:spPr>
          <a:xfrm>
            <a:off x="381000" y="2743200"/>
            <a:ext cx="83058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证明：必要性显然。下证充分性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分四步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中的幺元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中的幺元。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中的幺元。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5" name="Text Box 5"/>
          <p:cNvSpPr txBox="1"/>
          <p:nvPr/>
        </p:nvSpPr>
        <p:spPr>
          <a:xfrm>
            <a:off x="381000" y="5181600"/>
            <a:ext cx="78486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中的每一元素都有逆元。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，所以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7" name="AutoShape 6">
            <a:hlinkClick r:id="" action="ppaction://hlinkshowjump?jump=lastslideviewed"/>
          </p:cNvPr>
          <p:cNvSpPr/>
          <p:nvPr/>
        </p:nvSpPr>
        <p:spPr>
          <a:xfrm>
            <a:off x="8686800" y="6553200"/>
            <a:ext cx="457200" cy="304800"/>
          </a:xfrm>
          <a:prstGeom prst="actionButtonReturn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8" name="AutoShape 7">
            <a:hlinkClick r:id="" action="ppaction://noaction"/>
          </p:cNvPr>
          <p:cNvSpPr/>
          <p:nvPr/>
        </p:nvSpPr>
        <p:spPr>
          <a:xfrm>
            <a:off x="7831138" y="6505575"/>
            <a:ext cx="568325" cy="347663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A9E066-7203-42E6-B245-B8C3B376C32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574088" cy="22574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）证明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上是封闭的。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，由（2）可知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–1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所以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1076" name="Text Box 4"/>
          <p:cNvSpPr txBox="1"/>
          <p:nvPr/>
        </p:nvSpPr>
        <p:spPr>
          <a:xfrm>
            <a:off x="533400" y="3733800"/>
            <a:ext cx="72390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）运算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上的可结合性是保持的。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因此，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Δ&gt;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91873F-A145-49E0-A05C-31AF733B51D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520113" cy="1125538"/>
          </a:xfrm>
        </p:spPr>
        <p:txBody>
          <a:bodyPr vert="horz" wrap="square" lIns="91440" tIns="45720" rIns="91440" bIns="45720" anchor="t" anchorCtr="0"/>
          <a:p>
            <a:pPr marL="755650" indent="-75565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&lt;H,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&lt;K,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的子群，试证明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&lt;H</a:t>
            </a:r>
            <a:r>
              <a:rPr lang="en-US" altLang="zh-CN" sz="2400" b="1" dirty="0"/>
              <a:t>∩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K,&gt;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也是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3188" name="Text Box 4"/>
          <p:cNvSpPr txBox="1"/>
          <p:nvPr/>
        </p:nvSpPr>
        <p:spPr>
          <a:xfrm>
            <a:off x="457200" y="2362200"/>
            <a:ext cx="7696200" cy="1052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证明:  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H∩K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H,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&lt;H,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3189" name="Text Box 5"/>
          <p:cNvSpPr txBox="1"/>
          <p:nvPr/>
        </p:nvSpPr>
        <p:spPr>
          <a:xfrm>
            <a:off x="1150938" y="3368675"/>
            <a:ext cx="7010400" cy="153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H,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H∩K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由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8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&lt;H∩K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5" name="AutoShape 6">
            <a:hlinkClick r:id="" action="ppaction://noaction"/>
          </p:cNvPr>
          <p:cNvSpPr/>
          <p:nvPr/>
        </p:nvSpPr>
        <p:spPr>
          <a:xfrm>
            <a:off x="8532813" y="6524625"/>
            <a:ext cx="611187" cy="33337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A597D5-461E-4AE8-A585-108872E38F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861" name="Text Box 5"/>
          <p:cNvSpPr txBox="1"/>
          <p:nvPr/>
        </p:nvSpPr>
        <p:spPr>
          <a:xfrm>
            <a:off x="381000" y="3352800"/>
            <a:ext cx="78486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（1）充分性（已知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HK=KH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）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∵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K，•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都是群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6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KH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又∵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HK=KH</a:t>
            </a:r>
            <a:endParaRPr lang="zh-CN" altLang="en-US" sz="2600" b="1" baseline="60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∴必有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6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57" name="Rectangle 8"/>
          <p:cNvSpPr/>
          <p:nvPr>
            <p:ph idx="1" hasCustomPrompt="1"/>
          </p:nvPr>
        </p:nvSpPr>
        <p:spPr>
          <a:xfrm>
            <a:off x="381000" y="1371600"/>
            <a:ext cx="8153400" cy="2057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习题：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都是群&lt;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的子群，令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HK={h • k | h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H，k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G，•&gt;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的子群的充要条件是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HK=KH。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59C180-36D9-4C1E-9FCF-9475620BD4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0772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3100" b="1" baseline="40000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•( 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31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•(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=  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•(h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= (h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(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1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</a:t>
            </a:r>
            <a:endParaRPr lang="zh-CN" altLang="en-US" sz="31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∴由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定理8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可知&lt;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HK，• &gt;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G，• &gt;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</a:t>
            </a:r>
            <a:endParaRPr lang="zh-CN" altLang="en-US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CE2637-F32F-4A7B-89C7-1C1107CCCA1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§5-4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群与子群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001000" cy="2562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(2)必要性（已知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HK，•&gt;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G，•&gt;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的子群）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k• h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KH ，(k• h) 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6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h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 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∵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HK，•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是群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∴(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(k• h)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–1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k• h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KH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HK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1908" name="Text Box 4"/>
          <p:cNvSpPr txBox="1"/>
          <p:nvPr/>
        </p:nvSpPr>
        <p:spPr>
          <a:xfrm>
            <a:off x="762000" y="3962400"/>
            <a:ext cx="76962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HK， (h• k)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即存在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H，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h• k)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6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h• k= (h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baseline="6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• h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KH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HK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KH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因此：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KH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603D7E-CC74-4006-8CF5-43B0E422EA6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1571625"/>
          </a:xfrm>
        </p:spPr>
        <p:txBody>
          <a:bodyPr vert="horz" wrap="square" lIns="91440" tIns="45720" rIns="91440" bIns="45720" anchor="t" anchorCtr="0"/>
          <a:p>
            <a:pPr marL="981075" indent="-981075" eaLnBrk="1" hangingPunct="1">
              <a:lnSpc>
                <a:spcPct val="11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是一半群，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S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上是封闭的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，那么&lt;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也是半群，称&lt;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子半群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5892" name="Text Box 4"/>
          <p:cNvSpPr txBox="1"/>
          <p:nvPr/>
        </p:nvSpPr>
        <p:spPr>
          <a:xfrm>
            <a:off x="533400" y="2955925"/>
            <a:ext cx="76962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77825" lvl="0" indent="-3778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证明：因为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上可结合，而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所以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上也是可结合的。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77825" lvl="0" indent="-3778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又因为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上是封闭的，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77825" lvl="0" indent="-3778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所以&lt;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227F6E-60EF-4A96-B399-29411F6919D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229600" cy="1066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例：证明&lt;[0,1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6917" name="Text Box 5"/>
          <p:cNvSpPr txBox="1"/>
          <p:nvPr/>
        </p:nvSpPr>
        <p:spPr>
          <a:xfrm>
            <a:off x="609600" y="2438400"/>
            <a:ext cx="7772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 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上是封闭且可结合的。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6918" name="Text Box 6"/>
          <p:cNvSpPr txBox="1"/>
          <p:nvPr/>
        </p:nvSpPr>
        <p:spPr>
          <a:xfrm>
            <a:off x="1524000" y="3657600"/>
            <a:ext cx="7086600" cy="215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 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上都是封闭的且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R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所以，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&lt;[0,1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都是半群，并且是&lt;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669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1C7DC7-A5A9-4DCB-9D97-9583FD1F0B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574088" cy="30194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补充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上的二元运算，对任一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b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…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n-1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1014" name="Text Box 6"/>
          <p:cNvSpPr txBox="1"/>
          <p:nvPr/>
        </p:nvSpPr>
        <p:spPr>
          <a:xfrm>
            <a:off x="381000" y="4419600"/>
            <a:ext cx="82296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对任一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m, 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b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（1）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m+n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（2）(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·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26089-79DF-4FC6-A5A8-2E0858F9557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8305800" cy="990600"/>
          </a:xfrm>
        </p:spPr>
        <p:txBody>
          <a:bodyPr vert="horz" wrap="square" lIns="91440" tIns="45720" rIns="91440" bIns="45720" anchor="t" anchorCtr="0"/>
          <a:p>
            <a:pPr marL="1428750" indent="-1428750" eaLnBrk="1" hangingPunct="1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是一半群，如果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为有限集，则必有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a=a。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7940" name="Text Box 4"/>
          <p:cNvSpPr txBox="1"/>
          <p:nvPr/>
        </p:nvSpPr>
        <p:spPr>
          <a:xfrm>
            <a:off x="457200" y="2254250"/>
            <a:ext cx="8153400" cy="382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证明：因&lt;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是半群，对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由的封闭性可知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S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……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是有限集，必有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即：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chemeClr val="accent1"/>
              </a:buClr>
              <a:buSzPct val="65000"/>
              <a:buNone/>
            </a:pP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≥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600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3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7940">
                                            <p:txEl>
                                              <p:charRg st="31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7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7940">
                                            <p:txEl>
                                              <p:charRg st="7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7940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15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7940">
                                            <p:txEl>
                                              <p:charRg st="156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196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7940">
                                            <p:txEl>
                                              <p:charRg st="196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7940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252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7940">
                                            <p:txEl>
                                              <p:charRg st="252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E3C03-A279-453C-AFE7-F65D84CB0B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§5-3   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半  群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 hasCustomPrompt="1"/>
          </p:nvPr>
        </p:nvSpPr>
        <p:spPr>
          <a:xfrm>
            <a:off x="685800" y="1400175"/>
            <a:ext cx="73152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又因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≥1，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总可以找到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≥1，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=….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endParaRPr lang="en-US" altLang="zh-CN" sz="2600" b="1" i="1" baseline="4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i="1" baseline="4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baseline="-8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altLang="zh-CN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altLang="zh-CN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11461</Words>
  <Application>WPS 演示</Application>
  <PresentationFormat>全屏显示(4:3)</PresentationFormat>
  <Paragraphs>987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黑体</vt:lpstr>
      <vt:lpstr>Tahoma</vt:lpstr>
      <vt:lpstr>Symbol</vt:lpstr>
      <vt:lpstr>Euclid Symbol</vt:lpstr>
      <vt:lpstr>Symbol</vt:lpstr>
      <vt:lpstr>微软雅黑</vt:lpstr>
      <vt:lpstr>Arial Unicode MS</vt:lpstr>
      <vt:lpstr>楷体_GB2312</vt:lpstr>
      <vt:lpstr>新宋体</vt:lpstr>
      <vt:lpstr>MingLiU</vt:lpstr>
      <vt:lpstr>Wingdings 2</vt:lpstr>
      <vt:lpstr>Yu Gothic</vt:lpstr>
      <vt:lpstr>Blends</vt:lpstr>
      <vt:lpstr>第五章    代数结构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§5-3   半  群</vt:lpstr>
      <vt:lpstr>第五章    代数结构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  <vt:lpstr>§5-4   群与子群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  基数的概念</dc:title>
  <dc:creator/>
  <cp:lastModifiedBy>芬迪</cp:lastModifiedBy>
  <cp:revision>863</cp:revision>
  <dcterms:created xsi:type="dcterms:W3CDTF">2021-04-27T02:06:00Z</dcterms:created>
  <dcterms:modified xsi:type="dcterms:W3CDTF">2021-06-12T13:40:44Z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8A3D642CEA8D436492300A76E0F9D866</vt:lpwstr>
  </property>
  <property fmtid="{D5CDD505-2E9C-101B-9397-08002B2CF9AE}" pid="3" name="KSOProductBuildVer">
    <vt:lpwstr>2052-11.1.0.10577</vt:lpwstr>
  </property>
</Properties>
</file>