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539" r:id="rId3"/>
    <p:sldId id="447" r:id="rId4"/>
    <p:sldId id="448" r:id="rId5"/>
    <p:sldId id="438" r:id="rId6"/>
    <p:sldId id="449" r:id="rId7"/>
    <p:sldId id="450" r:id="rId8"/>
    <p:sldId id="451" r:id="rId9"/>
    <p:sldId id="452" r:id="rId10"/>
    <p:sldId id="453" r:id="rId11"/>
    <p:sldId id="454" r:id="rId12"/>
    <p:sldId id="483" r:id="rId13"/>
    <p:sldId id="484" r:id="rId14"/>
    <p:sldId id="485" r:id="rId15"/>
    <p:sldId id="455" r:id="rId16"/>
    <p:sldId id="486" r:id="rId17"/>
    <p:sldId id="458" r:id="rId18"/>
    <p:sldId id="459" r:id="rId19"/>
    <p:sldId id="460" r:id="rId20"/>
    <p:sldId id="461" r:id="rId21"/>
    <p:sldId id="462" r:id="rId22"/>
    <p:sldId id="465" r:id="rId23"/>
    <p:sldId id="466" r:id="rId24"/>
    <p:sldId id="467" r:id="rId25"/>
    <p:sldId id="487" r:id="rId26"/>
    <p:sldId id="488" r:id="rId27"/>
    <p:sldId id="471" r:id="rId28"/>
    <p:sldId id="472" r:id="rId29"/>
    <p:sldId id="473" r:id="rId30"/>
    <p:sldId id="474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6" r:id="rId48"/>
    <p:sldId id="557" r:id="rId49"/>
    <p:sldId id="558" r:id="rId50"/>
    <p:sldId id="559" r:id="rId51"/>
    <p:sldId id="560" r:id="rId52"/>
    <p:sldId id="561" r:id="rId53"/>
    <p:sldId id="562" r:id="rId54"/>
    <p:sldId id="563" r:id="rId55"/>
    <p:sldId id="564" r:id="rId56"/>
    <p:sldId id="565" r:id="rId57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1" i="0" u="none" kern="1200" baseline="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00"/>
    <a:srgbClr val="FFFF00"/>
    <a:srgbClr val="CC0099"/>
    <a:srgbClr val="0000CC"/>
    <a:srgbClr val="0000FF"/>
    <a:srgbClr val="69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926"/>
    <p:restoredTop sz="97202"/>
  </p:normalViewPr>
  <p:slideViewPr>
    <p:cSldViewPr showGuides="1">
      <p:cViewPr varScale="1">
        <p:scale>
          <a:sx n="127" d="100"/>
          <a:sy n="127" d="100"/>
        </p:scale>
        <p:origin x="154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3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fld id="{5AFD2065-D72E-4C8A-84A4-DD3FC9B18384}" type="slidenum">
              <a:rPr kumimoji="1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6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6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6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grpSp>
          <p:nvGrpSpPr>
            <p:cNvPr id="2057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6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lnSpc>
                    <a:spcPct val="120000"/>
                  </a:lnSpc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defRPr kumimoji="1" sz="26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  <a:defRPr/>
                </a:pPr>
                <a:endParaRPr kumimoji="1" lang="zh-CN" altLang="en-US" sz="26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kumimoji="1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kumimoji="1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lnSpc>
                  <a:spcPct val="120000"/>
                </a:lnSpc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defRPr kumimoji="1" sz="2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  <a:defRPr/>
              </a:pPr>
              <a:endParaRPr kumimoji="1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FA124-6954-4D79-87AE-E25A3171F2F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726F8-A358-4670-BFB6-0B4DB8FF27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11963" y="0"/>
            <a:ext cx="2143125" cy="6019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381000" y="0"/>
            <a:ext cx="6278563" cy="60198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726F8-A358-4670-BFB6-0B4DB8FF27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381000" y="1400175"/>
            <a:ext cx="4210050" cy="4619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743450" y="1400175"/>
            <a:ext cx="4211638" cy="22336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743450" y="3786188"/>
            <a:ext cx="4211638" cy="223361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726F8-A358-4670-BFB6-0B4DB8FF27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0"/>
            <a:ext cx="7793037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381000" y="1400175"/>
            <a:ext cx="4210050" cy="4619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43450" y="1400175"/>
            <a:ext cx="4211638" cy="4619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726F8-A358-4670-BFB6-0B4DB8FF27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726F8-A358-4670-BFB6-0B4DB8FF27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726F8-A358-4670-BFB6-0B4DB8FF27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381000" y="1400175"/>
            <a:ext cx="4210050" cy="4619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743450" y="1400175"/>
            <a:ext cx="4211638" cy="46196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726F8-A358-4670-BFB6-0B4DB8FF27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726F8-A358-4670-BFB6-0B4DB8FF27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726F8-A358-4670-BFB6-0B4DB8FF27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726F8-A358-4670-BFB6-0B4DB8FF27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726F8-A358-4670-BFB6-0B4DB8FF27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726F8-A358-4670-BFB6-0B4DB8FF27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481013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481013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03288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03288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83026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373063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16363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 kumimoji="1" sz="2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0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381000" y="1400175"/>
            <a:ext cx="8574088" cy="4619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buClrTx/>
              <a:buSzTx/>
              <a:buFontTx/>
              <a:buNone/>
              <a:defRPr kumimoji="0" sz="14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172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buClrTx/>
              <a:buSzTx/>
              <a:buFontTx/>
              <a:buNone/>
              <a:defRPr kumimoji="0" sz="1400" b="0"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buClrTx/>
              <a:buSzTx/>
              <a:buFontTx/>
              <a:buNone/>
              <a:defRPr kumimoji="0" sz="1400" b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6726F8-A358-4670-BFB6-0B4DB8FF27D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2.xml"/><Relationship Id="rId1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1.xml"/><Relationship Id="rId1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0.xml"/><Relationship Id="rId1" Type="http://schemas.openxmlformats.org/officeDocument/2006/relationships/slide" Target="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3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23.xml"/><Relationship Id="rId1" Type="http://schemas.openxmlformats.org/officeDocument/2006/relationships/slide" Target="slide2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304248-E846-48A2-B45B-1594198ACB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   代数结构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9491" name="Rectangle 3"/>
          <p:cNvSpPr>
            <a:spLocks noGrp="1"/>
          </p:cNvSpPr>
          <p:nvPr>
            <p:ph idx="1" hasCustomPrompt="1"/>
          </p:nvPr>
        </p:nvSpPr>
        <p:spPr>
          <a:xfrm>
            <a:off x="1066800" y="1600200"/>
            <a:ext cx="5562600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§1	代数系统的引入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§2	运算及其性质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§3	半群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§4	群与子群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§5	阿贝尔群和循环群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陪集与拉格朗日定理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	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9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1949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4945063"/>
            <a:ext cx="360363" cy="284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19491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" dur="indefinite"/>
                                        <p:tgtEl>
                                          <p:spTgt spid="319491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19491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" dur="indefinite"/>
                                        <p:tgtEl>
                                          <p:spTgt spid="319491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19491">
                                            <p:txEl>
                                              <p:charRg st="6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8" dur="indefinite"/>
                                        <p:tgtEl>
                                          <p:spTgt spid="319491">
                                            <p:txEl>
                                              <p:charRg st="69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1949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1" dur="indefinite"/>
                                        <p:tgtEl>
                                          <p:spTgt spid="31949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19491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" dur="indefinite"/>
                                        <p:tgtEl>
                                          <p:spTgt spid="319491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19491">
                                            <p:txEl>
                                              <p:charRg st="35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" dur="indefinite"/>
                                        <p:tgtEl>
                                          <p:spTgt spid="319491">
                                            <p:txEl>
                                              <p:charRg st="35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19491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0" dur="indefinite"/>
                                        <p:tgtEl>
                                          <p:spTgt spid="319491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638FA4-96F1-4059-865C-E691F19EFAA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316" name="Rectangle 3"/>
          <p:cNvSpPr>
            <a:spLocks noGrp="1"/>
          </p:cNvSpPr>
          <p:nvPr>
            <p:ph idx="1" hasCustomPrompt="1"/>
          </p:nvPr>
        </p:nvSpPr>
        <p:spPr>
          <a:xfrm>
            <a:off x="533400" y="1295400"/>
            <a:ext cx="7696200" cy="1143000"/>
          </a:xfrm>
        </p:spPr>
        <p:txBody>
          <a:bodyPr vert="horz" wrap="square" lIns="91440" tIns="45720" rIns="91440" bIns="45720" anchor="t" anchorCtr="0"/>
          <a:p>
            <a:pPr marL="673100" indent="-6731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例2： 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：R→R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，对任意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)=5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endParaRPr lang="en-US" altLang="zh-CN" sz="2600" b="1" baseline="30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673100" indent="-6731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那么，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是从&lt;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R，+&gt;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R，·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的一个单一同态。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7335" name="Text Box 7"/>
          <p:cNvSpPr txBox="1"/>
          <p:nvPr/>
        </p:nvSpPr>
        <p:spPr>
          <a:xfrm>
            <a:off x="457200" y="2667000"/>
            <a:ext cx="71628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证明：设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1,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1+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2)= 5</a:t>
            </a:r>
            <a:r>
              <a:rPr lang="en-US" altLang="zh-CN" sz="2600" b="1" baseline="45000" dirty="0">
                <a:latin typeface="Times New Roman" panose="02020603050405020304" pitchFamily="18" charset="0"/>
                <a:ea typeface="黑体" panose="02010609060101010101" pitchFamily="49" charset="-122"/>
              </a:rPr>
              <a:t>x1+x2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5</a:t>
            </a:r>
            <a:r>
              <a:rPr lang="en-US" altLang="zh-CN" sz="2600" b="1" baseline="45000" dirty="0">
                <a:latin typeface="Times New Roman" panose="02020603050405020304" pitchFamily="18" charset="0"/>
                <a:ea typeface="黑体" panose="02010609060101010101" pitchFamily="49" charset="-122"/>
              </a:rPr>
              <a:t>x1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·</a:t>
            </a:r>
            <a:r>
              <a:rPr lang="en-US" altLang="zh-CN" sz="2600" b="1" baseline="4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lang="en-US" altLang="zh-CN" sz="2600" b="1" baseline="45000" dirty="0">
                <a:latin typeface="Times New Roman" panose="02020603050405020304" pitchFamily="18" charset="0"/>
                <a:ea typeface="黑体" panose="02010609060101010101" pitchFamily="49" charset="-122"/>
              </a:rPr>
              <a:t>x2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1) ·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因为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)=5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是单射，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所以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是单一同态。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2A36F1-7525-4C08-9479-40E6DD6AA9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229600" cy="1571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例3： 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H={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是某一个正整数，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I}，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定义映射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：I→H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，对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I，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(n)=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那么，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是从&lt;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I，+&gt;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H，+&gt;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的一个同构。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8052" name="Text Box 4"/>
          <p:cNvSpPr txBox="1"/>
          <p:nvPr/>
        </p:nvSpPr>
        <p:spPr>
          <a:xfrm>
            <a:off x="304800" y="3127375"/>
            <a:ext cx="8382000" cy="212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 设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(n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600" b="1" baseline="-25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又因为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(n)=dn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是双射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所以，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是从&lt;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I，+&gt;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H，+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的一个同构。即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en-US" altLang="zh-CN" sz="2800" b="1" dirty="0"/>
              <a:t>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H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FDE2CB-4930-4DB1-B20F-FEF9D28F9B0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153400" cy="9620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A={a，b，c，d}，B= {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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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} 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证明&lt;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是同构的。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59301" name="Group 229"/>
          <p:cNvGraphicFramePr>
            <a:graphicFrameLocks noGrp="1"/>
          </p:cNvGraphicFramePr>
          <p:nvPr/>
        </p:nvGraphicFramePr>
        <p:xfrm>
          <a:off x="1143000" y="2362200"/>
          <a:ext cx="3048000" cy="1944689"/>
        </p:xfrm>
        <a:graphic>
          <a:graphicData uri="http://schemas.openxmlformats.org/drawingml/2006/table">
            <a:tbl>
              <a:tblPr/>
              <a:tblGrid>
                <a:gridCol w="677863"/>
                <a:gridCol w="541337"/>
                <a:gridCol w="609600"/>
                <a:gridCol w="611188"/>
                <a:gridCol w="608012"/>
              </a:tblGrid>
              <a:tr h="40844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★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06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9303" name="Group 231"/>
          <p:cNvGraphicFramePr>
            <a:graphicFrameLocks noGrp="1"/>
          </p:cNvGraphicFramePr>
          <p:nvPr/>
        </p:nvGraphicFramePr>
        <p:xfrm>
          <a:off x="4724400" y="2362200"/>
          <a:ext cx="3200400" cy="2011363"/>
        </p:xfrm>
        <a:graphic>
          <a:graphicData uri="http://schemas.openxmlformats.org/drawingml/2006/table">
            <a:tbl>
              <a:tblPr/>
              <a:tblGrid>
                <a:gridCol w="685800"/>
                <a:gridCol w="2514600"/>
              </a:tblGrid>
              <a:tr h="457082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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    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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54281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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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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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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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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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   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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   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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   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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         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    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 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T="45675" marB="45675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9296" name="Text Box 224"/>
          <p:cNvSpPr txBox="1"/>
          <p:nvPr/>
        </p:nvSpPr>
        <p:spPr>
          <a:xfrm>
            <a:off x="685800" y="4343400"/>
            <a:ext cx="7086600" cy="96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证明：考察映射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使得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(a)=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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(b)=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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(c)=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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(d)=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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59297" name="Text Box 225"/>
          <p:cNvSpPr txBox="1"/>
          <p:nvPr/>
        </p:nvSpPr>
        <p:spPr>
          <a:xfrm>
            <a:off x="762000" y="5410200"/>
            <a:ext cx="7086600" cy="965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考察映射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使得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g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(a)=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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(b)=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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(c)=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(d)=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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59300" name="Text Box 228"/>
          <p:cNvSpPr txBox="1"/>
          <p:nvPr/>
        </p:nvSpPr>
        <p:spPr>
          <a:xfrm>
            <a:off x="4694238" y="30163"/>
            <a:ext cx="4333875" cy="1379537"/>
          </a:xfrm>
          <a:prstGeom prst="rect">
            <a:avLst/>
          </a:prstGeom>
          <a:solidFill>
            <a:srgbClr val="0000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52500" lvl="0" indent="-9525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注意：两个代数系统若是同构，它们之间的同构映射可以不唯一。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9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9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5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296" grpId="0"/>
      <p:bldP spid="259297" grpId="0"/>
      <p:bldP spid="2593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9DDCF57-C230-4884-B5F4-4EB6020551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229600" cy="581025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例：代数系统&lt;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&gt;,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都与代数系统&lt;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同构。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0136" name="Group 40"/>
          <p:cNvGraphicFramePr>
            <a:graphicFrameLocks noGrp="1"/>
          </p:cNvGraphicFramePr>
          <p:nvPr/>
        </p:nvGraphicFramePr>
        <p:xfrm>
          <a:off x="838200" y="2286000"/>
          <a:ext cx="2057400" cy="1171575"/>
        </p:xfrm>
        <a:graphic>
          <a:graphicData uri="http://schemas.openxmlformats.org/drawingml/2006/table">
            <a:tbl>
              <a:tblPr/>
              <a:tblGrid>
                <a:gridCol w="762000"/>
                <a:gridCol w="609600"/>
                <a:gridCol w="685800"/>
              </a:tblGrid>
              <a:tr h="403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★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37" name="Group 41"/>
          <p:cNvGraphicFramePr>
            <a:graphicFrameLocks noGrp="1"/>
          </p:cNvGraphicFramePr>
          <p:nvPr/>
        </p:nvGraphicFramePr>
        <p:xfrm>
          <a:off x="3200400" y="2297113"/>
          <a:ext cx="2057400" cy="1171575"/>
        </p:xfrm>
        <a:graphic>
          <a:graphicData uri="http://schemas.openxmlformats.org/drawingml/2006/table">
            <a:tbl>
              <a:tblPr/>
              <a:tblGrid>
                <a:gridCol w="762000"/>
                <a:gridCol w="609600"/>
                <a:gridCol w="685800"/>
              </a:tblGrid>
              <a:tr h="403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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偶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奇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偶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奇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奇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奇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偶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85" name="Group 89"/>
          <p:cNvGraphicFramePr>
            <a:graphicFrameLocks noGrp="1"/>
          </p:cNvGraphicFramePr>
          <p:nvPr/>
        </p:nvGraphicFramePr>
        <p:xfrm>
          <a:off x="5715000" y="2297113"/>
          <a:ext cx="2514600" cy="1171575"/>
        </p:xfrm>
        <a:graphic>
          <a:graphicData uri="http://schemas.openxmlformats.org/drawingml/2006/table">
            <a:tbl>
              <a:tblPr/>
              <a:tblGrid>
                <a:gridCol w="931863"/>
                <a:gridCol w="744537"/>
                <a:gridCol w="838200"/>
              </a:tblGrid>
              <a:tr h="403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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180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180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180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180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0</a:t>
                      </a: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º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37" name="Rectangle 83"/>
          <p:cNvSpPr/>
          <p:nvPr/>
        </p:nvSpPr>
        <p:spPr>
          <a:xfrm>
            <a:off x="1143000" y="1752600"/>
            <a:ext cx="1296988" cy="568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38" name="Rectangle 84"/>
          <p:cNvSpPr/>
          <p:nvPr/>
        </p:nvSpPr>
        <p:spPr>
          <a:xfrm>
            <a:off x="6477000" y="1752600"/>
            <a:ext cx="1130300" cy="568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39" name="Rectangle 85"/>
          <p:cNvSpPr/>
          <p:nvPr/>
        </p:nvSpPr>
        <p:spPr>
          <a:xfrm>
            <a:off x="3733800" y="1752600"/>
            <a:ext cx="1201738" cy="568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0182" name="Rectangle 86"/>
          <p:cNvSpPr/>
          <p:nvPr/>
        </p:nvSpPr>
        <p:spPr>
          <a:xfrm>
            <a:off x="381000" y="3810000"/>
            <a:ext cx="8153400" cy="2286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952500" lvl="0" indent="-9525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形式上不同的代数系统，如果同构，就可抽象地把它们看作是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本质上相同的代数系统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，所不同的只是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所用的符号不同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。并且，容易看出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同构的逆仍是一个同构。</a:t>
            </a:r>
            <a:endParaRPr lang="zh-CN" altLang="en-US" sz="26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441" name="AutoShape 87">
            <a:hlinkClick r:id="" action="ppaction://hlinkshowjump?jump=nextslide"/>
          </p:cNvPr>
          <p:cNvSpPr/>
          <p:nvPr/>
        </p:nvSpPr>
        <p:spPr>
          <a:xfrm>
            <a:off x="8686800" y="6477000"/>
            <a:ext cx="457200" cy="38100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565B8C4-C49D-432D-A310-40E019D8402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2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905000"/>
            <a:ext cx="8229600" cy="24384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自同态、自同构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是一个代数系统，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如果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是由&lt;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的同态，则称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自同态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如果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是由&lt;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的同构，则称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自同构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413" name="AutoShape 4">
            <a:hlinkClick r:id="rId1" action="ppaction://hlinksldjump"/>
          </p:cNvPr>
          <p:cNvSpPr/>
          <p:nvPr/>
        </p:nvSpPr>
        <p:spPr>
          <a:xfrm>
            <a:off x="8610600" y="6477000"/>
            <a:ext cx="533400" cy="3810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1195A3-2644-48C0-B8E0-610CF8EC68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219200"/>
            <a:ext cx="8229600" cy="1038225"/>
          </a:xfrm>
        </p:spPr>
        <p:txBody>
          <a:bodyPr vert="horz" wrap="square" lIns="91440" tIns="45720" rIns="91440" bIns="45720" anchor="t" anchorCtr="0"/>
          <a:p>
            <a:pPr marL="1078230" indent="-107823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是代数系统的集合，则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中代数系统之间的同构关系是一个等价关系。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1124" name="Text Box 4"/>
          <p:cNvSpPr txBox="1"/>
          <p:nvPr/>
        </p:nvSpPr>
        <p:spPr>
          <a:xfrm>
            <a:off x="381000" y="2193925"/>
            <a:ext cx="8305800" cy="88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（1）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自反性：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因为任何一个代数系统可以通过恒等映射与它自身同构；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1125" name="Text Box 5"/>
          <p:cNvSpPr txBox="1"/>
          <p:nvPr/>
        </p:nvSpPr>
        <p:spPr>
          <a:xfrm>
            <a:off x="381000" y="3124200"/>
            <a:ext cx="8382000" cy="128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（2）对称性：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 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且有对应的同构映射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是双射函数</a:t>
            </a:r>
            <a:r>
              <a:rPr lang="zh-CN" altLang="en-US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的逆是&lt;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的同构映射，即&lt;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1126" name="Text Box 6"/>
          <p:cNvSpPr txBox="1"/>
          <p:nvPr/>
        </p:nvSpPr>
        <p:spPr>
          <a:xfrm>
            <a:off x="381000" y="4495800"/>
            <a:ext cx="8382000" cy="175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（3）传递性：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的同构映射，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的同构映射，因为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是双射函数，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baseline="-16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的同构映射。即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所以，同构关系是等价关系。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8440" name="AutoShape 7">
            <a:hlinkClick r:id="" action="ppaction://hlinkshowjump?jump=nextslide"/>
          </p:cNvPr>
          <p:cNvSpPr/>
          <p:nvPr/>
        </p:nvSpPr>
        <p:spPr>
          <a:xfrm>
            <a:off x="8686800" y="6553200"/>
            <a:ext cx="457200" cy="30480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4" grpId="0"/>
      <p:bldP spid="261125" grpId="0"/>
      <p:bldP spid="2611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FA5344-D1B0-4EC5-8D10-55CB0026688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60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153400" cy="4619625"/>
          </a:xfrm>
        </p:spPr>
        <p:txBody>
          <a:bodyPr vert="horz" wrap="square" lIns="91440" tIns="45720" rIns="91440" bIns="45720" anchor="t" anchorCtr="0"/>
          <a:p>
            <a:pPr marL="755650" indent="-755650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是由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的一个同态。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55650" indent="-755650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a）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是半群，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那么在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作用下，同态象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55650" indent="-755650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也是半群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55650" indent="-755650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b）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是独异点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，那么在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作用下，同态象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55650" indent="-755650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(A),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也是独异点。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55650" indent="-755650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c）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是群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，那么在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作用下，同态象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55650" indent="-755650" eaLnBrk="1" hangingPunct="1">
              <a:lnSpc>
                <a:spcPct val="120000"/>
              </a:lnSpc>
              <a:spcBef>
                <a:spcPct val="1000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(A),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也是群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755650" indent="-755650" eaLnBrk="1" hangingPunct="1">
              <a:lnSpc>
                <a:spcPct val="120000"/>
              </a:lnSpc>
              <a:spcBef>
                <a:spcPct val="10000"/>
              </a:spcBef>
              <a:buNone/>
            </a:pP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61" name="AutoShape 4">
            <a:hlinkClick r:id="" action="ppaction://hlinkshowjump?jump=lastslideviewed"/>
          </p:cNvPr>
          <p:cNvSpPr/>
          <p:nvPr/>
        </p:nvSpPr>
        <p:spPr>
          <a:xfrm>
            <a:off x="8686800" y="6553200"/>
            <a:ext cx="457200" cy="304800"/>
          </a:xfrm>
          <a:prstGeom prst="actionButtonReturn">
            <a:avLst/>
          </a:prstGeom>
          <a:solidFill>
            <a:schemeClr val="accent1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E5DFE62-11D9-4F1E-8F75-AC87A9E4377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0484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447800"/>
            <a:ext cx="8305800" cy="609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先证（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a）： &lt;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(A),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是半群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2452" name="Text Box 4"/>
          <p:cNvSpPr txBox="1"/>
          <p:nvPr/>
        </p:nvSpPr>
        <p:spPr>
          <a:xfrm>
            <a:off x="304800" y="2057400"/>
            <a:ext cx="8382000" cy="342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onotype Sorts" pitchFamily="2" charset="2"/>
              </a:rPr>
              <a:t>1）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证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运算在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上封闭  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是半群，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是一个代数结构，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如果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是由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的一个同态，则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对于</a:t>
            </a:r>
            <a:r>
              <a:rPr lang="zh-CN" altLang="en-US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a，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b</a:t>
            </a:r>
            <a:r>
              <a:rPr lang="en-US" altLang="zh-CN" sz="26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x, y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使得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(x)=a  ,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(y)=b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中必有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z=x★y,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所以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(y)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(x★y)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(z)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DE49B7A-E83A-4A5C-9E21-85F2C74A75E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219200"/>
            <a:ext cx="7467600" cy="609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Monotype Sorts" pitchFamily="2" charset="2"/>
              </a:rPr>
              <a:t>2）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上满足结合律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09" name="Text Box 4"/>
          <p:cNvSpPr txBox="1"/>
          <p:nvPr/>
        </p:nvSpPr>
        <p:spPr>
          <a:xfrm>
            <a:off x="561975" y="1643063"/>
            <a:ext cx="71628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b, 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x, y, z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使得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(x)=a ,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(y)=b ,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(z)=c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3477" name="Text Box 5"/>
          <p:cNvSpPr txBox="1"/>
          <p:nvPr/>
        </p:nvSpPr>
        <p:spPr>
          <a:xfrm>
            <a:off x="533400" y="2590800"/>
            <a:ext cx="7162800" cy="3902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因为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上是可结合的，所以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(bc)=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(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(z) )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(y★z)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(x★(y★z)) 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((x★y)★z)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(x★y)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(z) 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 =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(y))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(z)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   =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b)c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(A),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半群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1511" name="AutoShape 6">
            <a:hlinkClick r:id="rId1" action="ppaction://hlinksldjump"/>
          </p:cNvPr>
          <p:cNvSpPr/>
          <p:nvPr/>
        </p:nvSpPr>
        <p:spPr>
          <a:xfrm>
            <a:off x="8686800" y="6553200"/>
            <a:ext cx="457200" cy="304800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33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639E93-8B2E-497F-8A0C-2E8664E18F5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2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371600"/>
            <a:ext cx="8229600" cy="533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再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证（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b）： &lt;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(A),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是独异点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4500" name="Text Box 4"/>
          <p:cNvSpPr txBox="1"/>
          <p:nvPr/>
        </p:nvSpPr>
        <p:spPr>
          <a:xfrm>
            <a:off x="457200" y="1981200"/>
            <a:ext cx="81534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是独异点，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中的幺元，</a:t>
            </a:r>
            <a:r>
              <a:rPr lang="zh-CN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那么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</a:t>
            </a:r>
            <a:r>
              <a:rPr lang="zh-CN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中的幺元。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4501" name="Text Box 5"/>
          <p:cNvSpPr txBox="1"/>
          <p:nvPr/>
        </p:nvSpPr>
        <p:spPr>
          <a:xfrm>
            <a:off x="457200" y="3124200"/>
            <a:ext cx="82296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∵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使得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(x)=a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(x★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(x)=a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            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★x)=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(A),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中的幺元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(A),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是独异点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5" name="AutoShape 6">
            <a:hlinkClick r:id="rId1" action="ppaction://hlinksldjump"/>
          </p:cNvPr>
          <p:cNvSpPr/>
          <p:nvPr/>
        </p:nvSpPr>
        <p:spPr>
          <a:xfrm>
            <a:off x="8686800" y="6553200"/>
            <a:ext cx="457200" cy="304800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36" name="AutoShape 7">
            <a:hlinkClick r:id="rId2" action="ppaction://hlinksldjump"/>
          </p:cNvPr>
          <p:cNvSpPr/>
          <p:nvPr/>
        </p:nvSpPr>
        <p:spPr>
          <a:xfrm>
            <a:off x="7924800" y="6629400"/>
            <a:ext cx="533400" cy="2286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  <p:bldP spid="23450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418100-071E-4B4C-AFE9-DDE12FDE903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4" name="Rectangle 3"/>
          <p:cNvSpPr>
            <a:spLocks noGrp="1"/>
          </p:cNvSpPr>
          <p:nvPr>
            <p:ph idx="1" hasCustomPrompt="1"/>
          </p:nvPr>
        </p:nvSpPr>
        <p:spPr>
          <a:xfrm>
            <a:off x="762000" y="2209800"/>
            <a:ext cx="7772400" cy="13716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这一节讨论两个代数系统之间的联系。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着重研究两个代数系统之间的同态关系和同构关系。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254100-D71F-485F-932A-CC250C23B72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295400"/>
            <a:ext cx="8305800" cy="2286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最后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证（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c）： &lt;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(A),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是群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是群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使得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(x)=a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∵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是群，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∴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都有逆元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57" name="Text Box 4"/>
          <p:cNvSpPr txBox="1"/>
          <p:nvPr/>
        </p:nvSpPr>
        <p:spPr>
          <a:xfrm>
            <a:off x="457200" y="3352800"/>
            <a:ext cx="83058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又∵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(x★x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★x)=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   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的逆元，即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(x</a:t>
            </a:r>
            <a:r>
              <a:rPr lang="en-US" altLang="zh-CN" sz="26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=[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(x)] </a:t>
            </a:r>
            <a:r>
              <a:rPr lang="en-US" altLang="zh-CN" sz="26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中的任意元素都有逆元,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是群。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综合上述(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a)、(b)、(c)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三步，定理证毕。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58" name="AutoShape 5">
            <a:hlinkClick r:id="rId1" action="ppaction://hlinksldjump"/>
          </p:cNvPr>
          <p:cNvSpPr/>
          <p:nvPr/>
        </p:nvSpPr>
        <p:spPr>
          <a:xfrm>
            <a:off x="8686800" y="6553200"/>
            <a:ext cx="457200" cy="304800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59" name="AutoShape 6">
            <a:hlinkClick r:id="rId2" action="ppaction://hlinksldjump"/>
          </p:cNvPr>
          <p:cNvSpPr/>
          <p:nvPr/>
        </p:nvSpPr>
        <p:spPr>
          <a:xfrm>
            <a:off x="7880350" y="6473825"/>
            <a:ext cx="577850" cy="38735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141</a:t>
            </a:r>
            <a:endParaRPr lang="zh-CN" altLang="en-US" sz="1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60" name="AutoShape 7">
            <a:hlinkClick r:id="" action="ppaction://hlinkshowjump?jump=lastslideviewed"/>
          </p:cNvPr>
          <p:cNvSpPr/>
          <p:nvPr/>
        </p:nvSpPr>
        <p:spPr>
          <a:xfrm>
            <a:off x="7239000" y="6553200"/>
            <a:ext cx="457200" cy="304800"/>
          </a:xfrm>
          <a:prstGeom prst="actionButtonReturn">
            <a:avLst/>
          </a:prstGeom>
          <a:solidFill>
            <a:srgbClr val="FFFF00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561" name="AutoShape 8">
            <a:hlinkClick r:id="" action="ppaction://noaction"/>
          </p:cNvPr>
          <p:cNvSpPr/>
          <p:nvPr/>
        </p:nvSpPr>
        <p:spPr>
          <a:xfrm>
            <a:off x="3635375" y="6597650"/>
            <a:ext cx="431800" cy="260350"/>
          </a:xfrm>
          <a:prstGeom prst="actionButtonForwardNext">
            <a:avLst/>
          </a:prstGeom>
          <a:solidFill>
            <a:srgbClr val="CC0099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5CD7595-56C2-4C83-B400-1AAA37C2A6D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704975"/>
            <a:ext cx="8229600" cy="2790825"/>
          </a:xfrm>
        </p:spPr>
        <p:txBody>
          <a:bodyPr vert="horz" wrap="square" lIns="91440" tIns="45720" rIns="91440" bIns="45720" anchor="t" anchorCtr="0"/>
          <a:p>
            <a:pPr marL="854075" indent="-854075"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  同态核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54075" indent="-85407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定义4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如果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为代数结构&lt;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G’,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的一个同态映射，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G’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中有么元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记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54075" indent="-85407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Ker(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)={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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G∧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)＝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’}</a:t>
            </a:r>
            <a:endParaRPr lang="en-US" altLang="zh-CN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54075" indent="-85407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称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Ker(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为同态映射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的核，简称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同态核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kernel of homomorphism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），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9A47624-8CA9-4772-B0FC-5CB00101B70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229600" cy="1114425"/>
          </a:xfrm>
        </p:spPr>
        <p:txBody>
          <a:bodyPr vert="horz" wrap="square" lIns="91440" tIns="45720" rIns="91440" bIns="45720" anchor="t" anchorCtr="0"/>
          <a:p>
            <a:pPr marL="952500" indent="-95250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定理3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为群&lt;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到群&lt;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G’,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的同态映射， 则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的同态核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的子群。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9621" name="Text Box 5"/>
          <p:cNvSpPr txBox="1"/>
          <p:nvPr/>
        </p:nvSpPr>
        <p:spPr>
          <a:xfrm>
            <a:off x="457200" y="2743200"/>
            <a:ext cx="74676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先证★运算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上封闭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’=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1" action="ppaction://hlinksldjump"/>
              </a:rPr>
              <a:t>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K，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故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K，★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运算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上封闭。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39622" name="Text Box 6"/>
          <p:cNvSpPr txBox="1"/>
          <p:nvPr/>
        </p:nvSpPr>
        <p:spPr>
          <a:xfrm>
            <a:off x="1219200" y="4876800"/>
            <a:ext cx="66294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再证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K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中的元素有逆元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而对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K,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k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)= [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)] 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hlinkClick r:id="rId2" action="ppaction://hlinksldjump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’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故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K。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结论得证。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607" name="Rectangle 7"/>
          <p:cNvSpPr/>
          <p:nvPr/>
        </p:nvSpPr>
        <p:spPr>
          <a:xfrm>
            <a:off x="1676400" y="2252663"/>
            <a:ext cx="3670300" cy="568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Ker(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)={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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G∧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)=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’}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3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21" grpId="0"/>
      <p:bldP spid="2396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B344AD2-FA12-4DF1-8AA9-B2BB4BB84E3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380683" y="-158115"/>
            <a:ext cx="7793037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0643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229600" cy="4619625"/>
          </a:xfrm>
        </p:spPr>
        <p:txBody>
          <a:bodyPr vert="horz" wrap="square" lIns="91440" tIns="45720" rIns="91440" bIns="45720" anchor="t" anchorCtr="0"/>
          <a:p>
            <a:pPr marL="952500" indent="-9525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五   同态与同余关系的对应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52500" indent="-9525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定义5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是一个代数系统，并设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上的一个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等价关系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。如果对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52500" indent="-9525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&lt;b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,b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时，蕴涵着&lt;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★b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★b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52500" indent="-9525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1) 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上关于★的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同余关系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congruen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ce 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relations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。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52500" indent="-95250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2) 由这个同余关系将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划分成的等价类称为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同余类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52500" indent="-952500" eaLnBrk="1" hangingPunct="1">
              <a:buNone/>
            </a:pP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629" name="AutoShape 4">
            <a:hlinkClick r:id="" action="ppaction://hlinkshowjump?jump=lastslideviewed"/>
          </p:cNvPr>
          <p:cNvSpPr/>
          <p:nvPr/>
        </p:nvSpPr>
        <p:spPr>
          <a:xfrm>
            <a:off x="8763000" y="6477000"/>
            <a:ext cx="381000" cy="381000"/>
          </a:xfrm>
          <a:prstGeom prst="actionButtonReturn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charRg st="1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charRg st="7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charRg st="12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charRg st="165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5E3D07-DF15-4648-9E36-92EA5A75F4A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382000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A={a, b, c, d}，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代数系统&lt;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A，★&gt;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以及在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上定义的等价关系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如下所示。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2271" name="Group 127"/>
          <p:cNvGraphicFramePr>
            <a:graphicFrameLocks noGrp="1"/>
          </p:cNvGraphicFramePr>
          <p:nvPr/>
        </p:nvGraphicFramePr>
        <p:xfrm>
          <a:off x="990600" y="2438400"/>
          <a:ext cx="2743200" cy="1798640"/>
        </p:xfrm>
        <a:graphic>
          <a:graphicData uri="http://schemas.openxmlformats.org/drawingml/2006/table">
            <a:tbl>
              <a:tblPr/>
              <a:tblGrid>
                <a:gridCol w="547688"/>
                <a:gridCol w="549275"/>
                <a:gridCol w="549275"/>
                <a:gridCol w="549275"/>
                <a:gridCol w="547687"/>
              </a:tblGrid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★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2312" name="Group 168"/>
          <p:cNvGraphicFramePr>
            <a:graphicFrameLocks noGrp="1"/>
          </p:cNvGraphicFramePr>
          <p:nvPr/>
        </p:nvGraphicFramePr>
        <p:xfrm>
          <a:off x="4267200" y="2438400"/>
          <a:ext cx="2743200" cy="1798640"/>
        </p:xfrm>
        <a:graphic>
          <a:graphicData uri="http://schemas.openxmlformats.org/drawingml/2006/table">
            <a:tbl>
              <a:tblPr/>
              <a:tblGrid>
                <a:gridCol w="547688"/>
                <a:gridCol w="549275"/>
                <a:gridCol w="549275"/>
                <a:gridCol w="563562"/>
                <a:gridCol w="533400"/>
              </a:tblGrid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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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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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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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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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2313" name="Text Box 169"/>
          <p:cNvSpPr txBox="1"/>
          <p:nvPr/>
        </p:nvSpPr>
        <p:spPr>
          <a:xfrm>
            <a:off x="685800" y="4572000"/>
            <a:ext cx="7924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R={&lt;a,a&gt;,&lt;a,b&gt;,&lt;b,a&gt;,&lt;b,b&gt;,&lt;c,c&gt;,&lt;c,d&gt;,&lt;d,c&gt;,&lt;d,d&gt;}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2314" name="Text Box 170"/>
          <p:cNvSpPr txBox="1"/>
          <p:nvPr/>
        </p:nvSpPr>
        <p:spPr>
          <a:xfrm>
            <a:off x="762000" y="5181600"/>
            <a:ext cx="7391400" cy="1084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等价类[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a]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=[b]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={a，b}，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[c]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=[d]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={c，d}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313" grpId="0"/>
      <p:bldP spid="2623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FC3025-0218-409E-B54C-E97E32D7E74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67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153400" cy="4238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R={&lt;a,a&gt;,&lt;a,b&gt;,&lt;b,a&gt;,&lt;b,b&gt;,&lt;c,c&gt;,&lt;c,d&gt;,&lt;d,c&gt;,&lt;d,d&gt;}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容易验证对于任意的&lt;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&gt;，&lt;a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 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a&gt;=&lt;a, a&gt;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      &lt;a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b&gt;=&lt;a, a&gt;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&lt;a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a&gt;=&lt;a, a&gt;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      &lt;a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b&gt;=&lt;a, a&gt;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&lt;a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c, 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c&gt;=&lt;d, d&gt;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      &lt;a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c, 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d&gt;=&lt;d, c&gt;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&lt;a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d, 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c&gt;=&lt;c, d&gt;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      &lt;a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d, a</a:t>
            </a:r>
            <a:r>
              <a:rPr lang="en-US" altLang="zh-CN" sz="2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d&gt;=&lt;c, c&gt;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…………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3172" name="Text Box 4"/>
          <p:cNvSpPr txBox="1"/>
          <p:nvPr/>
        </p:nvSpPr>
        <p:spPr>
          <a:xfrm>
            <a:off x="457200" y="5257800"/>
            <a:ext cx="7924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上的同余关系。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3173" name="Text Box 5"/>
          <p:cNvSpPr txBox="1"/>
          <p:nvPr/>
        </p:nvSpPr>
        <p:spPr>
          <a:xfrm>
            <a:off x="457200" y="5867400"/>
            <a:ext cx="7924800" cy="487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同余关系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将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划分为同余类{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a，b}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和{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c，d}l。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679" name="AutoShape 6">
            <a:hlinkClick r:id="rId1" action="ppaction://hlinksldjump"/>
          </p:cNvPr>
          <p:cNvSpPr/>
          <p:nvPr/>
        </p:nvSpPr>
        <p:spPr>
          <a:xfrm>
            <a:off x="8534400" y="6553200"/>
            <a:ext cx="609600" cy="30480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/>
      <p:bldP spid="2631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178E54-D76F-4636-892C-EEC1EFC9829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00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305800" cy="2028825"/>
          </a:xfrm>
        </p:spPr>
        <p:txBody>
          <a:bodyPr vert="horz" wrap="square" lIns="91440" tIns="45720" rIns="91440" bIns="45720" anchor="t" anchorCtr="0"/>
          <a:p>
            <a:pPr marL="854075" indent="-85407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定理4</a:t>
            </a:r>
            <a:r>
              <a:rPr lang="zh-CN" altLang="en-US" sz="26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是一个代数系统，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上的同余关系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B={A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，...，A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是由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诱导的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的一个划分，那么，必定存在新的代数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结构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它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的同态象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4741" name="Text Box 5"/>
          <p:cNvSpPr txBox="1"/>
          <p:nvPr/>
        </p:nvSpPr>
        <p:spPr>
          <a:xfrm>
            <a:off x="381000" y="3352800"/>
            <a:ext cx="83058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755650" lvl="0" indent="-75565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上定义二元运算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为：对于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j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B，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任取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，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如果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244742" name="Text Box 6"/>
          <p:cNvSpPr txBox="1"/>
          <p:nvPr/>
        </p:nvSpPr>
        <p:spPr>
          <a:xfrm>
            <a:off x="990600" y="4495800"/>
            <a:ext cx="69342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由于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上的同余关系，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所以，以上定义的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是唯一的。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03" name="AutoShape 7">
            <a:hlinkClick r:id="rId1" action="ppaction://hlinksldjump"/>
          </p:cNvPr>
          <p:cNvSpPr/>
          <p:nvPr/>
        </p:nvSpPr>
        <p:spPr>
          <a:xfrm>
            <a:off x="8534400" y="6553200"/>
            <a:ext cx="609600" cy="3048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9704" name="AutoShape 8">
            <a:hlinkClick r:id="" action="ppaction://hlinkshowjump?jump=lastslideviewed"/>
          </p:cNvPr>
          <p:cNvSpPr/>
          <p:nvPr/>
        </p:nvSpPr>
        <p:spPr>
          <a:xfrm>
            <a:off x="8001000" y="6553200"/>
            <a:ext cx="457200" cy="304800"/>
          </a:xfrm>
          <a:prstGeom prst="actionButtonReturn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1" grpId="0"/>
      <p:bldP spid="2447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AF8956-FC1C-476C-A046-DBA7D9B3498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2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229600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作映射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(a)=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endParaRPr lang="en-US" altLang="zh-CN" sz="2600" b="1" i="1" baseline="-25000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显然，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的满映射。</a:t>
            </a:r>
            <a:endParaRPr lang="zh-CN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对于任意的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x,y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，x,y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必属于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中的某两个同余类，不妨设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，y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，1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≤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≤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r，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同时，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必属于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中某个同余类，不防设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 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，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于是就有</a:t>
            </a:r>
            <a:endParaRPr lang="zh-CN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f(x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y) =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= f(x)  f(y)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因此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f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是由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到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的满同态，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即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是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的同态象。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6B8BF9-F3F4-4497-9741-D9BDD5DED62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74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153400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A={a, b, c, d}，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代数系统&lt;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如下。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是定义在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上的等价关系，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R={&lt;a,a&gt;,&lt;a,b&gt;,&lt;b,a&gt;,&lt;b,b&gt;, &lt;c,c&gt;,&lt;c,d&gt;,&lt;d,c&gt;,&lt;d,d&gt;}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6789" name="Group 5"/>
          <p:cNvGraphicFramePr>
            <a:graphicFrameLocks noGrp="1"/>
          </p:cNvGraphicFramePr>
          <p:nvPr>
            <p:ph type="tbl" idx="1"/>
          </p:nvPr>
        </p:nvGraphicFramePr>
        <p:xfrm>
          <a:off x="5638800" y="2514600"/>
          <a:ext cx="2743200" cy="1798640"/>
        </p:xfrm>
        <a:graphic>
          <a:graphicData uri="http://schemas.openxmlformats.org/drawingml/2006/table">
            <a:tbl>
              <a:tblPr/>
              <a:tblGrid>
                <a:gridCol w="547688"/>
                <a:gridCol w="549275"/>
                <a:gridCol w="549275"/>
                <a:gridCol w="549275"/>
                <a:gridCol w="547687"/>
              </a:tblGrid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★</a:t>
                      </a:r>
                      <a:endParaRPr kumimoji="0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97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2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829" name="Text Box 45"/>
          <p:cNvSpPr txBox="1"/>
          <p:nvPr/>
        </p:nvSpPr>
        <p:spPr>
          <a:xfrm>
            <a:off x="609600" y="2895600"/>
            <a:ext cx="39624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已知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上的同余关系。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6830" name="Text Box 46"/>
          <p:cNvSpPr txBox="1"/>
          <p:nvPr/>
        </p:nvSpPr>
        <p:spPr>
          <a:xfrm>
            <a:off x="609600" y="3429000"/>
            <a:ext cx="51816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B={{a, b}, {c, d}}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的一个划分。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上的二元运算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如下表：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46857" name="Group 73"/>
          <p:cNvGraphicFramePr>
            <a:graphicFrameLocks noGrp="1"/>
          </p:cNvGraphicFramePr>
          <p:nvPr/>
        </p:nvGraphicFramePr>
        <p:xfrm>
          <a:off x="914400" y="4495800"/>
          <a:ext cx="3124200" cy="1371600"/>
        </p:xfrm>
        <a:graphic>
          <a:graphicData uri="http://schemas.openxmlformats.org/drawingml/2006/table">
            <a:tbl>
              <a:tblPr/>
              <a:tblGrid>
                <a:gridCol w="1096963"/>
                <a:gridCol w="1014412"/>
                <a:gridCol w="1012825"/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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{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a，b}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{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c，d}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{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a，b}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{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a，b}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{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c，d}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{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c，d}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{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c，d}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{</a:t>
                      </a: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a，b}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849" name="Text Box 65"/>
          <p:cNvSpPr txBox="1"/>
          <p:nvPr/>
        </p:nvSpPr>
        <p:spPr>
          <a:xfrm>
            <a:off x="4495800" y="4419600"/>
            <a:ext cx="38862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的映射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(a)={a，b}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(c)={c，d}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(b)={a，b}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(d)={c，d}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6850" name="Text Box 66"/>
          <p:cNvSpPr txBox="1"/>
          <p:nvPr/>
        </p:nvSpPr>
        <p:spPr>
          <a:xfrm>
            <a:off x="381000" y="6096000"/>
            <a:ext cx="74676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A，★&gt;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的同态象。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4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6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6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6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6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29" grpId="0"/>
      <p:bldP spid="246830" grpId="0"/>
      <p:bldP spid="246849" grpId="0"/>
      <p:bldP spid="2468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64EA53-EFBD-4954-9333-BC7618A5A46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219200"/>
            <a:ext cx="8382000" cy="2286000"/>
          </a:xfrm>
        </p:spPr>
        <p:txBody>
          <a:bodyPr vert="horz" wrap="square" lIns="91440" tIns="45720" rIns="91440" bIns="45720" anchor="t" anchorCtr="0"/>
          <a:p>
            <a:pPr marL="854075" indent="-85407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定理5</a:t>
            </a:r>
            <a:r>
              <a:rPr lang="zh-CN" altLang="en-US" sz="26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是由&lt;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同态映射，如果在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上定义二元关系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54075" indent="-85407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a,b&gt;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当且仅当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(a)=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(b)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54075" indent="-85407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那么，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的一个同余关系。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7812" name="AutoShape 4"/>
          <p:cNvSpPr/>
          <p:nvPr/>
        </p:nvSpPr>
        <p:spPr>
          <a:xfrm>
            <a:off x="6324600" y="2057400"/>
            <a:ext cx="2133600" cy="1371600"/>
          </a:xfrm>
          <a:prstGeom prst="wedgeRoundRectCallout">
            <a:avLst>
              <a:gd name="adj1" fmla="val -90181"/>
              <a:gd name="adj2" fmla="val -231"/>
              <a:gd name="adj3" fmla="val 16667"/>
            </a:avLst>
          </a:prstGeom>
          <a:solidFill>
            <a:srgbClr val="69FFD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象相同的元素属于一个同余类。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7813" name="Text Box 5"/>
          <p:cNvSpPr txBox="1"/>
          <p:nvPr/>
        </p:nvSpPr>
        <p:spPr>
          <a:xfrm>
            <a:off x="304800" y="3154363"/>
            <a:ext cx="86106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证明：因为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 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a,a&gt;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若&lt;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a,b&gt;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,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 ,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a&gt;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。    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若&lt;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a,b&gt;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, &lt;b,c&gt;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(b)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(c) ,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a,c&gt;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7814" name="Text Box 6"/>
          <p:cNvSpPr txBox="1"/>
          <p:nvPr/>
        </p:nvSpPr>
        <p:spPr>
          <a:xfrm>
            <a:off x="685800" y="4648200"/>
            <a:ext cx="78486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最后，又因为若&lt;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a,b&gt;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， &lt;c,d&gt;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(a★c)=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(c)=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(d)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(b★d)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所以，&lt;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a★c , b★d&gt;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因此，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上的同余关系。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Wingdings 2" panose="050201020105070707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4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247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2" grpId="0" animBg="1"/>
      <p:bldP spid="247813" grpId="0"/>
      <p:bldP spid="2478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6E1827-0D18-40CF-B8F9-8DBBE35C621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304800" y="1295400"/>
            <a:ext cx="8305800" cy="4924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755650" marR="0" lvl="0" indent="-7556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一、同态</a:t>
            </a:r>
            <a:endParaRPr kumimoji="1" lang="zh-CN" altLang="en-US" sz="2600" b="1" i="0" u="none" strike="noStrike" kern="120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755650" marR="0" lvl="0" indent="-7556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定义1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设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A, ★&gt;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B,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是两个代数系统，★和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分别是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上的二元运算，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是从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到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的一个映射，使对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1200" cap="none" spc="0" normalizeH="0" baseline="-2500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A，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有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1200" cap="none" spc="0" normalizeH="0" baseline="-2500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★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1200" cap="none" spc="0" normalizeH="0" baseline="-2500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)=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1200" cap="none" spc="0" normalizeH="0" baseline="-2500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1200" cap="none" spc="0" normalizeH="0" baseline="-2500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endParaRPr kumimoji="0" lang="en-US" altLang="zh-CN" sz="26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755650" marR="0" lvl="0" indent="-7556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(1) 称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为由代数结构&lt;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A, ★&gt;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到&lt;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B,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同态映射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；</a:t>
            </a:r>
            <a:endParaRPr kumimoji="0" lang="en-US" altLang="zh-CN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755650" marR="0" lvl="0" indent="-7556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(2) 称代数结构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A, ★&gt;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同态于&lt;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B,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&gt;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记为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A~B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； </a:t>
            </a:r>
            <a:endParaRPr kumimoji="0" lang="en-US" altLang="zh-CN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755650" marR="0" lvl="0" indent="-7556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(3) 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(A),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称为&lt;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A, ★&gt;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的一个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同态象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755650" marR="0" lvl="0" indent="-7556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其中</a:t>
            </a:r>
            <a:r>
              <a:rPr kumimoji="0" lang="en-US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(A)={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|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),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A}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endParaRPr kumimoji="1" lang="zh-CN" altLang="en-US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21188" name="AutoShape 4"/>
          <p:cNvSpPr/>
          <p:nvPr/>
        </p:nvSpPr>
        <p:spPr>
          <a:xfrm>
            <a:off x="5508625" y="692150"/>
            <a:ext cx="3397250" cy="1220788"/>
          </a:xfrm>
          <a:prstGeom prst="wedgeRoundRectCallout">
            <a:avLst>
              <a:gd name="adj1" fmla="val -24449"/>
              <a:gd name="adj2" fmla="val 50032"/>
              <a:gd name="adj3" fmla="val 16667"/>
            </a:avLst>
          </a:prstGeom>
          <a:solidFill>
            <a:srgbClr val="3333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同态公式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先算后映=先映后算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运算的象=象的运算</a:t>
            </a:r>
            <a:endParaRPr lang="en-US" altLang="zh-CN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1189" name="Rectangle 5"/>
          <p:cNvSpPr/>
          <p:nvPr/>
        </p:nvSpPr>
        <p:spPr>
          <a:xfrm>
            <a:off x="609600" y="56388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51" name="AutoShape 6">
            <a:hlinkClick r:id="rId1" action="ppaction://hlinksldjump"/>
          </p:cNvPr>
          <p:cNvSpPr/>
          <p:nvPr/>
        </p:nvSpPr>
        <p:spPr>
          <a:xfrm>
            <a:off x="8610600" y="6477000"/>
            <a:ext cx="533400" cy="38100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5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97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134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17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charRg st="208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uiExpand="1" build="p"/>
      <p:bldP spid="22118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005540-A4BF-4880-8FF2-F0F57D863D5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sz="32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    代数结构</a:t>
            </a:r>
            <a:endParaRPr lang="zh-CN" altLang="en-US" sz="3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0515" name="Rectangle 3"/>
          <p:cNvSpPr>
            <a:spLocks noGrp="1"/>
          </p:cNvSpPr>
          <p:nvPr>
            <p:ph idx="1" hasCustomPrompt="1"/>
          </p:nvPr>
        </p:nvSpPr>
        <p:spPr>
          <a:xfrm>
            <a:off x="1066800" y="1600200"/>
            <a:ext cx="5562600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§1	代数系统的引入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§2	运算及其性质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§3	半群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§4	群与子群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§5	阿贝尔群和循环群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7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	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陪集与拉格朗日定理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8	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§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9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32051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5427663"/>
            <a:ext cx="360363" cy="2841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20515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2" dur="indefinite"/>
                                        <p:tgtEl>
                                          <p:spTgt spid="320515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20515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5" dur="indefinite"/>
                                        <p:tgtEl>
                                          <p:spTgt spid="320515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2051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18" dur="indefinite"/>
                                        <p:tgtEl>
                                          <p:spTgt spid="32051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20515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1" dur="indefinite"/>
                                        <p:tgtEl>
                                          <p:spTgt spid="320515">
                                            <p:txEl>
                                              <p:charRg st="21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20515">
                                            <p:txEl>
                                              <p:charRg st="35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4" dur="indefinite"/>
                                        <p:tgtEl>
                                          <p:spTgt spid="320515">
                                            <p:txEl>
                                              <p:charRg st="35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320515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27" dur="indefinite"/>
                                        <p:tgtEl>
                                          <p:spTgt spid="320515">
                                            <p:txEl>
                                              <p:charRg st="4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" dur="indefinite"/>
                                        <p:tgtEl>
                                          <p:spTgt spid="320515">
                                            <p:txEl>
                                              <p:charRg st="6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15"/>
                                      </p:to>
                                    </p:set>
                                    <p:animEffect filter="image" prLst="opacity: 0.15">
                                      <p:cBhvr rctx="IE">
                                        <p:cTn id="30" dur="indefinite"/>
                                        <p:tgtEl>
                                          <p:spTgt spid="320515">
                                            <p:txEl>
                                              <p:charRg st="6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75A17D7-674D-4EA3-8746-913952F4D28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4820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151813" cy="4619625"/>
          </a:xfrm>
        </p:spPr>
        <p:txBody>
          <a:bodyPr vert="horz" wrap="square" lIns="91440" tIns="45720" rIns="91440" bIns="45720" anchor="t" anchorCtr="0"/>
          <a:p>
            <a:pPr marL="0" indent="57467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讨论具有两个二元运算的代数系统。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57467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对于给定的两个代数系统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可将其组合成一个具有两个二元运算的代数系统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★，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。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我们感兴趣于两个二元运算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之间有联系的代数系统。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57467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通常，把第一个二元运算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★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称为“加法”，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57467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把第二个运算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称为“乘法”。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2E9024-6B60-40E8-AE80-EFB8F31A794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44" name="Text Box 4"/>
          <p:cNvSpPr/>
          <p:nvPr>
            <p:ph idx="1" hasCustomPrompt="1"/>
          </p:nvPr>
        </p:nvSpPr>
        <p:spPr>
          <a:xfrm>
            <a:off x="381000" y="1400175"/>
            <a:ext cx="8229600" cy="4619625"/>
          </a:xfrm>
        </p:spPr>
        <p:txBody>
          <a:bodyPr vert="horz" wrap="square" lIns="91440" tIns="45720" rIns="91440" bIns="45720" anchor="t" anchorCtr="0"/>
          <a:p>
            <a:pPr marL="0" indent="574675"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例如，具有加法和乘法这两个二元运算的实数系统&lt;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R，+，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和整数系统&lt;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I，+，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574675"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b, 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R(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或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I)，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574675"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(b+c)=(a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b)+(a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c)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574675"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以及(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b+c)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a=(b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a)+(c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a)，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574675" eaLnBrk="1" hangingPunct="1">
              <a:lnSpc>
                <a:spcPct val="13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这种联系就是乘法运算对于加法运算是可分配的。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D60727-05AC-47B8-8423-7343C6DBC57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86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458200" cy="5000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一、环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★,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是一个代数系统，如果满足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（1） 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★ 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是阿贝尔群。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（2） 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是半群。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（3）运算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对运算★可分配，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即对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a,b,c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，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b★c)= (a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b) ★ (a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c)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(b★c)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= (b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a) ★ (c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称代数结构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★,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为环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ring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一般将★称为加运算，记为“+”，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将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称为乘运算，记为“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”。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6869" name="AutoShape 4">
            <a:hlinkClick r:id="rId1" action="ppaction://hlinksldjump"/>
          </p:cNvPr>
          <p:cNvSpPr/>
          <p:nvPr/>
        </p:nvSpPr>
        <p:spPr>
          <a:xfrm>
            <a:off x="8567738" y="6597650"/>
            <a:ext cx="576262" cy="260350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7FAECB-E9E1-402A-A663-BA478DFCF3E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7892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219200"/>
            <a:ext cx="8382000" cy="10382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 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Klein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四元群，其中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K={e, a, b, c}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的运算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如下所示。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8324" name="Group 36"/>
          <p:cNvGraphicFramePr>
            <a:graphicFrameLocks noGrp="1"/>
          </p:cNvGraphicFramePr>
          <p:nvPr/>
        </p:nvGraphicFramePr>
        <p:xfrm>
          <a:off x="685800" y="2362200"/>
          <a:ext cx="3124200" cy="2084388"/>
        </p:xfrm>
        <a:graphic>
          <a:graphicData uri="http://schemas.openxmlformats.org/drawingml/2006/table">
            <a:tbl>
              <a:tblPr/>
              <a:tblGrid>
                <a:gridCol w="585788"/>
                <a:gridCol w="2538412"/>
              </a:tblGrid>
              <a:tr h="408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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  a       b      c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  a       b      c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      e       c      b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      c       e      a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      b       a      e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8323" name="Group 35"/>
          <p:cNvGraphicFramePr>
            <a:graphicFrameLocks noGrp="1"/>
          </p:cNvGraphicFramePr>
          <p:nvPr/>
        </p:nvGraphicFramePr>
        <p:xfrm>
          <a:off x="4419600" y="2362200"/>
          <a:ext cx="3124200" cy="2084388"/>
        </p:xfrm>
        <a:graphic>
          <a:graphicData uri="http://schemas.openxmlformats.org/drawingml/2006/table">
            <a:tbl>
              <a:tblPr/>
              <a:tblGrid>
                <a:gridCol w="585788"/>
                <a:gridCol w="2538412"/>
              </a:tblGrid>
              <a:tr h="408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Wingdings" panose="05000000000000000000" pitchFamily="2" charset="2"/>
                        </a:rPr>
                        <a:t>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endParaRP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  a       b      c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  e       e      e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  a       e      a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  b       e      b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  c       e      c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15" name="Text Box 32"/>
          <p:cNvSpPr txBox="1"/>
          <p:nvPr/>
        </p:nvSpPr>
        <p:spPr>
          <a:xfrm>
            <a:off x="762000" y="4648200"/>
            <a:ext cx="54102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，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是一个环。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050CA5C-3416-41EB-8549-5ABACCDDE6CD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91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891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458200" cy="20288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先证&lt;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K，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是一个半群。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都有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都是关于运算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的右幺元；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都有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9316" name="Text Box 4"/>
          <p:cNvSpPr txBox="1"/>
          <p:nvPr/>
        </p:nvSpPr>
        <p:spPr>
          <a:xfrm>
            <a:off x="533400" y="3581400"/>
            <a:ext cx="80010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y, z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可以证明必有(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y)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z=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z)，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因为：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或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y)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z = </a:t>
            </a:r>
            <a:r>
              <a:rPr lang="en-US" altLang="zh-CN" sz="2600" b="1" i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z)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或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y)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z = 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y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z)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9331" name="Group 19"/>
          <p:cNvGraphicFramePr>
            <a:graphicFrameLocks noGrp="1"/>
          </p:cNvGraphicFramePr>
          <p:nvPr/>
        </p:nvGraphicFramePr>
        <p:xfrm>
          <a:off x="5562600" y="1371600"/>
          <a:ext cx="2743200" cy="2084388"/>
        </p:xfrm>
        <a:graphic>
          <a:graphicData uri="http://schemas.openxmlformats.org/drawingml/2006/table">
            <a:tbl>
              <a:tblPr/>
              <a:tblGrid>
                <a:gridCol w="528638"/>
                <a:gridCol w="2214562"/>
              </a:tblGrid>
              <a:tr h="408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Wingdings" panose="05000000000000000000" pitchFamily="2" charset="2"/>
                        </a:rPr>
                        <a:t></a:t>
                      </a:r>
                      <a:endParaRPr kumimoji="0" lang="zh-CN" altLang="en-US" sz="2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endParaRP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 a      b     c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761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57" marB="456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     </a:t>
                      </a:r>
                      <a:r>
                        <a:rPr kumimoji="1" lang="en-US" altLang="zh-CN" sz="26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600" b="1" i="1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57" marB="456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270C15-9516-4DFE-B444-8A6C9FF5F79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en-US" altLang="zh-CN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940" name="Rectangle 3"/>
          <p:cNvSpPr>
            <a:spLocks noGrp="1"/>
          </p:cNvSpPr>
          <p:nvPr>
            <p:ph idx="1" hasCustomPrompt="1"/>
          </p:nvPr>
        </p:nvSpPr>
        <p:spPr>
          <a:xfrm>
            <a:off x="381000" y="2209800"/>
            <a:ext cx="8153400" cy="20288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其次证明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关于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是可分配的。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先证等式  (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y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z)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=(y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(z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x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或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y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z)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=(y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(z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或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y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z)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(y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(z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4196" name="Text Box 4"/>
          <p:cNvSpPr txBox="1"/>
          <p:nvPr/>
        </p:nvSpPr>
        <p:spPr>
          <a:xfrm>
            <a:off x="457200" y="4267200"/>
            <a:ext cx="80010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再证等式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(y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z)=(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y)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z)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y=z，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y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z=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z)=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y)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z)=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y)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y)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64231" name="Group 39"/>
          <p:cNvGraphicFramePr>
            <a:graphicFrameLocks noGrp="1"/>
          </p:cNvGraphicFramePr>
          <p:nvPr/>
        </p:nvGraphicFramePr>
        <p:xfrm>
          <a:off x="2514600" y="304800"/>
          <a:ext cx="2514600" cy="1963738"/>
        </p:xfrm>
        <a:graphic>
          <a:graphicData uri="http://schemas.openxmlformats.org/drawingml/2006/table">
            <a:tbl>
              <a:tblPr/>
              <a:tblGrid>
                <a:gridCol w="585788"/>
                <a:gridCol w="1928812"/>
              </a:tblGrid>
              <a:tr h="409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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a     b    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</a:tr>
              <a:tr h="15544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a     b    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    e     c    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    c     e    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    b     a    e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230" name="Group 38"/>
          <p:cNvGraphicFramePr>
            <a:graphicFrameLocks noGrp="1"/>
          </p:cNvGraphicFramePr>
          <p:nvPr/>
        </p:nvGraphicFramePr>
        <p:xfrm>
          <a:off x="5638800" y="304800"/>
          <a:ext cx="2590800" cy="1957388"/>
        </p:xfrm>
        <a:graphic>
          <a:graphicData uri="http://schemas.openxmlformats.org/drawingml/2006/table">
            <a:tbl>
              <a:tblPr/>
              <a:tblGrid>
                <a:gridCol w="504825"/>
                <a:gridCol w="2085975"/>
              </a:tblGrid>
              <a:tr h="4029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Wingdings" panose="05000000000000000000" pitchFamily="2" charset="2"/>
                        </a:rPr>
                        <a:t>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a     b    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</a:tr>
              <a:tr h="15544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e     e    e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a     e    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b     e    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c     e    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8708721-6ED5-4A81-BAE5-6951B0B9F65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64" name="Rectangle 3"/>
          <p:cNvSpPr>
            <a:spLocks noGrp="1"/>
          </p:cNvSpPr>
          <p:nvPr>
            <p:ph idx="1" hasCustomPrompt="1"/>
          </p:nvPr>
        </p:nvSpPr>
        <p:spPr>
          <a:xfrm>
            <a:off x="304800" y="2286000"/>
            <a:ext cx="8574088" cy="1143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中有一个等于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则等式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(y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z)=(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y)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z)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成立。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71392" name="Group 32"/>
          <p:cNvGraphicFramePr>
            <a:graphicFrameLocks noGrp="1"/>
          </p:cNvGraphicFramePr>
          <p:nvPr/>
        </p:nvGraphicFramePr>
        <p:xfrm>
          <a:off x="2514600" y="304800"/>
          <a:ext cx="2514600" cy="1963738"/>
        </p:xfrm>
        <a:graphic>
          <a:graphicData uri="http://schemas.openxmlformats.org/drawingml/2006/table">
            <a:tbl>
              <a:tblPr/>
              <a:tblGrid>
                <a:gridCol w="585788"/>
                <a:gridCol w="1928812"/>
              </a:tblGrid>
              <a:tr h="409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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a     b    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</a:tr>
              <a:tr h="15544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a     b    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    e     c    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    c     e    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    b     a    e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391" name="Group 31"/>
          <p:cNvGraphicFramePr>
            <a:graphicFrameLocks noGrp="1"/>
          </p:cNvGraphicFramePr>
          <p:nvPr/>
        </p:nvGraphicFramePr>
        <p:xfrm>
          <a:off x="5638800" y="304800"/>
          <a:ext cx="2590800" cy="1957388"/>
        </p:xfrm>
        <a:graphic>
          <a:graphicData uri="http://schemas.openxmlformats.org/drawingml/2006/table">
            <a:tbl>
              <a:tblPr/>
              <a:tblGrid>
                <a:gridCol w="504825"/>
                <a:gridCol w="2085975"/>
              </a:tblGrid>
              <a:tr h="40298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Wingdings" panose="05000000000000000000" pitchFamily="2" charset="2"/>
                        </a:rPr>
                        <a:t>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Wingdings" panose="05000000000000000000" pitchFamily="2" charset="2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a     b    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</a:tr>
              <a:tr h="155440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e     e    e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a     e    a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b     e    b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    c     e    c</a:t>
                      </a:r>
                      <a:endParaRPr kumimoji="1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9FFD8"/>
                    </a:solidFill>
                  </a:tcPr>
                </a:tc>
              </a:tr>
            </a:tbl>
          </a:graphicData>
        </a:graphic>
      </p:graphicFrame>
      <p:sp>
        <p:nvSpPr>
          <p:cNvPr id="271387" name="Text Box 27"/>
          <p:cNvSpPr txBox="1"/>
          <p:nvPr/>
        </p:nvSpPr>
        <p:spPr>
          <a:xfrm>
            <a:off x="381000" y="3352800"/>
            <a:ext cx="75438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y，z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均不等于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y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那么有三种情况：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(1)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b)=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(2)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b=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</a:t>
            </a:r>
            <a:endParaRPr lang="en-US" altLang="zh-CN" sz="26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(3)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 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(x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e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1388" name="Text Box 28"/>
          <p:cNvSpPr txBox="1"/>
          <p:nvPr/>
        </p:nvSpPr>
        <p:spPr>
          <a:xfrm>
            <a:off x="228600" y="5181600"/>
            <a:ext cx="8229600" cy="1123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所以，在代数系统&lt;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中运算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对于运算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是可分配的。因此，&lt;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K，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是一个环。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1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87" grpId="0"/>
      <p:bldP spid="27138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36411DA-ABD7-451B-BF56-7CD448280B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988" name="Rectangle 3"/>
          <p:cNvSpPr>
            <a:spLocks noGrp="1"/>
          </p:cNvSpPr>
          <p:nvPr>
            <p:ph idx="1" hasCustomPrompt="1"/>
          </p:nvPr>
        </p:nvSpPr>
        <p:spPr>
          <a:xfrm>
            <a:off x="457200" y="1447800"/>
            <a:ext cx="7848600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环的性质 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定理1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为环，那么对任意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a,b,c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（1）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a=a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(+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的么元必为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零元)</a:t>
            </a:r>
            <a:endParaRPr lang="zh-CN" altLang="en-US" sz="2600" b="1" dirty="0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（2）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-b)=(-a)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b=-(a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（3）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(-a)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-b)= 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（4）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b-c)= (a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b) - (a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c)  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（5）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(b-c)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= (b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a) - (c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a)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其中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是加法幺元,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表示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的加法逆元,并将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a+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-b)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记为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a-b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989" name="AutoShape 4">
            <a:hlinkClick r:id="" action="ppaction://hlinkshowjump?jump=lastslideviewed"/>
          </p:cNvPr>
          <p:cNvSpPr/>
          <p:nvPr/>
        </p:nvSpPr>
        <p:spPr>
          <a:xfrm>
            <a:off x="8820150" y="6597650"/>
            <a:ext cx="323850" cy="260350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96376EC-87ED-486C-BA91-582030A4765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3012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7467600" cy="25622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证明思路：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（1）先证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= 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因为 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a=(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=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+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根据消去律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= 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同理可证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=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略）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4436" name="AutoShape 4"/>
          <p:cNvSpPr/>
          <p:nvPr/>
        </p:nvSpPr>
        <p:spPr>
          <a:xfrm>
            <a:off x="5029200" y="2895600"/>
            <a:ext cx="2971800" cy="609600"/>
          </a:xfrm>
          <a:prstGeom prst="wedgeRoundRectCallout">
            <a:avLst>
              <a:gd name="adj1" fmla="val -68912"/>
              <a:gd name="adj2" fmla="val -4167"/>
              <a:gd name="adj3" fmla="val 16667"/>
            </a:avLst>
          </a:prstGeom>
          <a:solidFill>
            <a:srgbClr val="0000CC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zh-CN" altLang="en-US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a+ 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=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+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4437" name="Text Box 5"/>
          <p:cNvSpPr txBox="1"/>
          <p:nvPr/>
        </p:nvSpPr>
        <p:spPr>
          <a:xfrm>
            <a:off x="304800" y="3962400"/>
            <a:ext cx="7924800" cy="2473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（2）先证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-b)=-(a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b)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因为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b+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-b)=a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[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b+(-b)]=a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= 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-b)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的加法逆元,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即 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-b)=- (a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b)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同理可证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(-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a)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b=-(a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略）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3015" name="AutoShape 6">
            <a:hlinkClick r:id="rId1" action="ppaction://hlinksldjump"/>
          </p:cNvPr>
          <p:cNvSpPr/>
          <p:nvPr/>
        </p:nvSpPr>
        <p:spPr>
          <a:xfrm>
            <a:off x="8532813" y="6597650"/>
            <a:ext cx="611187" cy="260350"/>
          </a:xfrm>
          <a:prstGeom prst="actionButtonForwardNext">
            <a:avLst/>
          </a:prstGeom>
          <a:solidFill>
            <a:schemeClr val="accent1"/>
          </a:solidFill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27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animBg="1"/>
      <p:bldP spid="2744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762404-6E3A-4F45-82F3-0EC59D1F6DA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171" name="Text Box 2"/>
          <p:cNvSpPr txBox="1"/>
          <p:nvPr/>
        </p:nvSpPr>
        <p:spPr>
          <a:xfrm>
            <a:off x="1371600" y="304800"/>
            <a:ext cx="5943600" cy="885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两个代数系统在同态意义下的相互联系可以由下图来描述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7172" name="Group 36"/>
          <p:cNvGrpSpPr/>
          <p:nvPr/>
        </p:nvGrpSpPr>
        <p:grpSpPr>
          <a:xfrm>
            <a:off x="304800" y="1600200"/>
            <a:ext cx="8534400" cy="4791075"/>
            <a:chOff x="192" y="1008"/>
            <a:chExt cx="5376" cy="3018"/>
          </a:xfrm>
        </p:grpSpPr>
        <p:sp>
          <p:nvSpPr>
            <p:cNvPr id="7173" name="Text Box 4"/>
            <p:cNvSpPr txBox="1"/>
            <p:nvPr/>
          </p:nvSpPr>
          <p:spPr>
            <a:xfrm>
              <a:off x="192" y="3699"/>
              <a:ext cx="53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同态映射示意图</a:t>
              </a:r>
              <a:endPara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74" name="Oval 5"/>
            <p:cNvSpPr/>
            <p:nvPr/>
          </p:nvSpPr>
          <p:spPr>
            <a:xfrm>
              <a:off x="1939" y="1756"/>
              <a:ext cx="135" cy="10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75" name="Oval 6"/>
            <p:cNvSpPr/>
            <p:nvPr/>
          </p:nvSpPr>
          <p:spPr>
            <a:xfrm>
              <a:off x="3104" y="1756"/>
              <a:ext cx="134" cy="10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76" name="Rectangle 7"/>
            <p:cNvSpPr/>
            <p:nvPr/>
          </p:nvSpPr>
          <p:spPr>
            <a:xfrm>
              <a:off x="1116" y="1348"/>
              <a:ext cx="116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77" name="Oval 8"/>
            <p:cNvSpPr/>
            <p:nvPr/>
          </p:nvSpPr>
          <p:spPr>
            <a:xfrm>
              <a:off x="864" y="1008"/>
              <a:ext cx="4301" cy="951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  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78" name="Oval 9"/>
            <p:cNvSpPr/>
            <p:nvPr/>
          </p:nvSpPr>
          <p:spPr>
            <a:xfrm>
              <a:off x="1402" y="1484"/>
              <a:ext cx="134" cy="10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79" name="Oval 10"/>
            <p:cNvSpPr/>
            <p:nvPr/>
          </p:nvSpPr>
          <p:spPr>
            <a:xfrm>
              <a:off x="2656" y="1722"/>
              <a:ext cx="134" cy="10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80" name="Oval 11"/>
            <p:cNvSpPr/>
            <p:nvPr/>
          </p:nvSpPr>
          <p:spPr>
            <a:xfrm>
              <a:off x="4314" y="1654"/>
              <a:ext cx="134" cy="10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81" name="Rectangle 12"/>
            <p:cNvSpPr/>
            <p:nvPr/>
          </p:nvSpPr>
          <p:spPr>
            <a:xfrm>
              <a:off x="3149" y="1449"/>
              <a:ext cx="521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a★c</a:t>
              </a:r>
              <a:endPara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2" name="Rectangle 13"/>
            <p:cNvSpPr/>
            <p:nvPr/>
          </p:nvSpPr>
          <p:spPr>
            <a:xfrm>
              <a:off x="4045" y="1415"/>
              <a:ext cx="533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b★c</a:t>
              </a:r>
              <a:endPara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3" name="Rectangle 14"/>
            <p:cNvSpPr/>
            <p:nvPr/>
          </p:nvSpPr>
          <p:spPr>
            <a:xfrm>
              <a:off x="1312" y="1299"/>
              <a:ext cx="2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4" name="Rectangle 15"/>
            <p:cNvSpPr/>
            <p:nvPr/>
          </p:nvSpPr>
          <p:spPr>
            <a:xfrm>
              <a:off x="2611" y="1449"/>
              <a:ext cx="208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5" name="Rectangle 16"/>
            <p:cNvSpPr/>
            <p:nvPr/>
          </p:nvSpPr>
          <p:spPr>
            <a:xfrm>
              <a:off x="1939" y="1483"/>
              <a:ext cx="232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6" name="Rectangle 17"/>
            <p:cNvSpPr/>
            <p:nvPr/>
          </p:nvSpPr>
          <p:spPr>
            <a:xfrm>
              <a:off x="2432" y="1087"/>
              <a:ext cx="92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A, ★ &gt;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87" name="Oval 18"/>
            <p:cNvSpPr/>
            <p:nvPr/>
          </p:nvSpPr>
          <p:spPr>
            <a:xfrm>
              <a:off x="371" y="2197"/>
              <a:ext cx="4928" cy="1394"/>
            </a:xfrm>
            <a:prstGeom prst="ellipse">
              <a:avLst/>
            </a:prstGeom>
            <a:solidFill>
              <a:srgbClr val="CC99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3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r>
                <a:rPr lang="en-US" altLang="zh-CN" sz="3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B, </a:t>
              </a:r>
              <a:r>
                <a:rPr lang="en-US" altLang="zh-CN" sz="36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3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&gt;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，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7188" name="Oval 19"/>
            <p:cNvSpPr/>
            <p:nvPr/>
          </p:nvSpPr>
          <p:spPr>
            <a:xfrm>
              <a:off x="550" y="2299"/>
              <a:ext cx="4570" cy="884"/>
            </a:xfrm>
            <a:prstGeom prst="ellipse">
              <a:avLst/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   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189" name="Oval 20"/>
            <p:cNvSpPr/>
            <p:nvPr/>
          </p:nvSpPr>
          <p:spPr>
            <a:xfrm>
              <a:off x="1446" y="2605"/>
              <a:ext cx="135" cy="10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90" name="Oval 21"/>
            <p:cNvSpPr/>
            <p:nvPr/>
          </p:nvSpPr>
          <p:spPr>
            <a:xfrm>
              <a:off x="2566" y="2605"/>
              <a:ext cx="135" cy="10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91" name="Oval 22"/>
            <p:cNvSpPr/>
            <p:nvPr/>
          </p:nvSpPr>
          <p:spPr>
            <a:xfrm>
              <a:off x="3821" y="2537"/>
              <a:ext cx="134" cy="10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92" name="Rectangle 23"/>
            <p:cNvSpPr/>
            <p:nvPr/>
          </p:nvSpPr>
          <p:spPr>
            <a:xfrm>
              <a:off x="1057" y="2640"/>
              <a:ext cx="941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(a)=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(b)</a:t>
              </a:r>
              <a:r>
                <a:rPr lang="en-US" altLang="zh-CN" sz="3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3" name="Rectangle 24"/>
            <p:cNvSpPr/>
            <p:nvPr/>
          </p:nvSpPr>
          <p:spPr>
            <a:xfrm>
              <a:off x="2432" y="2651"/>
              <a:ext cx="415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(c)</a:t>
              </a:r>
              <a:endPara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4" name="Rectangle 25"/>
            <p:cNvSpPr/>
            <p:nvPr/>
          </p:nvSpPr>
          <p:spPr>
            <a:xfrm>
              <a:off x="2432" y="2878"/>
              <a:ext cx="5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(A)</a:t>
              </a:r>
              <a:endPara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95" name="Oval 26"/>
            <p:cNvSpPr/>
            <p:nvPr/>
          </p:nvSpPr>
          <p:spPr>
            <a:xfrm>
              <a:off x="2029" y="1688"/>
              <a:ext cx="134" cy="10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96" name="Oval 27"/>
            <p:cNvSpPr/>
            <p:nvPr/>
          </p:nvSpPr>
          <p:spPr>
            <a:xfrm>
              <a:off x="3373" y="1688"/>
              <a:ext cx="134" cy="102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7197" name="Line 28"/>
            <p:cNvSpPr/>
            <p:nvPr/>
          </p:nvSpPr>
          <p:spPr>
            <a:xfrm>
              <a:off x="1491" y="1586"/>
              <a:ext cx="0" cy="105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98" name="Line 29"/>
            <p:cNvSpPr/>
            <p:nvPr/>
          </p:nvSpPr>
          <p:spPr>
            <a:xfrm flipH="1">
              <a:off x="2656" y="1824"/>
              <a:ext cx="45" cy="78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199" name="Line 30"/>
            <p:cNvSpPr/>
            <p:nvPr/>
          </p:nvSpPr>
          <p:spPr>
            <a:xfrm flipH="1">
              <a:off x="1536" y="1790"/>
              <a:ext cx="493" cy="815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00" name="Line 31"/>
            <p:cNvSpPr/>
            <p:nvPr/>
          </p:nvSpPr>
          <p:spPr>
            <a:xfrm>
              <a:off x="3462" y="1790"/>
              <a:ext cx="404" cy="747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01" name="Line 32"/>
            <p:cNvSpPr/>
            <p:nvPr/>
          </p:nvSpPr>
          <p:spPr>
            <a:xfrm flipH="1">
              <a:off x="3955" y="1756"/>
              <a:ext cx="403" cy="78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02" name="Rectangle 33"/>
            <p:cNvSpPr/>
            <p:nvPr/>
          </p:nvSpPr>
          <p:spPr>
            <a:xfrm>
              <a:off x="2242" y="3245"/>
              <a:ext cx="85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&lt;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B,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&gt;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3" name="Rectangle 34"/>
            <p:cNvSpPr/>
            <p:nvPr/>
          </p:nvSpPr>
          <p:spPr>
            <a:xfrm>
              <a:off x="3046" y="2557"/>
              <a:ext cx="1935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(a) 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(c) =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(b) 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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(c)</a:t>
              </a:r>
              <a:endPara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04" name="Rectangle 35"/>
            <p:cNvSpPr/>
            <p:nvPr/>
          </p:nvSpPr>
          <p:spPr>
            <a:xfrm>
              <a:off x="2976" y="2819"/>
              <a:ext cx="1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C8A73-D2E0-452F-959A-3D6F5432900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403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403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295400"/>
            <a:ext cx="7772400" cy="21050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（3）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(-a)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-b)= a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∵a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-b)+ (-a)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-b) = [a+(-a)]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-b) =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-b)=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-b)+   (a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b)  = 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[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-b)+b]  =  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∴   (-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-b) =  (a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b)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5460" name="Text Box 4"/>
          <p:cNvSpPr txBox="1"/>
          <p:nvPr/>
        </p:nvSpPr>
        <p:spPr>
          <a:xfrm>
            <a:off x="304800" y="3400425"/>
            <a:ext cx="80772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（4） a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b-c)= (a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b) - (a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c)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b-c)=a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[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b+(-c)] = 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 + 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(- c)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= 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b+(-a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c) = 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b-a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5461" name="Text Box 5"/>
          <p:cNvSpPr txBox="1"/>
          <p:nvPr/>
        </p:nvSpPr>
        <p:spPr>
          <a:xfrm>
            <a:off x="304800" y="4848225"/>
            <a:ext cx="81534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（5） (b-c)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= (b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a) - (c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a)</a:t>
            </a:r>
            <a:endParaRPr lang="en-US" altLang="zh-CN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(b-c)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a=[b+(- c)]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a= 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a+ (- c 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=b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a+ (-c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a) =b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a-c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/>
      <p:bldP spid="27546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585601-8A5A-4999-9EEE-683E943DEC6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05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5060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676400"/>
            <a:ext cx="8229600" cy="2105025"/>
          </a:xfrm>
        </p:spPr>
        <p:txBody>
          <a:bodyPr vert="horz" wrap="square" lIns="91440" tIns="45720" rIns="91440" bIns="45720" anchor="t" anchorCtr="0"/>
          <a:p>
            <a:pPr marL="952500" indent="-9525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一些特殊环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52500" indent="-9525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定义 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设&lt;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&gt;是环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52500" indent="-9525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如果&lt;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&gt;是可交换的, 称&lt;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&gt;是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交换环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;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52500" indent="-95250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如果&lt;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&gt;含有么元, 称&lt;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&gt;是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含么环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333B27-0CA3-4483-9AF1-BF73EC6B8BA0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60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608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153400" cy="29432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是一个集合，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(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S)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是它的幂集，如果在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(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S)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上定义二元运算+和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如下：对于任意的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A，B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 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(S)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Euclid Symbol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      A+B={x|(x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S)∧(x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A∨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x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B)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∧(x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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A∩B)}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Euclid Symbol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      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B=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A∩B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Euclid Symbol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   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容易证明&lt;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 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(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S),+,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是一个环，称它为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S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的子集环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0581" name="Text Box 5"/>
          <p:cNvSpPr txBox="1"/>
          <p:nvPr/>
        </p:nvSpPr>
        <p:spPr>
          <a:xfrm>
            <a:off x="381000" y="4343400"/>
            <a:ext cx="8153400" cy="1131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由于集合运算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∩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是可交换的，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&lt;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 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(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S),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&gt;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含有幺元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S，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Euclid Symbol" pitchFamily="18" charset="2"/>
              </a:rPr>
              <a:t>因此子集环是含幺交换环。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sym typeface="Euclid 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5027D6-0037-4A81-A41F-468B7404194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1604" name="Text Box 4"/>
          <p:cNvSpPr txBox="1"/>
          <p:nvPr/>
        </p:nvSpPr>
        <p:spPr>
          <a:xfrm>
            <a:off x="366713" y="1700213"/>
            <a:ext cx="8382000" cy="294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定义3</a:t>
            </a:r>
            <a:r>
              <a:rPr lang="zh-CN" altLang="en-US" sz="26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设&lt;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是一个代数结构，如果满足：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1.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A,+&gt;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是阿贝尔群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2.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是可交换独异点，且无零因子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，即对任意的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，a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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，b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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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3.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运算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对于运算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是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可分配的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则称 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109" name="AutoShape 5">
            <a:hlinkClick r:id="" action="ppaction://hlinkshowjump?jump=lastslideviewed"/>
          </p:cNvPr>
          <p:cNvSpPr/>
          <p:nvPr/>
        </p:nvSpPr>
        <p:spPr>
          <a:xfrm>
            <a:off x="8675688" y="6453188"/>
            <a:ext cx="468312" cy="404812"/>
          </a:xfrm>
          <a:prstGeom prst="actionButtonReturn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E7F2E6-F4C9-44E8-B6D2-355E040F69C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13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8132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153400" cy="461962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例: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I，+，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是整环。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因为&lt;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I，+&gt;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是一个具有加法幺元0，且对任意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有逆元-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的阿贝尔群；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是可交换独异点，且满足无零因子条件；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运算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对于运算+是可分配的，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故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I，+，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是整环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770118-6833-4F7E-A4EC-B14FA629E465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915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229600" cy="1190625"/>
          </a:xfrm>
        </p:spPr>
        <p:txBody>
          <a:bodyPr vert="horz" wrap="square" lIns="91440" tIns="45720" rIns="91440" bIns="45720" anchor="t" anchorCtr="0"/>
          <a:p>
            <a:pPr marL="852805" indent="-85280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定理2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在整环&lt;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+,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中的无零因子条件等价于消去律，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即对于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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和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a=c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b，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必有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a=b。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8532" name="Text Box 4"/>
          <p:cNvSpPr txBox="1"/>
          <p:nvPr/>
        </p:nvSpPr>
        <p:spPr>
          <a:xfrm>
            <a:off x="381000" y="2514600"/>
            <a:ext cx="83820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证明:   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整环&lt;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+, 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中无零因子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消去律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8533" name="Text Box 5"/>
          <p:cNvSpPr txBox="1"/>
          <p:nvPr/>
        </p:nvSpPr>
        <p:spPr>
          <a:xfrm>
            <a:off x="762000" y="3124200"/>
            <a:ext cx="7391400" cy="199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先证整环&lt;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+,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中无零因子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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消去律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若&lt;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中无零因子，并设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a=c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则有：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- c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b= c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- b)=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所以，必有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a=b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。 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8534" name="Text Box 6"/>
          <p:cNvSpPr txBox="1"/>
          <p:nvPr/>
        </p:nvSpPr>
        <p:spPr>
          <a:xfrm>
            <a:off x="1295400" y="5029200"/>
            <a:ext cx="6781800" cy="1520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再证：消去律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 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 +, 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中无零因子</a:t>
            </a:r>
            <a:endParaRPr lang="zh-CN" altLang="en-US" sz="26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若消去律成立，设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，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b=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则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b=a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消去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即得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b=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8535" name="AutoShape 7"/>
          <p:cNvSpPr/>
          <p:nvPr/>
        </p:nvSpPr>
        <p:spPr>
          <a:xfrm>
            <a:off x="6781800" y="4343400"/>
            <a:ext cx="1676400" cy="457200"/>
          </a:xfrm>
          <a:prstGeom prst="wedgeRoundRectCallout">
            <a:avLst>
              <a:gd name="adj1" fmla="val -104074"/>
              <a:gd name="adj2" fmla="val -20486"/>
              <a:gd name="adj3" fmla="val 16667"/>
            </a:avLst>
          </a:prstGeom>
          <a:solidFill>
            <a:srgbClr val="0000CC"/>
          </a:solidFill>
          <a:ln w="9525">
            <a:noFill/>
          </a:ln>
        </p:spPr>
        <p:txBody>
          <a:bodyPr t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a - b= </a:t>
            </a:r>
            <a:r>
              <a:rPr lang="en-US" altLang="zh-CN" sz="26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endParaRPr lang="zh-CN" altLang="en-US" sz="26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2" grpId="0"/>
      <p:bldP spid="278533" grpId="0"/>
      <p:bldP spid="278534" grpId="0"/>
      <p:bldP spid="27853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D81CE5-279B-4675-AFF2-D99445E8E88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017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9555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二、域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定义4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设&lt;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A,+,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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是一个代数结构,如果满足：</a:t>
            </a:r>
            <a:endParaRPr kumimoji="0" lang="zh-CN" altLang="en-US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1.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A,+&gt;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是阿贝尔群。</a:t>
            </a:r>
            <a:endParaRPr kumimoji="0" lang="zh-CN" altLang="en-US" sz="26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2.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A-{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}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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是阿贝尔群。</a:t>
            </a:r>
            <a:endParaRPr kumimoji="0" lang="zh-CN" altLang="en-US" sz="26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3. 运算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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对于运算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+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是可分配的。</a:t>
            </a:r>
            <a:endParaRPr kumimoji="0" lang="zh-CN" altLang="en-US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则称 &lt;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A,+,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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域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fields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0" lang="en-US" altLang="zh-CN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5FF530-D2E7-4FEE-917D-166C3364A4D4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0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524000"/>
            <a:ext cx="8305800" cy="1752600"/>
          </a:xfrm>
        </p:spPr>
        <p:txBody>
          <a:bodyPr vert="horz" wrap="square" lIns="91440" tIns="45720" rIns="91440" bIns="45720" anchor="t" anchorCtr="0"/>
          <a:p>
            <a:pPr marL="1236980" indent="-123698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例：&lt;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Q, 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&gt;, &lt;R, 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&gt;, &lt;C, 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都是域。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1236980" indent="-123698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其中：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Q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为有理数集合，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是实数集合，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是复数集合，+,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分别是各数集上的加法和乘法运算。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3412" name="Text Box 4"/>
          <p:cNvSpPr txBox="1"/>
          <p:nvPr/>
        </p:nvSpPr>
        <p:spPr>
          <a:xfrm>
            <a:off x="533400" y="3429000"/>
            <a:ext cx="8153400" cy="1123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注意：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I,+,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是整环，但不是域。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因为&lt;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I-{0},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不是群。这说明，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整环不一定是域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2F9BBF-FBB9-4744-9A2A-C6018C6D40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2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en-US" altLang="zh-CN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2228" name="Rectangle 3"/>
          <p:cNvSpPr>
            <a:spLocks noGrp="1"/>
          </p:cNvSpPr>
          <p:nvPr>
            <p:ph idx="1" hasCustomPrompt="1"/>
          </p:nvPr>
        </p:nvSpPr>
        <p:spPr>
          <a:xfrm>
            <a:off x="304800" y="1295400"/>
            <a:ext cx="7848600" cy="885825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定理3</a:t>
            </a:r>
            <a:r>
              <a:rPr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域一定是整环。</a:t>
            </a:r>
            <a:endParaRPr lang="zh-CN" altLang="en-US" sz="28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70340" name="Text Box 4"/>
          <p:cNvSpPr txBox="1"/>
          <p:nvPr/>
        </p:nvSpPr>
        <p:spPr>
          <a:xfrm>
            <a:off x="381000" y="2133600"/>
            <a:ext cx="8077200" cy="3432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证明：设&lt;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是任一个域。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对于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a,b,c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a≠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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如果有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b=a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c，（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而1是乘法幺元）则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b=1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b=(a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a)b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          =a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(ab)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          =a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(ac)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          =(a</a:t>
            </a:r>
            <a:r>
              <a:rPr lang="en-US" altLang="zh-CN" sz="2600" b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-1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a)c=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c=c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marL="0" lvl="0" indent="0"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        因此，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是一个整环。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A4D97E-9DC4-401D-9F18-0558AC4BB4C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25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3252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153400" cy="58102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定理4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有限整环一定是域。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2628" name="Text Box 4"/>
          <p:cNvSpPr txBox="1"/>
          <p:nvPr/>
        </p:nvSpPr>
        <p:spPr>
          <a:xfrm>
            <a:off x="381000" y="2133600"/>
            <a:ext cx="8077200" cy="2949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证明：设&lt;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是一个有限整环。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所以，对于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a,b,c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，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若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 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则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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c。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再由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运算的封闭性，就有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c=A 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对于乘法幺元 1，由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c=A 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A，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使得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d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c=1，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d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c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的乘法逆元。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因此，有限整环&lt;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是一个域。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3254" name="AutoShape 5">
            <a:hlinkClick r:id="rId1" action="ppaction://hlinksldjump"/>
          </p:cNvPr>
          <p:cNvSpPr/>
          <p:nvPr/>
        </p:nvSpPr>
        <p:spPr>
          <a:xfrm>
            <a:off x="8675688" y="6524625"/>
            <a:ext cx="468312" cy="333375"/>
          </a:xfrm>
          <a:prstGeom prst="actionButtonBackPrevious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8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48B2B41-7638-448F-A09C-891C35A0F2B7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6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153400" cy="46196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例1：代数系统&lt;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I, · &gt;，I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是整数集，· 是普通乘法运算。若对运算结果只感兴趣于正、负、零之间的特征区别，则代数系统&lt;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I, ·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运算结果的特征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就可以用另一个代数系统&lt;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☉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的运算结果来描述，其中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B={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正，负，零}，☉ 是定义在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上的二元运算，如表所示。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22227" name="Group 19"/>
          <p:cNvGraphicFramePr>
            <a:graphicFrameLocks noGrp="1"/>
          </p:cNvGraphicFramePr>
          <p:nvPr/>
        </p:nvGraphicFramePr>
        <p:xfrm>
          <a:off x="2743200" y="4537075"/>
          <a:ext cx="3124200" cy="1792288"/>
        </p:xfrm>
        <a:graphic>
          <a:graphicData uri="http://schemas.openxmlformats.org/drawingml/2006/table">
            <a:tbl>
              <a:tblPr/>
              <a:tblGrid>
                <a:gridCol w="508000"/>
                <a:gridCol w="2616200"/>
              </a:tblGrid>
              <a:tr h="4572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☉ 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正      负      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507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正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负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正      负      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负      正      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零      零      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8C5D8CF-16F0-430F-BC11-C792630B87FE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42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381000" y="1400175"/>
            <a:ext cx="8305800" cy="4619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三、同态映射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定义5-9.5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设&lt;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A,+,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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和&lt;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B,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,⊙&gt;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是两个代数结构,如果一个从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到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的映射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满足如下条件：</a:t>
            </a:r>
            <a:endParaRPr kumimoji="0" lang="zh-CN" altLang="en-US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对于任意的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a, b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 ，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有</a:t>
            </a:r>
            <a:endParaRPr kumimoji="0" lang="zh-CN" altLang="en-US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1. 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(a+b)=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(a)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 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(b)</a:t>
            </a:r>
            <a:endParaRPr kumimoji="0" lang="en-US" altLang="zh-CN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2. 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(a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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b)=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(a) ⊙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(b)</a:t>
            </a:r>
            <a:endParaRPr kumimoji="0" lang="en-US" altLang="zh-CN" sz="2600" b="1" i="0" u="none" strike="noStrike" kern="1200" cap="none" spc="0" normalizeH="0" baseline="0" noProof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则称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为由 &lt;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A,+,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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到&lt;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B,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,⊙&gt;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的一个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同态映射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，并称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 </a:t>
            </a:r>
            <a:r>
              <a:rPr kumimoji="0" lang="en-US" altLang="zh-CN" sz="2600" b="1" i="1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(A),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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,⊙&gt;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A,+, 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</a:t>
            </a:r>
            <a:r>
              <a:rPr kumimoji="0" lang="en-US" altLang="zh-CN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&gt;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的同态象。</a:t>
            </a:r>
            <a:endParaRPr kumimoji="0" lang="zh-CN" altLang="en-US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5F286E-2EA1-4C05-8D4B-D86B991939F2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2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5300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153400" cy="461962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设&lt;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是一个代数结构，并设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上同时关于运算+和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的同余关系，即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上的一个等价关系，并且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若&lt;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&gt;,&lt;b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,b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R，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则&lt;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&gt;,&lt;a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R。</a:t>
            </a:r>
            <a:endParaRPr lang="en-US" altLang="zh-CN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B={A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 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 ...,  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}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由同余关系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诱导的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的划分，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其中，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(i=1,2,…,r)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都是同余类。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上定义两个二元运算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和⊙如下：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其中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⊙A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= 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l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l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其中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5301" name="AutoShape 4">
            <a:hlinkClick r:id="rId1" action="ppaction://hlinksldjump"/>
          </p:cNvPr>
          <p:cNvSpPr/>
          <p:nvPr/>
        </p:nvSpPr>
        <p:spPr>
          <a:xfrm>
            <a:off x="8610600" y="6629400"/>
            <a:ext cx="533400" cy="22860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5302" name="AutoShape 5">
            <a:hlinkClick r:id="rId2" action="ppaction://hlinksldjump"/>
          </p:cNvPr>
          <p:cNvSpPr/>
          <p:nvPr/>
        </p:nvSpPr>
        <p:spPr>
          <a:xfrm>
            <a:off x="7772400" y="6629400"/>
            <a:ext cx="533400" cy="228600"/>
          </a:xfrm>
          <a:prstGeom prst="actionButtonForwardNext">
            <a:avLst/>
          </a:prstGeom>
          <a:solidFill>
            <a:srgbClr val="FFFF00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40A29B8-0973-481F-ABAE-4D82FA6D865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632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定义一个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的映射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满足如下条件：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对于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，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(a) = A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那么，对于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x,y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必有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y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以及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(x+y)= 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x+y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endParaRPr lang="en-US" altLang="zh-CN" sz="2600" b="1" i="1" baseline="-25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而         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k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(x+y)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(y)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类似地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y)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(x)⊙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(y)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r>
              <a:rPr lang="zh-CN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所以，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是由 &lt;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A,+,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到&lt;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,⊙&gt;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的一个同态映射，故&lt;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,⊙&gt;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是 &lt;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A,+, 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的同态象。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C936EE-D4CC-460D-8095-AAB02A4A51A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7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734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153400" cy="14192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例：设&lt;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N,+,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是一个代数系统，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是自然数集， +和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是普通的加法和乘法运算，并设代数系统&lt;{偶，奇}，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，⊙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 </a:t>
            </a:r>
            <a:r>
              <a:rPr lang="en-US" altLang="zh-CN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&gt;，</a:t>
            </a:r>
            <a:r>
              <a:rPr lang="zh-CN" altLang="en-US" sz="31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其运算表如下：</a:t>
            </a:r>
            <a:endParaRPr lang="zh-CN" altLang="en-US" sz="31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94916" name="Group 4"/>
          <p:cNvGraphicFramePr>
            <a:graphicFrameLocks noGrp="1"/>
          </p:cNvGraphicFramePr>
          <p:nvPr/>
        </p:nvGraphicFramePr>
        <p:xfrm>
          <a:off x="1447800" y="2819400"/>
          <a:ext cx="2057400" cy="1171575"/>
        </p:xfrm>
        <a:graphic>
          <a:graphicData uri="http://schemas.openxmlformats.org/drawingml/2006/table">
            <a:tbl>
              <a:tblPr/>
              <a:tblGrid>
                <a:gridCol w="762000"/>
                <a:gridCol w="609600"/>
                <a:gridCol w="685800"/>
              </a:tblGrid>
              <a:tr h="403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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sym typeface="Symbol" panose="05050102010706020507" pitchFamily="18" charset="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偶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奇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偶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奇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奇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奇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偶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94954" name="Group 42"/>
          <p:cNvGraphicFramePr>
            <a:graphicFrameLocks noGrp="1"/>
          </p:cNvGraphicFramePr>
          <p:nvPr/>
        </p:nvGraphicFramePr>
        <p:xfrm>
          <a:off x="4343400" y="2819400"/>
          <a:ext cx="2057400" cy="1171575"/>
        </p:xfrm>
        <a:graphic>
          <a:graphicData uri="http://schemas.openxmlformats.org/drawingml/2006/table">
            <a:tbl>
              <a:tblPr/>
              <a:tblGrid>
                <a:gridCol w="762000"/>
                <a:gridCol w="609600"/>
                <a:gridCol w="685800"/>
              </a:tblGrid>
              <a:tr h="4033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⊙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偶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奇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偶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偶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3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奇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偶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indent="-11303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indent="-243205"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indent="-34798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indent="-48768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indent="-48768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奇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94962" name="Group 50"/>
          <p:cNvGrpSpPr/>
          <p:nvPr/>
        </p:nvGrpSpPr>
        <p:grpSpPr>
          <a:xfrm>
            <a:off x="457200" y="4114800"/>
            <a:ext cx="8077200" cy="2187575"/>
            <a:chOff x="288" y="2592"/>
            <a:chExt cx="5088" cy="1378"/>
          </a:xfrm>
        </p:grpSpPr>
        <p:grpSp>
          <p:nvGrpSpPr>
            <p:cNvPr id="57382" name="Group 49"/>
            <p:cNvGrpSpPr/>
            <p:nvPr/>
          </p:nvGrpSpPr>
          <p:grpSpPr>
            <a:xfrm>
              <a:off x="336" y="2592"/>
              <a:ext cx="4176" cy="658"/>
              <a:chOff x="336" y="2592"/>
              <a:chExt cx="4176" cy="658"/>
            </a:xfrm>
          </p:grpSpPr>
          <p:sp>
            <p:nvSpPr>
              <p:cNvPr id="57384" name="Text Box 43"/>
              <p:cNvSpPr txBox="1"/>
              <p:nvPr/>
            </p:nvSpPr>
            <p:spPr>
              <a:xfrm>
                <a:off x="336" y="2736"/>
                <a:ext cx="1008" cy="3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50000"/>
                  </a:spcBef>
                  <a:buNone/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容易验证</a:t>
                </a:r>
                <a:endPara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57385" name="Group 47"/>
              <p:cNvGrpSpPr/>
              <p:nvPr/>
            </p:nvGrpSpPr>
            <p:grpSpPr>
              <a:xfrm>
                <a:off x="1296" y="2592"/>
                <a:ext cx="3216" cy="658"/>
                <a:chOff x="624" y="3360"/>
                <a:chExt cx="3216" cy="658"/>
              </a:xfrm>
            </p:grpSpPr>
            <p:sp>
              <p:nvSpPr>
                <p:cNvPr id="57386" name="Text Box 44"/>
                <p:cNvSpPr txBox="1"/>
                <p:nvPr/>
              </p:nvSpPr>
              <p:spPr>
                <a:xfrm>
                  <a:off x="624" y="3504"/>
                  <a:ext cx="576" cy="3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b="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lnSpc>
                      <a:spcPct val="120000"/>
                    </a:lnSpc>
                    <a:spcBef>
                      <a:spcPct val="50000"/>
                    </a:spcBef>
                    <a:buNone/>
                  </a:pPr>
                  <a:r>
                    <a:rPr lang="en-US" altLang="zh-CN" sz="2600" b="1" i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f</a:t>
                  </a:r>
                  <a:r>
                    <a:rPr lang="en-US" altLang="zh-CN" sz="26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(n)=</a:t>
                  </a:r>
                  <a:endParaRPr lang="zh-CN" altLang="en-US" sz="26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7387" name="Text Box 45"/>
                <p:cNvSpPr txBox="1"/>
                <p:nvPr/>
              </p:nvSpPr>
              <p:spPr>
                <a:xfrm>
                  <a:off x="1200" y="3360"/>
                  <a:ext cx="2640" cy="65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b="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lnSpc>
                      <a:spcPct val="12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26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偶   若</a:t>
                  </a:r>
                  <a:r>
                    <a:rPr lang="en-US" altLang="zh-CN" sz="26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n=2k,  k=0, 1, 2…</a:t>
                  </a:r>
                  <a:endPara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lvl="0" indent="0" eaLnBrk="1" hangingPunct="1">
                    <a:lnSpc>
                      <a:spcPct val="12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26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奇   若</a:t>
                  </a:r>
                  <a:r>
                    <a:rPr lang="en-US" altLang="zh-CN" sz="26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n=2k+1,  k=0, 1, 2…</a:t>
                  </a:r>
                  <a:endParaRPr lang="zh-CN" altLang="en-US" sz="26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57388" name="AutoShape 46"/>
                <p:cNvSpPr/>
                <p:nvPr/>
              </p:nvSpPr>
              <p:spPr>
                <a:xfrm>
                  <a:off x="1191" y="3516"/>
                  <a:ext cx="48" cy="384"/>
                </a:xfrm>
                <a:prstGeom prst="leftBrace">
                  <a:avLst>
                    <a:gd name="adj1" fmla="val 66666"/>
                    <a:gd name="adj2" fmla="val 50000"/>
                  </a:avLst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kumimoji="1" sz="3200" b="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kumimoji="1"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lnSpc>
                      <a:spcPct val="120000"/>
                    </a:lnSpc>
                    <a:spcBef>
                      <a:spcPct val="0"/>
                    </a:spcBef>
                    <a:buNone/>
                  </a:pPr>
                  <a:endParaRPr lang="zh-CN" altLang="en-US" sz="26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</p:grpSp>
        <p:sp>
          <p:nvSpPr>
            <p:cNvPr id="57383" name="Text Box 48"/>
            <p:cNvSpPr txBox="1"/>
            <p:nvPr/>
          </p:nvSpPr>
          <p:spPr>
            <a:xfrm>
              <a:off x="288" y="3312"/>
              <a:ext cx="5088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是由&lt;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N,+, 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Wingdings" panose="05000000000000000000" pitchFamily="2" charset="2"/>
                </a:rPr>
                <a:t>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&gt;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到&lt;{偶，奇}， 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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，⊙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Wingdings" panose="05000000000000000000" pitchFamily="2" charset="2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&gt;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的同态映射。</a:t>
              </a: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因此， &lt;{偶，奇}， 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Symbol" panose="05050102010706020507" pitchFamily="18" charset="2"/>
                </a:rPr>
                <a:t>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，⊙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Wingdings" panose="05000000000000000000" pitchFamily="2" charset="2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&gt;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是&lt;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N,+, 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  <a:sym typeface="Wingdings" panose="05000000000000000000" pitchFamily="2" charset="2"/>
                </a:rPr>
                <a:t>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&gt;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的一个同态象。</a:t>
              </a: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6CB9707-3B0C-47D6-A4C9-E3CF93CEDDF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37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88771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381000" y="1400175"/>
            <a:ext cx="8077200" cy="5810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定理5-9.5   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任一环的同态象是一个环。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endParaRPr kumimoji="0" lang="zh-CN" altLang="en-US" sz="26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Wingdings 2" panose="05020102010507070707" pitchFamily="18" charset="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8373" name="Text Box 4"/>
          <p:cNvSpPr txBox="1"/>
          <p:nvPr/>
        </p:nvSpPr>
        <p:spPr>
          <a:xfrm>
            <a:off x="533400" y="2133600"/>
            <a:ext cx="8077200" cy="3386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52805" lvl="0" indent="-852805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证明：设&lt;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A,+,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是一个环，且&lt;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,⊙&gt;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是关于同态映射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的同态象。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52805" lvl="0" indent="-852805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由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A,+&gt;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是阿贝尔群，易证&lt;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也是阿贝尔群。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52805" lvl="0" indent="-852805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由 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是半群，易证&lt;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B,⊙&gt;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也是半群。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52805" lvl="0" indent="-852805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对于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必有相应的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使得                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52805" lvl="0" indent="-852805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 b</a:t>
            </a:r>
            <a:r>
              <a:rPr lang="en-US" altLang="zh-CN" sz="26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(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=1, 2, 3)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852805" lvl="0" indent="-852805" eaLnBrk="1" hangingPunct="1">
              <a:lnSpc>
                <a:spcPct val="120000"/>
              </a:lnSpc>
              <a:spcBef>
                <a:spcPct val="5000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00D499-0B7F-4232-B3D5-1FF3E3170F6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§5-9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环和域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9396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于是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⊙(b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⊙ (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⊙ (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+a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 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+ 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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= (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)⊙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)⊙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)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= (b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⊙b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⊙b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同理可证  (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)⊙b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 (b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⊙b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⊙b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因此&lt;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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, ⊙&gt;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也是一个环。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灯片编号占位符 6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4FDA77-B259-42B4-8E8F-27FD31C59228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3235" name="Rectangle 3"/>
          <p:cNvSpPr>
            <a:spLocks noGrp="1"/>
          </p:cNvSpPr>
          <p:nvPr>
            <p:ph type="body" sz="half" idx="1" hasCustomPrompt="1"/>
          </p:nvPr>
        </p:nvSpPr>
        <p:spPr>
          <a:xfrm>
            <a:off x="827088" y="4149725"/>
            <a:ext cx="7431087" cy="2230438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很显然，对于任意的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 b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I，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</a:t>
            </a:r>
            <a:r>
              <a:rPr lang="zh-CN" altLang="en-US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(a·b)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(a) ☉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(b)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因此，映射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是由&lt;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I, ·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☉&gt;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的一个同态。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9221" name="Group 9"/>
          <p:cNvGrpSpPr/>
          <p:nvPr/>
        </p:nvGrpSpPr>
        <p:grpSpPr>
          <a:xfrm>
            <a:off x="685800" y="1371600"/>
            <a:ext cx="6019800" cy="2487613"/>
            <a:chOff x="432" y="864"/>
            <a:chExt cx="3792" cy="1567"/>
          </a:xfrm>
        </p:grpSpPr>
        <p:grpSp>
          <p:nvGrpSpPr>
            <p:cNvPr id="9233" name="Group 4"/>
            <p:cNvGrpSpPr/>
            <p:nvPr/>
          </p:nvGrpSpPr>
          <p:grpSpPr>
            <a:xfrm>
              <a:off x="1296" y="1296"/>
              <a:ext cx="2928" cy="1135"/>
              <a:chOff x="1296" y="1649"/>
              <a:chExt cx="2928" cy="1135"/>
            </a:xfrm>
          </p:grpSpPr>
          <p:sp>
            <p:nvSpPr>
              <p:cNvPr id="9235" name="Text Box 5"/>
              <p:cNvSpPr txBox="1"/>
              <p:nvPr/>
            </p:nvSpPr>
            <p:spPr>
              <a:xfrm>
                <a:off x="2160" y="1649"/>
                <a:ext cx="2064" cy="10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正              若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n&gt;0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负              若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n&lt;0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零              若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n=0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236" name="Text Box 6"/>
              <p:cNvSpPr txBox="1"/>
              <p:nvPr/>
            </p:nvSpPr>
            <p:spPr>
              <a:xfrm>
                <a:off x="1296" y="2064"/>
                <a:ext cx="672" cy="30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f</a:t>
                </a: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(n)=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237" name="AutoShape 7"/>
              <p:cNvSpPr/>
              <p:nvPr/>
            </p:nvSpPr>
            <p:spPr>
              <a:xfrm>
                <a:off x="1968" y="1728"/>
                <a:ext cx="144" cy="1056"/>
              </a:xfrm>
              <a:prstGeom prst="leftBrace">
                <a:avLst>
                  <a:gd name="adj1" fmla="val 61111"/>
                  <a:gd name="adj2" fmla="val 50000"/>
                </a:avLst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kumimoji="1" sz="32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lnSpc>
                    <a:spcPct val="120000"/>
                  </a:lnSpc>
                  <a:spcBef>
                    <a:spcPct val="0"/>
                  </a:spcBef>
                  <a:buNone/>
                </a:pPr>
                <a:endPara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234" name="Text Box 8"/>
            <p:cNvSpPr txBox="1"/>
            <p:nvPr/>
          </p:nvSpPr>
          <p:spPr>
            <a:xfrm>
              <a:off x="432" y="864"/>
              <a:ext cx="2448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作映射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f</a:t>
              </a: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：I→B</a:t>
              </a: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：</a:t>
              </a: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23284" name="Group 52"/>
          <p:cNvGraphicFramePr>
            <a:graphicFrameLocks noGrp="1"/>
          </p:cNvGraphicFramePr>
          <p:nvPr>
            <p:ph sz="half" idx="1"/>
          </p:nvPr>
        </p:nvGraphicFramePr>
        <p:xfrm>
          <a:off x="5940425" y="260350"/>
          <a:ext cx="2870200" cy="1811338"/>
        </p:xfrm>
        <a:graphic>
          <a:graphicData uri="http://schemas.openxmlformats.org/drawingml/2006/table">
            <a:tbl>
              <a:tblPr/>
              <a:tblGrid>
                <a:gridCol w="466725"/>
                <a:gridCol w="2403475"/>
              </a:tblGrid>
              <a:tr h="4762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☉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正      负      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350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正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负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SzPct val="50000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正      负      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负      正      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零      零      零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83C58CD-3EC8-46A5-B3D5-4C5097B7674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4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400175"/>
            <a:ext cx="8077200" cy="2638425"/>
          </a:xfrm>
        </p:spPr>
        <p:txBody>
          <a:bodyPr vert="horz" wrap="square" lIns="91440" tIns="45720" rIns="91440" bIns="45720" anchor="t" anchorCtr="0"/>
          <a:p>
            <a:pPr marL="0" indent="719455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上例告诉我们，在&lt;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I, ·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中研究运算结果的正、负、零的特征就等于在&lt;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☉&gt;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中的运算特征，可以说，代数系统&lt;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☉&gt;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描述了&lt;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I, · 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中运算结果的这些基本特征。而这正是研究两个代数系统之间是否存在同态的重要意义。</a:t>
            </a:r>
            <a:endParaRPr lang="zh-CN" altLang="en-US" sz="26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4260" name="Text Box 4"/>
          <p:cNvSpPr txBox="1"/>
          <p:nvPr/>
        </p:nvSpPr>
        <p:spPr>
          <a:xfrm>
            <a:off x="381000" y="4038600"/>
            <a:ext cx="8305800" cy="1044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755650" lvl="0" indent="-75565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注意: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由一个代数系统到另一个代数系统可能存在着多于 一个的同态。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246" name="AutoShape 6">
            <a:hlinkClick r:id="rId1" action="ppaction://hlinksldjump"/>
          </p:cNvPr>
          <p:cNvSpPr/>
          <p:nvPr/>
        </p:nvSpPr>
        <p:spPr>
          <a:xfrm>
            <a:off x="8610600" y="6477000"/>
            <a:ext cx="533400" cy="381000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6798A8A-EEA2-46E3-8004-F0781A176E46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1268" name="Rectangle 3"/>
          <p:cNvSpPr>
            <a:spLocks noGrp="1"/>
          </p:cNvSpPr>
          <p:nvPr>
            <p:ph idx="1" hasCustomPrompt="1"/>
          </p:nvPr>
        </p:nvSpPr>
        <p:spPr>
          <a:xfrm>
            <a:off x="381000" y="1219200"/>
            <a:ext cx="8229600" cy="1600200"/>
          </a:xfrm>
        </p:spPr>
        <p:txBody>
          <a:bodyPr vert="horz" wrap="square" lIns="91440" tIns="45720" rIns="91440" bIns="45720" anchor="t" anchorCtr="0"/>
          <a:p>
            <a:pPr marL="574675" indent="-574675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(习题</a:t>
            </a:r>
            <a:r>
              <a:rPr lang="en-US" altLang="zh-CN" sz="2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证明如果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是由&lt;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的同态映射，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是由&lt;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C,△&gt;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的同态映射，那么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baseline="-16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g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是由&lt;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A,★&gt;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C,△&gt;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的同态映射。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284" name="Text Box 4"/>
          <p:cNvSpPr txBox="1"/>
          <p:nvPr/>
        </p:nvSpPr>
        <p:spPr>
          <a:xfrm>
            <a:off x="457200" y="2819400"/>
            <a:ext cx="7924800" cy="3498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证明：已知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g </a:t>
            </a:r>
            <a:r>
              <a:rPr lang="en-US" altLang="zh-CN" sz="2600" b="1" baseline="-16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是由&lt;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A，★&gt;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C，△&gt;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的映射，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对任意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 ，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有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	 f </a:t>
            </a:r>
            <a:r>
              <a:rPr lang="en-US" altLang="zh-CN" sz="2800" b="1" baseline="-16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g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★a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= g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)) △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g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f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   =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baseline="-16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g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△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 </a:t>
            </a:r>
            <a:r>
              <a:rPr lang="en-US" altLang="zh-CN" sz="2800" b="1" baseline="-16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 g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(a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所以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g </a:t>
            </a:r>
            <a:r>
              <a:rPr lang="en-US" altLang="zh-CN" sz="2800" b="1" baseline="-16000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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f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是由&lt;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A，★&gt;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到&lt;</a:t>
            </a: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C，△&gt;</a:t>
            </a:r>
            <a:r>
              <a: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的同态映射。 </a:t>
            </a: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EB84AE8-9C36-4BFD-84C4-35976AB92463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§5-8   </a:t>
            </a:r>
            <a:r>
              <a:rPr lang="zh-CN" altLang="en-US" sz="32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同态与同构</a:t>
            </a:r>
            <a:endParaRPr lang="zh-CN" altLang="en-US" sz="32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381000" y="1400175"/>
            <a:ext cx="8077200" cy="4619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77825" marR="0" lvl="0" indent="-37782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二、同构</a:t>
            </a: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77825" marR="0" lvl="0" indent="-37782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定义2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设</a:t>
            </a:r>
            <a:r>
              <a:rPr kumimoji="0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1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</a:t>
            </a:r>
            <a:r>
              <a:rPr kumimoji="0" lang="zh-CN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由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A, ★&gt;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到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&lt;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B,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&gt;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的一个同态，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77825" marR="0" lvl="0" indent="-37782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如果</a:t>
            </a:r>
            <a:r>
              <a:rPr kumimoji="0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是从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到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的一个满射，则</a:t>
            </a:r>
            <a:r>
              <a:rPr kumimoji="0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称为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满同态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；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77825" marR="0" lvl="0" indent="-37782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如果</a:t>
            </a:r>
            <a:r>
              <a:rPr kumimoji="0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是从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到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的一个</a:t>
            </a:r>
            <a:r>
              <a:rPr kumimoji="0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单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射，则</a:t>
            </a:r>
            <a:r>
              <a:rPr kumimoji="0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称为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单一同态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；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77825" marR="0" lvl="0" indent="-37782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如果</a:t>
            </a:r>
            <a:r>
              <a:rPr kumimoji="0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是从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到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的一个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双射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，则</a:t>
            </a:r>
            <a:r>
              <a:rPr kumimoji="0" lang="en-US" altLang="zh-CN" sz="26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称为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同构映射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，并称&lt;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A, ★&gt;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和&lt;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B,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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&gt;</a:t>
            </a: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是同构的，记作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≌</a:t>
            </a:r>
            <a:r>
              <a:rPr kumimoji="1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0" lang="en-US" altLang="zh-CN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。</a:t>
            </a:r>
            <a:endParaRPr kumimoji="0" lang="en-US" altLang="zh-CN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77825" marR="0" lvl="0" indent="-37782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77825" marR="0" lvl="0" indent="-37782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77825" marR="0" lvl="0" indent="-37782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2293" name="AutoShape 8">
            <a:hlinkClick r:id="rId1" action="ppaction://hlinksldjump"/>
          </p:cNvPr>
          <p:cNvSpPr/>
          <p:nvPr/>
        </p:nvSpPr>
        <p:spPr>
          <a:xfrm>
            <a:off x="8458200" y="6553200"/>
            <a:ext cx="685800" cy="304800"/>
          </a:xfrm>
          <a:prstGeom prst="actionButtonForwardNext">
            <a:avLst/>
          </a:prstGeom>
          <a:solidFill>
            <a:srgbClr val="69FFD8"/>
          </a:solidFill>
          <a:ln w="9525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2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altLang="zh-CN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defRPr kumimoji="1" lang="en-US" altLang="zh-CN" sz="2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13415</Words>
  <Application>WPS 演示</Application>
  <PresentationFormat>全屏显示(4:3)</PresentationFormat>
  <Paragraphs>1156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70" baseType="lpstr">
      <vt:lpstr>Arial</vt:lpstr>
      <vt:lpstr>宋体</vt:lpstr>
      <vt:lpstr>Wingdings</vt:lpstr>
      <vt:lpstr>Times New Roman</vt:lpstr>
      <vt:lpstr>黑体</vt:lpstr>
      <vt:lpstr>Tahoma</vt:lpstr>
      <vt:lpstr>Symbol</vt:lpstr>
      <vt:lpstr>微软雅黑</vt:lpstr>
      <vt:lpstr>Arial Unicode MS</vt:lpstr>
      <vt:lpstr>Monotype Sorts</vt:lpstr>
      <vt:lpstr>Wingdings</vt:lpstr>
      <vt:lpstr>Wingdings 2</vt:lpstr>
      <vt:lpstr>Euclid Symbol</vt:lpstr>
      <vt:lpstr>Symbol</vt:lpstr>
      <vt:lpstr>Blends</vt:lpstr>
      <vt:lpstr>第五章    代数结构</vt:lpstr>
      <vt:lpstr>§5-8   同态与同构</vt:lpstr>
      <vt:lpstr>§5-8   同态与同构</vt:lpstr>
      <vt:lpstr>PowerPoint 演示文稿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§5-8   同态与同构</vt:lpstr>
      <vt:lpstr>第五章    代数结构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  <vt:lpstr>§5-9   环和域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§4  基数的概念</dc:title>
  <dc:creator/>
  <cp:lastModifiedBy>芬迪</cp:lastModifiedBy>
  <cp:revision>857</cp:revision>
  <dcterms:created xsi:type="dcterms:W3CDTF">1900-01-01T00:00:00Z</dcterms:created>
  <dcterms:modified xsi:type="dcterms:W3CDTF">2021-05-19T14:17:24Z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58147D83655247CB999DBCFE66E5AAEE</vt:lpwstr>
  </property>
  <property fmtid="{D5CDD505-2E9C-101B-9397-08002B2CF9AE}" pid="3" name="KSOProductBuildVer">
    <vt:lpwstr>2052-11.1.0.10495</vt:lpwstr>
  </property>
</Properties>
</file>