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313" r:id="rId3"/>
    <p:sldId id="314" r:id="rId4"/>
    <p:sldId id="315" r:id="rId5"/>
    <p:sldId id="317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30" r:id="rId16"/>
    <p:sldId id="331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9"/>
    <p:restoredTop sz="94685"/>
  </p:normalViewPr>
  <p:slideViewPr>
    <p:cSldViewPr showGuides="1">
      <p:cViewPr varScale="1">
        <p:scale>
          <a:sx n="77" d="100"/>
          <a:sy n="77" d="100"/>
        </p:scale>
        <p:origin x="1392" y="90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3AAE3A8-088D-4CC6-BC3A-A7B480479697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6" name="Group 3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57" name="Group 6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2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0E506C-0C05-40D6-8682-ED4309B692A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605A46-3FFC-4163-BC55-35D79C7DD07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23075" y="76200"/>
            <a:ext cx="21209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76200"/>
            <a:ext cx="6213475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605A46-3FFC-4163-BC55-35D79C7DD07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600" b="1" i="0" baseline="0">
                <a:latin typeface="Times New Roman" panose="02020603050405020304" pitchFamily="18" charset="0"/>
                <a:ea typeface="黑体" panose="02010609060101010101" pitchFamily="2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605A46-3FFC-4163-BC55-35D79C7DD07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605A46-3FFC-4163-BC55-35D79C7DD07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7526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419600" y="17526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605A46-3FFC-4163-BC55-35D79C7DD07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605A46-3FFC-4163-BC55-35D79C7DD07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605A46-3FFC-4163-BC55-35D79C7DD07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605A46-3FFC-4163-BC55-35D79C7DD07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605A46-3FFC-4163-BC55-35D79C7DD07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605A46-3FFC-4163-BC55-35D79C7DD07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557213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557213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979488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979488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9064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449263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2398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150938" y="76200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4" name="Rectangle 10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kumimoji="0"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605A46-3FFC-4163-BC55-35D79C7DD07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e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19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png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6.emf"/><Relationship Id="rId1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e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8.emf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1189038" y="765175"/>
            <a:ext cx="6551612" cy="44132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7-3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图的矩阵表示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idx="1" hasCustomPrompt="1"/>
          </p:nvPr>
        </p:nvSpPr>
        <p:spPr>
          <a:xfrm>
            <a:off x="468313" y="1916113"/>
            <a:ext cx="7772400" cy="4033837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矩阵是研究图的一种有力工具，特别是利用计算机来处理有关图的算法时，首先遇到的难题是如何识别图？在前面我们也用有向图来表示集合</a:t>
            </a:r>
            <a:r>
              <a:rPr kumimoji="1" lang="en-US" altLang="zh-CN" i="1" kern="12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A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中元素的关系</a:t>
            </a:r>
            <a:r>
              <a:rPr kumimoji="1" lang="en-US" altLang="zh-CN" i="1" kern="12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R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，这种图被称为关系图，表示了集合</a:t>
            </a:r>
            <a:r>
              <a:rPr kumimoji="1" lang="en-US" altLang="zh-CN" i="1" kern="12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A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中元素的邻接关系，只要将集合</a:t>
            </a:r>
            <a:r>
              <a:rPr kumimoji="1" lang="en-US" altLang="zh-CN" i="1" kern="12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A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中的元素进行编号，这样的邻接关系同样可以用矩阵表示。识别一个图等价于识别一个矩阵。我们要讨论前面的有关图的概念，如何在矩阵中表达出来。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7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7-3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图的矩阵表示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即                                                                 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一般地有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150938" y="1700213"/>
          <a:ext cx="5029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2421890" imgH="243205" progId="Equation.3">
                  <p:embed/>
                </p:oleObj>
              </mc:Choice>
              <mc:Fallback>
                <p:oleObj name="" r:id="rId1" imgW="2421890" imgH="24320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50938" y="1700213"/>
                        <a:ext cx="50292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755650" y="2825750"/>
          <a:ext cx="7921625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4105275" imgH="943610" progId="Equation.3">
                  <p:embed/>
                </p:oleObj>
              </mc:Choice>
              <mc:Fallback>
                <p:oleObj name="" r:id="rId3" imgW="4105275" imgH="94361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5650" y="2825750"/>
                        <a:ext cx="7921625" cy="1998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6"/>
          <p:cNvSpPr txBox="1"/>
          <p:nvPr/>
        </p:nvSpPr>
        <p:spPr>
          <a:xfrm>
            <a:off x="1503363" y="5260975"/>
            <a:ext cx="7086600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上述结论对无向图也成立。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5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7-3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图的矩阵表示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idx="1" hasCustomPrompt="1"/>
          </p:nvPr>
        </p:nvSpPr>
        <p:spPr>
          <a:xfrm>
            <a:off x="468313" y="1268413"/>
            <a:ext cx="7772400" cy="4333875"/>
          </a:xfrm>
          <a:ln/>
        </p:spPr>
        <p:txBody>
          <a:bodyPr vert="horz" wrap="square" lIns="91440" tIns="45720" rIns="91440" bIns="45720" anchor="t" anchorCtr="0"/>
          <a:p>
            <a:pPr indent="386080" algn="just" eaLnBrk="1" hangingPunct="1">
              <a:spcBef>
                <a:spcPct val="0"/>
              </a:spcBef>
              <a:buSzPct val="60000"/>
            </a:pPr>
            <a:r>
              <a:rPr kumimoji="1" lang="en-US" altLang="zh-CN" sz="2400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[</a:t>
            </a:r>
            <a:r>
              <a:rPr kumimoji="1" lang="zh-CN" altLang="en-US" sz="2400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定理</a:t>
            </a:r>
            <a:r>
              <a:rPr kumimoji="1" lang="en-US" altLang="zh-CN" sz="2400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7-3.1]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设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为图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的邻接矩阵，则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))</a:t>
            </a:r>
            <a:r>
              <a:rPr kumimoji="1" lang="en-US" altLang="zh-CN" sz="2400" i="1" kern="1200" baseline="30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l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中的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行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j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列元素等于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中联结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与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j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的长度为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l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的路的数目。</a:t>
            </a:r>
            <a:endParaRPr kumimoji="1" lang="zh-CN" altLang="en-US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indent="386080" algn="just" eaLnBrk="1" hangingPunct="1"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证明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对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l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施归纳法</a:t>
            </a:r>
            <a:endParaRPr kumimoji="1" lang="zh-CN" altLang="en-US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indent="386080" algn="just" eaLnBrk="1" hangingPunct="1"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当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l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=2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时，由上得知是显然成立。</a:t>
            </a:r>
            <a:endParaRPr kumimoji="1" lang="zh-CN" altLang="en-US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indent="386080" algn="just" eaLnBrk="1" hangingPunct="1"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设命题对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l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成立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    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由</a:t>
            </a:r>
            <a:endParaRPr kumimoji="1" lang="zh-CN" altLang="en-US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indent="386080" algn="just" eaLnBrk="1" hangingPunct="1"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故</a:t>
            </a:r>
            <a:endParaRPr kumimoji="1" lang="en-US" altLang="zh-CN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indent="386080" algn="just" eaLnBrk="1" hangingPunct="1">
              <a:spcBef>
                <a:spcPct val="0"/>
              </a:spcBef>
              <a:buSzPct val="60000"/>
            </a:pPr>
            <a:endParaRPr kumimoji="1" lang="zh-CN" altLang="en-US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indent="386080" algn="just" eaLnBrk="1" hangingPunct="1"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根据邻接矩阵的定义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ik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表示联结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与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k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长度为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的路的数目，而是联结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k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与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j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长度为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l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的路的数目，上式的每一项表示由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经过一条边到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k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，再由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k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经过长度为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l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的路到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j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的，总长度为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l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+1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的路的数目。对所有的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k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求和，即是所有从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到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的长度为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l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+1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的路的数目，故命题对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l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+1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成立。</a:t>
            </a:r>
            <a:endParaRPr kumimoji="1" lang="zh-CN" altLang="en-US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graphicFrame>
        <p:nvGraphicFramePr>
          <p:cNvPr id="14340" name="Object 3"/>
          <p:cNvGraphicFramePr>
            <a:graphicFrameLocks noChangeAspect="1"/>
          </p:cNvGraphicFramePr>
          <p:nvPr/>
        </p:nvGraphicFramePr>
        <p:xfrm>
          <a:off x="3635375" y="2997200"/>
          <a:ext cx="33528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1702435" imgH="213995" progId="Equation.3">
                  <p:embed/>
                </p:oleObj>
              </mc:Choice>
              <mc:Fallback>
                <p:oleObj name="" r:id="rId1" imgW="1702435" imgH="213995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35375" y="2997200"/>
                        <a:ext cx="3352800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4"/>
          <p:cNvGraphicFramePr>
            <a:graphicFrameLocks noChangeAspect="1"/>
          </p:cNvGraphicFramePr>
          <p:nvPr/>
        </p:nvGraphicFramePr>
        <p:xfrm>
          <a:off x="1590675" y="3500438"/>
          <a:ext cx="22606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1148080" imgH="418465" progId="Equation.3">
                  <p:embed/>
                </p:oleObj>
              </mc:Choice>
              <mc:Fallback>
                <p:oleObj name="" r:id="rId3" imgW="1148080" imgH="418465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90675" y="3500438"/>
                        <a:ext cx="2260600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7-3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图的矩阵表示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idx="1" hasCustomPrompt="1"/>
          </p:nvPr>
        </p:nvSpPr>
        <p:spPr>
          <a:xfrm>
            <a:off x="457200" y="1752600"/>
            <a:ext cx="7772400" cy="523875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例</a:t>
            </a:r>
            <a:r>
              <a:rPr kumimoji="1" lang="en-US" altLang="zh-CN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en-US" altLang="zh-CN" b="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给定一图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=〈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E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〉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如图所示。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pic>
        <p:nvPicPr>
          <p:cNvPr id="1536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0788" y="1443038"/>
            <a:ext cx="2076450" cy="1666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8" y="2627313"/>
            <a:ext cx="5372100" cy="1800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5" y="4508500"/>
            <a:ext cx="5495925" cy="187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7-3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图的矩阵表示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idx="1" hasCustomPrompt="1"/>
          </p:nvPr>
        </p:nvSpPr>
        <p:spPr>
          <a:xfrm>
            <a:off x="457200" y="1484313"/>
            <a:ext cx="8486775" cy="5040312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从上面的矩阵中我们可以看到一些结论，如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sz="2400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与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sz="2400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之间有两条长度为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3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的路，结点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sz="2400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与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sz="2400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3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之间有一条长度为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的路，在结点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sz="2400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有四条长度为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4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的回路。</a:t>
            </a:r>
            <a:endParaRPr kumimoji="1" lang="zh-CN" altLang="en-US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在许多问题中需要</a:t>
            </a:r>
            <a:r>
              <a:rPr kumimoji="1" lang="zh-CN" altLang="en-US" sz="2400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判断有向图的一个结点</a:t>
            </a:r>
            <a:r>
              <a:rPr kumimoji="1" lang="en-US" altLang="zh-CN" sz="2400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sz="2400" kern="1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zh-CN" altLang="en-US" sz="2400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到另一个结点</a:t>
            </a:r>
            <a:r>
              <a:rPr kumimoji="1" lang="en-US" altLang="zh-CN" sz="2400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sz="2400" kern="1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j</a:t>
            </a:r>
            <a:r>
              <a:rPr kumimoji="1" lang="zh-CN" altLang="en-US" sz="2400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是否存在路的问题。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如果利用图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的邻接矩阵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，则可计算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en-US" altLang="zh-CN" sz="2400" kern="1200" baseline="30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en-US" altLang="zh-CN" sz="2400" kern="1200" baseline="30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3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…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en-US" altLang="zh-CN" sz="2400" kern="1200" baseline="30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n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…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，当发现其中的某个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en-US" altLang="zh-CN" sz="2400" i="1" kern="1200" baseline="30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l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    ≥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，就表明结点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sz="2400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到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sz="2400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j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可达。但这种计算比较繁琐，且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en-US" altLang="zh-CN" sz="2400" i="1" kern="1200" baseline="30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l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不知计算到何时为止。从前面我们得知，如果有向图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有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n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个结点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V={v</a:t>
            </a:r>
            <a:r>
              <a:rPr kumimoji="1" lang="en-US" altLang="zh-CN" sz="2400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,v</a:t>
            </a:r>
            <a:r>
              <a:rPr kumimoji="1" lang="en-US" altLang="zh-CN" sz="2400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,…,v</a:t>
            </a:r>
            <a:r>
              <a:rPr kumimoji="1" lang="en-US" altLang="zh-CN" sz="2400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n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}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sz="2400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到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sz="2400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j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有一条路，则必有一条长度不超过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n-1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的初级通路，因此只要考察   就可以了，其中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(1≤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l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≤n-1)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。对于有向图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中任意两个结点之间的可达性，亦可用可达矩阵表达。</a:t>
            </a:r>
            <a:endParaRPr kumimoji="1" lang="zh-CN" altLang="en-US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6875463" y="3716338"/>
          <a:ext cx="433387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204470" imgH="243205" progId="Equation.3">
                  <p:embed/>
                </p:oleObj>
              </mc:Choice>
              <mc:Fallback>
                <p:oleObj name="" r:id="rId1" imgW="204470" imgH="243205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75463" y="3716338"/>
                        <a:ext cx="433387" cy="496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4"/>
          <p:cNvGraphicFramePr>
            <a:graphicFrameLocks noChangeAspect="1"/>
          </p:cNvGraphicFramePr>
          <p:nvPr/>
        </p:nvGraphicFramePr>
        <p:xfrm>
          <a:off x="4249738" y="5445125"/>
          <a:ext cx="4318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204470" imgH="243205" progId="Equation.3">
                  <p:embed/>
                </p:oleObj>
              </mc:Choice>
              <mc:Fallback>
                <p:oleObj name="" r:id="rId3" imgW="204470" imgH="243205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49738" y="5445125"/>
                        <a:ext cx="431800" cy="496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7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7-3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图的矩阵表示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0"/>
              </a:spcBef>
              <a:buSzPct val="60000"/>
            </a:pPr>
            <a:r>
              <a:rPr kumimoji="1" lang="en-US" altLang="zh-CN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[</a:t>
            </a: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定义</a:t>
            </a:r>
            <a:r>
              <a:rPr kumimoji="1" lang="en-US" altLang="zh-CN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7-3.2] </a:t>
            </a: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可达性矩阵</a:t>
            </a:r>
            <a:endParaRPr kumimoji="1" lang="zh-CN" altLang="en-US" kern="12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b="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令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=〈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E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〉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是一个简单有向图，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|V|=n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，假定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的结点已编序，即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={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,…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n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}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，定义一个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n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×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n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矩阵                。其中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              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称矩阵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P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是图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的可达性矩阵。</a:t>
            </a:r>
            <a:endParaRPr kumimoji="1" lang="en-US" altLang="zh-CN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注意：对角线元素均为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，这是因为结点到自己有一条长度为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0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的路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900113" y="3290888"/>
          <a:ext cx="12954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603250" imgH="184785" progId="Equation.3">
                  <p:embed/>
                </p:oleObj>
              </mc:Choice>
              <mc:Fallback>
                <p:oleObj name="" r:id="rId1" imgW="603250" imgH="18478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00113" y="3290888"/>
                        <a:ext cx="12954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6"/>
          <p:cNvGraphicFramePr>
            <a:graphicFrameLocks noChangeAspect="1"/>
          </p:cNvGraphicFramePr>
          <p:nvPr/>
        </p:nvGraphicFramePr>
        <p:xfrm>
          <a:off x="2195513" y="3716338"/>
          <a:ext cx="367188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2120900" imgH="495935" progId="Equation.3">
                  <p:embed/>
                </p:oleObj>
              </mc:Choice>
              <mc:Fallback>
                <p:oleObj name="" r:id="rId3" imgW="2120900" imgH="495935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95513" y="3716338"/>
                        <a:ext cx="3671887" cy="869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7-3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图的矩阵表示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一般地讲可由图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的邻接矩阵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得到可达性矩阵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P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。即令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B</a:t>
            </a:r>
            <a:r>
              <a:rPr kumimoji="1" lang="en-US" altLang="zh-CN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n 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en-US" altLang="zh-CN" kern="1200" baseline="30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+…+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en-US" altLang="zh-CN" i="1" kern="1200" baseline="30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n-</a:t>
            </a:r>
            <a:r>
              <a:rPr kumimoji="1" lang="en-US" altLang="zh-CN" kern="1200" baseline="30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，再从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B</a:t>
            </a:r>
            <a:r>
              <a:rPr kumimoji="1" lang="en-US" altLang="zh-CN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n 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中将不为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0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的元素改为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，而为零的元素不变，这样改换的矩阵即为可达性矩阵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P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algn="just"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             </a:t>
            </a:r>
            <a:endParaRPr kumimoji="1" lang="en-US" altLang="zh-CN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上述计算可达性矩阵的方法还是比较复杂，因为可达性矩阵是一个元素为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0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或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的布尔矩阵，由于在每个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en-US" altLang="zh-CN" i="1" kern="1200" baseline="30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l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中，对于两个结点间的路的数目不感兴趣，它所关心的是该两个结点间是否有路存在，因此我们可将矩阵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zh-CN" altLang="en-US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en-US" altLang="zh-CN" kern="1200" baseline="30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…</a:t>
            </a:r>
            <a:r>
              <a:rPr kumimoji="1" lang="zh-CN" altLang="en-US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en-US" altLang="zh-CN" i="1" kern="1200" baseline="30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n-</a:t>
            </a:r>
            <a:r>
              <a:rPr kumimoji="1" lang="en-US" altLang="zh-CN" kern="1200" baseline="30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分别改为布尔矩阵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zh-CN" altLang="en-US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en-US" altLang="zh-CN" kern="1200" baseline="30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(2)</a:t>
            </a:r>
            <a:r>
              <a:rPr kumimoji="1" lang="zh-CN" altLang="en-US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…</a:t>
            </a:r>
            <a:r>
              <a:rPr kumimoji="1" lang="zh-CN" altLang="en-US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en-US" altLang="zh-CN" kern="1200" baseline="30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i="1" kern="1200" baseline="30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n-</a:t>
            </a:r>
            <a:r>
              <a:rPr kumimoji="1" lang="en-US" altLang="zh-CN" kern="1200" baseline="30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1)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，故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P 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I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∨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∨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en-US" altLang="zh-CN" kern="1200" baseline="30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(2)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∨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…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∨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en-US" altLang="zh-CN" kern="1200" baseline="30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i="1" kern="1200" baseline="30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n-</a:t>
            </a:r>
            <a:r>
              <a:rPr kumimoji="1" lang="en-US" altLang="zh-CN" kern="1200" baseline="30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1)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，其中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en-US" altLang="zh-CN" kern="1200" baseline="30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i="1" kern="1200" baseline="30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en-US" altLang="zh-CN" kern="1200" baseline="30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表示在布尔运算下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次方。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1258888" y="647700"/>
            <a:ext cx="655161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7-3 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图的矩阵表示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7-3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图的矩阵表示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idx="1" hasCustomPrompt="1"/>
          </p:nvPr>
        </p:nvSpPr>
        <p:spPr>
          <a:xfrm>
            <a:off x="457200" y="1752600"/>
            <a:ext cx="7772400" cy="2036763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可以看出，如果把邻接矩阵看作是结点集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上关系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R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的关系矩阵，则可达性矩阵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P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即为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∨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M</a:t>
            </a:r>
            <a:r>
              <a:rPr kumimoji="1" lang="en-US" altLang="zh-CN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R</a:t>
            </a:r>
            <a:r>
              <a:rPr kumimoji="1" lang="en-US" altLang="zh-CN" i="1" kern="1200" baseline="2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，即关系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R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的自反传递闭包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 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因此可达矩阵亦可通过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Warshall 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算法计算。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idx="1" hasCustomPrompt="1"/>
          </p:nvPr>
        </p:nvSpPr>
        <p:spPr>
          <a:xfrm>
            <a:off x="685800" y="1554163"/>
            <a:ext cx="7772400" cy="4754562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90000"/>
              </a:lnSpc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上述可达性矩阵的概念可以推广到无向图中，只要将无向图的每一条边看成是具有相反方向的两条边，这样，一个无向图就可以看成是有向图。无向图的邻接矩阵是一个对称矩阵，其可达矩阵称为连通矩阵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也是一个对称矩阵。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对于一个无向图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，除了可用邻接矩阵以外，还对应着一个称为图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的关联矩阵，假定图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无自回路，如因某种运算得到自回路，则将它删去。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type="title"/>
          </p:nvPr>
        </p:nvSpPr>
        <p:spPr>
          <a:xfrm>
            <a:off x="1116013" y="395288"/>
            <a:ext cx="6551612" cy="44132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7-3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图的矩阵表示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idx="1" hasCustomPrompt="1"/>
          </p:nvPr>
        </p:nvSpPr>
        <p:spPr>
          <a:xfrm>
            <a:off x="685800" y="1490663"/>
            <a:ext cx="7772400" cy="3233737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0"/>
              </a:spcBef>
              <a:buSzPct val="60000"/>
            </a:pPr>
            <a:r>
              <a:rPr kumimoji="1" lang="en-US" altLang="zh-CN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[</a:t>
            </a: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定义</a:t>
            </a:r>
            <a:r>
              <a:rPr kumimoji="1" lang="en-US" altLang="zh-CN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7-3.3](</a:t>
            </a: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完全</a:t>
            </a:r>
            <a:r>
              <a:rPr kumimoji="1" lang="en-US" altLang="zh-CN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</a:t>
            </a: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关联矩阵</a:t>
            </a:r>
            <a:endParaRPr kumimoji="1" lang="zh-CN" altLang="en-US" kern="12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给定无向图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，令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,…,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p 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和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e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e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,…,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e</a:t>
            </a:r>
            <a:r>
              <a:rPr kumimoji="1" lang="en-US" altLang="zh-CN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q 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分别记为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的结点和边，则矩阵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M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)=(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m</a:t>
            </a:r>
            <a:r>
              <a:rPr kumimoji="1" lang="en-US" altLang="zh-CN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ij 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，其中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           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称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M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为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完全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关联矩阵。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graphicFrame>
        <p:nvGraphicFramePr>
          <p:cNvPr id="22531" name="Object 4"/>
          <p:cNvGraphicFramePr>
            <a:graphicFrameLocks noChangeAspect="1"/>
          </p:cNvGraphicFramePr>
          <p:nvPr/>
        </p:nvGraphicFramePr>
        <p:xfrm>
          <a:off x="2124075" y="2924175"/>
          <a:ext cx="302418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459230" imgH="495935" progId="Equation.3">
                  <p:embed/>
                </p:oleObj>
              </mc:Choice>
              <mc:Fallback>
                <p:oleObj name="" r:id="rId1" imgW="1459230" imgH="49593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24075" y="2924175"/>
                        <a:ext cx="3024188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Rectangle 5"/>
          <p:cNvSpPr>
            <a:spLocks noGrp="1"/>
          </p:cNvSpPr>
          <p:nvPr>
            <p:ph type="title"/>
          </p:nvPr>
        </p:nvSpPr>
        <p:spPr>
          <a:xfrm>
            <a:off x="1116013" y="395288"/>
            <a:ext cx="6551612" cy="44132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7-3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图的矩阵表示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pic>
        <p:nvPicPr>
          <p:cNvPr id="22533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5" y="4437063"/>
            <a:ext cx="6076950" cy="2238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5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7-3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图的矩阵表示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我们讨论的是简单图，并令图的结点已经编号。</a:t>
            </a:r>
            <a:endParaRPr kumimoji="1" lang="zh-CN" altLang="en-US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eaLnBrk="1" hangingPunct="1">
              <a:spcBef>
                <a:spcPct val="0"/>
              </a:spcBef>
              <a:buSzPct val="60000"/>
            </a:pPr>
            <a:r>
              <a:rPr kumimoji="1" lang="en-US" altLang="zh-CN" sz="2400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[</a:t>
            </a:r>
            <a:r>
              <a:rPr kumimoji="1" lang="zh-CN" altLang="en-US" sz="2400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定义</a:t>
            </a:r>
            <a:r>
              <a:rPr kumimoji="1" lang="en-US" altLang="zh-CN" sz="2400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7-3.1] </a:t>
            </a:r>
            <a:r>
              <a:rPr kumimoji="1" lang="zh-CN" altLang="en-US" sz="2400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邻接矩阵</a:t>
            </a:r>
            <a:endParaRPr kumimoji="1" lang="zh-CN" altLang="en-US" sz="2400" kern="12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设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G=〈V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E〉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为简单图，它有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n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个结点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V={v</a:t>
            </a:r>
            <a:r>
              <a:rPr kumimoji="1" lang="en-US" altLang="zh-CN" sz="2400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,v</a:t>
            </a:r>
            <a:r>
              <a:rPr kumimoji="1" lang="en-US" altLang="zh-CN" sz="2400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,…v</a:t>
            </a:r>
            <a:r>
              <a:rPr kumimoji="1" lang="en-US" altLang="zh-CN" sz="2400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n 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}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，则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n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阶方阵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A(G)=(a</a:t>
            </a:r>
            <a:r>
              <a:rPr kumimoji="1" lang="en-US" altLang="zh-CN" sz="2400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ij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称为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的邻接矩阵。</a:t>
            </a:r>
            <a:endParaRPr kumimoji="1" lang="zh-CN" altLang="en-US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其中                  </a:t>
            </a:r>
            <a:endParaRPr kumimoji="1" lang="zh-CN" altLang="en-US" sz="2400" kern="1200" baseline="-250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endParaRPr kumimoji="1" lang="zh-CN" altLang="en-US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endParaRPr kumimoji="1" lang="zh-CN" altLang="en-US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en-US" altLang="zh-CN" sz="2400" kern="1200" dirty="0">
                <a:latin typeface="Comic Sans MS" panose="030F0702030302020204" pitchFamily="66" charset="0"/>
                <a:ea typeface="GulimChe" pitchFamily="49" charset="-128"/>
                <a:cs typeface="+mn-cs"/>
              </a:rPr>
              <a:t>adj 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表示邻接，</a:t>
            </a:r>
            <a:r>
              <a:rPr kumimoji="1" lang="en-US" altLang="zh-CN" sz="2400" i="1" kern="1200" dirty="0">
                <a:latin typeface="Comic Sans MS" panose="030F0702030302020204" pitchFamily="66" charset="0"/>
                <a:ea typeface="黑体" panose="02010609060101010101" pitchFamily="2" charset="-122"/>
                <a:cs typeface="+mn-cs"/>
              </a:rPr>
              <a:t>n</a:t>
            </a:r>
            <a:r>
              <a:rPr kumimoji="1" lang="en-US" altLang="zh-CN" sz="2400" kern="1200" dirty="0">
                <a:latin typeface="Comic Sans MS" panose="030F0702030302020204" pitchFamily="66" charset="0"/>
                <a:ea typeface="黑体" panose="02010609060101010101" pitchFamily="2" charset="-122"/>
                <a:cs typeface="+mn-cs"/>
              </a:rPr>
              <a:t>adj 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表示不邻接。</a:t>
            </a:r>
            <a:endParaRPr kumimoji="1" lang="zh-CN" altLang="en-US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1835150" y="3789363"/>
          <a:ext cx="360045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964690" imgH="476885" progId="Equation.3">
                  <p:embed/>
                </p:oleObj>
              </mc:Choice>
              <mc:Fallback>
                <p:oleObj name="" r:id="rId1" imgW="1964690" imgH="476885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35150" y="3789363"/>
                        <a:ext cx="3600450" cy="741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idx="1" hasCustomPrompt="1"/>
          </p:nvPr>
        </p:nvSpPr>
        <p:spPr>
          <a:xfrm>
            <a:off x="755650" y="1484313"/>
            <a:ext cx="7772400" cy="4572000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⑴</a:t>
            </a: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图中每一边关联两个结点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，故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M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</a:t>
            </a: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每一列只有两个</a:t>
            </a:r>
            <a:r>
              <a:rPr kumimoji="1" lang="en-US" altLang="zh-CN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</a:t>
            </a:r>
            <a:endParaRPr kumimoji="1" lang="zh-CN" altLang="en-US" kern="12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⑵</a:t>
            </a: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每一行元素的和数对应于结点的度数。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⑶</a:t>
            </a: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一行中的元素全为</a:t>
            </a:r>
            <a:r>
              <a:rPr kumimoji="1" lang="en-US" altLang="zh-CN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0</a:t>
            </a: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，其对应的结点为孤立点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⑷两</a:t>
            </a: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个平行边其对应的两列相同。</a:t>
            </a:r>
            <a:endParaRPr kumimoji="1" lang="zh-CN" altLang="en-US" kern="12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⑸同一图当结点或边的编序不同，其对应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M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仅有行序、列序的差别。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type="title"/>
          </p:nvPr>
        </p:nvSpPr>
        <p:spPr>
          <a:xfrm>
            <a:off x="1116013" y="395288"/>
            <a:ext cx="6551612" cy="44132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7-3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图的矩阵表示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idx="1" hasCustomPrompt="1"/>
          </p:nvPr>
        </p:nvSpPr>
        <p:spPr>
          <a:xfrm>
            <a:off x="685800" y="1535113"/>
            <a:ext cx="8229600" cy="4918075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当一个图是有向图时，亦可用</a:t>
            </a: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结点和边的关联矩阵来表示。</a:t>
            </a:r>
            <a:endParaRPr kumimoji="1" lang="zh-CN" altLang="en-US" kern="12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定义</a:t>
            </a:r>
            <a:r>
              <a:rPr kumimoji="1" lang="en-US" altLang="zh-CN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7-3.4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给定简单有向图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=〈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E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〉, 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={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,…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p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}, 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E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={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e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e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,…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e</a:t>
            </a:r>
            <a:r>
              <a:rPr kumimoji="1" lang="en-US" altLang="zh-CN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q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}, 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p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×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q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阶矩阵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M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)=(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m</a:t>
            </a:r>
            <a:r>
              <a:rPr kumimoji="1" lang="en-US" altLang="zh-CN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ij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，其中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        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称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M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为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</a:t>
            </a:r>
            <a:r>
              <a:rPr kumimoji="1" lang="zh-CN" altLang="en-US" kern="1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关联矩阵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graphicFrame>
        <p:nvGraphicFramePr>
          <p:cNvPr id="24579" name="Object 4"/>
          <p:cNvGraphicFramePr>
            <a:graphicFrameLocks noChangeAspect="1"/>
          </p:cNvGraphicFramePr>
          <p:nvPr/>
        </p:nvGraphicFramePr>
        <p:xfrm>
          <a:off x="2055813" y="3933825"/>
          <a:ext cx="3595687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936115" imgH="729615" progId="Equation.3">
                  <p:embed/>
                </p:oleObj>
              </mc:Choice>
              <mc:Fallback>
                <p:oleObj name="" r:id="rId1" imgW="1936115" imgH="729615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5813" y="3933825"/>
                        <a:ext cx="3595687" cy="1406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Rectangle 5"/>
          <p:cNvSpPr>
            <a:spLocks noGrp="1"/>
          </p:cNvSpPr>
          <p:nvPr>
            <p:ph type="title"/>
          </p:nvPr>
        </p:nvSpPr>
        <p:spPr>
          <a:xfrm>
            <a:off x="1116013" y="395288"/>
            <a:ext cx="6551612" cy="44132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7-3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图的矩阵表示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5"/>
          <p:cNvSpPr>
            <a:spLocks noGrp="1"/>
          </p:cNvSpPr>
          <p:nvPr>
            <p:ph type="title"/>
          </p:nvPr>
        </p:nvSpPr>
        <p:spPr>
          <a:xfrm>
            <a:off x="1116013" y="395288"/>
            <a:ext cx="6551612" cy="44132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7-3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图的矩阵表示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pic>
        <p:nvPicPr>
          <p:cNvPr id="2560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688" y="1989138"/>
            <a:ext cx="7180262" cy="279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pic>
        <p:nvPicPr>
          <p:cNvPr id="2662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7775" y="833438"/>
            <a:ext cx="6648450" cy="5191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pic>
        <p:nvPicPr>
          <p:cNvPr id="27651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8888" y="0"/>
            <a:ext cx="6248400" cy="6838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pSp>
        <p:nvGrpSpPr>
          <p:cNvPr id="28675" name="组合 4"/>
          <p:cNvGrpSpPr/>
          <p:nvPr/>
        </p:nvGrpSpPr>
        <p:grpSpPr>
          <a:xfrm>
            <a:off x="1835150" y="115888"/>
            <a:ext cx="5446713" cy="6626225"/>
            <a:chOff x="1122813" y="0"/>
            <a:chExt cx="7038975" cy="8562975"/>
          </a:xfrm>
        </p:grpSpPr>
        <p:pic>
          <p:nvPicPr>
            <p:cNvPr id="28676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22813" y="0"/>
              <a:ext cx="7038975" cy="2552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8677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2362" y="2552700"/>
              <a:ext cx="6619875" cy="6010275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pSp>
        <p:nvGrpSpPr>
          <p:cNvPr id="29699" name="组合 4"/>
          <p:cNvGrpSpPr/>
          <p:nvPr/>
        </p:nvGrpSpPr>
        <p:grpSpPr>
          <a:xfrm>
            <a:off x="1116013" y="260350"/>
            <a:ext cx="6734175" cy="6213475"/>
            <a:chOff x="1043608" y="24392"/>
            <a:chExt cx="6734175" cy="6212920"/>
          </a:xfrm>
        </p:grpSpPr>
        <p:pic>
          <p:nvPicPr>
            <p:cNvPr id="29700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43608" y="24392"/>
              <a:ext cx="6734175" cy="41529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9701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4003" y="4103712"/>
              <a:ext cx="6410325" cy="21336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pic>
        <p:nvPicPr>
          <p:cNvPr id="3072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375" y="1247775"/>
            <a:ext cx="6953250" cy="4362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pSp>
        <p:nvGrpSpPr>
          <p:cNvPr id="31747" name="组合 6"/>
          <p:cNvGrpSpPr/>
          <p:nvPr/>
        </p:nvGrpSpPr>
        <p:grpSpPr>
          <a:xfrm>
            <a:off x="1116013" y="363538"/>
            <a:ext cx="6948487" cy="6018212"/>
            <a:chOff x="1115616" y="188640"/>
            <a:chExt cx="6949388" cy="6018253"/>
          </a:xfrm>
        </p:grpSpPr>
        <p:grpSp>
          <p:nvGrpSpPr>
            <p:cNvPr id="31748" name="组合 4"/>
            <p:cNvGrpSpPr/>
            <p:nvPr/>
          </p:nvGrpSpPr>
          <p:grpSpPr>
            <a:xfrm>
              <a:off x="1115616" y="188640"/>
              <a:ext cx="6810375" cy="5081396"/>
              <a:chOff x="971600" y="0"/>
              <a:chExt cx="6810375" cy="5081396"/>
            </a:xfrm>
          </p:grpSpPr>
          <p:pic>
            <p:nvPicPr>
              <p:cNvPr id="31750" name="图片 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971600" y="0"/>
                <a:ext cx="6810375" cy="393382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31751" name="图片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62988" y="3947921"/>
                <a:ext cx="6210300" cy="1133475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pic>
          <p:nvPicPr>
            <p:cNvPr id="31749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7004" y="5463943"/>
              <a:ext cx="6858000" cy="74295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pic>
        <p:nvPicPr>
          <p:cNvPr id="3277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9663" y="547688"/>
            <a:ext cx="6924675" cy="5762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7-3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图的矩阵表示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graphicFrame>
        <p:nvGraphicFramePr>
          <p:cNvPr id="6147" name="Object 4"/>
          <p:cNvGraphicFramePr>
            <a:graphicFrameLocks noChangeAspect="1"/>
          </p:cNvGraphicFramePr>
          <p:nvPr/>
        </p:nvGraphicFramePr>
        <p:xfrm>
          <a:off x="971550" y="1412875"/>
          <a:ext cx="6840538" cy="273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4943475" imgH="2057400" progId="Paint.Picture">
                  <p:embed/>
                </p:oleObj>
              </mc:Choice>
              <mc:Fallback>
                <p:oleObj name="" r:id="rId1" imgW="4943475" imgH="2057400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1412875"/>
                        <a:ext cx="6840538" cy="2732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0" y="4581525"/>
          <a:ext cx="2744788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1565910" imgH="1099185" progId="Equation.3">
                  <p:embed/>
                </p:oleObj>
              </mc:Choice>
              <mc:Fallback>
                <p:oleObj name="" r:id="rId3" imgW="1565910" imgH="1099185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0" y="4581525"/>
                        <a:ext cx="2744788" cy="1368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9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3425" y="4483100"/>
            <a:ext cx="5619750" cy="1466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pSp>
        <p:nvGrpSpPr>
          <p:cNvPr id="33795" name="组合 7"/>
          <p:cNvGrpSpPr/>
          <p:nvPr/>
        </p:nvGrpSpPr>
        <p:grpSpPr>
          <a:xfrm>
            <a:off x="1619250" y="615950"/>
            <a:ext cx="6029325" cy="5686425"/>
            <a:chOff x="1619672" y="615355"/>
            <a:chExt cx="6029325" cy="5686425"/>
          </a:xfrm>
        </p:grpSpPr>
        <p:pic>
          <p:nvPicPr>
            <p:cNvPr id="33796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19672" y="4111030"/>
              <a:ext cx="6029325" cy="219075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379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3694" y="615355"/>
              <a:ext cx="5819775" cy="3495675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7-3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图的矩阵表示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当给定的简单图是无向图时，邻接矩阵为对称的，当给定的图是有向图时，邻接矩阵不一定对称。图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的邻接矩阵显然与结点标定的次序有关，例如在上页的两个图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(b)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与图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(c)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中的结点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和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的次序对调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那么新的邻接矩阵由原来的邻接矩阵的第一行和第二行对调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 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第一列和第二列对调而得到。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7-3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图的矩阵表示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一般地说，我们把一个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n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阶方阵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的某些列作一置换，再把相应的行作同样的置换，得到一个新的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n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阶方阵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’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，我们称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和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’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为置换等价。有向图的结点，按不同次序所写出来的邻接矩阵是彼此置换等价的，今后我们略去这种元素次序的任意性，可取任何一个邻接矩阵作为该图的矩阵表示。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7-3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图的矩阵表示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邻接矩阵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中表示了图的基本概念和许多图的性质。第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行的元素是由结点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出发的边所决定的，第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行第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j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列为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的的元素，表示了在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和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j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之间有边相连，即存在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 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j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；</a:t>
            </a:r>
            <a:r>
              <a:rPr kumimoji="1" lang="zh-CN" altLang="en-US" kern="1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第</a:t>
            </a:r>
            <a:r>
              <a:rPr kumimoji="1" lang="en-US" altLang="zh-CN" i="1" kern="1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zh-CN" altLang="en-US" kern="1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行中值为</a:t>
            </a:r>
            <a:r>
              <a:rPr kumimoji="1" lang="en-US" altLang="zh-CN" kern="1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zh-CN" altLang="en-US" kern="1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的元素的数目等于</a:t>
            </a:r>
            <a:r>
              <a:rPr kumimoji="1" lang="en-US" altLang="zh-CN" i="1" kern="1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i="1" kern="1200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zh-CN" altLang="en-US" kern="1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的出度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；</a:t>
            </a:r>
            <a:r>
              <a:rPr kumimoji="1" lang="zh-CN" altLang="en-US" kern="1200" dirty="0">
                <a:solidFill>
                  <a:srgbClr val="F745D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第</a:t>
            </a:r>
            <a:r>
              <a:rPr kumimoji="1" lang="en-US" altLang="zh-CN" i="1" kern="1200" dirty="0">
                <a:solidFill>
                  <a:srgbClr val="F745D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j</a:t>
            </a:r>
            <a:r>
              <a:rPr kumimoji="1" lang="zh-CN" altLang="en-US" kern="1200" dirty="0">
                <a:solidFill>
                  <a:srgbClr val="F745D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列中值为</a:t>
            </a:r>
            <a:r>
              <a:rPr kumimoji="1" lang="en-US" altLang="zh-CN" kern="1200" dirty="0">
                <a:solidFill>
                  <a:srgbClr val="F745D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zh-CN" altLang="en-US" kern="1200" dirty="0">
                <a:solidFill>
                  <a:srgbClr val="F745D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的元素的数目等于</a:t>
            </a:r>
            <a:r>
              <a:rPr kumimoji="1" lang="en-US" altLang="zh-CN" i="1" kern="1200" dirty="0">
                <a:solidFill>
                  <a:srgbClr val="F745D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i="1" kern="1200" baseline="-25000" dirty="0">
                <a:solidFill>
                  <a:srgbClr val="F745D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j</a:t>
            </a:r>
            <a:r>
              <a:rPr kumimoji="1" lang="zh-CN" altLang="en-US" kern="1200" dirty="0">
                <a:solidFill>
                  <a:srgbClr val="F745D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的入度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如果给定的图是零图，则其对应的矩阵中所有的元素都为零，它是一个零矩阵，反之亦然，即邻接矩阵为零矩阵的图必是零图。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5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7-3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图的矩阵表示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idx="1" hasCustomPrompt="1"/>
          </p:nvPr>
        </p:nvSpPr>
        <p:spPr>
          <a:xfrm>
            <a:off x="468313" y="1614488"/>
            <a:ext cx="7772400" cy="3182937"/>
          </a:xfrm>
          <a:ln/>
        </p:spPr>
        <p:txBody>
          <a:bodyPr vert="horz" wrap="square" lIns="91440" tIns="45720" rIns="91440" bIns="45720" anchor="t" anchorCtr="0"/>
          <a:p>
            <a:pPr indent="576580" algn="just" eaLnBrk="1" hangingPunct="1">
              <a:spcBef>
                <a:spcPct val="0"/>
              </a:spcBef>
              <a:buSzPct val="60000"/>
            </a:pP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设有向图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的结点集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V=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{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,v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,…v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n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}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，它的邻接矩阵为：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)=(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ij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n</a:t>
            </a:r>
            <a:r>
              <a:rPr kumimoji="1" lang="en-US" altLang="zh-CN" sz="2400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×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n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，现在我们来</a:t>
            </a:r>
            <a:r>
              <a:rPr kumimoji="1" lang="zh-CN" altLang="en-US" sz="2400" kern="1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计算从结点</a:t>
            </a:r>
            <a:r>
              <a:rPr kumimoji="1" lang="en-US" altLang="zh-CN" sz="2400" i="1" kern="1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sz="2400" i="1" kern="1200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zh-CN" altLang="en-US" sz="2400" kern="1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到结点</a:t>
            </a:r>
            <a:r>
              <a:rPr kumimoji="1" lang="en-US" altLang="zh-CN" sz="2400" i="1" kern="1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sz="2400" i="1" kern="1200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j</a:t>
            </a:r>
            <a:r>
              <a:rPr kumimoji="1" lang="zh-CN" altLang="en-US" sz="2400" kern="1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的长度为</a:t>
            </a:r>
            <a:r>
              <a:rPr kumimoji="1" lang="en-US" altLang="zh-CN" sz="2400" kern="1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sz="2400" kern="1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的路的数目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。注意到每条从结点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到结点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j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的长度为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的路的中间必经过一个结点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k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，即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→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k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→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j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(1≤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k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≤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n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，如果图中有路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k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j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存在，那么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ik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kj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=1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，即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ik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·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kj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=1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，反之如果图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中不存在路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k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j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，那么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ik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=0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或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kj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=0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，即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ik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·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kj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=0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，于是从结点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到结点</a:t>
            </a:r>
            <a:r>
              <a:rPr kumimoji="1" lang="en-US" altLang="zh-CN" sz="2400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sz="2400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j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的长度为</a:t>
            </a:r>
            <a:r>
              <a:rPr kumimoji="1" lang="en-US" altLang="zh-CN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sz="2400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的路的数目等于：</a:t>
            </a:r>
            <a:endParaRPr kumimoji="1" lang="zh-CN" altLang="en-US" sz="2400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547813" y="4797425"/>
          <a:ext cx="5040312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2597150" imgH="418465" progId="Equation.3">
                  <p:embed/>
                </p:oleObj>
              </mc:Choice>
              <mc:Fallback>
                <p:oleObj name="" r:id="rId1" imgW="2597150" imgH="418465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clrChange>
                          <a:clrFrom>
                            <a:srgbClr val="FFFFFF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47813" y="4797425"/>
                        <a:ext cx="5040312" cy="876300"/>
                      </a:xfrm>
                      <a:prstGeom prst="rect">
                        <a:avLst/>
                      </a:prstGeom>
                      <a:solidFill>
                        <a:schemeClr val="bg1">
                          <a:alpha val="50195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7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7-3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图的矩阵表示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按照矩阵的乘法规则，这恰好是矩阵              中的第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行，第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j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列的元素。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395288" y="2781300"/>
          <a:ext cx="7921625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4134485" imgH="943610" progId="Equation.3">
                  <p:embed/>
                </p:oleObj>
              </mc:Choice>
              <mc:Fallback>
                <p:oleObj name="" r:id="rId1" imgW="4134485" imgH="94361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5288" y="2781300"/>
                        <a:ext cx="7921625" cy="2016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6"/>
          <p:cNvGraphicFramePr>
            <a:graphicFrameLocks noChangeAspect="1"/>
          </p:cNvGraphicFramePr>
          <p:nvPr/>
        </p:nvGraphicFramePr>
        <p:xfrm>
          <a:off x="5940425" y="1752600"/>
          <a:ext cx="106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554355" imgH="184785" progId="Equation.3">
                  <p:embed/>
                </p:oleObj>
              </mc:Choice>
              <mc:Fallback>
                <p:oleObj name="" r:id="rId3" imgW="554355" imgH="18478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40425" y="1752600"/>
                        <a:ext cx="10668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9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kumimoji="1" lang="en-US" altLang="zh-CN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7-3 </a:t>
            </a:r>
            <a:r>
              <a:rPr kumimoji="1" lang="zh-CN" altLang="en-US" kern="12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图的矩阵表示</a:t>
            </a:r>
            <a:endParaRPr kumimoji="1" lang="zh-CN" altLang="en-US" kern="12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      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表示从结点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到结点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j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的长度为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的路的数目。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      表示从结点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到结点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的长度为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的回路的数目。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60000"/>
            </a:pP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从结点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到结点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j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的一条长度为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3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的路，可以看作从结点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到结点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k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的长度为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的路，在联结从结点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k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到结点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j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的长度为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的路，故从结点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i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到结点</a:t>
            </a:r>
            <a:r>
              <a:rPr kumimoji="1" lang="en-US" altLang="zh-CN" i="1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v</a:t>
            </a:r>
            <a:r>
              <a:rPr kumimoji="1" lang="en-US" altLang="zh-CN" i="1" kern="1200" baseline="-250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j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的一条长度为</a:t>
            </a:r>
            <a:r>
              <a:rPr kumimoji="1" lang="en-US" altLang="zh-CN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3</a:t>
            </a:r>
            <a:r>
              <a:rPr kumimoji="1" lang="zh-CN" altLang="en-US" kern="1200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的路的数目：</a:t>
            </a:r>
            <a:endParaRPr kumimoji="1" lang="zh-CN" altLang="en-US" kern="1200" dirty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590550" y="1752600"/>
          <a:ext cx="7620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360045" imgH="213995" progId="Equation.3">
                  <p:embed/>
                </p:oleObj>
              </mc:Choice>
              <mc:Fallback>
                <p:oleObj name="" r:id="rId1" imgW="360045" imgH="213995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0550" y="1752600"/>
                        <a:ext cx="762000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6"/>
          <p:cNvGraphicFramePr>
            <a:graphicFrameLocks noChangeAspect="1"/>
          </p:cNvGraphicFramePr>
          <p:nvPr/>
        </p:nvGraphicFramePr>
        <p:xfrm>
          <a:off x="606425" y="2228850"/>
          <a:ext cx="7461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360045" imgH="184785" progId="Equation.3">
                  <p:embed/>
                </p:oleObj>
              </mc:Choice>
              <mc:Fallback>
                <p:oleObj name="" r:id="rId3" imgW="360045" imgH="184785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6425" y="2228850"/>
                        <a:ext cx="74612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8"/>
          <p:cNvGraphicFramePr>
            <a:graphicFrameLocks noChangeAspect="1"/>
          </p:cNvGraphicFramePr>
          <p:nvPr/>
        </p:nvGraphicFramePr>
        <p:xfrm>
          <a:off x="2743200" y="4437063"/>
          <a:ext cx="2836863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1118870" imgH="418465" progId="Equation.3">
                  <p:embed/>
                </p:oleObj>
              </mc:Choice>
              <mc:Fallback>
                <p:oleObj name="" r:id="rId5" imgW="1118870" imgH="418465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43200" y="4437063"/>
                        <a:ext cx="2836863" cy="1090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3119</Words>
  <Application>WPS 演示</Application>
  <PresentationFormat>全屏显示(4:3)</PresentationFormat>
  <Paragraphs>141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19</vt:i4>
      </vt:variant>
      <vt:variant>
        <vt:lpstr>幻灯片标题</vt:lpstr>
      </vt:variant>
      <vt:variant>
        <vt:i4>30</vt:i4>
      </vt:variant>
    </vt:vector>
  </HeadingPairs>
  <TitlesOfParts>
    <vt:vector size="61" baseType="lpstr">
      <vt:lpstr>Arial</vt:lpstr>
      <vt:lpstr>宋体</vt:lpstr>
      <vt:lpstr>Wingdings</vt:lpstr>
      <vt:lpstr>Tahoma</vt:lpstr>
      <vt:lpstr>Times New Roman</vt:lpstr>
      <vt:lpstr>黑体</vt:lpstr>
      <vt:lpstr>Comic Sans MS</vt:lpstr>
      <vt:lpstr>GulimChe</vt:lpstr>
      <vt:lpstr>Yu Gothic</vt:lpstr>
      <vt:lpstr>微软雅黑</vt:lpstr>
      <vt:lpstr>Arial Unicode MS</vt:lpstr>
      <vt:lpstr>Blends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ICBCOA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7-1  图的基本概念</dc:title>
  <dc:creator>mhx</dc:creator>
  <cp:lastModifiedBy>芬迪</cp:lastModifiedBy>
  <cp:revision>147</cp:revision>
  <dcterms:created xsi:type="dcterms:W3CDTF">2006-12-30T03:01:04Z</dcterms:created>
  <dcterms:modified xsi:type="dcterms:W3CDTF">2021-06-05T05:33:08Z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7107818FA6444BB4B291E3AFB5D14776</vt:lpwstr>
  </property>
  <property fmtid="{D5CDD505-2E9C-101B-9397-08002B2CF9AE}" pid="3" name="KSOProductBuildVer">
    <vt:lpwstr>2052-11.1.0.10495</vt:lpwstr>
  </property>
</Properties>
</file>