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9"/>
    <p:restoredTop sz="92784"/>
  </p:normalViewPr>
  <p:slideViewPr>
    <p:cSldViewPr showGuides="1">
      <p:cViewPr varScale="1">
        <p:scale>
          <a:sx n="76" d="100"/>
          <a:sy n="76" d="100"/>
        </p:scale>
        <p:origin x="1422" y="78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4A9BE2-6208-4649-A0C5-DDAFAC940D27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0450FF-3423-439F-8F64-9936212656F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460C3C-7153-4421-8FF0-E741D2C422C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3075" y="76200"/>
            <a:ext cx="21209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76200"/>
            <a:ext cx="6213475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460C3C-7153-4421-8FF0-E741D2C422C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600" b="1" i="0" baseline="0">
                <a:latin typeface="Times New Roman" panose="02020603050405020304" pitchFamily="18" charset="0"/>
                <a:ea typeface="黑体" panose="02010609060101010101" pitchFamily="2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460C3C-7153-4421-8FF0-E741D2C422C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460C3C-7153-4421-8FF0-E741D2C422C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4196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460C3C-7153-4421-8FF0-E741D2C422C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460C3C-7153-4421-8FF0-E741D2C422C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460C3C-7153-4421-8FF0-E741D2C422C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460C3C-7153-4421-8FF0-E741D2C422C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460C3C-7153-4421-8FF0-E741D2C422C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460C3C-7153-4421-8FF0-E741D2C422C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557213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557213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979488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979488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49263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76200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460C3C-7153-4421-8FF0-E741D2C422C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oleObject" Target="../embeddings/oleObject9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0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前面我们讨论的树，都是一个无向图，下面我们讨论有向图的树。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eaLnBrk="1" hangingPunct="1">
              <a:spcBef>
                <a:spcPct val="0"/>
              </a:spcBef>
              <a:buSzPct val="60000"/>
            </a:pP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【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定义</a:t>
            </a: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7-8.1】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有向树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如果一个有向图在不考虑边的方向时是一棵树，那么，这个有向图称为</a:t>
            </a:r>
            <a:r>
              <a:rPr kumimoji="1" lang="zh-CN" altLang="en-US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有向树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339850"/>
            <a:ext cx="4953000" cy="1944688"/>
          </a:xfrm>
        </p:spPr>
        <p:txBody>
          <a:bodyPr vert="horz" wrap="square" lIns="91440" tIns="45720" rIns="91440" bIns="45720" anchor="t" anchorCtr="0"/>
          <a:p>
            <a:pPr indent="476250"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例如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和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两人进行网球比赛，如果一人连胜两盘或共胜三盘就获胜，比赛结束。共有多少中获胜的方式？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51202" name="Object 4"/>
          <p:cNvGraphicFramePr>
            <a:graphicFrameLocks noChangeAspect="1"/>
          </p:cNvGraphicFramePr>
          <p:nvPr/>
        </p:nvGraphicFramePr>
        <p:xfrm>
          <a:off x="5867400" y="685800"/>
          <a:ext cx="26670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400300" imgH="3467100" progId="Paint.Picture">
                  <p:embed/>
                </p:oleObj>
              </mc:Choice>
              <mc:Fallback>
                <p:oleObj name="" r:id="rId1" imgW="2400300" imgH="346710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67400" y="685800"/>
                        <a:ext cx="2667000" cy="480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5"/>
          <p:cNvSpPr txBox="1"/>
          <p:nvPr/>
        </p:nvSpPr>
        <p:spPr>
          <a:xfrm>
            <a:off x="6019800" y="55626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图</a:t>
            </a:r>
            <a:r>
              <a:rPr lang="en-US" altLang="zh-CN" sz="2800" dirty="0">
                <a:latin typeface="Times New Roman" panose="02020603050405020304" pitchFamily="18" charset="0"/>
              </a:rPr>
              <a:t>7-8.3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3317" name="Rectangle 6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4213" y="3429000"/>
            <a:ext cx="4572000" cy="2738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7-8.3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表示了比赛可能进行的各种情况，它有十片树叶，从根到树叶的每一条路对应比赛可能发生的一种情况，即：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MEMEM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MEMEE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EMEMM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EMEME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EMEE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indent="476250"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我们要指出，任何一棵有序树都可以改写为对应的二叉树。如图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7-8.4(a)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中的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叉树可用下述方法改为二叉树：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409700"/>
            <a:ext cx="7772400" cy="489902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⑴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除了最左边的分枝点外，删去所有从每一结点长出的分枝。在同一层次中，兄弟结点间用从左到右的有向边连接，如图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7-8.4(b)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所示。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⑵选定二叉树的左儿子和右儿子如下：直接处于给定结点下面的结点，作为左儿子，对于同一水平线上给定结点右邻结点，作为右儿子，以此类推，如图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7-8.4(c)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所示。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684213" y="1196975"/>
          <a:ext cx="7772400" cy="391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305425" imgH="2657475" progId="Paint.Picture">
                  <p:embed/>
                </p:oleObj>
              </mc:Choice>
              <mc:Fallback>
                <p:oleObj name="" r:id="rId1" imgW="5305425" imgH="265747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196975"/>
                        <a:ext cx="7772400" cy="3919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4"/>
          <p:cNvSpPr txBox="1"/>
          <p:nvPr/>
        </p:nvSpPr>
        <p:spPr>
          <a:xfrm>
            <a:off x="2195513" y="5300663"/>
            <a:ext cx="472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图</a:t>
            </a:r>
            <a:r>
              <a:rPr lang="en-US" altLang="zh-CN" sz="2800" dirty="0">
                <a:latin typeface="Times New Roman" panose="02020603050405020304" pitchFamily="18" charset="0"/>
              </a:rPr>
              <a:t>7-8.4  m</a:t>
            </a:r>
            <a:r>
              <a:rPr lang="zh-CN" altLang="en-US" sz="2800" dirty="0">
                <a:latin typeface="Times New Roman" panose="02020603050405020304" pitchFamily="18" charset="0"/>
              </a:rPr>
              <a:t>叉树改写为二叉树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6388" name="Rectangle 5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idx="1" hasCustomPrompt="1"/>
          </p:nvPr>
        </p:nvSpPr>
        <p:spPr>
          <a:xfrm>
            <a:off x="457200" y="1484313"/>
            <a:ext cx="7772400" cy="1100137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用二叉树表示有序根树的方法，可以推广到有序森林上去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如图所示。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116013" y="2584450"/>
          <a:ext cx="6985000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067300" imgH="3429000" progId="Paint.Picture">
                  <p:embed/>
                </p:oleObj>
              </mc:Choice>
              <mc:Fallback>
                <p:oleObj name="" r:id="rId1" imgW="5067300" imgH="342900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6013" y="2584450"/>
                        <a:ext cx="6985000" cy="3876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idx="1" hasCustomPrompt="1"/>
          </p:nvPr>
        </p:nvSpPr>
        <p:spPr>
          <a:xfrm>
            <a:off x="323850" y="1485900"/>
            <a:ext cx="8520113" cy="4606925"/>
          </a:xfrm>
        </p:spPr>
        <p:txBody>
          <a:bodyPr vert="horz" wrap="square" lIns="91440" tIns="45720" rIns="91440" bIns="45720" anchor="t" anchorCtr="0"/>
          <a:p>
            <a:pPr indent="476250"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在树的实际应用中，我们经常研究正则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叉树。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476250"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定理</a:t>
            </a:r>
            <a:r>
              <a:rPr kumimoji="1"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7-8.1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设有正则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叉树，其树叶数为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，分枝点数为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，则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-1)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-1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476250"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证明  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若把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叉树当作是每局有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位选手参加比赛的单淘汰赛计划表，树叶数为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表示参加比赛的选手数，分枝点数为</a:t>
            </a:r>
            <a:r>
              <a:rPr kumimoji="1" lang="zh-CN" altLang="en-US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 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表示比赛的局数，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476250"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因为每局比赛将淘汰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-1)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位选手，比赛的结果共淘汰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-1)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位选手，最后剩下一个冠军，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476250"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因此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-1)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+1=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 </a:t>
            </a:r>
            <a:endParaRPr kumimoji="1" lang="en-US" altLang="zh-CN" sz="2400" i="1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476250"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即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-1)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i 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-1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2210" name="Rectangle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</a:t>
            </a: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1.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设有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28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盏灯，拟共用一个电源插座，问需用多少块具有四种插座的接线板。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解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将四叉树每个分枝点看作是具有四插座的接线板，树叶看作电灯，则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(4-1)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=28-1, 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=9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，所以需要九块具有四插座的接线板。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charRg st="39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2210">
                                            <p:txEl>
                                              <p:charRg st="39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3234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409700"/>
            <a:ext cx="7772400" cy="489902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</a:t>
            </a: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设有一台计算机，它有一条加法指令，可计算三个数的和，如果要计算九个数的和，至少要执行几次加法命令。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解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若把九个数看作是正则三叉树的九片树叶，则有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(3-1)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=9-1, 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，所以，需要执行四次加法指令。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charRg st="53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3234">
                                            <p:txEl>
                                              <p:charRg st="53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idx="1" hasCustomPrompt="1"/>
          </p:nvPr>
        </p:nvSpPr>
        <p:spPr>
          <a:xfrm>
            <a:off x="395288" y="1412875"/>
            <a:ext cx="8062912" cy="489902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在计算机的应用中，还常常考虑二叉树的通路长度问题。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eaLnBrk="1" hangingPunct="1">
              <a:spcBef>
                <a:spcPct val="0"/>
              </a:spcBef>
              <a:buSzPct val="60000"/>
            </a:pP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【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定义</a:t>
            </a: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7-8.5 】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在根树中，</a:t>
            </a:r>
            <a:r>
              <a:rPr kumimoji="1" lang="zh-CN" altLang="en-US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一个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结点的通路长度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，就是从树根到此结点的通路中的边数。我们把分枝点的通路长度称作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内部通路长度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，树叶的通路长度称作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外部通路长度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idx="1" hasCustomPrompt="1"/>
          </p:nvPr>
        </p:nvSpPr>
        <p:spPr>
          <a:xfrm>
            <a:off x="250825" y="1484313"/>
            <a:ext cx="8642350" cy="4770437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定理</a:t>
            </a:r>
            <a:r>
              <a:rPr kumimoji="1"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7-8.2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若正则二叉树有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个分枝点，且内部通路长度总和为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，外部通路长度总和为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，则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+2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证明  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对分枝点数目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进行归纳。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当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=1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时，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=2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=0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，故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+2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成立。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假设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k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-1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时成立，即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’=I’+2(k-1)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当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k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时，若删除去一个具有两个树叶的分枝点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的两个树叶，得到新树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T’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。设该分枝点与根的通路长度为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。将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T’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与原树比较，它减少了两片长度为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+1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的树叶和一个长度为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的分枝点，但增加了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个长为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的树叶。因为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T’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有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k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-1)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个分枝点，故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E’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I’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+2(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k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-1)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。但在原树中，有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E’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+2(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+1)-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E’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+2, 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I’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，代入上式得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-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l-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2=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I-l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(k-1)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，即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+2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k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411288"/>
            <a:ext cx="7772400" cy="4970462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0"/>
              </a:spcBef>
              <a:buSzPct val="60000"/>
            </a:pP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【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定义</a:t>
            </a: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7-8.2】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根树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一棵有向树，如果有一个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结点的入度为</a:t>
            </a: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，其余所有结点的入度都为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，则称为</a:t>
            </a:r>
            <a:r>
              <a:rPr kumimoji="1" lang="zh-CN" altLang="en-US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根树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。入度为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的结点称为</a:t>
            </a:r>
            <a:r>
              <a:rPr kumimoji="1" lang="zh-CN" altLang="en-US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根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，出度为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的结点称为</a:t>
            </a:r>
            <a:r>
              <a:rPr kumimoji="1" lang="zh-CN" altLang="en-US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叶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，出度不为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的结点称为</a:t>
            </a:r>
            <a:r>
              <a:rPr kumimoji="1" lang="zh-CN" altLang="en-US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分支点或内点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idx="1" hasCustomPrompt="1"/>
          </p:nvPr>
        </p:nvSpPr>
        <p:spPr>
          <a:xfrm>
            <a:off x="395288" y="1412875"/>
            <a:ext cx="8280400" cy="292417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二叉树的一个重要应用就是最优树问题。</a:t>
            </a:r>
            <a:endParaRPr kumimoji="1" lang="zh-CN" altLang="en-US" kern="12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给定一组权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…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，不妨设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≤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≤…≤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。设有一棵二叉树，共有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片树叶，分别带权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…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，该二叉树称为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带权二叉树。</a:t>
            </a:r>
            <a:endParaRPr kumimoji="1" lang="zh-CN" altLang="en-US" kern="12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3555" name="Rectangle 4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1331" name="Text Box 3"/>
          <p:cNvSpPr txBox="1">
            <a:spLocks noChangeArrowheads="1"/>
          </p:cNvSpPr>
          <p:nvPr/>
        </p:nvSpPr>
        <p:spPr bwMode="auto">
          <a:xfrm>
            <a:off x="395288" y="1484313"/>
            <a:ext cx="8351838" cy="2647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26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定义</a:t>
            </a:r>
            <a:r>
              <a:rPr kumimoji="0" lang="en-US" altLang="zh-CN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7-8.6]</a:t>
            </a:r>
            <a:r>
              <a:rPr kumimoji="0" lang="en-US" altLang="zh-CN" b="1" kern="1200" cap="none" spc="0" normalizeH="0" baseline="0" noProof="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b="1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在带权二叉树</a:t>
            </a:r>
            <a:r>
              <a:rPr kumimoji="0" lang="en-US" altLang="zh-CN" b="1" kern="1200" cap="none" spc="0" normalizeH="0" baseline="0" noProof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</a:t>
            </a:r>
            <a:r>
              <a:rPr kumimoji="0" lang="zh-CN" altLang="en-US" b="1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中，若带权为</a:t>
            </a:r>
            <a:r>
              <a:rPr kumimoji="0" lang="en-US" altLang="zh-CN" b="1" kern="1200" cap="none" spc="0" normalizeH="0" baseline="0" noProof="0" dirty="0" err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b="1" kern="1200" cap="none" spc="0" normalizeH="0" baseline="-25000" noProof="0" dirty="0" err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b="1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的树叶，其通路长度为</a:t>
            </a:r>
            <a:r>
              <a:rPr kumimoji="0" lang="en-US" altLang="zh-CN" b="1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L(</a:t>
            </a:r>
            <a:r>
              <a:rPr kumimoji="0" lang="en-US" altLang="zh-CN" b="1" kern="1200" cap="none" spc="0" normalizeH="0" baseline="0" noProof="0" dirty="0" err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b="1" kern="1200" cap="none" spc="0" normalizeH="0" baseline="-25000" noProof="0" dirty="0" err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b="1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1600" b="1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b="1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把</a:t>
            </a:r>
            <a:endParaRPr kumimoji="0" lang="zh-CN" altLang="en-US" b="1" kern="1200" cap="none" spc="0" normalizeH="0" baseline="0" noProof="0" dirty="0"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1" kern="1200" cap="none" spc="0" normalizeH="0" baseline="0" noProof="0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rPr>
              <a:t>                                                     </a:t>
            </a:r>
            <a:r>
              <a:rPr kumimoji="0" lang="en-US" altLang="zh-CN" sz="1600" b="1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1800" b="1" kern="1200" cap="none" spc="0" normalizeH="0" baseline="0" noProof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 2" panose="05020102010507070707" pitchFamily="18" charset="2"/>
              </a:rPr>
              <a:t> </a:t>
            </a:r>
            <a:endParaRPr kumimoji="0" lang="en-US" altLang="zh-CN" sz="1800" b="1" kern="1200" cap="none" spc="0" normalizeH="0" baseline="0" noProof="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Wingdings 2" panose="05020102010507070707" pitchFamily="18" charset="2"/>
            </a:endParaRPr>
          </a:p>
          <a:p>
            <a:pPr marR="0" defTabSz="914400"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</a:t>
            </a: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(T) </a:t>
            </a: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 </a:t>
            </a:r>
            <a:r>
              <a:rPr kumimoji="0" lang="en-US" altLang="zh-CN" sz="2800" b="1" kern="1200" cap="none" spc="0" normalizeH="0" baseline="0" noProof="0" dirty="0" err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sz="2800" b="1" kern="1200" cap="none" spc="0" normalizeH="0" baseline="-25000" noProof="0" dirty="0" err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L(</a:t>
            </a:r>
            <a:r>
              <a:rPr kumimoji="0" lang="en-US" altLang="zh-CN" sz="2800" b="1" kern="1200" cap="none" spc="0" normalizeH="0" baseline="0" noProof="0" dirty="0" err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sz="2800" b="1" kern="1200" cap="none" spc="0" normalizeH="0" baseline="-25000" noProof="0" dirty="0" err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1800" b="1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kern="1200" cap="none" spc="0" normalizeH="0" baseline="0" noProof="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800" b="1" kern="1200" cap="none" spc="0" normalizeH="0" baseline="0" noProof="0" dirty="0"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1" kern="1200" cap="none" spc="0" normalizeH="0" baseline="0" noProof="0" dirty="0">
                <a:solidFill>
                  <a:srgbClr val="A5002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rPr>
              <a:t>                                                   </a:t>
            </a:r>
            <a:r>
              <a:rPr kumimoji="0" lang="en-US" altLang="zh-CN" sz="1600" b="1" kern="1200" cap="none" spc="0" normalizeH="0" baseline="0" noProof="0" dirty="0" err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1600" b="1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rPr>
              <a:t>=1</a:t>
            </a:r>
            <a:r>
              <a:rPr kumimoji="0" lang="en-US" altLang="zh-CN" sz="1600" b="1" kern="1200" cap="none" spc="0" normalizeH="0" baseline="-25000" noProof="0" dirty="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1600" b="1" kern="1200" cap="none" spc="0" normalizeH="0" baseline="-25000" noProof="0" dirty="0">
                <a:solidFill>
                  <a:srgbClr val="A5002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rPr>
              <a:t>                                  </a:t>
            </a:r>
            <a:endParaRPr kumimoji="0" lang="en-US" altLang="zh-CN" sz="1800" b="1" kern="1200" cap="none" spc="0" normalizeH="0" baseline="0" noProof="0" dirty="0">
              <a:latin typeface="宋体" panose="02010600030101010101" pitchFamily="2" charset="-122"/>
              <a:ea typeface="宋体" panose="02010600030101010101" pitchFamily="2" charset="-122"/>
              <a:cs typeface="+mn-cs"/>
              <a:sym typeface="Wingdings 2" panose="05020102010507070707" pitchFamily="18" charset="2"/>
            </a:endParaRPr>
          </a:p>
          <a:p>
            <a:pPr marR="0" defTabSz="914400"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b="1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称为该</a:t>
            </a:r>
            <a:r>
              <a:rPr kumimoji="0" lang="zh-CN" altLang="en-US" b="1" kern="1200" cap="none" spc="0" normalizeH="0" baseline="0" noProof="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带权二叉树的</a:t>
            </a:r>
            <a:r>
              <a:rPr kumimoji="0" lang="zh-CN" altLang="en-US" b="1" kern="1200" cap="none" spc="0" normalizeH="0" baseline="0" noProof="0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rPr>
              <a:t>权</a:t>
            </a:r>
            <a:r>
              <a:rPr kumimoji="0" lang="zh-CN" altLang="en-US" b="1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，所有带权</a:t>
            </a:r>
            <a:r>
              <a:rPr kumimoji="0" lang="en-US" altLang="zh-CN" b="1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b="1" kern="1200" cap="none" spc="0" normalizeH="0" baseline="-25000" noProof="0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600" b="1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b="1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b="1" kern="1200" cap="none" spc="0" normalizeH="0" baseline="-25000" noProof="0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600" b="1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b="1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…</a:t>
            </a:r>
            <a:r>
              <a:rPr kumimoji="0" lang="en-US" altLang="zh-CN" sz="1600" b="1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b="1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b="1" kern="1200" cap="none" spc="0" normalizeH="0" baseline="-25000" noProof="0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en-US" b="1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的二叉树中，</a:t>
            </a:r>
            <a:r>
              <a:rPr kumimoji="0" lang="en-US" altLang="zh-CN" b="1" kern="1200" cap="none" spc="0" normalizeH="0" baseline="0" noProof="0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b="1" kern="1200" cap="none" spc="0" normalizeH="0" baseline="0" noProof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(T)</a:t>
            </a:r>
            <a:r>
              <a:rPr kumimoji="0" lang="zh-CN" altLang="en-US" b="1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最小的那棵树，称为</a:t>
            </a:r>
            <a:r>
              <a:rPr kumimoji="0" lang="zh-CN" altLang="en-US" b="1" kern="1200" cap="none" spc="0" normalizeH="0" baseline="0" noProof="0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rPr>
              <a:t>最优树</a:t>
            </a:r>
            <a:r>
              <a:rPr kumimoji="0" lang="zh-CN" altLang="en-US" b="1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b="1" kern="1200" cap="none" spc="0" normalizeH="0" baseline="0" noProof="0" dirty="0"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Rectangle 5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1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1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3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idx="1" hasCustomPrompt="1"/>
          </p:nvPr>
        </p:nvSpPr>
        <p:spPr>
          <a:xfrm>
            <a:off x="611188" y="1412875"/>
            <a:ext cx="7772400" cy="4176713"/>
          </a:xfrm>
        </p:spPr>
        <p:txBody>
          <a:bodyPr vert="horz" wrap="square" lIns="91440" tIns="45720" rIns="91440" bIns="45720" anchor="t" anchorCtr="0"/>
          <a:p>
            <a:pPr indent="476250"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假若给定一组权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…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，为了找最优树，我们先证明下面定理：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476250"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定理</a:t>
            </a: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7-8.3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设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为带权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≤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≤…≤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的最优树，则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476250" algn="just" eaLnBrk="1" hangingPunct="1">
              <a:spcBef>
                <a:spcPct val="0"/>
              </a:spcBef>
              <a:buSzPct val="60000"/>
            </a:pP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）带权为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的树叶是兄弟。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476250" algn="just" eaLnBrk="1" hangingPunct="1">
              <a:spcBef>
                <a:spcPct val="0"/>
              </a:spcBef>
              <a:buSzPct val="60000"/>
            </a:pP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b) 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以树叶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为儿子的分枝点，其通路长度最长。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idx="1" hasCustomPrompt="1"/>
          </p:nvPr>
        </p:nvSpPr>
        <p:spPr>
          <a:xfrm>
            <a:off x="539750" y="1331913"/>
            <a:ext cx="8153400" cy="4976812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证明 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设在带权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…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的最优树中，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是通路长度最长的分枝点，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的儿子分别为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和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y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，故有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)≥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y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)≥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若有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＞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，将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与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对调，得到新树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T’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，则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T’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)-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)=(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)·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 ·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)- 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)·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+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 ·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)( 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-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w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)+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w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-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w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)= 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w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-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w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)-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))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＜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即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T’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＜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与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是最优树的假定矛盾。故</a:t>
            </a:r>
            <a:r>
              <a:rPr kumimoji="1" lang="zh-CN" altLang="en-US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)=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同理可证</a:t>
            </a:r>
            <a:r>
              <a:rPr kumimoji="1" lang="zh-CN" altLang="en-US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)=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。因此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 =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)=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)=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y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分别将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与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y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对调得到一棵最优树，其中带权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和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的树叶是兄弟。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idx="1" hasCustomPrompt="1"/>
          </p:nvPr>
        </p:nvSpPr>
        <p:spPr>
          <a:xfrm>
            <a:off x="615950" y="1557338"/>
            <a:ext cx="7772400" cy="4824412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定理</a:t>
            </a:r>
            <a:r>
              <a:rPr kumimoji="1" lang="en-US" altLang="zh-CN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7-8.4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设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为带权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≤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≤…≤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的最优树，若将以带权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的树叶为儿子的分枝点改为带权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的树叶，得到一棵新树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T’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，则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T’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也是最优树。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证明 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根据题设，有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)=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T’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)+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若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T’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不是最优树，则必有另外一棵带权为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…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的最优树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T”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T”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中带权为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的树叶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1+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生成两个儿子，得到树    ，则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   )=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T”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)+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27651" name="Object 5"/>
          <p:cNvGraphicFramePr>
            <a:graphicFrameLocks noChangeAspect="1"/>
          </p:cNvGraphicFramePr>
          <p:nvPr/>
        </p:nvGraphicFramePr>
        <p:xfrm>
          <a:off x="1047750" y="5462588"/>
          <a:ext cx="215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38735" imgH="107315" progId="Equation.3">
                  <p:embed/>
                </p:oleObj>
              </mc:Choice>
              <mc:Fallback>
                <p:oleObj name="" r:id="rId1" imgW="38735" imgH="10731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7750" y="5462588"/>
                        <a:ext cx="2159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6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4864100" y="4964113"/>
          <a:ext cx="215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38735" imgH="107315" progId="Equation.3">
                  <p:embed/>
                </p:oleObj>
              </mc:Choice>
              <mc:Fallback>
                <p:oleObj name="" r:id="rId3" imgW="38735" imgH="10731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64100" y="4964113"/>
                        <a:ext cx="2159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981200"/>
            <a:ext cx="7848600" cy="33528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因为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T”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是带权为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…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的最优树树，故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T’’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)≤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T’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如果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T”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＜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T’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，则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 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＜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，与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是带权为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…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最优树矛盾，因此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T”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)=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T’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endParaRPr kumimoji="1" lang="en-US" altLang="zh-CN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T’</a:t>
            </a:r>
            <a:r>
              <a:rPr kumimoji="1" lang="zh-CN" altLang="en-US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是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一棵带权为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…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的最优树。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4284663" y="3068638"/>
          <a:ext cx="215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8735" imgH="107315" progId="Equation.3">
                  <p:embed/>
                </p:oleObj>
              </mc:Choice>
              <mc:Fallback>
                <p:oleObj name="" r:id="rId1" imgW="38735" imgH="10731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84663" y="3068638"/>
                        <a:ext cx="2159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4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idx="1" hasCustomPrompt="1"/>
          </p:nvPr>
        </p:nvSpPr>
        <p:spPr>
          <a:xfrm>
            <a:off x="395288" y="981075"/>
            <a:ext cx="7772400" cy="5403850"/>
          </a:xfrm>
        </p:spPr>
        <p:txBody>
          <a:bodyPr vert="horz" wrap="square" lIns="91440" tIns="45720" rIns="91440" bIns="45720" anchor="t" anchorCtr="0"/>
          <a:p>
            <a:pPr indent="377825"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根据上面两个定理，要画一棵带有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个权的最优树，可简化为画一棵带有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-1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个权的最优树，而又可简化为画一棵带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-2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个权的最优树，依此类推。具体的做法是：首先找出两个最小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值，设为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，然后对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-1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个权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…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求作一棵最优树，并且将这棵最优树的结点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1+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分叉生成两个儿子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，依此类推。</a:t>
            </a:r>
            <a:r>
              <a:rPr kumimoji="1" lang="zh-CN" altLang="en-US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此称为</a:t>
            </a:r>
            <a:r>
              <a:rPr kumimoji="1" lang="en-US" altLang="zh-CN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Huffman</a:t>
            </a:r>
            <a:r>
              <a:rPr kumimoji="1" lang="zh-CN" altLang="en-US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算法。</a:t>
            </a:r>
            <a:endParaRPr kumimoji="1" lang="zh-CN" altLang="en-US" kern="12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idx="1" hasCustomPrompt="1"/>
          </p:nvPr>
        </p:nvSpPr>
        <p:spPr>
          <a:xfrm>
            <a:off x="838200" y="1981200"/>
            <a:ext cx="7772400" cy="27432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3.   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设一组权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5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13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17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19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23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29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37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41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。求相应的最优树。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解：见下页图</a:t>
            </a:r>
            <a:endParaRPr kumimoji="1" lang="en-US" altLang="zh-CN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900113" y="395288"/>
            <a:ext cx="6767512" cy="306387"/>
          </a:xfrm>
        </p:spPr>
        <p:txBody>
          <a:bodyPr vert="horz" wrap="square" lIns="91440" tIns="45720" rIns="91440" bIns="45720" anchor="b" anchorCtr="0"/>
          <a:p>
            <a:pPr algn="just"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	</a:t>
            </a:r>
            <a:endParaRPr kumimoji="1" lang="en-US" altLang="zh-CN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graphicFrame>
        <p:nvGraphicFramePr>
          <p:cNvPr id="31747" name="Object 4"/>
          <p:cNvGraphicFramePr>
            <a:graphicFrameLocks noChangeAspect="1"/>
          </p:cNvGraphicFramePr>
          <p:nvPr/>
        </p:nvGraphicFramePr>
        <p:xfrm>
          <a:off x="2012950" y="977900"/>
          <a:ext cx="5041900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308985" imgH="4594860" progId="Paint.Picture">
                  <p:embed/>
                </p:oleObj>
              </mc:Choice>
              <mc:Fallback>
                <p:oleObj name="" r:id="rId1" imgW="3308985" imgH="4594860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rcRect b="4938"/>
                      <a:stretch>
                        <a:fillRect/>
                      </a:stretch>
                    </p:blipFill>
                    <p:spPr>
                      <a:xfrm>
                        <a:off x="2012950" y="977900"/>
                        <a:ext cx="5041900" cy="521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5"/>
          <p:cNvSpPr txBox="1"/>
          <p:nvPr/>
        </p:nvSpPr>
        <p:spPr>
          <a:xfrm>
            <a:off x="1524000" y="6338888"/>
            <a:ext cx="6019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图</a:t>
            </a:r>
            <a:r>
              <a:rPr lang="en-US" altLang="zh-CN" sz="2800" dirty="0">
                <a:latin typeface="Times New Roman" panose="02020603050405020304" pitchFamily="18" charset="0"/>
              </a:rPr>
              <a:t>7-8.7 </a:t>
            </a:r>
            <a:r>
              <a:rPr lang="zh-CN" altLang="en-US" sz="2800" dirty="0">
                <a:latin typeface="Times New Roman" panose="02020603050405020304" pitchFamily="18" charset="0"/>
              </a:rPr>
              <a:t>最优二叉树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1749" name="Rectangle 6"/>
          <p:cNvSpPr/>
          <p:nvPr/>
        </p:nvSpPr>
        <p:spPr>
          <a:xfrm>
            <a:off x="1116013" y="338138"/>
            <a:ext cx="6551612" cy="4984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7-8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根树及其应用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idx="1" hasCustomPrompt="1"/>
          </p:nvPr>
        </p:nvSpPr>
        <p:spPr>
          <a:xfrm>
            <a:off x="684213" y="1266825"/>
            <a:ext cx="7772400" cy="4754563"/>
          </a:xfrm>
        </p:spPr>
        <p:txBody>
          <a:bodyPr vert="horz" wrap="square" lIns="91440" tIns="45720" rIns="91440" bIns="45720" anchor="t" anchorCtr="0"/>
          <a:p>
            <a:pPr indent="377825"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二叉树的另一个应用，就是前缀码问题。</a:t>
            </a:r>
            <a:endParaRPr kumimoji="1" lang="zh-CN" altLang="en-US" kern="12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377825"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我们知道，在远距离通讯中，常常用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的字符串作为英文字母传送信息，因为英文字母共有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26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个，故用不等长的二进制序列表示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26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个英文字母时由于长度为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的序列有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个，长度为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的二进制序列有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个，长度为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的二进制序列有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个，依此类推，我们有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377825" algn="just" eaLnBrk="1" hangingPunct="1">
              <a:spcBef>
                <a:spcPct val="0"/>
              </a:spcBef>
              <a:buSzPct val="60000"/>
            </a:pP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2+2</a:t>
            </a:r>
            <a:r>
              <a:rPr kumimoji="1" lang="en-US" altLang="zh-CN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+2</a:t>
            </a:r>
            <a:r>
              <a:rPr kumimoji="1" lang="en-US" altLang="zh-CN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+…+2</a:t>
            </a:r>
            <a:r>
              <a:rPr kumimoji="1" lang="en-US" altLang="zh-CN" i="1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≥26</a:t>
            </a:r>
            <a:endParaRPr kumimoji="1" lang="en-US" altLang="zh-CN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377825" algn="just" eaLnBrk="1" hangingPunct="1">
              <a:spcBef>
                <a:spcPct val="0"/>
              </a:spcBef>
              <a:buSzPct val="60000"/>
            </a:pP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i="1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+1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-2≥26,  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≥4</a:t>
            </a:r>
            <a:endParaRPr kumimoji="1" lang="en-US" altLang="zh-CN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900113" y="2205038"/>
          <a:ext cx="73914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105400" imgH="2143125" progId="Paint.Picture">
                  <p:embed/>
                </p:oleObj>
              </mc:Choice>
              <mc:Fallback>
                <p:oleObj name="" r:id="rId1" imgW="5105400" imgH="214312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2205038"/>
                        <a:ext cx="7391400" cy="2663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4"/>
          <p:cNvSpPr txBox="1"/>
          <p:nvPr/>
        </p:nvSpPr>
        <p:spPr>
          <a:xfrm>
            <a:off x="1908175" y="5373688"/>
            <a:ext cx="510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图</a:t>
            </a:r>
            <a:r>
              <a:rPr lang="en-US" altLang="zh-CN" sz="2800" dirty="0">
                <a:latin typeface="Times New Roman" panose="02020603050405020304" pitchFamily="18" charset="0"/>
              </a:rPr>
              <a:t>7-8.1 </a:t>
            </a:r>
            <a:r>
              <a:rPr lang="zh-CN" altLang="en-US" sz="2800" dirty="0">
                <a:latin typeface="Times New Roman" panose="02020603050405020304" pitchFamily="18" charset="0"/>
              </a:rPr>
              <a:t>有向树和根树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6148" name="Rectangle 5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268413"/>
            <a:ext cx="7772400" cy="4827587"/>
          </a:xfrm>
        </p:spPr>
        <p:txBody>
          <a:bodyPr vert="horz" wrap="square" lIns="91440" tIns="45720" rIns="91440" bIns="45720" anchor="t" anchorCtr="0"/>
          <a:p>
            <a:pPr indent="476250"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因此，用长度不超过四的二进制序列就可表达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26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个不同英文字母。但是由于</a:t>
            </a:r>
            <a:r>
              <a:rPr kumimoji="1" lang="zh-CN" altLang="en-US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字母使用的频繁程度不同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，为了减少信息量，人们希望用较短的序列表示频繁使用的字母。当使用不同长度的序列表示字母时，我们要考虑的另一个问题是如何对接收的字符串进行译码？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336675"/>
            <a:ext cx="7772400" cy="518795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定义</a:t>
            </a: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7-8.7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给定一个序列的集合，若没有一个序列是另一个序列的前缀，该序列集合称为前缀码。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例如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{000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001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10}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是前缀码，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{1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0001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000}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就不是前缀码。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338263"/>
            <a:ext cx="7772400" cy="4970462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定理</a:t>
            </a: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7-8.5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任何一棵二叉树的树叶可对应一个前缀码。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证明  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给定一棵二叉树，从每一个分枝点引出两条边，对左侧边标以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，对右侧边标以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，则每片树叶可以标定一个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的序列，它是由树根到这片树叶的通路上各边标号所组成的序列，显然，没有一片树叶的标定序列是另一片树叶的标定序列的前缀，因此，任何一棵二叉树的树叶可对应一个前缀码。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idx="1" hasCustomPrompt="1"/>
          </p:nvPr>
        </p:nvSpPr>
        <p:spPr>
          <a:xfrm>
            <a:off x="323850" y="1338263"/>
            <a:ext cx="8134350" cy="5114925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定理</a:t>
            </a:r>
            <a:r>
              <a:rPr kumimoji="1"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7-8.6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任何一个前缀码都对应一棵二叉树。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证明 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设给定一个前缀码，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h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表示前缀码中最长序列的长度。我们画出一棵高度为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h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的完全正则二叉树，并给每一分枝点射出的两条边标以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和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，这样，每个结点可以标定一个二进制序列，它是从树根到该结点通路上各边的标号所确定，因此，对长度不超过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h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每一二进制序列必对应一个结点。对应于前缀码中的每一序列的结点，给予一个标记，并将标记结点的所有后裔和射出的边全部删去，这样得到一棵二叉树，再删去其中从根到标记结点路径以外的所有分支点和树叶，得到一棵新的二叉树，它的树叶就对应给定的前缀码。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type="title"/>
          </p:nvPr>
        </p:nvSpPr>
        <p:spPr>
          <a:xfrm>
            <a:off x="1116013" y="333375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119188" y="1916113"/>
          <a:ext cx="6858000" cy="343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587750" imgH="1906905" progId="Paint.Picture">
                  <p:embed/>
                </p:oleObj>
              </mc:Choice>
              <mc:Fallback>
                <p:oleObj name="" r:id="rId1" imgW="3587750" imgH="1906905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9188" y="1916113"/>
                        <a:ext cx="6858000" cy="3430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Text Box 3"/>
          <p:cNvSpPr txBox="1"/>
          <p:nvPr/>
        </p:nvSpPr>
        <p:spPr>
          <a:xfrm>
            <a:off x="1676400" y="5715000"/>
            <a:ext cx="525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图</a:t>
            </a:r>
            <a:r>
              <a:rPr lang="en-US" altLang="zh-CN" sz="2800" b="1" dirty="0">
                <a:latin typeface="Times New Roman" panose="02020603050405020304" pitchFamily="18" charset="0"/>
              </a:rPr>
              <a:t>7-8.8</a:t>
            </a:r>
            <a:r>
              <a:rPr lang="en-US" altLang="zh-CN" sz="2800" dirty="0">
                <a:latin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</a:rPr>
              <a:t>二叉树对应前缀码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7892" name="Rectangle 4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338263"/>
            <a:ext cx="7772400" cy="4970462"/>
          </a:xfrm>
        </p:spPr>
        <p:txBody>
          <a:bodyPr vert="horz" wrap="square" lIns="91440" tIns="45720" rIns="91440" bIns="45720" anchor="t" anchorCtr="0"/>
          <a:p>
            <a:pPr indent="476250"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例如，图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7-8.8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给出了与前缀码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{000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001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1}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对应二叉树，其中图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(a)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是高度为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的完全正则二叉树，对应前缀码中序列的结点用方框标记，图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(b)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是对应的二叉树。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476250"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通过前缀码和二叉树的对应关系，我们可知，如果给定前缀码对应的二叉树是正则二叉树，则此前缀码可进行译码。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219200"/>
            <a:ext cx="8153400" cy="4876800"/>
          </a:xfrm>
        </p:spPr>
        <p:txBody>
          <a:bodyPr vert="horz" wrap="square" lIns="91440" tIns="45720" rIns="91440" bIns="45720" anchor="t" anchorCtr="0"/>
          <a:p>
            <a:pPr indent="476250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例如图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7-8.8(b)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中所对应的前缀码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{000,001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1}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，可对任意二进制序列进行译码。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476250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设有二进制序列 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476250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   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00010011011101001</a:t>
            </a:r>
            <a:endParaRPr kumimoji="1" lang="en-US" altLang="zh-CN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476250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可译为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000,1,001,1,01,1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1,01,001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476250"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如果被译的信息最后部分不能译前缀码中的序列，可约定添加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或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，直至能够译出为止。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1116013" y="457200"/>
            <a:ext cx="7570787" cy="739775"/>
          </a:xfrm>
        </p:spPr>
        <p:txBody>
          <a:bodyPr vert="horz" wrap="square" lIns="91440" tIns="45720" rIns="91440" bIns="45720" anchor="b" anchorCtr="0"/>
          <a:p>
            <a:r>
              <a:rPr kumimoji="1" lang="zh-CN" altLang="en-US" b="1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最佳前缀码</a:t>
            </a:r>
            <a:endParaRPr kumimoji="1" lang="zh-CN" altLang="en-US" b="1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40963" name="内容占位符 2"/>
          <p:cNvSpPr>
            <a:spLocks noGrp="1"/>
          </p:cNvSpPr>
          <p:nvPr>
            <p:ph idx="1" hasCustomPrompt="1"/>
          </p:nvPr>
        </p:nvSpPr>
        <p:spPr>
          <a:xfrm>
            <a:off x="528638" y="1338263"/>
            <a:ext cx="8186737" cy="5019675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SzPct val="60000"/>
            </a:pP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设要传输的电文中含有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个字符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字符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8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出现的频率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>
              <a:spcBef>
                <a:spcPct val="0"/>
              </a:spcBef>
              <a:buSzPct val="60000"/>
            </a:pP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为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p</a:t>
            </a:r>
            <a:r>
              <a:rPr kumimoji="1" lang="en-US" altLang="zh-CN" sz="28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它的编码的长度为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en-US" altLang="zh-CN" sz="28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那么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100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个字符的电文的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SzPct val="60000"/>
            </a:pP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编码的期望长度是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100            . 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称编码期望长度最小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SzPct val="60000"/>
            </a:pP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元前缀码为</a:t>
            </a:r>
            <a:r>
              <a:rPr kumimoji="1" lang="zh-CN" altLang="zh-CN" sz="28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最佳</a:t>
            </a:r>
            <a:r>
              <a:rPr kumimoji="1" lang="en-US" altLang="zh-CN" sz="28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zh-CN" sz="28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元前缀码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 </a:t>
            </a:r>
            <a:endParaRPr kumimoji="1" lang="zh-CN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>
              <a:spcBef>
                <a:spcPct val="0"/>
              </a:spcBef>
              <a:buSzPct val="60000"/>
            </a:pP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在用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叉树产生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元前缀码时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每个二进制串的长度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>
              <a:spcBef>
                <a:spcPct val="0"/>
              </a:spcBef>
              <a:buSzPct val="60000"/>
            </a:pP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等于它所在树叶的深度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因而权为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100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p</a:t>
            </a:r>
            <a:r>
              <a:rPr kumimoji="1" lang="en-US" altLang="zh-CN" sz="28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100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p</a:t>
            </a:r>
            <a:r>
              <a:rPr kumimoji="1" lang="en-US" altLang="zh-CN" sz="28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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>
              <a:spcBef>
                <a:spcPct val="0"/>
              </a:spcBef>
              <a:buSzPct val="60000"/>
            </a:pP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100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p</a:t>
            </a:r>
            <a:r>
              <a:rPr kumimoji="1" lang="en-US" altLang="zh-CN" sz="28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的最优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叉树产生的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元前缀码是最佳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元前缀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>
              <a:spcBef>
                <a:spcPct val="0"/>
              </a:spcBef>
              <a:buSzPct val="60000"/>
            </a:pP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码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 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于是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给定字符出现的频率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可以用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Huffman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算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>
              <a:spcBef>
                <a:spcPct val="0"/>
              </a:spcBef>
              <a:buSzPct val="60000"/>
            </a:pP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法产生最佳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元前缀码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</a:t>
            </a:r>
            <a:endParaRPr kumimoji="1" lang="zh-CN" altLang="en-US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352800" y="6324600"/>
            <a:ext cx="2895600" cy="457200"/>
          </a:xfrm>
        </p:spPr>
        <p:txBody>
          <a:bodyPr anchor="b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4096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4096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4096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40968" name="Object 7"/>
          <p:cNvGraphicFramePr>
            <a:graphicFrameLocks noChangeAspect="1"/>
          </p:cNvGraphicFramePr>
          <p:nvPr/>
        </p:nvGraphicFramePr>
        <p:xfrm>
          <a:off x="4051300" y="2286000"/>
          <a:ext cx="102076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469900" imgH="431800" progId="Equation.3">
                  <p:embed/>
                </p:oleObj>
              </mc:Choice>
              <mc:Fallback>
                <p:oleObj name="" r:id="rId1" imgW="469900" imgH="431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51300" y="2286000"/>
                        <a:ext cx="1020763" cy="938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352800" y="6324600"/>
            <a:ext cx="2895600" cy="457200"/>
          </a:xfrm>
        </p:spPr>
        <p:txBody>
          <a:bodyPr anchor="b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1331913" y="457200"/>
            <a:ext cx="7354887" cy="7397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zh-CN" altLang="en-US" b="1" kern="1200" dirty="0"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实例</a:t>
            </a:r>
            <a:endParaRPr kumimoji="1" lang="zh-CN" altLang="en-US" b="1" kern="1200" dirty="0">
              <a:latin typeface="Times New Roman" panose="02020603050405020304" pitchFamily="18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 hasCustomPrompt="1"/>
          </p:nvPr>
        </p:nvSpPr>
        <p:spPr>
          <a:xfrm>
            <a:off x="539750" y="1557338"/>
            <a:ext cx="8229600" cy="4516437"/>
          </a:xfrm>
          <a:ln w="28575"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  在通信中，设八进制数字出现的频率如下：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25%       1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20%      2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15%        3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10%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4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10%       5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10%      6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5%          7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5%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采用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元前缀码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求传输数字最少的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元前缀码 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并求传输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10</a:t>
            </a:r>
            <a:r>
              <a:rPr kumimoji="1" lang="en-US" altLang="zh-CN" sz="2400" i="1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2)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个按上述比例出现的八进制数字需要多少个二进制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数字？若用等长的 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长为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3) 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的码字传输需要多少个二进制数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字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?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解  用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Huffman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算法求以频率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乘以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100)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为权的最优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叉树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 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这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里 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=5, 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=5, 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=10, 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4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=10, 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5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=10, 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6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=15, 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=20, 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baseline="-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=25.  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352800" y="6324600"/>
            <a:ext cx="2895600" cy="457200"/>
          </a:xfrm>
        </p:spPr>
        <p:txBody>
          <a:bodyPr anchor="b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idx="1" hasCustomPrompt="1"/>
          </p:nvPr>
        </p:nvSpPr>
        <p:spPr>
          <a:xfrm>
            <a:off x="684213" y="765175"/>
            <a:ext cx="7775575" cy="5607050"/>
          </a:xfrm>
          <a:ln w="28575"/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续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编码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:   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0---01          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1---11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2---001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3---100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4---101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5---0001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6---00000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7---00001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传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100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个按比例出现的八进制数字所需二进制数字的个数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为 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)=285.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传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10</a:t>
            </a:r>
            <a:r>
              <a:rPr kumimoji="1" lang="en-US" altLang="zh-CN" sz="2400" i="1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2)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个所用二进制数字的个数为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2.85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10</a:t>
            </a:r>
            <a:r>
              <a:rPr kumimoji="1" lang="en-US" altLang="zh-CN" sz="2400" i="1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而用等长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码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长为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3)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需要用 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10</a:t>
            </a:r>
            <a:r>
              <a:rPr kumimoji="1" lang="en-US" altLang="zh-CN" sz="2400" i="1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个数字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 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43012" name="Picture 5"/>
          <p:cNvPicPr>
            <a:picLocks noChangeAspect="1"/>
          </p:cNvPicPr>
          <p:nvPr/>
        </p:nvPicPr>
        <p:blipFill>
          <a:blip r:embed="rId1">
            <a:clrChange>
              <a:clrFrom>
                <a:srgbClr val="D9FCFF"/>
              </a:clrFrom>
              <a:clrTo>
                <a:srgbClr val="D9FCFF">
                  <a:alpha val="0"/>
                </a:srgbClr>
              </a:clrTo>
            </a:clrChange>
          </a:blip>
          <a:srcRect l="3485" t="2063" r="4990"/>
          <a:stretch>
            <a:fillRect/>
          </a:stretch>
        </p:blipFill>
        <p:spPr>
          <a:xfrm>
            <a:off x="3132138" y="1096963"/>
            <a:ext cx="4608512" cy="3411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338263"/>
            <a:ext cx="7772400" cy="4970462"/>
          </a:xfrm>
        </p:spPr>
        <p:txBody>
          <a:bodyPr vert="horz" wrap="square" lIns="91440" tIns="45720" rIns="91440" bIns="45720" anchor="t" anchorCtr="0"/>
          <a:p>
            <a:pPr indent="476250"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例如图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7-8.1(b)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表示的是一棵根树，其中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为根，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4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9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为分枝点，其余结点为叶。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476250"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在根树中，</a:t>
            </a:r>
            <a:r>
              <a:rPr kumimoji="1" lang="zh-CN" altLang="en-US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任意一个结点</a:t>
            </a:r>
            <a:r>
              <a:rPr kumimoji="1" lang="en-US" altLang="zh-CN" i="1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zh-CN" altLang="en-US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的层次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zh-CN" altLang="en-US" u="sng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就是从根到该结点的单向通路的长度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476250" algn="just" eaLnBrk="1" hangingPunct="1">
              <a:lnSpc>
                <a:spcPct val="105000"/>
              </a:lnSpc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在图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7-8.1(b)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中，有三个结点的层次为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，有五个结点的层次为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，有三个结点的层次为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476250" algn="just" eaLnBrk="1" hangingPunct="1">
              <a:lnSpc>
                <a:spcPct val="105000"/>
              </a:lnSpc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从根树的结构可以看出，树中每一个结点可以看作是原来树中的某一棵子树的根，由此可知，根树亦可递归定义为：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352800" y="6324600"/>
            <a:ext cx="2895600" cy="457200"/>
          </a:xfrm>
        </p:spPr>
        <p:txBody>
          <a:bodyPr anchor="b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539750" y="549275"/>
            <a:ext cx="8229600" cy="879475"/>
          </a:xfrm>
        </p:spPr>
        <p:txBody>
          <a:bodyPr vert="horz" wrap="square" lIns="91440" tIns="45720" rIns="91440" bIns="45720" anchor="b" anchorCtr="0"/>
          <a:p>
            <a:pPr eaLnBrk="1" hangingPunct="1">
              <a:buNone/>
            </a:pPr>
            <a:r>
              <a:rPr kumimoji="1" lang="zh-CN" altLang="en-US" b="1" kern="1200" dirty="0"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行遍</a:t>
            </a:r>
            <a:r>
              <a:rPr kumimoji="1" lang="en-US" altLang="zh-CN" b="1" kern="1200" dirty="0"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2</a:t>
            </a:r>
            <a:r>
              <a:rPr kumimoji="1" lang="zh-CN" altLang="en-US" b="1" kern="1200" dirty="0"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叉有序树</a:t>
            </a:r>
            <a:endParaRPr kumimoji="1" lang="zh-CN" altLang="en-US" sz="4000" b="1" kern="1200" dirty="0">
              <a:latin typeface="Times New Roman" panose="02020603050405020304" pitchFamily="18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idx="1" hasCustomPrompt="1"/>
          </p:nvPr>
        </p:nvSpPr>
        <p:spPr>
          <a:xfrm>
            <a:off x="539750" y="1714500"/>
            <a:ext cx="8229600" cy="45720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行遍</a:t>
            </a:r>
            <a:r>
              <a:rPr kumimoji="1" lang="en-US" altLang="zh-CN" sz="2400" kern="12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zh-CN" altLang="en-US" sz="2400" kern="12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周游</a:t>
            </a:r>
            <a:r>
              <a:rPr kumimoji="1" lang="en-US" altLang="zh-CN" sz="2400" kern="12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sz="2400" kern="12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根树</a:t>
            </a:r>
            <a:r>
              <a:rPr kumimoji="1" lang="en-US" altLang="zh-CN" sz="2400" i="1" kern="12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kumimoji="1" lang="en-US" altLang="zh-CN" sz="2400" i="1" kern="12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: 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对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 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的每个顶点访问且仅访问一次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 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行遍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叉有序树的方式：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① 中序行遍法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: 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左子树、根、右子树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② 前序行遍法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: 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根、左子树、右子树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③ 后序行遍法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: 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左子树、右子树、根 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当不是正则树时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左子树或右子树可缺省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endParaRPr kumimoji="1" lang="en-US" altLang="zh-CN" sz="2400" kern="1200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例如</a:t>
            </a:r>
            <a:r>
              <a:rPr kumimoji="1" lang="en-US" altLang="zh-CN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en-US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中序行遍</a:t>
            </a:r>
            <a:r>
              <a:rPr kumimoji="1" lang="en-US" altLang="zh-CN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: </a:t>
            </a:r>
            <a:r>
              <a:rPr kumimoji="1" lang="en-US" altLang="zh-CN" sz="2400" i="1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</a:t>
            </a:r>
            <a:r>
              <a:rPr kumimoji="1" lang="en-US" altLang="zh-CN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1" lang="en-US" altLang="zh-CN" sz="2400" i="1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(</a:t>
            </a:r>
            <a:r>
              <a:rPr kumimoji="1" lang="en-US" altLang="zh-CN" sz="2400" i="1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f</a:t>
            </a:r>
            <a:r>
              <a:rPr kumimoji="1" lang="en-US" altLang="zh-CN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1" lang="en-US" altLang="zh-CN" sz="2400" i="1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1" lang="en-US" altLang="zh-CN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1" lang="en-US" altLang="zh-CN" sz="2400" i="1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en-US" altLang="zh-CN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 </a:t>
            </a:r>
            <a:r>
              <a:rPr kumimoji="1" lang="en-US" altLang="zh-CN" sz="2400" i="1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</a:t>
            </a:r>
            <a:r>
              <a:rPr kumimoji="1" lang="en-US" altLang="zh-CN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1" lang="en-US" altLang="zh-CN" sz="2400" i="1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 </a:t>
            </a:r>
            <a:endParaRPr kumimoji="1" lang="en-US" altLang="zh-CN" sz="2400" i="1" kern="1200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en-US" altLang="zh-CN" sz="2400" i="1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  </a:t>
            </a:r>
            <a:r>
              <a:rPr kumimoji="1" lang="zh-CN" altLang="en-US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前序行遍</a:t>
            </a:r>
            <a:r>
              <a:rPr kumimoji="1" lang="en-US" altLang="zh-CN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: </a:t>
            </a:r>
            <a:r>
              <a:rPr kumimoji="1" lang="en-US" altLang="zh-CN" sz="2400" i="1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1" lang="en-US" altLang="zh-CN" sz="2400" i="1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</a:t>
            </a:r>
            <a:r>
              <a:rPr kumimoji="1" lang="en-US" altLang="zh-CN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(</a:t>
            </a:r>
            <a:r>
              <a:rPr kumimoji="1" lang="en-US" altLang="zh-CN" sz="2400" i="1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</a:t>
            </a:r>
            <a:r>
              <a:rPr kumimoji="1" lang="en-US" altLang="zh-CN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(</a:t>
            </a:r>
            <a:r>
              <a:rPr kumimoji="1" lang="en-US" altLang="zh-CN" sz="2400" i="1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1" lang="en-US" altLang="zh-CN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1" lang="en-US" altLang="zh-CN" sz="2400" i="1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f</a:t>
            </a:r>
            <a:r>
              <a:rPr kumimoji="1" lang="en-US" altLang="zh-CN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1" lang="en-US" altLang="zh-CN" sz="2400" i="1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en-US" altLang="zh-CN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 </a:t>
            </a:r>
            <a:r>
              <a:rPr kumimoji="1" lang="en-US" altLang="zh-CN" sz="2400" i="1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1" lang="en-US" altLang="zh-CN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 </a:t>
            </a:r>
            <a:endParaRPr kumimoji="1" lang="zh-CN" altLang="en-US" sz="2400" kern="1200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  后序行遍</a:t>
            </a:r>
            <a:r>
              <a:rPr kumimoji="1" lang="en-US" altLang="zh-CN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: </a:t>
            </a:r>
            <a:r>
              <a:rPr kumimoji="1" lang="en-US" altLang="zh-CN" sz="2400" i="1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</a:t>
            </a:r>
            <a:r>
              <a:rPr kumimoji="1" lang="en-US" altLang="zh-CN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((</a:t>
            </a:r>
            <a:r>
              <a:rPr kumimoji="1" lang="en-US" altLang="zh-CN" sz="2400" i="1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f</a:t>
            </a:r>
            <a:r>
              <a:rPr kumimoji="1" lang="en-US" altLang="zh-CN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1" lang="en-US" altLang="zh-CN" sz="2400" i="1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en-US" altLang="zh-CN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1" lang="en-US" altLang="zh-CN" sz="2400" i="1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1" lang="en-US" altLang="zh-CN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 </a:t>
            </a:r>
            <a:r>
              <a:rPr kumimoji="1" lang="en-US" altLang="zh-CN" sz="2400" i="1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1" lang="en-US" altLang="zh-CN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1" lang="en-US" altLang="zh-CN" sz="2400" i="1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</a:t>
            </a:r>
            <a:r>
              <a:rPr kumimoji="1" lang="en-US" altLang="zh-CN" sz="24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 </a:t>
            </a:r>
            <a:r>
              <a:rPr kumimoji="1" lang="en-US" altLang="zh-CN" sz="2400" i="1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endParaRPr kumimoji="1" lang="en-US" altLang="zh-CN" sz="2400" i="1" u="sng" kern="1200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44037" name="Picture 4" descr="16-12"/>
          <p:cNvPicPr>
            <a:picLocks noChangeAspect="1"/>
          </p:cNvPicPr>
          <p:nvPr/>
        </p:nvPicPr>
        <p:blipFill>
          <a:blip r:embed="rId1"/>
          <a:srcRect b="33833"/>
          <a:stretch>
            <a:fillRect/>
          </a:stretch>
        </p:blipFill>
        <p:spPr>
          <a:xfrm>
            <a:off x="6477000" y="3919538"/>
            <a:ext cx="1922463" cy="2438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352800" y="6324600"/>
            <a:ext cx="2895600" cy="457200"/>
          </a:xfrm>
        </p:spPr>
        <p:txBody>
          <a:bodyPr anchor="b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57300"/>
          </a:xfrm>
        </p:spPr>
        <p:txBody>
          <a:bodyPr vert="horz" wrap="square" lIns="91440" tIns="45720" rIns="91440" bIns="45720" anchor="b" anchorCtr="0"/>
          <a:p>
            <a:pPr eaLnBrk="1" hangingPunct="1">
              <a:buNone/>
            </a:pPr>
            <a:r>
              <a:rPr kumimoji="1" lang="zh-CN" altLang="en-US" b="1" kern="1200" dirty="0"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用</a:t>
            </a:r>
            <a:r>
              <a:rPr kumimoji="1" lang="en-US" altLang="zh-CN" b="1" kern="1200" dirty="0"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2</a:t>
            </a:r>
            <a:r>
              <a:rPr kumimoji="1" lang="zh-CN" altLang="en-US" b="1" kern="1200" dirty="0"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叉有序树表示算式</a:t>
            </a:r>
            <a:endParaRPr kumimoji="1" lang="en-US" altLang="zh-CN" b="1" kern="1200" dirty="0">
              <a:latin typeface="Times New Roman" panose="02020603050405020304" pitchFamily="18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 hasCustomPrompt="1"/>
          </p:nvPr>
        </p:nvSpPr>
        <p:spPr>
          <a:xfrm>
            <a:off x="571500" y="1857375"/>
            <a:ext cx="8032750" cy="3643313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每一个分支点放一个运算符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 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二元运算符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所在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的分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支点有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个儿子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运算对象是以这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个儿子为根的根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子树表示的子表达式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并规定被减数和被除数放在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左子树上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; 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一元运算符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所在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的分支点只有一个儿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子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运算对象是以这个儿子为根的根子树表示的子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表达式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数字和变量放在树叶上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395288" y="457200"/>
            <a:ext cx="8229600" cy="757238"/>
          </a:xfrm>
        </p:spPr>
        <p:txBody>
          <a:bodyPr vert="horz" wrap="square" lIns="91440" tIns="45720" rIns="91440" bIns="45720" anchor="b" anchorCtr="0"/>
          <a:p>
            <a:r>
              <a:rPr kumimoji="1" lang="zh-CN" altLang="en-US" b="1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实例</a:t>
            </a:r>
            <a:endParaRPr kumimoji="1" lang="zh-CN" altLang="en-US" b="1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46083" name="内容占位符 2"/>
          <p:cNvSpPr>
            <a:spLocks noGrp="1"/>
          </p:cNvSpPr>
          <p:nvPr>
            <p:ph idx="1" hasCustomPrompt="1"/>
          </p:nvPr>
        </p:nvSpPr>
        <p:spPr>
          <a:xfrm>
            <a:off x="395288" y="1214438"/>
            <a:ext cx="8507412" cy="5233987"/>
          </a:xfrm>
          <a:ln w="38100"/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SzPct val="60000"/>
            </a:pP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表示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((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+(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))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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((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f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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h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))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叉有序树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>
              <a:spcBef>
                <a:spcPct val="0"/>
              </a:spcBef>
              <a:buSzPct val="60000"/>
            </a:pP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>
              <a:spcBef>
                <a:spcPct val="0"/>
              </a:spcBef>
              <a:buSzPct val="60000"/>
            </a:pP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中序行遍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: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>
              <a:spcBef>
                <a:spcPct val="0"/>
              </a:spcBef>
              <a:buSzPct val="60000"/>
            </a:pP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((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+(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))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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((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f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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h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))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>
              <a:spcBef>
                <a:spcPct val="0"/>
              </a:spcBef>
              <a:buSzPct val="60000"/>
            </a:pP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前序行遍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: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>
              <a:spcBef>
                <a:spcPct val="0"/>
              </a:spcBef>
              <a:buSzPct val="60000"/>
            </a:pP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((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(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cd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))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)((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ef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)((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gh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)(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ij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)))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SzPct val="60000"/>
            </a:pP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后序行遍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: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SzPct val="60000"/>
            </a:pP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((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cd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))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)((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ef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)((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gh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)(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ij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)))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spcBef>
                <a:spcPts val="1800"/>
              </a:spcBef>
              <a:buSzPct val="60000"/>
            </a:pP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注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: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中序行遍的结果是原式</a:t>
            </a:r>
            <a:endParaRPr kumimoji="1" lang="zh-CN" altLang="en-US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352800" y="6324600"/>
            <a:ext cx="2895600" cy="457200"/>
          </a:xfrm>
        </p:spPr>
        <p:txBody>
          <a:bodyPr anchor="b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pic>
        <p:nvPicPr>
          <p:cNvPr id="46085" name="Picture 6" descr="16-1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239" r="14951" b="47244"/>
          <a:stretch>
            <a:fillRect/>
          </a:stretch>
        </p:blipFill>
        <p:spPr>
          <a:xfrm>
            <a:off x="5940425" y="1989138"/>
            <a:ext cx="2894013" cy="28082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352800" y="6324600"/>
            <a:ext cx="2895600" cy="457200"/>
          </a:xfrm>
        </p:spPr>
        <p:txBody>
          <a:bodyPr anchor="b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xfrm>
            <a:off x="682625" y="476250"/>
            <a:ext cx="7818438" cy="80962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zh-CN" altLang="en-US" b="1" kern="1200" dirty="0">
                <a:latin typeface="宋体" panose="02010600030101010101" pitchFamily="2" charset="-122"/>
                <a:ea typeface="黑体" panose="02010609060101010101" pitchFamily="2" charset="-122"/>
                <a:cs typeface="+mj-cs"/>
              </a:rPr>
              <a:t>波兰符号法</a:t>
            </a:r>
            <a:endParaRPr kumimoji="1" lang="en-US" altLang="zh-CN" b="1" kern="1200" dirty="0">
              <a:latin typeface="宋体" panose="0201060003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idx="1" hasCustomPrompt="1"/>
          </p:nvPr>
        </p:nvSpPr>
        <p:spPr>
          <a:xfrm>
            <a:off x="684213" y="1357313"/>
            <a:ext cx="7816850" cy="5214937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  <a:spcBef>
                <a:spcPct val="0"/>
              </a:spcBef>
              <a:buSzPct val="60000"/>
            </a:pPr>
            <a:r>
              <a:rPr kumimoji="1" lang="zh-CN" altLang="en-US" sz="2800" kern="12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波兰符号法</a:t>
            </a:r>
            <a:r>
              <a:rPr kumimoji="1" lang="en-US" altLang="zh-CN" sz="2800" kern="12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zh-CN" altLang="en-US" sz="2800" kern="12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前缀符号法</a:t>
            </a:r>
            <a:r>
              <a:rPr kumimoji="1" lang="en-US" altLang="zh-CN" sz="2800" kern="12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: 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按前序行遍法访问表示算式的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叉有序树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并舍去所有括号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90000"/>
              </a:lnSpc>
              <a:spcBef>
                <a:spcPts val="2400"/>
              </a:spcBef>
              <a:buSzPct val="60000"/>
            </a:pPr>
            <a:r>
              <a:rPr kumimoji="1" lang="zh-CN" altLang="en-US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</a:t>
            </a:r>
            <a:r>
              <a:rPr kumimoji="1" lang="en-US" altLang="zh-CN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1(</a:t>
            </a:r>
            <a:r>
              <a:rPr kumimoji="1" lang="zh-CN" altLang="en-US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续</a:t>
            </a:r>
            <a:r>
              <a:rPr kumimoji="1" lang="en-US" altLang="zh-CN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  </a:t>
            </a:r>
            <a:r>
              <a:rPr kumimoji="1" lang="zh-CN" altLang="en-US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</a:t>
            </a:r>
            <a:r>
              <a:rPr kumimoji="1" lang="en-US" altLang="zh-CN" sz="2800" i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</a:t>
            </a:r>
            <a:r>
              <a:rPr kumimoji="1" lang="en-US" altLang="zh-CN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</a:t>
            </a:r>
            <a:r>
              <a:rPr kumimoji="1" lang="en-US" altLang="zh-CN" sz="2800" i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cda</a:t>
            </a:r>
            <a:r>
              <a:rPr kumimoji="1" lang="en-US" altLang="zh-CN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</a:t>
            </a:r>
            <a:r>
              <a:rPr kumimoji="1" lang="en-US" altLang="zh-CN" sz="2800" i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ef</a:t>
            </a:r>
            <a:r>
              <a:rPr kumimoji="1" lang="en-US" altLang="zh-CN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1" lang="en-US" altLang="zh-CN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</a:t>
            </a:r>
            <a:r>
              <a:rPr kumimoji="1" lang="en-US" altLang="zh-CN" sz="2800" i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gh</a:t>
            </a:r>
            <a:r>
              <a:rPr kumimoji="1" lang="en-US" altLang="zh-CN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1" lang="en-US" altLang="zh-CN" sz="2800" i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ij</a:t>
            </a:r>
            <a:r>
              <a:rPr kumimoji="1" lang="en-US" altLang="zh-CN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endParaRPr kumimoji="1" lang="en-US" altLang="zh-CN" sz="2800" kern="12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90000"/>
              </a:lnSpc>
              <a:spcBef>
                <a:spcPts val="2400"/>
              </a:spcBef>
              <a:buSzPct val="60000"/>
            </a:pP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计算方法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: 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从左到右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每个运算符号对它后面紧邻的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或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数进行运算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 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90000"/>
              </a:lnSpc>
              <a:spcBef>
                <a:spcPts val="2400"/>
              </a:spcBef>
              <a:buSzPct val="60000"/>
            </a:pPr>
            <a:r>
              <a:rPr kumimoji="1" lang="zh-CN" altLang="en-US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</a:t>
            </a:r>
            <a:r>
              <a:rPr kumimoji="1" lang="en-US" altLang="zh-CN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1(</a:t>
            </a:r>
            <a:r>
              <a:rPr kumimoji="1" lang="zh-CN" altLang="en-US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续</a:t>
            </a:r>
            <a:r>
              <a:rPr kumimoji="1" lang="en-US" altLang="zh-CN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  </a:t>
            </a:r>
            <a:r>
              <a:rPr kumimoji="1" lang="zh-CN" altLang="en-US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设</a:t>
            </a:r>
            <a:r>
              <a:rPr kumimoji="1" lang="en-US" altLang="zh-CN" sz="2800" i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=3, </a:t>
            </a:r>
            <a:r>
              <a:rPr kumimoji="1" lang="en-US" altLang="zh-CN" sz="2800" i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</a:t>
            </a:r>
            <a:r>
              <a:rPr kumimoji="1" lang="en-US" altLang="zh-CN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=1, </a:t>
            </a:r>
            <a:r>
              <a:rPr kumimoji="1" lang="en-US" altLang="zh-CN" sz="2800" i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</a:t>
            </a:r>
            <a:r>
              <a:rPr kumimoji="1" lang="en-US" altLang="zh-CN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</a:t>
            </a:r>
            <a:r>
              <a:rPr kumimoji="1" lang="en-US" altLang="zh-CN" sz="2800" i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1" lang="en-US" altLang="zh-CN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=2, </a:t>
            </a:r>
            <a:r>
              <a:rPr kumimoji="1" lang="en-US" altLang="zh-CN" sz="2800" i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1" lang="en-US" altLang="zh-CN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</a:t>
            </a:r>
            <a:r>
              <a:rPr kumimoji="1" lang="en-US" altLang="zh-CN" sz="2800" i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f</a:t>
            </a:r>
            <a:r>
              <a:rPr kumimoji="1" lang="en-US" altLang="zh-CN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=3, </a:t>
            </a:r>
            <a:r>
              <a:rPr kumimoji="1" lang="en-US" altLang="zh-CN" sz="2800" i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en-US" altLang="zh-CN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</a:t>
            </a:r>
            <a:r>
              <a:rPr kumimoji="1" lang="en-US" altLang="zh-CN" sz="2800" i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=1, </a:t>
            </a:r>
            <a:r>
              <a:rPr kumimoji="1" lang="en-US" altLang="zh-CN" sz="2800" i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h</a:t>
            </a:r>
            <a:r>
              <a:rPr kumimoji="1" lang="en-US" altLang="zh-CN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</a:t>
            </a:r>
            <a:r>
              <a:rPr kumimoji="1" lang="en-US" altLang="zh-CN" sz="2800" i="1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en-US" altLang="zh-CN" sz="2800" kern="1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=2.  </a:t>
            </a:r>
            <a:endParaRPr kumimoji="1" lang="en-US" altLang="zh-CN" sz="2800" kern="12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SzPct val="60000"/>
            </a:pPr>
            <a:r>
              <a:rPr kumimoji="1" lang="zh-CN" altLang="en-US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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+22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33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+12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12,   </a:t>
            </a:r>
            <a:r>
              <a:rPr kumimoji="1" lang="zh-CN" altLang="en-US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</a:t>
            </a:r>
            <a:r>
              <a:rPr kumimoji="1" lang="zh-CN" altLang="en-US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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14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33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+12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12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SzPct val="60000"/>
            </a:pPr>
            <a:r>
              <a:rPr kumimoji="1" lang="zh-CN" altLang="en-US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</a:t>
            </a:r>
            <a:r>
              <a:rPr kumimoji="1" lang="zh-CN" altLang="en-US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5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33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+12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12, </a:t>
            </a:r>
            <a:r>
              <a:rPr kumimoji="1" lang="zh-CN" altLang="en-US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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(15)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33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+12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12</a:t>
            </a:r>
            <a:endParaRPr kumimoji="1" lang="en-US" altLang="zh-CN" sz="2800" kern="1200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SzPct val="60000"/>
            </a:pPr>
            <a:r>
              <a:rPr kumimoji="1" lang="zh-CN" altLang="en-US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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(15)9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+12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12,</a:t>
            </a:r>
            <a:r>
              <a:rPr kumimoji="1" lang="zh-CN" altLang="en-US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     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(15)93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12</a:t>
            </a:r>
            <a:endParaRPr kumimoji="1" lang="en-US" altLang="zh-CN" sz="2800" u="sng" kern="1200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SzPct val="60000"/>
            </a:pPr>
            <a:r>
              <a:rPr kumimoji="1" lang="zh-CN" altLang="en-US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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(15)9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32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      </a:t>
            </a:r>
            <a:r>
              <a:rPr kumimoji="1" lang="zh-CN" altLang="en-US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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(15)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96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1" lang="zh-CN" altLang="en-US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</a:t>
            </a:r>
            <a:r>
              <a:rPr kumimoji="1" lang="zh-CN" altLang="en-US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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(15)3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       5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352800" y="6324600"/>
            <a:ext cx="2895600" cy="457200"/>
          </a:xfrm>
        </p:spPr>
        <p:txBody>
          <a:bodyPr anchor="b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682625" y="476250"/>
            <a:ext cx="7818438" cy="9906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zh-CN" altLang="en-US" b="1" kern="1200" dirty="0">
                <a:latin typeface="宋体" panose="02010600030101010101" pitchFamily="2" charset="-122"/>
                <a:ea typeface="黑体" panose="02010609060101010101" pitchFamily="2" charset="-122"/>
                <a:cs typeface="+mj-cs"/>
              </a:rPr>
              <a:t>逆波兰符号法</a:t>
            </a:r>
            <a:endParaRPr kumimoji="1" lang="en-US" altLang="zh-CN" b="1" kern="1200" dirty="0">
              <a:latin typeface="宋体" panose="0201060003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idx="1" hasCustomPrompt="1"/>
          </p:nvPr>
        </p:nvSpPr>
        <p:spPr>
          <a:xfrm>
            <a:off x="684213" y="1628775"/>
            <a:ext cx="7959725" cy="4824413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  <a:spcBef>
                <a:spcPct val="0"/>
              </a:spcBef>
              <a:buSzPct val="60000"/>
              <a:buFont typeface="Symbol" panose="05050102010706020507" pitchFamily="18" charset="2"/>
            </a:pPr>
            <a:r>
              <a:rPr kumimoji="1" lang="zh-CN" altLang="en-US" sz="2800" kern="12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逆波兰符号法</a:t>
            </a:r>
            <a:r>
              <a:rPr kumimoji="1" lang="en-US" altLang="zh-CN" sz="2800" kern="12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zh-CN" altLang="en-US" sz="2800" kern="12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后缀符号法</a:t>
            </a:r>
            <a:r>
              <a:rPr kumimoji="1" lang="en-US" altLang="zh-CN" sz="2800" kern="12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: 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按后序行遍法访问表示算式的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叉有序树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并舍去所有括号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90000"/>
              </a:lnSpc>
              <a:spcBef>
                <a:spcPts val="2400"/>
              </a:spcBef>
              <a:buSzPct val="60000"/>
              <a:buFont typeface="Symbol" panose="05050102010706020507" pitchFamily="18" charset="2"/>
            </a:pPr>
            <a:r>
              <a:rPr kumimoji="1" lang="zh-CN" altLang="en-US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1(</a:t>
            </a:r>
            <a:r>
              <a:rPr kumimoji="1" lang="zh-CN" altLang="en-US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续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sz="2800" i="1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1" lang="en-US" altLang="zh-CN" sz="2800" i="1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bcd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++</a:t>
            </a:r>
            <a:r>
              <a:rPr kumimoji="1" lang="en-US" altLang="zh-CN" sz="2800" i="1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1" lang="en-US" altLang="zh-CN" sz="2800" i="1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ef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1" lang="en-US" altLang="zh-CN" sz="2800" i="1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gh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</a:t>
            </a:r>
            <a:r>
              <a:rPr kumimoji="1" lang="en-US" altLang="zh-CN" sz="2800" i="1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ij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 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endParaRPr kumimoji="1" lang="en-US" altLang="zh-CN" sz="2800" kern="1200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90000"/>
              </a:lnSpc>
              <a:spcBef>
                <a:spcPts val="2400"/>
              </a:spcBef>
              <a:buSzPct val="60000"/>
            </a:pP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计算方法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: 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从右到左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每个运算符号对它前面紧邻的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或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数进行运算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 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90000"/>
              </a:lnSpc>
              <a:spcBef>
                <a:spcPts val="2400"/>
              </a:spcBef>
              <a:buSzPct val="60000"/>
            </a:pPr>
            <a:r>
              <a:rPr kumimoji="1" lang="zh-CN" altLang="en-US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1(</a:t>
            </a:r>
            <a:r>
              <a:rPr kumimoji="1" lang="zh-CN" altLang="en-US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续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sz="2800" i="1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122++3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3312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12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 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endParaRPr kumimoji="1" lang="en-US" altLang="zh-CN" sz="2800" kern="1200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SzPct val="60000"/>
            </a:pP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122++3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33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12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 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,     122++3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33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 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endParaRPr kumimoji="1" lang="en-US" altLang="zh-CN" sz="2800" kern="1200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SzPct val="60000"/>
            </a:pP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122++3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33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6 ,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       122++3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96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</a:t>
            </a:r>
            <a:endParaRPr kumimoji="1" lang="en-US" altLang="zh-CN" sz="2800" kern="1200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SzPct val="60000"/>
            </a:pP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22+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+3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3 ,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14+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3 ,      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5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3 ,     </a:t>
            </a:r>
            <a:r>
              <a:rPr kumimoji="1" lang="en-US" altLang="zh-CN" sz="2800" u="sng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(15)3 </a:t>
            </a:r>
            <a:r>
              <a:rPr kumimoji="1" lang="en-US" altLang="zh-CN" sz="2800" kern="12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    5</a:t>
            </a:r>
            <a:endParaRPr kumimoji="1" lang="en-US" altLang="zh-CN" sz="2800" kern="1200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SzPct val="60000"/>
              <a:buFont typeface="Symbol" panose="05050102010706020507" pitchFamily="18" charset="2"/>
            </a:pPr>
            <a:endParaRPr kumimoji="1" lang="en-US" altLang="zh-CN" sz="2800" kern="1200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71550"/>
          </a:xfrm>
        </p:spPr>
        <p:txBody>
          <a:bodyPr vert="horz" wrap="square" lIns="91440" tIns="45720" rIns="91440" bIns="45720" anchor="b" anchorCtr="0"/>
          <a:p>
            <a:r>
              <a:rPr kumimoji="1" lang="zh-CN" altLang="en-US" b="1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实例</a:t>
            </a:r>
            <a:endParaRPr kumimoji="1" lang="zh-CN" altLang="en-US" b="1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49155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357313"/>
            <a:ext cx="8229600" cy="5072062"/>
          </a:xfrm>
          <a:ln w="38100"/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SzPct val="60000"/>
            </a:pP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 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用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叉有序树表示下述命题公式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并写出它的波兰符号法和逆波兰符号法表达式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>
              <a:spcBef>
                <a:spcPct val="0"/>
              </a:spcBef>
              <a:buSzPct val="60000"/>
            </a:pP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   (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p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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q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)((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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)(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q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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))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SzPct val="60000"/>
            </a:pP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解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SzPct val="60000"/>
            </a:pP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波兰符号法表达式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>
              <a:spcBef>
                <a:spcPct val="0"/>
              </a:spcBef>
              <a:buSzPct val="60000"/>
            </a:pP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</a:t>
            </a:r>
            <a:r>
              <a:rPr kumimoji="1" lang="zh-CN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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p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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q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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pr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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qr</a:t>
            </a:r>
            <a:endParaRPr kumimoji="1" lang="zh-CN" altLang="en-US" sz="2800" i="1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>
              <a:spcBef>
                <a:spcPct val="0"/>
              </a:spcBef>
              <a:buSzPct val="60000"/>
            </a:pP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逆波兰符号法表达式</a:t>
            </a: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>
              <a:spcBef>
                <a:spcPct val="0"/>
              </a:spcBef>
              <a:buSzPct val="60000"/>
            </a:pP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pq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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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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qr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</a:t>
            </a:r>
            <a:endParaRPr kumimoji="1" lang="zh-CN" altLang="en-US" sz="2800" i="1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>
              <a:spcBef>
                <a:spcPct val="0"/>
              </a:spcBef>
              <a:buSzPct val="60000"/>
            </a:pPr>
            <a:endParaRPr kumimoji="1" lang="en-US" altLang="zh-CN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>
              <a:spcBef>
                <a:spcPct val="0"/>
              </a:spcBef>
              <a:buSzPct val="60000"/>
            </a:pP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注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: 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当一元运算符在运算对象前面时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en-US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应画成右儿子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</a:t>
            </a:r>
            <a:endParaRPr kumimoji="1" lang="zh-CN" altLang="en-US" sz="28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3352800" y="6324600"/>
            <a:ext cx="2895600" cy="457200"/>
          </a:xfrm>
        </p:spPr>
        <p:txBody>
          <a:bodyPr anchor="b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grpSp>
        <p:nvGrpSpPr>
          <p:cNvPr id="49157" name="组合 70"/>
          <p:cNvGrpSpPr/>
          <p:nvPr/>
        </p:nvGrpSpPr>
        <p:grpSpPr>
          <a:xfrm>
            <a:off x="4857750" y="3071813"/>
            <a:ext cx="3429000" cy="2714625"/>
            <a:chOff x="4214810" y="3214686"/>
            <a:chExt cx="3429024" cy="2714644"/>
          </a:xfrm>
        </p:grpSpPr>
        <p:sp>
          <p:nvSpPr>
            <p:cNvPr id="5" name="椭圆 4"/>
            <p:cNvSpPr/>
            <p:nvPr/>
          </p:nvSpPr>
          <p:spPr>
            <a:xfrm>
              <a:off x="5429257" y="3286123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500562" y="3857627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500826" y="3857627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143637" y="4429131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000893" y="4429131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857753" y="4429131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857885" y="4929198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786578" y="5000635"/>
              <a:ext cx="142876" cy="1428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429521" y="5000635"/>
              <a:ext cx="142876" cy="1428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500826" y="5000635"/>
              <a:ext cx="142876" cy="1428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15074" y="5500702"/>
              <a:ext cx="142876" cy="1428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357818" y="5000635"/>
              <a:ext cx="142876" cy="1428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286249" y="4500570"/>
              <a:ext cx="142876" cy="1428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9" name="直接连接符 18"/>
            <p:cNvCxnSpPr>
              <a:stCxn id="5" idx="3"/>
              <a:endCxn id="6" idx="7"/>
            </p:cNvCxnSpPr>
            <p:nvPr/>
          </p:nvCxnSpPr>
          <p:spPr>
            <a:xfrm rot="5400000">
              <a:off x="4923634" y="3352005"/>
              <a:ext cx="368303" cy="7254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5" idx="5"/>
              <a:endCxn id="7" idx="1"/>
            </p:cNvCxnSpPr>
            <p:nvPr/>
          </p:nvCxnSpPr>
          <p:spPr>
            <a:xfrm rot="16200000" flipH="1">
              <a:off x="5923767" y="3280567"/>
              <a:ext cx="368303" cy="8683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6" idx="4"/>
              <a:endCxn id="17" idx="7"/>
            </p:cNvCxnSpPr>
            <p:nvPr/>
          </p:nvCxnSpPr>
          <p:spPr>
            <a:xfrm rot="5400000">
              <a:off x="4337048" y="4214818"/>
              <a:ext cx="377828" cy="2349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6" idx="4"/>
              <a:endCxn id="10" idx="1"/>
            </p:cNvCxnSpPr>
            <p:nvPr/>
          </p:nvCxnSpPr>
          <p:spPr>
            <a:xfrm rot="16200000" flipH="1">
              <a:off x="4607720" y="4179099"/>
              <a:ext cx="327027" cy="255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0" idx="5"/>
              <a:endCxn id="16" idx="1"/>
            </p:cNvCxnSpPr>
            <p:nvPr/>
          </p:nvCxnSpPr>
          <p:spPr>
            <a:xfrm rot="16200000" flipH="1">
              <a:off x="5066510" y="4709327"/>
              <a:ext cx="347665" cy="2762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7" idx="4"/>
              <a:endCxn id="8" idx="7"/>
            </p:cNvCxnSpPr>
            <p:nvPr/>
          </p:nvCxnSpPr>
          <p:spPr>
            <a:xfrm rot="5400000">
              <a:off x="6352394" y="4179099"/>
              <a:ext cx="327027" cy="255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7" idx="5"/>
              <a:endCxn id="9" idx="1"/>
            </p:cNvCxnSpPr>
            <p:nvPr/>
          </p:nvCxnSpPr>
          <p:spPr>
            <a:xfrm rot="16200000" flipH="1">
              <a:off x="6709584" y="4137822"/>
              <a:ext cx="368303" cy="2968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8" idx="4"/>
              <a:endCxn id="11" idx="7"/>
            </p:cNvCxnSpPr>
            <p:nvPr/>
          </p:nvCxnSpPr>
          <p:spPr>
            <a:xfrm rot="5400000">
              <a:off x="6066642" y="4750604"/>
              <a:ext cx="255590" cy="1841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8" idx="4"/>
              <a:endCxn id="14" idx="1"/>
            </p:cNvCxnSpPr>
            <p:nvPr/>
          </p:nvCxnSpPr>
          <p:spPr>
            <a:xfrm rot="16200000" flipH="1">
              <a:off x="6250793" y="4750603"/>
              <a:ext cx="306390" cy="2349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11" idx="4"/>
              <a:endCxn id="15" idx="1"/>
            </p:cNvCxnSpPr>
            <p:nvPr/>
          </p:nvCxnSpPr>
          <p:spPr>
            <a:xfrm rot="16200000" flipH="1">
              <a:off x="5965042" y="5250669"/>
              <a:ext cx="306389" cy="2349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9" idx="4"/>
              <a:endCxn id="12" idx="7"/>
            </p:cNvCxnSpPr>
            <p:nvPr/>
          </p:nvCxnSpPr>
          <p:spPr>
            <a:xfrm rot="5400000">
              <a:off x="6873098" y="4750603"/>
              <a:ext cx="306390" cy="2349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9" idx="4"/>
              <a:endCxn id="13" idx="1"/>
            </p:cNvCxnSpPr>
            <p:nvPr/>
          </p:nvCxnSpPr>
          <p:spPr>
            <a:xfrm rot="16200000" flipH="1">
              <a:off x="7143769" y="4714884"/>
              <a:ext cx="306390" cy="3063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83" name="TextBox 57"/>
            <p:cNvSpPr txBox="1"/>
            <p:nvPr/>
          </p:nvSpPr>
          <p:spPr>
            <a:xfrm>
              <a:off x="4500562" y="3845486"/>
              <a:ext cx="42862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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49184" name="TextBox 58"/>
            <p:cNvSpPr txBox="1"/>
            <p:nvPr/>
          </p:nvSpPr>
          <p:spPr>
            <a:xfrm>
              <a:off x="7000892" y="4357694"/>
              <a:ext cx="42862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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49185" name="TextBox 59"/>
            <p:cNvSpPr txBox="1"/>
            <p:nvPr/>
          </p:nvSpPr>
          <p:spPr>
            <a:xfrm>
              <a:off x="6143636" y="4345552"/>
              <a:ext cx="42862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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49186" name="TextBox 60"/>
            <p:cNvSpPr txBox="1"/>
            <p:nvPr/>
          </p:nvSpPr>
          <p:spPr>
            <a:xfrm>
              <a:off x="5357818" y="3214686"/>
              <a:ext cx="42862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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49187" name="TextBox 61"/>
            <p:cNvSpPr txBox="1"/>
            <p:nvPr/>
          </p:nvSpPr>
          <p:spPr>
            <a:xfrm>
              <a:off x="6429388" y="3786190"/>
              <a:ext cx="42862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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49188" name="TextBox 62"/>
            <p:cNvSpPr txBox="1"/>
            <p:nvPr/>
          </p:nvSpPr>
          <p:spPr>
            <a:xfrm>
              <a:off x="4786314" y="4357694"/>
              <a:ext cx="42862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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49189" name="TextBox 63"/>
            <p:cNvSpPr txBox="1"/>
            <p:nvPr/>
          </p:nvSpPr>
          <p:spPr>
            <a:xfrm>
              <a:off x="5786446" y="4845618"/>
              <a:ext cx="42862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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49190" name="TextBox 64"/>
            <p:cNvSpPr txBox="1"/>
            <p:nvPr/>
          </p:nvSpPr>
          <p:spPr>
            <a:xfrm>
              <a:off x="4214810" y="4572008"/>
              <a:ext cx="42862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endParaRPr lang="zh-CN" altLang="en-US" sz="1800" b="1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191" name="矩形 65"/>
            <p:cNvSpPr/>
            <p:nvPr/>
          </p:nvSpPr>
          <p:spPr>
            <a:xfrm>
              <a:off x="6129306" y="5559998"/>
              <a:ext cx="30008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9192" name="矩形 66"/>
            <p:cNvSpPr/>
            <p:nvPr/>
          </p:nvSpPr>
          <p:spPr>
            <a:xfrm>
              <a:off x="5286380" y="5072074"/>
              <a:ext cx="30008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q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9193" name="矩形 67"/>
            <p:cNvSpPr/>
            <p:nvPr/>
          </p:nvSpPr>
          <p:spPr>
            <a:xfrm>
              <a:off x="6700810" y="5072074"/>
              <a:ext cx="30008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q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9194" name="矩形 68"/>
            <p:cNvSpPr/>
            <p:nvPr/>
          </p:nvSpPr>
          <p:spPr>
            <a:xfrm>
              <a:off x="6429388" y="5072074"/>
              <a:ext cx="27443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9195" name="矩形 69"/>
            <p:cNvSpPr/>
            <p:nvPr/>
          </p:nvSpPr>
          <p:spPr>
            <a:xfrm>
              <a:off x="7369400" y="5072074"/>
              <a:ext cx="27443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338263"/>
            <a:ext cx="7772400" cy="4970462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0"/>
              </a:spcBef>
              <a:buSzPct val="60000"/>
            </a:pP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【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定义</a:t>
            </a: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7-8.3】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</a:t>
            </a:r>
            <a:r>
              <a:rPr kumimoji="1" lang="zh-CN" altLang="en-US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根树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包括一个或多个结点，这些结点中某一个称为根，其它所有结点被分成有限个子根树。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这个定义把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个结点的根树用结点数少于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的根树来定义，最后得到每一棵都是一个结点的根树，它就是原来那棵树的树叶。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对于一棵根树，如果用图形来表示，可以有树根在下或树根在上的两种画法。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3" y="2019300"/>
            <a:ext cx="7696200" cy="3065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Text Box 4"/>
          <p:cNvSpPr txBox="1"/>
          <p:nvPr/>
        </p:nvSpPr>
        <p:spPr>
          <a:xfrm>
            <a:off x="1905000" y="5486400"/>
            <a:ext cx="525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图</a:t>
            </a:r>
            <a:r>
              <a:rPr lang="en-US" altLang="zh-CN" sz="2800" dirty="0">
                <a:latin typeface="Times New Roman" panose="02020603050405020304" pitchFamily="18" charset="0"/>
              </a:rPr>
              <a:t>7-8.2 </a:t>
            </a:r>
            <a:r>
              <a:rPr lang="zh-CN" altLang="en-US" sz="2800" dirty="0">
                <a:latin typeface="Times New Roman" panose="02020603050405020304" pitchFamily="18" charset="0"/>
              </a:rPr>
              <a:t>根树的两种画法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9220" name="Rectangle 5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409700"/>
            <a:ext cx="7772400" cy="4899025"/>
          </a:xfrm>
        </p:spPr>
        <p:txBody>
          <a:bodyPr vert="horz" wrap="square" lIns="91440" tIns="45720" rIns="91440" bIns="45720" anchor="t" anchorCtr="0"/>
          <a:p>
            <a:pPr indent="476250"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图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7-8.2(a)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是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根树自然表示法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，即树从它的树根向上生长。图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7-8.2(b)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(c)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都是由树根往下生长，它们是同构图，其差别仅在于每一层上的结点从左到右出现的次序不同，为此今后要用明确的方式，指明根树中的结点或边的次序，这种树称为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有序树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0610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338263"/>
            <a:ext cx="7772400" cy="4970462"/>
          </a:xfrm>
        </p:spPr>
        <p:txBody>
          <a:bodyPr vert="horz" wrap="square" lIns="91440" tIns="45720" rIns="91440" bIns="45720" anchor="t" anchorCtr="0"/>
          <a:p>
            <a:pPr indent="476250"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设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是根树中的一个分枝点，假若从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到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有一条边，则结点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称为结点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的“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父亲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”，而结点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称为结点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的“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儿子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”。假若从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zh-CN" altLang="en-US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到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</a:t>
            </a:r>
            <a:r>
              <a:rPr kumimoji="1" lang="zh-CN" altLang="en-US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有一条单向通路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，称结点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为结点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的“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祖先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”，而结点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称为结点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的“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后裔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”。同一个分枝点的“儿子”称为“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兄弟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”。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476250" algn="just" eaLnBrk="1" hangingPunct="1">
              <a:spcBef>
                <a:spcPct val="0"/>
              </a:spcBef>
              <a:buSzPct val="60000"/>
            </a:pPr>
            <a:r>
              <a:rPr kumimoji="1" lang="en-US" altLang="zh-CN" i="1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zh-CN" altLang="en-US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叉树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是一种特殊的根树，在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时，称为二叉树，它在计算机科学中有着广泛的应用。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0610">
                                            <p:txEl>
                                              <p:charRg st="0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0610">
                                            <p:txEl>
                                              <p:charRg st="116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6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412875"/>
            <a:ext cx="7772400" cy="3455988"/>
          </a:xfrm>
        </p:spPr>
        <p:txBody>
          <a:bodyPr vert="horz" wrap="square" lIns="91440" tIns="45720" rIns="91440" bIns="45720" anchor="t" anchorCtr="0"/>
          <a:p>
            <a:pPr indent="476250" eaLnBrk="1" hangingPunct="1">
              <a:spcBef>
                <a:spcPct val="0"/>
              </a:spcBef>
              <a:buSzPct val="60000"/>
            </a:pP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【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定义</a:t>
            </a: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7-8.4】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在根树中，若每一个结点的出度小于或等于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，则这棵树称为</a:t>
            </a:r>
            <a:r>
              <a:rPr kumimoji="1" lang="en-US" altLang="zh-CN" i="1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叉树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。如果每一个结点的出度恰好等于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或零，则这棵树称为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正则</a:t>
            </a:r>
            <a:r>
              <a:rPr kumimoji="1" lang="en-US" altLang="zh-CN" i="1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叉树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。若所有的树叶层次相同，则这棵树称为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完全</a:t>
            </a:r>
            <a:r>
              <a:rPr kumimoji="1" lang="en-US" altLang="zh-CN" i="1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叉树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，若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时，称为</a:t>
            </a:r>
            <a:r>
              <a:rPr kumimoji="1" lang="zh-CN" altLang="en-US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二叉树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476250"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有许多实际问题可用二叉树或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叉树来表示。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title"/>
          </p:nvPr>
        </p:nvSpPr>
        <p:spPr>
          <a:xfrm>
            <a:off x="1116013" y="338138"/>
            <a:ext cx="6551612" cy="4984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7-8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根树及其应用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7077</Words>
  <Application>WPS 演示</Application>
  <PresentationFormat>全屏显示(4:3)</PresentationFormat>
  <Paragraphs>363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45</vt:i4>
      </vt:variant>
    </vt:vector>
  </HeadingPairs>
  <TitlesOfParts>
    <vt:vector size="69" baseType="lpstr">
      <vt:lpstr>Arial</vt:lpstr>
      <vt:lpstr>宋体</vt:lpstr>
      <vt:lpstr>Wingdings</vt:lpstr>
      <vt:lpstr>Tahoma</vt:lpstr>
      <vt:lpstr>黑体</vt:lpstr>
      <vt:lpstr>Times New Roman</vt:lpstr>
      <vt:lpstr>微软雅黑</vt:lpstr>
      <vt:lpstr>Arial Unicode MS</vt:lpstr>
      <vt:lpstr>Symbol</vt:lpstr>
      <vt:lpstr>楷体_GB2312</vt:lpstr>
      <vt:lpstr>新宋体</vt:lpstr>
      <vt:lpstr>Wingdings 2</vt:lpstr>
      <vt:lpstr>Arial Black</vt:lpstr>
      <vt:lpstr>Blends</vt:lpstr>
      <vt:lpstr>Paint.Picture</vt:lpstr>
      <vt:lpstr>Equation.3</vt:lpstr>
      <vt:lpstr>Paint.Picture</vt:lpstr>
      <vt:lpstr>Paint.Picture</vt:lpstr>
      <vt:lpstr>Paint.Picture</vt:lpstr>
      <vt:lpstr>Equation.3</vt:lpstr>
      <vt:lpstr>Equation.3</vt:lpstr>
      <vt:lpstr>Equation.3</vt:lpstr>
      <vt:lpstr>Paint.Picture</vt:lpstr>
      <vt:lpstr>Paint.Picture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	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7-8 根树及其应用</vt:lpstr>
      <vt:lpstr>最佳前缀码</vt:lpstr>
      <vt:lpstr>实例</vt:lpstr>
      <vt:lpstr>PowerPoint 演示文稿</vt:lpstr>
      <vt:lpstr>行遍2叉有序树</vt:lpstr>
      <vt:lpstr>用2叉有序树表示算式</vt:lpstr>
      <vt:lpstr>实例</vt:lpstr>
      <vt:lpstr>波兰符号法</vt:lpstr>
      <vt:lpstr>逆波兰符号法</vt:lpstr>
      <vt:lpstr>实例</vt:lpstr>
    </vt:vector>
  </TitlesOfParts>
  <Company>ICBCOA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7-1  图的基本概念</dc:title>
  <dc:creator>mhx</dc:creator>
  <cp:lastModifiedBy>芬迪</cp:lastModifiedBy>
  <cp:revision>171</cp:revision>
  <dcterms:created xsi:type="dcterms:W3CDTF">2006-12-30T03:01:00Z</dcterms:created>
  <dcterms:modified xsi:type="dcterms:W3CDTF">2021-06-13T13:41:57Z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AE272DC9B0664AC296F9E73643283B30</vt:lpwstr>
  </property>
  <property fmtid="{D5CDD505-2E9C-101B-9397-08002B2CF9AE}" pid="3" name="KSOProductBuildVer">
    <vt:lpwstr>2052-11.1.0.10577</vt:lpwstr>
  </property>
</Properties>
</file>