
<file path=[Content_Types].xml><?xml version="1.0" encoding="utf-8"?>
<Types xmlns="http://schemas.openxmlformats.org/package/2006/content-types">
  <Default Extension="jpeg" ContentType="image/jpeg"/>
  <Default Extension="JPG" ContentType="image/.jp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9"/>
  </p:notesMasterIdLst>
  <p:sldIdLst>
    <p:sldId id="257" r:id="rId3"/>
    <p:sldId id="258" r:id="rId4"/>
    <p:sldId id="341" r:id="rId5"/>
    <p:sldId id="342" r:id="rId6"/>
    <p:sldId id="346" r:id="rId7"/>
    <p:sldId id="348" r:id="rId8"/>
    <p:sldId id="349" r:id="rId9"/>
    <p:sldId id="343" r:id="rId10"/>
    <p:sldId id="344" r:id="rId11"/>
    <p:sldId id="347" r:id="rId12"/>
    <p:sldId id="260" r:id="rId13"/>
    <p:sldId id="345" r:id="rId14"/>
    <p:sldId id="402" r:id="rId15"/>
    <p:sldId id="261" r:id="rId16"/>
    <p:sldId id="350" r:id="rId17"/>
    <p:sldId id="351" r:id="rId18"/>
    <p:sldId id="262" r:id="rId19"/>
    <p:sldId id="352" r:id="rId20"/>
    <p:sldId id="263" r:id="rId21"/>
    <p:sldId id="264" r:id="rId22"/>
    <p:sldId id="353" r:id="rId23"/>
    <p:sldId id="354" r:id="rId24"/>
    <p:sldId id="265" r:id="rId25"/>
    <p:sldId id="329" r:id="rId26"/>
    <p:sldId id="266" r:id="rId27"/>
    <p:sldId id="355" r:id="rId28"/>
    <p:sldId id="356" r:id="rId29"/>
    <p:sldId id="357" r:id="rId30"/>
    <p:sldId id="403" r:id="rId31"/>
    <p:sldId id="267" r:id="rId32"/>
    <p:sldId id="331" r:id="rId33"/>
    <p:sldId id="359" r:id="rId34"/>
    <p:sldId id="360" r:id="rId35"/>
    <p:sldId id="361" r:id="rId36"/>
    <p:sldId id="268" r:id="rId37"/>
    <p:sldId id="363" r:id="rId38"/>
    <p:sldId id="277" r:id="rId39"/>
    <p:sldId id="404" r:id="rId40"/>
    <p:sldId id="269" r:id="rId41"/>
    <p:sldId id="365" r:id="rId42"/>
    <p:sldId id="366" r:id="rId43"/>
    <p:sldId id="367" r:id="rId44"/>
    <p:sldId id="270" r:id="rId45"/>
    <p:sldId id="271" r:id="rId46"/>
    <p:sldId id="332" r:id="rId47"/>
    <p:sldId id="368" r:id="rId48"/>
    <p:sldId id="362" r:id="rId49"/>
    <p:sldId id="369" r:id="rId50"/>
    <p:sldId id="370" r:id="rId51"/>
    <p:sldId id="371" r:id="rId52"/>
    <p:sldId id="282" r:id="rId53"/>
    <p:sldId id="406" r:id="rId54"/>
    <p:sldId id="283" r:id="rId55"/>
    <p:sldId id="284" r:id="rId56"/>
    <p:sldId id="327" r:id="rId57"/>
    <p:sldId id="285" r:id="rId58"/>
    <p:sldId id="372" r:id="rId59"/>
    <p:sldId id="373" r:id="rId60"/>
    <p:sldId id="334" r:id="rId61"/>
    <p:sldId id="288" r:id="rId62"/>
    <p:sldId id="289" r:id="rId63"/>
    <p:sldId id="290" r:id="rId64"/>
    <p:sldId id="374" r:id="rId65"/>
    <p:sldId id="375" r:id="rId66"/>
    <p:sldId id="376" r:id="rId67"/>
    <p:sldId id="292" r:id="rId68"/>
    <p:sldId id="377" r:id="rId69"/>
    <p:sldId id="378" r:id="rId70"/>
    <p:sldId id="379" r:id="rId71"/>
    <p:sldId id="380" r:id="rId72"/>
    <p:sldId id="294" r:id="rId73"/>
    <p:sldId id="337" r:id="rId74"/>
    <p:sldId id="296" r:id="rId75"/>
    <p:sldId id="297" r:id="rId76"/>
    <p:sldId id="338" r:id="rId77"/>
    <p:sldId id="407" r:id="rId78"/>
    <p:sldId id="382" r:id="rId79"/>
    <p:sldId id="383" r:id="rId80"/>
    <p:sldId id="391" r:id="rId81"/>
    <p:sldId id="390" r:id="rId82"/>
    <p:sldId id="397" r:id="rId83"/>
    <p:sldId id="385" r:id="rId84"/>
    <p:sldId id="384" r:id="rId85"/>
    <p:sldId id="386" r:id="rId86"/>
    <p:sldId id="387" r:id="rId87"/>
    <p:sldId id="388" r:id="rId88"/>
    <p:sldId id="389" r:id="rId89"/>
    <p:sldId id="408" r:id="rId90"/>
    <p:sldId id="304" r:id="rId91"/>
    <p:sldId id="305" r:id="rId92"/>
    <p:sldId id="306" r:id="rId93"/>
    <p:sldId id="307" r:id="rId94"/>
    <p:sldId id="308" r:id="rId95"/>
    <p:sldId id="309" r:id="rId96"/>
    <p:sldId id="396" r:id="rId97"/>
    <p:sldId id="340" r:id="rId98"/>
    <p:sldId id="310" r:id="rId99"/>
    <p:sldId id="398" r:id="rId100"/>
    <p:sldId id="399" r:id="rId101"/>
    <p:sldId id="313" r:id="rId102"/>
    <p:sldId id="314" r:id="rId103"/>
    <p:sldId id="400" r:id="rId104"/>
    <p:sldId id="401" r:id="rId105"/>
    <p:sldId id="311" r:id="rId106"/>
    <p:sldId id="318" r:id="rId107"/>
    <p:sldId id="319" r:id="rId108"/>
  </p:sldIdLst>
  <p:sldSz cx="9144000" cy="6858000" type="screen4x3"/>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1pPr>
    <a:lvl2pPr marL="457200" lvl="1"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2pPr>
    <a:lvl3pPr marL="914400" lvl="2"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3pPr>
    <a:lvl4pPr marL="1371600" lvl="3"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4pPr>
    <a:lvl5pPr marL="1828800" lvl="4"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5pPr>
    <a:lvl6pPr marL="2286000" lvl="5"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6pPr>
    <a:lvl7pPr marL="2743200" lvl="6"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7pPr>
    <a:lvl8pPr marL="3200400" lvl="7"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8pPr>
    <a:lvl9pPr marL="3657600" lvl="8" indent="0" algn="l" defTabSz="914400" rtl="0" eaLnBrk="0" fontAlgn="base" latinLnBrk="0" hangingPunct="0">
      <a:lnSpc>
        <a:spcPct val="100000"/>
      </a:lnSpc>
      <a:spcBef>
        <a:spcPct val="0"/>
      </a:spcBef>
      <a:spcAft>
        <a:spcPct val="0"/>
      </a:spcAft>
      <a:buNone/>
      <a:defRPr sz="2800" b="0" i="0" u="none" kern="1200" baseline="0">
        <a:solidFill>
          <a:schemeClr val="tx1"/>
        </a:solidFill>
        <a:latin typeface="Tahoma" panose="020B0604030504040204" pitchFamily="34" charset="0"/>
        <a:ea typeface="黑体" panose="02010609060101010101" pitchFamily="49"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2FDB2607-1784-4EEB-B798-7EB5836EED8A}">
        <p14:showMediaCtrls xmlns:p14="http://schemas.microsoft.com/office/powerpoint/2010/main" val="1"/>
      </p:ext>
    </p:extLst>
  </p:showPr>
  <p:clrMru>
    <a:srgbClr val="660033"/>
    <a:srgbClr val="00CC00"/>
    <a:srgbClr val="0000CC"/>
    <a:srgbClr val="FF0000"/>
    <a:srgbClr val="33CC33"/>
    <a:srgbClr val="FFFF66"/>
    <a:srgbClr val="66FF66"/>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3039"/>
    <p:restoredTop sz="94660"/>
  </p:normalViewPr>
  <p:slideViewPr>
    <p:cSldViewPr showGuides="1">
      <p:cViewPr varScale="1">
        <p:scale>
          <a:sx n="131" d="100"/>
          <a:sy n="131" d="100"/>
        </p:scale>
        <p:origin x="1194" y="11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66" d="100"/>
        <a:sy n="66" d="100"/>
      </p:scale>
      <p:origin x="0" y="11682"/>
    </p:cViewPr>
  </p:sorter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2" Type="http://schemas.openxmlformats.org/officeDocument/2006/relationships/tableStyles" Target="tableStyles.xml"/><Relationship Id="rId111" Type="http://schemas.openxmlformats.org/officeDocument/2006/relationships/viewProps" Target="viewProps.xml"/><Relationship Id="rId110" Type="http://schemas.openxmlformats.org/officeDocument/2006/relationships/presProps" Target="presProps.xml"/><Relationship Id="rId11" Type="http://schemas.openxmlformats.org/officeDocument/2006/relationships/slide" Target="slides/slide9.xml"/><Relationship Id="rId109" Type="http://schemas.openxmlformats.org/officeDocument/2006/relationships/notesMaster" Target="notesMasters/notesMaster1.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218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1859" name="Rectangle 3"/>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3076" name="Rectangle 4"/>
          <p:cNvSpPr>
            <a:spLocks noTextEdit="1"/>
          </p:cNvSpPr>
          <p:nvPr>
            <p:ph type="sldImg" idx="2"/>
          </p:nvPr>
        </p:nvSpPr>
        <p:spPr>
          <a:xfrm>
            <a:off x="1143000" y="685800"/>
            <a:ext cx="4572000" cy="3429000"/>
          </a:xfrm>
          <a:prstGeom prst="rect">
            <a:avLst/>
          </a:prstGeom>
          <a:noFill/>
          <a:ln w="9525" cap="flat" cmpd="sng">
            <a:solidFill>
              <a:srgbClr val="000000"/>
            </a:solidFill>
            <a:prstDash val="solid"/>
            <a:miter/>
            <a:headEnd type="none" w="med" len="med"/>
            <a:tailEnd type="none" w="med" len="med"/>
          </a:ln>
        </p:spPr>
      </p:sp>
      <p:sp>
        <p:nvSpPr>
          <p:cNvPr id="121861" name="Rectangle 5"/>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单击此处编辑母版文本样式</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第二级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第三级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第四级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rPr>
              <a:t>第五级</a:t>
            </a:r>
            <a:endParaRPr kumimoji="0" lang="zh-CN" altLang="en-US" sz="1200" b="0" i="0" u="none" strike="noStrike" kern="1200" cap="none" spc="0" normalizeH="0" baseline="0" noProof="0" smtClean="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21862" name="Rectangle 6"/>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sz="1200">
                <a:ea typeface="宋体"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21863" name="Rectangle 7"/>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sz="1200">
                <a:ea typeface="宋体"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CD1ED4BD-5055-41CC-91D8-6501589CD0FE}" type="slidenum">
              <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rPr>
            </a:fld>
            <a:endParaRPr kumimoji="1" lang="en-US" altLang="zh-CN" sz="1200" b="0" i="0" u="none" strike="noStrike" kern="1200" cap="none" spc="0" normalizeH="0" baseline="0" noProof="0">
              <a:ln>
                <a:noFill/>
              </a:ln>
              <a:solidFill>
                <a:schemeClr val="tx1"/>
              </a:solidFill>
              <a:effectLst/>
              <a:uLnTx/>
              <a:uFillTx/>
              <a:latin typeface="Tahoma" panose="020B0604030504040204" pitchFamily="34" charset="0"/>
              <a:ea typeface="宋体" panose="02010600030101010101" pitchFamily="2" charset="-122"/>
              <a:cs typeface="+mn-cs"/>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2438400"/>
            <a:ext cx="9009063" cy="1052513"/>
            <a:chOff x="0" y="1536"/>
            <a:chExt cx="5675" cy="663"/>
          </a:xfrm>
        </p:grpSpPr>
        <p:grpSp>
          <p:nvGrpSpPr>
            <p:cNvPr id="2056" name="Group 3"/>
            <p:cNvGrpSpPr/>
            <p:nvPr/>
          </p:nvGrpSpPr>
          <p:grpSpPr>
            <a:xfrm>
              <a:off x="183" y="1604"/>
              <a:ext cx="448" cy="299"/>
              <a:chOff x="720" y="336"/>
              <a:chExt cx="624" cy="432"/>
            </a:xfrm>
          </p:grpSpPr>
          <p:sp>
            <p:nvSpPr>
              <p:cNvPr id="2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sp>
            <p:nvSpPr>
              <p:cNvPr id="2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grpSp>
        <p:grpSp>
          <p:nvGrpSpPr>
            <p:cNvPr id="2057" name="Group 6"/>
            <p:cNvGrpSpPr/>
            <p:nvPr/>
          </p:nvGrpSpPr>
          <p:grpSpPr>
            <a:xfrm>
              <a:off x="261" y="1870"/>
              <a:ext cx="465" cy="299"/>
              <a:chOff x="912" y="2640"/>
              <a:chExt cx="672" cy="432"/>
            </a:xfrm>
          </p:grpSpPr>
          <p:sp>
            <p:nvSpPr>
              <p:cNvPr id="2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sp>
            <p:nvSpPr>
              <p:cNvPr id="2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grpSp>
        <p:sp>
          <p:nvSpPr>
            <p:cNvPr id="1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sp>
          <p:nvSpPr>
            <p:cNvPr id="1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sp>
          <p:nvSpPr>
            <p:cNvPr id="1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1" lang="zh-CN" altLang="en-US" sz="2800" b="0" i="0" u="none" strike="noStrike" kern="1200" cap="none" spc="0" normalizeH="0" baseline="0" noProof="0" smtClean="0">
                <a:ln>
                  <a:noFill/>
                </a:ln>
                <a:solidFill>
                  <a:schemeClr val="tx1"/>
                </a:solidFill>
                <a:effectLst/>
                <a:uLnTx/>
                <a:uFillTx/>
                <a:latin typeface="Tahoma" panose="020B0604030504040204" pitchFamily="34" charset="0"/>
                <a:ea typeface="黑体" panose="02010609060101010101" pitchFamily="49" charset="-122"/>
                <a:cs typeface="+mn-cs"/>
              </a:endParaRPr>
            </a:p>
          </p:txBody>
        </p:sp>
      </p:grpSp>
      <p:sp>
        <p:nvSpPr>
          <p:cNvPr id="87052" name="Rectangle 12"/>
          <p:cNvSpPr>
            <a:spLocks noGrp="1" noChangeArrowheads="1"/>
          </p:cNvSpPr>
          <p:nvPr>
            <p:ph type="ctrTitle"/>
          </p:nvPr>
        </p:nvSpPr>
        <p:spPr>
          <a:xfrm>
            <a:off x="990600" y="1828800"/>
            <a:ext cx="7772400" cy="1143000"/>
          </a:xfrm>
        </p:spPr>
        <p:txBody>
          <a:bodyPr/>
          <a:lstStyle>
            <a:lvl1pPr>
              <a:defRPr/>
            </a:lvl1pPr>
          </a:lstStyle>
          <a:p>
            <a:pPr lvl="0"/>
            <a:r>
              <a:rPr lang="zh-CN" altLang="en-US" noProof="0" smtClean="0"/>
              <a:t>单击此处编辑母版标题样式</a:t>
            </a:r>
            <a:endParaRPr lang="zh-CN" altLang="en-US" noProof="0" smtClean="0"/>
          </a:p>
        </p:txBody>
      </p:sp>
      <p:sp>
        <p:nvSpPr>
          <p:cNvPr id="87053"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pPr lvl="0"/>
            <a:r>
              <a:rPr lang="zh-CN" altLang="en-US" noProof="0" smtClean="0"/>
              <a:t>单击此处编辑母版副标题样式</a:t>
            </a:r>
            <a:endParaRPr lang="zh-CN" altLang="en-US" noProof="0" smtClean="0"/>
          </a:p>
        </p:txBody>
      </p:sp>
      <p:sp>
        <p:nvSpPr>
          <p:cNvPr id="24" name="Rectangle 14"/>
          <p:cNvSpPr>
            <a:spLocks noGrp="1" noChangeArrowheads="1"/>
          </p:cNvSpPr>
          <p:nvPr>
            <p:ph type="dt" sz="half" idx="2"/>
          </p:nvPr>
        </p:nvSpPr>
        <p:spPr bwMode="auto">
          <a:xfrm>
            <a:off x="9906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5" name="Rectangle 15"/>
          <p:cNvSpPr>
            <a:spLocks noGrp="1" noChangeArrowheads="1"/>
          </p:cNvSpPr>
          <p:nvPr>
            <p:ph type="ftr" sz="quarter" idx="3"/>
          </p:nvPr>
        </p:nvSpPr>
        <p:spPr bwMode="auto">
          <a:xfrm>
            <a:off x="3429000" y="62484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
        <p:nvSpPr>
          <p:cNvPr id="26" name="Rectangle 16"/>
          <p:cNvSpPr>
            <a:spLocks noGrp="1" noChangeArrowheads="1"/>
          </p:cNvSpPr>
          <p:nvPr>
            <p:ph type="sldNum" sz="quarter" idx="4"/>
          </p:nvPr>
        </p:nvSpPr>
        <p:spPr bwMode="auto">
          <a:xfrm>
            <a:off x="6858000" y="6248400"/>
            <a:ext cx="19050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a:solidFill>
                  <a:schemeClr val="bg2"/>
                </a:solidFill>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DC2BF70-52B3-4FFE-88B1-EC0B86404152}" type="slidenum">
              <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bg2"/>
              </a:solidFill>
              <a:effectLst/>
              <a:uLnTx/>
              <a:uFillTx/>
              <a:latin typeface="Tahoma" panose="020B0604030504040204" pitchFamily="34" charset="0"/>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35775" y="304800"/>
            <a:ext cx="2100263" cy="5867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hasCustomPrompt="1"/>
          </p:nvPr>
        </p:nvSpPr>
        <p:spPr>
          <a:xfrm>
            <a:off x="533400" y="304800"/>
            <a:ext cx="6149975" cy="5867400"/>
          </a:xfrm>
        </p:spPr>
        <p:txBody>
          <a:bodyPr vert="eaVert"/>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hasCustomPrompt="1"/>
          </p:nvPr>
        </p:nvSpPr>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smtClean="0"/>
              <a:t>编辑母版文本样式</a:t>
            </a:r>
            <a:endParaRPr lang="zh-CN" altLang="en-US" smtClean="0"/>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灯片编号占位符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hasCustomPrompt="1"/>
          </p:nvPr>
        </p:nvSpPr>
        <p:spPr>
          <a:xfrm>
            <a:off x="533400" y="1371600"/>
            <a:ext cx="4114800" cy="48006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hasCustomPrompt="1"/>
          </p:nvPr>
        </p:nvSpPr>
        <p:spPr>
          <a:xfrm>
            <a:off x="4800600" y="1371600"/>
            <a:ext cx="4114800" cy="4800600"/>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hasCustomPrompt="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4" name="内容占位符 3"/>
          <p:cNvSpPr>
            <a:spLocks noGrp="1"/>
          </p:cNvSpPr>
          <p:nvPr>
            <p:ph sz="half" idx="2" hasCustomPrompt="1"/>
          </p:nvPr>
        </p:nvSpPr>
        <p:spPr>
          <a:xfrm>
            <a:off x="630238" y="2505075"/>
            <a:ext cx="3868737"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endParaRPr lang="zh-CN" altLang="en-US" smtClean="0"/>
          </a:p>
        </p:txBody>
      </p:sp>
      <p:sp>
        <p:nvSpPr>
          <p:cNvPr id="6" name="内容占位符 5"/>
          <p:cNvSpPr>
            <a:spLocks noGrp="1"/>
          </p:cNvSpPr>
          <p:nvPr>
            <p:ph sz="quarter" idx="4" hasCustomPrompt="1"/>
          </p:nvPr>
        </p:nvSpPr>
        <p:spPr>
          <a:xfrm>
            <a:off x="4629150" y="2505075"/>
            <a:ext cx="3887788" cy="3684588"/>
          </a:xfrm>
        </p:spPr>
        <p:txBody>
          <a:body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 name="页脚占位符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 name="灯片编号占位符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 name="页脚占位符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 name="灯片编号占位符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 name="灯片编号占位符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hasCustomPrompt="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folHlink"/>
              </a:buClr>
              <a:buSzPct val="60000"/>
              <a:buFont typeface="Wingdings" panose="05000000000000000000" pitchFamily="2" charset="2"/>
              <a:buNone/>
              <a:defRPr/>
            </a:pPr>
            <a:endParaRPr kumimoji="1" lang="zh-CN" alt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文本占位符 3"/>
          <p:cNvSpPr>
            <a:spLocks noGrp="1"/>
          </p:cNvSpPr>
          <p:nvPr>
            <p:ph type="body" sz="half" idx="2" hasCustomPrompt="1"/>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endParaRPr lang="zh-CN" altLang="en-US" smtClean="0"/>
          </a:p>
        </p:txBody>
      </p:sp>
      <p:sp>
        <p:nvSpPr>
          <p:cNvPr id="5" name="日期占位符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 name="页脚占位符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 name="灯片编号占位符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ltGray">
          <a:xfrm>
            <a:off x="417513" y="328613"/>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7" name="Rectangle 3"/>
          <p:cNvSpPr>
            <a:spLocks noChangeArrowheads="1"/>
          </p:cNvSpPr>
          <p:nvPr/>
        </p:nvSpPr>
        <p:spPr bwMode="ltGray">
          <a:xfrm>
            <a:off x="800100" y="328613"/>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8" name="Rectangle 4"/>
          <p:cNvSpPr>
            <a:spLocks noChangeArrowheads="1"/>
          </p:cNvSpPr>
          <p:nvPr/>
        </p:nvSpPr>
        <p:spPr bwMode="ltGray">
          <a:xfrm>
            <a:off x="541338" y="750888"/>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29" name="Rectangle 5"/>
          <p:cNvSpPr>
            <a:spLocks noChangeArrowheads="1"/>
          </p:cNvSpPr>
          <p:nvPr/>
        </p:nvSpPr>
        <p:spPr bwMode="ltGray">
          <a:xfrm>
            <a:off x="911225" y="750888"/>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0" name="Rectangle 6"/>
          <p:cNvSpPr>
            <a:spLocks noChangeArrowheads="1"/>
          </p:cNvSpPr>
          <p:nvPr/>
        </p:nvSpPr>
        <p:spPr bwMode="ltGray">
          <a:xfrm>
            <a:off x="127000" y="677863"/>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1" name="Rectangle 7"/>
          <p:cNvSpPr>
            <a:spLocks noChangeArrowheads="1"/>
          </p:cNvSpPr>
          <p:nvPr/>
        </p:nvSpPr>
        <p:spPr bwMode="gray">
          <a:xfrm>
            <a:off x="762000" y="220663"/>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2" name="Rectangle 8"/>
          <p:cNvSpPr>
            <a:spLocks noChangeArrowheads="1"/>
          </p:cNvSpPr>
          <p:nvPr/>
        </p:nvSpPr>
        <p:spPr bwMode="gray">
          <a:xfrm>
            <a:off x="442913" y="1011238"/>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800">
                <a:solidFill>
                  <a:schemeClr val="tx1"/>
                </a:solidFill>
                <a:latin typeface="Tahoma" panose="020B0604030504040204" pitchFamily="34" charset="0"/>
                <a:ea typeface="黑体" panose="02010609060101010101" pitchFamily="49" charset="-122"/>
              </a:defRPr>
            </a:lvl1pPr>
            <a:lvl2pPr marL="742950" indent="-285750">
              <a:defRPr kumimoji="1" sz="2800">
                <a:solidFill>
                  <a:schemeClr val="tx1"/>
                </a:solidFill>
                <a:latin typeface="Tahoma" panose="020B0604030504040204" pitchFamily="34" charset="0"/>
                <a:ea typeface="黑体" panose="02010609060101010101" pitchFamily="49" charset="-122"/>
              </a:defRPr>
            </a:lvl2pPr>
            <a:lvl3pPr marL="1143000" indent="-228600">
              <a:defRPr kumimoji="1" sz="2800">
                <a:solidFill>
                  <a:schemeClr val="tx1"/>
                </a:solidFill>
                <a:latin typeface="Tahoma" panose="020B0604030504040204" pitchFamily="34" charset="0"/>
                <a:ea typeface="黑体" panose="02010609060101010101" pitchFamily="49" charset="-122"/>
              </a:defRPr>
            </a:lvl3pPr>
            <a:lvl4pPr marL="1600200" indent="-228600">
              <a:defRPr kumimoji="1" sz="2800">
                <a:solidFill>
                  <a:schemeClr val="tx1"/>
                </a:solidFill>
                <a:latin typeface="Tahoma" panose="020B0604030504040204" pitchFamily="34" charset="0"/>
                <a:ea typeface="黑体" panose="02010609060101010101" pitchFamily="49" charset="-122"/>
              </a:defRPr>
            </a:lvl4pPr>
            <a:lvl5pPr marL="2057400" indent="-228600">
              <a:defRPr kumimoji="1" sz="2800">
                <a:solidFill>
                  <a:schemeClr val="tx1"/>
                </a:solidFill>
                <a:latin typeface="Tahoma" panose="020B0604030504040204" pitchFamily="34" charset="0"/>
                <a:ea typeface="黑体" panose="02010609060101010101" pitchFamily="49" charset="-122"/>
              </a:defRPr>
            </a:lvl5pPr>
            <a:lvl6pPr marL="25146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6pPr>
            <a:lvl7pPr marL="29718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7pPr>
            <a:lvl8pPr marL="34290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8pPr>
            <a:lvl9pPr marL="3886200" indent="-228600" eaLnBrk="0" fontAlgn="base" hangingPunct="0">
              <a:spcBef>
                <a:spcPct val="0"/>
              </a:spcBef>
              <a:spcAft>
                <a:spcPct val="0"/>
              </a:spcAft>
              <a:defRPr kumimoji="1" sz="2800">
                <a:solidFill>
                  <a:schemeClr val="tx1"/>
                </a:solidFill>
                <a:latin typeface="Tahoma" panose="020B0604030504040204" pitchFamily="34" charset="0"/>
                <a:ea typeface="黑体" panose="0201060906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1" lang="zh-CN" altLang="zh-CN" sz="2400" b="0" i="0" u="none" strike="noStrike" kern="1200" cap="none" spc="0" normalizeH="0" baseline="0" noProof="0" smtClean="0">
              <a:ln>
                <a:noFill/>
              </a:ln>
              <a:solidFill>
                <a:schemeClr val="tx1"/>
              </a:solidFill>
              <a:effectLst/>
              <a:uLnTx/>
              <a:uFillTx/>
              <a:latin typeface="Tahoma" panose="020B0604030504040204" pitchFamily="34" charset="0"/>
              <a:ea typeface="宋体" panose="02010600030101010101" pitchFamily="2" charset="-122"/>
              <a:cs typeface="+mn-cs"/>
            </a:endParaRPr>
          </a:p>
        </p:txBody>
      </p:sp>
      <p:sp>
        <p:nvSpPr>
          <p:cNvPr id="1033" name="Rectangle 9"/>
          <p:cNvSpPr>
            <a:spLocks noGrp="1"/>
          </p:cNvSpPr>
          <p:nvPr>
            <p:ph type="title"/>
          </p:nvPr>
        </p:nvSpPr>
        <p:spPr>
          <a:xfrm>
            <a:off x="1143000" y="304800"/>
            <a:ext cx="7793038" cy="685800"/>
          </a:xfrm>
          <a:prstGeom prst="rect">
            <a:avLst/>
          </a:prstGeom>
          <a:noFill/>
          <a:ln w="9525">
            <a:noFill/>
          </a:ln>
        </p:spPr>
        <p:txBody>
          <a:bodyPr anchor="b" anchorCtr="0"/>
          <a:p>
            <a:pPr lvl="0"/>
            <a:r>
              <a:rPr lang="zh-CN" altLang="en-US" dirty="0"/>
              <a:t>单击此处编辑母版标题样式</a:t>
            </a:r>
            <a:endParaRPr lang="zh-CN" altLang="en-US" dirty="0"/>
          </a:p>
        </p:txBody>
      </p:sp>
      <p:sp>
        <p:nvSpPr>
          <p:cNvPr id="1034" name="Rectangle 10"/>
          <p:cNvSpPr>
            <a:spLocks noGrp="1"/>
          </p:cNvSpPr>
          <p:nvPr>
            <p:ph type="body" idx="1"/>
          </p:nvPr>
        </p:nvSpPr>
        <p:spPr>
          <a:xfrm>
            <a:off x="533400" y="1371600"/>
            <a:ext cx="8382000" cy="4800600"/>
          </a:xfrm>
          <a:prstGeom prst="rect">
            <a:avLst/>
          </a:prstGeom>
          <a:noFill/>
          <a:ln w="9525">
            <a:noFill/>
          </a:ln>
        </p:spPr>
        <p:txBody>
          <a:bodyPr/>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86027" name="Rectangle 11"/>
          <p:cNvSpPr>
            <a:spLocks noGrp="1" noChangeArrowheads="1"/>
          </p:cNvSpPr>
          <p:nvPr>
            <p:ph type="dt" sz="half" idx="2"/>
          </p:nvPr>
        </p:nvSpPr>
        <p:spPr bwMode="auto">
          <a:xfrm>
            <a:off x="914400" y="63246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defRPr kumimoji="0" sz="1400">
                <a:ea typeface="+mn-ea"/>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6028" name="Rectangle 12"/>
          <p:cNvSpPr>
            <a:spLocks noGrp="1" noChangeArrowheads="1"/>
          </p:cNvSpPr>
          <p:nvPr>
            <p:ph type="ftr" sz="quarter" idx="3"/>
          </p:nvPr>
        </p:nvSpPr>
        <p:spPr bwMode="auto">
          <a:xfrm>
            <a:off x="3352800" y="63246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eaLnBrk="1" hangingPunct="1">
              <a:defRPr kumimoji="0" sz="1400">
                <a:ea typeface="+mn-ea"/>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6029" name="Rectangle 13"/>
          <p:cNvSpPr>
            <a:spLocks noGrp="1" noChangeArrowheads="1"/>
          </p:cNvSpPr>
          <p:nvPr>
            <p:ph type="sldNum" sz="quarter" idx="4"/>
          </p:nvPr>
        </p:nvSpPr>
        <p:spPr bwMode="auto">
          <a:xfrm>
            <a:off x="6807200" y="62992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defRPr kumimoji="0" sz="1400">
                <a:ea typeface="+mn-ea"/>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B5CD894D-6C2B-419B-A603-26AABB6491D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kumimoji="1" sz="3600" kern="1200">
          <a:solidFill>
            <a:schemeClr val="tx2"/>
          </a:solidFill>
          <a:latin typeface="+mj-lt"/>
          <a:ea typeface="+mj-ea"/>
          <a:cs typeface="+mj-cs"/>
        </a:defRPr>
      </a:lvl1pPr>
      <a:lvl2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2pPr>
      <a:lvl3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3pPr>
      <a:lvl4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4pPr>
      <a:lvl5pPr algn="l" rtl="0" eaLnBrk="0" fontAlgn="base" hangingPunct="0">
        <a:spcBef>
          <a:spcPct val="0"/>
        </a:spcBef>
        <a:spcAft>
          <a:spcPct val="0"/>
        </a:spcAft>
        <a:defRPr kumimoji="1" sz="3600">
          <a:solidFill>
            <a:schemeClr val="tx2"/>
          </a:solidFill>
          <a:latin typeface="Tahoma" panose="020B0604030504040204" pitchFamily="34" charset="0"/>
          <a:ea typeface="宋体" panose="02010600030101010101" pitchFamily="2" charset="-122"/>
        </a:defRPr>
      </a:lvl5pPr>
      <a:lvl6pPr marL="4572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6pPr>
      <a:lvl7pPr marL="9144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7pPr>
      <a:lvl8pPr marL="13716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8pPr>
      <a:lvl9pPr marL="1828800" algn="l" rtl="0" fontAlgn="base">
        <a:spcBef>
          <a:spcPct val="0"/>
        </a:spcBef>
        <a:spcAft>
          <a:spcPct val="0"/>
        </a:spcAft>
        <a:defRPr kumimoji="1" sz="3600">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105.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3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slide" Target="slide84.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wmf"/></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6BFDF15-EED7-44EE-B30B-4156B20CE52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099"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rPr>
              <a:t>第二章 谓词逻辑</a:t>
            </a:r>
            <a:endParaRPr lang="zh-CN" altLang="en-US" b="1" dirty="0">
              <a:solidFill>
                <a:srgbClr val="0000CC"/>
              </a:solidFill>
            </a:endParaRPr>
          </a:p>
        </p:txBody>
      </p:sp>
      <p:sp>
        <p:nvSpPr>
          <p:cNvPr id="10243"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a:t>
            </a:r>
            <a:r>
              <a:rPr lang="zh-CN" altLang="en-US" sz="3100" b="1" dirty="0">
                <a:solidFill>
                  <a:srgbClr val="FF0000"/>
                </a:solidFill>
                <a:latin typeface="黑体" panose="02010609060101010101" pitchFamily="49" charset="-122"/>
                <a:ea typeface="黑体" panose="02010609060101010101" pitchFamily="49" charset="-122"/>
              </a:rPr>
              <a:t>公式与翻译</a:t>
            </a:r>
            <a:endParaRPr lang="zh-CN" altLang="en-US" sz="3100" b="1" dirty="0">
              <a:solidFill>
                <a:srgbClr val="FF0000"/>
              </a:solidFill>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a:t>
            </a:r>
            <a:r>
              <a:rPr lang="zh-CN" altLang="en-US" sz="3100" b="1" dirty="0">
                <a:solidFill>
                  <a:srgbClr val="FF0000"/>
                </a:solidFill>
                <a:latin typeface="黑体" panose="02010609060101010101" pitchFamily="49" charset="-122"/>
                <a:ea typeface="黑体" panose="02010609060101010101" pitchFamily="49" charset="-122"/>
              </a:rPr>
              <a:t>等价式与蕴含式</a:t>
            </a:r>
            <a:endParaRPr lang="zh-CN" altLang="en-US" sz="3100" b="1" dirty="0">
              <a:solidFill>
                <a:srgbClr val="FF0000"/>
              </a:solidFill>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a:t>
            </a:r>
            <a:r>
              <a:rPr lang="zh-CN" altLang="en-US" sz="3100" b="1" dirty="0">
                <a:solidFill>
                  <a:srgbClr val="FF0000"/>
                </a:solidFill>
                <a:latin typeface="黑体" panose="02010609060101010101" pitchFamily="49" charset="-122"/>
                <a:ea typeface="黑体" panose="02010609060101010101" pitchFamily="49" charset="-122"/>
              </a:rPr>
              <a:t>范式</a:t>
            </a:r>
            <a:endParaRPr lang="zh-CN" altLang="en-US" sz="3100" b="1" dirty="0">
              <a:solidFill>
                <a:srgbClr val="FF0000"/>
              </a:solidFill>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a:t>
            </a:r>
            <a:r>
              <a:rPr lang="zh-CN" altLang="en-US" sz="3100" b="1" dirty="0">
                <a:solidFill>
                  <a:srgbClr val="FF0000"/>
                </a:solidFill>
                <a:latin typeface="黑体" panose="02010609060101010101" pitchFamily="49" charset="-122"/>
                <a:ea typeface="黑体" panose="02010609060101010101" pitchFamily="49" charset="-122"/>
              </a:rPr>
              <a:t>推理理论</a:t>
            </a:r>
            <a:endParaRPr lang="zh-CN" altLang="en-US" sz="3100" b="1" dirty="0">
              <a:solidFill>
                <a:srgbClr val="FF0000"/>
              </a:solidFill>
              <a:latin typeface="黑体" panose="02010609060101010101" pitchFamily="49" charset="-122"/>
              <a:ea typeface="黑体" panose="02010609060101010101" pitchFamily="49" charset="-122"/>
            </a:endParaRPr>
          </a:p>
        </p:txBody>
      </p:sp>
      <p:pic>
        <p:nvPicPr>
          <p:cNvPr id="10245" name="Picture 5"/>
          <p:cNvPicPr>
            <a:picLocks noChangeAspect="1"/>
          </p:cNvPicPr>
          <p:nvPr/>
        </p:nvPicPr>
        <p:blipFill>
          <a:blip r:embed="rId1"/>
          <a:stretch>
            <a:fillRect/>
          </a:stretch>
        </p:blipFill>
        <p:spPr>
          <a:xfrm>
            <a:off x="755650" y="1560513"/>
            <a:ext cx="360363" cy="2841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rctx="PPT">
                                        <p:cTn id="6" dur="indefinite"/>
                                        <p:tgtEl>
                                          <p:spTgt spid="10243">
                                            <p:txEl>
                                              <p:charRg st="13" end="24"/>
                                            </p:txEl>
                                          </p:spTgt>
                                        </p:tgtEl>
                                        <p:attrNameLst>
                                          <p:attrName>style.opacity</p:attrName>
                                        </p:attrNameLst>
                                      </p:cBhvr>
                                      <p:to>
                                        <p:strVal val="0.15"/>
                                      </p:to>
                                    </p:set>
                                    <p:animEffect filter="image" prLst="opacity: 0.15">
                                      <p:cBhvr rctx="IE">
                                        <p:cTn id="7" dur="indefinite"/>
                                        <p:tgtEl>
                                          <p:spTgt spid="10243">
                                            <p:txEl>
                                              <p:charRg st="13" end="24"/>
                                            </p:txEl>
                                          </p:spTgt>
                                        </p:tgtEl>
                                      </p:cBhvr>
                                    </p:animEffect>
                                  </p:childTnLst>
                                </p:cTn>
                              </p:par>
                              <p:par>
                                <p:cTn id="8" presetID="9" presetClass="emph" presetSubtype="0" nodeType="withEffect">
                                  <p:stCondLst>
                                    <p:cond delay="0"/>
                                  </p:stCondLst>
                                  <p:childTnLst>
                                    <p:set>
                                      <p:cBhvr rctx="PPT">
                                        <p:cTn id="9" dur="indefinite"/>
                                        <p:tgtEl>
                                          <p:spTgt spid="10243">
                                            <p:txEl>
                                              <p:charRg st="24" end="35"/>
                                            </p:txEl>
                                          </p:spTgt>
                                        </p:tgtEl>
                                        <p:attrNameLst>
                                          <p:attrName>style.opacity</p:attrName>
                                        </p:attrNameLst>
                                      </p:cBhvr>
                                      <p:to>
                                        <p:strVal val="0.15"/>
                                      </p:to>
                                    </p:set>
                                    <p:animEffect filter="image" prLst="opacity: 0.15">
                                      <p:cBhvr rctx="IE">
                                        <p:cTn id="10" dur="indefinite"/>
                                        <p:tgtEl>
                                          <p:spTgt spid="10243">
                                            <p:txEl>
                                              <p:charRg st="24" end="35"/>
                                            </p:txEl>
                                          </p:spTgt>
                                        </p:tgtEl>
                                      </p:cBhvr>
                                    </p:animEffect>
                                  </p:childTnLst>
                                </p:cTn>
                              </p:par>
                              <p:par>
                                <p:cTn id="11" presetID="9" presetClass="emph" presetSubtype="0" nodeType="withEffect">
                                  <p:stCondLst>
                                    <p:cond delay="0"/>
                                  </p:stCondLst>
                                  <p:childTnLst>
                                    <p:set>
                                      <p:cBhvr rctx="PPT">
                                        <p:cTn id="12" dur="indefinite"/>
                                        <p:tgtEl>
                                          <p:spTgt spid="10243">
                                            <p:txEl>
                                              <p:charRg st="35" end="44"/>
                                            </p:txEl>
                                          </p:spTgt>
                                        </p:tgtEl>
                                        <p:attrNameLst>
                                          <p:attrName>style.opacity</p:attrName>
                                        </p:attrNameLst>
                                      </p:cBhvr>
                                      <p:to>
                                        <p:strVal val="0.15"/>
                                      </p:to>
                                    </p:set>
                                    <p:animEffect filter="image" prLst="opacity: 0.15">
                                      <p:cBhvr rctx="IE">
                                        <p:cTn id="13" dur="indefinite"/>
                                        <p:tgtEl>
                                          <p:spTgt spid="10243">
                                            <p:txEl>
                                              <p:charRg st="35" end="44"/>
                                            </p:txEl>
                                          </p:spTgt>
                                        </p:tgtEl>
                                      </p:cBhvr>
                                    </p:animEffect>
                                  </p:childTnLst>
                                </p:cTn>
                              </p:par>
                              <p:par>
                                <p:cTn id="14" presetID="9" presetClass="emph" presetSubtype="0" nodeType="withEffect">
                                  <p:stCondLst>
                                    <p:cond delay="0"/>
                                  </p:stCondLst>
                                  <p:childTnLst>
                                    <p:set>
                                      <p:cBhvr rctx="PPT">
                                        <p:cTn id="15" dur="indefinite"/>
                                        <p:tgtEl>
                                          <p:spTgt spid="10243">
                                            <p:txEl>
                                              <p:charRg st="44" end="60"/>
                                            </p:txEl>
                                          </p:spTgt>
                                        </p:tgtEl>
                                        <p:attrNameLst>
                                          <p:attrName>style.opacity</p:attrName>
                                        </p:attrNameLst>
                                      </p:cBhvr>
                                      <p:to>
                                        <p:strVal val="0.15"/>
                                      </p:to>
                                    </p:set>
                                    <p:animEffect filter="image" prLst="opacity: 0.15">
                                      <p:cBhvr rctx="IE">
                                        <p:cTn id="16" dur="indefinite"/>
                                        <p:tgtEl>
                                          <p:spTgt spid="10243">
                                            <p:txEl>
                                              <p:charRg st="44" end="60"/>
                                            </p:txEl>
                                          </p:spTgt>
                                        </p:tgtEl>
                                      </p:cBhvr>
                                    </p:animEffect>
                                  </p:childTnLst>
                                </p:cTn>
                              </p:par>
                              <p:par>
                                <p:cTn id="17" presetID="9" presetClass="emph" presetSubtype="0" nodeType="withEffect">
                                  <p:stCondLst>
                                    <p:cond delay="0"/>
                                  </p:stCondLst>
                                  <p:childTnLst>
                                    <p:set>
                                      <p:cBhvr rctx="PPT">
                                        <p:cTn id="18" dur="indefinite"/>
                                        <p:tgtEl>
                                          <p:spTgt spid="10243">
                                            <p:txEl>
                                              <p:charRg st="60" end="68"/>
                                            </p:txEl>
                                          </p:spTgt>
                                        </p:tgtEl>
                                        <p:attrNameLst>
                                          <p:attrName>style.opacity</p:attrName>
                                        </p:attrNameLst>
                                      </p:cBhvr>
                                      <p:to>
                                        <p:strVal val="0.15"/>
                                      </p:to>
                                    </p:set>
                                    <p:animEffect filter="image" prLst="opacity: 0.15">
                                      <p:cBhvr rctx="IE">
                                        <p:cTn id="19" dur="indefinite"/>
                                        <p:tgtEl>
                                          <p:spTgt spid="10243">
                                            <p:txEl>
                                              <p:charRg st="60" end="68"/>
                                            </p:txEl>
                                          </p:spTgt>
                                        </p:tgtEl>
                                      </p:cBhvr>
                                    </p:animEffect>
                                  </p:childTnLst>
                                </p:cTn>
                              </p:par>
                              <p:par>
                                <p:cTn id="20" presetID="9" presetClass="emph" presetSubtype="0" nodeType="withEffect">
                                  <p:stCondLst>
                                    <p:cond delay="0"/>
                                  </p:stCondLst>
                                  <p:childTnLst>
                                    <p:set>
                                      <p:cBhvr rctx="PPT">
                                        <p:cTn id="21" dur="indefinite"/>
                                        <p:tgtEl>
                                          <p:spTgt spid="10243">
                                            <p:txEl>
                                              <p:charRg st="68" end="81"/>
                                            </p:txEl>
                                          </p:spTgt>
                                        </p:tgtEl>
                                        <p:attrNameLst>
                                          <p:attrName>style.opacity</p:attrName>
                                        </p:attrNameLst>
                                      </p:cBhvr>
                                      <p:to>
                                        <p:strVal val="0.15"/>
                                      </p:to>
                                    </p:set>
                                    <p:animEffect filter="image" prLst="opacity: 0.15">
                                      <p:cBhvr rctx="IE">
                                        <p:cTn id="22" dur="indefinite"/>
                                        <p:tgtEl>
                                          <p:spTgt spid="10243">
                                            <p:txEl>
                                              <p:charRg st="68" end="81"/>
                                            </p:txEl>
                                          </p:spTgt>
                                        </p:tgtEl>
                                      </p:cBhvr>
                                    </p:animEffect>
                                  </p:childTnLst>
                                </p:cTn>
                              </p:par>
                            </p:childTnLst>
                          </p:cTn>
                        </p:par>
                        <p:par>
                          <p:cTn id="23" fill="hold">
                            <p:stCondLst>
                              <p:cond delay="0"/>
                            </p:stCondLst>
                            <p:childTnLst>
                              <p:par>
                                <p:cTn id="24" presetID="2" presetClass="entr" presetSubtype="8" fill="hold" nodeType="afterEffect">
                                  <p:stCondLst>
                                    <p:cond delay="0"/>
                                  </p:stCondLst>
                                  <p:childTnLst>
                                    <p:set>
                                      <p:cBhvr>
                                        <p:cTn id="25" dur="1" fill="hold">
                                          <p:stCondLst>
                                            <p:cond delay="0"/>
                                          </p:stCondLst>
                                        </p:cTn>
                                        <p:tgtEl>
                                          <p:spTgt spid="10245"/>
                                        </p:tgtEl>
                                        <p:attrNameLst>
                                          <p:attrName>style.visibility</p:attrName>
                                        </p:attrNameLst>
                                      </p:cBhvr>
                                      <p:to>
                                        <p:strVal val="visible"/>
                                      </p:to>
                                    </p:set>
                                    <p:anim calcmode="lin" valueType="num">
                                      <p:cBhvr additive="base">
                                        <p:cTn id="26" dur="500" fill="hold"/>
                                        <p:tgtEl>
                                          <p:spTgt spid="10245"/>
                                        </p:tgtEl>
                                        <p:attrNameLst>
                                          <p:attrName>ppt_x</p:attrName>
                                        </p:attrNameLst>
                                      </p:cBhvr>
                                      <p:tavLst>
                                        <p:tav tm="0">
                                          <p:val>
                                            <p:strVal val="0-#ppt_w/2"/>
                                          </p:val>
                                        </p:tav>
                                        <p:tav tm="100000">
                                          <p:val>
                                            <p:strVal val="#ppt_x"/>
                                          </p:val>
                                        </p:tav>
                                      </p:tavLst>
                                    </p:anim>
                                    <p:anim calcmode="lin" valueType="num">
                                      <p:cBhvr additive="base">
                                        <p:cTn id="27" dur="500" fill="hold"/>
                                        <p:tgtEl>
                                          <p:spTgt spid="102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F9D11FD-AF3B-49FE-A94F-4C3CB1E897D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3315" name="Rectangle 2"/>
          <p:cNvSpPr>
            <a:spLocks noGrp="1"/>
          </p:cNvSpPr>
          <p:nvPr>
            <p:ph type="title"/>
          </p:nvPr>
        </p:nvSpPr>
        <p:spPr/>
        <p:txBody>
          <a:bodyPr vert="horz" wrap="square" lIns="91440" tIns="45720" rIns="91440" bIns="45720" anchor="b" anchorCtr="0"/>
          <a:p>
            <a:pPr eaLnBrk="1" hangingPunct="1"/>
            <a:r>
              <a:rPr lang="en-US" altLang="zh-CN" sz="3000" b="1" dirty="0">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3316" name="Rectangle 3"/>
          <p:cNvSpPr>
            <a:spLocks noGrp="1"/>
          </p:cNvSpPr>
          <p:nvPr>
            <p:ph idx="1" hasCustomPrompt="1"/>
          </p:nvPr>
        </p:nvSpPr>
        <p:spPr/>
        <p:txBody>
          <a:bodyPr vert="horz" wrap="square" lIns="91440" tIns="45720" rIns="91440" bIns="45720" anchor="t" anchorCtr="0"/>
          <a:p>
            <a:pPr marL="0" indent="281305" eaLnBrk="1" hangingPunct="1">
              <a:lnSpc>
                <a:spcPct val="135000"/>
              </a:lnSpc>
              <a:spcBef>
                <a:spcPct val="0"/>
              </a:spcBef>
              <a:buNone/>
            </a:pPr>
            <a:r>
              <a:rPr lang="zh-CN" altLang="en-US" sz="2800" b="1" dirty="0">
                <a:latin typeface="Times New Roman" panose="02020603050405020304" pitchFamily="18" charset="0"/>
                <a:ea typeface="黑体" panose="02010609060101010101" pitchFamily="49" charset="-122"/>
              </a:rPr>
              <a:t>例：武汉位于北京和广州之间。</a:t>
            </a:r>
            <a:endParaRPr lang="zh-CN" altLang="en-US" sz="2800" b="1" dirty="0">
              <a:latin typeface="Times New Roman" panose="02020603050405020304" pitchFamily="18" charset="0"/>
              <a:ea typeface="黑体" panose="02010609060101010101" pitchFamily="49" charset="-122"/>
            </a:endParaRPr>
          </a:p>
          <a:p>
            <a:pPr marL="0" indent="281305" eaLnBrk="1" hangingPunct="1">
              <a:lnSpc>
                <a:spcPct val="135000"/>
              </a:lnSpc>
              <a:spcBef>
                <a:spcPct val="0"/>
              </a:spcBef>
              <a:buNone/>
            </a:pPr>
            <a:r>
              <a:rPr lang="zh-CN" altLang="en-US" sz="2800" b="1" dirty="0">
                <a:latin typeface="Times New Roman" panose="02020603050405020304" pitchFamily="18" charset="0"/>
                <a:ea typeface="黑体" panose="02010609060101010101" pitchFamily="49" charset="-122"/>
              </a:rPr>
              <a:t>  武汉、北京和广州是三个个体，而“</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位于</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之间”是谓词，它刻划了武汉、北京和广州之间的关系。</a:t>
            </a:r>
            <a:endParaRPr lang="zh-CN" altLang="en-US" sz="2800" b="1" dirty="0">
              <a:latin typeface="Times New Roman" panose="02020603050405020304" pitchFamily="18" charset="0"/>
              <a:ea typeface="黑体" panose="02010609060101010101" pitchFamily="49" charset="-122"/>
            </a:endParaRPr>
          </a:p>
          <a:p>
            <a:pPr marL="0" indent="281305" eaLnBrk="1" hangingPunct="1">
              <a:lnSpc>
                <a:spcPct val="135000"/>
              </a:lnSpc>
              <a:spcBef>
                <a:spcPct val="0"/>
              </a:spcBef>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位于</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之间，</a:t>
            </a:r>
            <a:endParaRPr lang="zh-CN" altLang="en-US" sz="2800" b="1" dirty="0">
              <a:latin typeface="Times New Roman" panose="02020603050405020304" pitchFamily="18" charset="0"/>
              <a:ea typeface="黑体" panose="02010609060101010101" pitchFamily="49" charset="-122"/>
            </a:endParaRPr>
          </a:p>
          <a:p>
            <a:pPr marL="0" indent="281305" eaLnBrk="1" hangingPunct="1">
              <a:lnSpc>
                <a:spcPct val="135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：武汉，</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：北京，</a:t>
            </a:r>
            <a:r>
              <a:rPr lang="en-US" altLang="zh-CN" sz="2800" b="1" dirty="0">
                <a:latin typeface="Times New Roman" panose="02020603050405020304" pitchFamily="18" charset="0"/>
                <a:ea typeface="黑体" panose="02010609060101010101" pitchFamily="49" charset="-122"/>
              </a:rPr>
              <a:t>c</a:t>
            </a:r>
            <a:r>
              <a:rPr lang="zh-CN" altLang="en-US" sz="2800" b="1" dirty="0">
                <a:latin typeface="Times New Roman" panose="02020603050405020304" pitchFamily="18" charset="0"/>
                <a:ea typeface="黑体" panose="02010609060101010101" pitchFamily="49" charset="-122"/>
              </a:rPr>
              <a:t>：广州，</a:t>
            </a:r>
            <a:endParaRPr lang="zh-CN" altLang="en-US" sz="2800" b="1" dirty="0">
              <a:latin typeface="Times New Roman" panose="02020603050405020304" pitchFamily="18" charset="0"/>
              <a:ea typeface="黑体" panose="02010609060101010101" pitchFamily="49" charset="-122"/>
            </a:endParaRPr>
          </a:p>
          <a:p>
            <a:pPr marL="0" indent="281305" eaLnBrk="1" hangingPunct="1">
              <a:lnSpc>
                <a:spcPct val="135000"/>
              </a:lnSpc>
              <a:spcBef>
                <a:spcPct val="0"/>
              </a:spcBef>
              <a:buNone/>
            </a:pPr>
            <a:r>
              <a:rPr lang="zh-CN" altLang="en-US" sz="2800" b="1" dirty="0">
                <a:latin typeface="Times New Roman" panose="02020603050405020304" pitchFamily="18" charset="0"/>
                <a:ea typeface="黑体" panose="02010609060101010101" pitchFamily="49" charset="-122"/>
              </a:rPr>
              <a:t>     则</a:t>
            </a:r>
            <a:r>
              <a:rPr lang="en-US" altLang="zh-CN" sz="2800" b="1" dirty="0">
                <a:latin typeface="Times New Roman" panose="02020603050405020304" pitchFamily="18" charset="0"/>
                <a:ea typeface="黑体" panose="02010609060101010101" pitchFamily="49" charset="-122"/>
              </a:rPr>
              <a:t>P(a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c)</a:t>
            </a:r>
            <a:r>
              <a:rPr lang="zh-CN" altLang="en-US" sz="2800" b="1" dirty="0">
                <a:latin typeface="Times New Roman" panose="02020603050405020304" pitchFamily="18" charset="0"/>
                <a:ea typeface="黑体" panose="02010609060101010101" pitchFamily="49" charset="-122"/>
              </a:rPr>
              <a:t>：武汉位于北京和广州之间。</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endParaRPr lang="en-US" altLang="zh-CN" sz="2800" dirty="0">
              <a:latin typeface="Times New Roman" panose="02020603050405020304" pitchFamily="18" charset="0"/>
              <a:ea typeface="黑体" panose="02010609060101010101" pitchFamily="49" charset="-122"/>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246FB73-DE80-44BF-8F68-D10CB52B03A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5475" name="Rectangle 3"/>
          <p:cNvSpPr>
            <a:spLocks noGrp="1"/>
          </p:cNvSpPr>
          <p:nvPr>
            <p:ph idx="1" hasCustomPrompt="1"/>
          </p:nvPr>
        </p:nvSpPr>
        <p:spPr>
          <a:xfrm>
            <a:off x="533400" y="2060575"/>
            <a:ext cx="8382000" cy="4724400"/>
          </a:xfrm>
        </p:spPr>
        <p:txBody>
          <a:bodyPr vert="horz" wrap="square" lIns="91440" tIns="45720" rIns="91440" bIns="45720" anchor="t" anchorCtr="0"/>
          <a:p>
            <a:pPr eaLnBrk="1" hangingPunct="1">
              <a:lnSpc>
                <a:spcPct val="110000"/>
              </a:lnSpc>
              <a:spcBef>
                <a:spcPct val="0"/>
              </a:spcBef>
              <a:buNone/>
            </a:pPr>
            <a:r>
              <a:rPr lang="zh-CN" altLang="en-US" sz="2800" b="1" dirty="0">
                <a:latin typeface="Times New Roman" panose="02020603050405020304" pitchFamily="18" charset="0"/>
              </a:rPr>
              <a:t>证明：</a:t>
            </a:r>
            <a:endParaRPr lang="zh-CN" altLang="en-US" sz="2800" b="1" dirty="0">
              <a:latin typeface="Times New Roman" panose="02020603050405020304" pitchFamily="18" charset="0"/>
            </a:endParaRPr>
          </a:p>
          <a:p>
            <a:pPr eaLnBrk="1" hangingPunct="1">
              <a:lnSpc>
                <a:spcPct val="110000"/>
              </a:lnSpc>
              <a:spcBef>
                <a:spcPct val="0"/>
              </a:spcBef>
              <a:buNone/>
            </a:pPr>
            <a:r>
              <a:rPr lang="en-US" altLang="zh-CN" sz="2600" b="1" dirty="0">
                <a:latin typeface="Times New Roman" panose="02020603050405020304" pitchFamily="18" charset="0"/>
              </a:rPr>
              <a:t>(1) </a:t>
            </a:r>
            <a:r>
              <a:rPr lang="en-US" altLang="zh-CN" sz="2600" b="1" dirty="0">
                <a:latin typeface="Times New Roman" panose="02020603050405020304" pitchFamily="18" charset="0"/>
                <a:sym typeface="Symbol" panose="05050102010706020507" pitchFamily="18" charset="2"/>
              </a:rPr>
              <a:t>x(y(S(x,y) </a:t>
            </a:r>
            <a:r>
              <a:rPr lang="en-US" altLang="zh-CN" sz="2000" b="1" dirty="0"/>
              <a:t>∧</a:t>
            </a:r>
            <a:r>
              <a:rPr lang="en-US" altLang="zh-CN" sz="2600" b="1" dirty="0">
                <a:latin typeface="Times New Roman" panose="02020603050405020304" pitchFamily="18" charset="0"/>
                <a:sym typeface="Symbol" panose="05050102010706020507" pitchFamily="18" charset="2"/>
              </a:rPr>
              <a:t> M(y))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z(P(z) </a:t>
            </a:r>
            <a:r>
              <a:rPr lang="en-US" altLang="zh-CN" sz="2000" b="1" dirty="0"/>
              <a:t>∧</a:t>
            </a:r>
            <a:r>
              <a:rPr lang="en-US" altLang="zh-CN" sz="2600" b="1" dirty="0">
                <a:latin typeface="Times New Roman" panose="02020603050405020304" pitchFamily="18" charset="0"/>
                <a:sym typeface="Symbol" panose="05050102010706020507" pitchFamily="18" charset="2"/>
              </a:rPr>
              <a:t> R(x,z))	P</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(2) y(S(</a:t>
            </a:r>
            <a:r>
              <a:rPr lang="en-US" altLang="zh-CN" sz="2600" b="1" dirty="0">
                <a:solidFill>
                  <a:schemeClr val="hlink"/>
                </a:solidFill>
                <a:latin typeface="Times New Roman" panose="02020603050405020304" pitchFamily="18" charset="0"/>
                <a:sym typeface="Symbol" panose="05050102010706020507" pitchFamily="18" charset="2"/>
              </a:rPr>
              <a:t>b</a:t>
            </a:r>
            <a:r>
              <a:rPr lang="en-US" altLang="zh-CN" sz="2600" b="1" dirty="0">
                <a:latin typeface="Times New Roman" panose="02020603050405020304" pitchFamily="18" charset="0"/>
                <a:sym typeface="Symbol" panose="05050102010706020507" pitchFamily="18" charset="2"/>
              </a:rPr>
              <a:t>,y) </a:t>
            </a:r>
            <a:r>
              <a:rPr lang="en-US" altLang="zh-CN" sz="2000" b="1" dirty="0"/>
              <a:t>∧</a:t>
            </a:r>
            <a:r>
              <a:rPr lang="en-US" altLang="zh-CN" sz="2600" b="1" dirty="0">
                <a:latin typeface="Times New Roman" panose="02020603050405020304" pitchFamily="18" charset="0"/>
                <a:sym typeface="Symbol" panose="05050102010706020507" pitchFamily="18" charset="2"/>
              </a:rPr>
              <a:t> M(y))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z(P(z) </a:t>
            </a:r>
            <a:r>
              <a:rPr lang="en-US" altLang="zh-CN" sz="2000" b="1" dirty="0"/>
              <a:t>∧</a:t>
            </a:r>
            <a:r>
              <a:rPr lang="en-US" altLang="zh-CN" sz="2600" b="1" dirty="0">
                <a:latin typeface="Times New Roman" panose="02020603050405020304" pitchFamily="18" charset="0"/>
                <a:sym typeface="Symbol" panose="05050102010706020507" pitchFamily="18" charset="2"/>
              </a:rPr>
              <a:t> R(</a:t>
            </a:r>
            <a:r>
              <a:rPr lang="en-US" altLang="zh-CN" sz="2600" b="1" dirty="0">
                <a:solidFill>
                  <a:schemeClr val="hlink"/>
                </a:solidFill>
                <a:latin typeface="Times New Roman" panose="02020603050405020304" pitchFamily="18" charset="0"/>
                <a:sym typeface="Symbol" panose="05050102010706020507" pitchFamily="18" charset="2"/>
              </a:rPr>
              <a:t>b</a:t>
            </a:r>
            <a:r>
              <a:rPr lang="en-US" altLang="zh-CN" sz="2600" b="1" dirty="0">
                <a:latin typeface="Times New Roman" panose="02020603050405020304" pitchFamily="18" charset="0"/>
                <a:sym typeface="Symbol" panose="05050102010706020507" pitchFamily="18" charset="2"/>
              </a:rPr>
              <a:t>,z))	US(1)</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(3) (z)P(z)						P</a:t>
            </a:r>
            <a:r>
              <a:rPr lang="zh-CN" altLang="en-US" sz="2600" b="1" dirty="0">
                <a:latin typeface="Times New Roman" panose="02020603050405020304" pitchFamily="18" charset="0"/>
                <a:sym typeface="Symbol" panose="05050102010706020507" pitchFamily="18" charset="2"/>
              </a:rPr>
              <a:t>附加前提</a:t>
            </a:r>
            <a:endParaRPr lang="zh-CN" altLang="en-US"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(4) z(P(z))					T(3),E</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(5) P(</a:t>
            </a:r>
            <a:r>
              <a:rPr lang="en-US" altLang="zh-CN" sz="2600" b="1" dirty="0">
                <a:solidFill>
                  <a:schemeClr val="hlink"/>
                </a:solidFill>
                <a:latin typeface="Times New Roman" panose="02020603050405020304" pitchFamily="18" charset="0"/>
                <a:sym typeface="Symbol" panose="05050102010706020507" pitchFamily="18" charset="2"/>
              </a:rPr>
              <a:t>a</a:t>
            </a:r>
            <a:r>
              <a:rPr lang="en-US" altLang="zh-CN" sz="2600" b="1" dirty="0">
                <a:latin typeface="Times New Roman" panose="02020603050405020304" pitchFamily="18" charset="0"/>
                <a:sym typeface="Symbol" panose="05050102010706020507" pitchFamily="18" charset="2"/>
              </a:rPr>
              <a:t>)						 US(4)</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(6) P(a)</a:t>
            </a:r>
            <a:r>
              <a:rPr lang="en-US" altLang="zh-CN" sz="2000" b="1" dirty="0"/>
              <a:t>∨</a:t>
            </a:r>
            <a:r>
              <a:rPr lang="en-US" altLang="zh-CN" sz="2600" b="1" dirty="0">
                <a:latin typeface="Times New Roman" panose="02020603050405020304" pitchFamily="18" charset="0"/>
                <a:sym typeface="Symbol" panose="05050102010706020507" pitchFamily="18" charset="2"/>
              </a:rPr>
              <a:t>R(b,a)					 T(5),I</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(7) (P(a) </a:t>
            </a:r>
            <a:r>
              <a:rPr lang="en-US" altLang="zh-CN" sz="2000" b="1" dirty="0"/>
              <a:t>∧</a:t>
            </a:r>
            <a:r>
              <a:rPr lang="en-US" altLang="zh-CN" sz="2600" b="1" dirty="0">
                <a:latin typeface="Times New Roman" panose="02020603050405020304" pitchFamily="18" charset="0"/>
                <a:sym typeface="Symbol" panose="05050102010706020507" pitchFamily="18" charset="2"/>
              </a:rPr>
              <a:t> R(b,a))				 T(6),E</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(8) </a:t>
            </a:r>
            <a:r>
              <a:rPr lang="en-US" altLang="zh-CN" sz="2600" b="1" dirty="0">
                <a:solidFill>
                  <a:schemeClr val="hlink"/>
                </a:solidFill>
                <a:latin typeface="Times New Roman" panose="02020603050405020304" pitchFamily="18" charset="0"/>
                <a:sym typeface="Symbol" panose="05050102010706020507" pitchFamily="18" charset="2"/>
              </a:rPr>
              <a:t>z</a:t>
            </a:r>
            <a:r>
              <a:rPr lang="en-US" altLang="zh-CN" sz="2600" b="1" dirty="0">
                <a:latin typeface="Times New Roman" panose="02020603050405020304" pitchFamily="18" charset="0"/>
                <a:sym typeface="Symbol" panose="05050102010706020507" pitchFamily="18" charset="2"/>
              </a:rPr>
              <a:t>(P(</a:t>
            </a:r>
            <a:r>
              <a:rPr lang="en-US" altLang="zh-CN" sz="2600" b="1" dirty="0">
                <a:solidFill>
                  <a:schemeClr val="hlink"/>
                </a:solidFill>
                <a:latin typeface="Times New Roman" panose="02020603050405020304" pitchFamily="18" charset="0"/>
                <a:sym typeface="Symbol" panose="05050102010706020507" pitchFamily="18" charset="2"/>
              </a:rPr>
              <a:t>z</a:t>
            </a:r>
            <a:r>
              <a:rPr lang="en-US" altLang="zh-CN" sz="2600" b="1" dirty="0">
                <a:latin typeface="Times New Roman" panose="02020603050405020304" pitchFamily="18" charset="0"/>
                <a:sym typeface="Symbol" panose="05050102010706020507" pitchFamily="18" charset="2"/>
              </a:rPr>
              <a:t>) </a:t>
            </a:r>
            <a:r>
              <a:rPr lang="en-US" altLang="zh-CN" sz="2000" b="1" dirty="0"/>
              <a:t>∧</a:t>
            </a:r>
            <a:r>
              <a:rPr lang="en-US" altLang="zh-CN" sz="2600" b="1" dirty="0">
                <a:latin typeface="Times New Roman" panose="02020603050405020304" pitchFamily="18" charset="0"/>
                <a:sym typeface="Symbol" panose="05050102010706020507" pitchFamily="18" charset="2"/>
              </a:rPr>
              <a:t> R(b,</a:t>
            </a:r>
            <a:r>
              <a:rPr lang="en-US" altLang="zh-CN" sz="2600" b="1" dirty="0">
                <a:solidFill>
                  <a:schemeClr val="hlink"/>
                </a:solidFill>
                <a:latin typeface="Times New Roman" panose="02020603050405020304" pitchFamily="18" charset="0"/>
                <a:sym typeface="Symbol" panose="05050102010706020507" pitchFamily="18" charset="2"/>
              </a:rPr>
              <a:t>z</a:t>
            </a:r>
            <a:r>
              <a:rPr lang="en-US" altLang="zh-CN" sz="2600" b="1" dirty="0">
                <a:latin typeface="Times New Roman" panose="02020603050405020304" pitchFamily="18" charset="0"/>
                <a:sym typeface="Symbol" panose="05050102010706020507" pitchFamily="18" charset="2"/>
              </a:rPr>
              <a:t>))			           	 UG(7)</a:t>
            </a:r>
            <a:endParaRPr lang="en-US" altLang="zh-CN" sz="2600" b="1" dirty="0">
              <a:latin typeface="Times New Roman" panose="02020603050405020304" pitchFamily="18" charset="0"/>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sym typeface="Symbol" panose="05050102010706020507" pitchFamily="18" charset="2"/>
              </a:rPr>
              <a:t>(9) </a:t>
            </a:r>
            <a:r>
              <a:rPr lang="en-US" altLang="zh-CN" sz="2600" b="1" dirty="0">
                <a:solidFill>
                  <a:schemeClr val="hlink"/>
                </a:solidFill>
                <a:latin typeface="Times New Roman" panose="02020603050405020304" pitchFamily="18" charset="0"/>
                <a:sym typeface="Symbol" panose="05050102010706020507" pitchFamily="18" charset="2"/>
              </a:rPr>
              <a:t>z</a:t>
            </a:r>
            <a:r>
              <a:rPr lang="en-US" altLang="zh-CN" sz="2600" b="1" dirty="0">
                <a:latin typeface="Times New Roman" panose="02020603050405020304" pitchFamily="18" charset="0"/>
                <a:sym typeface="Symbol" panose="05050102010706020507" pitchFamily="18" charset="2"/>
              </a:rPr>
              <a:t>(P(z) </a:t>
            </a:r>
            <a:r>
              <a:rPr lang="en-US" altLang="zh-CN" sz="2000" b="1" dirty="0"/>
              <a:t>∧</a:t>
            </a:r>
            <a:r>
              <a:rPr lang="en-US" altLang="zh-CN" sz="2600" b="1" dirty="0">
                <a:latin typeface="Times New Roman" panose="02020603050405020304" pitchFamily="18" charset="0"/>
                <a:sym typeface="Symbol" panose="05050102010706020507" pitchFamily="18" charset="2"/>
              </a:rPr>
              <a:t> R(b,z))				 T(8),E</a:t>
            </a:r>
            <a:endParaRPr lang="en-US" altLang="zh-CN" sz="2600" b="1" dirty="0">
              <a:latin typeface="Times New Roman" panose="02020603050405020304" pitchFamily="18" charset="0"/>
              <a:sym typeface="Symbol" panose="05050102010706020507" pitchFamily="18" charset="2"/>
            </a:endParaRPr>
          </a:p>
        </p:txBody>
      </p:sp>
      <p:sp>
        <p:nvSpPr>
          <p:cNvPr id="105476"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05477" name="Rectangle 5"/>
          <p:cNvSpPr/>
          <p:nvPr/>
        </p:nvSpPr>
        <p:spPr>
          <a:xfrm>
            <a:off x="1476375" y="1125538"/>
            <a:ext cx="73453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x(y(S(x,y)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z(P(z)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R(x,z))</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105478" name="Rectangle 6"/>
          <p:cNvSpPr/>
          <p:nvPr/>
        </p:nvSpPr>
        <p:spPr>
          <a:xfrm>
            <a:off x="1476375" y="1628775"/>
            <a:ext cx="73453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(z)P(z)</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(x)(y)(S(x,y)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105479" name="Rectangle 7"/>
          <p:cNvSpPr/>
          <p:nvPr/>
        </p:nvSpPr>
        <p:spPr>
          <a:xfrm>
            <a:off x="755650" y="1557338"/>
            <a:ext cx="534988" cy="519112"/>
          </a:xfrm>
          <a:prstGeom prst="rect">
            <a:avLst/>
          </a:prstGeom>
          <a:noFill/>
          <a:ln w="9525">
            <a:noFill/>
          </a:ln>
        </p:spPr>
        <p:txBody>
          <a:bodyPr wrap="none">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ea typeface="黑体" panose="02010609060101010101" pitchFamily="49" charset="-122"/>
                <a:sym typeface="Symbol" panose="05050102010706020507" pitchFamily="18" charset="2"/>
              </a:rPr>
              <a:t></a:t>
            </a:r>
            <a:endParaRPr lang="en-US" altLang="zh-CN" sz="2800" b="1" dirty="0">
              <a:ea typeface="黑体" panose="02010609060101010101" pitchFamily="49" charset="-122"/>
              <a:sym typeface="Symbol" panose="05050102010706020507" pitchFamily="18" charset="2"/>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769C9DB-6AD9-4E33-A5AD-878D33A945A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6499" name="Rectangle 3"/>
          <p:cNvSpPr>
            <a:spLocks noGrp="1"/>
          </p:cNvSpPr>
          <p:nvPr>
            <p:ph idx="1" hasCustomPrompt="1"/>
          </p:nvPr>
        </p:nvSpPr>
        <p:spPr>
          <a:xfrm>
            <a:off x="457200" y="1219200"/>
            <a:ext cx="8382000" cy="4038600"/>
          </a:xfrm>
        </p:spPr>
        <p:txBody>
          <a:bodyPr vert="horz" wrap="square" lIns="91440" tIns="45720" rIns="91440" bIns="45720" anchor="t" anchorCtr="0"/>
          <a:p>
            <a:pPr eaLnBrk="1" hangingPunct="1">
              <a:lnSpc>
                <a:spcPct val="120000"/>
              </a:lnSpc>
              <a:spcBef>
                <a:spcPct val="0"/>
              </a:spcBef>
              <a:buNone/>
            </a:pPr>
            <a:r>
              <a:rPr lang="en-US" altLang="zh-CN" sz="2600" b="1" dirty="0">
                <a:latin typeface="Times New Roman" panose="02020603050405020304" pitchFamily="18" charset="0"/>
              </a:rPr>
              <a:t>(10)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y(S(b,y) </a:t>
            </a:r>
            <a:r>
              <a:rPr lang="en-US" altLang="zh-CN" sz="2000" b="1" dirty="0"/>
              <a:t>∧</a:t>
            </a:r>
            <a:r>
              <a:rPr lang="en-US" altLang="zh-CN" sz="2600" b="1" dirty="0">
                <a:latin typeface="Times New Roman" panose="02020603050405020304" pitchFamily="18" charset="0"/>
                <a:sym typeface="Symbol" panose="05050102010706020507" pitchFamily="18" charset="2"/>
              </a:rPr>
              <a:t> M(y))				T(2)(9),I</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(11) </a:t>
            </a:r>
            <a:r>
              <a:rPr lang="en-US" altLang="zh-CN" sz="2600" b="1" dirty="0">
                <a:solidFill>
                  <a:schemeClr val="hlink"/>
                </a:solidFill>
                <a:latin typeface="Times New Roman" panose="02020603050405020304" pitchFamily="18" charset="0"/>
                <a:sym typeface="Symbol" panose="05050102010706020507" pitchFamily="18" charset="2"/>
              </a:rPr>
              <a:t>y</a:t>
            </a:r>
            <a:r>
              <a:rPr lang="en-US" altLang="zh-CN" sz="2400" b="1" dirty="0">
                <a:solidFill>
                  <a:schemeClr val="hlink"/>
                </a:solidFill>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sym typeface="Symbol" panose="05050102010706020507" pitchFamily="18" charset="2"/>
              </a:rPr>
              <a:t>(S(b,y) </a:t>
            </a:r>
            <a:r>
              <a:rPr lang="en-US" altLang="zh-CN" sz="2000" b="1" dirty="0"/>
              <a:t>∧</a:t>
            </a:r>
            <a:r>
              <a:rPr lang="en-US" altLang="zh-CN" sz="2600" b="1" dirty="0">
                <a:latin typeface="Times New Roman" panose="02020603050405020304" pitchFamily="18" charset="0"/>
                <a:sym typeface="Symbol" panose="05050102010706020507" pitchFamily="18" charset="2"/>
              </a:rPr>
              <a:t> M(y))				T(10),E</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(12)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(S(b,</a:t>
            </a:r>
            <a:r>
              <a:rPr lang="en-US" altLang="zh-CN" sz="2600" b="1" dirty="0">
                <a:solidFill>
                  <a:schemeClr val="hlink"/>
                </a:solidFill>
                <a:latin typeface="Times New Roman" panose="02020603050405020304" pitchFamily="18" charset="0"/>
                <a:sym typeface="Symbol" panose="05050102010706020507" pitchFamily="18" charset="2"/>
              </a:rPr>
              <a:t>c</a:t>
            </a:r>
            <a:r>
              <a:rPr lang="en-US" altLang="zh-CN" sz="2600" b="1" dirty="0">
                <a:latin typeface="Times New Roman" panose="02020603050405020304" pitchFamily="18" charset="0"/>
                <a:sym typeface="Symbol" panose="05050102010706020507" pitchFamily="18" charset="2"/>
              </a:rPr>
              <a:t>) </a:t>
            </a:r>
            <a:r>
              <a:rPr lang="en-US" altLang="zh-CN" sz="2000" b="1" dirty="0"/>
              <a:t>∧</a:t>
            </a:r>
            <a:r>
              <a:rPr lang="en-US" altLang="zh-CN" sz="2600" b="1" dirty="0">
                <a:latin typeface="Times New Roman" panose="02020603050405020304" pitchFamily="18" charset="0"/>
                <a:sym typeface="Symbol" panose="05050102010706020507" pitchFamily="18" charset="2"/>
              </a:rPr>
              <a:t> M(</a:t>
            </a:r>
            <a:r>
              <a:rPr lang="en-US" altLang="zh-CN" sz="2600" b="1" dirty="0">
                <a:solidFill>
                  <a:schemeClr val="hlink"/>
                </a:solidFill>
                <a:latin typeface="Times New Roman" panose="02020603050405020304" pitchFamily="18" charset="0"/>
                <a:sym typeface="Symbol" panose="05050102010706020507" pitchFamily="18" charset="2"/>
              </a:rPr>
              <a:t>c</a:t>
            </a:r>
            <a:r>
              <a:rPr lang="en-US" altLang="zh-CN" sz="2600" b="1" dirty="0">
                <a:latin typeface="Times New Roman" panose="02020603050405020304" pitchFamily="18" charset="0"/>
                <a:sym typeface="Symbol" panose="05050102010706020507" pitchFamily="18" charset="2"/>
              </a:rPr>
              <a:t>))				 US(11)</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(13)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S(b,c) </a:t>
            </a:r>
            <a:r>
              <a:rPr lang="en-US" altLang="zh-CN" sz="2000" b="1" dirty="0">
                <a:solidFill>
                  <a:schemeClr val="hlink"/>
                </a:solidFill>
              </a:rPr>
              <a:t>∨</a:t>
            </a:r>
            <a:r>
              <a:rPr lang="en-US" altLang="zh-CN" sz="26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M(c)				 T(12),E</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(14) S(b,c)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M(c)				 T(13),E</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(15) y(S(b,</a:t>
            </a:r>
            <a:r>
              <a:rPr lang="en-US" altLang="zh-CN" sz="2600" b="1" dirty="0">
                <a:solidFill>
                  <a:schemeClr val="hlink"/>
                </a:solidFill>
                <a:latin typeface="Times New Roman" panose="02020603050405020304" pitchFamily="18" charset="0"/>
                <a:sym typeface="Symbol" panose="05050102010706020507" pitchFamily="18" charset="2"/>
              </a:rPr>
              <a:t>y</a:t>
            </a:r>
            <a:r>
              <a:rPr lang="en-US" altLang="zh-CN" sz="26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M(</a:t>
            </a:r>
            <a:r>
              <a:rPr lang="en-US" altLang="zh-CN" sz="2600" b="1" dirty="0">
                <a:solidFill>
                  <a:schemeClr val="hlink"/>
                </a:solidFill>
                <a:latin typeface="Times New Roman" panose="02020603050405020304" pitchFamily="18" charset="0"/>
                <a:sym typeface="Symbol" panose="05050102010706020507" pitchFamily="18" charset="2"/>
              </a:rPr>
              <a:t>y</a:t>
            </a:r>
            <a:r>
              <a:rPr lang="en-US" altLang="zh-CN" sz="2600" b="1" dirty="0">
                <a:latin typeface="Times New Roman" panose="02020603050405020304" pitchFamily="18" charset="0"/>
                <a:sym typeface="Symbol" panose="05050102010706020507" pitchFamily="18" charset="2"/>
              </a:rPr>
              <a:t>))				 UG(14)</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(16) xy(S(x,y)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M(y))			 UG(15)</a:t>
            </a:r>
            <a:endParaRPr lang="en-US" altLang="zh-CN" sz="26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sym typeface="Symbol" panose="05050102010706020507" pitchFamily="18" charset="2"/>
              </a:rPr>
              <a:t>(17)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(z)P(z)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xy(S(x,y)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M(y)) 	 CP(3)(16)</a:t>
            </a:r>
            <a:endParaRPr lang="en-US" altLang="zh-CN" sz="2600" b="1" dirty="0">
              <a:latin typeface="Times New Roman" panose="02020603050405020304" pitchFamily="18" charset="0"/>
              <a:sym typeface="Symbol" panose="05050102010706020507" pitchFamily="18" charset="2"/>
            </a:endParaRPr>
          </a:p>
        </p:txBody>
      </p:sp>
      <p:sp>
        <p:nvSpPr>
          <p:cNvPr id="10650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71685" name="Text Box 5"/>
          <p:cNvSpPr txBox="1"/>
          <p:nvPr/>
        </p:nvSpPr>
        <p:spPr>
          <a:xfrm>
            <a:off x="457200" y="5181600"/>
            <a:ext cx="8305800" cy="1282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zh-CN" altLang="en-US" sz="2600" b="1" dirty="0">
                <a:solidFill>
                  <a:srgbClr val="FF0000"/>
                </a:solidFill>
                <a:ea typeface="黑体" panose="02010609060101010101" pitchFamily="49" charset="-122"/>
              </a:rPr>
              <a:t>注意：</a:t>
            </a:r>
            <a:r>
              <a:rPr lang="zh-CN" altLang="en-US" sz="2600" b="1" dirty="0">
                <a:solidFill>
                  <a:srgbClr val="0000CC"/>
                </a:solidFill>
                <a:ea typeface="黑体" panose="02010609060101010101" pitchFamily="49" charset="-122"/>
              </a:rPr>
              <a:t>在推理中，不能在量词后面的辖域范围内进行蕴含推证或等价变换。必须消去量词后，才能对谓词公式进行蕴含或等价推证。</a:t>
            </a:r>
            <a:endParaRPr lang="zh-CN" altLang="en-US" sz="2600" b="1" dirty="0">
              <a:solidFill>
                <a:srgbClr val="0000CC"/>
              </a:solidFill>
              <a:ea typeface="黑体" panose="02010609060101010101" pitchFamily="49" charset="-122"/>
            </a:endParaRPr>
          </a:p>
        </p:txBody>
      </p:sp>
      <p:sp>
        <p:nvSpPr>
          <p:cNvPr id="106502" name="AutoShape 6">
            <a:hlinkClick r:id="rId1" action="ppaction://hlinksldjump"/>
          </p:cNvPr>
          <p:cNvSpPr/>
          <p:nvPr/>
        </p:nvSpPr>
        <p:spPr>
          <a:xfrm>
            <a:off x="8675688" y="6524625"/>
            <a:ext cx="468312" cy="333375"/>
          </a:xfrm>
          <a:prstGeom prst="actionButtonForwardNext">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1685"/>
                                        </p:tgtEl>
                                        <p:attrNameLst>
                                          <p:attrName>style.visibility</p:attrName>
                                        </p:attrNameLst>
                                      </p:cBhvr>
                                      <p:to>
                                        <p:strVal val="visible"/>
                                      </p:to>
                                    </p:set>
                                    <p:anim calcmode="lin" valueType="num">
                                      <p:cBhvr additive="base">
                                        <p:cTn id="7" dur="500" fill="hold"/>
                                        <p:tgtEl>
                                          <p:spTgt spid="71685"/>
                                        </p:tgtEl>
                                        <p:attrNameLst>
                                          <p:attrName>ppt_x</p:attrName>
                                        </p:attrNameLst>
                                      </p:cBhvr>
                                      <p:tavLst>
                                        <p:tav tm="0">
                                          <p:val>
                                            <p:strVal val="#ppt_x"/>
                                          </p:val>
                                        </p:tav>
                                        <p:tav tm="100000">
                                          <p:val>
                                            <p:strVal val="#ppt_x"/>
                                          </p:val>
                                        </p:tav>
                                      </p:tavLst>
                                    </p:anim>
                                    <p:anim calcmode="lin" valueType="num">
                                      <p:cBhvr additive="base">
                                        <p:cTn id="8" dur="500" fill="hold"/>
                                        <p:tgtEl>
                                          <p:spTgt spid="716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5"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55C5264-203E-48C0-A233-E0DB5194316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752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65891" name="Rectangle 3"/>
          <p:cNvSpPr>
            <a:spLocks noGrp="1"/>
          </p:cNvSpPr>
          <p:nvPr>
            <p:ph idx="1" hasCustomPrompt="1"/>
          </p:nvPr>
        </p:nvSpPr>
        <p:spPr>
          <a:xfrm>
            <a:off x="533400" y="1341438"/>
            <a:ext cx="8382000" cy="4800600"/>
          </a:xfrm>
        </p:spPr>
        <p:txBody>
          <a:bodyPr vert="horz" wrap="square" lIns="91440" tIns="45720" rIns="91440" bIns="45720" anchor="t" anchorCtr="0"/>
          <a:p>
            <a:pPr eaLnBrk="1" hangingPunct="1">
              <a:buNone/>
            </a:pPr>
            <a:r>
              <a:rPr lang="zh-CN" altLang="en-US" sz="2800" b="1" dirty="0">
                <a:latin typeface="Times New Roman" panose="02020603050405020304" pitchFamily="18" charset="0"/>
                <a:ea typeface="黑体" panose="02010609060101010101" pitchFamily="49" charset="-122"/>
              </a:rPr>
              <a:t>例：所有的哺乳动物都是脊椎动物，并非所有的哺乳动物都是胎生动物。故有些脊椎动物不是胎生。</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证明：设</a:t>
            </a:r>
            <a:r>
              <a:rPr lang="en-US" altLang="zh-CN" sz="2800" b="1" dirty="0">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ｘ</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：ｘ是哺乳动物。</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Q(</a:t>
            </a:r>
            <a:r>
              <a:rPr lang="zh-CN" altLang="en-US" sz="2800" b="1" dirty="0">
                <a:latin typeface="Times New Roman" panose="02020603050405020304" pitchFamily="18" charset="0"/>
                <a:ea typeface="黑体" panose="02010609060101010101" pitchFamily="49" charset="-122"/>
              </a:rPr>
              <a:t>ｘ</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：ｘ是脊椎动物。  </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R(</a:t>
            </a:r>
            <a:r>
              <a:rPr lang="zh-CN" altLang="en-US" sz="2800" b="1" dirty="0">
                <a:latin typeface="Times New Roman" panose="02020603050405020304" pitchFamily="18" charset="0"/>
                <a:ea typeface="黑体" panose="02010609060101010101" pitchFamily="49" charset="-122"/>
              </a:rPr>
              <a:t>ｘ</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：ｘ是胎生动物。</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ClrTx/>
              <a:buSzTx/>
              <a:buFontTx/>
              <a:buNone/>
            </a:pPr>
            <a:r>
              <a:rPr lang="zh-CN" altLang="en-US" sz="2800" b="1" dirty="0">
                <a:latin typeface="Times New Roman" panose="02020603050405020304" pitchFamily="18" charset="0"/>
                <a:ea typeface="黑体" panose="02010609060101010101" pitchFamily="49" charset="-122"/>
              </a:rPr>
              <a:t>题目符号化为：</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en-US" altLang="zh-CN" sz="2800" b="1" dirty="0">
                <a:latin typeface="Times New Roman" panose="02020603050405020304" pitchFamily="18" charset="0"/>
                <a:ea typeface="黑体" panose="02010609060101010101" pitchFamily="49" charset="-122"/>
              </a:rPr>
              <a:t>) (P(x)→Q(x) )∧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(P(x)→R (x)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ClrTx/>
              <a:buSzTx/>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b="1" dirty="0">
                <a:latin typeface="Times New Roman" panose="02020603050405020304" pitchFamily="18" charset="0"/>
                <a:ea typeface="黑体" panose="02010609060101010101" pitchFamily="49" charset="-122"/>
              </a:rPr>
              <a:t>x)</a:t>
            </a:r>
            <a:r>
              <a:rPr lang="he-IL"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rPr>
              <a:t>(Q(x) ∧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he-IL" altLang="zh-CN" sz="2800" b="1" dirty="0">
                <a:latin typeface="Times New Roman" panose="02020603050405020304" pitchFamily="18" charset="0"/>
                <a:cs typeface="Times New Roman" panose="02020603050405020304" pitchFamily="18" charset="0"/>
              </a:rPr>
              <a:t> </a:t>
            </a:r>
            <a:r>
              <a:rPr lang="en-US" altLang="zh-CN" sz="2800" b="1" dirty="0">
                <a:latin typeface="Times New Roman" panose="02020603050405020304" pitchFamily="18" charset="0"/>
                <a:ea typeface="黑体" panose="02010609060101010101" pitchFamily="49" charset="-122"/>
              </a:rPr>
              <a:t>R(x) )</a:t>
            </a: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5891">
                                            <p:txEl>
                                              <p:charRg st="122" end="177"/>
                                            </p:txEl>
                                          </p:spTgt>
                                        </p:tgtEl>
                                        <p:attrNameLst>
                                          <p:attrName>style.visibility</p:attrName>
                                        </p:attrNameLst>
                                      </p:cBhvr>
                                      <p:to>
                                        <p:strVal val="visible"/>
                                      </p:to>
                                    </p:set>
                                    <p:animEffect transition="in" filter="slide(fromBottom)">
                                      <p:cBhvr>
                                        <p:cTn id="7" dur="500"/>
                                        <p:tgtEl>
                                          <p:spTgt spid="165891">
                                            <p:txEl>
                                              <p:charRg st="122" end="17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5891">
                                            <p:txEl>
                                              <p:charRg st="177" end="206"/>
                                            </p:txEl>
                                          </p:spTgt>
                                        </p:tgtEl>
                                        <p:attrNameLst>
                                          <p:attrName>style.visibility</p:attrName>
                                        </p:attrNameLst>
                                      </p:cBhvr>
                                      <p:to>
                                        <p:strVal val="visible"/>
                                      </p:to>
                                    </p:set>
                                    <p:animEffect transition="in" filter="slide(fromBottom)">
                                      <p:cBhvr>
                                        <p:cTn id="10" dur="500"/>
                                        <p:tgtEl>
                                          <p:spTgt spid="165891">
                                            <p:txEl>
                                              <p:charRg st="177" end="20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p:sp>
        <p:nvSpPr>
          <p:cNvPr id="108546" name="Rectangle 3"/>
          <p:cNvSpPr>
            <a:spLocks noGrp="1"/>
          </p:cNvSpPr>
          <p:nvPr>
            <p:ph idx="1" hasCustomPrompt="1"/>
          </p:nvPr>
        </p:nvSpPr>
        <p:spPr>
          <a:xfrm>
            <a:off x="533400" y="476250"/>
            <a:ext cx="8382000" cy="6048375"/>
          </a:xfrm>
        </p:spPr>
        <p:txBody>
          <a:bodyPr vert="horz" wrap="square" lIns="91440" tIns="45720" rIns="91440" bIns="45720" anchor="t" anchorCtr="0"/>
          <a:p>
            <a:pPr marL="609600" indent="-609600" eaLnBrk="1" hangingPunct="1">
              <a:lnSpc>
                <a:spcPct val="120000"/>
              </a:lnSpc>
              <a:spcBef>
                <a:spcPct val="0"/>
              </a:spcBef>
              <a:buClrTx/>
              <a:buSzTx/>
              <a:buFontTx/>
              <a:buNone/>
            </a:pPr>
            <a:r>
              <a:rPr lang="en-US" altLang="zh-CN" sz="2400" b="1" dirty="0">
                <a:latin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rPr>
              <a:t>)(P(x)→</a:t>
            </a:r>
            <a:r>
              <a:rPr lang="en-US" altLang="zh-CN" sz="2400" b="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rPr>
              <a:t>(x))∧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x)(P(x)→R(x))</a:t>
            </a:r>
            <a:r>
              <a:rPr lang="en-US" altLang="zh-CN" sz="2400" b="1" dirty="0">
                <a:latin typeface="Times New Roman" panose="02020603050405020304" pitchFamily="18" charset="0"/>
                <a:sym typeface="Symbol" panose="05050102010706020507" pitchFamily="18" charset="2"/>
              </a:rPr>
              <a:t>  (</a:t>
            </a:r>
            <a:r>
              <a:rPr lang="en-US" altLang="zh-CN" sz="2400" b="1" dirty="0">
                <a:latin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Q(x)∧ </a:t>
            </a:r>
            <a:r>
              <a:rPr lang="en-US" altLang="zh-CN" sz="2400" b="1" dirty="0">
                <a:latin typeface="Times New Roman" panose="02020603050405020304" pitchFamily="18" charset="0"/>
                <a:sym typeface="Symbol" panose="05050102010706020507" pitchFamily="18" charset="2"/>
              </a:rPr>
              <a:t>¬</a:t>
            </a:r>
            <a:r>
              <a:rPr lang="he-IL"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rPr>
              <a:t>R(x))</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a:pP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x)(P(x)→R(x))</a:t>
            </a:r>
            <a:r>
              <a:rPr lang="en-US" altLang="zh-CN" sz="2400" b="1" dirty="0">
                <a:latin typeface="Times New Roman" panose="02020603050405020304" pitchFamily="18" charset="0"/>
                <a:sym typeface="Symbol" panose="05050102010706020507" pitchFamily="18" charset="2"/>
              </a:rPr>
              <a:t>                   P</a:t>
            </a:r>
            <a:endParaRPr lang="en-US" altLang="zh-CN" sz="2400" b="1" dirty="0">
              <a:latin typeface="Times New Roman" panose="02020603050405020304" pitchFamily="18" charset="0"/>
              <a:sym typeface="Symbol" panose="05050102010706020507" pitchFamily="18" charset="2"/>
            </a:endParaRPr>
          </a:p>
          <a:p>
            <a:pPr marL="609600" indent="-609600" eaLnBrk="1" hangingPunct="1">
              <a:lnSpc>
                <a:spcPct val="120000"/>
              </a:lnSpc>
              <a:spcBef>
                <a:spcPct val="0"/>
              </a:spcBef>
              <a:buClrTx/>
              <a:buSzTx/>
              <a:buFontTx/>
              <a:buAutoNum type="arabicParenBoth" startAt="2"/>
            </a:pP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x)</a:t>
            </a:r>
            <a:r>
              <a:rPr lang="he-IL"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(P(x)→R(x))                T(1),E</a:t>
            </a:r>
            <a:endParaRPr lang="en-US" altLang="zh-CN" sz="2400" b="1" dirty="0">
              <a:latin typeface="Times New Roman" panose="02020603050405020304" pitchFamily="18" charset="0"/>
              <a:sym typeface="Symbol" panose="05050102010706020507" pitchFamily="18" charset="2"/>
            </a:endParaRPr>
          </a:p>
          <a:p>
            <a:pPr marL="609600" indent="-609600" eaLnBrk="1" hangingPunct="1">
              <a:lnSpc>
                <a:spcPct val="120000"/>
              </a:lnSpc>
              <a:spcBef>
                <a:spcPct val="0"/>
              </a:spcBef>
              <a:buClrTx/>
              <a:buSzTx/>
              <a:buFontTx/>
              <a:buAutoNum type="arabicParenBoth" startAt="3"/>
            </a:pPr>
            <a:r>
              <a:rPr lang="en-US" altLang="zh-CN" sz="2400" b="1" dirty="0">
                <a:latin typeface="Times New Roman" panose="02020603050405020304" pitchFamily="18" charset="0"/>
                <a:sym typeface="Symbol" panose="05050102010706020507" pitchFamily="18" charset="2"/>
              </a:rPr>
              <a:t>¬ (</a:t>
            </a:r>
            <a:r>
              <a:rPr lang="en-US" altLang="zh-CN" sz="2400" b="1" dirty="0">
                <a:latin typeface="Times New Roman" panose="02020603050405020304" pitchFamily="18" charset="0"/>
              </a:rPr>
              <a:t>P(</a:t>
            </a:r>
            <a:r>
              <a:rPr lang="en-US" altLang="zh-CN" sz="2400" b="1" dirty="0">
                <a:solidFill>
                  <a:schemeClr val="hlink"/>
                </a:solidFill>
                <a:latin typeface="Times New Roman" panose="02020603050405020304" pitchFamily="18" charset="0"/>
              </a:rPr>
              <a:t>a</a:t>
            </a:r>
            <a:r>
              <a:rPr lang="en-US" altLang="zh-CN" sz="2400" b="1" dirty="0">
                <a:latin typeface="Times New Roman" panose="02020603050405020304" pitchFamily="18" charset="0"/>
              </a:rPr>
              <a:t>)→R(</a:t>
            </a:r>
            <a:r>
              <a:rPr lang="en-US" altLang="zh-CN" sz="2400" b="1" dirty="0">
                <a:solidFill>
                  <a:schemeClr val="hlink"/>
                </a:solidFill>
                <a:latin typeface="Times New Roman" panose="02020603050405020304" pitchFamily="18" charset="0"/>
              </a:rPr>
              <a:t>a</a:t>
            </a:r>
            <a:r>
              <a:rPr lang="en-US" altLang="zh-CN" sz="2400" b="1" dirty="0">
                <a:latin typeface="Times New Roman" panose="02020603050405020304" pitchFamily="18" charset="0"/>
              </a:rPr>
              <a:t>))                       ES(2)</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None/>
            </a:pPr>
            <a:r>
              <a:rPr lang="en-US" altLang="zh-CN" sz="2400" b="1" dirty="0">
                <a:latin typeface="Times New Roman" panose="02020603050405020304" pitchFamily="18" charset="0"/>
              </a:rPr>
              <a:t>(4)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P(a) ∨ R(a))                     T(3),E</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5"/>
            </a:pPr>
            <a:r>
              <a:rPr lang="en-US" altLang="zh-CN" sz="2400" b="1" dirty="0">
                <a:latin typeface="Times New Roman" panose="02020603050405020304" pitchFamily="18" charset="0"/>
              </a:rPr>
              <a:t>P(a) ∧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R(a)                        T(4),E</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rPr>
              <a:t>P(a)                                         T(5),I</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rPr>
              <a:t>(</a:t>
            </a:r>
            <a:r>
              <a:rPr lang="en-US" altLang="zh-CN" sz="2400" b="1" dirty="0">
                <a:latin typeface="Times New Roman" panose="02020603050405020304" pitchFamily="18" charset="0"/>
                <a:sym typeface="Symbol" panose="05050102010706020507" pitchFamily="18" charset="2"/>
              </a:rPr>
              <a:t>x</a:t>
            </a:r>
            <a:r>
              <a:rPr lang="en-US" altLang="zh-CN" sz="2400" b="1" dirty="0">
                <a:latin typeface="Times New Roman" panose="02020603050405020304" pitchFamily="18" charset="0"/>
              </a:rPr>
              <a:t>)(P(x)→</a:t>
            </a:r>
            <a:r>
              <a:rPr lang="en-US" altLang="zh-CN" sz="2400" b="1" dirty="0">
                <a:latin typeface="Times New Roman" panose="02020603050405020304" pitchFamily="18" charset="0"/>
                <a:cs typeface="Times New Roman" panose="02020603050405020304" pitchFamily="18" charset="0"/>
              </a:rPr>
              <a:t>Q</a:t>
            </a:r>
            <a:r>
              <a:rPr lang="en-US" altLang="zh-CN" sz="2400" b="1" dirty="0">
                <a:latin typeface="Times New Roman" panose="02020603050405020304" pitchFamily="18" charset="0"/>
              </a:rPr>
              <a:t>(x))                   </a:t>
            </a:r>
            <a:r>
              <a:rPr lang="en-US" altLang="zh-CN" sz="2400" b="1" dirty="0">
                <a:latin typeface="Times New Roman" panose="02020603050405020304" pitchFamily="18" charset="0"/>
                <a:sym typeface="Symbol" panose="05050102010706020507" pitchFamily="18" charset="2"/>
              </a:rPr>
              <a:t>P</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rPr>
              <a:t>P(</a:t>
            </a:r>
            <a:r>
              <a:rPr lang="en-US" altLang="zh-CN" sz="2400" b="1" dirty="0">
                <a:solidFill>
                  <a:schemeClr val="hlink"/>
                </a:solidFill>
                <a:latin typeface="Times New Roman" panose="02020603050405020304" pitchFamily="18" charset="0"/>
              </a:rPr>
              <a:t>a</a:t>
            </a:r>
            <a:r>
              <a:rPr lang="en-US" altLang="zh-CN" sz="2400" b="1" dirty="0">
                <a:latin typeface="Times New Roman" panose="02020603050405020304" pitchFamily="18" charset="0"/>
              </a:rPr>
              <a:t>)→Q(</a:t>
            </a:r>
            <a:r>
              <a:rPr lang="en-US" altLang="zh-CN" sz="2400" b="1" dirty="0">
                <a:solidFill>
                  <a:schemeClr val="hlink"/>
                </a:solidFill>
                <a:latin typeface="Times New Roman" panose="02020603050405020304" pitchFamily="18" charset="0"/>
              </a:rPr>
              <a:t>a</a:t>
            </a:r>
            <a:r>
              <a:rPr lang="en-US" altLang="zh-CN" sz="2400" b="1" dirty="0">
                <a:latin typeface="Times New Roman" panose="02020603050405020304" pitchFamily="18" charset="0"/>
              </a:rPr>
              <a:t>)                            US(7)</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rPr>
              <a:t>Q(a)                                      T(6)(8),I</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R(a)                                    T(5),E</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rPr>
              <a:t>Q(a) ∧ </a:t>
            </a: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 R(a)                     T(9)(10),I</a:t>
            </a:r>
            <a:endParaRPr lang="en-US" altLang="zh-CN" sz="2400" b="1" dirty="0">
              <a:latin typeface="Times New Roman" panose="02020603050405020304" pitchFamily="18" charset="0"/>
            </a:endParaRPr>
          </a:p>
          <a:p>
            <a:pPr marL="609600" indent="-609600" eaLnBrk="1" hangingPunct="1">
              <a:lnSpc>
                <a:spcPct val="120000"/>
              </a:lnSpc>
              <a:spcBef>
                <a:spcPct val="0"/>
              </a:spcBef>
              <a:buClrTx/>
              <a:buSzTx/>
              <a:buFontTx/>
              <a:buAutoNum type="arabicParenBoth" startAt="6"/>
            </a:pPr>
            <a:r>
              <a:rPr lang="en-US" altLang="zh-CN" sz="2400" b="1" dirty="0">
                <a:latin typeface="Times New Roman" panose="02020603050405020304" pitchFamily="18" charset="0"/>
                <a:sym typeface="Symbol" panose="05050102010706020507" pitchFamily="18" charset="2"/>
              </a:rPr>
              <a:t>(</a:t>
            </a:r>
            <a:r>
              <a:rPr lang="en-US" altLang="zh-CN" sz="2400" b="1" dirty="0">
                <a:latin typeface="Times New Roman" panose="02020603050405020304" pitchFamily="18" charset="0"/>
              </a:rPr>
              <a:t>x)</a:t>
            </a:r>
            <a:r>
              <a:rPr lang="en-US" altLang="zh-CN" sz="2400" b="1" dirty="0">
                <a:latin typeface="Times New Roman" panose="02020603050405020304" pitchFamily="18" charset="0"/>
                <a:cs typeface="Times New Roman" panose="02020603050405020304" pitchFamily="18" charset="0"/>
              </a:rPr>
              <a:t>(</a:t>
            </a:r>
            <a:r>
              <a:rPr lang="en-US" altLang="zh-CN" sz="2400" b="1" dirty="0">
                <a:latin typeface="Times New Roman" panose="02020603050405020304" pitchFamily="18" charset="0"/>
              </a:rPr>
              <a:t>Q(x)∧ </a:t>
            </a:r>
            <a:r>
              <a:rPr lang="en-US" altLang="zh-CN" sz="2400" b="1" dirty="0">
                <a:latin typeface="Times New Roman" panose="02020603050405020304" pitchFamily="18" charset="0"/>
                <a:sym typeface="Symbol" panose="05050102010706020507" pitchFamily="18" charset="2"/>
              </a:rPr>
              <a:t>¬</a:t>
            </a:r>
            <a:r>
              <a:rPr lang="he-IL" altLang="zh-CN" sz="2400" b="1" dirty="0">
                <a:latin typeface="Times New Roman" panose="02020603050405020304" pitchFamily="18" charset="0"/>
                <a:cs typeface="Times New Roman" panose="02020603050405020304" pitchFamily="18" charset="0"/>
              </a:rPr>
              <a:t> </a:t>
            </a:r>
            <a:r>
              <a:rPr lang="en-US" altLang="zh-CN" sz="2400" b="1" dirty="0">
                <a:latin typeface="Times New Roman" panose="02020603050405020304" pitchFamily="18" charset="0"/>
              </a:rPr>
              <a:t>P(x))               EG(11)</a:t>
            </a:r>
            <a:endParaRPr lang="en-US" altLang="zh-CN" sz="2400" b="1" dirty="0">
              <a:latin typeface="Times New Roman" panose="02020603050405020304" pitchFamily="18" charset="0"/>
            </a:endParaRPr>
          </a:p>
        </p:txBody>
      </p:sp>
      <p:sp>
        <p:nvSpPr>
          <p:cNvPr id="166916" name="Oval 4"/>
          <p:cNvSpPr/>
          <p:nvPr/>
        </p:nvSpPr>
        <p:spPr>
          <a:xfrm>
            <a:off x="4716463" y="1844675"/>
            <a:ext cx="936625" cy="431800"/>
          </a:xfrm>
          <a:prstGeom prst="ellipse">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800" dirty="0">
              <a:ea typeface="黑体" panose="02010609060101010101" pitchFamily="49" charset="-122"/>
            </a:endParaRPr>
          </a:p>
        </p:txBody>
      </p:sp>
      <p:sp>
        <p:nvSpPr>
          <p:cNvPr id="166917" name="Oval 5"/>
          <p:cNvSpPr/>
          <p:nvPr/>
        </p:nvSpPr>
        <p:spPr>
          <a:xfrm>
            <a:off x="4716463" y="4076700"/>
            <a:ext cx="936625" cy="431800"/>
          </a:xfrm>
          <a:prstGeom prst="ellipse">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800"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166916"/>
                                        </p:tgtEl>
                                        <p:attrNameLst>
                                          <p:attrName>style.visibility</p:attrName>
                                        </p:attrNameLst>
                                      </p:cBhvr>
                                      <p:to>
                                        <p:strVal val="visible"/>
                                      </p:to>
                                    </p:set>
                                    <p:anim calcmode="lin" valueType="num">
                                      <p:cBhvr>
                                        <p:cTn id="7" dur="500" fill="hold"/>
                                        <p:tgtEl>
                                          <p:spTgt spid="166916"/>
                                        </p:tgtEl>
                                        <p:attrNameLst>
                                          <p:attrName>ppt_w</p:attrName>
                                        </p:attrNameLst>
                                      </p:cBhvr>
                                      <p:tavLst>
                                        <p:tav tm="0">
                                          <p:val>
                                            <p:fltVal val="0.000000"/>
                                          </p:val>
                                        </p:tav>
                                        <p:tav tm="100000">
                                          <p:val>
                                            <p:strVal val="#ppt_w"/>
                                          </p:val>
                                        </p:tav>
                                      </p:tavLst>
                                    </p:anim>
                                    <p:anim calcmode="lin" valueType="num">
                                      <p:cBhvr>
                                        <p:cTn id="8" dur="500" fill="hold"/>
                                        <p:tgtEl>
                                          <p:spTgt spid="166916"/>
                                        </p:tgtEl>
                                        <p:attrNameLst>
                                          <p:attrName>ppt_h</p:attrName>
                                        </p:attrNameLst>
                                      </p:cBhvr>
                                      <p:tavLst>
                                        <p:tav tm="0">
                                          <p:val>
                                            <p:fltVal val="0.00000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16" fill="hold" grpId="0" nodeType="clickEffect">
                                  <p:stCondLst>
                                    <p:cond delay="0"/>
                                  </p:stCondLst>
                                  <p:childTnLst>
                                    <p:set>
                                      <p:cBhvr>
                                        <p:cTn id="12" dur="1" fill="hold">
                                          <p:stCondLst>
                                            <p:cond delay="0"/>
                                          </p:stCondLst>
                                        </p:cTn>
                                        <p:tgtEl>
                                          <p:spTgt spid="166917"/>
                                        </p:tgtEl>
                                        <p:attrNameLst>
                                          <p:attrName>style.visibility</p:attrName>
                                        </p:attrNameLst>
                                      </p:cBhvr>
                                      <p:to>
                                        <p:strVal val="visible"/>
                                      </p:to>
                                    </p:set>
                                    <p:anim calcmode="lin" valueType="num">
                                      <p:cBhvr>
                                        <p:cTn id="13" dur="500" fill="hold"/>
                                        <p:tgtEl>
                                          <p:spTgt spid="166917"/>
                                        </p:tgtEl>
                                        <p:attrNameLst>
                                          <p:attrName>ppt_w</p:attrName>
                                        </p:attrNameLst>
                                      </p:cBhvr>
                                      <p:tavLst>
                                        <p:tav tm="0">
                                          <p:val>
                                            <p:fltVal val="0.000000"/>
                                          </p:val>
                                        </p:tav>
                                        <p:tav tm="100000">
                                          <p:val>
                                            <p:strVal val="#ppt_w"/>
                                          </p:val>
                                        </p:tav>
                                      </p:tavLst>
                                    </p:anim>
                                    <p:anim calcmode="lin" valueType="num">
                                      <p:cBhvr>
                                        <p:cTn id="14" dur="500" fill="hold"/>
                                        <p:tgtEl>
                                          <p:spTgt spid="166917"/>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916" grpId="0" animBg="1"/>
      <p:bldP spid="16691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7B029F7-612D-43AA-BFBC-A09FC7737A38}"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8611" name="Rectangle 3"/>
          <p:cNvSpPr>
            <a:spLocks noGrp="1"/>
          </p:cNvSpPr>
          <p:nvPr>
            <p:ph idx="1" hasCustomPrompt="1"/>
          </p:nvPr>
        </p:nvSpPr>
        <p:spPr>
          <a:xfrm>
            <a:off x="533400" y="1219200"/>
            <a:ext cx="8382000" cy="5162550"/>
          </a:xfrm>
        </p:spPr>
        <p:txBody>
          <a:bodyPr vert="horz" wrap="square" lIns="91440" tIns="45720" rIns="91440" bIns="45720" anchor="t" anchorCtr="0"/>
          <a:p>
            <a:pPr eaLnBrk="1" hangingPunct="1">
              <a:lnSpc>
                <a:spcPct val="11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例：下列结论能否从前提中推出： </a:t>
            </a:r>
            <a:endPar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(P(x)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Q(x)) , ¬Q(a)  </a:t>
            </a:r>
            <a:r>
              <a:rPr lang="en-US" altLang="zh-CN" sz="2600" b="1" dirty="0">
                <a:latin typeface="Times New Roman" panose="02020603050405020304" pitchFamily="18" charset="0"/>
                <a:ea typeface="黑体" panose="02010609060101010101" pitchFamily="49" charset="-122"/>
              </a:rPr>
              <a:t>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P(x)</a:t>
            </a:r>
            <a:r>
              <a:rPr lang="zh-CN" altLang="en-US" sz="2600" b="1" dirty="0">
                <a:solidFill>
                  <a:srgbClr val="000000"/>
                </a:solidFill>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a</a:t>
            </a:r>
            <a:r>
              <a:rPr lang="zh-CN" altLang="en-US" sz="2600" b="1" dirty="0">
                <a:solidFill>
                  <a:srgbClr val="000000"/>
                </a:solidFill>
                <a:latin typeface="Times New Roman" panose="02020603050405020304" pitchFamily="18" charset="0"/>
                <a:ea typeface="黑体" panose="02010609060101010101" pitchFamily="49" charset="-122"/>
              </a:rPr>
              <a:t>为</a:t>
            </a:r>
            <a:r>
              <a:rPr lang="en-US" altLang="zh-CN" sz="2600" b="1" dirty="0">
                <a:solidFill>
                  <a:srgbClr val="000000"/>
                </a:solidFill>
                <a:latin typeface="Times New Roman" panose="02020603050405020304" pitchFamily="18" charset="0"/>
                <a:ea typeface="黑体" panose="02010609060101010101" pitchFamily="49" charset="-122"/>
              </a:rPr>
              <a:t>x</a:t>
            </a:r>
            <a:r>
              <a:rPr lang="zh-CN" altLang="en-US" sz="2600" b="1" dirty="0">
                <a:solidFill>
                  <a:srgbClr val="000000"/>
                </a:solidFill>
                <a:latin typeface="Times New Roman" panose="02020603050405020304" pitchFamily="18" charset="0"/>
                <a:ea typeface="黑体" panose="02010609060101010101" pitchFamily="49" charset="-122"/>
              </a:rPr>
              <a:t>个体域中一个元素</a:t>
            </a:r>
            <a:endParaRPr lang="zh-CN" altLang="en-US" sz="2600" b="1" dirty="0">
              <a:solidFill>
                <a:srgbClr val="000000"/>
              </a:solidFill>
              <a:latin typeface="Times New Roman" panose="02020603050405020304" pitchFamily="18" charset="0"/>
              <a:ea typeface="黑体" panose="02010609060101010101" pitchFamily="49" charset="-122"/>
            </a:endParaRPr>
          </a:p>
          <a:p>
            <a:pPr eaLnBrk="1" hangingPunct="1">
              <a:lnSpc>
                <a:spcPct val="11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rPr>
              <a:t>(1)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¬Q(a) 			P</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(2)   </a:t>
            </a:r>
            <a:r>
              <a:rPr lang="en-US" altLang="zh-CN" sz="2600" b="1" dirty="0">
                <a:latin typeface="Times New Roman" panose="02020603050405020304" pitchFamily="18" charset="0"/>
                <a:ea typeface="黑体" panose="02010609060101010101" pitchFamily="49" charset="-122"/>
              </a:rPr>
              <a:t>x (P(x)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Q(x)) 	P</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(3)   </a:t>
            </a:r>
            <a:r>
              <a:rPr lang="en-US" altLang="zh-CN" sz="2600" b="1" dirty="0">
                <a:latin typeface="Times New Roman" panose="02020603050405020304" pitchFamily="18" charset="0"/>
                <a:ea typeface="黑体" panose="02010609060101010101" pitchFamily="49" charset="-122"/>
              </a:rPr>
              <a:t>P(a)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Q(a)		US</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(4)    ¬P(a)			T(1)(3),I</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(5)    </a:t>
            </a:r>
            <a:r>
              <a:rPr lang="en-US" altLang="zh-CN" sz="2600" b="1" dirty="0">
                <a:solidFill>
                  <a:srgbClr val="99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990000"/>
                </a:solidFill>
                <a:latin typeface="Times New Roman" panose="02020603050405020304" pitchFamily="18" charset="0"/>
                <a:ea typeface="黑体" panose="02010609060101010101" pitchFamily="49" charset="-122"/>
              </a:rPr>
              <a:t>x </a:t>
            </a:r>
            <a:r>
              <a:rPr lang="en-US" altLang="zh-CN" sz="2600" b="1" dirty="0">
                <a:solidFill>
                  <a:srgbClr val="99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990000"/>
                </a:solidFill>
                <a:latin typeface="Times New Roman" panose="02020603050405020304" pitchFamily="18" charset="0"/>
                <a:ea typeface="黑体" panose="02010609060101010101" pitchFamily="49" charset="-122"/>
              </a:rPr>
              <a:t>P(x)		</a:t>
            </a:r>
            <a:r>
              <a:rPr lang="en-US" altLang="zh-CN" sz="2600" b="1" dirty="0">
                <a:latin typeface="Times New Roman" panose="02020603050405020304" pitchFamily="18" charset="0"/>
                <a:ea typeface="黑体" panose="02010609060101010101" pitchFamily="49" charset="-122"/>
              </a:rPr>
              <a:t>UG</a:t>
            </a: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endParaRPr lang="en-US" altLang="zh-CN" sz="26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r>
              <a:rPr lang="zh-CN" altLang="en-US" sz="2600" b="1" dirty="0">
                <a:latin typeface="Times New Roman" panose="02020603050405020304" pitchFamily="18" charset="0"/>
                <a:ea typeface="黑体" panose="02010609060101010101" pitchFamily="49" charset="-122"/>
              </a:rPr>
              <a:t>在使用</a:t>
            </a:r>
            <a:r>
              <a:rPr lang="en-US" altLang="zh-CN" sz="2600" b="1" dirty="0">
                <a:latin typeface="Times New Roman" panose="02020603050405020304" pitchFamily="18" charset="0"/>
                <a:ea typeface="黑体" panose="02010609060101010101" pitchFamily="49" charset="-122"/>
              </a:rPr>
              <a:t>US,ES,UG,EG</a:t>
            </a:r>
            <a:r>
              <a:rPr lang="zh-CN" altLang="en-US" sz="2600" b="1" dirty="0">
                <a:latin typeface="Times New Roman" panose="02020603050405020304" pitchFamily="18" charset="0"/>
                <a:ea typeface="黑体" panose="02010609060101010101" pitchFamily="49" charset="-122"/>
              </a:rPr>
              <a:t>这四条规则时</a:t>
            </a:r>
            <a:r>
              <a:rPr lang="en-US" altLang="zh-CN" sz="26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rPr>
              <a:t>要注意严格按照它们的规定去使用。</a:t>
            </a:r>
            <a:endParaRPr lang="zh-CN" altLang="en-US" sz="2600" b="1" dirty="0">
              <a:latin typeface="Times New Roman" panose="02020603050405020304" pitchFamily="18" charset="0"/>
              <a:ea typeface="黑体" panose="02010609060101010101" pitchFamily="49" charset="-122"/>
            </a:endParaRPr>
          </a:p>
        </p:txBody>
      </p:sp>
      <p:sp>
        <p:nvSpPr>
          <p:cNvPr id="109572"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8611">
                                            <p:txEl>
                                              <p:charRg st="67" end="85"/>
                                            </p:txEl>
                                          </p:spTgt>
                                        </p:tgtEl>
                                        <p:attrNameLst>
                                          <p:attrName>style.visibility</p:attrName>
                                        </p:attrNameLst>
                                      </p:cBhvr>
                                      <p:to>
                                        <p:strVal val="visible"/>
                                      </p:to>
                                    </p:set>
                                    <p:animEffect transition="in" filter="slide(fromBottom)">
                                      <p:cBhvr>
                                        <p:cTn id="7" dur="500"/>
                                        <p:tgtEl>
                                          <p:spTgt spid="68611">
                                            <p:txEl>
                                              <p:charRg st="67" end="85"/>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68611">
                                            <p:txEl>
                                              <p:charRg st="85" end="112"/>
                                            </p:txEl>
                                          </p:spTgt>
                                        </p:tgtEl>
                                        <p:attrNameLst>
                                          <p:attrName>style.visibility</p:attrName>
                                        </p:attrNameLst>
                                      </p:cBhvr>
                                      <p:to>
                                        <p:strVal val="visible"/>
                                      </p:to>
                                    </p:set>
                                    <p:animEffect transition="in" filter="slide(fromBottom)">
                                      <p:cBhvr>
                                        <p:cTn id="10" dur="500"/>
                                        <p:tgtEl>
                                          <p:spTgt spid="68611">
                                            <p:txEl>
                                              <p:charRg st="85" end="112"/>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68611">
                                            <p:txEl>
                                              <p:charRg st="112" end="135"/>
                                            </p:txEl>
                                          </p:spTgt>
                                        </p:tgtEl>
                                        <p:attrNameLst>
                                          <p:attrName>style.visibility</p:attrName>
                                        </p:attrNameLst>
                                      </p:cBhvr>
                                      <p:to>
                                        <p:strVal val="visible"/>
                                      </p:to>
                                    </p:set>
                                    <p:animEffect transition="in" filter="slide(fromBottom)">
                                      <p:cBhvr>
                                        <p:cTn id="13" dur="500"/>
                                        <p:tgtEl>
                                          <p:spTgt spid="68611">
                                            <p:txEl>
                                              <p:charRg st="112" end="135"/>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68611">
                                            <p:txEl>
                                              <p:charRg st="135" end="161"/>
                                            </p:txEl>
                                          </p:spTgt>
                                        </p:tgtEl>
                                        <p:attrNameLst>
                                          <p:attrName>style.visibility</p:attrName>
                                        </p:attrNameLst>
                                      </p:cBhvr>
                                      <p:to>
                                        <p:strVal val="visible"/>
                                      </p:to>
                                    </p:set>
                                    <p:animEffect transition="in" filter="slide(fromBottom)">
                                      <p:cBhvr>
                                        <p:cTn id="16" dur="500"/>
                                        <p:tgtEl>
                                          <p:spTgt spid="68611">
                                            <p:txEl>
                                              <p:charRg st="135" end="161"/>
                                            </p:txEl>
                                          </p:spTgt>
                                        </p:tgtEl>
                                      </p:cBhvr>
                                    </p:animEffect>
                                  </p:childTnLst>
                                </p:cTn>
                              </p:par>
                              <p:par>
                                <p:cTn id="17" presetID="12" presetClass="entr" presetSubtype="4" fill="hold" nodeType="withEffect">
                                  <p:stCondLst>
                                    <p:cond delay="0"/>
                                  </p:stCondLst>
                                  <p:childTnLst>
                                    <p:set>
                                      <p:cBhvr>
                                        <p:cTn id="18" dur="1" fill="hold">
                                          <p:stCondLst>
                                            <p:cond delay="0"/>
                                          </p:stCondLst>
                                        </p:cTn>
                                        <p:tgtEl>
                                          <p:spTgt spid="68611">
                                            <p:txEl>
                                              <p:charRg st="161" end="183"/>
                                            </p:txEl>
                                          </p:spTgt>
                                        </p:tgtEl>
                                        <p:attrNameLst>
                                          <p:attrName>style.visibility</p:attrName>
                                        </p:attrNameLst>
                                      </p:cBhvr>
                                      <p:to>
                                        <p:strVal val="visible"/>
                                      </p:to>
                                    </p:set>
                                    <p:animEffect transition="in" filter="slide(fromBottom)">
                                      <p:cBhvr>
                                        <p:cTn id="19" dur="500"/>
                                        <p:tgtEl>
                                          <p:spTgt spid="68611">
                                            <p:txEl>
                                              <p:charRg st="161" end="18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2" presetClass="entr" presetSubtype="4" fill="hold" nodeType="clickEffect">
                                  <p:stCondLst>
                                    <p:cond delay="0"/>
                                  </p:stCondLst>
                                  <p:childTnLst>
                                    <p:set>
                                      <p:cBhvr>
                                        <p:cTn id="23" dur="1" fill="hold">
                                          <p:stCondLst>
                                            <p:cond delay="0"/>
                                          </p:stCondLst>
                                        </p:cTn>
                                        <p:tgtEl>
                                          <p:spTgt spid="68611">
                                            <p:txEl>
                                              <p:charRg st="184" end="222"/>
                                            </p:txEl>
                                          </p:spTgt>
                                        </p:tgtEl>
                                        <p:attrNameLst>
                                          <p:attrName>style.visibility</p:attrName>
                                        </p:attrNameLst>
                                      </p:cBhvr>
                                      <p:to>
                                        <p:strVal val="visible"/>
                                      </p:to>
                                    </p:set>
                                    <p:animEffect transition="in" filter="slide(fromBottom)">
                                      <p:cBhvr>
                                        <p:cTn id="24" dur="500"/>
                                        <p:tgtEl>
                                          <p:spTgt spid="68611">
                                            <p:txEl>
                                              <p:charRg st="184" end="2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DBECBB9-7CE9-4682-AD68-A672439BC70F}"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10595" name="Rectangle 2"/>
          <p:cNvSpPr>
            <a:spLocks noGrp="1"/>
          </p:cNvSpPr>
          <p:nvPr>
            <p:ph type="title"/>
          </p:nvPr>
        </p:nvSpPr>
        <p:spPr/>
        <p:txBody>
          <a:bodyPr vert="horz" wrap="square" lIns="91440" tIns="45720" rIns="91440" bIns="45720" anchor="b" anchorCtr="0"/>
          <a:p>
            <a:pPr eaLnBrk="1" hangingPunct="1"/>
            <a:r>
              <a:rPr lang="zh-CN" altLang="en-US" sz="3000" dirty="0">
                <a:ea typeface="黑体" panose="02010609060101010101" pitchFamily="49" charset="-122"/>
              </a:rPr>
              <a:t>第二章小结</a:t>
            </a:r>
            <a:endParaRPr lang="zh-CN" altLang="en-US" sz="3000" dirty="0">
              <a:ea typeface="黑体" panose="02010609060101010101" pitchFamily="49" charset="-122"/>
            </a:endParaRPr>
          </a:p>
        </p:txBody>
      </p:sp>
      <p:sp>
        <p:nvSpPr>
          <p:cNvPr id="110596" name="Rectangle 3"/>
          <p:cNvSpPr>
            <a:spLocks noGrp="1"/>
          </p:cNvSpPr>
          <p:nvPr>
            <p:ph idx="1" hasCustomPrompt="1"/>
          </p:nvPr>
        </p:nvSpPr>
        <p:spPr>
          <a:xfrm>
            <a:off x="533400" y="1371600"/>
            <a:ext cx="8382000" cy="5153025"/>
          </a:xfrm>
        </p:spPr>
        <p:txBody>
          <a:bodyPr vert="horz" wrap="square" lIns="91440" tIns="45720" rIns="91440" bIns="45720" anchor="t" anchorCtr="0"/>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学习第二章要注意以下几点：</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同一个命题在不同个体域内可能有不同的符号化形式，同时也可能有不同的真值，因而在将一个命题符号化之前，必须弄清个体域。</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在将命题符号化时，要特别注意量词与联结词的搭配。经常的情况是全称量词</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与蕴含词</a:t>
            </a:r>
            <a:r>
              <a:rPr lang="zh-CN" altLang="en-US" sz="2400" b="1" dirty="0">
                <a:latin typeface="Times New Roman" panose="02020603050405020304" pitchFamily="18" charset="0"/>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搭配，存在量词与合取词</a:t>
            </a:r>
            <a:r>
              <a:rPr lang="zh-CN" altLang="en-US" sz="2000" b="1" dirty="0">
                <a:latin typeface="Times New Roman" panose="02020603050405020304" pitchFamily="18" charset="0"/>
                <a:ea typeface="黑体" panose="02010609060101010101" pitchFamily="49" charset="-122"/>
              </a:rPr>
              <a:t>∧</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搭配。因此有下面两种形式的公式：</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x(A(x) </a:t>
            </a:r>
            <a:r>
              <a:rPr lang="en-US" altLang="zh-CN" sz="2400" b="1" dirty="0">
                <a:latin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B(x))  ①           x(A(x)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B(x))   ③</a:t>
            </a:r>
            <a:endParaRPr lang="en-US"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x(A(x)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B(x))    ②          x(A(x) </a:t>
            </a:r>
            <a:r>
              <a:rPr lang="en-US" altLang="zh-CN" sz="2400" b="1" dirty="0">
                <a:latin typeface="Times New Roman" panose="02020603050405020304" pitchFamily="18" charset="0"/>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B(x))   ④</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solidFill>
                  <a:srgbClr val="FF0000"/>
                </a:solidFill>
                <a:latin typeface="Times New Roman" panose="02020603050405020304" pitchFamily="18" charset="0"/>
                <a:ea typeface="黑体" panose="02010609060101010101" pitchFamily="49" charset="-122"/>
              </a:rPr>
              <a:t>   ③</a:t>
            </a:r>
            <a:r>
              <a:rPr lang="zh-CN" altLang="en-US" sz="2600" b="1" dirty="0">
                <a:solidFill>
                  <a:srgbClr val="FF0000"/>
                </a:solidFill>
                <a:latin typeface="Times New Roman" panose="02020603050405020304" pitchFamily="18" charset="0"/>
                <a:ea typeface="黑体" panose="02010609060101010101" pitchFamily="49" charset="-122"/>
              </a:rPr>
              <a:t>与①，④与②的含义完全不同。</a:t>
            </a:r>
            <a:endParaRPr lang="en-US" altLang="en-US" sz="2600" b="1" dirty="0">
              <a:solidFill>
                <a:srgbClr val="FF0000"/>
              </a:solidFill>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666641-82E8-469E-9AF7-2B3C1336930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11619" name="Rectangle 2"/>
          <p:cNvSpPr>
            <a:spLocks noGrp="1"/>
          </p:cNvSpPr>
          <p:nvPr>
            <p:ph type="title"/>
          </p:nvPr>
        </p:nvSpPr>
        <p:spPr/>
        <p:txBody>
          <a:bodyPr vert="horz" wrap="square" lIns="91440" tIns="45720" rIns="91440" bIns="45720" anchor="b" anchorCtr="0"/>
          <a:p>
            <a:pPr eaLnBrk="1" hangingPunct="1"/>
            <a:r>
              <a:rPr lang="zh-CN" altLang="en-US" sz="3000" dirty="0">
                <a:ea typeface="黑体" panose="02010609060101010101" pitchFamily="49" charset="-122"/>
              </a:rPr>
              <a:t>第二章小结</a:t>
            </a:r>
            <a:endParaRPr lang="zh-CN" altLang="en-US" sz="3000" dirty="0">
              <a:ea typeface="黑体" panose="02010609060101010101" pitchFamily="49" charset="-122"/>
            </a:endParaRPr>
          </a:p>
        </p:txBody>
      </p:sp>
      <p:sp>
        <p:nvSpPr>
          <p:cNvPr id="111620" name="Rectangle 3"/>
          <p:cNvSpPr>
            <a:spLocks noGrp="1"/>
          </p:cNvSpPr>
          <p:nvPr>
            <p:ph idx="1" hasCustomPrompt="1"/>
          </p:nvPr>
        </p:nvSpPr>
        <p:spPr/>
        <p:txBody>
          <a:bodyPr vert="horz" wrap="square" lIns="91440" tIns="45720" rIns="91440" bIns="45720" anchor="t" anchorCtr="0"/>
          <a:p>
            <a:pPr eaLnBrk="1" hangingPunct="1">
              <a:lnSpc>
                <a:spcPct val="120000"/>
              </a:lnSpc>
              <a:buNone/>
            </a:pP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记住主要的等价式。会用约束变元换名规则进行等价演算，求出给定公式的前束范式。</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rPr>
              <a:t>在谓词演算的推理证明中，要特别注意</a:t>
            </a:r>
            <a:r>
              <a:rPr lang="en-US" altLang="zh-CN" sz="2800" b="1" dirty="0">
                <a:latin typeface="Times New Roman" panose="02020603050405020304" pitchFamily="18" charset="0"/>
                <a:ea typeface="黑体" panose="02010609060101010101" pitchFamily="49" charset="-122"/>
              </a:rPr>
              <a:t>US</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UG</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ES</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EG</a:t>
            </a:r>
            <a:r>
              <a:rPr lang="zh-CN" altLang="en-US" sz="2800" b="1" dirty="0">
                <a:latin typeface="Times New Roman" panose="02020603050405020304" pitchFamily="18" charset="0"/>
                <a:ea typeface="黑体" panose="02010609060101010101" pitchFamily="49" charset="-122"/>
              </a:rPr>
              <a:t>规则成立的条件。 </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19347BC-B759-4EFE-BA42-DF22722DF75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4339" name="Rectangle 3"/>
          <p:cNvSpPr>
            <a:spLocks noGrp="1"/>
          </p:cNvSpPr>
          <p:nvPr>
            <p:ph idx="1" hasCustomPrompt="1"/>
          </p:nvPr>
        </p:nvSpPr>
        <p:spPr>
          <a:xfrm>
            <a:off x="381000" y="1371600"/>
            <a:ext cx="8655050" cy="3281363"/>
          </a:xfrm>
        </p:spPr>
        <p:txBody>
          <a:bodyPr vert="horz" wrap="square" lIns="91440" tIns="45720" rIns="91440" bIns="45720" anchor="t" anchorCtr="0"/>
          <a:p>
            <a:pPr marL="376555" indent="-376555" eaLnBrk="1" hangingPunct="1">
              <a:lnSpc>
                <a:spcPct val="120000"/>
              </a:lnSpc>
              <a:spcBef>
                <a:spcPct val="0"/>
              </a:spcBef>
              <a:buNone/>
            </a:pPr>
            <a:r>
              <a:rPr lang="zh-CN" altLang="en-US" sz="2600" b="1" dirty="0">
                <a:solidFill>
                  <a:srgbClr val="FF0000"/>
                </a:solidFill>
                <a:latin typeface="黑体" panose="02010609060101010101" pitchFamily="49" charset="-122"/>
                <a:ea typeface="黑体" panose="02010609060101010101" pitchFamily="49" charset="-122"/>
              </a:rPr>
              <a:t>注意：</a:t>
            </a:r>
            <a:endParaRPr lang="zh-CN" altLang="en-US" sz="2600" b="1" dirty="0">
              <a:solidFill>
                <a:srgbClr val="FF0000"/>
              </a:solidFill>
              <a:latin typeface="黑体" panose="02010609060101010101" pitchFamily="49" charset="-122"/>
              <a:ea typeface="黑体" panose="02010609060101010101" pitchFamily="49" charset="-122"/>
            </a:endParaRPr>
          </a:p>
          <a:p>
            <a:pPr marL="376555" indent="-376555" eaLnBrk="1" hangingPunct="1">
              <a:lnSpc>
                <a:spcPct val="120000"/>
              </a:lnSpc>
              <a:spcBef>
                <a:spcPct val="0"/>
              </a:spcBef>
              <a:buNone/>
            </a:pPr>
            <a:r>
              <a:rPr lang="en-US" altLang="zh-CN" sz="2600" b="1" dirty="0">
                <a:latin typeface="黑体" panose="02010609060101010101" pitchFamily="49" charset="-122"/>
                <a:ea typeface="黑体" panose="02010609060101010101" pitchFamily="49" charset="-122"/>
              </a:rPr>
              <a:t>1. </a:t>
            </a:r>
            <a:r>
              <a:rPr lang="zh-CN" altLang="en-US" sz="2600" b="1" dirty="0">
                <a:latin typeface="黑体" panose="02010609060101010101" pitchFamily="49" charset="-122"/>
                <a:ea typeface="黑体" panose="02010609060101010101" pitchFamily="49" charset="-122"/>
              </a:rPr>
              <a:t>若谓词字母联系着一个客体，则称作</a:t>
            </a:r>
            <a:r>
              <a:rPr lang="zh-CN" altLang="en-US" sz="2600" b="1" dirty="0">
                <a:solidFill>
                  <a:schemeClr val="hlink"/>
                </a:solidFill>
                <a:latin typeface="黑体" panose="02010609060101010101" pitchFamily="49" charset="-122"/>
                <a:ea typeface="黑体" panose="02010609060101010101" pitchFamily="49" charset="-122"/>
              </a:rPr>
              <a:t>一元谓词</a:t>
            </a:r>
            <a:r>
              <a:rPr lang="zh-CN" altLang="en-US" sz="2600" b="1" dirty="0">
                <a:latin typeface="黑体" panose="02010609060101010101" pitchFamily="49" charset="-122"/>
                <a:ea typeface="黑体" panose="02010609060101010101" pitchFamily="49" charset="-122"/>
              </a:rPr>
              <a:t>；若谓 词字母联系着二个客体，则称作</a:t>
            </a:r>
            <a:r>
              <a:rPr lang="zh-CN" altLang="en-US" sz="2600" b="1" dirty="0">
                <a:solidFill>
                  <a:schemeClr val="hlink"/>
                </a:solidFill>
                <a:latin typeface="黑体" panose="02010609060101010101" pitchFamily="49" charset="-122"/>
                <a:ea typeface="黑体" panose="02010609060101010101" pitchFamily="49" charset="-122"/>
              </a:rPr>
              <a:t>二元谓词</a:t>
            </a:r>
            <a:r>
              <a:rPr lang="zh-CN" altLang="en-US" sz="2600" b="1" dirty="0">
                <a:latin typeface="黑体" panose="02010609060101010101" pitchFamily="49" charset="-122"/>
                <a:ea typeface="黑体" panose="02010609060101010101" pitchFamily="49" charset="-122"/>
              </a:rPr>
              <a:t>；若谓词字母联系着</a:t>
            </a:r>
            <a:r>
              <a:rPr lang="en-US" altLang="zh-CN" sz="2600" b="1" dirty="0">
                <a:latin typeface="黑体" panose="02010609060101010101" pitchFamily="49" charset="-122"/>
                <a:ea typeface="黑体" panose="02010609060101010101" pitchFamily="49" charset="-122"/>
              </a:rPr>
              <a:t>n</a:t>
            </a:r>
            <a:r>
              <a:rPr lang="zh-CN" altLang="en-US" sz="2600" b="1" dirty="0">
                <a:latin typeface="黑体" panose="02010609060101010101" pitchFamily="49" charset="-122"/>
                <a:ea typeface="黑体" panose="02010609060101010101" pitchFamily="49" charset="-122"/>
              </a:rPr>
              <a:t>个客体，则称作</a:t>
            </a:r>
            <a:r>
              <a:rPr lang="en-US" altLang="zh-CN" sz="2600" b="1" dirty="0">
                <a:solidFill>
                  <a:schemeClr val="hlink"/>
                </a:solidFill>
                <a:latin typeface="黑体" panose="02010609060101010101" pitchFamily="49" charset="-122"/>
                <a:ea typeface="黑体" panose="02010609060101010101" pitchFamily="49" charset="-122"/>
              </a:rPr>
              <a:t>n</a:t>
            </a:r>
            <a:r>
              <a:rPr lang="zh-CN" altLang="en-US" sz="2600" b="1" dirty="0">
                <a:solidFill>
                  <a:schemeClr val="hlink"/>
                </a:solidFill>
                <a:latin typeface="黑体" panose="02010609060101010101" pitchFamily="49" charset="-122"/>
                <a:ea typeface="黑体" panose="02010609060101010101" pitchFamily="49" charset="-122"/>
              </a:rPr>
              <a:t>元谓词</a:t>
            </a:r>
            <a:r>
              <a:rPr lang="zh-CN" altLang="en-US" sz="2600" b="1" dirty="0">
                <a:latin typeface="黑体" panose="02010609060101010101" pitchFamily="49" charset="-122"/>
                <a:ea typeface="黑体" panose="02010609060101010101" pitchFamily="49" charset="-122"/>
              </a:rPr>
              <a:t>。</a:t>
            </a:r>
            <a:endParaRPr lang="zh-CN" altLang="en-US" sz="2600" b="1" dirty="0">
              <a:latin typeface="黑体" panose="02010609060101010101" pitchFamily="49" charset="-122"/>
              <a:ea typeface="黑体" panose="02010609060101010101" pitchFamily="49" charset="-122"/>
            </a:endParaRPr>
          </a:p>
          <a:p>
            <a:pPr marL="376555" indent="-376555" eaLnBrk="1" hangingPunct="1">
              <a:lnSpc>
                <a:spcPct val="120000"/>
              </a:lnSpc>
              <a:spcBef>
                <a:spcPct val="0"/>
              </a:spcBef>
              <a:buNone/>
            </a:pPr>
            <a:r>
              <a:rPr lang="zh-CN" altLang="en-US" sz="2600" b="1" dirty="0">
                <a:latin typeface="黑体" panose="02010609060101010101" pitchFamily="49" charset="-122"/>
                <a:ea typeface="黑体" panose="02010609060101010101" pitchFamily="49" charset="-122"/>
              </a:rPr>
              <a:t>   一元谓词表达客体的性质，多元谓词表达客体间关系。</a:t>
            </a:r>
            <a:endParaRPr lang="zh-CN" altLang="en-US" sz="2600" b="1" dirty="0">
              <a:latin typeface="黑体" panose="02010609060101010101" pitchFamily="49" charset="-122"/>
              <a:ea typeface="黑体" panose="02010609060101010101" pitchFamily="49" charset="-122"/>
            </a:endParaRPr>
          </a:p>
        </p:txBody>
      </p:sp>
      <p:sp>
        <p:nvSpPr>
          <p:cNvPr id="13316" name="Text Box 4"/>
          <p:cNvSpPr txBox="1"/>
          <p:nvPr/>
        </p:nvSpPr>
        <p:spPr>
          <a:xfrm>
            <a:off x="457200" y="4038600"/>
            <a:ext cx="7848600" cy="19970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2.  </a:t>
            </a:r>
            <a:r>
              <a:rPr lang="zh-CN" altLang="en-US" sz="2600" b="1" dirty="0">
                <a:latin typeface="Times New Roman" panose="02020603050405020304" pitchFamily="18" charset="0"/>
                <a:ea typeface="黑体" panose="02010609060101010101" pitchFamily="49" charset="-122"/>
              </a:rPr>
              <a:t>客体的次序必须是有规定的。</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例：河南省</a:t>
            </a:r>
            <a:r>
              <a:rPr lang="zh-CN" altLang="en-US" sz="2600" b="1" u="sng" dirty="0">
                <a:latin typeface="Times New Roman" panose="02020603050405020304" pitchFamily="18" charset="0"/>
                <a:ea typeface="黑体" panose="02010609060101010101" pitchFamily="49" charset="-122"/>
              </a:rPr>
              <a:t>北接</a:t>
            </a:r>
            <a:r>
              <a:rPr lang="zh-CN" altLang="en-US" sz="2600" b="1" dirty="0">
                <a:latin typeface="Times New Roman" panose="02020603050405020304" pitchFamily="18" charset="0"/>
                <a:ea typeface="黑体" panose="02010609060101010101" pitchFamily="49" charset="-122"/>
              </a:rPr>
              <a:t>河北省。</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n       L     b</a:t>
            </a:r>
            <a:br>
              <a:rPr lang="en-US" altLang="zh-CN" sz="2600" b="1" dirty="0">
                <a:latin typeface="Times New Roman" panose="02020603050405020304" pitchFamily="18" charset="0"/>
                <a:ea typeface="黑体" panose="02010609060101010101" pitchFamily="49" charset="-122"/>
              </a:rPr>
            </a:br>
            <a:r>
              <a:rPr lang="en-US" altLang="zh-CN" sz="2600" b="1" dirty="0">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rPr>
              <a:t>写成二元谓词为：</a:t>
            </a:r>
            <a:r>
              <a:rPr lang="en-US" altLang="zh-CN" sz="2600" b="1" dirty="0">
                <a:latin typeface="Times New Roman" panose="02020603050405020304" pitchFamily="18" charset="0"/>
                <a:ea typeface="黑体" panose="02010609060101010101" pitchFamily="49" charset="-122"/>
              </a:rPr>
              <a:t>L(n,b)</a:t>
            </a:r>
            <a:r>
              <a:rPr lang="zh-CN" altLang="en-US" sz="2600" b="1" dirty="0">
                <a:latin typeface="Times New Roman" panose="02020603050405020304" pitchFamily="18" charset="0"/>
                <a:ea typeface="黑体" panose="02010609060101010101" pitchFamily="49" charset="-122"/>
              </a:rPr>
              <a:t>，但不能写成</a:t>
            </a:r>
            <a:r>
              <a:rPr lang="en-US" altLang="zh-CN" sz="2600" b="1" dirty="0">
                <a:latin typeface="Times New Roman" panose="02020603050405020304" pitchFamily="18" charset="0"/>
                <a:ea typeface="黑体" panose="02010609060101010101" pitchFamily="49" charset="-122"/>
              </a:rPr>
              <a:t>L(b,n) </a:t>
            </a:r>
            <a:r>
              <a:rPr lang="zh-CN" altLang="en-US" sz="2600" b="1" dirty="0">
                <a:latin typeface="Times New Roman" panose="02020603050405020304" pitchFamily="18" charset="0"/>
                <a:ea typeface="黑体" panose="02010609060101010101" pitchFamily="49" charset="-122"/>
              </a:rPr>
              <a:t>。</a:t>
            </a:r>
            <a:endParaRPr lang="zh-CN" altLang="en-US" sz="2600" b="1" dirty="0">
              <a:latin typeface="Times New Roman" panose="02020603050405020304" pitchFamily="18" charset="0"/>
              <a:ea typeface="黑体" panose="02010609060101010101" pitchFamily="49" charset="-122"/>
            </a:endParaRPr>
          </a:p>
        </p:txBody>
      </p:sp>
      <p:sp>
        <p:nvSpPr>
          <p:cNvPr id="14341" name="Rectangle 5"/>
          <p:cNvSpPr>
            <a:spLocks noGrp="1"/>
          </p:cNvSpPr>
          <p:nvPr>
            <p:ph type="title"/>
          </p:nvPr>
        </p:nvSpPr>
        <p:spPr/>
        <p:txBody>
          <a:bodyPr vert="horz" wrap="square" lIns="91440" tIns="45720" rIns="91440" bIns="45720" anchor="b" anchorCtr="0"/>
          <a:p>
            <a:pPr eaLnBrk="1" hangingPunct="1"/>
            <a:r>
              <a:rPr lang="en-US" altLang="zh-CN" sz="3000" b="1" dirty="0">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3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2449EF0-A8C0-4B8B-9FE3-6E35DC0E705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5363"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06499" name="Rectangle 3"/>
          <p:cNvSpPr>
            <a:spLocks noGrp="1"/>
          </p:cNvSpPr>
          <p:nvPr>
            <p:ph idx="1" hasCustomPrompt="1"/>
          </p:nvPr>
        </p:nvSpPr>
        <p:spPr>
          <a:xfrm>
            <a:off x="457200" y="1371600"/>
            <a:ext cx="8153400" cy="4800600"/>
          </a:xfrm>
        </p:spPr>
        <p:txBody>
          <a:bodyPr vert="horz" wrap="square" lIns="91440" tIns="45720" rIns="91440" bIns="45720" anchor="t" anchorCtr="0"/>
          <a:p>
            <a:pPr eaLnBrk="1" hangingPunct="1">
              <a:lnSpc>
                <a:spcPct val="120000"/>
              </a:lnSpc>
              <a:buNone/>
            </a:pPr>
            <a:r>
              <a:rPr lang="en-US" altLang="zh-CN" sz="2800" b="1" dirty="0">
                <a:latin typeface="Times New Roman" panose="02020603050405020304" pitchFamily="18" charset="0"/>
                <a:ea typeface="黑体" panose="02010609060101010101" pitchFamily="49" charset="-122"/>
              </a:rPr>
              <a:t>3. </a:t>
            </a:r>
            <a:r>
              <a:rPr lang="zh-CN" altLang="en-US" sz="2800" b="1" dirty="0">
                <a:latin typeface="Times New Roman" panose="02020603050405020304" pitchFamily="18" charset="0"/>
                <a:ea typeface="黑体" panose="02010609060101010101" pitchFamily="49" charset="-122"/>
              </a:rPr>
              <a:t>单独一个谓词，不是完整的命题。把谓词字母后填以客体所得的式子称为谓词填式。如</a:t>
            </a:r>
            <a:r>
              <a:rPr lang="en-US" altLang="zh-CN" sz="2800" b="1" dirty="0">
                <a:latin typeface="Times New Roman" panose="02020603050405020304" pitchFamily="18" charset="0"/>
                <a:ea typeface="黑体" panose="02010609060101010101" pitchFamily="49" charset="-122"/>
              </a:rPr>
              <a:t>H(a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rPr>
              <a:t>4. </a:t>
            </a:r>
            <a:r>
              <a:rPr lang="zh-CN" altLang="en-US" sz="2800" b="1" dirty="0">
                <a:latin typeface="Times New Roman" panose="02020603050405020304" pitchFamily="18" charset="0"/>
                <a:ea typeface="黑体" panose="02010609060101010101" pitchFamily="49" charset="-122"/>
              </a:rPr>
              <a:t>谓词中通常只写客体变元，因此不是命题，仅当所有客体变元做出具体指定时，谓词才成为命题，才有真值。 </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grpId="0" nodeType="clickEffect">
                                  <p:stCondLst>
                                    <p:cond delay="0"/>
                                  </p:stCondLst>
                                  <p:childTnLst>
                                    <p:set>
                                      <p:cBhvr>
                                        <p:cTn id="6" dur="1" fill="hold">
                                          <p:stCondLst>
                                            <p:cond delay="0"/>
                                          </p:stCondLst>
                                        </p:cTn>
                                        <p:tgtEl>
                                          <p:spTgt spid="106499">
                                            <p:txEl>
                                              <p:charRg st="48" end="101"/>
                                            </p:txEl>
                                          </p:spTgt>
                                        </p:tgtEl>
                                        <p:attrNameLst>
                                          <p:attrName>style.visibility</p:attrName>
                                        </p:attrNameLst>
                                      </p:cBhvr>
                                      <p:to>
                                        <p:strVal val="visible"/>
                                      </p:to>
                                    </p:set>
                                    <p:animEffect transition="in" filter="strips(downLeft)">
                                      <p:cBhvr>
                                        <p:cTn id="7" dur="500"/>
                                        <p:tgtEl>
                                          <p:spTgt spid="106499">
                                            <p:txEl>
                                              <p:charRg st="48" end="10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B4FD150-2624-4154-A158-5BAB7B70CCE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6387"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68963"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68964" name="Picture 4"/>
          <p:cNvPicPr>
            <a:picLocks noChangeAspect="1"/>
          </p:cNvPicPr>
          <p:nvPr/>
        </p:nvPicPr>
        <p:blipFill>
          <a:blip r:embed="rId1"/>
          <a:stretch>
            <a:fillRect/>
          </a:stretch>
        </p:blipFill>
        <p:spPr>
          <a:xfrm>
            <a:off x="755650" y="2133600"/>
            <a:ext cx="360363" cy="284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8964"/>
                                        </p:tgtEl>
                                        <p:attrNameLst>
                                          <p:attrName>style.visibility</p:attrName>
                                        </p:attrNameLst>
                                      </p:cBhvr>
                                      <p:to>
                                        <p:strVal val="visible"/>
                                      </p:to>
                                    </p:set>
                                    <p:anim calcmode="lin" valueType="num">
                                      <p:cBhvr additive="base">
                                        <p:cTn id="7" dur="500" fill="hold"/>
                                        <p:tgtEl>
                                          <p:spTgt spid="168964"/>
                                        </p:tgtEl>
                                        <p:attrNameLst>
                                          <p:attrName>ppt_x</p:attrName>
                                        </p:attrNameLst>
                                      </p:cBhvr>
                                      <p:tavLst>
                                        <p:tav tm="0">
                                          <p:val>
                                            <p:strVal val="0-#ppt_w/2"/>
                                          </p:val>
                                        </p:tav>
                                        <p:tav tm="100000">
                                          <p:val>
                                            <p:strVal val="#ppt_x"/>
                                          </p:val>
                                        </p:tav>
                                      </p:tavLst>
                                    </p:anim>
                                    <p:anim calcmode="lin" valueType="num">
                                      <p:cBhvr additive="base">
                                        <p:cTn id="8" dur="500" fill="hold"/>
                                        <p:tgtEl>
                                          <p:spTgt spid="16896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68963">
                                            <p:txEl>
                                              <p:charRg st="0" end="13"/>
                                            </p:txEl>
                                          </p:spTgt>
                                        </p:tgtEl>
                                        <p:attrNameLst>
                                          <p:attrName>style.opacity</p:attrName>
                                        </p:attrNameLst>
                                      </p:cBhvr>
                                      <p:to>
                                        <p:strVal val="0.15"/>
                                      </p:to>
                                    </p:set>
                                    <p:animEffect filter="image" prLst="opacity: 0.15">
                                      <p:cBhvr rctx="IE">
                                        <p:cTn id="12" dur="indefinite"/>
                                        <p:tgtEl>
                                          <p:spTgt spid="168963">
                                            <p:txEl>
                                              <p:charRg st="0" end="13"/>
                                            </p:txEl>
                                          </p:spTgt>
                                        </p:tgtEl>
                                      </p:cBhvr>
                                    </p:animEffect>
                                  </p:childTnLst>
                                </p:cTn>
                              </p:par>
                              <p:par>
                                <p:cTn id="13" presetID="9" presetClass="emph" presetSubtype="0" nodeType="withEffect">
                                  <p:stCondLst>
                                    <p:cond delay="0"/>
                                  </p:stCondLst>
                                  <p:childTnLst>
                                    <p:set>
                                      <p:cBhvr rctx="PPT">
                                        <p:cTn id="14" dur="indefinite"/>
                                        <p:tgtEl>
                                          <p:spTgt spid="168963">
                                            <p:txEl>
                                              <p:charRg st="24" end="35"/>
                                            </p:txEl>
                                          </p:spTgt>
                                        </p:tgtEl>
                                        <p:attrNameLst>
                                          <p:attrName>style.opacity</p:attrName>
                                        </p:attrNameLst>
                                      </p:cBhvr>
                                      <p:to>
                                        <p:strVal val="0.15"/>
                                      </p:to>
                                    </p:set>
                                    <p:animEffect filter="image" prLst="opacity: 0.15">
                                      <p:cBhvr rctx="IE">
                                        <p:cTn id="15" dur="indefinite"/>
                                        <p:tgtEl>
                                          <p:spTgt spid="168963">
                                            <p:txEl>
                                              <p:charRg st="24" end="35"/>
                                            </p:txEl>
                                          </p:spTgt>
                                        </p:tgtEl>
                                      </p:cBhvr>
                                    </p:animEffect>
                                  </p:childTnLst>
                                </p:cTn>
                              </p:par>
                              <p:par>
                                <p:cTn id="16" presetID="9" presetClass="emph" presetSubtype="0" nodeType="withEffect">
                                  <p:stCondLst>
                                    <p:cond delay="0"/>
                                  </p:stCondLst>
                                  <p:childTnLst>
                                    <p:set>
                                      <p:cBhvr rctx="PPT">
                                        <p:cTn id="17" dur="indefinite"/>
                                        <p:tgtEl>
                                          <p:spTgt spid="168963">
                                            <p:txEl>
                                              <p:charRg st="35" end="44"/>
                                            </p:txEl>
                                          </p:spTgt>
                                        </p:tgtEl>
                                        <p:attrNameLst>
                                          <p:attrName>style.opacity</p:attrName>
                                        </p:attrNameLst>
                                      </p:cBhvr>
                                      <p:to>
                                        <p:strVal val="0.15"/>
                                      </p:to>
                                    </p:set>
                                    <p:animEffect filter="image" prLst="opacity: 0.15">
                                      <p:cBhvr rctx="IE">
                                        <p:cTn id="18" dur="indefinite"/>
                                        <p:tgtEl>
                                          <p:spTgt spid="168963">
                                            <p:txEl>
                                              <p:charRg st="35" end="44"/>
                                            </p:txEl>
                                          </p:spTgt>
                                        </p:tgtEl>
                                      </p:cBhvr>
                                    </p:animEffect>
                                  </p:childTnLst>
                                </p:cTn>
                              </p:par>
                              <p:par>
                                <p:cTn id="19" presetID="9" presetClass="emph" presetSubtype="0" nodeType="withEffect">
                                  <p:stCondLst>
                                    <p:cond delay="0"/>
                                  </p:stCondLst>
                                  <p:childTnLst>
                                    <p:set>
                                      <p:cBhvr rctx="PPT">
                                        <p:cTn id="20" dur="indefinite"/>
                                        <p:tgtEl>
                                          <p:spTgt spid="168963">
                                            <p:txEl>
                                              <p:charRg st="44" end="60"/>
                                            </p:txEl>
                                          </p:spTgt>
                                        </p:tgtEl>
                                        <p:attrNameLst>
                                          <p:attrName>style.opacity</p:attrName>
                                        </p:attrNameLst>
                                      </p:cBhvr>
                                      <p:to>
                                        <p:strVal val="0.15"/>
                                      </p:to>
                                    </p:set>
                                    <p:animEffect filter="image" prLst="opacity: 0.15">
                                      <p:cBhvr rctx="IE">
                                        <p:cTn id="21" dur="indefinite"/>
                                        <p:tgtEl>
                                          <p:spTgt spid="168963">
                                            <p:txEl>
                                              <p:charRg st="44" end="60"/>
                                            </p:txEl>
                                          </p:spTgt>
                                        </p:tgtEl>
                                      </p:cBhvr>
                                    </p:animEffect>
                                  </p:childTnLst>
                                </p:cTn>
                              </p:par>
                              <p:par>
                                <p:cTn id="22" presetID="9" presetClass="emph" presetSubtype="0" nodeType="withEffect">
                                  <p:stCondLst>
                                    <p:cond delay="0"/>
                                  </p:stCondLst>
                                  <p:childTnLst>
                                    <p:set>
                                      <p:cBhvr rctx="PPT">
                                        <p:cTn id="23" dur="indefinite"/>
                                        <p:tgtEl>
                                          <p:spTgt spid="168963">
                                            <p:txEl>
                                              <p:charRg st="60" end="68"/>
                                            </p:txEl>
                                          </p:spTgt>
                                        </p:tgtEl>
                                        <p:attrNameLst>
                                          <p:attrName>style.opacity</p:attrName>
                                        </p:attrNameLst>
                                      </p:cBhvr>
                                      <p:to>
                                        <p:strVal val="0.15"/>
                                      </p:to>
                                    </p:set>
                                    <p:animEffect filter="image" prLst="opacity: 0.15">
                                      <p:cBhvr rctx="IE">
                                        <p:cTn id="24" dur="indefinite"/>
                                        <p:tgtEl>
                                          <p:spTgt spid="168963">
                                            <p:txEl>
                                              <p:charRg st="60" end="68"/>
                                            </p:txEl>
                                          </p:spTgt>
                                        </p:tgtEl>
                                      </p:cBhvr>
                                    </p:animEffect>
                                  </p:childTnLst>
                                </p:cTn>
                              </p:par>
                              <p:par>
                                <p:cTn id="25" presetID="9" presetClass="emph" presetSubtype="0" nodeType="withEffect">
                                  <p:stCondLst>
                                    <p:cond delay="0"/>
                                  </p:stCondLst>
                                  <p:childTnLst>
                                    <p:set>
                                      <p:cBhvr rctx="PPT">
                                        <p:cTn id="26" dur="indefinite"/>
                                        <p:tgtEl>
                                          <p:spTgt spid="168963">
                                            <p:txEl>
                                              <p:charRg st="68" end="81"/>
                                            </p:txEl>
                                          </p:spTgt>
                                        </p:tgtEl>
                                        <p:attrNameLst>
                                          <p:attrName>style.opacity</p:attrName>
                                        </p:attrNameLst>
                                      </p:cBhvr>
                                      <p:to>
                                        <p:strVal val="0.15"/>
                                      </p:to>
                                    </p:set>
                                    <p:animEffect filter="image" prLst="opacity: 0.15">
                                      <p:cBhvr rctx="IE">
                                        <p:cTn id="27" dur="indefinite"/>
                                        <p:tgtEl>
                                          <p:spTgt spid="168963">
                                            <p:txEl>
                                              <p:charRg st="68"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7D3472D-E698-45AF-827F-6DE88B2CD22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741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7412" name="Rectangle 3"/>
          <p:cNvSpPr>
            <a:spLocks noGrp="1"/>
          </p:cNvSpPr>
          <p:nvPr>
            <p:ph idx="1" hasCustomPrompt="1"/>
          </p:nvPr>
        </p:nvSpPr>
        <p:spPr/>
        <p:txBody>
          <a:bodyPr vert="horz" wrap="square" lIns="91440" tIns="45720" rIns="91440" bIns="45720" anchor="t" anchorCtr="0"/>
          <a:p>
            <a:pPr eaLnBrk="1" hangingPunct="1">
              <a:lnSpc>
                <a:spcPct val="110000"/>
              </a:lnSpc>
              <a:spcBef>
                <a:spcPct val="0"/>
              </a:spcBef>
              <a:buNone/>
            </a:pPr>
            <a:r>
              <a:rPr lang="en-US" altLang="zh-CN" sz="2800" b="1" dirty="0">
                <a:solidFill>
                  <a:srgbClr val="0000CC"/>
                </a:solidFill>
                <a:latin typeface="黑体" panose="02010609060101010101" pitchFamily="49" charset="-122"/>
                <a:ea typeface="黑体" panose="02010609060101010101" pitchFamily="49" charset="-122"/>
              </a:rPr>
              <a:t>1. </a:t>
            </a:r>
            <a:r>
              <a:rPr lang="zh-CN" altLang="en-US" sz="2800" b="1" dirty="0">
                <a:solidFill>
                  <a:srgbClr val="0000CC"/>
                </a:solidFill>
                <a:latin typeface="黑体" panose="02010609060101010101" pitchFamily="49" charset="-122"/>
                <a:ea typeface="黑体" panose="02010609060101010101" pitchFamily="49" charset="-122"/>
              </a:rPr>
              <a:t>命题函数</a:t>
            </a:r>
            <a:endParaRPr lang="zh-CN" altLang="en-US" sz="2800" b="1" dirty="0">
              <a:solidFill>
                <a:srgbClr val="0000CC"/>
              </a:solidFill>
              <a:latin typeface="黑体" panose="02010609060101010101" pitchFamily="49" charset="-122"/>
              <a:ea typeface="黑体" panose="02010609060101010101" pitchFamily="49" charset="-122"/>
            </a:endParaRPr>
          </a:p>
          <a:p>
            <a:pPr eaLnBrk="1" hangingPunct="1">
              <a:lnSpc>
                <a:spcPct val="110000"/>
              </a:lnSpc>
              <a:spcBef>
                <a:spcPct val="0"/>
              </a:spcBef>
              <a:buNone/>
            </a:pPr>
            <a:r>
              <a:rPr lang="zh-CN" altLang="en-US" sz="2800" b="1" dirty="0">
                <a:latin typeface="黑体" panose="02010609060101010101" pitchFamily="49" charset="-122"/>
                <a:ea typeface="黑体" panose="02010609060101010101" pitchFamily="49" charset="-122"/>
              </a:rPr>
              <a:t>     客体在谓词表达式中可以是任意的名词。</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 例：</a:t>
            </a:r>
            <a:r>
              <a:rPr lang="en-US" altLang="zh-CN" sz="2800" b="1" dirty="0">
                <a:latin typeface="黑体" panose="02010609060101010101" pitchFamily="49" charset="-122"/>
                <a:ea typeface="黑体" panose="02010609060101010101" pitchFamily="49" charset="-122"/>
              </a:rPr>
              <a:t>C</a:t>
            </a:r>
            <a:r>
              <a:rPr lang="en-US" altLang="zh-CN"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总是要死的。</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eaLnBrk="1" hangingPunct="1">
              <a:lnSpc>
                <a:spcPct val="110000"/>
              </a:lnSpc>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j</a:t>
            </a:r>
            <a:r>
              <a:rPr lang="zh-CN" altLang="en-US" sz="2800" b="1" dirty="0">
                <a:latin typeface="黑体" panose="02010609060101010101" pitchFamily="49" charset="-122"/>
                <a:ea typeface="黑体" panose="02010609060101010101" pitchFamily="49" charset="-122"/>
              </a:rPr>
              <a:t>：张三；</a:t>
            </a:r>
            <a:r>
              <a:rPr lang="en-US" altLang="zh-CN" sz="2800" b="1" dirty="0">
                <a:latin typeface="黑体" panose="02010609060101010101" pitchFamily="49" charset="-122"/>
                <a:ea typeface="黑体" panose="02010609060101010101" pitchFamily="49" charset="-122"/>
              </a:rPr>
              <a:t>t</a:t>
            </a:r>
            <a:r>
              <a:rPr lang="zh-CN" altLang="en-US" sz="2800" b="1" dirty="0">
                <a:latin typeface="黑体" panose="02010609060101010101" pitchFamily="49" charset="-122"/>
                <a:ea typeface="黑体" panose="02010609060101010101" pitchFamily="49" charset="-122"/>
              </a:rPr>
              <a:t>：老虎；</a:t>
            </a:r>
            <a:r>
              <a:rPr lang="en-US" altLang="zh-CN" sz="2800" b="1" dirty="0">
                <a:latin typeface="黑体" panose="02010609060101010101" pitchFamily="49" charset="-122"/>
                <a:ea typeface="黑体" panose="02010609060101010101" pitchFamily="49" charset="-122"/>
              </a:rPr>
              <a:t>e</a:t>
            </a:r>
            <a:r>
              <a:rPr lang="zh-CN" altLang="en-US" sz="2800" b="1" dirty="0">
                <a:latin typeface="黑体" panose="02010609060101010101" pitchFamily="49" charset="-122"/>
                <a:ea typeface="黑体" panose="02010609060101010101" pitchFamily="49" charset="-122"/>
              </a:rPr>
              <a:t>：桌子。</a:t>
            </a:r>
            <a:endParaRPr lang="zh-CN" altLang="en-US" sz="2800" b="1" dirty="0">
              <a:latin typeface="黑体" panose="02010609060101010101" pitchFamily="49" charset="-122"/>
              <a:ea typeface="黑体" panose="02010609060101010101" pitchFamily="49" charset="-122"/>
            </a:endParaRPr>
          </a:p>
          <a:p>
            <a:pPr eaLnBrk="1" hangingPunct="1">
              <a:lnSpc>
                <a:spcPct val="110000"/>
              </a:lnSpc>
              <a:spcBef>
                <a:spcPct val="0"/>
              </a:spcBef>
              <a:buNone/>
            </a:pPr>
            <a:r>
              <a:rPr lang="zh-CN" altLang="en-US" sz="2800" b="1" dirty="0">
                <a:latin typeface="黑体" panose="02010609060101010101" pitchFamily="49" charset="-122"/>
                <a:ea typeface="黑体" panose="02010609060101010101" pitchFamily="49" charset="-122"/>
              </a:rPr>
              <a:t>     则</a:t>
            </a:r>
            <a:r>
              <a:rPr lang="en-US" altLang="zh-CN" sz="2800" b="1" dirty="0">
                <a:latin typeface="黑体" panose="02010609060101010101" pitchFamily="49" charset="-122"/>
                <a:ea typeface="黑体" panose="02010609060101010101" pitchFamily="49" charset="-122"/>
              </a:rPr>
              <a:t>C(j), C(t), C(e)</a:t>
            </a:r>
            <a:r>
              <a:rPr lang="zh-CN" altLang="en-US" sz="2800" b="1" dirty="0">
                <a:latin typeface="黑体" panose="02010609060101010101" pitchFamily="49" charset="-122"/>
                <a:ea typeface="黑体" panose="02010609060101010101" pitchFamily="49" charset="-122"/>
              </a:rPr>
              <a:t>均表达了命题。</a:t>
            </a:r>
            <a:br>
              <a:rPr lang="zh-CN" altLang="en-US" sz="2800" b="1" dirty="0">
                <a:latin typeface="黑体" panose="02010609060101010101" pitchFamily="49" charset="-122"/>
                <a:ea typeface="黑体" panose="02010609060101010101" pitchFamily="49" charset="-122"/>
              </a:rPr>
            </a:br>
            <a:endParaRPr lang="zh-CN" altLang="en-US" sz="2800" b="1" dirty="0">
              <a:latin typeface="黑体" panose="02010609060101010101" pitchFamily="49" charset="-122"/>
              <a:ea typeface="黑体" panose="02010609060101010101" pitchFamily="49" charset="-122"/>
            </a:endParaRPr>
          </a:p>
          <a:p>
            <a:pPr eaLnBrk="1" hangingPunct="1">
              <a:lnSpc>
                <a:spcPct val="110000"/>
              </a:lnSpc>
              <a:spcBef>
                <a:spcPct val="0"/>
              </a:spcBef>
              <a:buNone/>
            </a:pPr>
            <a:r>
              <a:rPr lang="zh-CN" altLang="en-US" sz="2800" b="1" dirty="0">
                <a:latin typeface="黑体" panose="02010609060101010101" pitchFamily="49" charset="-122"/>
                <a:ea typeface="黑体" panose="02010609060101010101" pitchFamily="49" charset="-122"/>
              </a:rPr>
              <a:t>      在上面的例子中，</a:t>
            </a:r>
            <a:r>
              <a:rPr lang="en-US" altLang="zh-CN" sz="2800" b="1" dirty="0">
                <a:latin typeface="黑体" panose="02010609060101010101" pitchFamily="49" charset="-122"/>
                <a:ea typeface="黑体" panose="02010609060101010101" pitchFamily="49" charset="-122"/>
              </a:rPr>
              <a:t>C</a:t>
            </a:r>
            <a:r>
              <a:rPr lang="zh-CN" altLang="en-US" sz="2800" b="1" dirty="0">
                <a:latin typeface="黑体" panose="02010609060101010101" pitchFamily="49" charset="-122"/>
                <a:ea typeface="黑体" panose="02010609060101010101" pitchFamily="49" charset="-122"/>
              </a:rPr>
              <a:t>：表示</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总是要死的</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a:t>
            </a:r>
            <a:r>
              <a:rPr lang="en-US" altLang="zh-CN" sz="2800" b="1" i="1" dirty="0">
                <a:latin typeface="黑体" panose="02010609060101010101" pitchFamily="49" charset="-122"/>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：表示变元（客体变元），则</a:t>
            </a:r>
            <a:r>
              <a:rPr lang="en-US" altLang="zh-CN" sz="2800" b="1" dirty="0">
                <a:latin typeface="黑体" panose="02010609060101010101" pitchFamily="49" charset="-122"/>
                <a:ea typeface="黑体" panose="02010609060101010101" pitchFamily="49" charset="-122"/>
              </a:rPr>
              <a:t>C(</a:t>
            </a:r>
            <a:r>
              <a:rPr lang="en-US" altLang="zh-CN" sz="2800" b="1" i="1" dirty="0">
                <a:latin typeface="黑体" panose="02010609060101010101" pitchFamily="49" charset="-122"/>
                <a:ea typeface="黑体" panose="02010609060101010101" pitchFamily="49" charset="-122"/>
              </a:rPr>
              <a:t>x</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表示</a:t>
            </a:r>
            <a:r>
              <a:rPr lang="zh-CN" altLang="en-US" sz="2800" b="1" dirty="0">
                <a:latin typeface="Times New Roman" panose="02020603050405020304" pitchFamily="18" charset="0"/>
                <a:ea typeface="黑体" panose="02010609060101010101" pitchFamily="49" charset="-122"/>
              </a:rPr>
              <a:t>“</a:t>
            </a:r>
            <a:r>
              <a:rPr lang="en-US" altLang="zh-CN" sz="2800" b="1" i="1" dirty="0">
                <a:latin typeface="黑体" panose="02010609060101010101" pitchFamily="49" charset="-122"/>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总是要死的</a:t>
            </a:r>
            <a:r>
              <a:rPr lang="zh-CN" altLang="en-US"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，则称</a:t>
            </a:r>
            <a:r>
              <a:rPr lang="en-US" altLang="zh-CN" sz="2800" b="1" dirty="0">
                <a:latin typeface="黑体" panose="02010609060101010101" pitchFamily="49" charset="-122"/>
                <a:ea typeface="黑体" panose="02010609060101010101" pitchFamily="49" charset="-122"/>
              </a:rPr>
              <a:t>C(</a:t>
            </a:r>
            <a:r>
              <a:rPr lang="en-US" altLang="zh-CN" sz="2800" b="1" i="1" dirty="0">
                <a:latin typeface="黑体" panose="02010609060101010101" pitchFamily="49" charset="-122"/>
                <a:ea typeface="黑体" panose="02010609060101010101" pitchFamily="49" charset="-122"/>
              </a:rPr>
              <a:t>x</a:t>
            </a:r>
            <a:r>
              <a:rPr lang="en-US" altLang="zh-CN" sz="2800" b="1" dirty="0">
                <a:latin typeface="黑体" panose="02010609060101010101" pitchFamily="49" charset="-122"/>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为命题函数。</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412">
                                            <p:txEl>
                                              <p:charRg st="0" end="8"/>
                                            </p:txEl>
                                          </p:spTgt>
                                        </p:tgtEl>
                                        <p:attrNameLst>
                                          <p:attrName>style.visibility</p:attrName>
                                        </p:attrNameLst>
                                      </p:cBhvr>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412">
                                            <p:txEl>
                                              <p:charRg st="8" end="47"/>
                                            </p:txEl>
                                          </p:spTgt>
                                        </p:tgtEl>
                                        <p:attrNameLst>
                                          <p:attrName>style.visibility</p:attrName>
                                        </p:attrNameLst>
                                      </p:cBhvr>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412">
                                            <p:txEl>
                                              <p:charRg st="47" end="77"/>
                                            </p:txEl>
                                          </p:spTgt>
                                        </p:tgtEl>
                                        <p:attrNameLst>
                                          <p:attrName>style.visibility</p:attrName>
                                        </p:attrNameLst>
                                      </p:cBhvr>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412">
                                            <p:txEl>
                                              <p:charRg st="77" end="108"/>
                                            </p:txEl>
                                          </p:spTgt>
                                        </p:tgtEl>
                                        <p:attrNameLst>
                                          <p:attrName>style.visibility</p:attrName>
                                        </p:attrNameLst>
                                      </p:cBhvr>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7412">
                                            <p:txEl>
                                              <p:charRg st="108" end="177"/>
                                            </p:txEl>
                                          </p:spTgt>
                                        </p:tgtEl>
                                        <p:attrNameLst>
                                          <p:attrName>style.visibility</p:attrName>
                                        </p:attrNameLst>
                                      </p:cBhvr>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2" grpId="0" animBg="1" advAuto="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6E1DB4A-6252-4F4E-B225-0D635054D1F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843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8436" name="Rectangle 3"/>
          <p:cNvSpPr>
            <a:spLocks noGrp="1"/>
          </p:cNvSpPr>
          <p:nvPr>
            <p:ph idx="1" hasCustomPrompt="1"/>
          </p:nvPr>
        </p:nvSpPr>
        <p:spPr/>
        <p:txBody>
          <a:bodyPr vert="horz" wrap="square" lIns="91440" tIns="45720" rIns="91440" bIns="45720" anchor="t" anchorCtr="0"/>
          <a:p>
            <a:pPr marL="1139825" indent="-1139825" eaLnBrk="1" hangingPunct="1">
              <a:lnSpc>
                <a:spcPct val="130000"/>
              </a:lnSpc>
              <a:spcBef>
                <a:spcPct val="0"/>
              </a:spcBef>
              <a:buNone/>
            </a:pPr>
            <a:r>
              <a:rPr lang="zh-CN" altLang="en-US" sz="2800" b="1" dirty="0">
                <a:solidFill>
                  <a:srgbClr val="0000CC"/>
                </a:solidFill>
                <a:latin typeface="黑体" panose="02010609060101010101" pitchFamily="49" charset="-122"/>
                <a:ea typeface="黑体" panose="02010609060101010101" pitchFamily="49" charset="-122"/>
              </a:rPr>
              <a:t>定义</a:t>
            </a:r>
            <a:r>
              <a:rPr lang="en-US" altLang="zh-CN" sz="2800" b="1" dirty="0">
                <a:solidFill>
                  <a:srgbClr val="0000CC"/>
                </a:solidFill>
                <a:latin typeface="黑体" panose="02010609060101010101" pitchFamily="49" charset="-122"/>
                <a:ea typeface="黑体" panose="02010609060101010101" pitchFamily="49" charset="-122"/>
              </a:rPr>
              <a:t>1:</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由一个谓词和一些客体变元组成的表达式，称为</a:t>
            </a:r>
            <a:r>
              <a:rPr lang="zh-CN" altLang="en-US" sz="2800" b="1" dirty="0">
                <a:solidFill>
                  <a:schemeClr val="hlink"/>
                </a:solidFill>
                <a:latin typeface="黑体" panose="02010609060101010101" pitchFamily="49" charset="-122"/>
                <a:ea typeface="黑体" panose="02010609060101010101" pitchFamily="49" charset="-122"/>
              </a:rPr>
              <a:t>简单命题函数</a:t>
            </a:r>
            <a:r>
              <a:rPr lang="zh-CN" altLang="en-US" sz="2800" b="1" dirty="0">
                <a:latin typeface="黑体" panose="02010609060101010101" pitchFamily="49" charset="-122"/>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a:p>
            <a:pPr marL="1139825" indent="-1139825" eaLnBrk="1" hangingPunct="1">
              <a:lnSpc>
                <a:spcPct val="130000"/>
              </a:lnSpc>
              <a:spcBef>
                <a:spcPct val="0"/>
              </a:spcBef>
              <a:buNone/>
            </a:pPr>
            <a:r>
              <a:rPr lang="zh-CN" altLang="en-US" sz="2800" b="1" dirty="0">
                <a:latin typeface="黑体" panose="02010609060101010101" pitchFamily="49" charset="-122"/>
                <a:ea typeface="黑体" panose="02010609060101010101" pitchFamily="49" charset="-122"/>
              </a:rPr>
              <a:t>       </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元谓词，就是有</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个客体变元的命题函数。</a:t>
            </a:r>
            <a:endParaRPr lang="zh-CN" altLang="en-US" sz="2800" b="1" dirty="0">
              <a:latin typeface="黑体" panose="02010609060101010101" pitchFamily="49" charset="-122"/>
              <a:ea typeface="黑体" panose="02010609060101010101" pitchFamily="49" charset="-122"/>
            </a:endParaRPr>
          </a:p>
          <a:p>
            <a:pPr marL="1139825" indent="-1139825" eaLnBrk="1" hangingPunct="1">
              <a:lnSpc>
                <a:spcPct val="130000"/>
              </a:lnSpc>
              <a:spcBef>
                <a:spcPct val="0"/>
              </a:spcBef>
              <a:buNone/>
            </a:pPr>
            <a:endParaRPr lang="zh-CN" altLang="en-US" sz="2800" b="1" dirty="0">
              <a:latin typeface="黑体" panose="02010609060101010101" pitchFamily="49" charset="-122"/>
              <a:ea typeface="黑体" panose="02010609060101010101" pitchFamily="49" charset="-122"/>
            </a:endParaRPr>
          </a:p>
          <a:p>
            <a:pPr marL="1139825" indent="-1139825" eaLnBrk="1" hangingPunct="1">
              <a:lnSpc>
                <a:spcPct val="130000"/>
              </a:lnSpc>
              <a:spcBef>
                <a:spcPct val="0"/>
              </a:spcBef>
              <a:buNone/>
            </a:pPr>
            <a:r>
              <a:rPr lang="zh-CN" altLang="en-US" sz="2800" b="1" dirty="0">
                <a:solidFill>
                  <a:srgbClr val="0000CC"/>
                </a:solidFill>
                <a:latin typeface="黑体" panose="02010609060101010101" pitchFamily="49" charset="-122"/>
                <a:ea typeface="黑体" panose="02010609060101010101" pitchFamily="49" charset="-122"/>
              </a:rPr>
              <a:t>定义</a:t>
            </a:r>
            <a:r>
              <a:rPr lang="en-US" altLang="zh-CN" sz="2800" b="1" dirty="0">
                <a:solidFill>
                  <a:srgbClr val="0000CC"/>
                </a:solidFill>
                <a:latin typeface="黑体" panose="02010609060101010101" pitchFamily="49" charset="-122"/>
                <a:ea typeface="黑体" panose="02010609060101010101" pitchFamily="49" charset="-122"/>
              </a:rPr>
              <a:t>2:</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由一个或</a:t>
            </a:r>
            <a:r>
              <a:rPr lang="en-US" altLang="zh-CN" sz="2800" b="1" dirty="0">
                <a:latin typeface="黑体" panose="02010609060101010101" pitchFamily="49" charset="-122"/>
                <a:ea typeface="黑体" panose="02010609060101010101" pitchFamily="49" charset="-122"/>
              </a:rPr>
              <a:t>n</a:t>
            </a:r>
            <a:r>
              <a:rPr lang="zh-CN" altLang="en-US" sz="2800" b="1" dirty="0">
                <a:latin typeface="黑体" panose="02010609060101010101" pitchFamily="49" charset="-122"/>
                <a:ea typeface="黑体" panose="02010609060101010101" pitchFamily="49" charset="-122"/>
              </a:rPr>
              <a:t>个简单命题函数以及逻辑联结词组成的表达式，称为</a:t>
            </a:r>
            <a:r>
              <a:rPr lang="zh-CN" altLang="en-US" sz="2800" b="1" dirty="0">
                <a:solidFill>
                  <a:schemeClr val="hlink"/>
                </a:solidFill>
                <a:latin typeface="黑体" panose="02010609060101010101" pitchFamily="49" charset="-122"/>
                <a:ea typeface="黑体" panose="02010609060101010101" pitchFamily="49" charset="-122"/>
              </a:rPr>
              <a:t>复合命题函数。</a:t>
            </a:r>
            <a:r>
              <a:rPr lang="zh-CN" altLang="en-US" sz="2800" b="1" dirty="0">
                <a:latin typeface="黑体" panose="02010609060101010101" pitchFamily="49" charset="-122"/>
                <a:ea typeface="黑体" panose="02010609060101010101" pitchFamily="49" charset="-122"/>
              </a:rPr>
              <a:t>（谓词表达式）</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84D9821-5E5B-4251-9BFD-3B949DC5D07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945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9460"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latin typeface="Times New Roman" panose="02020603050405020304" pitchFamily="18" charset="0"/>
              </a:rPr>
              <a:t>例：</a:t>
            </a:r>
            <a:r>
              <a:rPr lang="en-US" altLang="zh-CN" sz="2800" b="1" dirty="0">
                <a:latin typeface="Times New Roman" panose="02020603050405020304" pitchFamily="18" charset="0"/>
              </a:rPr>
              <a:t>S(x)</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x</a:t>
            </a:r>
            <a:r>
              <a:rPr lang="zh-CN" altLang="en-US" sz="2800" b="1" dirty="0">
                <a:latin typeface="Times New Roman" panose="02020603050405020304" pitchFamily="18" charset="0"/>
                <a:ea typeface="黑体" panose="02010609060101010101" pitchFamily="49" charset="-122"/>
              </a:rPr>
              <a:t>学习很好</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W(x)</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x</a:t>
            </a:r>
            <a:r>
              <a:rPr lang="zh-CN" altLang="en-US" sz="2800" b="1" dirty="0">
                <a:latin typeface="Times New Roman" panose="02020603050405020304" pitchFamily="18" charset="0"/>
                <a:ea typeface="黑体" panose="02010609060101010101" pitchFamily="49" charset="-122"/>
              </a:rPr>
              <a:t>工作很好。</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rPr>
              <a:t>谓词表达式：</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宋体" panose="02010600030101010101" pitchFamily="2" charset="-12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S(x)</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x</a:t>
            </a:r>
            <a:r>
              <a:rPr lang="zh-CN" altLang="en-US" sz="2800" b="1" dirty="0">
                <a:latin typeface="Times New Roman" panose="02020603050405020304" pitchFamily="18" charset="0"/>
                <a:ea typeface="黑体" panose="02010609060101010101" pitchFamily="49" charset="-122"/>
              </a:rPr>
              <a:t>学习不是很好</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S(x)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W(x)</a:t>
            </a:r>
            <a:r>
              <a:rPr lang="zh-CN" altLang="en-US" sz="2800" b="1" dirty="0">
                <a:latin typeface="Times New Roman" panose="02020603050405020304" pitchFamily="18" charset="0"/>
              </a:rPr>
              <a:t>： </a:t>
            </a:r>
            <a:r>
              <a:rPr lang="en-US" altLang="zh-CN" sz="2800" b="1" dirty="0">
                <a:latin typeface="Times New Roman" panose="02020603050405020304" pitchFamily="18" charset="0"/>
              </a:rPr>
              <a:t>x</a:t>
            </a:r>
            <a:r>
              <a:rPr lang="zh-CN" altLang="en-US" sz="2800" b="1" dirty="0">
                <a:latin typeface="Times New Roman" panose="02020603050405020304" pitchFamily="18" charset="0"/>
                <a:ea typeface="黑体" panose="02010609060101010101" pitchFamily="49" charset="-122"/>
              </a:rPr>
              <a:t>的学习和工作都很好。</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S(x) </a:t>
            </a:r>
            <a:r>
              <a:rPr lang="en-US" altLang="zh-CN" sz="2800" b="1" dirty="0">
                <a:latin typeface="楷体_GB2312" pitchFamily="49" charset="-12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W(x)</a:t>
            </a:r>
            <a:r>
              <a:rPr lang="zh-CN" altLang="en-US" sz="2800" b="1" dirty="0">
                <a:latin typeface="Times New Roman" panose="02020603050405020304" pitchFamily="18" charset="0"/>
              </a:rPr>
              <a:t>：</a:t>
            </a:r>
            <a:r>
              <a:rPr lang="zh-CN" altLang="en-US" sz="2800" b="1" dirty="0">
                <a:latin typeface="黑体" panose="02010609060101010101" pitchFamily="49" charset="-122"/>
                <a:ea typeface="黑体" panose="02010609060101010101" pitchFamily="49" charset="-122"/>
              </a:rPr>
              <a:t>若</a:t>
            </a:r>
            <a:r>
              <a:rPr lang="en-US" altLang="zh-CN" sz="2800" b="1" dirty="0">
                <a:latin typeface="黑体" panose="02010609060101010101" pitchFamily="49" charset="-122"/>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学习很好，则</a:t>
            </a:r>
            <a:r>
              <a:rPr lang="en-US" altLang="zh-CN" sz="2800" b="1" dirty="0">
                <a:latin typeface="黑体" panose="02010609060101010101" pitchFamily="49" charset="-122"/>
                <a:ea typeface="黑体" panose="02010609060101010101" pitchFamily="49" charset="-122"/>
              </a:rPr>
              <a:t>x</a:t>
            </a:r>
            <a:r>
              <a:rPr lang="zh-CN" altLang="en-US" sz="2800" b="1" dirty="0">
                <a:latin typeface="黑体" panose="02010609060101010101" pitchFamily="49" charset="-122"/>
                <a:ea typeface="黑体" panose="02010609060101010101" pitchFamily="49" charset="-122"/>
              </a:rPr>
              <a:t>的工作很好</a:t>
            </a:r>
            <a:r>
              <a:rPr lang="zh-CN" altLang="en-US" sz="2800" b="1" dirty="0">
                <a:latin typeface="Times New Roman" panose="02020603050405020304" pitchFamily="18" charset="0"/>
              </a:rPr>
              <a:t>。</a:t>
            </a:r>
            <a:endParaRPr lang="zh-CN" altLang="en-US" sz="2800" b="1" dirty="0">
              <a:latin typeface="Times New Roman" panose="02020603050405020304" pitchFamily="18" charset="0"/>
            </a:endParaRPr>
          </a:p>
          <a:p>
            <a:pPr eaLnBrk="1" hangingPunct="1">
              <a:buNone/>
            </a:pPr>
            <a:endParaRPr lang="en-US" altLang="zh-CN" sz="2800" b="1" dirty="0">
              <a:latin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8F9B9F0-5D6E-43ED-9F48-C36E5407380F}"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048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5363" name="Rectangle 3"/>
          <p:cNvSpPr>
            <a:spLocks noGrp="1"/>
          </p:cNvSpPr>
          <p:nvPr>
            <p:ph idx="1" hasCustomPrompt="1"/>
          </p:nvPr>
        </p:nvSpPr>
        <p:spPr>
          <a:xfrm>
            <a:off x="533400" y="1371600"/>
            <a:ext cx="8382000" cy="3733800"/>
          </a:xfrm>
        </p:spPr>
        <p:txBody>
          <a:bodyPr vert="horz" wrap="square" lIns="91440" tIns="45720" rIns="91440" bIns="45720" anchor="t" anchorCtr="0"/>
          <a:p>
            <a:pPr marL="755650" indent="-755650" eaLnBrk="1" hangingPunct="1">
              <a:lnSpc>
                <a:spcPct val="120000"/>
              </a:lnSpc>
              <a:spcBef>
                <a:spcPct val="0"/>
              </a:spcBef>
              <a:buNone/>
            </a:pPr>
            <a:r>
              <a:rPr lang="zh-CN" altLang="en-US" sz="2800" dirty="0">
                <a:latin typeface="黑体" panose="02010609060101010101" pitchFamily="49" charset="-122"/>
                <a:ea typeface="黑体" panose="02010609060101010101" pitchFamily="49" charset="-122"/>
              </a:rPr>
              <a:t>讨论：</a:t>
            </a:r>
            <a:endParaRPr lang="zh-CN" altLang="en-US" sz="2800" dirty="0">
              <a:latin typeface="黑体" panose="02010609060101010101" pitchFamily="49" charset="-122"/>
              <a:ea typeface="黑体" panose="02010609060101010101" pitchFamily="49" charset="-122"/>
            </a:endParaRPr>
          </a:p>
          <a:p>
            <a:pPr marL="755650" indent="-755650" eaLnBrk="1" hangingPunct="1">
              <a:lnSpc>
                <a:spcPct val="120000"/>
              </a:lnSpc>
              <a:spcBef>
                <a:spcPct val="0"/>
              </a:spcBef>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a</a:t>
            </a:r>
            <a:r>
              <a:rPr lang="zh-CN" altLang="en-US" sz="2800" dirty="0">
                <a:latin typeface="黑体" panose="02010609060101010101" pitchFamily="49" charset="-122"/>
                <a:ea typeface="黑体" panose="02010609060101010101" pitchFamily="49" charset="-122"/>
              </a:rPr>
              <a:t>）当简单命题函数仅有一个客体变元时，称为</a:t>
            </a:r>
            <a:r>
              <a:rPr lang="zh-CN" altLang="en-US" sz="2800" dirty="0">
                <a:solidFill>
                  <a:schemeClr val="hlink"/>
                </a:solidFill>
                <a:latin typeface="黑体" panose="02010609060101010101" pitchFamily="49" charset="-122"/>
                <a:ea typeface="黑体" panose="02010609060101010101" pitchFamily="49" charset="-122"/>
              </a:rPr>
              <a:t>一元简单命题函数</a:t>
            </a:r>
            <a:r>
              <a:rPr lang="zh-CN" altLang="en-US" sz="2800" dirty="0">
                <a:latin typeface="黑体" panose="02010609060101010101" pitchFamily="49" charset="-122"/>
                <a:ea typeface="黑体" panose="02010609060101010101" pitchFamily="49" charset="-122"/>
              </a:rPr>
              <a:t>；</a:t>
            </a:r>
            <a:endParaRPr lang="zh-CN" altLang="en-US" sz="2800" dirty="0">
              <a:latin typeface="黑体" panose="02010609060101010101" pitchFamily="49" charset="-122"/>
              <a:ea typeface="黑体" panose="02010609060101010101" pitchFamily="49" charset="-122"/>
            </a:endParaRPr>
          </a:p>
          <a:p>
            <a:pPr marL="755650" indent="-755650" eaLnBrk="1" hangingPunct="1">
              <a:lnSpc>
                <a:spcPct val="120000"/>
              </a:lnSpc>
              <a:spcBef>
                <a:spcPct val="0"/>
              </a:spcBef>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b</a:t>
            </a:r>
            <a:r>
              <a:rPr lang="zh-CN" altLang="en-US" sz="2800" dirty="0">
                <a:latin typeface="黑体" panose="02010609060101010101" pitchFamily="49" charset="-122"/>
                <a:ea typeface="黑体" panose="02010609060101010101" pitchFamily="49" charset="-122"/>
              </a:rPr>
              <a:t>）若用任何客体去取代客体变元之后，则命题函数就变为命题；</a:t>
            </a:r>
            <a:endParaRPr lang="zh-CN" altLang="en-US" sz="2800" dirty="0">
              <a:latin typeface="黑体" panose="02010609060101010101" pitchFamily="49" charset="-122"/>
              <a:ea typeface="黑体" panose="02010609060101010101" pitchFamily="49" charset="-122"/>
            </a:endParaRPr>
          </a:p>
          <a:p>
            <a:pPr marL="755650" indent="-755650" eaLnBrk="1" hangingPunct="1">
              <a:lnSpc>
                <a:spcPct val="120000"/>
              </a:lnSpc>
              <a:spcBef>
                <a:spcPct val="0"/>
              </a:spcBef>
              <a:buNone/>
            </a:pPr>
            <a:r>
              <a:rPr lang="zh-CN" altLang="en-US" sz="2800" dirty="0">
                <a:latin typeface="黑体" panose="02010609060101010101" pitchFamily="49" charset="-122"/>
                <a:ea typeface="黑体" panose="02010609060101010101" pitchFamily="49" charset="-122"/>
              </a:rPr>
              <a:t>（</a:t>
            </a:r>
            <a:r>
              <a:rPr lang="en-US" altLang="zh-CN" sz="2800" dirty="0">
                <a:latin typeface="黑体" panose="02010609060101010101" pitchFamily="49" charset="-122"/>
                <a:ea typeface="黑体" panose="02010609060101010101" pitchFamily="49" charset="-122"/>
              </a:rPr>
              <a:t>c</a:t>
            </a:r>
            <a:r>
              <a:rPr lang="zh-CN" altLang="en-US" sz="2800" dirty="0">
                <a:latin typeface="黑体" panose="02010609060101010101" pitchFamily="49" charset="-122"/>
                <a:ea typeface="黑体" panose="02010609060101010101" pitchFamily="49" charset="-122"/>
              </a:rPr>
              <a:t>）命题函数中客体变元的取值范围对是否成为命题及命题的真值有影响。 </a:t>
            </a:r>
            <a:endParaRPr lang="zh-CN" altLang="en-US" sz="2800" dirty="0">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363">
                                            <p:txEl>
                                              <p:charRg st="36" end="6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3">
                                            <p:txEl>
                                              <p:charRg st="67" end="10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9E3BA3C-661F-478C-B3CB-B7D05482A4C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150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3667" name="Rectangle 3"/>
          <p:cNvSpPr>
            <a:spLocks noGrp="1"/>
          </p:cNvSpPr>
          <p:nvPr>
            <p:ph idx="1" hasCustomPrompt="1"/>
          </p:nvPr>
        </p:nvSpPr>
        <p:spPr>
          <a:xfrm>
            <a:off x="533400" y="1371600"/>
            <a:ext cx="8382000" cy="2133600"/>
          </a:xfrm>
        </p:spPr>
        <p:txBody>
          <a:bodyPr vert="horz" wrap="square" lIns="91440" tIns="45720" rIns="91440" bIns="45720" anchor="t" anchorCtr="0"/>
          <a:p>
            <a:pPr eaLnBrk="1" hangingPunct="1">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Q(x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比</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重。</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当</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指人或物时，是一个命题。</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当</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指实数时，不是一个命题。</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R(x)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是大学生。</a:t>
            </a:r>
            <a:endParaRPr lang="zh-CN" altLang="en-US" sz="2800" b="1" dirty="0">
              <a:latin typeface="Times New Roman" panose="02020603050405020304" pitchFamily="18" charset="0"/>
              <a:ea typeface="黑体" panose="02010609060101010101" pitchFamily="49" charset="-122"/>
            </a:endParaRPr>
          </a:p>
        </p:txBody>
      </p:sp>
      <p:sp>
        <p:nvSpPr>
          <p:cNvPr id="113668" name="Text Box 4"/>
          <p:cNvSpPr txBox="1"/>
          <p:nvPr/>
        </p:nvSpPr>
        <p:spPr>
          <a:xfrm>
            <a:off x="609600" y="3581400"/>
            <a:ext cx="7848600" cy="20145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1139825" lvl="0" indent="-1139825" eaLnBrk="1" hangingPunct="1">
              <a:spcBef>
                <a:spcPct val="50000"/>
              </a:spcBef>
              <a:buClrTx/>
              <a:buSzTx/>
              <a:buFontTx/>
              <a:buNone/>
            </a:pPr>
            <a:r>
              <a:rPr lang="zh-CN" altLang="en-US" sz="2800" b="1" dirty="0">
                <a:solidFill>
                  <a:srgbClr val="FF0000"/>
                </a:solidFill>
                <a:ea typeface="黑体" panose="02010609060101010101" pitchFamily="49" charset="-122"/>
              </a:rPr>
              <a:t>个体域：</a:t>
            </a:r>
            <a:r>
              <a:rPr lang="zh-CN" altLang="en-US" sz="2800" b="1" dirty="0">
                <a:ea typeface="黑体" panose="02010609060101010101" pitchFamily="49" charset="-122"/>
              </a:rPr>
              <a:t>在命题函数中，客体变元的取值范围（讨论范围）叫个体域或论述域。</a:t>
            </a:r>
            <a:endParaRPr lang="zh-CN" altLang="en-US" sz="2800" b="1" dirty="0">
              <a:ea typeface="黑体" panose="02010609060101010101" pitchFamily="49" charset="-122"/>
            </a:endParaRPr>
          </a:p>
          <a:p>
            <a:pPr marL="1139825" lvl="0" indent="-1139825" eaLnBrk="1" hangingPunct="1">
              <a:spcBef>
                <a:spcPct val="50000"/>
              </a:spcBef>
              <a:buClrTx/>
              <a:buSzTx/>
              <a:buFontTx/>
              <a:buNone/>
            </a:pPr>
            <a:r>
              <a:rPr lang="zh-CN" altLang="en-US" sz="2800" b="1" dirty="0">
                <a:solidFill>
                  <a:srgbClr val="FF0000"/>
                </a:solidFill>
                <a:ea typeface="黑体" panose="02010609060101010101" pitchFamily="49" charset="-122"/>
              </a:rPr>
              <a:t>全总个体域：</a:t>
            </a:r>
            <a:r>
              <a:rPr lang="zh-CN" altLang="en-US" sz="2800" b="1" dirty="0">
                <a:ea typeface="黑体" panose="02010609060101010101" pitchFamily="49" charset="-122"/>
              </a:rPr>
              <a:t>把各种个体域综合在一起作为论述范围的域。</a:t>
            </a:r>
            <a:endParaRPr lang="zh-CN" altLang="en-US" sz="2800" b="1" dirty="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3667">
                                            <p:txEl>
                                              <p:charRg st="15" end="3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3667">
                                            <p:txEl>
                                              <p:charRg st="38" end="6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3667">
                                            <p:txEl>
                                              <p:charRg st="61" end="7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113668">
                                            <p:txEl>
                                              <p:charRg st="0" end="36"/>
                                            </p:txEl>
                                          </p:spTgt>
                                        </p:tgtEl>
                                        <p:attrNameLst>
                                          <p:attrName>style.visibility</p:attrName>
                                        </p:attrNameLst>
                                      </p:cBhvr>
                                      <p:to>
                                        <p:strVal val="visible"/>
                                      </p:to>
                                    </p:set>
                                    <p:animEffect transition="in" filter="diamond(in)">
                                      <p:cBhvr>
                                        <p:cTn id="19" dur="500"/>
                                        <p:tgtEl>
                                          <p:spTgt spid="113668">
                                            <p:txEl>
                                              <p:charRg st="0" end="3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5" presetClass="entr" presetSubtype="10" fill="hold" grpId="0" nodeType="clickEffect">
                                  <p:stCondLst>
                                    <p:cond delay="0"/>
                                  </p:stCondLst>
                                  <p:childTnLst>
                                    <p:set>
                                      <p:cBhvr>
                                        <p:cTn id="23" dur="1" fill="hold">
                                          <p:stCondLst>
                                            <p:cond delay="0"/>
                                          </p:stCondLst>
                                        </p:cTn>
                                        <p:tgtEl>
                                          <p:spTgt spid="113668">
                                            <p:txEl>
                                              <p:charRg st="36" end="63"/>
                                            </p:txEl>
                                          </p:spTgt>
                                        </p:tgtEl>
                                        <p:attrNameLst>
                                          <p:attrName>style.visibility</p:attrName>
                                        </p:attrNameLst>
                                      </p:cBhvr>
                                      <p:to>
                                        <p:strVal val="visible"/>
                                      </p:to>
                                    </p:set>
                                    <p:animEffect transition="in" filter="checkerboard(across)">
                                      <p:cBhvr>
                                        <p:cTn id="24" dur="500"/>
                                        <p:tgtEl>
                                          <p:spTgt spid="113668">
                                            <p:txEl>
                                              <p:charRg st="36" end="6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67" grpId="0" uiExpand="1" build="p"/>
      <p:bldP spid="11366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E03AE59-599A-41F6-B20B-FBE6D431865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253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6387" name="Rectangle 3"/>
          <p:cNvSpPr>
            <a:spLocks noGrp="1"/>
          </p:cNvSpPr>
          <p:nvPr>
            <p:ph idx="1" hasCustomPrompt="1"/>
          </p:nvPr>
        </p:nvSpPr>
        <p:spPr>
          <a:xfrm>
            <a:off x="304800" y="3276600"/>
            <a:ext cx="8382000" cy="2819400"/>
          </a:xfrm>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表示</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是质数。这是一个命题函数。</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其值取决于个体域。</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将命题函数</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转化为命题，有两种方法：</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(1)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将</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取定一个值。如：</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P(4)</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P(5)</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(2)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将谓词量化。如：</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(x)P(x)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(x)P(x)</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22533" name="Text Box 4"/>
          <p:cNvSpPr txBox="1"/>
          <p:nvPr/>
        </p:nvSpPr>
        <p:spPr>
          <a:xfrm>
            <a:off x="304800" y="1371600"/>
            <a:ext cx="84582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个体域的给定形式有二种：</a:t>
            </a:r>
            <a:endParaRPr lang="zh-CN" altLang="en-US" sz="28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具体给定。如：南开大学在校学生</a:t>
            </a:r>
            <a:endParaRPr lang="zh-CN" altLang="en-US" sz="28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全总个体域</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6387"/>
                                        </p:tgtEl>
                                        <p:attrNameLst>
                                          <p:attrName>style.visibility</p:attrName>
                                        </p:attrNameLst>
                                      </p:cBhvr>
                                      <p:to>
                                        <p:strVal val="visible"/>
                                      </p:to>
                                    </p:set>
                                    <p:anim calcmode="lin" valueType="num">
                                      <p:cBhvr additive="base">
                                        <p:cTn id="7" dur="500" fill="hold"/>
                                        <p:tgtEl>
                                          <p:spTgt spid="16387"/>
                                        </p:tgtEl>
                                        <p:attrNameLst>
                                          <p:attrName>ppt_x</p:attrName>
                                        </p:attrNameLst>
                                      </p:cBhvr>
                                      <p:tavLst>
                                        <p:tav tm="0">
                                          <p:val>
                                            <p:strVal val="0-#ppt_w/2"/>
                                          </p:val>
                                        </p:tav>
                                        <p:tav tm="100000">
                                          <p:val>
                                            <p:strVal val="#ppt_x"/>
                                          </p:val>
                                        </p:tav>
                                      </p:tavLst>
                                    </p:anim>
                                    <p:anim calcmode="lin" valueType="num">
                                      <p:cBhvr additive="base">
                                        <p:cTn id="8" dur="500" fill="hold"/>
                                        <p:tgtEl>
                                          <p:spTgt spid="1638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31550D1-1C2E-42E3-BC9D-F8C96DF9038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123"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rPr>
              <a:t> </a:t>
            </a:r>
            <a:r>
              <a:rPr lang="en-US" altLang="zh-CN" sz="3200" b="1" dirty="0">
                <a:solidFill>
                  <a:srgbClr val="0000CC"/>
                </a:solidFill>
              </a:rPr>
              <a:t>§1 </a:t>
            </a:r>
            <a:r>
              <a:rPr lang="zh-CN" altLang="en-US" sz="3200" b="1" dirty="0">
                <a:solidFill>
                  <a:srgbClr val="0000CC"/>
                </a:solidFill>
                <a:ea typeface="黑体" panose="02010609060101010101" pitchFamily="49" charset="-122"/>
              </a:rPr>
              <a:t>谓词的概念与表示法</a:t>
            </a:r>
            <a:endParaRPr lang="zh-CN" altLang="en-US" sz="3200" b="1" dirty="0">
              <a:solidFill>
                <a:srgbClr val="0000CC"/>
              </a:solidFill>
              <a:ea typeface="黑体" panose="02010609060101010101" pitchFamily="49" charset="-122"/>
            </a:endParaRPr>
          </a:p>
        </p:txBody>
      </p:sp>
      <p:sp>
        <p:nvSpPr>
          <p:cNvPr id="5124" name="Rectangle 3"/>
          <p:cNvSpPr>
            <a:spLocks noGrp="1"/>
          </p:cNvSpPr>
          <p:nvPr>
            <p:ph idx="1" hasCustomPrompt="1"/>
          </p:nvPr>
        </p:nvSpPr>
        <p:spPr>
          <a:xfrm>
            <a:off x="457200" y="1447800"/>
            <a:ext cx="8229600" cy="4987925"/>
          </a:xfrm>
        </p:spPr>
        <p:txBody>
          <a:bodyPr vert="horz" wrap="square" lIns="91440" tIns="45720" rIns="91440" bIns="45720" anchor="t" anchorCtr="0"/>
          <a:p>
            <a:pPr marL="0" indent="376555" eaLnBrk="1" hangingPunct="1">
              <a:lnSpc>
                <a:spcPct val="120000"/>
              </a:lnSpc>
              <a:spcBef>
                <a:spcPct val="0"/>
              </a:spcBef>
              <a:buNone/>
            </a:pPr>
            <a:r>
              <a:rPr lang="en-US" altLang="zh-CN" sz="2800" b="1" dirty="0">
                <a:solidFill>
                  <a:srgbClr val="0000CC"/>
                </a:solidFill>
                <a:latin typeface="Times New Roman" panose="02020603050405020304" pitchFamily="18" charset="0"/>
              </a:rPr>
              <a:t>1. </a:t>
            </a:r>
            <a:r>
              <a:rPr lang="zh-CN" altLang="en-US" sz="2800" b="1" dirty="0">
                <a:solidFill>
                  <a:srgbClr val="0000CC"/>
                </a:solidFill>
                <a:latin typeface="Times New Roman" panose="02020603050405020304" pitchFamily="18" charset="0"/>
                <a:ea typeface="黑体" panose="02010609060101010101" pitchFamily="49" charset="-122"/>
              </a:rPr>
              <a:t>谓词的提出</a:t>
            </a:r>
            <a:endParaRPr lang="zh-CN" altLang="en-US" sz="2800" b="1" dirty="0">
              <a:solidFill>
                <a:srgbClr val="0000CC"/>
              </a:solidFill>
              <a:latin typeface="Times New Roman" panose="02020603050405020304" pitchFamily="18" charset="0"/>
              <a:ea typeface="黑体" panose="02010609060101010101" pitchFamily="49" charset="-122"/>
            </a:endParaRPr>
          </a:p>
          <a:p>
            <a:pPr marL="0" indent="376555" eaLnBrk="1" hangingPunct="1">
              <a:lnSpc>
                <a:spcPct val="120000"/>
              </a:lnSpc>
              <a:spcBef>
                <a:spcPct val="0"/>
              </a:spcBef>
              <a:buNone/>
            </a:pPr>
            <a:r>
              <a:rPr lang="zh-CN" altLang="en-US" sz="2800" b="1" dirty="0">
                <a:latin typeface="黑体" panose="02010609060101010101" pitchFamily="49" charset="-122"/>
                <a:ea typeface="黑体" panose="02010609060101010101" pitchFamily="49" charset="-122"/>
              </a:rPr>
              <a:t>在研究命题逻辑中，原子命题是命题演算中最基本的单位，不再对原子命题进行分解，这样会产生两大缺点：</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）不能研究命题的</a:t>
            </a:r>
            <a:r>
              <a:rPr lang="zh-CN" altLang="en-US" sz="2800" b="1" dirty="0">
                <a:solidFill>
                  <a:schemeClr val="hlink"/>
                </a:solidFill>
                <a:latin typeface="黑体" panose="02010609060101010101" pitchFamily="49" charset="-122"/>
                <a:ea typeface="黑体" panose="02010609060101010101" pitchFamily="49" charset="-122"/>
              </a:rPr>
              <a:t>结构、成分和内部逻辑</a:t>
            </a:r>
            <a:r>
              <a:rPr lang="zh-CN" altLang="en-US" sz="2800" b="1" dirty="0">
                <a:latin typeface="黑体" panose="02010609060101010101" pitchFamily="49" charset="-122"/>
                <a:ea typeface="黑体" panose="02010609060101010101" pitchFamily="49" charset="-122"/>
              </a:rPr>
              <a:t>的特征；</a:t>
            </a:r>
            <a:br>
              <a:rPr lang="zh-CN" altLang="en-US" sz="2800" b="1" dirty="0">
                <a:latin typeface="黑体" panose="02010609060101010101" pitchFamily="49" charset="-122"/>
                <a:ea typeface="黑体" panose="02010609060101010101" pitchFamily="49" charset="-122"/>
              </a:rPr>
            </a:b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）也不可能表达二个原子命题所具有的</a:t>
            </a:r>
            <a:r>
              <a:rPr lang="zh-CN" altLang="en-US" sz="2800" b="1" dirty="0">
                <a:solidFill>
                  <a:schemeClr val="hlink"/>
                </a:solidFill>
                <a:latin typeface="黑体" panose="02010609060101010101" pitchFamily="49" charset="-122"/>
                <a:ea typeface="黑体" panose="02010609060101010101" pitchFamily="49" charset="-122"/>
              </a:rPr>
              <a:t>共同特征</a:t>
            </a:r>
            <a:r>
              <a:rPr lang="zh-CN" altLang="en-US" sz="2800" b="1" dirty="0">
                <a:latin typeface="黑体" panose="02010609060101010101" pitchFamily="49" charset="-122"/>
                <a:ea typeface="黑体" panose="02010609060101010101" pitchFamily="49" charset="-122"/>
              </a:rPr>
              <a:t>，甚至在命题逻辑中无法处理一些简单又常见的推理过程。</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ransition>
    <p:cu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E387189-0715-430F-9DC3-266AC3E17A0F}"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3555" name="Rectangle 3"/>
          <p:cNvSpPr>
            <a:spLocks noGrp="1"/>
          </p:cNvSpPr>
          <p:nvPr>
            <p:ph idx="1" hasCustomPrompt="1"/>
          </p:nvPr>
        </p:nvSpPr>
        <p:spPr>
          <a:xfrm>
            <a:off x="304800" y="1371600"/>
            <a:ext cx="8458200" cy="5029200"/>
          </a:xfrm>
        </p:spPr>
        <p:txBody>
          <a:bodyPr vert="horz" wrap="square" lIns="91440" tIns="45720" rIns="91440" bIns="45720" anchor="t" anchorCtr="0"/>
          <a:p>
            <a:pPr eaLnBrk="1" hangingPunct="1">
              <a:lnSpc>
                <a:spcPct val="120000"/>
              </a:lnSpc>
              <a:spcBef>
                <a:spcPct val="0"/>
              </a:spcBef>
              <a:buNone/>
            </a:pPr>
            <a:r>
              <a:rPr lang="en-US" altLang="zh-CN" sz="2800" b="1" dirty="0">
                <a:solidFill>
                  <a:schemeClr val="folHlink"/>
                </a:solidFill>
                <a:latin typeface="Times New Roman" panose="02020603050405020304" pitchFamily="18" charset="0"/>
                <a:ea typeface="黑体" panose="02010609060101010101" pitchFamily="49" charset="-122"/>
              </a:rPr>
              <a:t>2.</a:t>
            </a:r>
            <a:r>
              <a:rPr lang="zh-CN" altLang="en-US" sz="2800" b="1" dirty="0">
                <a:solidFill>
                  <a:schemeClr val="folHlink"/>
                </a:solidFill>
                <a:latin typeface="Times New Roman" panose="02020603050405020304" pitchFamily="18" charset="0"/>
                <a:ea typeface="黑体" panose="02010609060101010101" pitchFamily="49" charset="-122"/>
              </a:rPr>
              <a:t>量词</a:t>
            </a:r>
            <a:endParaRPr lang="zh-CN" altLang="en-US" sz="2800" b="1" dirty="0">
              <a:solidFill>
                <a:schemeClr val="folHlink"/>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1</a:t>
            </a:r>
            <a:r>
              <a:rPr lang="zh-CN" altLang="en-US" sz="2800" b="1" dirty="0">
                <a:solidFill>
                  <a:srgbClr val="FF0000"/>
                </a:solidFill>
                <a:latin typeface="Times New Roman" panose="02020603050405020304" pitchFamily="18" charset="0"/>
                <a:ea typeface="黑体" panose="02010609060101010101" pitchFamily="49" charset="-122"/>
              </a:rPr>
              <a:t>）全称量词</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符号：</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读作：“所有的”，“任一个”，“对一切”，“每一个”。</a:t>
            </a:r>
            <a:br>
              <a:rPr lang="zh-CN" altLang="en-US" sz="2800" b="1" dirty="0">
                <a:latin typeface="Times New Roman" panose="02020603050405020304" pitchFamily="18" charset="0"/>
                <a:ea typeface="黑体" panose="02010609060101010101" pitchFamily="49" charset="-122"/>
              </a:rPr>
            </a:b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例：“所有的都是苹果”</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可写成：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xA(x) </a:t>
            </a:r>
            <a:r>
              <a:rPr lang="zh-CN" altLang="en-US" sz="2800" b="1" dirty="0">
                <a:latin typeface="Times New Roman" panose="02020603050405020304" pitchFamily="18" charset="0"/>
                <a:ea typeface="黑体" panose="02010609060101010101" pitchFamily="49" charset="-122"/>
              </a:rPr>
              <a:t>或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x)A(x)</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p:txBody>
      </p:sp>
      <p:sp>
        <p:nvSpPr>
          <p:cNvPr id="23556"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A013699-D946-417D-BF60-86C9F913D74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457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24580" name="Rectangle 3"/>
          <p:cNvSpPr>
            <a:spLocks noGrp="1"/>
          </p:cNvSpPr>
          <p:nvPr>
            <p:ph idx="1" hasCustomPrompt="1"/>
          </p:nvPr>
        </p:nvSpPr>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几种形式的读法：</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a:t>
            </a:r>
            <a:r>
              <a:rPr lang="zh-CN" altLang="en-US" sz="2800" b="1" dirty="0">
                <a:latin typeface="Times New Roman" panose="02020603050405020304" pitchFamily="18" charset="0"/>
                <a:ea typeface="黑体" panose="02010609060101010101" pitchFamily="49" charset="-122"/>
              </a:rPr>
              <a:t>：  “对所有的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a:t>
            </a:r>
            <a:r>
              <a:rPr lang="zh-CN" altLang="en-US" sz="2800" b="1" dirty="0">
                <a:latin typeface="Times New Roman" panose="02020603050405020304" pitchFamily="18" charset="0"/>
                <a:ea typeface="黑体" panose="02010609060101010101" pitchFamily="49" charset="-122"/>
              </a:rPr>
              <a:t>： “对所有</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不是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 </a:t>
            </a:r>
            <a:r>
              <a:rPr lang="en-US" altLang="zh-CN" sz="31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a:t>
            </a:r>
            <a:r>
              <a:rPr lang="zh-CN" altLang="en-US" sz="2800" b="1" dirty="0">
                <a:latin typeface="Times New Roman" panose="02020603050405020304" pitchFamily="18" charset="0"/>
                <a:ea typeface="黑体" panose="02010609060101010101" pitchFamily="49" charset="-122"/>
              </a:rPr>
              <a:t>： “并不是对所有的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br>
              <a:rPr lang="zh-CN" altLang="en-US" sz="2800" b="1" dirty="0">
                <a:latin typeface="Times New Roman" panose="02020603050405020304" pitchFamily="18" charset="0"/>
                <a:ea typeface="黑体" panose="02010609060101010101" pitchFamily="49" charset="-122"/>
              </a:rPr>
            </a:br>
            <a:r>
              <a:rPr lang="zh-CN" altLang="en-US" sz="2800" b="1" dirty="0">
                <a:latin typeface="Times New Roman" panose="02020603050405020304" pitchFamily="18" charset="0"/>
                <a:ea typeface="黑体" panose="02010609060101010101" pitchFamily="49" charset="-122"/>
              </a:rPr>
              <a:t> </a:t>
            </a:r>
            <a:r>
              <a:rPr lang="en-US" altLang="zh-CN" sz="3100" b="1"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31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：“并不是所有的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不是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buNone/>
            </a:pPr>
            <a:endParaRPr lang="en-US" altLang="zh-CN" sz="2800" dirty="0">
              <a:latin typeface="Times New Roman" panose="02020603050405020304" pitchFamily="18" charset="0"/>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3B856A1-4A94-4401-AA78-8E541E771D78}"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560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5715" name="Rectangle 3"/>
          <p:cNvSpPr>
            <a:spLocks noGrp="1"/>
          </p:cNvSpPr>
          <p:nvPr>
            <p:ph idx="1" hasCustomPrompt="1"/>
          </p:nvPr>
        </p:nvSpPr>
        <p:spPr>
          <a:xfrm>
            <a:off x="457200" y="1219200"/>
            <a:ext cx="8382000" cy="1600200"/>
          </a:xfrm>
        </p:spPr>
        <p:txBody>
          <a:bodyPr vert="horz" wrap="square" lIns="91440" tIns="45720" rIns="91440" bIns="45720" anchor="t" anchorCtr="0"/>
          <a:p>
            <a:pPr eaLnBrk="1" hangingPunct="1">
              <a:lnSpc>
                <a:spcPct val="90000"/>
              </a:lnSpc>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zh-CN" altLang="en-US" sz="2800" b="1" dirty="0">
                <a:solidFill>
                  <a:schemeClr val="tx2"/>
                </a:solidFill>
                <a:latin typeface="Times New Roman" panose="02020603050405020304" pitchFamily="18" charset="0"/>
                <a:ea typeface="黑体" panose="02010609060101010101" pitchFamily="49" charset="-122"/>
                <a:sym typeface="Wingdings" panose="05000000000000000000" pitchFamily="2" charset="2"/>
              </a:rPr>
              <a:t>：</a:t>
            </a:r>
            <a:r>
              <a:rPr lang="zh-CN" altLang="en-US" sz="2800" b="1" dirty="0">
                <a:solidFill>
                  <a:schemeClr val="tx2"/>
                </a:solidFill>
                <a:latin typeface="Times New Roman" panose="02020603050405020304" pitchFamily="18" charset="0"/>
                <a:ea typeface="黑体" panose="02010609060101010101" pitchFamily="49" charset="-122"/>
              </a:rPr>
              <a:t>所有的人都是要呼吸的。</a:t>
            </a:r>
            <a:endParaRPr lang="zh-CN" altLang="en-US" sz="2800" b="1" dirty="0">
              <a:solidFill>
                <a:schemeClr val="tx2"/>
              </a:solidFill>
              <a:latin typeface="Times New Roman" panose="02020603050405020304" pitchFamily="18" charset="0"/>
              <a:ea typeface="黑体" panose="02010609060101010101" pitchFamily="49" charset="-122"/>
            </a:endParaRPr>
          </a:p>
          <a:p>
            <a:pPr eaLnBrk="1" hangingPunct="1">
              <a:lnSpc>
                <a:spcPct val="90000"/>
              </a:lnSpc>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a:t>
            </a:r>
            <a:r>
              <a:rPr lang="en-US" altLang="zh-CN" sz="2800" b="1" dirty="0">
                <a:latin typeface="Times New Roman" panose="02020603050405020304" pitchFamily="18" charset="0"/>
                <a:ea typeface="黑体" panose="02010609060101010101" pitchFamily="49" charset="-122"/>
              </a:rPr>
              <a:t>H(x)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要呼吸。</a:t>
            </a:r>
            <a:endParaRPr lang="zh-CN" altLang="en-US" sz="2800" b="1" dirty="0">
              <a:latin typeface="Times New Roman" panose="02020603050405020304" pitchFamily="18" charset="0"/>
              <a:ea typeface="黑体" panose="02010609060101010101" pitchFamily="49" charset="-122"/>
            </a:endParaRPr>
          </a:p>
          <a:p>
            <a:pPr eaLnBrk="1" hangingPunct="1">
              <a:lnSpc>
                <a:spcPct val="90000"/>
              </a:lnSpc>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(M(x)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H(x))</a:t>
            </a:r>
            <a:endParaRPr lang="en-US" altLang="zh-CN" sz="2800" b="1" dirty="0">
              <a:latin typeface="Times New Roman" panose="02020603050405020304" pitchFamily="18" charset="0"/>
              <a:ea typeface="黑体" panose="02010609060101010101" pitchFamily="49" charset="-122"/>
            </a:endParaRPr>
          </a:p>
        </p:txBody>
      </p:sp>
      <p:sp>
        <p:nvSpPr>
          <p:cNvPr id="115716" name="Text Box 4"/>
          <p:cNvSpPr txBox="1"/>
          <p:nvPr/>
        </p:nvSpPr>
        <p:spPr>
          <a:xfrm>
            <a:off x="457200" y="2819400"/>
            <a:ext cx="8001000" cy="154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zh-CN" altLang="en-US" sz="2800" b="1" dirty="0">
                <a:solidFill>
                  <a:schemeClr val="tx2"/>
                </a:solidFill>
                <a:latin typeface="Times New Roman" panose="02020603050405020304" pitchFamily="18" charset="0"/>
                <a:ea typeface="黑体" panose="02010609060101010101" pitchFamily="49" charset="-122"/>
                <a:sym typeface="Wingdings" panose="05000000000000000000" pitchFamily="2" charset="2"/>
              </a:rPr>
              <a:t>：</a:t>
            </a:r>
            <a:r>
              <a:rPr lang="zh-CN" altLang="en-US" sz="2800" b="1" dirty="0">
                <a:solidFill>
                  <a:schemeClr val="tx2"/>
                </a:solidFill>
                <a:latin typeface="Times New Roman" panose="02020603050405020304" pitchFamily="18" charset="0"/>
                <a:ea typeface="黑体" panose="02010609060101010101" pitchFamily="49" charset="-122"/>
              </a:rPr>
              <a:t>每个学生都要参加考试。</a:t>
            </a:r>
            <a:endParaRPr lang="zh-CN" altLang="en-US" sz="2800" b="1" dirty="0">
              <a:solidFill>
                <a:schemeClr val="tx2"/>
              </a:solidFill>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是学生。</a:t>
            </a:r>
            <a:r>
              <a:rPr lang="en-US" altLang="zh-CN" sz="2800" b="1" dirty="0">
                <a:latin typeface="Times New Roman" panose="02020603050405020304" pitchFamily="18" charset="0"/>
                <a:ea typeface="黑体" panose="02010609060101010101" pitchFamily="49" charset="-122"/>
              </a:rPr>
              <a:t>Q(x)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要参加考试。</a:t>
            </a:r>
            <a:endParaRPr lang="zh-CN" altLang="en-US" sz="2800" b="1" dirty="0">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Q(x))</a:t>
            </a:r>
            <a:endParaRPr lang="en-US" altLang="zh-CN" sz="2800" b="1" dirty="0">
              <a:latin typeface="Times New Roman" panose="02020603050405020304" pitchFamily="18" charset="0"/>
              <a:ea typeface="黑体" panose="02010609060101010101" pitchFamily="49" charset="-122"/>
            </a:endParaRPr>
          </a:p>
        </p:txBody>
      </p:sp>
      <p:sp>
        <p:nvSpPr>
          <p:cNvPr id="115717" name="Text Box 5"/>
          <p:cNvSpPr txBox="1"/>
          <p:nvPr/>
        </p:nvSpPr>
        <p:spPr>
          <a:xfrm>
            <a:off x="457200" y="4419600"/>
            <a:ext cx="8382000" cy="20574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zh-CN" altLang="en-US" sz="2800" b="1" dirty="0">
                <a:solidFill>
                  <a:schemeClr val="tx2"/>
                </a:solidFill>
                <a:latin typeface="Times New Roman" panose="02020603050405020304" pitchFamily="18" charset="0"/>
                <a:ea typeface="黑体" panose="02010609060101010101" pitchFamily="49" charset="-122"/>
                <a:sym typeface="Wingdings" panose="05000000000000000000" pitchFamily="2" charset="2"/>
              </a:rPr>
              <a:t>：</a:t>
            </a:r>
            <a:r>
              <a:rPr lang="zh-CN" altLang="en-US" sz="2800" b="1" dirty="0">
                <a:solidFill>
                  <a:schemeClr val="tx2"/>
                </a:solidFill>
                <a:latin typeface="Times New Roman" panose="02020603050405020304" pitchFamily="18" charset="0"/>
                <a:ea typeface="黑体" panose="02010609060101010101" pitchFamily="49" charset="-122"/>
              </a:rPr>
              <a:t>任何整数或是正的或是负的。</a:t>
            </a:r>
            <a:endParaRPr lang="zh-CN" altLang="en-US" sz="2800" b="1" dirty="0">
              <a:solidFill>
                <a:schemeClr val="tx2"/>
              </a:solidFill>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I(x)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是整数。</a:t>
            </a:r>
            <a:endParaRPr lang="zh-CN" altLang="en-US" sz="2800" b="1" dirty="0">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R(x)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是正数。 </a:t>
            </a:r>
            <a:r>
              <a:rPr lang="en-US" altLang="zh-CN" sz="2800" b="1" dirty="0">
                <a:latin typeface="Times New Roman" panose="02020603050405020304" pitchFamily="18" charset="0"/>
                <a:ea typeface="黑体" panose="02010609060101010101" pitchFamily="49" charset="-122"/>
              </a:rPr>
              <a:t>N(x)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是负数。</a:t>
            </a:r>
            <a:endParaRPr lang="zh-CN" altLang="en-US" sz="2800" b="1" dirty="0">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 I(x) →</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R(x)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N(x) )</a:t>
            </a: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15">
                                            <p:txEl>
                                              <p:charRg st="14"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5715">
                                            <p:txEl>
                                              <p:charRg st="43" end="7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5716">
                                            <p:txEl>
                                              <p:charRg st="14" end="4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5716">
                                            <p:txEl>
                                              <p:charRg st="46" end="7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5717">
                                            <p:txEl>
                                              <p:charRg st="16" end="3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5717">
                                            <p:txEl>
                                              <p:charRg st="36" end="7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5717">
                                            <p:txEl>
                                              <p:charRg st="70" end="10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758BDB-3224-499C-A939-4AA27C85E2D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6627" name="Rectangle 3"/>
          <p:cNvSpPr>
            <a:spLocks noGrp="1"/>
          </p:cNvSpPr>
          <p:nvPr>
            <p:ph idx="1" hasCustomPrompt="1"/>
          </p:nvPr>
        </p:nvSpPr>
        <p:spPr>
          <a:xfrm>
            <a:off x="395288" y="1557338"/>
            <a:ext cx="8229600" cy="1150937"/>
          </a:xfrm>
        </p:spPr>
        <p:txBody>
          <a:bodyPr vert="horz" wrap="square" lIns="91440" tIns="45720" rIns="91440" bIns="45720" anchor="t" anchorCtr="0"/>
          <a:p>
            <a:pPr eaLnBrk="1" hangingPunct="1">
              <a:lnSpc>
                <a:spcPct val="120000"/>
              </a:lnSpc>
              <a:buNone/>
            </a:pPr>
            <a:r>
              <a:rPr lang="zh-CN" altLang="en-US" sz="2800" b="1" dirty="0">
                <a:latin typeface="Times New Roman" panose="02020603050405020304" pitchFamily="18" charset="0"/>
                <a:ea typeface="黑体" panose="02010609060101010101" pitchFamily="49" charset="-122"/>
              </a:rPr>
              <a:t>例：将“对于所有的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和任何的</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，如果</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高于</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，那么</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不高于</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写成命题表达形式。</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26628"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8437" name="Text Box 5"/>
          <p:cNvSpPr txBox="1"/>
          <p:nvPr/>
        </p:nvSpPr>
        <p:spPr>
          <a:xfrm>
            <a:off x="395288" y="2924175"/>
            <a:ext cx="7777162" cy="17589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40000"/>
              </a:spcBef>
              <a:buClrTx/>
              <a:buSzTx/>
              <a:buFontTx/>
              <a:buNone/>
            </a:pPr>
            <a:r>
              <a:rPr lang="zh-CN" altLang="en-US" sz="2800" b="1" dirty="0">
                <a:latin typeface="Times New Roman" panose="02020603050405020304" pitchFamily="18" charset="0"/>
              </a:rPr>
              <a:t>解： </a:t>
            </a:r>
            <a:r>
              <a:rPr lang="en-US" altLang="zh-CN" sz="2800" b="1" dirty="0">
                <a:latin typeface="Times New Roman" panose="02020603050405020304" pitchFamily="18" charset="0"/>
                <a:sym typeface="Symbol" panose="05050102010706020507" pitchFamily="18" charset="2"/>
              </a:rPr>
              <a:t>G(x</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y)</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高于</a:t>
            </a:r>
            <a:r>
              <a:rPr lang="en-US" altLang="zh-CN" sz="2800" b="1" dirty="0">
                <a:latin typeface="Times New Roman" panose="02020603050405020304" pitchFamily="18" charset="0"/>
                <a:sym typeface="Symbol" panose="05050102010706020507" pitchFamily="18" charset="2"/>
              </a:rPr>
              <a:t>y</a:t>
            </a:r>
            <a:endParaRPr lang="en-US" altLang="zh-CN" sz="2800" b="1" dirty="0">
              <a:latin typeface="Times New Roman" panose="02020603050405020304" pitchFamily="18" charset="0"/>
              <a:sym typeface="Symbol" panose="05050102010706020507" pitchFamily="18" charset="2"/>
            </a:endParaRPr>
          </a:p>
          <a:p>
            <a:pPr marL="0" lvl="0" indent="0" eaLnBrk="1" hangingPunct="1">
              <a:spcBef>
                <a:spcPct val="4000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y) (G(x</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y) </a:t>
            </a:r>
            <a:r>
              <a:rPr lang="en-US" altLang="zh-CN" sz="28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G(y</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x))</a:t>
            </a:r>
            <a:endParaRPr lang="en-US" altLang="zh-CN" sz="2800" b="1" dirty="0">
              <a:latin typeface="Times New Roman" panose="02020603050405020304" pitchFamily="18" charset="0"/>
              <a:sym typeface="Symbol" panose="05050102010706020507" pitchFamily="18" charset="2"/>
            </a:endParaRPr>
          </a:p>
          <a:p>
            <a:pPr marL="0" lvl="0" indent="0" eaLnBrk="1" hangingPunct="1">
              <a:spcBef>
                <a:spcPct val="50000"/>
              </a:spcBef>
              <a:buClrTx/>
              <a:buSzTx/>
              <a:buFontTx/>
              <a:buNone/>
            </a:pPr>
            <a:endParaRPr lang="en-US" altLang="zh-CN" sz="2800" dirty="0">
              <a:latin typeface="Times New Roman" panose="02020603050405020304" pitchFamily="18" charset="0"/>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437">
                                            <p:txEl>
                                              <p:charRg st="0" end="1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437">
                                            <p:txEl>
                                              <p:charRg st="15" end="5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8C9CA24-8E8F-4A42-AE1B-08E38DDC335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765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27652" name="Rectangle 3"/>
          <p:cNvSpPr>
            <a:spLocks noGrp="1"/>
          </p:cNvSpPr>
          <p:nvPr>
            <p:ph idx="1" hasCustomPrompt="1"/>
          </p:nvPr>
        </p:nvSpPr>
        <p:spPr>
          <a:xfrm>
            <a:off x="304800" y="1143000"/>
            <a:ext cx="8610600" cy="5257800"/>
          </a:xfrm>
        </p:spPr>
        <p:txBody>
          <a:bodyPr vert="horz" wrap="square" lIns="91440" tIns="45720" rIns="91440" bIns="45720" anchor="t" anchorCtr="0"/>
          <a:p>
            <a:pPr marL="1428750" indent="-1428750"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2</a:t>
            </a:r>
            <a:r>
              <a:rPr lang="zh-CN" altLang="en-US" sz="2800" b="1" dirty="0">
                <a:solidFill>
                  <a:srgbClr val="FF0000"/>
                </a:solidFill>
                <a:latin typeface="Times New Roman" panose="02020603050405020304" pitchFamily="18" charset="0"/>
                <a:ea typeface="黑体" panose="02010609060101010101" pitchFamily="49" charset="-122"/>
              </a:rPr>
              <a:t>）存在量词</a:t>
            </a:r>
            <a:endParaRPr lang="zh-CN" altLang="en-US" sz="2800" b="1" dirty="0">
              <a:solidFill>
                <a:srgbClr val="FF0000"/>
              </a:solidFill>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符号：</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读作：“存在一个”，“对于一些”，“对于某些”，  “至少存在一个”，“这里存在着这样的”等等。</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几种形式的读法：</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A(x) </a:t>
            </a:r>
            <a:r>
              <a:rPr lang="zh-CN" altLang="en-US" sz="2800" b="1" dirty="0">
                <a:latin typeface="Times New Roman" panose="02020603050405020304" pitchFamily="18" charset="0"/>
                <a:ea typeface="黑体" panose="02010609060101010101" pitchFamily="49" charset="-122"/>
              </a:rPr>
              <a:t>：存在一个</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，使</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x)¬A(x) </a:t>
            </a:r>
            <a:r>
              <a:rPr lang="zh-CN" altLang="en-US" sz="2800" b="1" dirty="0">
                <a:latin typeface="Times New Roman" panose="02020603050405020304" pitchFamily="18" charset="0"/>
                <a:ea typeface="黑体" panose="02010609060101010101" pitchFamily="49" charset="-122"/>
              </a:rPr>
              <a:t>：存在一个</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，使</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不是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A(x) </a:t>
            </a:r>
            <a:r>
              <a:rPr lang="zh-CN" altLang="en-US" sz="2800" b="1" dirty="0">
                <a:latin typeface="Times New Roman" panose="02020603050405020304" pitchFamily="18" charset="0"/>
                <a:ea typeface="黑体" panose="02010609060101010101" pitchFamily="49" charset="-122"/>
              </a:rPr>
              <a:t>：不存在一个</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，使</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1428750" indent="-142875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x)¬A(x) </a:t>
            </a:r>
            <a:r>
              <a:rPr lang="zh-CN" altLang="en-US" sz="2800" b="1" dirty="0">
                <a:latin typeface="Times New Roman" panose="02020603050405020304" pitchFamily="18" charset="0"/>
                <a:ea typeface="黑体" panose="02010609060101010101" pitchFamily="49" charset="-122"/>
              </a:rPr>
              <a:t>：不存在一个</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 使</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不是</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FB9C871-2181-48D7-91ED-7649193B9FA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9459" name="Rectangle 3"/>
          <p:cNvSpPr>
            <a:spLocks noGrp="1"/>
          </p:cNvSpPr>
          <p:nvPr>
            <p:ph idx="1" hasCustomPrompt="1"/>
          </p:nvPr>
        </p:nvSpPr>
        <p:spPr>
          <a:xfrm>
            <a:off x="457200" y="1268413"/>
            <a:ext cx="7826375" cy="1295400"/>
          </a:xfrm>
        </p:spPr>
        <p:txBody>
          <a:bodyPr vert="horz" wrap="square" lIns="91440" tIns="45720" rIns="91440" bIns="45720" anchor="t" anchorCtr="0"/>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例：存在一个人。</a:t>
            </a:r>
            <a:endParaRPr lang="zh-CN" altLang="en-US" sz="2800" b="1" dirty="0">
              <a:solidFill>
                <a:schemeClr val="tx2"/>
              </a:solidFill>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M(x)</a:t>
            </a:r>
            <a:endParaRPr lang="en-US" altLang="zh-CN" sz="2800" b="1" dirty="0">
              <a:latin typeface="Times New Roman" panose="02020603050405020304" pitchFamily="18" charset="0"/>
              <a:ea typeface="黑体" panose="02010609060101010101" pitchFamily="49" charset="-122"/>
            </a:endParaRPr>
          </a:p>
        </p:txBody>
      </p:sp>
      <p:sp>
        <p:nvSpPr>
          <p:cNvPr id="19460" name="Text Box 4"/>
          <p:cNvSpPr txBox="1"/>
          <p:nvPr/>
        </p:nvSpPr>
        <p:spPr>
          <a:xfrm>
            <a:off x="468313" y="2924175"/>
            <a:ext cx="8305800" cy="154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例：存在很聪明的人。</a:t>
            </a:r>
            <a:endParaRPr lang="zh-CN" altLang="en-US" sz="2800" b="1" dirty="0">
              <a:solidFill>
                <a:schemeClr val="tx2"/>
              </a:solidFill>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C(x)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很聪明；</a:t>
            </a:r>
            <a:endParaRPr lang="zh-CN" altLang="en-US" sz="2800" b="1" dirty="0">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(M(x) </a:t>
            </a:r>
            <a:r>
              <a:rPr lang="en-US" altLang="zh-CN" sz="2400" b="1"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C(x))</a:t>
            </a: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p:txBody>
      </p:sp>
      <p:sp>
        <p:nvSpPr>
          <p:cNvPr id="19461" name="Text Box 5"/>
          <p:cNvSpPr txBox="1"/>
          <p:nvPr/>
        </p:nvSpPr>
        <p:spPr>
          <a:xfrm>
            <a:off x="323850" y="4692650"/>
            <a:ext cx="7772400" cy="154463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例：某些实数是有理数。</a:t>
            </a:r>
            <a:endParaRPr lang="zh-CN" altLang="en-US" sz="2800" b="1" dirty="0">
              <a:solidFill>
                <a:schemeClr val="tx2"/>
              </a:solidFill>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是实数         </a:t>
            </a:r>
            <a:r>
              <a:rPr lang="en-US" altLang="zh-CN" sz="2800" b="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是有理数。 </a:t>
            </a:r>
            <a:endParaRPr lang="zh-CN" altLang="en-US" sz="2800" b="1" dirty="0">
              <a:latin typeface="Times New Roman" panose="02020603050405020304" pitchFamily="18" charset="0"/>
              <a:ea typeface="黑体" panose="02010609060101010101" pitchFamily="49" charset="-122"/>
            </a:endParaRPr>
          </a:p>
          <a:p>
            <a:pPr marL="0" lvl="0" indent="0"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x)(R</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R</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28678" name="Rectangle 6"/>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charRg st="9" end="2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charRg st="28" end="4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460">
                                            <p:txEl>
                                              <p:charRg st="11" end="3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2" presetClass="entr" presetSubtype="4" fill="hold" nodeType="clickEffect">
                                  <p:stCondLst>
                                    <p:cond delay="0"/>
                                  </p:stCondLst>
                                  <p:childTnLst>
                                    <p:set>
                                      <p:cBhvr>
                                        <p:cTn id="18" dur="1" fill="hold">
                                          <p:stCondLst>
                                            <p:cond delay="0"/>
                                          </p:stCondLst>
                                        </p:cTn>
                                        <p:tgtEl>
                                          <p:spTgt spid="19460">
                                            <p:txEl>
                                              <p:charRg st="30" end="57"/>
                                            </p:txEl>
                                          </p:spTgt>
                                        </p:tgtEl>
                                        <p:attrNameLst>
                                          <p:attrName>style.visibility</p:attrName>
                                        </p:attrNameLst>
                                      </p:cBhvr>
                                      <p:to>
                                        <p:strVal val="visible"/>
                                      </p:to>
                                    </p:set>
                                    <p:animEffect transition="in" filter="slide(fromBottom)">
                                      <p:cBhvr>
                                        <p:cTn id="19" dur="500"/>
                                        <p:tgtEl>
                                          <p:spTgt spid="19460">
                                            <p:txEl>
                                              <p:charRg st="30" end="57"/>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9461">
                                            <p:txEl>
                                              <p:charRg st="12" end="55"/>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9461">
                                            <p:txEl>
                                              <p:charRg st="55" end="85"/>
                                            </p:txEl>
                                          </p:spTgt>
                                        </p:tgtEl>
                                        <p:attrNameLst>
                                          <p:attrName>style.visibility</p:attrName>
                                        </p:attrNameLst>
                                      </p:cBhvr>
                                      <p:to>
                                        <p:strVal val="visible"/>
                                      </p:to>
                                    </p:set>
                                    <p:animEffect transition="in" filter="slide(fromBottom)">
                                      <p:cBhvr>
                                        <p:cTn id="28" dur="500"/>
                                        <p:tgtEl>
                                          <p:spTgt spid="19461">
                                            <p:txEl>
                                              <p:charRg st="55" end="8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609594C-7AB7-47B7-8F15-E50A80C1BE8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969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29700"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3</a:t>
            </a:r>
            <a:r>
              <a:rPr lang="zh-CN" altLang="en-US" sz="2800" b="1" dirty="0">
                <a:solidFill>
                  <a:srgbClr val="FF0000"/>
                </a:solidFill>
                <a:latin typeface="Times New Roman" panose="02020603050405020304" pitchFamily="18" charset="0"/>
                <a:ea typeface="黑体" panose="02010609060101010101" pitchFamily="49" charset="-122"/>
              </a:rPr>
              <a:t>）存在唯一量词</a:t>
            </a:r>
            <a:endParaRPr lang="zh-CN" altLang="en-US" sz="2800" b="1" dirty="0">
              <a:solidFill>
                <a:srgbClr val="FF0000"/>
              </a:solidFill>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符号：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表示：“恰有一个”，“存在唯一一个”等。</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24B3D10-DAD1-4702-AD70-9EB84358297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072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7763" name="Rectangle 3"/>
          <p:cNvSpPr>
            <a:spLocks noGrp="1"/>
          </p:cNvSpPr>
          <p:nvPr>
            <p:ph idx="1" hasCustomPrompt="1"/>
          </p:nvPr>
        </p:nvSpPr>
        <p:spPr/>
        <p:txBody>
          <a:bodyPr vert="horz" wrap="square" lIns="91440" tIns="45720" rIns="91440" bIns="45720" anchor="t" anchorCtr="0"/>
          <a:p>
            <a:pPr marL="765175" indent="-765175" eaLnBrk="1" hangingPunct="1">
              <a:buNone/>
            </a:pPr>
            <a:r>
              <a:rPr lang="zh-CN" altLang="en-US" sz="2800" b="1" dirty="0">
                <a:solidFill>
                  <a:srgbClr val="FF0000"/>
                </a:solidFill>
                <a:latin typeface="黑体" panose="02010609060101010101" pitchFamily="49" charset="-122"/>
                <a:ea typeface="黑体" panose="02010609060101010101" pitchFamily="49" charset="-122"/>
              </a:rPr>
              <a:t>注意：</a:t>
            </a:r>
            <a:endParaRPr lang="zh-CN" altLang="en-US" sz="2800" b="1" dirty="0">
              <a:solidFill>
                <a:srgbClr val="FF0000"/>
              </a:solidFill>
              <a:latin typeface="黑体" panose="02010609060101010101" pitchFamily="49" charset="-122"/>
              <a:ea typeface="黑体" panose="02010609060101010101" pitchFamily="49" charset="-122"/>
            </a:endParaRPr>
          </a:p>
          <a:p>
            <a:pPr marL="765175" indent="-765175" eaLnBrk="1" hangingPunct="1">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1</a:t>
            </a:r>
            <a:r>
              <a:rPr lang="zh-CN" altLang="en-US" sz="2800" b="1" dirty="0">
                <a:latin typeface="黑体" panose="02010609060101010101" pitchFamily="49" charset="-122"/>
                <a:ea typeface="黑体" panose="02010609060101010101" pitchFamily="49" charset="-122"/>
              </a:rPr>
              <a:t>）论述域不同，由量词确定的表达式也不同。</a:t>
            </a:r>
            <a:endParaRPr lang="zh-CN" altLang="en-US" sz="2800" b="1" dirty="0">
              <a:latin typeface="黑体" panose="02010609060101010101" pitchFamily="49" charset="-122"/>
              <a:ea typeface="黑体" panose="02010609060101010101" pitchFamily="49" charset="-122"/>
            </a:endParaRPr>
          </a:p>
          <a:p>
            <a:pPr marL="765175" indent="-765175" eaLnBrk="1" hangingPunct="1">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）在命题函数中，个体域可以限定，也可不限定。不限定即使用全总个体域。</a:t>
            </a:r>
            <a:endParaRPr lang="zh-CN" altLang="en-US" sz="2800" b="1" dirty="0">
              <a:latin typeface="黑体" panose="02010609060101010101" pitchFamily="49" charset="-122"/>
              <a:ea typeface="黑体" panose="02010609060101010101" pitchFamily="49" charset="-122"/>
            </a:endParaRPr>
          </a:p>
          <a:p>
            <a:pPr marL="765175" indent="-765175" eaLnBrk="1" hangingPunct="1">
              <a:buNone/>
            </a:pPr>
            <a:r>
              <a:rPr lang="zh-CN" altLang="en-US" sz="2800" b="1" dirty="0">
                <a:latin typeface="黑体" panose="02010609060101010101" pitchFamily="49" charset="-122"/>
                <a:ea typeface="黑体" panose="02010609060101010101" pitchFamily="49" charset="-122"/>
              </a:rPr>
              <a:t>（</a:t>
            </a:r>
            <a:r>
              <a:rPr lang="en-US" altLang="zh-CN" sz="2800" b="1" dirty="0">
                <a:latin typeface="黑体" panose="02010609060101010101" pitchFamily="49" charset="-122"/>
                <a:ea typeface="黑体" panose="02010609060101010101" pitchFamily="49" charset="-122"/>
              </a:rPr>
              <a:t>3</a:t>
            </a:r>
            <a:r>
              <a:rPr lang="zh-CN" altLang="en-US" sz="2800" b="1" dirty="0">
                <a:latin typeface="黑体" panose="02010609060101010101" pitchFamily="49" charset="-122"/>
                <a:ea typeface="黑体" panose="02010609060101010101" pitchFamily="49" charset="-122"/>
              </a:rPr>
              <a:t>）采用全总个体域时，谓词表达式中用</a:t>
            </a:r>
            <a:r>
              <a:rPr lang="zh-CN" altLang="en-US" sz="2800" b="1" dirty="0">
                <a:solidFill>
                  <a:srgbClr val="FF0000"/>
                </a:solidFill>
                <a:latin typeface="黑体" panose="02010609060101010101" pitchFamily="49" charset="-122"/>
                <a:ea typeface="黑体" panose="02010609060101010101" pitchFamily="49" charset="-122"/>
              </a:rPr>
              <a:t>特性谓词</a:t>
            </a:r>
            <a:r>
              <a:rPr lang="zh-CN" altLang="en-US" sz="2800" b="1" dirty="0">
                <a:latin typeface="黑体" panose="02010609060101010101" pitchFamily="49" charset="-122"/>
                <a:ea typeface="黑体" panose="02010609060101010101" pitchFamily="49" charset="-122"/>
              </a:rPr>
              <a:t>来限定客体变元的取值范围。</a:t>
            </a:r>
            <a:endParaRPr lang="zh-CN" altLang="en-US" sz="2800" b="1" dirty="0">
              <a:latin typeface="黑体" panose="02010609060101010101" pitchFamily="49" charset="-122"/>
              <a:ea typeface="黑体" panose="02010609060101010101" pitchFamily="49" charset="-122"/>
            </a:endParaRPr>
          </a:p>
        </p:txBody>
      </p:sp>
      <p:sp>
        <p:nvSpPr>
          <p:cNvPr id="117764" name="Text Box 4"/>
          <p:cNvSpPr txBox="1"/>
          <p:nvPr/>
        </p:nvSpPr>
        <p:spPr>
          <a:xfrm>
            <a:off x="685800" y="4648200"/>
            <a:ext cx="79248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1717675" lvl="0" indent="-1717675" eaLnBrk="1" hangingPunct="1">
              <a:spcBef>
                <a:spcPct val="50000"/>
              </a:spcBef>
              <a:buClrTx/>
              <a:buSzTx/>
              <a:buFontTx/>
              <a:buNone/>
            </a:pPr>
            <a:r>
              <a:rPr lang="en-US" altLang="zh-CN" sz="2800" b="1" dirty="0">
                <a:solidFill>
                  <a:srgbClr val="FF0000"/>
                </a:solidFill>
                <a:latin typeface="黑体" panose="02010609060101010101" pitchFamily="49" charset="-122"/>
                <a:ea typeface="黑体" panose="02010609060101010101" pitchFamily="49" charset="-122"/>
              </a:rPr>
              <a:t> </a:t>
            </a:r>
            <a:r>
              <a:rPr lang="zh-CN" altLang="en-US" sz="2800" b="1" dirty="0">
                <a:solidFill>
                  <a:srgbClr val="FF0000"/>
                </a:solidFill>
                <a:latin typeface="黑体" panose="02010609060101010101" pitchFamily="49" charset="-122"/>
                <a:ea typeface="黑体" panose="02010609060101010101" pitchFamily="49" charset="-122"/>
              </a:rPr>
              <a:t>特性谓词：</a:t>
            </a:r>
            <a:r>
              <a:rPr lang="zh-CN" altLang="en-US" sz="2800" b="1" dirty="0">
                <a:latin typeface="黑体" panose="02010609060101010101" pitchFamily="49" charset="-122"/>
                <a:ea typeface="黑体" panose="02010609060101010101" pitchFamily="49" charset="-122"/>
              </a:rPr>
              <a:t>在全总个体域中，将每个客体变元的变化范围加以限制的谓词。</a:t>
            </a:r>
            <a:endParaRPr lang="zh-CN" altLang="en-US" sz="2800" b="1"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7763">
                                            <p:txEl>
                                              <p:charRg st="4" end="2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7763">
                                            <p:txEl>
                                              <p:charRg st="27" end="6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7763">
                                            <p:txEl>
                                              <p:charRg st="64" end="10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 presetClass="entr" presetSubtype="10" fill="hold" grpId="0" nodeType="clickEffect">
                                  <p:stCondLst>
                                    <p:cond delay="0"/>
                                  </p:stCondLst>
                                  <p:childTnLst>
                                    <p:set>
                                      <p:cBhvr>
                                        <p:cTn id="18" dur="1" fill="hold">
                                          <p:stCondLst>
                                            <p:cond delay="0"/>
                                          </p:stCondLst>
                                        </p:cTn>
                                        <p:tgtEl>
                                          <p:spTgt spid="117764"/>
                                        </p:tgtEl>
                                        <p:attrNameLst>
                                          <p:attrName>style.visibility</p:attrName>
                                        </p:attrNameLst>
                                      </p:cBhvr>
                                      <p:to>
                                        <p:strVal val="visible"/>
                                      </p:to>
                                    </p:set>
                                    <p:animEffect transition="in" filter="checkerboard(across)">
                                      <p:cBhvr>
                                        <p:cTn id="19" dur="500"/>
                                        <p:tgtEl>
                                          <p:spTgt spid="1177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3" grpId="0" uiExpand="1" build="p"/>
      <p:bldP spid="11776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4CD0E6C-6C66-4E63-AF1C-5DE9D283898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174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§2 </a:t>
            </a:r>
            <a:r>
              <a:rPr lang="zh-CN" altLang="en-US" sz="3200" b="1" dirty="0">
                <a:solidFill>
                  <a:srgbClr val="0000CC"/>
                </a:solidFill>
                <a:latin typeface="黑体" panose="02010609060101010101" pitchFamily="49" charset="-122"/>
                <a:ea typeface="黑体" panose="02010609060101010101" pitchFamily="49" charset="-122"/>
              </a:rPr>
              <a:t>命题函数与量词</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8787" name="Rectangle 3"/>
          <p:cNvSpPr>
            <a:spLocks noGrp="1"/>
          </p:cNvSpPr>
          <p:nvPr>
            <p:ph idx="1" hasCustomPrompt="1"/>
          </p:nvPr>
        </p:nvSpPr>
        <p:spPr>
          <a:xfrm>
            <a:off x="533400" y="1155700"/>
            <a:ext cx="8001000" cy="2057400"/>
          </a:xfrm>
        </p:spPr>
        <p:txBody>
          <a:bodyPr vert="horz" wrap="square" lIns="91440" tIns="45720" rIns="91440" bIns="45720" anchor="t" anchorCtr="0"/>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例：所有的人都是会死的。</a:t>
            </a:r>
            <a:endParaRPr lang="zh-CN" altLang="en-US" sz="2800" b="1" dirty="0">
              <a:solidFill>
                <a:schemeClr val="tx2"/>
              </a:solidFill>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a:t>
            </a:r>
            <a:r>
              <a:rPr lang="en-US" altLang="zh-CN" sz="2800" b="1" dirty="0">
                <a:latin typeface="Times New Roman" panose="02020603050405020304" pitchFamily="18" charset="0"/>
                <a:ea typeface="黑体" panose="02010609060101010101" pitchFamily="49" charset="-122"/>
              </a:rPr>
              <a:t>S(x)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是会死的。</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个体域约定为</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人类</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(S(x))</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全总个体域：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 M(x)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S(x) )</a:t>
            </a:r>
            <a:endParaRPr lang="en-US" altLang="zh-CN" sz="2800" b="1" dirty="0">
              <a:latin typeface="Times New Roman" panose="02020603050405020304" pitchFamily="18" charset="0"/>
              <a:ea typeface="黑体" panose="02010609060101010101" pitchFamily="49" charset="-122"/>
            </a:endParaRPr>
          </a:p>
        </p:txBody>
      </p:sp>
      <p:sp>
        <p:nvSpPr>
          <p:cNvPr id="118788" name="Rectangle 4"/>
          <p:cNvSpPr/>
          <p:nvPr/>
        </p:nvSpPr>
        <p:spPr>
          <a:xfrm>
            <a:off x="533400" y="3213100"/>
            <a:ext cx="8001000" cy="2057400"/>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342900" lvl="0" indent="-342900"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例：有一些人是不怕死的。</a:t>
            </a:r>
            <a:endParaRPr lang="zh-CN" altLang="en-US" sz="2800" b="1" dirty="0">
              <a:solidFill>
                <a:schemeClr val="tx2"/>
              </a:solidFill>
              <a:latin typeface="Times New Roman" panose="02020603050405020304" pitchFamily="18" charset="0"/>
              <a:ea typeface="黑体" panose="02010609060101010101" pitchFamily="49" charset="-122"/>
            </a:endParaRPr>
          </a:p>
          <a:p>
            <a:pPr marL="342900" lvl="0" indent="-342900"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a:t>
            </a:r>
            <a:r>
              <a:rPr lang="en-US" altLang="zh-CN" sz="2800" b="1" dirty="0">
                <a:latin typeface="Times New Roman" panose="02020603050405020304" pitchFamily="18" charset="0"/>
                <a:ea typeface="黑体" panose="02010609060101010101" pitchFamily="49" charset="-122"/>
              </a:rPr>
              <a:t>F(x)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是不怕死的。</a:t>
            </a:r>
            <a:endParaRPr lang="zh-CN" altLang="en-US" sz="2800" b="1" dirty="0">
              <a:latin typeface="Times New Roman" panose="02020603050405020304" pitchFamily="18" charset="0"/>
              <a:ea typeface="黑体" panose="02010609060101010101" pitchFamily="49" charset="-122"/>
            </a:endParaRPr>
          </a:p>
          <a:p>
            <a:pPr marL="342900" lvl="0" indent="-342900" eaLnBrk="1" hangingPunct="1">
              <a:buNone/>
            </a:pPr>
            <a:r>
              <a:rPr lang="zh-CN" altLang="en-US" sz="2800" b="1" dirty="0">
                <a:latin typeface="Times New Roman" panose="02020603050405020304" pitchFamily="18" charset="0"/>
                <a:ea typeface="黑体" panose="02010609060101010101" pitchFamily="49" charset="-122"/>
              </a:rPr>
              <a:t>       个体域约定为</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人类</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(F(x))</a:t>
            </a:r>
            <a:endParaRPr lang="en-US" altLang="zh-CN" sz="2800" b="1" dirty="0">
              <a:latin typeface="Times New Roman" panose="02020603050405020304" pitchFamily="18" charset="0"/>
              <a:ea typeface="黑体" panose="02010609060101010101" pitchFamily="49" charset="-122"/>
            </a:endParaRPr>
          </a:p>
          <a:p>
            <a:pPr marL="342900" lvl="0" indent="-342900" eaLnBrk="1" hangingPunct="1">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全总个体域：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 M(x)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F(x) )</a:t>
            </a:r>
            <a:endParaRPr lang="en-US" altLang="zh-CN" sz="2800" b="1" dirty="0">
              <a:latin typeface="Times New Roman" panose="02020603050405020304" pitchFamily="18" charset="0"/>
              <a:ea typeface="黑体" panose="02010609060101010101" pitchFamily="49" charset="-122"/>
            </a:endParaRPr>
          </a:p>
        </p:txBody>
      </p:sp>
      <p:sp>
        <p:nvSpPr>
          <p:cNvPr id="118789" name="Text Box 5"/>
          <p:cNvSpPr txBox="1"/>
          <p:nvPr/>
        </p:nvSpPr>
        <p:spPr>
          <a:xfrm>
            <a:off x="762000" y="5270500"/>
            <a:ext cx="7924800" cy="104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en-US" altLang="zh-CN" sz="2600" b="1" dirty="0">
                <a:solidFill>
                  <a:srgbClr val="000099"/>
                </a:solidFill>
                <a:latin typeface="黑体" panose="02010609060101010101" pitchFamily="49" charset="-122"/>
                <a:ea typeface="黑体" panose="02010609060101010101" pitchFamily="49" charset="-122"/>
              </a:rPr>
              <a:t> </a:t>
            </a:r>
            <a:r>
              <a:rPr lang="zh-CN" altLang="en-US" sz="2600" b="1" dirty="0">
                <a:solidFill>
                  <a:srgbClr val="000099"/>
                </a:solidFill>
                <a:latin typeface="黑体" panose="02010609060101010101" pitchFamily="49" charset="-122"/>
                <a:ea typeface="黑体" panose="02010609060101010101" pitchFamily="49" charset="-122"/>
              </a:rPr>
              <a:t>用法：</a:t>
            </a:r>
            <a:r>
              <a:rPr lang="zh-CN" altLang="en-US" sz="2600" b="1" dirty="0">
                <a:solidFill>
                  <a:srgbClr val="FF0000"/>
                </a:solidFill>
                <a:latin typeface="黑体" panose="02010609060101010101" pitchFamily="49" charset="-122"/>
                <a:ea typeface="黑体" panose="02010609060101010101" pitchFamily="49" charset="-122"/>
              </a:rPr>
              <a:t>对全称量词，特性谓词作前件；</a:t>
            </a:r>
            <a:endParaRPr lang="zh-CN" altLang="en-US" sz="2600" b="1" dirty="0">
              <a:solidFill>
                <a:srgbClr val="FF0000"/>
              </a:solidFill>
              <a:latin typeface="黑体" panose="02010609060101010101" pitchFamily="49" charset="-122"/>
              <a:ea typeface="黑体" panose="02010609060101010101" pitchFamily="49" charset="-122"/>
            </a:endParaRPr>
          </a:p>
          <a:p>
            <a:pPr marL="0" lvl="0" indent="0" eaLnBrk="1" hangingPunct="1">
              <a:lnSpc>
                <a:spcPct val="120000"/>
              </a:lnSpc>
              <a:spcBef>
                <a:spcPct val="0"/>
              </a:spcBef>
              <a:buNone/>
            </a:pPr>
            <a:r>
              <a:rPr lang="zh-CN" altLang="en-US" sz="2600" b="1" dirty="0">
                <a:solidFill>
                  <a:srgbClr val="FF0000"/>
                </a:solidFill>
                <a:latin typeface="黑体" panose="02010609060101010101" pitchFamily="49" charset="-122"/>
                <a:ea typeface="黑体" panose="02010609060101010101" pitchFamily="49" charset="-122"/>
              </a:rPr>
              <a:t>       对存在量词，特性谓词作合取项。</a:t>
            </a:r>
            <a:endParaRPr lang="zh-CN" altLang="en-US" sz="2600" dirty="0">
              <a:solidFill>
                <a:srgbClr val="FF0000"/>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118787">
                                            <p:txEl>
                                              <p:charRg st="13" end="42"/>
                                            </p:txEl>
                                          </p:spTgt>
                                        </p:tgtEl>
                                        <p:attrNameLst>
                                          <p:attrName>style.visibility</p:attrName>
                                        </p:attrNameLst>
                                      </p:cBhvr>
                                      <p:to>
                                        <p:strVal val="visible"/>
                                      </p:to>
                                    </p:set>
                                    <p:animEffect transition="in" filter="checkerboard(across)">
                                      <p:cBhvr>
                                        <p:cTn id="7" dur="500"/>
                                        <p:tgtEl>
                                          <p:spTgt spid="118787">
                                            <p:txEl>
                                              <p:charRg st="13" end="4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18787">
                                            <p:txEl>
                                              <p:charRg st="42" end="72"/>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18787">
                                            <p:txEl>
                                              <p:charRg st="72" end="12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18788">
                                            <p:txEl>
                                              <p:charRg st="0" end="13"/>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18788">
                                            <p:txEl>
                                              <p:charRg st="13" end="4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18788">
                                            <p:txEl>
                                              <p:charRg st="43" end="7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18788">
                                            <p:txEl>
                                              <p:charRg st="73" end="122"/>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grpId="0" nodeType="clickEffect">
                                  <p:stCondLst>
                                    <p:cond delay="0"/>
                                  </p:stCondLst>
                                  <p:childTnLst>
                                    <p:set>
                                      <p:cBhvr>
                                        <p:cTn id="35" dur="1" fill="hold">
                                          <p:stCondLst>
                                            <p:cond delay="0"/>
                                          </p:stCondLst>
                                        </p:cTn>
                                        <p:tgtEl>
                                          <p:spTgt spid="118789"/>
                                        </p:tgtEl>
                                        <p:attrNameLst>
                                          <p:attrName>style.visibility</p:attrName>
                                        </p:attrNameLst>
                                      </p:cBhvr>
                                      <p:to>
                                        <p:strVal val="visible"/>
                                      </p:to>
                                    </p:set>
                                    <p:animEffect transition="in" filter="checkerboard(across)">
                                      <p:cBhvr>
                                        <p:cTn id="36" dur="500"/>
                                        <p:tgtEl>
                                          <p:spTgt spid="1187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78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AD68958-A1D9-42B6-B549-BADB10B4D5D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2771"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69987"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69988" name="Picture 4"/>
          <p:cNvPicPr>
            <a:picLocks noChangeAspect="1"/>
          </p:cNvPicPr>
          <p:nvPr/>
        </p:nvPicPr>
        <p:blipFill>
          <a:blip r:embed="rId1"/>
          <a:stretch>
            <a:fillRect/>
          </a:stretch>
        </p:blipFill>
        <p:spPr>
          <a:xfrm>
            <a:off x="755650" y="2708275"/>
            <a:ext cx="360363" cy="284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69988"/>
                                        </p:tgtEl>
                                        <p:attrNameLst>
                                          <p:attrName>style.visibility</p:attrName>
                                        </p:attrNameLst>
                                      </p:cBhvr>
                                      <p:to>
                                        <p:strVal val="visible"/>
                                      </p:to>
                                    </p:set>
                                    <p:anim calcmode="lin" valueType="num">
                                      <p:cBhvr additive="base">
                                        <p:cTn id="7" dur="500" fill="hold"/>
                                        <p:tgtEl>
                                          <p:spTgt spid="169988"/>
                                        </p:tgtEl>
                                        <p:attrNameLst>
                                          <p:attrName>ppt_x</p:attrName>
                                        </p:attrNameLst>
                                      </p:cBhvr>
                                      <p:tavLst>
                                        <p:tav tm="0">
                                          <p:val>
                                            <p:strVal val="0-#ppt_w/2"/>
                                          </p:val>
                                        </p:tav>
                                        <p:tav tm="100000">
                                          <p:val>
                                            <p:strVal val="#ppt_x"/>
                                          </p:val>
                                        </p:tav>
                                      </p:tavLst>
                                    </p:anim>
                                    <p:anim calcmode="lin" valueType="num">
                                      <p:cBhvr additive="base">
                                        <p:cTn id="8" dur="500" fill="hold"/>
                                        <p:tgtEl>
                                          <p:spTgt spid="16998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69987">
                                            <p:txEl>
                                              <p:charRg st="0" end="13"/>
                                            </p:txEl>
                                          </p:spTgt>
                                        </p:tgtEl>
                                        <p:attrNameLst>
                                          <p:attrName>style.opacity</p:attrName>
                                        </p:attrNameLst>
                                      </p:cBhvr>
                                      <p:to>
                                        <p:strVal val="0.15"/>
                                      </p:to>
                                    </p:set>
                                    <p:animEffect filter="image" prLst="opacity: 0.15">
                                      <p:cBhvr rctx="IE">
                                        <p:cTn id="12" dur="indefinite"/>
                                        <p:tgtEl>
                                          <p:spTgt spid="169987">
                                            <p:txEl>
                                              <p:charRg st="0" end="13"/>
                                            </p:txEl>
                                          </p:spTgt>
                                        </p:tgtEl>
                                      </p:cBhvr>
                                    </p:animEffect>
                                  </p:childTnLst>
                                </p:cTn>
                              </p:par>
                              <p:par>
                                <p:cTn id="13" presetID="9" presetClass="emph" presetSubtype="0" nodeType="withEffect">
                                  <p:stCondLst>
                                    <p:cond delay="0"/>
                                  </p:stCondLst>
                                  <p:childTnLst>
                                    <p:set>
                                      <p:cBhvr rctx="PPT">
                                        <p:cTn id="14" dur="indefinite"/>
                                        <p:tgtEl>
                                          <p:spTgt spid="169987">
                                            <p:txEl>
                                              <p:charRg st="13" end="24"/>
                                            </p:txEl>
                                          </p:spTgt>
                                        </p:tgtEl>
                                        <p:attrNameLst>
                                          <p:attrName>style.opacity</p:attrName>
                                        </p:attrNameLst>
                                      </p:cBhvr>
                                      <p:to>
                                        <p:strVal val="0.15"/>
                                      </p:to>
                                    </p:set>
                                    <p:animEffect filter="image" prLst="opacity: 0.15">
                                      <p:cBhvr rctx="IE">
                                        <p:cTn id="15" dur="indefinite"/>
                                        <p:tgtEl>
                                          <p:spTgt spid="169987">
                                            <p:txEl>
                                              <p:charRg st="13" end="24"/>
                                            </p:txEl>
                                          </p:spTgt>
                                        </p:tgtEl>
                                      </p:cBhvr>
                                    </p:animEffect>
                                  </p:childTnLst>
                                </p:cTn>
                              </p:par>
                              <p:par>
                                <p:cTn id="16" presetID="9" presetClass="emph" presetSubtype="0" nodeType="withEffect">
                                  <p:stCondLst>
                                    <p:cond delay="0"/>
                                  </p:stCondLst>
                                  <p:childTnLst>
                                    <p:set>
                                      <p:cBhvr rctx="PPT">
                                        <p:cTn id="17" dur="indefinite"/>
                                        <p:tgtEl>
                                          <p:spTgt spid="169987">
                                            <p:txEl>
                                              <p:charRg st="35" end="44"/>
                                            </p:txEl>
                                          </p:spTgt>
                                        </p:tgtEl>
                                        <p:attrNameLst>
                                          <p:attrName>style.opacity</p:attrName>
                                        </p:attrNameLst>
                                      </p:cBhvr>
                                      <p:to>
                                        <p:strVal val="0.15"/>
                                      </p:to>
                                    </p:set>
                                    <p:animEffect filter="image" prLst="opacity: 0.15">
                                      <p:cBhvr rctx="IE">
                                        <p:cTn id="18" dur="indefinite"/>
                                        <p:tgtEl>
                                          <p:spTgt spid="169987">
                                            <p:txEl>
                                              <p:charRg st="35" end="44"/>
                                            </p:txEl>
                                          </p:spTgt>
                                        </p:tgtEl>
                                      </p:cBhvr>
                                    </p:animEffect>
                                  </p:childTnLst>
                                </p:cTn>
                              </p:par>
                              <p:par>
                                <p:cTn id="19" presetID="9" presetClass="emph" presetSubtype="0" nodeType="withEffect">
                                  <p:stCondLst>
                                    <p:cond delay="0"/>
                                  </p:stCondLst>
                                  <p:childTnLst>
                                    <p:set>
                                      <p:cBhvr rctx="PPT">
                                        <p:cTn id="20" dur="indefinite"/>
                                        <p:tgtEl>
                                          <p:spTgt spid="169987">
                                            <p:txEl>
                                              <p:charRg st="44" end="60"/>
                                            </p:txEl>
                                          </p:spTgt>
                                        </p:tgtEl>
                                        <p:attrNameLst>
                                          <p:attrName>style.opacity</p:attrName>
                                        </p:attrNameLst>
                                      </p:cBhvr>
                                      <p:to>
                                        <p:strVal val="0.15"/>
                                      </p:to>
                                    </p:set>
                                    <p:animEffect filter="image" prLst="opacity: 0.15">
                                      <p:cBhvr rctx="IE">
                                        <p:cTn id="21" dur="indefinite"/>
                                        <p:tgtEl>
                                          <p:spTgt spid="169987">
                                            <p:txEl>
                                              <p:charRg st="44" end="60"/>
                                            </p:txEl>
                                          </p:spTgt>
                                        </p:tgtEl>
                                      </p:cBhvr>
                                    </p:animEffect>
                                  </p:childTnLst>
                                </p:cTn>
                              </p:par>
                              <p:par>
                                <p:cTn id="22" presetID="9" presetClass="emph" presetSubtype="0" nodeType="withEffect">
                                  <p:stCondLst>
                                    <p:cond delay="0"/>
                                  </p:stCondLst>
                                  <p:childTnLst>
                                    <p:set>
                                      <p:cBhvr rctx="PPT">
                                        <p:cTn id="23" dur="indefinite"/>
                                        <p:tgtEl>
                                          <p:spTgt spid="169987">
                                            <p:txEl>
                                              <p:charRg st="60" end="68"/>
                                            </p:txEl>
                                          </p:spTgt>
                                        </p:tgtEl>
                                        <p:attrNameLst>
                                          <p:attrName>style.opacity</p:attrName>
                                        </p:attrNameLst>
                                      </p:cBhvr>
                                      <p:to>
                                        <p:strVal val="0.15"/>
                                      </p:to>
                                    </p:set>
                                    <p:animEffect filter="image" prLst="opacity: 0.15">
                                      <p:cBhvr rctx="IE">
                                        <p:cTn id="24" dur="indefinite"/>
                                        <p:tgtEl>
                                          <p:spTgt spid="169987">
                                            <p:txEl>
                                              <p:charRg st="60" end="68"/>
                                            </p:txEl>
                                          </p:spTgt>
                                        </p:tgtEl>
                                      </p:cBhvr>
                                    </p:animEffect>
                                  </p:childTnLst>
                                </p:cTn>
                              </p:par>
                              <p:par>
                                <p:cTn id="25" presetID="9" presetClass="emph" presetSubtype="0" nodeType="withEffect">
                                  <p:stCondLst>
                                    <p:cond delay="0"/>
                                  </p:stCondLst>
                                  <p:childTnLst>
                                    <p:set>
                                      <p:cBhvr rctx="PPT">
                                        <p:cTn id="26" dur="indefinite"/>
                                        <p:tgtEl>
                                          <p:spTgt spid="169987">
                                            <p:txEl>
                                              <p:charRg st="68" end="81"/>
                                            </p:txEl>
                                          </p:spTgt>
                                        </p:tgtEl>
                                        <p:attrNameLst>
                                          <p:attrName>style.opacity</p:attrName>
                                        </p:attrNameLst>
                                      </p:cBhvr>
                                      <p:to>
                                        <p:strVal val="0.15"/>
                                      </p:to>
                                    </p:set>
                                    <p:animEffect filter="image" prLst="opacity: 0.15">
                                      <p:cBhvr rctx="IE">
                                        <p:cTn id="27" dur="indefinite"/>
                                        <p:tgtEl>
                                          <p:spTgt spid="169987">
                                            <p:txEl>
                                              <p:charRg st="68"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3FD8DD5-493F-4BE9-A794-1A00DF02123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7"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6148" name="Rectangle 3"/>
          <p:cNvSpPr>
            <a:spLocks noGrp="1"/>
          </p:cNvSpPr>
          <p:nvPr>
            <p:ph idx="1" hasCustomPrompt="1"/>
          </p:nvPr>
        </p:nvSpPr>
        <p:spPr>
          <a:xfrm>
            <a:off x="533400" y="1371600"/>
            <a:ext cx="7567613" cy="4800600"/>
          </a:xfrm>
        </p:spPr>
        <p:txBody>
          <a:bodyPr vert="horz" wrap="square" lIns="91440" tIns="45720" rIns="91440" bIns="45720" anchor="t" anchorCtr="0"/>
          <a:p>
            <a:pPr marL="609600" indent="-609600" eaLnBrk="1" hangingPunct="1">
              <a:lnSpc>
                <a:spcPct val="120000"/>
              </a:lnSpc>
              <a:spcBef>
                <a:spcPct val="0"/>
              </a:spcBef>
              <a:buNone/>
            </a:pPr>
            <a:r>
              <a:rPr lang="zh-CN" altLang="en-US" sz="2800" b="1" dirty="0">
                <a:latin typeface="Times New Roman" panose="02020603050405020304" pitchFamily="18" charset="0"/>
              </a:rPr>
              <a:t>命题逻辑的局限：</a:t>
            </a:r>
            <a:endParaRPr lang="zh-CN" altLang="en-US" sz="2800" b="1" dirty="0">
              <a:latin typeface="Times New Roman" panose="02020603050405020304" pitchFamily="18" charset="0"/>
            </a:endParaRPr>
          </a:p>
          <a:p>
            <a:pPr marL="609600" indent="-609600" eaLnBrk="1" hangingPunct="1">
              <a:lnSpc>
                <a:spcPct val="120000"/>
              </a:lnSpc>
              <a:spcBef>
                <a:spcPct val="0"/>
              </a:spcBef>
              <a:buNone/>
            </a:pPr>
            <a:r>
              <a:rPr lang="en-US" altLang="zh-CN" sz="2800" b="1" dirty="0">
                <a:latin typeface="Times New Roman" panose="02020603050405020304" pitchFamily="18" charset="0"/>
              </a:rPr>
              <a:t>1. </a:t>
            </a:r>
            <a:r>
              <a:rPr lang="zh-CN" altLang="en-US" sz="2800" b="1" dirty="0">
                <a:latin typeface="Times New Roman" panose="02020603050405020304" pitchFamily="18" charset="0"/>
              </a:rPr>
              <a:t>命题作为最小的基本单元。</a:t>
            </a:r>
            <a:endParaRPr lang="zh-CN" altLang="en-US" sz="2800" b="1" dirty="0">
              <a:latin typeface="Times New Roman" panose="02020603050405020304" pitchFamily="18" charset="0"/>
            </a:endParaRPr>
          </a:p>
          <a:p>
            <a:pPr marL="609600" indent="-609600" eaLnBrk="1" hangingPunct="1">
              <a:lnSpc>
                <a:spcPct val="120000"/>
              </a:lnSpc>
              <a:spcBef>
                <a:spcPct val="0"/>
              </a:spcBef>
              <a:buNone/>
            </a:pPr>
            <a:r>
              <a:rPr lang="zh-CN" altLang="en-US" sz="2800" b="1" dirty="0">
                <a:latin typeface="Times New Roman" panose="02020603050405020304" pitchFamily="18" charset="0"/>
              </a:rPr>
              <a:t>     例     </a:t>
            </a:r>
            <a:r>
              <a:rPr lang="en-US" altLang="zh-CN" sz="2800" b="1" dirty="0">
                <a:latin typeface="Times New Roman" panose="02020603050405020304" pitchFamily="18" charset="0"/>
              </a:rPr>
              <a:t>P:   </a:t>
            </a:r>
            <a:r>
              <a:rPr lang="zh-CN" altLang="en-US" sz="2800" b="1" dirty="0">
                <a:latin typeface="Times New Roman" panose="02020603050405020304" pitchFamily="18" charset="0"/>
              </a:rPr>
              <a:t>王红是个大学生。</a:t>
            </a:r>
            <a:endParaRPr lang="zh-CN" altLang="en-US" sz="2800" b="1" dirty="0">
              <a:latin typeface="Times New Roman" panose="02020603050405020304" pitchFamily="18" charset="0"/>
            </a:endParaRPr>
          </a:p>
          <a:p>
            <a:pPr marL="609600" indent="-609600" eaLnBrk="1" hangingPunct="1">
              <a:lnSpc>
                <a:spcPct val="120000"/>
              </a:lnSpc>
              <a:spcBef>
                <a:spcPct val="0"/>
              </a:spcBef>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Q:   </a:t>
            </a:r>
            <a:r>
              <a:rPr lang="zh-CN" altLang="en-US" sz="2800" b="1" dirty="0">
                <a:latin typeface="Times New Roman" panose="02020603050405020304" pitchFamily="18" charset="0"/>
              </a:rPr>
              <a:t>黎明是个大学生。</a:t>
            </a:r>
            <a:endParaRPr lang="zh-CN" altLang="en-US" sz="2800" b="1" dirty="0">
              <a:latin typeface="Times New Roman" panose="02020603050405020304" pitchFamily="18" charset="0"/>
            </a:endParaRPr>
          </a:p>
          <a:p>
            <a:pPr marL="609600" indent="-609600" eaLnBrk="1" hangingPunct="1">
              <a:lnSpc>
                <a:spcPct val="120000"/>
              </a:lnSpc>
              <a:spcBef>
                <a:spcPct val="0"/>
              </a:spcBef>
              <a:buNone/>
            </a:pPr>
            <a:r>
              <a:rPr lang="en-US" altLang="zh-CN" sz="2800" b="1" dirty="0">
                <a:latin typeface="Times New Roman" panose="02020603050405020304" pitchFamily="18" charset="0"/>
              </a:rPr>
              <a:t>2.  </a:t>
            </a:r>
            <a:r>
              <a:rPr lang="zh-CN" altLang="en-US" sz="2800" b="1" dirty="0">
                <a:latin typeface="Times New Roman" panose="02020603050405020304" pitchFamily="18" charset="0"/>
              </a:rPr>
              <a:t>命题逻辑在推证中的局限。</a:t>
            </a:r>
            <a:endParaRPr lang="zh-CN" altLang="en-US" sz="2800" b="1" dirty="0">
              <a:latin typeface="Times New Roman" panose="02020603050405020304" pitchFamily="18" charset="0"/>
            </a:endParaRPr>
          </a:p>
          <a:p>
            <a:pPr marL="609600" indent="-609600" eaLnBrk="1" hangingPunct="1">
              <a:lnSpc>
                <a:spcPct val="120000"/>
              </a:lnSpc>
              <a:spcBef>
                <a:spcPct val="0"/>
              </a:spcBef>
              <a:buNone/>
            </a:pPr>
            <a:endParaRPr lang="en-US" altLang="zh-CN" sz="28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67792D5-27F6-4B24-9866-043E562A1FD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3795" name="Rectangle 3"/>
          <p:cNvSpPr>
            <a:spLocks noGrp="1"/>
          </p:cNvSpPr>
          <p:nvPr>
            <p:ph idx="1" hasCustomPrompt="1"/>
          </p:nvPr>
        </p:nvSpPr>
        <p:spPr>
          <a:xfrm>
            <a:off x="457200" y="1268413"/>
            <a:ext cx="8229600" cy="4862512"/>
          </a:xfrm>
        </p:spPr>
        <p:txBody>
          <a:bodyPr vert="horz" wrap="square" lIns="91440" tIns="45720" rIns="91440" bIns="45720" anchor="t" anchorCtr="0"/>
          <a:p>
            <a:pPr marL="533400" indent="-533400" eaLnBrk="1" hangingPunct="1">
              <a:lnSpc>
                <a:spcPct val="120000"/>
              </a:lnSpc>
              <a:buNone/>
            </a:pPr>
            <a:r>
              <a:rPr lang="en-US" altLang="zh-CN" sz="2800" b="1" dirty="0">
                <a:solidFill>
                  <a:srgbClr val="0000CC"/>
                </a:solidFill>
                <a:latin typeface="Times New Roman" panose="02020603050405020304" pitchFamily="18" charset="0"/>
                <a:ea typeface="黑体" panose="02010609060101010101" pitchFamily="49" charset="-122"/>
              </a:rPr>
              <a:t>1.</a:t>
            </a:r>
            <a:r>
              <a:rPr lang="zh-CN" altLang="en-US" sz="2800" b="1" dirty="0">
                <a:solidFill>
                  <a:srgbClr val="0000CC"/>
                </a:solidFill>
                <a:latin typeface="Times New Roman" panose="02020603050405020304" pitchFamily="18" charset="0"/>
                <a:ea typeface="黑体" panose="02010609060101010101" pitchFamily="49" charset="-122"/>
              </a:rPr>
              <a:t>谓词公式</a:t>
            </a:r>
            <a:endParaRPr lang="zh-CN" altLang="en-US" sz="2800" b="1" dirty="0">
              <a:solidFill>
                <a:srgbClr val="0000CC"/>
              </a:solidFill>
              <a:latin typeface="Times New Roman" panose="02020603050405020304" pitchFamily="18" charset="0"/>
              <a:ea typeface="黑体" panose="02010609060101010101" pitchFamily="49" charset="-122"/>
            </a:endParaRPr>
          </a:p>
          <a:p>
            <a:pPr marL="533400" indent="-533400" eaLnBrk="1" hangingPunct="1">
              <a:lnSpc>
                <a:spcPct val="120000"/>
              </a:lnSpc>
              <a:buNone/>
            </a:pPr>
            <a:r>
              <a:rPr lang="zh-CN" altLang="en-US" sz="2800" b="1" dirty="0">
                <a:solidFill>
                  <a:srgbClr val="FF0000"/>
                </a:solidFill>
                <a:latin typeface="Times New Roman" panose="02020603050405020304" pitchFamily="18" charset="0"/>
                <a:ea typeface="黑体" panose="02010609060101010101" pitchFamily="49" charset="-122"/>
              </a:rPr>
              <a:t>原子谓词公式：</a:t>
            </a:r>
            <a:endParaRPr lang="zh-CN" altLang="en-US" sz="2800" b="1" dirty="0">
              <a:solidFill>
                <a:srgbClr val="FF0000"/>
              </a:solidFill>
              <a:latin typeface="Times New Roman" panose="02020603050405020304" pitchFamily="18" charset="0"/>
              <a:ea typeface="黑体" panose="02010609060101010101" pitchFamily="49" charset="-122"/>
            </a:endParaRPr>
          </a:p>
          <a:p>
            <a:pPr marL="533400" indent="-533400" eaLnBrk="1" hangingPunct="1">
              <a:lnSpc>
                <a:spcPct val="120000"/>
              </a:lnSpc>
              <a:buNone/>
            </a:pPr>
            <a:r>
              <a:rPr lang="zh-CN" altLang="en-US" sz="2800" b="1" dirty="0">
                <a:solidFill>
                  <a:srgbClr val="FF0000"/>
                </a:solidFill>
                <a:latin typeface="Times New Roman" panose="02020603050405020304" pitchFamily="18" charset="0"/>
                <a:ea typeface="黑体" panose="02010609060101010101" pitchFamily="49" charset="-122"/>
              </a:rPr>
              <a:t>              </a:t>
            </a:r>
            <a:r>
              <a:rPr lang="zh-CN" altLang="en-US" sz="2800" b="1" dirty="0">
                <a:solidFill>
                  <a:schemeClr val="hlink"/>
                </a:solidFill>
                <a:latin typeface="Times New Roman" panose="02020603050405020304" pitchFamily="18" charset="0"/>
                <a:ea typeface="黑体" panose="02010609060101010101" pitchFamily="49" charset="-122"/>
              </a:rPr>
              <a:t>不出现</a:t>
            </a:r>
            <a:r>
              <a:rPr lang="zh-CN" altLang="en-US" sz="2800" b="1" dirty="0">
                <a:latin typeface="Times New Roman" panose="02020603050405020304" pitchFamily="18" charset="0"/>
                <a:ea typeface="黑体" panose="02010609060101010101" pitchFamily="49" charset="-122"/>
              </a:rPr>
              <a:t>命题</a:t>
            </a:r>
            <a:r>
              <a:rPr lang="zh-CN" altLang="en-US" sz="2800" b="1" dirty="0">
                <a:solidFill>
                  <a:schemeClr val="hlink"/>
                </a:solidFill>
                <a:latin typeface="Times New Roman" panose="02020603050405020304" pitchFamily="18" charset="0"/>
                <a:ea typeface="黑体" panose="02010609060101010101" pitchFamily="49" charset="-122"/>
              </a:rPr>
              <a:t>联结词</a:t>
            </a:r>
            <a:r>
              <a:rPr lang="zh-CN" altLang="en-US" sz="2800" b="1" dirty="0">
                <a:latin typeface="Times New Roman" panose="02020603050405020304" pitchFamily="18" charset="0"/>
                <a:ea typeface="黑体" panose="02010609060101010101" pitchFamily="49" charset="-122"/>
              </a:rPr>
              <a:t>和</a:t>
            </a:r>
            <a:r>
              <a:rPr lang="zh-CN" altLang="en-US" sz="2800" b="1" dirty="0">
                <a:solidFill>
                  <a:schemeClr val="hlink"/>
                </a:solidFill>
                <a:latin typeface="Times New Roman" panose="02020603050405020304" pitchFamily="18" charset="0"/>
                <a:ea typeface="黑体" panose="02010609060101010101" pitchFamily="49" charset="-122"/>
              </a:rPr>
              <a:t>量词</a:t>
            </a:r>
            <a:r>
              <a:rPr lang="zh-CN" altLang="en-US" sz="2800" b="1" dirty="0">
                <a:latin typeface="Times New Roman" panose="02020603050405020304" pitchFamily="18" charset="0"/>
                <a:ea typeface="黑体" panose="02010609060101010101" pitchFamily="49" charset="-122"/>
              </a:rPr>
              <a:t>的谓词表达式称为原子谓词公式，并用</a:t>
            </a:r>
            <a:r>
              <a:rPr lang="en-US" altLang="zh-CN" sz="2800" b="1" dirty="0">
                <a:latin typeface="Times New Roman" panose="02020603050405020304" pitchFamily="18" charset="0"/>
                <a:ea typeface="黑体" panose="02010609060101010101" pitchFamily="49" charset="-122"/>
              </a:rPr>
              <a:t>P(x</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来表示。</a:t>
            </a:r>
            <a:endParaRPr lang="zh-CN" altLang="en-US" sz="2800" b="1" dirty="0">
              <a:latin typeface="Times New Roman" panose="02020603050405020304" pitchFamily="18" charset="0"/>
              <a:ea typeface="黑体" panose="02010609060101010101" pitchFamily="49" charset="-122"/>
            </a:endParaRPr>
          </a:p>
          <a:p>
            <a:pPr marL="533400" indent="-533400" eaLnBrk="1" hangingPunct="1">
              <a:lnSpc>
                <a:spcPct val="120000"/>
              </a:lnSpc>
              <a:buNone/>
            </a:pPr>
            <a:r>
              <a:rPr lang="zh-CN" altLang="en-US" sz="2800" b="1" dirty="0">
                <a:latin typeface="Times New Roman" panose="02020603050405020304" pitchFamily="18" charset="0"/>
                <a:ea typeface="黑体" panose="02010609060101010101" pitchFamily="49" charset="-122"/>
              </a:rPr>
              <a:t>              其中：</a:t>
            </a:r>
            <a:r>
              <a:rPr lang="en-US" altLang="zh-CN" sz="2800" b="1" dirty="0">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称为</a:t>
            </a:r>
            <a:r>
              <a:rPr lang="en-US" altLang="zh-CN" sz="2800" b="1"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元谓词， </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称为客体变元，当</a:t>
            </a:r>
            <a:r>
              <a:rPr lang="en-US" altLang="zh-CN" sz="2800" b="1" dirty="0">
                <a:latin typeface="Times New Roman" panose="02020603050405020304" pitchFamily="18" charset="0"/>
                <a:ea typeface="黑体" panose="02010609060101010101" pitchFamily="49" charset="-122"/>
              </a:rPr>
              <a:t>n=0</a:t>
            </a:r>
            <a:r>
              <a:rPr lang="zh-CN" altLang="en-US" sz="2800" b="1" dirty="0">
                <a:latin typeface="Times New Roman" panose="02020603050405020304" pitchFamily="18" charset="0"/>
                <a:ea typeface="黑体" panose="02010609060101010101" pitchFamily="49" charset="-122"/>
              </a:rPr>
              <a:t>时称为零元谓词公式。</a:t>
            </a:r>
            <a:endParaRPr lang="zh-CN" altLang="en-US" sz="2800" b="1" dirty="0">
              <a:latin typeface="Times New Roman" panose="02020603050405020304" pitchFamily="18" charset="0"/>
              <a:ea typeface="黑体" panose="02010609060101010101" pitchFamily="49" charset="-122"/>
            </a:endParaRPr>
          </a:p>
        </p:txBody>
      </p:sp>
      <p:sp>
        <p:nvSpPr>
          <p:cNvPr id="33796"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A4228ED-32C1-47A1-9A35-306B8E5F917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481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91139" name="Rectangle 3"/>
          <p:cNvSpPr>
            <a:spLocks noGrp="1"/>
          </p:cNvSpPr>
          <p:nvPr>
            <p:ph idx="1" hasCustomPrompt="1"/>
          </p:nvPr>
        </p:nvSpPr>
        <p:spPr/>
        <p:txBody>
          <a:bodyPr vert="horz" wrap="square" lIns="91440" tIns="45720" rIns="91440" bIns="45720" anchor="t" anchorCtr="0"/>
          <a:p>
            <a:pPr marL="854075" indent="-854075" eaLnBrk="1" hangingPunct="1">
              <a:lnSpc>
                <a:spcPct val="120000"/>
              </a:lnSpc>
              <a:spcBef>
                <a:spcPct val="0"/>
              </a:spcBef>
              <a:buNone/>
            </a:pPr>
            <a:r>
              <a:rPr lang="zh-CN" altLang="en-US" sz="2800" b="1" dirty="0">
                <a:solidFill>
                  <a:schemeClr val="hlink"/>
                </a:solidFill>
                <a:latin typeface="Times New Roman" panose="02020603050405020304" pitchFamily="18" charset="0"/>
                <a:ea typeface="黑体" panose="02010609060101010101" pitchFamily="49" charset="-122"/>
              </a:rPr>
              <a:t>定义</a:t>
            </a:r>
            <a:r>
              <a:rPr lang="en-US" altLang="zh-CN" sz="2800" b="1" dirty="0">
                <a:solidFill>
                  <a:schemeClr val="hlink"/>
                </a:solidFill>
                <a:latin typeface="Times New Roman" panose="02020603050405020304" pitchFamily="18" charset="0"/>
                <a:ea typeface="黑体" panose="02010609060101010101" pitchFamily="49" charset="-122"/>
              </a:rPr>
              <a:t>2-3.1</a:t>
            </a:r>
            <a:r>
              <a:rPr lang="zh-CN" altLang="en-US" sz="2800" b="1" dirty="0">
                <a:solidFill>
                  <a:schemeClr val="hlink"/>
                </a:solidFill>
                <a:latin typeface="Times New Roman" panose="02020603050405020304" pitchFamily="18" charset="0"/>
                <a:ea typeface="黑体" panose="02010609060101010101" pitchFamily="49" charset="-122"/>
              </a:rPr>
              <a:t>：</a:t>
            </a:r>
            <a:r>
              <a:rPr lang="zh-CN" altLang="en-US" sz="2800" b="1" dirty="0">
                <a:solidFill>
                  <a:srgbClr val="FF0000"/>
                </a:solidFill>
                <a:latin typeface="Times New Roman" panose="02020603050405020304" pitchFamily="18" charset="0"/>
                <a:ea typeface="黑体" panose="02010609060101010101" pitchFamily="49" charset="-122"/>
              </a:rPr>
              <a:t>（谓词公式的归纳法定义）</a:t>
            </a:r>
            <a:endParaRPr lang="zh-CN" altLang="en-US" sz="2800" b="1" dirty="0">
              <a:solidFill>
                <a:srgbClr val="FF0000"/>
              </a:solidFill>
              <a:latin typeface="Times New Roman" panose="02020603050405020304" pitchFamily="18" charset="0"/>
              <a:ea typeface="黑体" panose="02010609060101010101" pitchFamily="49" charset="-122"/>
            </a:endParaRPr>
          </a:p>
          <a:p>
            <a:pPr marL="854075" indent="-85407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）原子谓词公式是谓词公式；</a:t>
            </a:r>
            <a:endParaRPr lang="zh-CN" altLang="en-US" sz="2800" b="1" dirty="0">
              <a:latin typeface="Times New Roman" panose="02020603050405020304" pitchFamily="18" charset="0"/>
              <a:ea typeface="黑体" panose="02010609060101010101" pitchFamily="49" charset="-122"/>
            </a:endParaRPr>
          </a:p>
          <a:p>
            <a:pPr marL="854075" indent="-85407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）若</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是谓词公式，则</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也是谓词公式；</a:t>
            </a:r>
            <a:endParaRPr lang="zh-CN" altLang="en-US" sz="2800" b="1" dirty="0">
              <a:latin typeface="Times New Roman" panose="02020603050405020304" pitchFamily="18" charset="0"/>
              <a:ea typeface="黑体" panose="02010609060101010101" pitchFamily="49" charset="-122"/>
            </a:endParaRPr>
          </a:p>
          <a:p>
            <a:pPr marL="854075" indent="-85407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）若</a:t>
            </a:r>
            <a:r>
              <a:rPr lang="en-US" altLang="zh-CN" sz="2800" b="1" dirty="0">
                <a:latin typeface="Times New Roman" panose="02020603050405020304" pitchFamily="18" charset="0"/>
                <a:ea typeface="黑体" panose="02010609060101010101" pitchFamily="49" charset="-122"/>
              </a:rPr>
              <a:t>A, B</a:t>
            </a:r>
            <a:r>
              <a:rPr lang="zh-CN" altLang="en-US" sz="2800" b="1" dirty="0">
                <a:latin typeface="Times New Roman" panose="02020603050405020304" pitchFamily="18" charset="0"/>
                <a:ea typeface="黑体" panose="02010609060101010101" pitchFamily="49" charset="-122"/>
              </a:rPr>
              <a:t>都是谓词公式，则</a:t>
            </a:r>
            <a:r>
              <a:rPr lang="en-US" altLang="zh-CN" sz="2800" b="1" dirty="0">
                <a:latin typeface="Times New Roman" panose="02020603050405020304" pitchFamily="18" charset="0"/>
                <a:ea typeface="黑体" panose="02010609060101010101" pitchFamily="49" charset="-122"/>
              </a:rPr>
              <a:t>(A</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 (A</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        (A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 (A</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800" b="1" dirty="0">
                <a:latin typeface="Times New Roman" panose="02020603050405020304" pitchFamily="18" charset="0"/>
                <a:ea typeface="黑体" panose="02010609060101010101" pitchFamily="49" charset="-122"/>
              </a:rPr>
              <a:t>都是谓词公式；</a:t>
            </a:r>
            <a:endParaRPr lang="zh-CN" altLang="en-US" sz="2800" b="1" dirty="0">
              <a:latin typeface="Times New Roman" panose="02020603050405020304" pitchFamily="18" charset="0"/>
              <a:ea typeface="黑体" panose="02010609060101010101" pitchFamily="49" charset="-122"/>
            </a:endParaRPr>
          </a:p>
          <a:p>
            <a:pPr marL="854075" indent="-85407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rPr>
              <a:t>）若</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是谓词公式，</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是任何变元，则</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a:t>
            </a:r>
            <a:r>
              <a:rPr lang="zh-CN" altLang="en-US" sz="2800" b="1" dirty="0">
                <a:latin typeface="Times New Roman" panose="02020603050405020304" pitchFamily="18" charset="0"/>
                <a:ea typeface="黑体" panose="02010609060101010101" pitchFamily="49" charset="-122"/>
              </a:rPr>
              <a:t>也都是谓词公式；</a:t>
            </a:r>
            <a:endParaRPr lang="zh-CN" altLang="en-US" sz="2800" b="1" dirty="0">
              <a:latin typeface="Times New Roman" panose="02020603050405020304" pitchFamily="18" charset="0"/>
              <a:ea typeface="黑体" panose="02010609060101010101" pitchFamily="49" charset="-122"/>
            </a:endParaRPr>
          </a:p>
          <a:p>
            <a:pPr marL="854075" indent="-85407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5</a:t>
            </a:r>
            <a:r>
              <a:rPr lang="zh-CN" altLang="en-US" sz="2800" b="1" dirty="0">
                <a:latin typeface="Times New Roman" panose="02020603050405020304" pitchFamily="18" charset="0"/>
                <a:ea typeface="黑体" panose="02010609060101010101" pitchFamily="49" charset="-122"/>
              </a:rPr>
              <a:t>）只有按⑴</a:t>
            </a:r>
            <a:r>
              <a:rPr lang="en-US" altLang="zh-CN" sz="2800" b="1" dirty="0">
                <a:latin typeface="Times New Roman" panose="02020603050405020304" pitchFamily="18" charset="0"/>
                <a:ea typeface="黑体" panose="02010609060101010101" pitchFamily="49" charset="-122"/>
              </a:rPr>
              <a:t>-⑷</a:t>
            </a:r>
            <a:r>
              <a:rPr lang="zh-CN" altLang="en-US" sz="2800" b="1" dirty="0">
                <a:latin typeface="Times New Roman" panose="02020603050405020304" pitchFamily="18" charset="0"/>
                <a:ea typeface="黑体" panose="02010609060101010101" pitchFamily="49" charset="-122"/>
              </a:rPr>
              <a:t>所求得的那些公式才是谓词公式（谓词公式又简称“公式”）。</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1139">
                                            <p:txEl>
                                              <p:charRg st="37" end="61"/>
                                            </p:txEl>
                                          </p:spTgt>
                                        </p:tgtEl>
                                        <p:attrNameLst>
                                          <p:attrName>style.visibility</p:attrName>
                                        </p:attrNameLst>
                                      </p:cBhvr>
                                      <p:to>
                                        <p:strVal val="visible"/>
                                      </p:to>
                                    </p:set>
                                    <p:animEffect transition="in" filter="slide(fromBottom)">
                                      <p:cBhvr>
                                        <p:cTn id="7" dur="500"/>
                                        <p:tgtEl>
                                          <p:spTgt spid="91139">
                                            <p:txEl>
                                              <p:charRg st="37" end="6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91139">
                                            <p:txEl>
                                              <p:charRg st="61" end="119"/>
                                            </p:txEl>
                                          </p:spTgt>
                                        </p:tgtEl>
                                        <p:attrNameLst>
                                          <p:attrName>style.visibility</p:attrName>
                                        </p:attrNameLst>
                                      </p:cBhvr>
                                      <p:to>
                                        <p:strVal val="visible"/>
                                      </p:to>
                                    </p:set>
                                    <p:animEffect transition="in" filter="slide(fromBottom)">
                                      <p:cBhvr>
                                        <p:cTn id="12" dur="500"/>
                                        <p:tgtEl>
                                          <p:spTgt spid="91139">
                                            <p:txEl>
                                              <p:charRg st="61" end="119"/>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91139">
                                            <p:txEl>
                                              <p:charRg st="119" end="160"/>
                                            </p:txEl>
                                          </p:spTgt>
                                        </p:tgtEl>
                                        <p:attrNameLst>
                                          <p:attrName>style.visibility</p:attrName>
                                        </p:attrNameLst>
                                      </p:cBhvr>
                                      <p:to>
                                        <p:strVal val="visible"/>
                                      </p:to>
                                    </p:set>
                                    <p:animEffect transition="in" filter="slide(fromBottom)">
                                      <p:cBhvr>
                                        <p:cTn id="17" dur="500"/>
                                        <p:tgtEl>
                                          <p:spTgt spid="91139">
                                            <p:txEl>
                                              <p:charRg st="119" end="16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91139">
                                            <p:txEl>
                                              <p:charRg st="160" end="198"/>
                                            </p:txEl>
                                          </p:spTgt>
                                        </p:tgtEl>
                                        <p:attrNameLst>
                                          <p:attrName>style.visibility</p:attrName>
                                        </p:attrNameLst>
                                      </p:cBhvr>
                                      <p:to>
                                        <p:strVal val="visible"/>
                                      </p:to>
                                    </p:set>
                                    <p:animEffect transition="in" filter="slide(fromBottom)">
                                      <p:cBhvr>
                                        <p:cTn id="22" dur="500"/>
                                        <p:tgtEl>
                                          <p:spTgt spid="91139">
                                            <p:txEl>
                                              <p:charRg st="160" end="1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01DD7C-C0EC-40D0-B8E5-5C61E0BA6EE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584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2883" name="Rectangle 3"/>
          <p:cNvSpPr>
            <a:spLocks noGrp="1"/>
          </p:cNvSpPr>
          <p:nvPr>
            <p:ph idx="1" hasCustomPrompt="1"/>
          </p:nvPr>
        </p:nvSpPr>
        <p:spPr>
          <a:xfrm>
            <a:off x="533400" y="1219200"/>
            <a:ext cx="8382000" cy="5257800"/>
          </a:xfrm>
        </p:spPr>
        <p:txBody>
          <a:bodyPr vert="horz" wrap="square" lIns="91440" tIns="45720" rIns="91440" bIns="45720" anchor="t" anchorCtr="0"/>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en-US" altLang="zh-CN" sz="2800" b="1" dirty="0">
                <a:solidFill>
                  <a:schemeClr val="tx2"/>
                </a:solidFill>
                <a:latin typeface="Times New Roman" panose="02020603050405020304" pitchFamily="18" charset="0"/>
                <a:ea typeface="黑体" panose="02010609060101010101" pitchFamily="49" charset="-122"/>
              </a:rPr>
              <a:t>1</a:t>
            </a:r>
            <a:r>
              <a:rPr lang="zh-CN" altLang="en-US" sz="2800" b="1" dirty="0">
                <a:solidFill>
                  <a:schemeClr val="tx2"/>
                </a:solidFill>
                <a:latin typeface="Times New Roman" panose="02020603050405020304" pitchFamily="18" charset="0"/>
                <a:ea typeface="黑体" panose="02010609060101010101" pitchFamily="49" charset="-122"/>
              </a:rPr>
              <a:t>：并非每个实数都是有理数。</a:t>
            </a:r>
            <a:endParaRPr lang="zh-CN" altLang="en-US" sz="2800" b="1" dirty="0">
              <a:solidFill>
                <a:schemeClr val="tx2"/>
              </a:solidFill>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R(x)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是实数。      </a:t>
            </a:r>
            <a:r>
              <a:rPr lang="en-US" altLang="zh-CN" sz="2800" b="1" dirty="0">
                <a:latin typeface="Times New Roman" panose="02020603050405020304" pitchFamily="18" charset="0"/>
                <a:ea typeface="黑体" panose="02010609060101010101" pitchFamily="49" charset="-122"/>
              </a:rPr>
              <a:t>Q(x) </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是有理数。</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符号化：</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R(x) → Q(x)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或：</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R(x)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¬Q(x)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例</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2</a:t>
            </a: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：没有不犯错误的人。</a:t>
            </a:r>
            <a:endPar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      </a:t>
            </a:r>
            <a:r>
              <a:rPr lang="en-US" altLang="zh-CN" sz="2800" b="1" dirty="0">
                <a:latin typeface="Times New Roman" panose="02020603050405020304" pitchFamily="18" charset="0"/>
                <a:ea typeface="黑体" panose="02010609060101010101" pitchFamily="49" charset="-122"/>
              </a:rPr>
              <a:t>F(x) </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犯错。</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描述：只要是人，必然犯错。</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M(x) → F(x)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或：存在不犯错误的人是不可能的。</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M(x)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¬F(x)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2883">
                                            <p:txEl>
                                              <p:charRg st="16" end="5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2883">
                                            <p:txEl>
                                              <p:charRg st="55"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2883">
                                            <p:txEl>
                                              <p:charRg st="90" end="13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2883">
                                            <p:txEl>
                                              <p:charRg st="147" end="18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2883">
                                            <p:txEl>
                                              <p:charRg st="184" end="22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2883">
                                            <p:txEl>
                                              <p:charRg st="221" end="24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2883">
                                            <p:txEl>
                                              <p:charRg st="246" end="28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E269263-4E5B-47A4-B325-7ED5A396B4D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686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3907"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solidFill>
                  <a:schemeClr val="tx2"/>
                </a:solidFill>
                <a:latin typeface="黑体" panose="02010609060101010101" pitchFamily="49" charset="-122"/>
                <a:ea typeface="黑体" panose="02010609060101010101" pitchFamily="49" charset="-122"/>
              </a:rPr>
              <a:t>例</a:t>
            </a:r>
            <a:r>
              <a:rPr lang="en-US" altLang="zh-CN" sz="2800" b="1" dirty="0">
                <a:solidFill>
                  <a:schemeClr val="tx2"/>
                </a:solidFill>
                <a:latin typeface="黑体" panose="02010609060101010101" pitchFamily="49" charset="-122"/>
                <a:ea typeface="黑体" panose="02010609060101010101" pitchFamily="49" charset="-122"/>
              </a:rPr>
              <a:t>3</a:t>
            </a:r>
            <a:r>
              <a:rPr lang="zh-CN" altLang="en-US" sz="2800" b="1" dirty="0">
                <a:solidFill>
                  <a:schemeClr val="tx2"/>
                </a:solidFill>
                <a:latin typeface="黑体" panose="02010609060101010101" pitchFamily="49" charset="-122"/>
                <a:ea typeface="黑体" panose="02010609060101010101" pitchFamily="49" charset="-122"/>
              </a:rPr>
              <a:t>：尽管有人聪明，但未必一切人都聪明。</a:t>
            </a:r>
            <a:endParaRPr lang="zh-CN" altLang="en-US" sz="2800" b="1" dirty="0">
              <a:solidFill>
                <a:schemeClr val="tx2"/>
              </a:solidFill>
              <a:latin typeface="黑体" panose="02010609060101010101" pitchFamily="49" charset="-122"/>
              <a:ea typeface="黑体" panose="02010609060101010101" pitchFamily="49" charset="-122"/>
            </a:endParaRPr>
          </a:p>
          <a:p>
            <a:pPr eaLnBrk="1" hangingPunct="1">
              <a:buNone/>
            </a:pPr>
            <a:r>
              <a:rPr lang="zh-CN" altLang="en-US" sz="2800" b="1" dirty="0">
                <a:latin typeface="Times New Roman" panose="02020603050405020304" pitchFamily="18" charset="0"/>
              </a:rPr>
              <a:t>        设</a:t>
            </a:r>
            <a:r>
              <a:rPr lang="en-US" altLang="zh-CN" sz="2800" b="1" dirty="0">
                <a:latin typeface="Times New Roman" panose="02020603050405020304" pitchFamily="18" charset="0"/>
              </a:rPr>
              <a:t>M(x)</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是人。       </a:t>
            </a:r>
            <a:r>
              <a:rPr lang="en-US" altLang="zh-CN" sz="2800" b="1" dirty="0">
                <a:latin typeface="Times New Roman" panose="02020603050405020304" pitchFamily="18" charset="0"/>
              </a:rPr>
              <a:t>P(x) </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聪明。</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M(x) </a:t>
            </a:r>
            <a:r>
              <a:rPr lang="en-US" altLang="zh-CN" sz="2400" b="1" dirty="0"/>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P</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M(x) </a:t>
            </a:r>
            <a:r>
              <a:rPr lang="en-US" altLang="zh-CN" sz="2800" b="1" dirty="0">
                <a:latin typeface="楷体_GB2312" pitchFamily="49" charset="-122"/>
              </a:rPr>
              <a:t>→</a:t>
            </a:r>
            <a:r>
              <a:rPr lang="en-US" altLang="zh-CN" sz="2800" b="1" dirty="0">
                <a:latin typeface="Times New Roman" panose="02020603050405020304" pitchFamily="18" charset="0"/>
              </a:rPr>
              <a:t> P(x) </a:t>
            </a:r>
            <a:r>
              <a:rPr lang="en-US" altLang="zh-CN" sz="2800" b="1" dirty="0">
                <a:latin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sym typeface="Symbol" panose="05050102010706020507" pitchFamily="18" charset="2"/>
            </a:endParaRPr>
          </a:p>
          <a:p>
            <a:pPr eaLnBrk="1" hangingPunct="1">
              <a:buNone/>
            </a:pPr>
            <a:endParaRPr lang="en-US" altLang="zh-CN" sz="2800" b="1" dirty="0">
              <a:latin typeface="Times New Roman" panose="02020603050405020304" pitchFamily="18" charset="0"/>
              <a:sym typeface="Symbol" panose="05050102010706020507" pitchFamily="18" charset="2"/>
            </a:endParaRPr>
          </a:p>
          <a:p>
            <a:pPr eaLnBrk="1" hangingPunct="1">
              <a:buNone/>
            </a:pPr>
            <a:r>
              <a:rPr lang="zh-CN" altLang="en-US" sz="2800" b="1" dirty="0">
                <a:solidFill>
                  <a:schemeClr val="tx2"/>
                </a:solidFill>
                <a:latin typeface="黑体" panose="02010609060101010101" pitchFamily="49" charset="-122"/>
                <a:ea typeface="黑体" panose="02010609060101010101" pitchFamily="49" charset="-122"/>
                <a:sym typeface="Symbol" panose="05050102010706020507" pitchFamily="18" charset="2"/>
              </a:rPr>
              <a:t>例</a:t>
            </a:r>
            <a:r>
              <a:rPr lang="en-US" altLang="zh-CN" sz="2800" b="1" dirty="0">
                <a:solidFill>
                  <a:schemeClr val="tx2"/>
                </a:solidFill>
                <a:latin typeface="黑体" panose="02010609060101010101" pitchFamily="49" charset="-122"/>
                <a:ea typeface="黑体" panose="02010609060101010101" pitchFamily="49" charset="-122"/>
                <a:sym typeface="Symbol" panose="05050102010706020507" pitchFamily="18" charset="2"/>
              </a:rPr>
              <a:t>4</a:t>
            </a:r>
            <a:r>
              <a:rPr lang="zh-CN" altLang="en-US" sz="2800" b="1" dirty="0">
                <a:solidFill>
                  <a:schemeClr val="tx2"/>
                </a:solidFill>
                <a:latin typeface="黑体" panose="02010609060101010101" pitchFamily="49" charset="-122"/>
                <a:ea typeface="黑体" panose="02010609060101010101" pitchFamily="49" charset="-122"/>
                <a:sym typeface="Symbol" panose="05050102010706020507" pitchFamily="18" charset="2"/>
              </a:rPr>
              <a:t>：某些人对某些食物过敏。</a:t>
            </a:r>
            <a:endParaRPr lang="zh-CN" altLang="en-US" sz="2800" b="1" dirty="0">
              <a:solidFill>
                <a:schemeClr val="tx2"/>
              </a:solidFill>
              <a:latin typeface="黑体" panose="02010609060101010101" pitchFamily="49" charset="-122"/>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sym typeface="Symbol" panose="05050102010706020507" pitchFamily="18" charset="2"/>
              </a:rPr>
              <a:t>        设</a:t>
            </a:r>
            <a:r>
              <a:rPr lang="en-US" altLang="zh-CN" sz="2800" b="1" dirty="0">
                <a:latin typeface="Times New Roman" panose="02020603050405020304" pitchFamily="18" charset="0"/>
                <a:sym typeface="Symbol" panose="05050102010706020507" pitchFamily="18" charset="2"/>
              </a:rPr>
              <a:t>F(x,y)</a:t>
            </a:r>
            <a:r>
              <a:rPr lang="zh-CN" altLang="en-US"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x</a:t>
            </a:r>
            <a:r>
              <a:rPr lang="zh-CN" altLang="en-US" sz="2800" b="1" dirty="0">
                <a:latin typeface="Times New Roman" panose="02020603050405020304" pitchFamily="18" charset="0"/>
                <a:sym typeface="Symbol" panose="05050102010706020507" pitchFamily="18" charset="2"/>
              </a:rPr>
              <a:t>对</a:t>
            </a:r>
            <a:r>
              <a:rPr lang="en-US" altLang="zh-CN" sz="2800" b="1" dirty="0">
                <a:latin typeface="Times New Roman" panose="02020603050405020304" pitchFamily="18" charset="0"/>
                <a:sym typeface="Symbol" panose="05050102010706020507" pitchFamily="18" charset="2"/>
              </a:rPr>
              <a:t>y</a:t>
            </a:r>
            <a:r>
              <a:rPr lang="zh-CN" altLang="en-US" sz="2800" b="1" dirty="0">
                <a:latin typeface="Times New Roman" panose="02020603050405020304" pitchFamily="18" charset="0"/>
                <a:sym typeface="Symbol" panose="05050102010706020507" pitchFamily="18" charset="2"/>
              </a:rPr>
              <a:t>过敏。</a:t>
            </a:r>
            <a:endParaRPr lang="zh-CN" altLang="en-US" sz="2800" b="1" dirty="0">
              <a:latin typeface="Times New Roman" panose="02020603050405020304" pitchFamily="18" charset="0"/>
              <a:sym typeface="Symbol" panose="05050102010706020507" pitchFamily="18" charset="2"/>
            </a:endParaRPr>
          </a:p>
          <a:p>
            <a:pPr eaLnBrk="1" hangingPunct="1">
              <a:buNone/>
            </a:pPr>
            <a:r>
              <a:rPr lang="zh-CN" altLang="en-US"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M(x)</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x</a:t>
            </a:r>
            <a:r>
              <a:rPr lang="zh-CN" altLang="en-US" sz="2800" b="1" dirty="0">
                <a:latin typeface="Times New Roman" panose="02020603050405020304" pitchFamily="18" charset="0"/>
              </a:rPr>
              <a:t>是人。       </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G(y)</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y</a:t>
            </a:r>
            <a:r>
              <a:rPr lang="zh-CN" altLang="en-US" sz="2800" b="1" dirty="0">
                <a:latin typeface="Times New Roman" panose="02020603050405020304" pitchFamily="18" charset="0"/>
              </a:rPr>
              <a:t>是食物。</a:t>
            </a:r>
            <a:endParaRPr lang="zh-CN" altLang="en-US" sz="2800" b="1" dirty="0">
              <a:latin typeface="Times New Roman" panose="02020603050405020304" pitchFamily="18" charset="0"/>
            </a:endParaRPr>
          </a:p>
          <a:p>
            <a:pPr eaLnBrk="1" hangingPunct="1">
              <a:buNone/>
            </a:pPr>
            <a:r>
              <a:rPr lang="zh-CN" altLang="en-US" sz="2800" b="1" dirty="0">
                <a:latin typeface="Times New Roman" panose="02020603050405020304" pitchFamily="18" charset="0"/>
              </a:rPr>
              <a:t>           </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y)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M(x) </a:t>
            </a:r>
            <a:r>
              <a:rPr lang="en-US" altLang="zh-CN" sz="2400" b="1" dirty="0"/>
              <a:t>∧</a:t>
            </a:r>
            <a:r>
              <a:rPr lang="en-US" altLang="zh-CN" sz="2800" b="1" dirty="0">
                <a:latin typeface="Times New Roman" panose="02020603050405020304" pitchFamily="18" charset="0"/>
              </a:rPr>
              <a:t> G(y) </a:t>
            </a:r>
            <a:r>
              <a:rPr lang="en-US" altLang="zh-CN" sz="2400" b="1" dirty="0"/>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F(x,y))</a:t>
            </a:r>
            <a:r>
              <a:rPr lang="en-US" altLang="zh-CN" sz="2800" b="1" dirty="0">
                <a:latin typeface="Times New Roman" panose="02020603050405020304" pitchFamily="18" charset="0"/>
              </a:rPr>
              <a:t> </a:t>
            </a:r>
            <a:endParaRPr lang="en-US" altLang="zh-CN"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3907">
                                            <p:txEl>
                                              <p:charRg st="21" end="5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3907">
                                            <p:txEl>
                                              <p:charRg st="57" end="10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3907">
                                            <p:txEl>
                                              <p:charRg st="125" end="14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3907">
                                            <p:txEl>
                                              <p:charRg st="148" end="17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3907">
                                            <p:txEl>
                                              <p:charRg st="177" end="20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3907">
                                            <p:txEl>
                                              <p:charRg st="201" end="24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C4C3694-97E6-4FFD-A6EE-380817010BD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789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4931"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en-US" altLang="zh-CN" sz="2800" b="1" dirty="0">
                <a:solidFill>
                  <a:schemeClr val="tx2"/>
                </a:solidFill>
                <a:latin typeface="Times New Roman" panose="02020603050405020304" pitchFamily="18" charset="0"/>
                <a:ea typeface="黑体" panose="02010609060101010101" pitchFamily="49" charset="-122"/>
              </a:rPr>
              <a:t>5</a:t>
            </a:r>
            <a:r>
              <a:rPr lang="zh-CN" altLang="en-US" sz="2800" b="1" dirty="0">
                <a:solidFill>
                  <a:schemeClr val="tx2"/>
                </a:solidFill>
                <a:latin typeface="Times New Roman" panose="02020603050405020304" pitchFamily="18" charset="0"/>
                <a:ea typeface="黑体" panose="02010609060101010101" pitchFamily="49" charset="-122"/>
              </a:rPr>
              <a:t>：凡是实数不是大于</a:t>
            </a:r>
            <a:r>
              <a:rPr lang="en-US" altLang="zh-CN" sz="2800" b="1" dirty="0">
                <a:solidFill>
                  <a:schemeClr val="tx2"/>
                </a:solidFill>
                <a:latin typeface="Times New Roman" panose="02020603050405020304" pitchFamily="18" charset="0"/>
                <a:ea typeface="黑体" panose="02010609060101010101" pitchFamily="49" charset="-122"/>
              </a:rPr>
              <a:t>0</a:t>
            </a:r>
            <a:r>
              <a:rPr lang="zh-CN" altLang="en-US" sz="2800" b="1" dirty="0">
                <a:solidFill>
                  <a:schemeClr val="tx2"/>
                </a:solidFill>
                <a:latin typeface="Times New Roman" panose="02020603050405020304" pitchFamily="18" charset="0"/>
                <a:ea typeface="黑体" panose="02010609060101010101" pitchFamily="49" charset="-122"/>
              </a:rPr>
              <a:t>，就是等于</a:t>
            </a:r>
            <a:r>
              <a:rPr lang="en-US" altLang="zh-CN" sz="2800" b="1" dirty="0">
                <a:solidFill>
                  <a:schemeClr val="tx2"/>
                </a:solidFill>
                <a:latin typeface="Times New Roman" panose="02020603050405020304" pitchFamily="18" charset="0"/>
                <a:ea typeface="黑体" panose="02010609060101010101" pitchFamily="49" charset="-122"/>
              </a:rPr>
              <a:t>0</a:t>
            </a:r>
            <a:r>
              <a:rPr lang="zh-CN" altLang="en-US" sz="2800" b="1" dirty="0">
                <a:solidFill>
                  <a:schemeClr val="tx2"/>
                </a:solidFill>
                <a:latin typeface="Times New Roman" panose="02020603050405020304" pitchFamily="18" charset="0"/>
                <a:ea typeface="黑体" panose="02010609060101010101" pitchFamily="49" charset="-122"/>
              </a:rPr>
              <a:t>或者小于</a:t>
            </a:r>
            <a:r>
              <a:rPr lang="en-US" altLang="zh-CN" sz="2800" b="1" dirty="0">
                <a:solidFill>
                  <a:schemeClr val="tx2"/>
                </a:solidFill>
                <a:latin typeface="Times New Roman" panose="02020603050405020304" pitchFamily="18" charset="0"/>
                <a:ea typeface="黑体" panose="02010609060101010101" pitchFamily="49" charset="-122"/>
              </a:rPr>
              <a:t>0</a:t>
            </a:r>
            <a:r>
              <a:rPr lang="zh-CN" altLang="en-US" sz="2800" b="1" dirty="0">
                <a:solidFill>
                  <a:schemeClr val="tx2"/>
                </a:solidFill>
                <a:latin typeface="Times New Roman" panose="02020603050405020304" pitchFamily="18" charset="0"/>
                <a:ea typeface="黑体" panose="02010609060101010101" pitchFamily="49" charset="-122"/>
              </a:rPr>
              <a:t>。</a:t>
            </a:r>
            <a:endParaRPr lang="zh-CN" altLang="en-US" sz="2800" b="1" dirty="0">
              <a:solidFill>
                <a:schemeClr val="tx2"/>
              </a:solidFill>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R(x)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是实数。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P(x,0)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rPr>
              <a:t>大于</a:t>
            </a:r>
            <a:r>
              <a:rPr lang="en-US" altLang="zh-CN" sz="2800" b="1" dirty="0">
                <a:latin typeface="Times New Roman" panose="02020603050405020304" pitchFamily="18" charset="0"/>
                <a:ea typeface="黑体" panose="02010609060101010101" pitchFamily="49" charset="-122"/>
              </a:rPr>
              <a:t>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Q(x,0)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rPr>
              <a:t>等于</a:t>
            </a:r>
            <a:r>
              <a:rPr lang="en-US" altLang="zh-CN" sz="2800" b="1" dirty="0">
                <a:latin typeface="Times New Roman" panose="02020603050405020304" pitchFamily="18" charset="0"/>
                <a:ea typeface="黑体" panose="02010609060101010101" pitchFamily="49" charset="-122"/>
              </a:rPr>
              <a:t>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S(x,0)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rPr>
              <a:t>小于</a:t>
            </a:r>
            <a:r>
              <a:rPr lang="en-US" altLang="zh-CN" sz="2800" b="1" dirty="0">
                <a:latin typeface="Times New Roman" panose="02020603050405020304" pitchFamily="18" charset="0"/>
                <a:ea typeface="黑体" panose="02010609060101010101" pitchFamily="49" charset="-122"/>
              </a:rPr>
              <a:t>0</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R(x)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 P(x,0)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Q(x,0)  S(x,0)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例</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6</a:t>
            </a: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：发光的不都是金子。</a:t>
            </a:r>
            <a:endPar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rPr>
              <a:t>        设</a:t>
            </a:r>
            <a:r>
              <a:rPr lang="en-US" altLang="zh-CN" sz="2800" b="1" dirty="0">
                <a:latin typeface="Times New Roman" panose="02020603050405020304" pitchFamily="18" charset="0"/>
                <a:ea typeface="黑体" panose="02010609060101010101" pitchFamily="49" charset="-122"/>
              </a:rPr>
              <a:t>L(x)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是发光的。      </a:t>
            </a:r>
            <a:r>
              <a:rPr lang="en-US" altLang="zh-CN" sz="2800" b="1" dirty="0">
                <a:latin typeface="Times New Roman" panose="02020603050405020304" pitchFamily="18" charset="0"/>
                <a:ea typeface="黑体" panose="02010609060101010101" pitchFamily="49" charset="-122"/>
              </a:rPr>
              <a:t>G(x) </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是金子。</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L(x)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¬G(x)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或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L(x) → G(x)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4931">
                                            <p:txEl>
                                              <p:charRg st="25" end="6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4931">
                                            <p:txEl>
                                              <p:charRg st="67" end="11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4931">
                                            <p:txEl>
                                              <p:charRg st="112" end="16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24931">
                                            <p:txEl>
                                              <p:charRg st="180" end="21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4931">
                                            <p:txEl>
                                              <p:charRg st="218" end="25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4931">
                                            <p:txEl>
                                              <p:charRg st="255" end="30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1283F80-BCBE-4CED-8894-67B93B706FD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1507" name="Rectangle 3"/>
          <p:cNvSpPr>
            <a:spLocks noGrp="1"/>
          </p:cNvSpPr>
          <p:nvPr>
            <p:ph idx="1" hasCustomPrompt="1"/>
          </p:nvPr>
        </p:nvSpPr>
        <p:spPr>
          <a:xfrm>
            <a:off x="381000" y="1268413"/>
            <a:ext cx="8382000" cy="5208587"/>
          </a:xfrm>
        </p:spPr>
        <p:txBody>
          <a:bodyPr vert="horz" wrap="square" lIns="91440" tIns="45720" rIns="91440" bIns="45720" anchor="t" anchorCtr="0"/>
          <a:p>
            <a:pPr marL="765175" indent="-765175" eaLnBrk="1" hangingPunct="1">
              <a:lnSpc>
                <a:spcPct val="120000"/>
              </a:lnSpc>
              <a:buNone/>
            </a:pPr>
            <a:r>
              <a:rPr lang="zh-CN" altLang="en-US" sz="2800" b="1" dirty="0">
                <a:solidFill>
                  <a:schemeClr val="tx2"/>
                </a:solidFill>
                <a:latin typeface="Times New Roman" panose="02020603050405020304" pitchFamily="18" charset="0"/>
                <a:ea typeface="黑体" panose="02010609060101010101" pitchFamily="49" charset="-122"/>
              </a:rPr>
              <a:t>例</a:t>
            </a:r>
            <a:r>
              <a:rPr lang="en-US" altLang="zh-CN" sz="2800" b="1" dirty="0">
                <a:solidFill>
                  <a:schemeClr val="tx2"/>
                </a:solidFill>
                <a:latin typeface="Times New Roman" panose="02020603050405020304" pitchFamily="18" charset="0"/>
                <a:ea typeface="黑体" panose="02010609060101010101" pitchFamily="49" charset="-122"/>
              </a:rPr>
              <a:t>7</a:t>
            </a:r>
            <a:r>
              <a:rPr lang="zh-CN" altLang="en-US" sz="2800" b="1" dirty="0">
                <a:solidFill>
                  <a:schemeClr val="tx2"/>
                </a:solidFill>
                <a:latin typeface="Times New Roman" panose="02020603050405020304" pitchFamily="18" charset="0"/>
                <a:ea typeface="黑体" panose="02010609060101010101" pitchFamily="49" charset="-122"/>
              </a:rPr>
              <a:t>：试将苏格拉底论证符号化：“所有的人总是要死的。因为苏格拉底是人，所以苏格拉底是要死的。”</a:t>
            </a:r>
            <a:endParaRPr lang="zh-CN" altLang="en-US" sz="2800" b="1" dirty="0">
              <a:solidFill>
                <a:schemeClr val="tx2"/>
              </a:solidFill>
              <a:latin typeface="Times New Roman" panose="02020603050405020304" pitchFamily="18" charset="0"/>
              <a:ea typeface="黑体" panose="02010609060101010101" pitchFamily="49" charset="-122"/>
            </a:endParaRPr>
          </a:p>
          <a:p>
            <a:pPr marL="765175" indent="-765175" eaLnBrk="1" hangingPunct="1">
              <a:lnSpc>
                <a:spcPct val="120000"/>
              </a:lnSpc>
              <a:buNone/>
            </a:pPr>
            <a:r>
              <a:rPr lang="zh-CN" altLang="en-US" sz="2800" b="1" dirty="0">
                <a:latin typeface="Times New Roman" panose="02020603050405020304" pitchFamily="18" charset="0"/>
                <a:ea typeface="黑体" panose="02010609060101010101" pitchFamily="49" charset="-122"/>
              </a:rPr>
              <a:t>   解：设</a:t>
            </a:r>
            <a:r>
              <a:rPr lang="en-US" altLang="zh-CN" sz="2800" b="1" dirty="0">
                <a:latin typeface="Times New Roman" panose="02020603050405020304" pitchFamily="18" charset="0"/>
                <a:ea typeface="黑体" panose="02010609060101010101" pitchFamily="49" charset="-122"/>
              </a:rPr>
              <a:t>M(x)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是人；</a:t>
            </a:r>
            <a:endParaRPr lang="zh-CN" altLang="en-US" sz="2800" b="1" dirty="0">
              <a:latin typeface="Times New Roman" panose="02020603050405020304" pitchFamily="18" charset="0"/>
              <a:ea typeface="黑体" panose="02010609060101010101" pitchFamily="49" charset="-122"/>
            </a:endParaRPr>
          </a:p>
          <a:p>
            <a:pPr marL="765175" indent="-765175" eaLnBrk="1" hangingPunct="1">
              <a:lnSpc>
                <a:spcPct val="120000"/>
              </a:lnSpc>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D(x)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是要死的；</a:t>
            </a:r>
            <a:endParaRPr lang="zh-CN" altLang="en-US" sz="2800" b="1" dirty="0">
              <a:latin typeface="Times New Roman" panose="02020603050405020304" pitchFamily="18" charset="0"/>
              <a:ea typeface="黑体" panose="02010609060101010101" pitchFamily="49" charset="-122"/>
            </a:endParaRPr>
          </a:p>
          <a:p>
            <a:pPr marL="765175" indent="-765175" eaLnBrk="1" hangingPunct="1">
              <a:lnSpc>
                <a:spcPct val="120000"/>
              </a:lnSpc>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s</a:t>
            </a:r>
            <a:r>
              <a:rPr lang="zh-CN" altLang="en-US" sz="2800" b="1" dirty="0">
                <a:latin typeface="Times New Roman" panose="02020603050405020304" pitchFamily="18" charset="0"/>
                <a:ea typeface="黑体" panose="02010609060101010101" pitchFamily="49" charset="-122"/>
              </a:rPr>
              <a:t>：苏格拉底  </a:t>
            </a:r>
            <a:endParaRPr lang="zh-CN" altLang="en-US" sz="2800" b="1" dirty="0">
              <a:latin typeface="Times New Roman" panose="02020603050405020304" pitchFamily="18" charset="0"/>
              <a:ea typeface="黑体" panose="02010609060101010101" pitchFamily="49" charset="-122"/>
            </a:endParaRPr>
          </a:p>
          <a:p>
            <a:pPr marL="765175" indent="-765175" eaLnBrk="1" hangingPunct="1">
              <a:lnSpc>
                <a:spcPct val="120000"/>
              </a:lnSpc>
              <a:buNone/>
            </a:pPr>
            <a:r>
              <a:rPr lang="zh-CN" altLang="en-US" sz="2800" b="1" dirty="0">
                <a:latin typeface="Times New Roman" panose="02020603050405020304" pitchFamily="18" charset="0"/>
                <a:ea typeface="黑体" panose="02010609060101010101" pitchFamily="49" charset="-122"/>
              </a:rPr>
              <a:t>写成符号形式：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(M(x) → D(x))</a:t>
            </a:r>
            <a:r>
              <a:rPr lang="zh-CN" altLang="en-US"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M(s)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 D(s)</a:t>
            </a:r>
            <a:endParaRPr lang="en-US" altLang="zh-CN" sz="2800" b="1" dirty="0">
              <a:latin typeface="Times New Roman" panose="02020603050405020304" pitchFamily="18" charset="0"/>
              <a:ea typeface="黑体" panose="02010609060101010101" pitchFamily="49" charset="-122"/>
            </a:endParaRPr>
          </a:p>
        </p:txBody>
      </p:sp>
      <p:sp>
        <p:nvSpPr>
          <p:cNvPr id="38916"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38917" name="AutoShape 5">
            <a:hlinkClick r:id="rId1" action="ppaction://hlinksldjump"/>
          </p:cNvPr>
          <p:cNvSpPr/>
          <p:nvPr/>
        </p:nvSpPr>
        <p:spPr>
          <a:xfrm>
            <a:off x="8316913" y="6497638"/>
            <a:ext cx="647700" cy="360362"/>
          </a:xfrm>
          <a:prstGeom prst="actionButtonForwardNext">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charRg st="48" end="6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507">
                                            <p:txEl>
                                              <p:charRg st="64" end="9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507">
                                            <p:txEl>
                                              <p:charRg st="92" end="12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507">
                                            <p:txEl>
                                              <p:charRg st="122" end="16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0D8B62D-5409-47BD-86E2-FE4AE799DEF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3993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6979" name="Rectangle 3"/>
          <p:cNvSpPr>
            <a:spLocks noGrp="1"/>
          </p:cNvSpPr>
          <p:nvPr>
            <p:ph idx="1" hasCustomPrompt="1"/>
          </p:nvPr>
        </p:nvSpPr>
        <p:spPr>
          <a:xfrm>
            <a:off x="323850" y="1371600"/>
            <a:ext cx="8610600" cy="4800600"/>
          </a:xfrm>
        </p:spPr>
        <p:txBody>
          <a:bodyPr vert="horz" wrap="square" lIns="91440" tIns="45720" rIns="91440" bIns="45720" anchor="t" anchorCtr="0"/>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8</a:t>
            </a:r>
            <a:r>
              <a:rPr lang="zh-CN" altLang="en-US" sz="2800" b="1" dirty="0">
                <a:latin typeface="Times New Roman" panose="02020603050405020304" pitchFamily="18" charset="0"/>
                <a:ea typeface="黑体" panose="02010609060101010101" pitchFamily="49" charset="-122"/>
              </a:rPr>
              <a:t>：用谓词公式写出下式。</a:t>
            </a:r>
            <a:endParaRPr lang="zh-CN" altLang="en-US" sz="2800" b="1" dirty="0">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任给小正数</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，则存在一个正数，使得当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0&lt;|x-a|&lt;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时有</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i="1" dirty="0">
                <a:latin typeface="Times New Roman" panose="02020603050405020304" pitchFamily="18" charset="0"/>
                <a:ea typeface="黑体" panose="02010609060101010101" pitchFamily="49" charset="-122"/>
                <a:sym typeface="Symbol" panose="05050102010706020507" pitchFamily="18" charset="2"/>
              </a:rPr>
              <a:t>f</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(x)-b|&lt;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。此时即称</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lim </a:t>
            </a:r>
            <a:r>
              <a:rPr lang="en-US" altLang="zh-CN" sz="2800" b="1" i="1" dirty="0">
                <a:latin typeface="Times New Roman" panose="02020603050405020304" pitchFamily="18" charset="0"/>
                <a:ea typeface="黑体" panose="02010609060101010101" pitchFamily="49" charset="-122"/>
                <a:sym typeface="Symbol" panose="05050102010706020507" pitchFamily="18" charset="2"/>
              </a:rPr>
              <a:t>f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(x)=b</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解：设</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P(x,y)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大于</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mar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小于</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mar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lim </a:t>
            </a:r>
            <a:r>
              <a:rPr lang="en-US" altLang="zh-CN" sz="2800" b="1" i="1" dirty="0">
                <a:latin typeface="Times New Roman" panose="02020603050405020304" pitchFamily="18" charset="0"/>
                <a:ea typeface="黑体" panose="02010609060101010101" pitchFamily="49" charset="-122"/>
                <a:sym typeface="Symbol" panose="05050102010706020507" pitchFamily="18" charset="2"/>
              </a:rPr>
              <a:t>f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(x)=b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可表示为：</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39941" name="Text Box 5"/>
          <p:cNvSpPr txBox="1"/>
          <p:nvPr/>
        </p:nvSpPr>
        <p:spPr>
          <a:xfrm>
            <a:off x="4211638" y="2728913"/>
            <a:ext cx="838200" cy="4286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200" b="1" dirty="0">
                <a:latin typeface="Times New Roman" panose="02020603050405020304" pitchFamily="18" charset="0"/>
              </a:rPr>
              <a:t>x</a:t>
            </a:r>
            <a:r>
              <a:rPr lang="en-US" altLang="zh-CN" sz="2200" b="1" dirty="0">
                <a:ea typeface="黑体" panose="02010609060101010101" pitchFamily="49" charset="-122"/>
              </a:rPr>
              <a:t>→</a:t>
            </a:r>
            <a:r>
              <a:rPr lang="en-US" altLang="zh-CN" sz="2200" b="1" dirty="0">
                <a:latin typeface="Times New Roman" panose="02020603050405020304" pitchFamily="18" charset="0"/>
                <a:sym typeface="Symbol" panose="05050102010706020507" pitchFamily="18" charset="2"/>
              </a:rPr>
              <a:t>a</a:t>
            </a:r>
            <a:endParaRPr lang="en-US" altLang="zh-CN" sz="2200" b="1" dirty="0">
              <a:latin typeface="Times New Roman" panose="02020603050405020304" pitchFamily="18" charset="0"/>
              <a:sym typeface="Symbol" panose="05050102010706020507" pitchFamily="18" charset="2"/>
            </a:endParaRPr>
          </a:p>
        </p:txBody>
      </p:sp>
      <p:sp>
        <p:nvSpPr>
          <p:cNvPr id="39942" name="Text Box 5"/>
          <p:cNvSpPr txBox="1"/>
          <p:nvPr/>
        </p:nvSpPr>
        <p:spPr>
          <a:xfrm>
            <a:off x="611188" y="4221163"/>
            <a:ext cx="838200" cy="42703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200" b="1" dirty="0">
                <a:latin typeface="Times New Roman" panose="02020603050405020304" pitchFamily="18" charset="0"/>
              </a:rPr>
              <a:t>x</a:t>
            </a:r>
            <a:r>
              <a:rPr lang="en-US" altLang="zh-CN" sz="2200" b="1" dirty="0">
                <a:ea typeface="黑体" panose="02010609060101010101" pitchFamily="49" charset="-122"/>
              </a:rPr>
              <a:t>→</a:t>
            </a:r>
            <a:r>
              <a:rPr lang="en-US" altLang="zh-CN" sz="2200" b="1" dirty="0">
                <a:latin typeface="Times New Roman" panose="02020603050405020304" pitchFamily="18" charset="0"/>
                <a:sym typeface="Symbol" panose="05050102010706020507" pitchFamily="18" charset="2"/>
              </a:rPr>
              <a:t>a</a:t>
            </a:r>
            <a:endParaRPr lang="en-US" altLang="zh-CN" sz="22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6979">
                                            <p:txEl>
                                              <p:charRg st="78" end="93"/>
                                            </p:txEl>
                                          </p:spTgt>
                                        </p:tgtEl>
                                        <p:attrNameLst>
                                          <p:attrName>style.visibility</p:attrName>
                                        </p:attrNameLst>
                                      </p:cBhvr>
                                      <p:to>
                                        <p:strVal val="visible"/>
                                      </p:to>
                                    </p:set>
                                    <p:animEffect transition="in" filter="slide(fromBottom)">
                                      <p:cBhvr>
                                        <p:cTn id="7" dur="500"/>
                                        <p:tgtEl>
                                          <p:spTgt spid="126979">
                                            <p:txEl>
                                              <p:charRg st="78" end="93"/>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126979">
                                            <p:txEl>
                                              <p:charRg st="93" end="117"/>
                                            </p:txEl>
                                          </p:spTgt>
                                        </p:tgtEl>
                                        <p:attrNameLst>
                                          <p:attrName>style.visibility</p:attrName>
                                        </p:attrNameLst>
                                      </p:cBhvr>
                                      <p:to>
                                        <p:strVal val="visible"/>
                                      </p:to>
                                    </p:set>
                                    <p:animEffect transition="in" filter="slide(fromBottom)">
                                      <p:cBhvr>
                                        <p:cTn id="11" dur="500"/>
                                        <p:tgtEl>
                                          <p:spTgt spid="126979">
                                            <p:txEl>
                                              <p:charRg st="93" end="11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126979">
                                            <p:txEl>
                                              <p:charRg st="117" end="139"/>
                                            </p:txEl>
                                          </p:spTgt>
                                        </p:tgtEl>
                                        <p:attrNameLst>
                                          <p:attrName>style.visibility</p:attrName>
                                        </p:attrNameLst>
                                      </p:cBhvr>
                                      <p:to>
                                        <p:strVal val="visible"/>
                                      </p:to>
                                    </p:set>
                                    <p:animEffect transition="in" filter="slide(fromBottom)">
                                      <p:cBhvr>
                                        <p:cTn id="16" dur="500"/>
                                        <p:tgtEl>
                                          <p:spTgt spid="126979">
                                            <p:txEl>
                                              <p:charRg st="117"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A069030-C106-4CB8-BBE7-A113F54C89E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096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§3 </a:t>
            </a:r>
            <a:r>
              <a:rPr lang="zh-CN" altLang="en-US" sz="3200" b="1" dirty="0">
                <a:solidFill>
                  <a:srgbClr val="0000CC"/>
                </a:solidFill>
                <a:latin typeface="黑体" panose="02010609060101010101" pitchFamily="49" charset="-122"/>
                <a:ea typeface="黑体" panose="02010609060101010101" pitchFamily="49" charset="-122"/>
              </a:rPr>
              <a:t>谓词公式与翻译</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30723" name="Rectangle 3"/>
          <p:cNvSpPr>
            <a:spLocks noGrp="1"/>
          </p:cNvSpPr>
          <p:nvPr>
            <p:ph idx="1" hasCustomPrompt="1"/>
          </p:nvPr>
        </p:nvSpPr>
        <p:spPr>
          <a:xfrm>
            <a:off x="304800" y="1295400"/>
            <a:ext cx="8382000" cy="2895600"/>
          </a:xfrm>
        </p:spPr>
        <p:txBody>
          <a:bodyPr vert="horz" wrap="square" lIns="91440" tIns="45720" rIns="91440" bIns="45720" anchor="t" anchorCtr="0"/>
          <a:p>
            <a:pPr eaLnBrk="1" hangingPunct="1">
              <a:lnSpc>
                <a:spcPct val="90000"/>
              </a:lnSpc>
              <a:buNone/>
            </a:pPr>
            <a:r>
              <a:rPr lang="en-US" altLang="zh-CN" sz="2600" b="1" dirty="0">
                <a:solidFill>
                  <a:srgbClr val="0000CC"/>
                </a:solidFill>
                <a:latin typeface="Times New Roman" panose="02020603050405020304" pitchFamily="18" charset="0"/>
                <a:ea typeface="黑体" panose="02010609060101010101" pitchFamily="49" charset="-122"/>
              </a:rPr>
              <a:t>2.</a:t>
            </a:r>
            <a:r>
              <a:rPr lang="zh-CN" altLang="en-US" sz="2600" b="1" dirty="0">
                <a:solidFill>
                  <a:srgbClr val="0000CC"/>
                </a:solidFill>
                <a:latin typeface="Times New Roman" panose="02020603050405020304" pitchFamily="18" charset="0"/>
                <a:ea typeface="黑体" panose="02010609060101010101" pitchFamily="49" charset="-122"/>
              </a:rPr>
              <a:t>由于对个体描述性质的刻划深度不同，可翻译成不同形式的谓词公式。</a:t>
            </a:r>
            <a:endParaRPr lang="zh-CN" altLang="en-US" sz="2600" b="1" dirty="0">
              <a:solidFill>
                <a:srgbClr val="0000CC"/>
              </a:solidFill>
              <a:latin typeface="Times New Roman" panose="02020603050405020304" pitchFamily="18" charset="0"/>
              <a:ea typeface="黑体" panose="02010609060101010101" pitchFamily="49" charset="-122"/>
            </a:endParaRPr>
          </a:p>
          <a:p>
            <a:pPr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例：这只大红书柜摆满了那些古书。 </a:t>
            </a:r>
            <a:endParaRPr lang="zh-CN" altLang="en-US" sz="2600" b="1" dirty="0">
              <a:latin typeface="Times New Roman" panose="02020603050405020304" pitchFamily="18" charset="0"/>
              <a:ea typeface="黑体" panose="02010609060101010101" pitchFamily="49" charset="-122"/>
            </a:endParaRPr>
          </a:p>
          <a:p>
            <a:pPr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法</a:t>
            </a:r>
            <a:r>
              <a:rPr lang="en-US" altLang="zh-CN" sz="2600" b="1" dirty="0">
                <a:latin typeface="Times New Roman" panose="02020603050405020304" pitchFamily="18" charset="0"/>
                <a:ea typeface="黑体" panose="02010609060101010101" pitchFamily="49" charset="-122"/>
              </a:rPr>
              <a:t>1</a:t>
            </a:r>
            <a:r>
              <a:rPr lang="zh-CN" altLang="en-US" sz="2600" b="1" dirty="0">
                <a:latin typeface="Times New Roman" panose="02020603050405020304" pitchFamily="18" charset="0"/>
                <a:ea typeface="黑体" panose="02010609060101010101" pitchFamily="49" charset="-122"/>
              </a:rPr>
              <a:t>：设</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F(x,y)</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摆满了</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R(x)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是大红书柜。</a:t>
            </a:r>
            <a:endParaRPr lang="zh-CN" altLang="en-US" sz="2600" b="1" dirty="0">
              <a:latin typeface="Times New Roman" panose="02020603050405020304" pitchFamily="18" charset="0"/>
              <a:ea typeface="黑体" panose="02010609060101010101" pitchFamily="49" charset="-122"/>
            </a:endParaRPr>
          </a:p>
          <a:p>
            <a:pPr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Q(y)</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600" b="1" dirty="0">
                <a:latin typeface="Times New Roman" panose="02020603050405020304" pitchFamily="18" charset="0"/>
                <a:ea typeface="黑体" panose="02010609060101010101" pitchFamily="49" charset="-122"/>
              </a:rPr>
              <a:t>是古书</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：这只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：那些</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R(a)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Q(b)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F(a,b)</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30725" name="Text Box 5"/>
          <p:cNvSpPr txBox="1"/>
          <p:nvPr/>
        </p:nvSpPr>
        <p:spPr>
          <a:xfrm>
            <a:off x="304800" y="4343400"/>
            <a:ext cx="8534400" cy="20796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法</a:t>
            </a:r>
            <a:r>
              <a:rPr lang="en-US" altLang="zh-CN" sz="2600" b="1" dirty="0">
                <a:latin typeface="Times New Roman" panose="02020603050405020304" pitchFamily="18" charset="0"/>
                <a:ea typeface="黑体" panose="02010609060101010101" pitchFamily="49" charset="-122"/>
              </a:rPr>
              <a:t>2</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A(x):  x</a:t>
            </a:r>
            <a:r>
              <a:rPr lang="zh-CN" altLang="en-US" sz="2600" b="1" dirty="0">
                <a:latin typeface="Times New Roman" panose="02020603050405020304" pitchFamily="18" charset="0"/>
                <a:ea typeface="黑体" panose="02010609060101010101" pitchFamily="49" charset="-122"/>
              </a:rPr>
              <a:t>是书柜。</a:t>
            </a:r>
            <a:r>
              <a:rPr lang="en-US" altLang="zh-CN" sz="2600" b="1" dirty="0">
                <a:latin typeface="Times New Roman" panose="02020603050405020304" pitchFamily="18" charset="0"/>
                <a:ea typeface="黑体" panose="02010609060101010101" pitchFamily="49" charset="-122"/>
              </a:rPr>
              <a:t>B(x)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是大的。 </a:t>
            </a:r>
            <a:r>
              <a:rPr lang="en-US" altLang="zh-CN" sz="2600" b="1" dirty="0">
                <a:latin typeface="Times New Roman" panose="02020603050405020304" pitchFamily="18" charset="0"/>
                <a:ea typeface="黑体" panose="02010609060101010101" pitchFamily="49" charset="-122"/>
              </a:rPr>
              <a:t>C(x)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是红的。</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D(y)</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y</a:t>
            </a:r>
            <a:r>
              <a:rPr lang="zh-CN" altLang="en-US" sz="2600" b="1" dirty="0">
                <a:latin typeface="Times New Roman" panose="02020603050405020304" pitchFamily="18" charset="0"/>
                <a:ea typeface="黑体" panose="02010609060101010101" pitchFamily="49" charset="-122"/>
              </a:rPr>
              <a:t>是古老的。 </a:t>
            </a:r>
            <a:r>
              <a:rPr lang="en-US" altLang="zh-CN" sz="2600" b="1" dirty="0">
                <a:latin typeface="Times New Roman" panose="02020603050405020304" pitchFamily="18" charset="0"/>
                <a:ea typeface="黑体" panose="02010609060101010101" pitchFamily="49" charset="-122"/>
              </a:rPr>
              <a:t>E(y)</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y</a:t>
            </a:r>
            <a:r>
              <a:rPr lang="zh-CN" altLang="en-US" sz="2600" b="1" dirty="0">
                <a:latin typeface="Times New Roman" panose="02020603050405020304" pitchFamily="18" charset="0"/>
                <a:ea typeface="黑体" panose="02010609060101010101" pitchFamily="49" charset="-122"/>
              </a:rPr>
              <a:t>是图书。</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F(x,y)</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摆满了</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：这只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：那些</a:t>
            </a:r>
            <a:endParaRPr lang="zh-CN" altLang="en-US" sz="2600" b="1" dirty="0">
              <a:latin typeface="Times New Roman" panose="02020603050405020304" pitchFamily="18" charset="0"/>
              <a:ea typeface="黑体" panose="02010609060101010101" pitchFamily="49" charset="-122"/>
            </a:endParaRPr>
          </a:p>
          <a:p>
            <a:pPr marL="0" lvl="0" indent="0" eaLnBrk="1" hangingPunct="1">
              <a:lnSpc>
                <a:spcPct val="125000"/>
              </a:lnSpc>
              <a:spcBef>
                <a:spcPct val="0"/>
              </a:spcBef>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A(a)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B(a)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C(a)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D(b)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E(b)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F(a,b)</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6" fill="hold" nodeType="clickEffect">
                                  <p:stCondLst>
                                    <p:cond delay="0"/>
                                  </p:stCondLst>
                                  <p:childTnLst>
                                    <p:set>
                                      <p:cBhvr>
                                        <p:cTn id="6" dur="1" fill="hold">
                                          <p:stCondLst>
                                            <p:cond delay="0"/>
                                          </p:stCondLst>
                                        </p:cTn>
                                        <p:tgtEl>
                                          <p:spTgt spid="30723">
                                            <p:txEl>
                                              <p:charRg st="53" end="86"/>
                                            </p:txEl>
                                          </p:spTgt>
                                        </p:tgtEl>
                                        <p:attrNameLst>
                                          <p:attrName>style.visibility</p:attrName>
                                        </p:attrNameLst>
                                      </p:cBhvr>
                                      <p:to>
                                        <p:strVal val="visible"/>
                                      </p:to>
                                    </p:set>
                                    <p:animEffect transition="in" filter="barn(inHorizontal)">
                                      <p:cBhvr>
                                        <p:cTn id="7" dur="500"/>
                                        <p:tgtEl>
                                          <p:spTgt spid="30723">
                                            <p:txEl>
                                              <p:charRg st="53" end="86"/>
                                            </p:txEl>
                                          </p:spTgt>
                                        </p:tgtEl>
                                      </p:cBhvr>
                                    </p:animEffect>
                                  </p:childTnLst>
                                </p:cTn>
                              </p:par>
                              <p:par>
                                <p:cTn id="8" presetID="16" presetClass="entr" presetSubtype="26" fill="hold" nodeType="withEffect">
                                  <p:stCondLst>
                                    <p:cond delay="0"/>
                                  </p:stCondLst>
                                  <p:childTnLst>
                                    <p:set>
                                      <p:cBhvr>
                                        <p:cTn id="9" dur="1" fill="hold">
                                          <p:stCondLst>
                                            <p:cond delay="0"/>
                                          </p:stCondLst>
                                        </p:cTn>
                                        <p:tgtEl>
                                          <p:spTgt spid="30723">
                                            <p:txEl>
                                              <p:charRg st="86" end="128"/>
                                            </p:txEl>
                                          </p:spTgt>
                                        </p:tgtEl>
                                        <p:attrNameLst>
                                          <p:attrName>style.visibility</p:attrName>
                                        </p:attrNameLst>
                                      </p:cBhvr>
                                      <p:to>
                                        <p:strVal val="visible"/>
                                      </p:to>
                                    </p:set>
                                    <p:animEffect transition="in" filter="barn(inHorizontal)">
                                      <p:cBhvr>
                                        <p:cTn id="10" dur="500"/>
                                        <p:tgtEl>
                                          <p:spTgt spid="30723">
                                            <p:txEl>
                                              <p:charRg st="86" end="128"/>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30723">
                                            <p:txEl>
                                              <p:charRg st="128" end="167"/>
                                            </p:txEl>
                                          </p:spTgt>
                                        </p:tgtEl>
                                        <p:attrNameLst>
                                          <p:attrName>style.visibility</p:attrName>
                                        </p:attrNameLst>
                                      </p:cBhvr>
                                      <p:to>
                                        <p:strVal val="visible"/>
                                      </p:to>
                                    </p:set>
                                    <p:animEffect transition="in" filter="wipe(down)">
                                      <p:cBhvr>
                                        <p:cTn id="15" dur="500"/>
                                        <p:tgtEl>
                                          <p:spTgt spid="30723">
                                            <p:txEl>
                                              <p:charRg st="128" end="16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3" presetClass="entr" presetSubtype="16" fill="hold" nodeType="clickEffect">
                                  <p:stCondLst>
                                    <p:cond delay="0"/>
                                  </p:stCondLst>
                                  <p:childTnLst>
                                    <p:set>
                                      <p:cBhvr>
                                        <p:cTn id="19" dur="1" fill="hold">
                                          <p:stCondLst>
                                            <p:cond delay="0"/>
                                          </p:stCondLst>
                                        </p:cTn>
                                        <p:tgtEl>
                                          <p:spTgt spid="30725">
                                            <p:txEl>
                                              <p:charRg st="0" end="38"/>
                                            </p:txEl>
                                          </p:spTgt>
                                        </p:tgtEl>
                                        <p:attrNameLst>
                                          <p:attrName>style.visibility</p:attrName>
                                        </p:attrNameLst>
                                      </p:cBhvr>
                                      <p:to>
                                        <p:strVal val="visible"/>
                                      </p:to>
                                    </p:set>
                                    <p:anim calcmode="lin" valueType="num">
                                      <p:cBhvr>
                                        <p:cTn id="20" dur="500" fill="hold"/>
                                        <p:tgtEl>
                                          <p:spTgt spid="30725">
                                            <p:txEl>
                                              <p:charRg st="0" end="38"/>
                                            </p:txEl>
                                          </p:spTgt>
                                        </p:tgtEl>
                                        <p:attrNameLst>
                                          <p:attrName>ppt_w</p:attrName>
                                        </p:attrNameLst>
                                      </p:cBhvr>
                                      <p:tavLst>
                                        <p:tav tm="0">
                                          <p:val>
                                            <p:fltVal val="0.000000"/>
                                          </p:val>
                                        </p:tav>
                                        <p:tav tm="100000">
                                          <p:val>
                                            <p:strVal val="#ppt_w"/>
                                          </p:val>
                                        </p:tav>
                                      </p:tavLst>
                                    </p:anim>
                                    <p:anim calcmode="lin" valueType="num">
                                      <p:cBhvr>
                                        <p:cTn id="21" dur="500" fill="hold"/>
                                        <p:tgtEl>
                                          <p:spTgt spid="30725">
                                            <p:txEl>
                                              <p:charRg st="0" end="38"/>
                                            </p:txEl>
                                          </p:spTgt>
                                        </p:tgtEl>
                                        <p:attrNameLst>
                                          <p:attrName>ppt_h</p:attrName>
                                        </p:attrNameLst>
                                      </p:cBhvr>
                                      <p:tavLst>
                                        <p:tav tm="0">
                                          <p:val>
                                            <p:fltVal val="0.000000"/>
                                          </p:val>
                                        </p:tav>
                                        <p:tav tm="100000">
                                          <p:val>
                                            <p:strVal val="#ppt_h"/>
                                          </p:val>
                                        </p:tav>
                                      </p:tavLst>
                                    </p:anim>
                                  </p:childTnLst>
                                </p:cTn>
                              </p:par>
                              <p:par>
                                <p:cTn id="22" presetID="23" presetClass="entr" presetSubtype="16" fill="hold" nodeType="withEffect">
                                  <p:stCondLst>
                                    <p:cond delay="0"/>
                                  </p:stCondLst>
                                  <p:childTnLst>
                                    <p:set>
                                      <p:cBhvr>
                                        <p:cTn id="23" dur="1" fill="hold">
                                          <p:stCondLst>
                                            <p:cond delay="0"/>
                                          </p:stCondLst>
                                        </p:cTn>
                                        <p:tgtEl>
                                          <p:spTgt spid="30725">
                                            <p:txEl>
                                              <p:charRg st="38" end="72"/>
                                            </p:txEl>
                                          </p:spTgt>
                                        </p:tgtEl>
                                        <p:attrNameLst>
                                          <p:attrName>style.visibility</p:attrName>
                                        </p:attrNameLst>
                                      </p:cBhvr>
                                      <p:to>
                                        <p:strVal val="visible"/>
                                      </p:to>
                                    </p:set>
                                    <p:anim calcmode="lin" valueType="num">
                                      <p:cBhvr>
                                        <p:cTn id="24" dur="500" fill="hold"/>
                                        <p:tgtEl>
                                          <p:spTgt spid="30725">
                                            <p:txEl>
                                              <p:charRg st="38" end="72"/>
                                            </p:txEl>
                                          </p:spTgt>
                                        </p:tgtEl>
                                        <p:attrNameLst>
                                          <p:attrName>ppt_w</p:attrName>
                                        </p:attrNameLst>
                                      </p:cBhvr>
                                      <p:tavLst>
                                        <p:tav tm="0">
                                          <p:val>
                                            <p:fltVal val="0.000000"/>
                                          </p:val>
                                        </p:tav>
                                        <p:tav tm="100000">
                                          <p:val>
                                            <p:strVal val="#ppt_w"/>
                                          </p:val>
                                        </p:tav>
                                      </p:tavLst>
                                    </p:anim>
                                    <p:anim calcmode="lin" valueType="num">
                                      <p:cBhvr>
                                        <p:cTn id="25" dur="500" fill="hold"/>
                                        <p:tgtEl>
                                          <p:spTgt spid="30725">
                                            <p:txEl>
                                              <p:charRg st="38" end="72"/>
                                            </p:txEl>
                                          </p:spTgt>
                                        </p:tgtEl>
                                        <p:attrNameLst>
                                          <p:attrName>ppt_h</p:attrName>
                                        </p:attrNameLst>
                                      </p:cBhvr>
                                      <p:tavLst>
                                        <p:tav tm="0">
                                          <p:val>
                                            <p:fltVal val="0.000000"/>
                                          </p:val>
                                        </p:tav>
                                        <p:tav tm="100000">
                                          <p:val>
                                            <p:strVal val="#ppt_h"/>
                                          </p:val>
                                        </p:tav>
                                      </p:tavLst>
                                    </p:anim>
                                  </p:childTnLst>
                                </p:cTn>
                              </p:par>
                              <p:par>
                                <p:cTn id="26" presetID="23" presetClass="entr" presetSubtype="16" fill="hold" nodeType="withEffect">
                                  <p:stCondLst>
                                    <p:cond delay="0"/>
                                  </p:stCondLst>
                                  <p:childTnLst>
                                    <p:set>
                                      <p:cBhvr>
                                        <p:cTn id="27" dur="1" fill="hold">
                                          <p:stCondLst>
                                            <p:cond delay="0"/>
                                          </p:stCondLst>
                                        </p:cTn>
                                        <p:tgtEl>
                                          <p:spTgt spid="30725">
                                            <p:txEl>
                                              <p:charRg st="72" end="112"/>
                                            </p:txEl>
                                          </p:spTgt>
                                        </p:tgtEl>
                                        <p:attrNameLst>
                                          <p:attrName>style.visibility</p:attrName>
                                        </p:attrNameLst>
                                      </p:cBhvr>
                                      <p:to>
                                        <p:strVal val="visible"/>
                                      </p:to>
                                    </p:set>
                                    <p:anim calcmode="lin" valueType="num">
                                      <p:cBhvr>
                                        <p:cTn id="28" dur="500" fill="hold"/>
                                        <p:tgtEl>
                                          <p:spTgt spid="30725">
                                            <p:txEl>
                                              <p:charRg st="72" end="112"/>
                                            </p:txEl>
                                          </p:spTgt>
                                        </p:tgtEl>
                                        <p:attrNameLst>
                                          <p:attrName>ppt_w</p:attrName>
                                        </p:attrNameLst>
                                      </p:cBhvr>
                                      <p:tavLst>
                                        <p:tav tm="0">
                                          <p:val>
                                            <p:fltVal val="0.000000"/>
                                          </p:val>
                                        </p:tav>
                                        <p:tav tm="100000">
                                          <p:val>
                                            <p:strVal val="#ppt_w"/>
                                          </p:val>
                                        </p:tav>
                                      </p:tavLst>
                                    </p:anim>
                                    <p:anim calcmode="lin" valueType="num">
                                      <p:cBhvr>
                                        <p:cTn id="29" dur="500" fill="hold"/>
                                        <p:tgtEl>
                                          <p:spTgt spid="30725">
                                            <p:txEl>
                                              <p:charRg st="72" end="112"/>
                                            </p:txEl>
                                          </p:spTgt>
                                        </p:tgtEl>
                                        <p:attrNameLst>
                                          <p:attrName>ppt_h</p:attrName>
                                        </p:attrNameLst>
                                      </p:cBhvr>
                                      <p:tavLst>
                                        <p:tav tm="0">
                                          <p:val>
                                            <p:fltVal val="0.000000"/>
                                          </p:val>
                                        </p:tav>
                                        <p:tav tm="100000">
                                          <p:val>
                                            <p:strVal val="#ppt_h"/>
                                          </p:val>
                                        </p:tav>
                                      </p:tavLst>
                                    </p:anim>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30725">
                                            <p:txEl>
                                              <p:charRg st="112" end="166"/>
                                            </p:txEl>
                                          </p:spTgt>
                                        </p:tgtEl>
                                        <p:attrNameLst>
                                          <p:attrName>style.visibility</p:attrName>
                                        </p:attrNameLst>
                                      </p:cBhvr>
                                      <p:to>
                                        <p:strVal val="visible"/>
                                      </p:to>
                                    </p:set>
                                    <p:animEffect transition="in" filter="slide(fromBottom)">
                                      <p:cBhvr>
                                        <p:cTn id="34" dur="500"/>
                                        <p:tgtEl>
                                          <p:spTgt spid="30725">
                                            <p:txEl>
                                              <p:charRg st="112" end="16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F731E65-3FE5-4A9C-99A2-81D21681D9F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987"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71011"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71012" name="Picture 4"/>
          <p:cNvPicPr>
            <a:picLocks noChangeAspect="1"/>
          </p:cNvPicPr>
          <p:nvPr/>
        </p:nvPicPr>
        <p:blipFill>
          <a:blip r:embed="rId1"/>
          <a:stretch>
            <a:fillRect/>
          </a:stretch>
        </p:blipFill>
        <p:spPr>
          <a:xfrm>
            <a:off x="755650" y="3289300"/>
            <a:ext cx="360363" cy="284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1012"/>
                                        </p:tgtEl>
                                        <p:attrNameLst>
                                          <p:attrName>style.visibility</p:attrName>
                                        </p:attrNameLst>
                                      </p:cBhvr>
                                      <p:to>
                                        <p:strVal val="visible"/>
                                      </p:to>
                                    </p:set>
                                    <p:anim calcmode="lin" valueType="num">
                                      <p:cBhvr additive="base">
                                        <p:cTn id="7" dur="500" fill="hold"/>
                                        <p:tgtEl>
                                          <p:spTgt spid="171012"/>
                                        </p:tgtEl>
                                        <p:attrNameLst>
                                          <p:attrName>ppt_x</p:attrName>
                                        </p:attrNameLst>
                                      </p:cBhvr>
                                      <p:tavLst>
                                        <p:tav tm="0">
                                          <p:val>
                                            <p:strVal val="0-#ppt_w/2"/>
                                          </p:val>
                                        </p:tav>
                                        <p:tav tm="100000">
                                          <p:val>
                                            <p:strVal val="#ppt_x"/>
                                          </p:val>
                                        </p:tav>
                                      </p:tavLst>
                                    </p:anim>
                                    <p:anim calcmode="lin" valueType="num">
                                      <p:cBhvr additive="base">
                                        <p:cTn id="8" dur="500" fill="hold"/>
                                        <p:tgtEl>
                                          <p:spTgt spid="17101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71011">
                                            <p:txEl>
                                              <p:charRg st="0" end="13"/>
                                            </p:txEl>
                                          </p:spTgt>
                                        </p:tgtEl>
                                        <p:attrNameLst>
                                          <p:attrName>style.opacity</p:attrName>
                                        </p:attrNameLst>
                                      </p:cBhvr>
                                      <p:to>
                                        <p:strVal val="0.15"/>
                                      </p:to>
                                    </p:set>
                                    <p:animEffect filter="image" prLst="opacity: 0.15">
                                      <p:cBhvr rctx="IE">
                                        <p:cTn id="12" dur="indefinite"/>
                                        <p:tgtEl>
                                          <p:spTgt spid="171011">
                                            <p:txEl>
                                              <p:charRg st="0" end="13"/>
                                            </p:txEl>
                                          </p:spTgt>
                                        </p:tgtEl>
                                      </p:cBhvr>
                                    </p:animEffect>
                                  </p:childTnLst>
                                </p:cTn>
                              </p:par>
                              <p:par>
                                <p:cTn id="13" presetID="9" presetClass="emph" presetSubtype="0" nodeType="withEffect">
                                  <p:stCondLst>
                                    <p:cond delay="0"/>
                                  </p:stCondLst>
                                  <p:childTnLst>
                                    <p:set>
                                      <p:cBhvr rctx="PPT">
                                        <p:cTn id="14" dur="indefinite"/>
                                        <p:tgtEl>
                                          <p:spTgt spid="171011">
                                            <p:txEl>
                                              <p:charRg st="13" end="24"/>
                                            </p:txEl>
                                          </p:spTgt>
                                        </p:tgtEl>
                                        <p:attrNameLst>
                                          <p:attrName>style.opacity</p:attrName>
                                        </p:attrNameLst>
                                      </p:cBhvr>
                                      <p:to>
                                        <p:strVal val="0.15"/>
                                      </p:to>
                                    </p:set>
                                    <p:animEffect filter="image" prLst="opacity: 0.15">
                                      <p:cBhvr rctx="IE">
                                        <p:cTn id="15" dur="indefinite"/>
                                        <p:tgtEl>
                                          <p:spTgt spid="171011">
                                            <p:txEl>
                                              <p:charRg st="13" end="24"/>
                                            </p:txEl>
                                          </p:spTgt>
                                        </p:tgtEl>
                                      </p:cBhvr>
                                    </p:animEffect>
                                  </p:childTnLst>
                                </p:cTn>
                              </p:par>
                              <p:par>
                                <p:cTn id="16" presetID="9" presetClass="emph" presetSubtype="0" nodeType="withEffect">
                                  <p:stCondLst>
                                    <p:cond delay="0"/>
                                  </p:stCondLst>
                                  <p:childTnLst>
                                    <p:set>
                                      <p:cBhvr rctx="PPT">
                                        <p:cTn id="17" dur="indefinite"/>
                                        <p:tgtEl>
                                          <p:spTgt spid="171011">
                                            <p:txEl>
                                              <p:charRg st="24" end="35"/>
                                            </p:txEl>
                                          </p:spTgt>
                                        </p:tgtEl>
                                        <p:attrNameLst>
                                          <p:attrName>style.opacity</p:attrName>
                                        </p:attrNameLst>
                                      </p:cBhvr>
                                      <p:to>
                                        <p:strVal val="0.15"/>
                                      </p:to>
                                    </p:set>
                                    <p:animEffect filter="image" prLst="opacity: 0.15">
                                      <p:cBhvr rctx="IE">
                                        <p:cTn id="18" dur="indefinite"/>
                                        <p:tgtEl>
                                          <p:spTgt spid="171011">
                                            <p:txEl>
                                              <p:charRg st="24" end="35"/>
                                            </p:txEl>
                                          </p:spTgt>
                                        </p:tgtEl>
                                      </p:cBhvr>
                                    </p:animEffect>
                                  </p:childTnLst>
                                </p:cTn>
                              </p:par>
                              <p:par>
                                <p:cTn id="19" presetID="9" presetClass="emph" presetSubtype="0" nodeType="withEffect">
                                  <p:stCondLst>
                                    <p:cond delay="0"/>
                                  </p:stCondLst>
                                  <p:childTnLst>
                                    <p:set>
                                      <p:cBhvr rctx="PPT">
                                        <p:cTn id="20" dur="indefinite"/>
                                        <p:tgtEl>
                                          <p:spTgt spid="171011">
                                            <p:txEl>
                                              <p:charRg st="44" end="60"/>
                                            </p:txEl>
                                          </p:spTgt>
                                        </p:tgtEl>
                                        <p:attrNameLst>
                                          <p:attrName>style.opacity</p:attrName>
                                        </p:attrNameLst>
                                      </p:cBhvr>
                                      <p:to>
                                        <p:strVal val="0.15"/>
                                      </p:to>
                                    </p:set>
                                    <p:animEffect filter="image" prLst="opacity: 0.15">
                                      <p:cBhvr rctx="IE">
                                        <p:cTn id="21" dur="indefinite"/>
                                        <p:tgtEl>
                                          <p:spTgt spid="171011">
                                            <p:txEl>
                                              <p:charRg st="44" end="60"/>
                                            </p:txEl>
                                          </p:spTgt>
                                        </p:tgtEl>
                                      </p:cBhvr>
                                    </p:animEffect>
                                  </p:childTnLst>
                                </p:cTn>
                              </p:par>
                              <p:par>
                                <p:cTn id="22" presetID="9" presetClass="emph" presetSubtype="0" nodeType="withEffect">
                                  <p:stCondLst>
                                    <p:cond delay="0"/>
                                  </p:stCondLst>
                                  <p:childTnLst>
                                    <p:set>
                                      <p:cBhvr rctx="PPT">
                                        <p:cTn id="23" dur="indefinite"/>
                                        <p:tgtEl>
                                          <p:spTgt spid="171011">
                                            <p:txEl>
                                              <p:charRg st="60" end="68"/>
                                            </p:txEl>
                                          </p:spTgt>
                                        </p:tgtEl>
                                        <p:attrNameLst>
                                          <p:attrName>style.opacity</p:attrName>
                                        </p:attrNameLst>
                                      </p:cBhvr>
                                      <p:to>
                                        <p:strVal val="0.15"/>
                                      </p:to>
                                    </p:set>
                                    <p:animEffect filter="image" prLst="opacity: 0.15">
                                      <p:cBhvr rctx="IE">
                                        <p:cTn id="24" dur="indefinite"/>
                                        <p:tgtEl>
                                          <p:spTgt spid="171011">
                                            <p:txEl>
                                              <p:charRg st="60" end="68"/>
                                            </p:txEl>
                                          </p:spTgt>
                                        </p:tgtEl>
                                      </p:cBhvr>
                                    </p:animEffect>
                                  </p:childTnLst>
                                </p:cTn>
                              </p:par>
                              <p:par>
                                <p:cTn id="25" presetID="9" presetClass="emph" presetSubtype="0" nodeType="withEffect">
                                  <p:stCondLst>
                                    <p:cond delay="0"/>
                                  </p:stCondLst>
                                  <p:childTnLst>
                                    <p:set>
                                      <p:cBhvr rctx="PPT">
                                        <p:cTn id="26" dur="indefinite"/>
                                        <p:tgtEl>
                                          <p:spTgt spid="171011">
                                            <p:txEl>
                                              <p:charRg st="68" end="81"/>
                                            </p:txEl>
                                          </p:spTgt>
                                        </p:tgtEl>
                                        <p:attrNameLst>
                                          <p:attrName>style.opacity</p:attrName>
                                        </p:attrNameLst>
                                      </p:cBhvr>
                                      <p:to>
                                        <p:strVal val="0.15"/>
                                      </p:to>
                                    </p:set>
                                    <p:animEffect filter="image" prLst="opacity: 0.15">
                                      <p:cBhvr rctx="IE">
                                        <p:cTn id="27" dur="indefinite"/>
                                        <p:tgtEl>
                                          <p:spTgt spid="171011">
                                            <p:txEl>
                                              <p:charRg st="68" end="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34DDE96-A0CF-4B0C-A135-94E3334B9CF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2531" name="Rectangle 3"/>
          <p:cNvSpPr>
            <a:spLocks noGrp="1"/>
          </p:cNvSpPr>
          <p:nvPr>
            <p:ph idx="1" hasCustomPrompt="1"/>
          </p:nvPr>
        </p:nvSpPr>
        <p:spPr>
          <a:xfrm>
            <a:off x="381000" y="1295400"/>
            <a:ext cx="8382000" cy="5181600"/>
          </a:xfrm>
        </p:spPr>
        <p:txBody>
          <a:bodyPr vert="horz" wrap="square" lIns="91440" tIns="45720" rIns="91440" bIns="45720" anchor="t" anchorCtr="0"/>
          <a:p>
            <a:pPr marL="1054100" indent="-1054100" eaLnBrk="1" hangingPunct="1">
              <a:lnSpc>
                <a:spcPct val="120000"/>
              </a:lnSpc>
              <a:buNone/>
            </a:pPr>
            <a:r>
              <a:rPr lang="zh-CN" altLang="en-US" sz="2800" b="1" dirty="0">
                <a:solidFill>
                  <a:srgbClr val="0000CC"/>
                </a:solidFill>
                <a:latin typeface="Times New Roman" panose="02020603050405020304" pitchFamily="18" charset="0"/>
                <a:ea typeface="黑体" panose="02010609060101010101" pitchFamily="49" charset="-122"/>
              </a:rPr>
              <a:t>一、概念</a:t>
            </a:r>
            <a:endParaRPr lang="zh-CN" altLang="en-US" sz="2800" b="1" dirty="0">
              <a:solidFill>
                <a:srgbClr val="0000CC"/>
              </a:solidFill>
              <a:latin typeface="Times New Roman" panose="02020603050405020304" pitchFamily="18" charset="0"/>
              <a:ea typeface="黑体" panose="02010609060101010101" pitchFamily="49" charset="-122"/>
            </a:endParaRPr>
          </a:p>
          <a:p>
            <a:pPr marL="1054100" indent="-1054100" eaLnBrk="1" hangingPunct="1">
              <a:lnSpc>
                <a:spcPct val="120000"/>
              </a:lnSpc>
              <a:buNone/>
            </a:pPr>
            <a:r>
              <a:rPr lang="en-US" altLang="zh-CN" sz="2800" b="1" dirty="0">
                <a:solidFill>
                  <a:srgbClr val="FF0000"/>
                </a:solidFill>
                <a:latin typeface="Times New Roman" panose="02020603050405020304" pitchFamily="18" charset="0"/>
                <a:ea typeface="黑体" panose="02010609060101010101" pitchFamily="49" charset="-122"/>
              </a:rPr>
              <a:t>1.</a:t>
            </a:r>
            <a:r>
              <a:rPr lang="zh-CN" altLang="en-US" sz="2800" b="1" dirty="0">
                <a:solidFill>
                  <a:srgbClr val="FF0000"/>
                </a:solidFill>
                <a:latin typeface="Times New Roman" panose="02020603050405020304" pitchFamily="18" charset="0"/>
                <a:ea typeface="黑体" panose="02010609060101010101" pitchFamily="49" charset="-122"/>
              </a:rPr>
              <a:t>指导变元：</a:t>
            </a:r>
            <a:r>
              <a:rPr lang="zh-CN" altLang="en-US" sz="2800" b="1" dirty="0">
                <a:latin typeface="Times New Roman" panose="02020603050405020304" pitchFamily="18" charset="0"/>
                <a:ea typeface="黑体" panose="02010609060101010101" pitchFamily="49" charset="-122"/>
              </a:rPr>
              <a:t>给定</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为一个谓词公式，其中一部分公式形式为</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a:t>
            </a:r>
            <a:r>
              <a:rPr lang="zh-CN" altLang="en-US" sz="2800" b="1" dirty="0">
                <a:latin typeface="Times New Roman" panose="02020603050405020304" pitchFamily="18" charset="0"/>
                <a:ea typeface="黑体" panose="02010609060101010101" pitchFamily="49" charset="-122"/>
              </a:rPr>
              <a:t>或</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a:t>
            </a:r>
            <a:r>
              <a:rPr lang="zh-CN" altLang="en-US" sz="2800" b="1" dirty="0">
                <a:latin typeface="Times New Roman" panose="02020603050405020304" pitchFamily="18" charset="0"/>
                <a:ea typeface="黑体" panose="02010609060101010101" pitchFamily="49" charset="-122"/>
              </a:rPr>
              <a:t>，这里的</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FF0000"/>
                </a:solidFill>
                <a:latin typeface="Times New Roman" panose="02020603050405020304" pitchFamily="18" charset="0"/>
                <a:ea typeface="黑体" panose="02010609060101010101" pitchFamily="49" charset="-122"/>
              </a:rPr>
              <a:t>后面所跟的</a:t>
            </a:r>
            <a:r>
              <a:rPr lang="en-US" altLang="zh-CN" sz="2800" b="1" dirty="0">
                <a:solidFill>
                  <a:srgbClr val="FF0000"/>
                </a:solidFill>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称为相应的量词的指导变元。</a:t>
            </a:r>
            <a:endParaRPr lang="zh-CN" altLang="en-US" sz="2800" b="1" dirty="0">
              <a:latin typeface="Times New Roman" panose="02020603050405020304" pitchFamily="18" charset="0"/>
              <a:ea typeface="黑体" panose="02010609060101010101" pitchFamily="49" charset="-122"/>
            </a:endParaRPr>
          </a:p>
          <a:p>
            <a:pPr marL="1054100" indent="-1054100" eaLnBrk="1" hangingPunct="1">
              <a:lnSpc>
                <a:spcPct val="120000"/>
              </a:lnSpc>
              <a:buNone/>
            </a:pPr>
            <a:r>
              <a:rPr lang="en-US" altLang="zh-CN" sz="2800" b="1" dirty="0">
                <a:solidFill>
                  <a:srgbClr val="FF0000"/>
                </a:solidFill>
                <a:latin typeface="Times New Roman" panose="02020603050405020304" pitchFamily="18" charset="0"/>
                <a:ea typeface="黑体" panose="02010609060101010101" pitchFamily="49" charset="-122"/>
              </a:rPr>
              <a:t>2. </a:t>
            </a:r>
            <a:r>
              <a:rPr lang="zh-CN" altLang="en-US" sz="2800" b="1" dirty="0">
                <a:solidFill>
                  <a:srgbClr val="FF0000"/>
                </a:solidFill>
                <a:latin typeface="Times New Roman" panose="02020603050405020304" pitchFamily="18" charset="0"/>
                <a:ea typeface="黑体" panose="02010609060101010101" pitchFamily="49" charset="-122"/>
              </a:rPr>
              <a:t>辖域：</a:t>
            </a:r>
            <a:r>
              <a:rPr lang="en-US" altLang="zh-CN" sz="2800" b="1" dirty="0">
                <a:solidFill>
                  <a:srgbClr val="FF0000"/>
                </a:solidFill>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称为相应量词的作用域或辖域。（紧接在量词后面括号内的谓词公式。）</a:t>
            </a:r>
            <a:endParaRPr lang="zh-CN" altLang="en-US" sz="2800" b="1" dirty="0">
              <a:latin typeface="Times New Roman" panose="02020603050405020304" pitchFamily="18" charset="0"/>
              <a:ea typeface="黑体" panose="02010609060101010101" pitchFamily="49" charset="-122"/>
            </a:endParaRPr>
          </a:p>
          <a:p>
            <a:pPr marL="1054100" indent="-1054100" eaLnBrk="1" hangingPunct="1">
              <a:lnSpc>
                <a:spcPct val="120000"/>
              </a:lnSpc>
              <a:buNone/>
            </a:pPr>
            <a:r>
              <a:rPr lang="zh-CN" altLang="en-US" sz="2800" b="1" dirty="0">
                <a:latin typeface="Times New Roman" panose="02020603050405020304" pitchFamily="18" charset="0"/>
                <a:ea typeface="黑体" panose="02010609060101010101" pitchFamily="49" charset="-122"/>
              </a:rPr>
              <a:t>   例：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 )</a:t>
            </a: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若量词后括号内为原子谓词公式，则括号可以省去。</a:t>
            </a:r>
            <a:endParaRPr lang="zh-CN" altLang="en-US" sz="2800" b="1" dirty="0">
              <a:latin typeface="Times New Roman" panose="02020603050405020304" pitchFamily="18" charset="0"/>
              <a:ea typeface="黑体" panose="02010609060101010101" pitchFamily="49" charset="-122"/>
            </a:endParaRPr>
          </a:p>
        </p:txBody>
      </p:sp>
      <p:sp>
        <p:nvSpPr>
          <p:cNvPr id="43012"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2531">
                                            <p:txEl>
                                              <p:charRg st="77" end="120"/>
                                            </p:txEl>
                                          </p:spTgt>
                                        </p:tgtEl>
                                        <p:attrNameLst>
                                          <p:attrName>style.visibility</p:attrName>
                                        </p:attrNameLst>
                                      </p:cBhvr>
                                      <p:to>
                                        <p:strVal val="visible"/>
                                      </p:to>
                                    </p:set>
                                    <p:animEffect transition="in" filter="slide(fromBottom)">
                                      <p:cBhvr>
                                        <p:cTn id="7" dur="500"/>
                                        <p:tgtEl>
                                          <p:spTgt spid="22531">
                                            <p:txEl>
                                              <p:charRg st="77" end="12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nodeType="clickEffect">
                                  <p:stCondLst>
                                    <p:cond delay="0"/>
                                  </p:stCondLst>
                                  <p:childTnLst>
                                    <p:set>
                                      <p:cBhvr>
                                        <p:cTn id="11" dur="1" fill="hold">
                                          <p:stCondLst>
                                            <p:cond delay="0"/>
                                          </p:stCondLst>
                                        </p:cTn>
                                        <p:tgtEl>
                                          <p:spTgt spid="22531">
                                            <p:txEl>
                                              <p:charRg st="120" end="215"/>
                                            </p:txEl>
                                          </p:spTgt>
                                        </p:tgtEl>
                                        <p:attrNameLst>
                                          <p:attrName>style.visibility</p:attrName>
                                        </p:attrNameLst>
                                      </p:cBhvr>
                                      <p:to>
                                        <p:strVal val="visible"/>
                                      </p:to>
                                    </p:set>
                                    <p:anim calcmode="lin" valueType="num">
                                      <p:cBhvr>
                                        <p:cTn id="12" dur="500" fill="hold"/>
                                        <p:tgtEl>
                                          <p:spTgt spid="22531">
                                            <p:txEl>
                                              <p:charRg st="120" end="215"/>
                                            </p:txEl>
                                          </p:spTgt>
                                        </p:tgtEl>
                                        <p:attrNameLst>
                                          <p:attrName>ppt_w</p:attrName>
                                        </p:attrNameLst>
                                      </p:cBhvr>
                                      <p:tavLst>
                                        <p:tav tm="0">
                                          <p:val>
                                            <p:fltVal val="0.000000"/>
                                          </p:val>
                                        </p:tav>
                                        <p:tav tm="100000">
                                          <p:val>
                                            <p:strVal val="#ppt_w"/>
                                          </p:val>
                                        </p:tav>
                                      </p:tavLst>
                                    </p:anim>
                                    <p:anim calcmode="lin" valueType="num">
                                      <p:cBhvr>
                                        <p:cTn id="13" dur="500" fill="hold"/>
                                        <p:tgtEl>
                                          <p:spTgt spid="22531">
                                            <p:txEl>
                                              <p:charRg st="120" end="215"/>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D3F96E-6FC3-42A0-B8A1-3475ACB1B20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171" name="Rectangle 2"/>
          <p:cNvSpPr>
            <a:spLocks noGrp="1"/>
          </p:cNvSpPr>
          <p:nvPr>
            <p:ph type="title"/>
          </p:nvPr>
        </p:nvSpPr>
        <p:spPr/>
        <p:txBody>
          <a:bodyPr vert="horz" wrap="square" lIns="91440" tIns="45720" rIns="91440" bIns="45720" anchor="b" anchorCtr="0"/>
          <a:p>
            <a:pPr eaLnBrk="1" hangingPunct="1"/>
            <a:r>
              <a:rPr lang="en-US" altLang="zh-CN" sz="3000" b="1" dirty="0">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03427" name="Rectangle 3"/>
          <p:cNvSpPr>
            <a:spLocks noGrp="1"/>
          </p:cNvSpPr>
          <p:nvPr>
            <p:ph idx="1" hasCustomPrompt="1"/>
          </p:nvPr>
        </p:nvSpPr>
        <p:spPr>
          <a:xfrm>
            <a:off x="539750" y="1341438"/>
            <a:ext cx="8382000" cy="4800600"/>
          </a:xfrm>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例：苏格拉底论证是正确的，但不能用命题逻辑的推理规则推导出来。 </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rPr>
              <a:t>          </a:t>
            </a:r>
            <a:r>
              <a:rPr lang="zh-CN" altLang="en-US" sz="2800" b="1" dirty="0">
                <a:latin typeface="Times New Roman" panose="02020603050405020304" pitchFamily="18" charset="0"/>
                <a:ea typeface="黑体" panose="02010609060101010101" pitchFamily="49" charset="-122"/>
              </a:rPr>
              <a:t>所有的人都是要死的，              </a:t>
            </a:r>
            <a:r>
              <a:rPr lang="en-US" altLang="zh-CN" sz="2800" b="1" dirty="0">
                <a:latin typeface="Times New Roman" panose="02020603050405020304" pitchFamily="18" charset="0"/>
                <a:ea typeface="黑体" panose="02010609060101010101" pitchFamily="49" charset="-122"/>
              </a:rPr>
              <a:t>P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苏格拉底是人，                          </a:t>
            </a:r>
            <a:r>
              <a:rPr lang="en-US" altLang="zh-CN" sz="2800" b="1" dirty="0">
                <a:latin typeface="Times New Roman" panose="02020603050405020304" pitchFamily="18" charset="0"/>
                <a:ea typeface="黑体" panose="02010609060101010101" pitchFamily="49" charset="-122"/>
              </a:rPr>
              <a:t>Q</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所以苏格拉底是要死的。          </a:t>
            </a:r>
            <a:r>
              <a:rPr lang="en-US" altLang="zh-CN" sz="2800" b="1" dirty="0">
                <a:latin typeface="Times New Roman" panose="02020603050405020304" pitchFamily="18" charset="0"/>
                <a:ea typeface="黑体" panose="02010609060101010101" pitchFamily="49" charset="-122"/>
              </a:rPr>
              <a:t>R</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则有 </a:t>
            </a:r>
            <a:r>
              <a:rPr lang="en-US" altLang="zh-CN" sz="2800" b="1" dirty="0">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Q</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R</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然而，</a:t>
            </a:r>
            <a:r>
              <a:rPr lang="en-US" altLang="zh-CN" sz="2800" b="1" dirty="0">
                <a:latin typeface="Times New Roman" panose="02020603050405020304" pitchFamily="18" charset="0"/>
                <a:ea typeface="黑体" panose="02010609060101010101" pitchFamily="49" charset="-122"/>
              </a:rPr>
              <a:t>(P∧Q)→R</a:t>
            </a:r>
            <a:r>
              <a:rPr lang="zh-CN" altLang="en-US" sz="2800" b="1" dirty="0">
                <a:latin typeface="Times New Roman" panose="02020603050405020304" pitchFamily="18" charset="0"/>
                <a:ea typeface="黑体" panose="02010609060101010101" pitchFamily="49" charset="-122"/>
              </a:rPr>
              <a:t>并不是永真式，故上述推理形式</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是错误的。</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3427">
                                            <p:txEl>
                                              <p:charRg st="148" end="15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3427">
                                            <p:txEl>
                                              <p:charRg st="157" end="18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3427">
                                            <p:txEl>
                                              <p:charRg st="182" end="18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12FE2C9-09F3-4E00-93FA-5E75F9F6DAE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403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9027" name="Rectangle 3"/>
          <p:cNvSpPr>
            <a:spLocks noGrp="1"/>
          </p:cNvSpPr>
          <p:nvPr>
            <p:ph idx="1" hasCustomPrompt="1"/>
          </p:nvPr>
        </p:nvSpPr>
        <p:spPr/>
        <p:txBody>
          <a:bodyPr vert="horz" wrap="square" lIns="91440" tIns="45720" rIns="91440" bIns="45720" anchor="t" anchorCtr="0"/>
          <a:p>
            <a:pPr marL="1616075" indent="-1616075" eaLnBrk="1" hangingPunct="1">
              <a:lnSpc>
                <a:spcPct val="120000"/>
              </a:lnSpc>
              <a:buNone/>
            </a:pPr>
            <a:r>
              <a:rPr lang="en-US" altLang="zh-CN" sz="2800" b="1" dirty="0">
                <a:solidFill>
                  <a:srgbClr val="FF0000"/>
                </a:solidFill>
                <a:latin typeface="Times New Roman" panose="02020603050405020304" pitchFamily="18" charset="0"/>
                <a:ea typeface="黑体" panose="02010609060101010101" pitchFamily="49" charset="-122"/>
              </a:rPr>
              <a:t>3. </a:t>
            </a:r>
            <a:r>
              <a:rPr lang="zh-CN" altLang="en-US" sz="2800" b="1" dirty="0">
                <a:solidFill>
                  <a:srgbClr val="FF0000"/>
                </a:solidFill>
                <a:latin typeface="Times New Roman" panose="02020603050405020304" pitchFamily="18" charset="0"/>
                <a:ea typeface="黑体" panose="02010609060101010101" pitchFamily="49" charset="-122"/>
              </a:rPr>
              <a:t>约束变元：</a:t>
            </a:r>
            <a:r>
              <a:rPr lang="zh-CN" altLang="en-US" sz="2800" b="1" dirty="0">
                <a:latin typeface="Times New Roman" panose="02020603050405020304" pitchFamily="18" charset="0"/>
                <a:ea typeface="黑体" panose="02010609060101010101" pitchFamily="49" charset="-122"/>
              </a:rPr>
              <a:t>在量词的辖域内，且与量词下标相同的变元。（在作用域中的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1616075" indent="-1616075" eaLnBrk="1" hangingPunct="1">
              <a:lnSpc>
                <a:spcPct val="120000"/>
              </a:lnSpc>
              <a:buNone/>
            </a:pPr>
            <a:endParaRPr lang="zh-CN" altLang="en-US" sz="2800" b="1" dirty="0">
              <a:latin typeface="Times New Roman" panose="02020603050405020304" pitchFamily="18" charset="0"/>
              <a:ea typeface="黑体" panose="02010609060101010101" pitchFamily="49" charset="-122"/>
            </a:endParaRPr>
          </a:p>
          <a:p>
            <a:pPr marL="1616075" indent="-1616075" eaLnBrk="1" hangingPunct="1">
              <a:lnSpc>
                <a:spcPct val="120000"/>
              </a:lnSpc>
              <a:buNone/>
            </a:pPr>
            <a:r>
              <a:rPr lang="en-US" altLang="zh-CN" sz="2800" b="1" dirty="0">
                <a:solidFill>
                  <a:srgbClr val="FF0000"/>
                </a:solidFill>
                <a:latin typeface="Times New Roman" panose="02020603050405020304" pitchFamily="18" charset="0"/>
                <a:ea typeface="黑体" panose="02010609060101010101" pitchFamily="49" charset="-122"/>
              </a:rPr>
              <a:t>4. </a:t>
            </a:r>
            <a:r>
              <a:rPr lang="zh-CN" altLang="en-US" sz="2800" b="1" dirty="0">
                <a:solidFill>
                  <a:srgbClr val="FF0000"/>
                </a:solidFill>
                <a:latin typeface="Times New Roman" panose="02020603050405020304" pitchFamily="18" charset="0"/>
                <a:ea typeface="黑体" panose="02010609060101010101" pitchFamily="49" charset="-122"/>
              </a:rPr>
              <a:t>自由变元：</a:t>
            </a:r>
            <a:r>
              <a:rPr lang="zh-CN" altLang="en-US" sz="2800" b="1" dirty="0">
                <a:latin typeface="Times New Roman" panose="02020603050405020304" pitchFamily="18" charset="0"/>
                <a:ea typeface="黑体" panose="02010609060101010101" pitchFamily="49" charset="-122"/>
              </a:rPr>
              <a:t>除去</a:t>
            </a:r>
            <a:r>
              <a:rPr lang="zh-CN" altLang="en-US" sz="2800" b="1" dirty="0">
                <a:solidFill>
                  <a:schemeClr val="tx2"/>
                </a:solidFill>
                <a:latin typeface="Times New Roman" panose="02020603050405020304" pitchFamily="18" charset="0"/>
                <a:ea typeface="黑体" panose="02010609060101010101" pitchFamily="49" charset="-122"/>
              </a:rPr>
              <a:t>约束变元以外</a:t>
            </a:r>
            <a:r>
              <a:rPr lang="zh-CN" altLang="en-US" sz="2800" b="1" dirty="0">
                <a:latin typeface="Times New Roman" panose="02020603050405020304" pitchFamily="18" charset="0"/>
                <a:ea typeface="黑体" panose="02010609060101010101" pitchFamily="49" charset="-122"/>
              </a:rPr>
              <a:t>所出现的变元称作自由变元。（不受量词的约束的变元）。 </a:t>
            </a:r>
            <a:endParaRPr lang="zh-CN" altLang="en-US" sz="2800" b="1" dirty="0">
              <a:latin typeface="Times New Roman" panose="02020603050405020304" pitchFamily="18" charset="0"/>
              <a:ea typeface="黑体" panose="02010609060101010101" pitchFamily="49" charset="-122"/>
            </a:endParaRPr>
          </a:p>
          <a:p>
            <a:pPr marL="1616075" indent="-1616075" eaLnBrk="1" hangingPunct="1">
              <a:lnSpc>
                <a:spcPct val="120000"/>
              </a:lnSpc>
              <a:buNone/>
            </a:pP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29027">
                                            <p:txEl>
                                              <p:charRg st="39" end="83"/>
                                            </p:txEl>
                                          </p:spTgt>
                                        </p:tgtEl>
                                        <p:attrNameLst>
                                          <p:attrName>style.visibility</p:attrName>
                                        </p:attrNameLst>
                                      </p:cBhvr>
                                      <p:to>
                                        <p:strVal val="visible"/>
                                      </p:to>
                                    </p:set>
                                    <p:animEffect transition="in" filter="slide(fromBottom)">
                                      <p:cBhvr>
                                        <p:cTn id="7" dur="500"/>
                                        <p:tgtEl>
                                          <p:spTgt spid="129027">
                                            <p:txEl>
                                              <p:charRg st="39" end="8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B5B4737-6518-42F2-BCA5-4D3C0841738F}"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505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45060" name="Rectangle 3"/>
          <p:cNvSpPr>
            <a:spLocks noGrp="1"/>
          </p:cNvSpPr>
          <p:nvPr>
            <p:ph idx="1" hasCustomPrompt="1"/>
          </p:nvPr>
        </p:nvSpPr>
        <p:spPr>
          <a:xfrm>
            <a:off x="381000" y="1219200"/>
            <a:ext cx="8382000" cy="5257800"/>
          </a:xfrm>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例：指出下式作用域及约束变元、自由变元的情况。</a:t>
            </a:r>
            <a:endParaRPr lang="zh-CN" altLang="en-US" sz="28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a:t>
            </a:r>
            <a:r>
              <a:rPr lang="en-US" altLang="zh-CN" sz="2800" b="1" dirty="0">
                <a:latin typeface="Times New Roman" panose="02020603050405020304" pitchFamily="18" charset="0"/>
                <a:ea typeface="黑体" panose="02010609060101010101" pitchFamily="49" charset="-122"/>
              </a:rPr>
              <a:t>(x) ) </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y) R(x,y) )</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spcBef>
                <a:spcPct val="0"/>
              </a:spcBef>
              <a:buNone/>
            </a:pP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rPr>
              <a:t>) ( P(x,y)</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Q(y,z)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P(x,y)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 ( P(</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800" b="1" dirty="0">
                <a:latin typeface="Times New Roman" panose="02020603050405020304" pitchFamily="18" charset="0"/>
                <a:ea typeface="黑体" panose="02010609060101010101" pitchFamily="49" charset="-122"/>
              </a:rPr>
              <a:t>)Q(</a:t>
            </a:r>
            <a:r>
              <a:rPr lang="en-US" altLang="zh-CN" sz="2800" b="1" dirty="0">
                <a:solidFill>
                  <a:srgbClr val="0000CC"/>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,z)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y)R(</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,y) )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Q(x,y) </a:t>
            </a:r>
            <a:endParaRPr lang="en-US" altLang="zh-CN" sz="2800" b="1" dirty="0">
              <a:latin typeface="Times New Roman" panose="02020603050405020304" pitchFamily="18" charset="0"/>
              <a:ea typeface="黑体" panose="02010609060101010101" pitchFamily="49" charset="-122"/>
            </a:endParaRPr>
          </a:p>
        </p:txBody>
      </p:sp>
      <p:sp>
        <p:nvSpPr>
          <p:cNvPr id="130052" name="Text Box 4"/>
          <p:cNvSpPr txBox="1"/>
          <p:nvPr/>
        </p:nvSpPr>
        <p:spPr>
          <a:xfrm>
            <a:off x="4419600" y="1844675"/>
            <a:ext cx="2286000" cy="466725"/>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a:t>
            </a:r>
            <a:r>
              <a:rPr lang="zh-CN" altLang="en-US" sz="2400" b="1" dirty="0">
                <a:solidFill>
                  <a:srgbClr val="FFFF00"/>
                </a:solidFill>
                <a:latin typeface="Times New Roman" panose="02020603050405020304" pitchFamily="18" charset="0"/>
              </a:rPr>
              <a:t>是约束变元</a:t>
            </a:r>
            <a:endParaRPr lang="zh-CN" altLang="en-US" sz="2400" b="1" dirty="0">
              <a:solidFill>
                <a:srgbClr val="FFFF00"/>
              </a:solidFill>
              <a:latin typeface="Times New Roman" panose="02020603050405020304" pitchFamily="18" charset="0"/>
            </a:endParaRPr>
          </a:p>
        </p:txBody>
      </p:sp>
      <p:sp>
        <p:nvSpPr>
          <p:cNvPr id="130053" name="Text Box 5"/>
          <p:cNvSpPr txBox="1"/>
          <p:nvPr/>
        </p:nvSpPr>
        <p:spPr>
          <a:xfrm>
            <a:off x="5334000" y="2728913"/>
            <a:ext cx="2590800" cy="466725"/>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 y</a:t>
            </a:r>
            <a:r>
              <a:rPr lang="zh-CN" altLang="en-US" sz="2400" b="1" dirty="0">
                <a:solidFill>
                  <a:srgbClr val="FFFF00"/>
                </a:solidFill>
                <a:latin typeface="Times New Roman" panose="02020603050405020304" pitchFamily="18" charset="0"/>
              </a:rPr>
              <a:t>都是约束变元</a:t>
            </a:r>
            <a:endParaRPr lang="zh-CN" altLang="en-US" sz="2400" b="1" dirty="0">
              <a:solidFill>
                <a:srgbClr val="FFFF00"/>
              </a:solidFill>
              <a:latin typeface="Times New Roman" panose="02020603050405020304" pitchFamily="18" charset="0"/>
            </a:endParaRPr>
          </a:p>
        </p:txBody>
      </p:sp>
      <p:sp>
        <p:nvSpPr>
          <p:cNvPr id="130054" name="Text Box 6"/>
          <p:cNvSpPr txBox="1"/>
          <p:nvPr/>
        </p:nvSpPr>
        <p:spPr>
          <a:xfrm>
            <a:off x="1116013" y="4203700"/>
            <a:ext cx="4248150" cy="466725"/>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 y</a:t>
            </a:r>
            <a:r>
              <a:rPr lang="zh-CN" altLang="en-US" sz="2400" b="1" dirty="0">
                <a:solidFill>
                  <a:srgbClr val="FFFF00"/>
                </a:solidFill>
                <a:latin typeface="Times New Roman" panose="02020603050405020304" pitchFamily="18" charset="0"/>
              </a:rPr>
              <a:t>是约束变元，</a:t>
            </a:r>
            <a:r>
              <a:rPr lang="en-US" altLang="zh-CN" sz="2400" b="1" dirty="0">
                <a:solidFill>
                  <a:srgbClr val="FFFF00"/>
                </a:solidFill>
                <a:latin typeface="Times New Roman" panose="02020603050405020304" pitchFamily="18" charset="0"/>
              </a:rPr>
              <a:t>z</a:t>
            </a:r>
            <a:r>
              <a:rPr lang="zh-CN" altLang="en-US" sz="2400" b="1" dirty="0">
                <a:solidFill>
                  <a:srgbClr val="FFFF00"/>
                </a:solidFill>
                <a:latin typeface="Times New Roman" panose="02020603050405020304" pitchFamily="18" charset="0"/>
              </a:rPr>
              <a:t>是自由变元</a:t>
            </a:r>
            <a:endParaRPr lang="zh-CN" altLang="en-US" sz="2400" b="1" dirty="0">
              <a:solidFill>
                <a:srgbClr val="FFFF00"/>
              </a:solidFill>
              <a:latin typeface="Times New Roman" panose="02020603050405020304" pitchFamily="18" charset="0"/>
            </a:endParaRPr>
          </a:p>
        </p:txBody>
      </p:sp>
      <p:sp>
        <p:nvSpPr>
          <p:cNvPr id="130055" name="Text Box 7"/>
          <p:cNvSpPr txBox="1"/>
          <p:nvPr/>
        </p:nvSpPr>
        <p:spPr>
          <a:xfrm>
            <a:off x="7092950" y="3627438"/>
            <a:ext cx="1905000" cy="831850"/>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a:t>
            </a:r>
            <a:r>
              <a:rPr lang="zh-CN" altLang="en-US" sz="2400" b="1" dirty="0">
                <a:solidFill>
                  <a:srgbClr val="FFFF00"/>
                </a:solidFill>
                <a:latin typeface="Times New Roman" panose="02020603050405020304" pitchFamily="18" charset="0"/>
              </a:rPr>
              <a:t>是约束变元</a:t>
            </a:r>
            <a:r>
              <a:rPr lang="en-US" altLang="zh-CN" sz="2400" b="1" dirty="0">
                <a:solidFill>
                  <a:srgbClr val="FFFF00"/>
                </a:solidFill>
                <a:latin typeface="Times New Roman" panose="02020603050405020304" pitchFamily="18" charset="0"/>
              </a:rPr>
              <a:t>y</a:t>
            </a:r>
            <a:r>
              <a:rPr lang="zh-CN" altLang="en-US" sz="2400" b="1" dirty="0">
                <a:solidFill>
                  <a:srgbClr val="FFFF00"/>
                </a:solidFill>
                <a:latin typeface="Times New Roman" panose="02020603050405020304" pitchFamily="18" charset="0"/>
              </a:rPr>
              <a:t>是自由变元</a:t>
            </a:r>
            <a:endParaRPr lang="zh-CN" altLang="en-US" sz="2400" b="1" dirty="0">
              <a:solidFill>
                <a:srgbClr val="FFFF00"/>
              </a:solidFill>
              <a:latin typeface="Times New Roman" panose="02020603050405020304" pitchFamily="18" charset="0"/>
            </a:endParaRPr>
          </a:p>
        </p:txBody>
      </p:sp>
      <p:sp>
        <p:nvSpPr>
          <p:cNvPr id="130056" name="Text Box 8"/>
          <p:cNvSpPr txBox="1"/>
          <p:nvPr/>
        </p:nvSpPr>
        <p:spPr>
          <a:xfrm>
            <a:off x="1143000" y="5283200"/>
            <a:ext cx="5734050" cy="466725"/>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 y</a:t>
            </a:r>
            <a:r>
              <a:rPr lang="zh-CN" altLang="en-US" sz="2400" b="1" dirty="0">
                <a:solidFill>
                  <a:srgbClr val="FFFF00"/>
                </a:solidFill>
                <a:latin typeface="Times New Roman" panose="02020603050405020304" pitchFamily="18" charset="0"/>
              </a:rPr>
              <a:t>是约束变元，</a:t>
            </a:r>
            <a:r>
              <a:rPr lang="en-US" altLang="zh-CN" sz="2400" b="1" dirty="0">
                <a:solidFill>
                  <a:srgbClr val="FFFF00"/>
                </a:solidFill>
                <a:latin typeface="Times New Roman" panose="02020603050405020304" pitchFamily="18" charset="0"/>
              </a:rPr>
              <a:t>z</a:t>
            </a:r>
            <a:r>
              <a:rPr lang="zh-CN" altLang="en-US" sz="2400" b="1" dirty="0">
                <a:solidFill>
                  <a:srgbClr val="FFFF00"/>
                </a:solidFill>
                <a:latin typeface="Times New Roman" panose="02020603050405020304" pitchFamily="18" charset="0"/>
              </a:rPr>
              <a:t>是自由变元</a:t>
            </a:r>
            <a:endParaRPr lang="zh-CN" altLang="en-US" sz="2400" b="1" dirty="0">
              <a:solidFill>
                <a:srgbClr val="FFFF00"/>
              </a:solidFill>
              <a:latin typeface="Times New Roman" panose="02020603050405020304" pitchFamily="18" charset="0"/>
            </a:endParaRPr>
          </a:p>
        </p:txBody>
      </p:sp>
      <p:sp>
        <p:nvSpPr>
          <p:cNvPr id="130057" name="Text Box 9"/>
          <p:cNvSpPr txBox="1"/>
          <p:nvPr/>
        </p:nvSpPr>
        <p:spPr>
          <a:xfrm>
            <a:off x="7308850" y="5283200"/>
            <a:ext cx="1584325" cy="831850"/>
          </a:xfrm>
          <a:prstGeom prst="rect">
            <a:avLst/>
          </a:prstGeom>
          <a:solidFill>
            <a:srgbClr val="0000CC"/>
          </a:solidFill>
          <a:ln w="9525" cap="flat" cmpd="sng">
            <a:solidFill>
              <a:srgbClr val="000099"/>
            </a:solidFill>
            <a:prstDash val="solid"/>
            <a:miter/>
            <a:headEnd type="none" w="med" len="med"/>
            <a:tailEnd type="none" w="med" len="med"/>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50000"/>
              </a:spcBef>
              <a:buClrTx/>
              <a:buSzTx/>
              <a:buFontTx/>
              <a:buNone/>
            </a:pPr>
            <a:r>
              <a:rPr lang="en-US" altLang="zh-CN" sz="2400" b="1" dirty="0">
                <a:solidFill>
                  <a:srgbClr val="FFFF00"/>
                </a:solidFill>
                <a:latin typeface="Times New Roman" panose="02020603050405020304" pitchFamily="18" charset="0"/>
              </a:rPr>
              <a:t>x, y</a:t>
            </a:r>
            <a:r>
              <a:rPr lang="zh-CN" altLang="en-US" sz="2400" b="1" dirty="0">
                <a:solidFill>
                  <a:srgbClr val="FFFF00"/>
                </a:solidFill>
                <a:latin typeface="Times New Roman" panose="02020603050405020304" pitchFamily="18" charset="0"/>
              </a:rPr>
              <a:t>都是自由变元</a:t>
            </a:r>
            <a:endParaRPr lang="zh-CN" altLang="en-US" sz="2400" b="1" dirty="0">
              <a:solidFill>
                <a:srgbClr val="FFFF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0052"/>
                                        </p:tgtEl>
                                        <p:attrNameLst>
                                          <p:attrName>style.visibility</p:attrName>
                                        </p:attrNameLst>
                                      </p:cBhvr>
                                      <p:to>
                                        <p:strVal val="visible"/>
                                      </p:to>
                                    </p:set>
                                    <p:anim calcmode="lin" valueType="num">
                                      <p:cBhvr additive="base">
                                        <p:cTn id="7" dur="500" fill="hold"/>
                                        <p:tgtEl>
                                          <p:spTgt spid="130052"/>
                                        </p:tgtEl>
                                        <p:attrNameLst>
                                          <p:attrName>ppt_x</p:attrName>
                                        </p:attrNameLst>
                                      </p:cBhvr>
                                      <p:tavLst>
                                        <p:tav tm="0">
                                          <p:val>
                                            <p:strVal val="1+#ppt_w/2"/>
                                          </p:val>
                                        </p:tav>
                                        <p:tav tm="100000">
                                          <p:val>
                                            <p:strVal val="#ppt_x"/>
                                          </p:val>
                                        </p:tav>
                                      </p:tavLst>
                                    </p:anim>
                                    <p:anim calcmode="lin" valueType="num">
                                      <p:cBhvr additive="base">
                                        <p:cTn id="8" dur="500" fill="hold"/>
                                        <p:tgtEl>
                                          <p:spTgt spid="1300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0053"/>
                                        </p:tgtEl>
                                        <p:attrNameLst>
                                          <p:attrName>style.visibility</p:attrName>
                                        </p:attrNameLst>
                                      </p:cBhvr>
                                      <p:to>
                                        <p:strVal val="visible"/>
                                      </p:to>
                                    </p:set>
                                    <p:anim calcmode="lin" valueType="num">
                                      <p:cBhvr additive="base">
                                        <p:cTn id="13" dur="500" fill="hold"/>
                                        <p:tgtEl>
                                          <p:spTgt spid="130053"/>
                                        </p:tgtEl>
                                        <p:attrNameLst>
                                          <p:attrName>ppt_x</p:attrName>
                                        </p:attrNameLst>
                                      </p:cBhvr>
                                      <p:tavLst>
                                        <p:tav tm="0">
                                          <p:val>
                                            <p:strVal val="1+#ppt_w/2"/>
                                          </p:val>
                                        </p:tav>
                                        <p:tav tm="100000">
                                          <p:val>
                                            <p:strVal val="#ppt_x"/>
                                          </p:val>
                                        </p:tav>
                                      </p:tavLst>
                                    </p:anim>
                                    <p:anim calcmode="lin" valueType="num">
                                      <p:cBhvr additive="base">
                                        <p:cTn id="14" dur="500" fill="hold"/>
                                        <p:tgtEl>
                                          <p:spTgt spid="130053"/>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0054"/>
                                        </p:tgtEl>
                                        <p:attrNameLst>
                                          <p:attrName>style.visibility</p:attrName>
                                        </p:attrNameLst>
                                      </p:cBhvr>
                                      <p:to>
                                        <p:strVal val="visible"/>
                                      </p:to>
                                    </p:set>
                                    <p:anim calcmode="lin" valueType="num">
                                      <p:cBhvr additive="base">
                                        <p:cTn id="19" dur="500" fill="hold"/>
                                        <p:tgtEl>
                                          <p:spTgt spid="130054"/>
                                        </p:tgtEl>
                                        <p:attrNameLst>
                                          <p:attrName>ppt_x</p:attrName>
                                        </p:attrNameLst>
                                      </p:cBhvr>
                                      <p:tavLst>
                                        <p:tav tm="0">
                                          <p:val>
                                            <p:strVal val="0-#ppt_w/2"/>
                                          </p:val>
                                        </p:tav>
                                        <p:tav tm="100000">
                                          <p:val>
                                            <p:strVal val="#ppt_x"/>
                                          </p:val>
                                        </p:tav>
                                      </p:tavLst>
                                    </p:anim>
                                    <p:anim calcmode="lin" valueType="num">
                                      <p:cBhvr additive="base">
                                        <p:cTn id="20" dur="500" fill="hold"/>
                                        <p:tgtEl>
                                          <p:spTgt spid="130054"/>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0055"/>
                                        </p:tgtEl>
                                        <p:attrNameLst>
                                          <p:attrName>style.visibility</p:attrName>
                                        </p:attrNameLst>
                                      </p:cBhvr>
                                      <p:to>
                                        <p:strVal val="visible"/>
                                      </p:to>
                                    </p:set>
                                    <p:anim calcmode="lin" valueType="num">
                                      <p:cBhvr additive="base">
                                        <p:cTn id="25" dur="500" fill="hold"/>
                                        <p:tgtEl>
                                          <p:spTgt spid="130055"/>
                                        </p:tgtEl>
                                        <p:attrNameLst>
                                          <p:attrName>ppt_x</p:attrName>
                                        </p:attrNameLst>
                                      </p:cBhvr>
                                      <p:tavLst>
                                        <p:tav tm="0">
                                          <p:val>
                                            <p:strVal val="1+#ppt_w/2"/>
                                          </p:val>
                                        </p:tav>
                                        <p:tav tm="100000">
                                          <p:val>
                                            <p:strVal val="#ppt_x"/>
                                          </p:val>
                                        </p:tav>
                                      </p:tavLst>
                                    </p:anim>
                                    <p:anim calcmode="lin" valueType="num">
                                      <p:cBhvr additive="base">
                                        <p:cTn id="26" dur="500" fill="hold"/>
                                        <p:tgtEl>
                                          <p:spTgt spid="130055"/>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30056"/>
                                        </p:tgtEl>
                                        <p:attrNameLst>
                                          <p:attrName>style.visibility</p:attrName>
                                        </p:attrNameLst>
                                      </p:cBhvr>
                                      <p:to>
                                        <p:strVal val="visible"/>
                                      </p:to>
                                    </p:set>
                                    <p:anim calcmode="lin" valueType="num">
                                      <p:cBhvr additive="base">
                                        <p:cTn id="31" dur="500" fill="hold"/>
                                        <p:tgtEl>
                                          <p:spTgt spid="130056"/>
                                        </p:tgtEl>
                                        <p:attrNameLst>
                                          <p:attrName>ppt_x</p:attrName>
                                        </p:attrNameLst>
                                      </p:cBhvr>
                                      <p:tavLst>
                                        <p:tav tm="0">
                                          <p:val>
                                            <p:strVal val="0-#ppt_w/2"/>
                                          </p:val>
                                        </p:tav>
                                        <p:tav tm="100000">
                                          <p:val>
                                            <p:strVal val="#ppt_x"/>
                                          </p:val>
                                        </p:tav>
                                      </p:tavLst>
                                    </p:anim>
                                    <p:anim calcmode="lin" valueType="num">
                                      <p:cBhvr additive="base">
                                        <p:cTn id="32" dur="500" fill="hold"/>
                                        <p:tgtEl>
                                          <p:spTgt spid="130056"/>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130057"/>
                                        </p:tgtEl>
                                        <p:attrNameLst>
                                          <p:attrName>style.visibility</p:attrName>
                                        </p:attrNameLst>
                                      </p:cBhvr>
                                      <p:to>
                                        <p:strVal val="visible"/>
                                      </p:to>
                                    </p:set>
                                    <p:anim calcmode="lin" valueType="num">
                                      <p:cBhvr additive="base">
                                        <p:cTn id="37" dur="500" fill="hold"/>
                                        <p:tgtEl>
                                          <p:spTgt spid="130057"/>
                                        </p:tgtEl>
                                        <p:attrNameLst>
                                          <p:attrName>ppt_x</p:attrName>
                                        </p:attrNameLst>
                                      </p:cBhvr>
                                      <p:tavLst>
                                        <p:tav tm="0">
                                          <p:val>
                                            <p:strVal val="1+#ppt_w/2"/>
                                          </p:val>
                                        </p:tav>
                                        <p:tav tm="100000">
                                          <p:val>
                                            <p:strVal val="#ppt_x"/>
                                          </p:val>
                                        </p:tav>
                                      </p:tavLst>
                                    </p:anim>
                                    <p:anim calcmode="lin" valueType="num">
                                      <p:cBhvr additive="base">
                                        <p:cTn id="38" dur="500" fill="hold"/>
                                        <p:tgtEl>
                                          <p:spTgt spid="1300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52" grpId="0" animBg="1"/>
      <p:bldP spid="130053" grpId="0" animBg="1"/>
      <p:bldP spid="130054" grpId="0" animBg="1"/>
      <p:bldP spid="130055" grpId="0" animBg="1"/>
      <p:bldP spid="130056" grpId="0" animBg="1"/>
      <p:bldP spid="13005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02EA5CC-DFEC-4B06-9D86-88FD549F9E1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608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46084" name="Rectangle 3"/>
          <p:cNvSpPr>
            <a:spLocks noGrp="1"/>
          </p:cNvSpPr>
          <p:nvPr>
            <p:ph idx="1" hasCustomPrompt="1"/>
          </p:nvPr>
        </p:nvSpPr>
        <p:spPr>
          <a:xfrm>
            <a:off x="381000" y="1143000"/>
            <a:ext cx="8512175" cy="2819400"/>
          </a:xfrm>
        </p:spPr>
        <p:txBody>
          <a:bodyPr vert="horz" wrap="square" lIns="91440" tIns="45720" rIns="91440" bIns="45720" anchor="t" anchorCtr="0"/>
          <a:p>
            <a:pPr marL="0" indent="0" eaLnBrk="1" hangingPunct="1">
              <a:lnSpc>
                <a:spcPct val="120000"/>
              </a:lnSpc>
              <a:spcBef>
                <a:spcPct val="0"/>
              </a:spcBef>
              <a:buNone/>
            </a:pPr>
            <a:r>
              <a:rPr lang="zh-CN" altLang="en-US" sz="2800" b="1" dirty="0">
                <a:solidFill>
                  <a:srgbClr val="0000CC"/>
                </a:solidFill>
                <a:latin typeface="Times New Roman" panose="02020603050405020304" pitchFamily="18" charset="0"/>
                <a:ea typeface="黑体" panose="02010609060101010101" pitchFamily="49" charset="-122"/>
              </a:rPr>
              <a:t>说明：</a:t>
            </a:r>
            <a:endParaRPr lang="zh-CN" altLang="en-US" sz="2800" b="1" dirty="0">
              <a:solidFill>
                <a:srgbClr val="0000CC"/>
              </a:solidFill>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P(x</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是</a:t>
            </a:r>
            <a:r>
              <a:rPr lang="en-US" altLang="zh-CN" sz="2800" b="1"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元谓词，有</a:t>
            </a:r>
            <a:r>
              <a:rPr lang="en-US" altLang="zh-CN" sz="2800" b="1"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个相互独立的自由变元，若对其</a:t>
            </a:r>
            <a:r>
              <a:rPr lang="en-US" altLang="zh-CN" sz="2800" b="1" dirty="0">
                <a:latin typeface="Times New Roman" panose="02020603050405020304" pitchFamily="18" charset="0"/>
                <a:ea typeface="黑体" panose="02010609060101010101" pitchFamily="49" charset="-122"/>
              </a:rPr>
              <a:t>k</a:t>
            </a:r>
            <a:r>
              <a:rPr lang="zh-CN" altLang="en-US" sz="2800" b="1" dirty="0">
                <a:latin typeface="Times New Roman" panose="02020603050405020304" pitchFamily="18" charset="0"/>
                <a:ea typeface="黑体" panose="02010609060101010101" pitchFamily="49" charset="-122"/>
              </a:rPr>
              <a:t>个变元进行约束，则成为</a:t>
            </a:r>
            <a:r>
              <a:rPr lang="en-US" altLang="zh-CN" sz="2800" b="1" dirty="0">
                <a:latin typeface="Times New Roman" panose="02020603050405020304" pitchFamily="18" charset="0"/>
                <a:ea typeface="黑体" panose="02010609060101010101" pitchFamily="49" charset="-122"/>
              </a:rPr>
              <a:t>n-k</a:t>
            </a:r>
            <a:r>
              <a:rPr lang="zh-CN" altLang="en-US" sz="2800" b="1" dirty="0">
                <a:latin typeface="Times New Roman" panose="02020603050405020304" pitchFamily="18" charset="0"/>
                <a:ea typeface="黑体" panose="02010609060101010101" pitchFamily="49" charset="-122"/>
              </a:rPr>
              <a:t>元谓词。</a:t>
            </a:r>
            <a:endParaRPr lang="zh-CN" altLang="en-US" sz="2800" b="1" dirty="0">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P(x,y,z)    </a:t>
            </a:r>
            <a:r>
              <a:rPr lang="zh-CN" altLang="en-US" sz="2800" b="1" dirty="0">
                <a:latin typeface="Times New Roman" panose="02020603050405020304" pitchFamily="18" charset="0"/>
                <a:ea typeface="黑体" panose="02010609060101010101" pitchFamily="49" charset="-122"/>
              </a:rPr>
              <a:t>二元谓词</a:t>
            </a:r>
            <a:endParaRPr lang="zh-CN" altLang="en-US" sz="2800" b="1" dirty="0">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rPr>
              <a:t>x) P(x,y,z)</a:t>
            </a:r>
            <a:r>
              <a:rPr lang="zh-CN" altLang="en-US" sz="2800" b="1" dirty="0">
                <a:latin typeface="Times New Roman" panose="02020603050405020304" pitchFamily="18" charset="0"/>
                <a:ea typeface="黑体" panose="02010609060101010101" pitchFamily="49" charset="-122"/>
              </a:rPr>
              <a:t>是一元谓词</a:t>
            </a:r>
            <a:endParaRPr lang="zh-CN" altLang="en-US" sz="2800" b="1" dirty="0">
              <a:latin typeface="Times New Roman" panose="02020603050405020304" pitchFamily="18" charset="0"/>
              <a:ea typeface="黑体" panose="02010609060101010101" pitchFamily="49" charset="-122"/>
            </a:endParaRPr>
          </a:p>
        </p:txBody>
      </p:sp>
      <p:sp>
        <p:nvSpPr>
          <p:cNvPr id="131076" name="Text Box 4"/>
          <p:cNvSpPr txBox="1"/>
          <p:nvPr/>
        </p:nvSpPr>
        <p:spPr>
          <a:xfrm>
            <a:off x="381000" y="3810000"/>
            <a:ext cx="8305800" cy="26558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区别是命题还是命题函数的方法</a:t>
            </a:r>
            <a:endParaRPr lang="zh-CN" altLang="en-US" sz="2800" b="1" dirty="0">
              <a:solidFill>
                <a:srgbClr val="FF0000"/>
              </a:solidFill>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）若在谓词公式中出现有自由变元，则该公式为命题函数；</a:t>
            </a:r>
            <a:endParaRPr lang="zh-CN" altLang="en-US" sz="28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）若在谓词公式中的变元均为约束出现，即无自由变元，则该公式为命题。</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1076"/>
                                        </p:tgtEl>
                                        <p:attrNameLst>
                                          <p:attrName>style.visibility</p:attrName>
                                        </p:attrNameLst>
                                      </p:cBhvr>
                                      <p:to>
                                        <p:strVal val="visible"/>
                                      </p:to>
                                    </p:set>
                                    <p:anim calcmode="lin" valueType="num">
                                      <p:cBhvr additive="base">
                                        <p:cTn id="7" dur="500" fill="hold"/>
                                        <p:tgtEl>
                                          <p:spTgt spid="131076"/>
                                        </p:tgtEl>
                                        <p:attrNameLst>
                                          <p:attrName>ppt_x</p:attrName>
                                        </p:attrNameLst>
                                      </p:cBhvr>
                                      <p:tavLst>
                                        <p:tav tm="0">
                                          <p:val>
                                            <p:strVal val="0-#ppt_w/2"/>
                                          </p:val>
                                        </p:tav>
                                        <p:tav tm="100000">
                                          <p:val>
                                            <p:strVal val="#ppt_x"/>
                                          </p:val>
                                        </p:tav>
                                      </p:tavLst>
                                    </p:anim>
                                    <p:anim calcmode="lin" valueType="num">
                                      <p:cBhvr additive="base">
                                        <p:cTn id="8" dur="500" fill="hold"/>
                                        <p:tgtEl>
                                          <p:spTgt spid="13107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1A07F39-5E71-4BB0-96CA-625D8883B34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3555" name="Rectangle 3"/>
          <p:cNvSpPr>
            <a:spLocks noGrp="1"/>
          </p:cNvSpPr>
          <p:nvPr>
            <p:ph idx="1" hasCustomPrompt="1"/>
          </p:nvPr>
        </p:nvSpPr>
        <p:spPr>
          <a:xfrm>
            <a:off x="323850" y="1076325"/>
            <a:ext cx="8382000" cy="5232400"/>
          </a:xfrm>
        </p:spPr>
        <p:txBody>
          <a:bodyPr vert="horz" wrap="square" lIns="91440" tIns="45720" rIns="91440" bIns="45720" anchor="t" anchorCtr="0"/>
          <a:p>
            <a:pPr marL="0" indent="719455" eaLnBrk="1" hangingPunct="1">
              <a:lnSpc>
                <a:spcPct val="120000"/>
              </a:lnSpc>
              <a:buNone/>
            </a:pPr>
            <a:r>
              <a:rPr lang="zh-CN" altLang="en-US" sz="30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二、约束变元的换名</a:t>
            </a:r>
            <a:endParaRPr lang="zh-CN" altLang="en-US" sz="30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endParaRPr>
          </a:p>
          <a:p>
            <a:pPr marL="0" indent="719455" eaLnBrk="1" hangingPunct="1">
              <a:lnSpc>
                <a:spcPct val="120000"/>
              </a:lnSpc>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认为</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和</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 P(z,y)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是等价的谓词公式。任何谓词公式对约束变元可以换名。</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marL="0" indent="719455" eaLnBrk="1" hangingPunct="1">
              <a:lnSpc>
                <a:spcPct val="120000"/>
              </a:lnSpc>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换名规则：</a:t>
            </a:r>
            <a:endPar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marL="0" indent="719455" eaLnBrk="1" hangingPunct="1">
              <a:lnSpc>
                <a:spcPct val="120000"/>
              </a:lnSpc>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）换名的范围：量词中的</a:t>
            </a:r>
            <a:r>
              <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指导变元</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以及该量词</a:t>
            </a:r>
            <a:r>
              <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作用域中所出现的该变元</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；（指导变元及其约束的变元）</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marL="0" indent="719455" eaLnBrk="1" hangingPunct="1">
              <a:lnSpc>
                <a:spcPct val="120000"/>
              </a:lnSpc>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）换名时要改为作用域中没有出现的变元名称。</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47108" name="Rectangle 6"/>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3555">
                                            <p:txEl>
                                              <p:charRg st="61" end="67"/>
                                            </p:txEl>
                                          </p:spTgt>
                                        </p:tgtEl>
                                        <p:attrNameLst>
                                          <p:attrName>style.visibility</p:attrName>
                                        </p:attrNameLst>
                                      </p:cBhvr>
                                      <p:to>
                                        <p:strVal val="visible"/>
                                      </p:to>
                                    </p:set>
                                    <p:animEffect transition="in" filter="slide(fromBottom)">
                                      <p:cBhvr>
                                        <p:cTn id="7" dur="500"/>
                                        <p:tgtEl>
                                          <p:spTgt spid="23555">
                                            <p:txEl>
                                              <p:charRg st="61" end="67"/>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23555">
                                            <p:txEl>
                                              <p:charRg st="67" end="115"/>
                                            </p:txEl>
                                          </p:spTgt>
                                        </p:tgtEl>
                                        <p:attrNameLst>
                                          <p:attrName>style.visibility</p:attrName>
                                        </p:attrNameLst>
                                      </p:cBhvr>
                                      <p:to>
                                        <p:strVal val="visible"/>
                                      </p:to>
                                    </p:set>
                                    <p:animEffect transition="in" filter="slide(fromBottom)">
                                      <p:cBhvr>
                                        <p:cTn id="11" dur="500"/>
                                        <p:tgtEl>
                                          <p:spTgt spid="23555">
                                            <p:txEl>
                                              <p:charRg st="67" end="115"/>
                                            </p:txEl>
                                          </p:spTgt>
                                        </p:tgtEl>
                                      </p:cBhvr>
                                    </p:animEffect>
                                  </p:childTnLst>
                                </p:cTn>
                              </p:par>
                            </p:childTnLst>
                          </p:cTn>
                        </p:par>
                        <p:par>
                          <p:cTn id="12" fill="hold">
                            <p:stCondLst>
                              <p:cond delay="1000"/>
                            </p:stCondLst>
                            <p:childTnLst>
                              <p:par>
                                <p:cTn id="13" presetID="12" presetClass="entr" presetSubtype="4" fill="hold" nodeType="afterEffect">
                                  <p:stCondLst>
                                    <p:cond delay="0"/>
                                  </p:stCondLst>
                                  <p:childTnLst>
                                    <p:set>
                                      <p:cBhvr>
                                        <p:cTn id="14" dur="1" fill="hold">
                                          <p:stCondLst>
                                            <p:cond delay="0"/>
                                          </p:stCondLst>
                                        </p:cTn>
                                        <p:tgtEl>
                                          <p:spTgt spid="23555">
                                            <p:txEl>
                                              <p:charRg st="115" end="139"/>
                                            </p:txEl>
                                          </p:spTgt>
                                        </p:tgtEl>
                                        <p:attrNameLst>
                                          <p:attrName>style.visibility</p:attrName>
                                        </p:attrNameLst>
                                      </p:cBhvr>
                                      <p:to>
                                        <p:strVal val="visible"/>
                                      </p:to>
                                    </p:set>
                                    <p:animEffect transition="in" filter="slide(fromBottom)">
                                      <p:cBhvr>
                                        <p:cTn id="15" dur="500"/>
                                        <p:tgtEl>
                                          <p:spTgt spid="23555">
                                            <p:txEl>
                                              <p:charRg st="115" end="13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1A8102F-067D-453C-8589-C83D9E3C337F}"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24591" name="Text Box 15"/>
          <p:cNvSpPr txBox="1"/>
          <p:nvPr/>
        </p:nvSpPr>
        <p:spPr>
          <a:xfrm>
            <a:off x="304800" y="3810000"/>
            <a:ext cx="7086600"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solidFill>
                  <a:schemeClr val="folHlink"/>
                </a:solidFill>
                <a:latin typeface="Times New Roman" panose="02020603050405020304" pitchFamily="18" charset="0"/>
                <a:ea typeface="黑体" panose="02010609060101010101" pitchFamily="49" charset="-122"/>
              </a:rPr>
              <a:t>例：对 </a:t>
            </a:r>
            <a:r>
              <a:rPr lang="en-US" altLang="zh-CN" sz="2800" b="1" dirty="0">
                <a:solidFill>
                  <a:schemeClr val="folHlink"/>
                </a:solidFill>
                <a:latin typeface="Times New Roman" panose="02020603050405020304" pitchFamily="18" charset="0"/>
                <a:ea typeface="黑体" panose="02010609060101010101" pitchFamily="49" charset="-122"/>
              </a:rPr>
              <a:t>(</a:t>
            </a: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folHlink"/>
                </a:solidFill>
                <a:latin typeface="Times New Roman" panose="02020603050405020304" pitchFamily="18" charset="0"/>
                <a:ea typeface="黑体" panose="02010609060101010101" pitchFamily="49" charset="-122"/>
              </a:rPr>
              <a:t>x) (P(x) →</a:t>
            </a: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 R(x,y)) </a:t>
            </a:r>
            <a:r>
              <a:rPr lang="en-US" altLang="zh-CN" sz="2800" b="1" dirty="0">
                <a:solidFill>
                  <a:schemeClr val="folHlink"/>
                </a:solidFill>
                <a:latin typeface="Times New Roman" panose="02020603050405020304" pitchFamily="18" charset="0"/>
                <a:ea typeface="黑体" panose="02010609060101010101" pitchFamily="49" charset="-122"/>
              </a:rPr>
              <a:t>∧</a:t>
            </a: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 Q(x,y) </a:t>
            </a:r>
            <a:r>
              <a:rPr lang="zh-CN" altLang="en-US"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换名</a:t>
            </a:r>
            <a:endParaRPr lang="zh-CN" altLang="en-US"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解：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z</a:t>
            </a:r>
            <a:r>
              <a:rPr lang="en-US" altLang="zh-CN" sz="2800" b="1" dirty="0">
                <a:latin typeface="Times New Roman" panose="02020603050405020304" pitchFamily="18" charset="0"/>
                <a:ea typeface="黑体" panose="02010609060101010101" pitchFamily="49" charset="-122"/>
              </a:rPr>
              <a:t>) (P(</a:t>
            </a:r>
            <a:r>
              <a:rPr lang="en-US" altLang="zh-CN" sz="2800" b="1" dirty="0">
                <a:solidFill>
                  <a:srgbClr val="FF0000"/>
                </a:solidFill>
                <a:latin typeface="Times New Roman" panose="02020603050405020304" pitchFamily="18" charset="0"/>
                <a:ea typeface="黑体" panose="02010609060101010101" pitchFamily="49" charset="-122"/>
              </a:rPr>
              <a:t>z</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R(x,y))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z</a:t>
            </a:r>
            <a:r>
              <a:rPr lang="en-US" altLang="zh-CN" sz="2800" b="1" dirty="0">
                <a:latin typeface="Times New Roman" panose="02020603050405020304" pitchFamily="18" charset="0"/>
                <a:ea typeface="黑体" panose="02010609060101010101" pitchFamily="49" charset="-122"/>
              </a:rPr>
              <a:t>) (P(</a:t>
            </a:r>
            <a:r>
              <a:rPr lang="en-US" altLang="zh-CN" sz="2800" b="1" dirty="0">
                <a:solidFill>
                  <a:srgbClr val="FF0000"/>
                </a:solidFill>
                <a:latin typeface="Times New Roman" panose="02020603050405020304" pitchFamily="18" charset="0"/>
                <a:ea typeface="黑体" panose="02010609060101010101" pitchFamily="49" charset="-122"/>
              </a:rPr>
              <a:t>z</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Q(x,y)</a:t>
            </a:r>
            <a:endParaRPr lang="en-US" altLang="zh-CN" sz="28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rPr>
              <a:t>) (P(</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24579" name="Rectangle 3"/>
          <p:cNvSpPr>
            <a:spLocks noGrp="1"/>
          </p:cNvSpPr>
          <p:nvPr>
            <p:ph idx="1" hasCustomPrompt="1"/>
          </p:nvPr>
        </p:nvSpPr>
        <p:spPr>
          <a:xfrm>
            <a:off x="381000" y="1219200"/>
            <a:ext cx="8229600" cy="2743200"/>
          </a:xfrm>
        </p:spPr>
        <p:txBody>
          <a:bodyPr vert="horz" wrap="square" lIns="91440" tIns="45720" rIns="91440" bIns="45720" anchor="t" anchorCtr="0"/>
          <a:p>
            <a:pPr eaLnBrk="1" hangingPunct="1">
              <a:lnSpc>
                <a:spcPct val="120000"/>
              </a:lnSpc>
              <a:spcBef>
                <a:spcPct val="0"/>
              </a:spcBef>
              <a:buNone/>
            </a:pPr>
            <a:r>
              <a:rPr lang="zh-CN" altLang="en-US" sz="2800" b="1" dirty="0">
                <a:solidFill>
                  <a:schemeClr val="folHlink"/>
                </a:solidFill>
                <a:latin typeface="Times New Roman" panose="02020603050405020304" pitchFamily="18" charset="0"/>
                <a:ea typeface="黑体" panose="02010609060101010101" pitchFamily="49" charset="-122"/>
              </a:rPr>
              <a:t>例： 对</a:t>
            </a:r>
            <a:r>
              <a:rPr lang="en-US" altLang="zh-CN" sz="2800" b="1" dirty="0">
                <a:solidFill>
                  <a:schemeClr val="folHlink"/>
                </a:solidFill>
                <a:latin typeface="Times New Roman" panose="02020603050405020304" pitchFamily="18" charset="0"/>
                <a:ea typeface="黑体" panose="02010609060101010101" pitchFamily="49" charset="-122"/>
              </a:rPr>
              <a:t>(</a:t>
            </a: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folHlink"/>
                </a:solidFill>
                <a:latin typeface="Times New Roman" panose="02020603050405020304" pitchFamily="18" charset="0"/>
                <a:ea typeface="黑体" panose="02010609060101010101" pitchFamily="49" charset="-122"/>
              </a:rPr>
              <a:t>x) P(x) → </a:t>
            </a: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 (y) R(x,y)</a:t>
            </a:r>
            <a:r>
              <a:rPr lang="zh-CN" altLang="en-US"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换名</a:t>
            </a:r>
            <a:endParaRPr lang="zh-CN" altLang="en-US"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解：换名为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)R(x,</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)R(x,</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因为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x)R(x,x)</a:t>
            </a:r>
            <a:r>
              <a:rPr lang="zh-CN" altLang="en-US" sz="2800" b="1" dirty="0">
                <a:latin typeface="Times New Roman" panose="02020603050405020304" pitchFamily="18" charset="0"/>
                <a:ea typeface="黑体" panose="02010609060101010101" pitchFamily="49" charset="-122"/>
              </a:rPr>
              <a:t>中前面的</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原为自由变元，现在变为约束变元了。</a:t>
            </a:r>
            <a:endParaRPr lang="zh-CN" altLang="en-US" sz="2800" b="1" dirty="0">
              <a:latin typeface="Times New Roman" panose="02020603050405020304" pitchFamily="18" charset="0"/>
              <a:ea typeface="黑体" panose="02010609060101010101" pitchFamily="49" charset="-122"/>
            </a:endParaRPr>
          </a:p>
        </p:txBody>
      </p:sp>
      <p:sp>
        <p:nvSpPr>
          <p:cNvPr id="24585" name="Text Box 9"/>
          <p:cNvSpPr txBox="1"/>
          <p:nvPr/>
        </p:nvSpPr>
        <p:spPr>
          <a:xfrm>
            <a:off x="6477000" y="18288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dirty="0">
              <a:solidFill>
                <a:srgbClr val="FF0000"/>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6" name="Text Box 10"/>
          <p:cNvSpPr txBox="1"/>
          <p:nvPr/>
        </p:nvSpPr>
        <p:spPr>
          <a:xfrm>
            <a:off x="6543675" y="2362200"/>
            <a:ext cx="533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cs typeface="Times New Roman" panose="02020603050405020304" pitchFamily="18" charset="0"/>
              </a:rPr>
              <a:t>×</a:t>
            </a:r>
            <a:endParaRPr lang="en-US" altLang="zh-CN" sz="2800" b="1" dirty="0">
              <a:solidFill>
                <a:srgbClr val="FF0000"/>
              </a:solidFill>
              <a:latin typeface="Times New Roman" panose="02020603050405020304" pitchFamily="18" charset="0"/>
              <a:ea typeface="Times New Roman" panose="02020603050405020304" pitchFamily="18" charset="0"/>
            </a:endParaRPr>
          </a:p>
        </p:txBody>
      </p:sp>
      <p:sp>
        <p:nvSpPr>
          <p:cNvPr id="24587" name="Text Box 11"/>
          <p:cNvSpPr txBox="1"/>
          <p:nvPr/>
        </p:nvSpPr>
        <p:spPr>
          <a:xfrm>
            <a:off x="6324600" y="4424363"/>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cs typeface="Times New Roman" panose="02020603050405020304" pitchFamily="18" charset="0"/>
              </a:rPr>
              <a:t>×</a:t>
            </a:r>
            <a:endParaRPr lang="en-US" altLang="zh-CN" sz="2800" b="1" dirty="0">
              <a:solidFill>
                <a:srgbClr val="FF0000"/>
              </a:solidFill>
              <a:latin typeface="Times New Roman" panose="02020603050405020304" pitchFamily="18" charset="0"/>
              <a:ea typeface="Times New Roman" panose="02020603050405020304" pitchFamily="18" charset="0"/>
            </a:endParaRPr>
          </a:p>
        </p:txBody>
      </p:sp>
      <p:sp>
        <p:nvSpPr>
          <p:cNvPr id="24588" name="Text Box 12"/>
          <p:cNvSpPr txBox="1"/>
          <p:nvPr/>
        </p:nvSpPr>
        <p:spPr>
          <a:xfrm>
            <a:off x="6391275" y="498633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cs typeface="Times New Roman" panose="02020603050405020304" pitchFamily="18" charset="0"/>
                <a:sym typeface="Symbol" panose="05050102010706020507" pitchFamily="18" charset="2"/>
              </a:rPr>
              <a:t></a:t>
            </a:r>
            <a:endParaRPr lang="en-US" altLang="zh-CN" sz="2800" b="1" dirty="0">
              <a:solidFill>
                <a:srgbClr val="FF0000"/>
              </a:solidFill>
              <a:latin typeface="Times New Roman" panose="02020603050405020304" pitchFamily="18" charset="0"/>
              <a:ea typeface="Times New Roman" panose="02020603050405020304" pitchFamily="18" charset="0"/>
              <a:sym typeface="Symbol" panose="05050102010706020507" pitchFamily="18" charset="2"/>
            </a:endParaRPr>
          </a:p>
        </p:txBody>
      </p:sp>
      <p:sp>
        <p:nvSpPr>
          <p:cNvPr id="24589" name="Text Box 13"/>
          <p:cNvSpPr txBox="1"/>
          <p:nvPr/>
        </p:nvSpPr>
        <p:spPr>
          <a:xfrm>
            <a:off x="6405563" y="5500688"/>
            <a:ext cx="533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cs typeface="Times New Roman" panose="02020603050405020304" pitchFamily="18" charset="0"/>
              </a:rPr>
              <a:t>×</a:t>
            </a:r>
            <a:endParaRPr lang="en-US" altLang="zh-CN" sz="2800" b="1" dirty="0">
              <a:solidFill>
                <a:srgbClr val="FF0000"/>
              </a:solidFill>
              <a:latin typeface="Times New Roman" panose="02020603050405020304" pitchFamily="18" charset="0"/>
              <a:ea typeface="Times New Roman" panose="02020603050405020304" pitchFamily="18" charset="0"/>
            </a:endParaRPr>
          </a:p>
        </p:txBody>
      </p:sp>
      <p:sp>
        <p:nvSpPr>
          <p:cNvPr id="48138" name="Rectangle 1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24579">
                                            <p:txEl>
                                              <p:charRg st="31" end="64"/>
                                            </p:txEl>
                                          </p:spTgt>
                                        </p:tgtEl>
                                        <p:attrNameLst>
                                          <p:attrName>style.visibility</p:attrName>
                                        </p:attrNameLst>
                                      </p:cBhvr>
                                      <p:to>
                                        <p:strVal val="visible"/>
                                      </p:to>
                                    </p:set>
                                    <p:animEffect transition="in" filter="slide(fromBottom)">
                                      <p:cBhvr>
                                        <p:cTn id="7" dur="500"/>
                                        <p:tgtEl>
                                          <p:spTgt spid="24579">
                                            <p:txEl>
                                              <p:charRg st="31" end="64"/>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24579">
                                            <p:txEl>
                                              <p:charRg st="64" end="113"/>
                                            </p:txEl>
                                          </p:spTgt>
                                        </p:tgtEl>
                                        <p:attrNameLst>
                                          <p:attrName>style.visibility</p:attrName>
                                        </p:attrNameLst>
                                      </p:cBhvr>
                                      <p:to>
                                        <p:strVal val="visible"/>
                                      </p:to>
                                    </p:set>
                                    <p:animEffect transition="in" filter="slide(fromBottom)">
                                      <p:cBhvr>
                                        <p:cTn id="10" dur="500"/>
                                        <p:tgtEl>
                                          <p:spTgt spid="24579">
                                            <p:txEl>
                                              <p:charRg st="64" end="11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grpId="0" nodeType="clickEffect">
                                  <p:stCondLst>
                                    <p:cond delay="0"/>
                                  </p:stCondLst>
                                  <p:childTnLst>
                                    <p:set>
                                      <p:cBhvr>
                                        <p:cTn id="14" dur="1" fill="hold">
                                          <p:stCondLst>
                                            <p:cond delay="0"/>
                                          </p:stCondLst>
                                        </p:cTn>
                                        <p:tgtEl>
                                          <p:spTgt spid="24585"/>
                                        </p:tgtEl>
                                        <p:attrNameLst>
                                          <p:attrName>style.visibility</p:attrName>
                                        </p:attrNameLst>
                                      </p:cBhvr>
                                      <p:to>
                                        <p:strVal val="visible"/>
                                      </p:to>
                                    </p:set>
                                    <p:animEffect transition="in" filter="checkerboard(across)">
                                      <p:cBhvr>
                                        <p:cTn id="15" dur="500"/>
                                        <p:tgtEl>
                                          <p:spTgt spid="24585"/>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grpId="0" nodeType="clickEffect">
                                  <p:stCondLst>
                                    <p:cond delay="0"/>
                                  </p:stCondLst>
                                  <p:childTnLst>
                                    <p:set>
                                      <p:cBhvr>
                                        <p:cTn id="19" dur="1" fill="hold">
                                          <p:stCondLst>
                                            <p:cond delay="0"/>
                                          </p:stCondLst>
                                        </p:cTn>
                                        <p:tgtEl>
                                          <p:spTgt spid="24586"/>
                                        </p:tgtEl>
                                        <p:attrNameLst>
                                          <p:attrName>style.visibility</p:attrName>
                                        </p:attrNameLst>
                                      </p:cBhvr>
                                      <p:to>
                                        <p:strVal val="visible"/>
                                      </p:to>
                                    </p:set>
                                    <p:animEffect transition="in" filter="checkerboard(across)">
                                      <p:cBhvr>
                                        <p:cTn id="20" dur="500"/>
                                        <p:tgtEl>
                                          <p:spTgt spid="24586"/>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24579">
                                            <p:txEl>
                                              <p:charRg st="113" end="154"/>
                                            </p:txEl>
                                          </p:spTgt>
                                        </p:tgtEl>
                                        <p:attrNameLst>
                                          <p:attrName>style.visibility</p:attrName>
                                        </p:attrNameLst>
                                      </p:cBhvr>
                                      <p:to>
                                        <p:strVal val="visible"/>
                                      </p:to>
                                    </p:set>
                                    <p:animEffect transition="in" filter="slide(fromBottom)">
                                      <p:cBhvr>
                                        <p:cTn id="25" dur="500"/>
                                        <p:tgtEl>
                                          <p:spTgt spid="24579">
                                            <p:txEl>
                                              <p:charRg st="113" end="15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grpId="0" nodeType="clickEffect">
                                  <p:stCondLst>
                                    <p:cond delay="0"/>
                                  </p:stCondLst>
                                  <p:childTnLst>
                                    <p:set>
                                      <p:cBhvr>
                                        <p:cTn id="29" dur="1" fill="hold">
                                          <p:stCondLst>
                                            <p:cond delay="0"/>
                                          </p:stCondLst>
                                        </p:cTn>
                                        <p:tgtEl>
                                          <p:spTgt spid="24591">
                                            <p:txEl>
                                              <p:charRg st="0" end="37"/>
                                            </p:txEl>
                                          </p:spTgt>
                                        </p:tgtEl>
                                        <p:attrNameLst>
                                          <p:attrName>style.visibility</p:attrName>
                                        </p:attrNameLst>
                                      </p:cBhvr>
                                      <p:to>
                                        <p:strVal val="visible"/>
                                      </p:to>
                                    </p:set>
                                    <p:animEffect transition="in" filter="checkerboard(across)">
                                      <p:cBhvr>
                                        <p:cTn id="30" dur="500"/>
                                        <p:tgtEl>
                                          <p:spTgt spid="24591">
                                            <p:txEl>
                                              <p:charRg st="0" end="37"/>
                                            </p:txEl>
                                          </p:spTgt>
                                        </p:tgtEl>
                                      </p:cBhvr>
                                    </p:animEffect>
                                  </p:childTnLst>
                                </p:cTn>
                              </p:par>
                              <p:par>
                                <p:cTn id="31" presetID="5" presetClass="entr" presetSubtype="10" fill="hold" grpId="0" nodeType="withEffect">
                                  <p:stCondLst>
                                    <p:cond delay="0"/>
                                  </p:stCondLst>
                                  <p:childTnLst>
                                    <p:set>
                                      <p:cBhvr>
                                        <p:cTn id="32" dur="1" fill="hold">
                                          <p:stCondLst>
                                            <p:cond delay="0"/>
                                          </p:stCondLst>
                                        </p:cTn>
                                        <p:tgtEl>
                                          <p:spTgt spid="24591">
                                            <p:txEl>
                                              <p:charRg st="37" end="74"/>
                                            </p:txEl>
                                          </p:spTgt>
                                        </p:tgtEl>
                                        <p:attrNameLst>
                                          <p:attrName>style.visibility</p:attrName>
                                        </p:attrNameLst>
                                      </p:cBhvr>
                                      <p:to>
                                        <p:strVal val="visible"/>
                                      </p:to>
                                    </p:set>
                                    <p:animEffect transition="in" filter="checkerboard(across)">
                                      <p:cBhvr>
                                        <p:cTn id="33" dur="500"/>
                                        <p:tgtEl>
                                          <p:spTgt spid="24591">
                                            <p:txEl>
                                              <p:charRg st="37" end="74"/>
                                            </p:txEl>
                                          </p:spTgt>
                                        </p:tgtEl>
                                      </p:cBhvr>
                                    </p:animEffect>
                                  </p:childTnLst>
                                </p:cTn>
                              </p:par>
                              <p:par>
                                <p:cTn id="34" presetID="5" presetClass="entr" presetSubtype="10" fill="hold" grpId="0" nodeType="withEffect">
                                  <p:stCondLst>
                                    <p:cond delay="0"/>
                                  </p:stCondLst>
                                  <p:childTnLst>
                                    <p:set>
                                      <p:cBhvr>
                                        <p:cTn id="35" dur="1" fill="hold">
                                          <p:stCondLst>
                                            <p:cond delay="0"/>
                                          </p:stCondLst>
                                        </p:cTn>
                                        <p:tgtEl>
                                          <p:spTgt spid="24591">
                                            <p:txEl>
                                              <p:charRg st="74" end="117"/>
                                            </p:txEl>
                                          </p:spTgt>
                                        </p:tgtEl>
                                        <p:attrNameLst>
                                          <p:attrName>style.visibility</p:attrName>
                                        </p:attrNameLst>
                                      </p:cBhvr>
                                      <p:to>
                                        <p:strVal val="visible"/>
                                      </p:to>
                                    </p:set>
                                    <p:animEffect transition="in" filter="checkerboard(across)">
                                      <p:cBhvr>
                                        <p:cTn id="36" dur="500"/>
                                        <p:tgtEl>
                                          <p:spTgt spid="24591">
                                            <p:txEl>
                                              <p:charRg st="74" end="117"/>
                                            </p:txEl>
                                          </p:spTgt>
                                        </p:tgtEl>
                                      </p:cBhvr>
                                    </p:animEffect>
                                  </p:childTnLst>
                                </p:cTn>
                              </p:par>
                              <p:par>
                                <p:cTn id="37" presetID="5" presetClass="entr" presetSubtype="10" fill="hold" grpId="0" nodeType="withEffect">
                                  <p:stCondLst>
                                    <p:cond delay="0"/>
                                  </p:stCondLst>
                                  <p:childTnLst>
                                    <p:set>
                                      <p:cBhvr>
                                        <p:cTn id="38" dur="1" fill="hold">
                                          <p:stCondLst>
                                            <p:cond delay="0"/>
                                          </p:stCondLst>
                                        </p:cTn>
                                        <p:tgtEl>
                                          <p:spTgt spid="24591">
                                            <p:txEl>
                                              <p:charRg st="117" end="160"/>
                                            </p:txEl>
                                          </p:spTgt>
                                        </p:tgtEl>
                                        <p:attrNameLst>
                                          <p:attrName>style.visibility</p:attrName>
                                        </p:attrNameLst>
                                      </p:cBhvr>
                                      <p:to>
                                        <p:strVal val="visible"/>
                                      </p:to>
                                    </p:set>
                                    <p:animEffect transition="in" filter="checkerboard(across)">
                                      <p:cBhvr>
                                        <p:cTn id="39" dur="500"/>
                                        <p:tgtEl>
                                          <p:spTgt spid="24591">
                                            <p:txEl>
                                              <p:charRg st="117" end="16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5" presetClass="entr" presetSubtype="10" fill="hold" grpId="0" nodeType="clickEffect">
                                  <p:stCondLst>
                                    <p:cond delay="0"/>
                                  </p:stCondLst>
                                  <p:childTnLst>
                                    <p:set>
                                      <p:cBhvr>
                                        <p:cTn id="43" dur="1" fill="hold">
                                          <p:stCondLst>
                                            <p:cond delay="0"/>
                                          </p:stCondLst>
                                        </p:cTn>
                                        <p:tgtEl>
                                          <p:spTgt spid="24587"/>
                                        </p:tgtEl>
                                        <p:attrNameLst>
                                          <p:attrName>style.visibility</p:attrName>
                                        </p:attrNameLst>
                                      </p:cBhvr>
                                      <p:to>
                                        <p:strVal val="visible"/>
                                      </p:to>
                                    </p:set>
                                    <p:animEffect transition="in" filter="checkerboard(across)">
                                      <p:cBhvr>
                                        <p:cTn id="44" dur="500"/>
                                        <p:tgtEl>
                                          <p:spTgt spid="24587"/>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grpId="0" nodeType="clickEffect">
                                  <p:stCondLst>
                                    <p:cond delay="0"/>
                                  </p:stCondLst>
                                  <p:childTnLst>
                                    <p:set>
                                      <p:cBhvr>
                                        <p:cTn id="48" dur="1" fill="hold">
                                          <p:stCondLst>
                                            <p:cond delay="0"/>
                                          </p:stCondLst>
                                        </p:cTn>
                                        <p:tgtEl>
                                          <p:spTgt spid="24588"/>
                                        </p:tgtEl>
                                        <p:attrNameLst>
                                          <p:attrName>style.visibility</p:attrName>
                                        </p:attrNameLst>
                                      </p:cBhvr>
                                      <p:to>
                                        <p:strVal val="visible"/>
                                      </p:to>
                                    </p:set>
                                    <p:animEffect transition="in" filter="checkerboard(across)">
                                      <p:cBhvr>
                                        <p:cTn id="49" dur="500"/>
                                        <p:tgtEl>
                                          <p:spTgt spid="24588"/>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grpId="0" nodeType="clickEffect">
                                  <p:stCondLst>
                                    <p:cond delay="0"/>
                                  </p:stCondLst>
                                  <p:childTnLst>
                                    <p:set>
                                      <p:cBhvr>
                                        <p:cTn id="53" dur="1" fill="hold">
                                          <p:stCondLst>
                                            <p:cond delay="0"/>
                                          </p:stCondLst>
                                        </p:cTn>
                                        <p:tgtEl>
                                          <p:spTgt spid="24589"/>
                                        </p:tgtEl>
                                        <p:attrNameLst>
                                          <p:attrName>style.visibility</p:attrName>
                                        </p:attrNameLst>
                                      </p:cBhvr>
                                      <p:to>
                                        <p:strVal val="visible"/>
                                      </p:to>
                                    </p:set>
                                    <p:animEffect transition="in" filter="checkerboard(across)">
                                      <p:cBhvr>
                                        <p:cTn id="54" dur="500"/>
                                        <p:tgtEl>
                                          <p:spTgt spid="24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91" grpId="0" build="allAtOnce"/>
      <p:bldP spid="24585" grpId="0"/>
      <p:bldP spid="24586" grpId="0"/>
      <p:bldP spid="24587" grpId="0"/>
      <p:bldP spid="24588" grpId="0"/>
      <p:bldP spid="24589"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3B8B788-3DF1-4D11-AAE4-C3686BF20F8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915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49156" name="Rectangle 3"/>
          <p:cNvSpPr>
            <a:spLocks noGrp="1"/>
          </p:cNvSpPr>
          <p:nvPr>
            <p:ph idx="1" hasCustomPrompt="1"/>
          </p:nvPr>
        </p:nvSpPr>
        <p:spPr>
          <a:xfrm>
            <a:off x="533400" y="1371600"/>
            <a:ext cx="8382000" cy="3352800"/>
          </a:xfrm>
        </p:spPr>
        <p:txBody>
          <a:bodyPr vert="horz" wrap="square" lIns="91440" tIns="45720" rIns="91440" bIns="45720" anchor="t" anchorCtr="0"/>
          <a:p>
            <a:pPr eaLnBrk="1" hangingPunct="1">
              <a:lnSpc>
                <a:spcPct val="120000"/>
              </a:lnSpc>
              <a:spcBef>
                <a:spcPct val="0"/>
              </a:spcBef>
              <a:buNone/>
            </a:pPr>
            <a:r>
              <a:rPr lang="zh-CN" altLang="en-US" sz="2800" b="1" dirty="0">
                <a:solidFill>
                  <a:schemeClr val="folHlink"/>
                </a:solidFill>
                <a:latin typeface="Times New Roman" panose="02020603050405020304" pitchFamily="18" charset="0"/>
                <a:ea typeface="黑体" panose="02010609060101010101" pitchFamily="49" charset="-122"/>
              </a:rPr>
              <a:t>三、自由变元的代入</a:t>
            </a:r>
            <a:endParaRPr lang="zh-CN" altLang="en-US" sz="2800" b="1" dirty="0">
              <a:solidFill>
                <a:schemeClr val="folHlink"/>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对公式中的自由变元的更改叫做代入。</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规则：</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对公式中出现该自由变元的每一处进行代入。</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用以代入的变元与原公式中所有变元的名称不能相同。</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81A6238-39DA-4D6D-B635-942D2075121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017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33123" name="Rectangle 3"/>
          <p:cNvSpPr>
            <a:spLocks noGrp="1"/>
          </p:cNvSpPr>
          <p:nvPr>
            <p:ph idx="1" hasCustomPrompt="1"/>
          </p:nvPr>
        </p:nvSpPr>
        <p:spPr>
          <a:xfrm>
            <a:off x="684213" y="1700213"/>
            <a:ext cx="7543800" cy="3124200"/>
          </a:xfrm>
        </p:spPr>
        <p:txBody>
          <a:bodyPr vert="horz" wrap="square" lIns="91440" tIns="45720" rIns="91440" bIns="45720" anchor="t" anchorCtr="0"/>
          <a:p>
            <a:pPr eaLnBrk="1" hangingPunct="1">
              <a:spcBef>
                <a:spcPct val="40000"/>
              </a:spcBef>
              <a:buClrTx/>
              <a:buSzTx/>
              <a:buFontTx/>
              <a:buNone/>
            </a:pPr>
            <a:r>
              <a:rPr lang="zh-CN" altLang="en-US" sz="2800" b="1" dirty="0">
                <a:solidFill>
                  <a:schemeClr val="tx2"/>
                </a:solidFill>
                <a:latin typeface="Times New Roman" panose="02020603050405020304" pitchFamily="18" charset="0"/>
                <a:ea typeface="黑体" panose="02010609060101010101" pitchFamily="49" charset="-122"/>
              </a:rPr>
              <a:t>例：对</a:t>
            </a:r>
            <a:r>
              <a:rPr lang="en-US" altLang="zh-CN" sz="2800" b="1"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黑体" panose="02010609060101010101" pitchFamily="49" charset="-122"/>
              </a:rPr>
              <a:t>x) (P(y) →</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R(x,y))</a:t>
            </a: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代入。</a:t>
            </a:r>
            <a:endPar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spcBef>
                <a:spcPct val="40000"/>
              </a:spcBef>
              <a:buClrTx/>
              <a:buSzTx/>
              <a:buFontTx/>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解：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a:t>
            </a:r>
            <a:r>
              <a:rPr lang="en-US" altLang="zh-CN" sz="2800" b="1" dirty="0">
                <a:solidFill>
                  <a:srgbClr val="FF0000"/>
                </a:solidFill>
                <a:latin typeface="Times New Roman" panose="02020603050405020304" pitchFamily="18" charset="0"/>
                <a:ea typeface="黑体" panose="02010609060101010101" pitchFamily="49" charset="-122"/>
              </a:rPr>
              <a:t>z</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R(x,</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spcBef>
                <a:spcPct val="40000"/>
              </a:spcBef>
              <a:buNone/>
            </a:pPr>
            <a:r>
              <a:rPr lang="zh-CN" altLang="en-US" sz="2800" b="1" dirty="0">
                <a:solidFill>
                  <a:schemeClr val="tx2"/>
                </a:solidFill>
                <a:latin typeface="Times New Roman" panose="02020603050405020304" pitchFamily="18" charset="0"/>
                <a:ea typeface="黑体" panose="02010609060101010101" pitchFamily="49" charset="-122"/>
              </a:rPr>
              <a:t>例： 对</a:t>
            </a:r>
            <a:r>
              <a:rPr lang="en-US" altLang="zh-CN" sz="2800" b="1" dirty="0">
                <a:solidFill>
                  <a:schemeClr val="tx2"/>
                </a:solidFill>
                <a:latin typeface="Times New Roman" panose="02020603050405020304" pitchFamily="18" charset="0"/>
                <a:ea typeface="黑体" panose="02010609060101010101" pitchFamily="49" charset="-122"/>
              </a:rPr>
              <a:t>(</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tx2"/>
                </a:solidFill>
                <a:latin typeface="Times New Roman" panose="02020603050405020304" pitchFamily="18" charset="0"/>
                <a:ea typeface="黑体" panose="02010609060101010101" pitchFamily="49" charset="-122"/>
              </a:rPr>
              <a:t>x) P(x) →</a:t>
            </a:r>
            <a:r>
              <a:rPr lang="en-US" altLang="zh-CN"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 (y) R(x,y)</a:t>
            </a:r>
            <a:r>
              <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rPr>
              <a:t>代入。</a:t>
            </a:r>
            <a:endParaRPr lang="zh-CN" altLang="en-US" sz="2800" b="1" dirty="0">
              <a:solidFill>
                <a:schemeClr val="tx2"/>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spcBef>
                <a:spcPct val="40000"/>
              </a:spcBef>
              <a:buClrTx/>
              <a:buSzTx/>
              <a:buFontTx/>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解：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(y) R(</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3123">
                                            <p:txEl>
                                              <p:charRg st="27" end="53"/>
                                            </p:txEl>
                                          </p:spTgt>
                                        </p:tgtEl>
                                        <p:attrNameLst>
                                          <p:attrName>style.visibility</p:attrName>
                                        </p:attrNameLst>
                                      </p:cBhvr>
                                      <p:to>
                                        <p:strVal val="visible"/>
                                      </p:to>
                                    </p:set>
                                    <p:anim calcmode="lin" valueType="num">
                                      <p:cBhvr additive="base">
                                        <p:cTn id="7" dur="500" fill="hold"/>
                                        <p:tgtEl>
                                          <p:spTgt spid="133123">
                                            <p:txEl>
                                              <p:charRg st="27" end="53"/>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33123">
                                            <p:txEl>
                                              <p:charRg st="27" end="53"/>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3123">
                                            <p:txEl>
                                              <p:charRg st="84" end="113"/>
                                            </p:txEl>
                                          </p:spTgt>
                                        </p:tgtEl>
                                        <p:attrNameLst>
                                          <p:attrName>style.visibility</p:attrName>
                                        </p:attrNameLst>
                                      </p:cBhvr>
                                      <p:to>
                                        <p:strVal val="visible"/>
                                      </p:to>
                                    </p:set>
                                    <p:anim calcmode="lin" valueType="num">
                                      <p:cBhvr additive="base">
                                        <p:cTn id="13" dur="500" fill="hold"/>
                                        <p:tgtEl>
                                          <p:spTgt spid="133123">
                                            <p:txEl>
                                              <p:charRg st="84" end="113"/>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33123">
                                            <p:txEl>
                                              <p:charRg st="84" end="11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3"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464451A-B7CA-49E8-9E2A-FE04A8513E6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120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5956" name="Rectangle 4"/>
          <p:cNvSpPr>
            <a:spLocks noGrp="1"/>
          </p:cNvSpPr>
          <p:nvPr>
            <p:ph idx="1" hasCustomPrompt="1"/>
          </p:nvPr>
        </p:nvSpPr>
        <p:spPr/>
        <p:txBody>
          <a:bodyPr vert="horz" wrap="square" lIns="91440" tIns="45720" rIns="91440" bIns="45720" anchor="t" anchorCtr="0"/>
          <a:p>
            <a:pPr eaLnBrk="1" hangingPunct="1">
              <a:lnSpc>
                <a:spcPct val="120000"/>
              </a:lnSpc>
              <a:buNone/>
            </a:pPr>
            <a:r>
              <a:rPr lang="zh-CN" altLang="en-US" sz="2800" b="1" dirty="0">
                <a:solidFill>
                  <a:srgbClr val="0000CC"/>
                </a:solidFill>
                <a:latin typeface="Times New Roman" panose="02020603050405020304" pitchFamily="18" charset="0"/>
                <a:ea typeface="黑体" panose="02010609060101010101" pitchFamily="49" charset="-122"/>
              </a:rPr>
              <a:t>四、量化命题的真值</a:t>
            </a:r>
            <a:endParaRPr lang="zh-CN" altLang="en-US" sz="28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buNone/>
            </a:pPr>
            <a:r>
              <a:rPr lang="zh-CN" altLang="en-US" sz="2800" b="1" dirty="0">
                <a:solidFill>
                  <a:srgbClr val="0000CC"/>
                </a:solidFill>
                <a:latin typeface="Times New Roman" panose="02020603050405020304" pitchFamily="18" charset="0"/>
                <a:ea typeface="黑体" panose="02010609060101010101" pitchFamily="49" charset="-122"/>
              </a:rPr>
              <a:t>（</a:t>
            </a:r>
            <a:r>
              <a:rPr lang="en-US" altLang="zh-CN" sz="2800" b="1" dirty="0">
                <a:solidFill>
                  <a:srgbClr val="0000CC"/>
                </a:solidFill>
                <a:latin typeface="Times New Roman" panose="02020603050405020304" pitchFamily="18" charset="0"/>
                <a:ea typeface="黑体" panose="02010609060101010101" pitchFamily="49" charset="-122"/>
              </a:rPr>
              <a:t>1</a:t>
            </a:r>
            <a:r>
              <a:rPr lang="zh-CN" altLang="en-US" sz="2800" b="1" dirty="0">
                <a:solidFill>
                  <a:srgbClr val="0000CC"/>
                </a:solidFill>
                <a:latin typeface="Times New Roman" panose="02020603050405020304" pitchFamily="18" charset="0"/>
                <a:ea typeface="黑体" panose="02010609060101010101" pitchFamily="49" charset="-122"/>
              </a:rPr>
              <a:t>）当个体域的</a:t>
            </a:r>
            <a:r>
              <a:rPr lang="zh-CN" altLang="en-US" sz="2800" b="1" dirty="0">
                <a:solidFill>
                  <a:schemeClr val="hlink"/>
                </a:solidFill>
                <a:latin typeface="Times New Roman" panose="02020603050405020304" pitchFamily="18" charset="0"/>
                <a:ea typeface="黑体" panose="02010609060101010101" pitchFamily="49" charset="-122"/>
              </a:rPr>
              <a:t>元素有限时</a:t>
            </a:r>
            <a:r>
              <a:rPr lang="zh-CN" altLang="en-US" sz="2800" b="1" dirty="0">
                <a:solidFill>
                  <a:srgbClr val="0000CC"/>
                </a:solidFill>
                <a:latin typeface="Times New Roman" panose="02020603050405020304" pitchFamily="18" charset="0"/>
                <a:ea typeface="黑体" panose="02010609060101010101" pitchFamily="49" charset="-122"/>
              </a:rPr>
              <a:t>，客体变元的所有可能的取代是可枚举的。</a:t>
            </a:r>
            <a:endParaRPr lang="zh-CN" altLang="en-US" sz="28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buNone/>
            </a:pPr>
            <a:r>
              <a:rPr lang="zh-CN" altLang="en-US" sz="2800" b="1" dirty="0">
                <a:latin typeface="Times New Roman" panose="02020603050405020304" pitchFamily="18" charset="0"/>
                <a:ea typeface="黑体" panose="02010609060101010101" pitchFamily="49" charset="-122"/>
              </a:rPr>
              <a:t>     设给定个体域：</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1 </a:t>
            </a:r>
            <a:r>
              <a:rPr lang="zh-CN" altLang="en-US" sz="2800" b="1" baseline="-25000"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2 </a:t>
            </a:r>
            <a:r>
              <a:rPr lang="en-US" altLang="zh-CN" sz="2800" b="1" dirty="0">
                <a:latin typeface="Times New Roman" panose="02020603050405020304" pitchFamily="18" charset="0"/>
                <a:ea typeface="黑体" panose="02010609060101010101" pitchFamily="49" charset="-122"/>
              </a:rPr>
              <a:t>… 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则</a:t>
            </a:r>
            <a:r>
              <a:rPr lang="en-US" altLang="zh-CN" sz="2800" b="1" dirty="0">
                <a:latin typeface="Times New Roman" panose="02020603050405020304" pitchFamily="18" charset="0"/>
                <a:ea typeface="黑体" panose="02010609060101010101" pitchFamily="49" charset="-122"/>
                <a:sym typeface="Wingdings" panose="05000000000000000000" pitchFamily="2"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P(a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P(a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P(a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x)Q(x)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Q(a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Q(a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Q(a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buNone/>
            </a:pP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5956">
                                            <p:txEl>
                                              <p:charRg st="43" end="70"/>
                                            </p:txEl>
                                          </p:spTgt>
                                        </p:tgtEl>
                                        <p:attrNameLst>
                                          <p:attrName>style.visibility</p:attrName>
                                        </p:attrNameLst>
                                      </p:cBhvr>
                                      <p:to>
                                        <p:strVal val="visible"/>
                                      </p:to>
                                    </p:set>
                                    <p:animEffect transition="in" filter="blinds(horizontal)">
                                      <p:cBhvr>
                                        <p:cTn id="7" dur="500"/>
                                        <p:tgtEl>
                                          <p:spTgt spid="125956">
                                            <p:txEl>
                                              <p:charRg st="43" end="7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5956">
                                            <p:txEl>
                                              <p:charRg st="70" end="115"/>
                                            </p:txEl>
                                          </p:spTgt>
                                        </p:tgtEl>
                                        <p:attrNameLst>
                                          <p:attrName>style.visibility</p:attrName>
                                        </p:attrNameLst>
                                      </p:cBhvr>
                                      <p:to>
                                        <p:strVal val="visible"/>
                                      </p:to>
                                    </p:set>
                                    <p:animEffect transition="in" filter="blinds(horizontal)">
                                      <p:cBhvr>
                                        <p:cTn id="10" dur="500"/>
                                        <p:tgtEl>
                                          <p:spTgt spid="125956">
                                            <p:txEl>
                                              <p:charRg st="70" end="115"/>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125956">
                                            <p:txEl>
                                              <p:charRg st="115" end="160"/>
                                            </p:txEl>
                                          </p:spTgt>
                                        </p:tgtEl>
                                        <p:attrNameLst>
                                          <p:attrName>style.visibility</p:attrName>
                                        </p:attrNameLst>
                                      </p:cBhvr>
                                      <p:to>
                                        <p:strVal val="visible"/>
                                      </p:to>
                                    </p:set>
                                    <p:animEffect transition="in" filter="blinds(horizontal)">
                                      <p:cBhvr>
                                        <p:cTn id="13" dur="500"/>
                                        <p:tgtEl>
                                          <p:spTgt spid="125956">
                                            <p:txEl>
                                              <p:charRg st="115" end="16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C8DF2B7-AFE1-4415-BE73-EC1CB8CD31D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222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34147" name="Rectangle 3"/>
          <p:cNvSpPr>
            <a:spLocks noGrp="1"/>
          </p:cNvSpPr>
          <p:nvPr>
            <p:ph idx="1" hasCustomPrompt="1"/>
          </p:nvPr>
        </p:nvSpPr>
        <p:spPr>
          <a:xfrm>
            <a:off x="457200" y="1219200"/>
            <a:ext cx="8153400" cy="2895600"/>
          </a:xfrm>
        </p:spPr>
        <p:txBody>
          <a:bodyPr vert="horz" wrap="square" lIns="91440" tIns="45720" rIns="91440" bIns="45720" anchor="t" anchorCtr="0"/>
          <a:p>
            <a:pPr marL="609600" indent="-609600" eaLnBrk="1" hangingPunct="1">
              <a:lnSpc>
                <a:spcPct val="90000"/>
              </a:lnSpc>
              <a:buNone/>
            </a:pPr>
            <a:r>
              <a:rPr lang="zh-CN" altLang="en-US" sz="2600" b="1" dirty="0">
                <a:latin typeface="Times New Roman" panose="02020603050405020304" pitchFamily="18" charset="0"/>
                <a:ea typeface="黑体" panose="02010609060101010101" pitchFamily="49" charset="-122"/>
              </a:rPr>
              <a:t>例：若论域集合是</a:t>
            </a:r>
            <a:r>
              <a:rPr lang="en-US" altLang="zh-CN" sz="2600" b="1" dirty="0">
                <a:latin typeface="Times New Roman" panose="02020603050405020304" pitchFamily="18" charset="0"/>
                <a:ea typeface="黑体" panose="02010609060101010101" pitchFamily="49" charset="-122"/>
              </a:rPr>
              <a:t>{a,b,c}</a:t>
            </a:r>
            <a:r>
              <a:rPr lang="zh-CN" altLang="en-US" sz="2600" b="1" dirty="0">
                <a:latin typeface="Times New Roman" panose="02020603050405020304" pitchFamily="18" charset="0"/>
                <a:ea typeface="黑体" panose="02010609060101010101" pitchFamily="49" charset="-122"/>
              </a:rPr>
              <a:t>，试消去公式中的量词。</a:t>
            </a:r>
            <a:endParaRPr lang="zh-CN" altLang="en-US" sz="2600" b="1" dirty="0">
              <a:latin typeface="Times New Roman" panose="02020603050405020304" pitchFamily="18" charset="0"/>
              <a:ea typeface="黑体" panose="02010609060101010101" pitchFamily="49" charset="-122"/>
            </a:endParaRPr>
          </a:p>
          <a:p>
            <a:pPr marL="609600" indent="-609600" eaLnBrk="1" hangingPunct="1">
              <a:lnSpc>
                <a:spcPct val="90000"/>
              </a:lnSpc>
              <a:buNone/>
            </a:pPr>
            <a:r>
              <a:rPr lang="en-US" altLang="zh-CN" sz="2600" b="1" dirty="0">
                <a:latin typeface="Times New Roman" panose="02020603050405020304" pitchFamily="18" charset="0"/>
                <a:ea typeface="黑体" panose="02010609060101010101" pitchFamily="49" charset="-122"/>
                <a:sym typeface="Wingdings" panose="05000000000000000000" pitchFamily="2" charset="2"/>
              </a:rPr>
              <a:t>a)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x)P(x)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P(a)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P(b)</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P(c)</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marL="609600" indent="-609600" eaLnBrk="1" hangingPunct="1">
              <a:lnSpc>
                <a:spcPct val="90000"/>
              </a:lnSpc>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b)   </a:t>
            </a:r>
            <a:r>
              <a:rPr lang="en-US" altLang="zh-CN" sz="2600" b="1" dirty="0">
                <a:latin typeface="Times New Roman" panose="02020603050405020304" pitchFamily="18" charset="0"/>
                <a:ea typeface="黑体" panose="02010609060101010101" pitchFamily="49" charset="-122"/>
                <a:sym typeface="Wingdings" panose="05000000000000000000" pitchFamily="2"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(P(x)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Q(x) )</a:t>
            </a:r>
            <a:endParaRPr lang="en-US" altLang="zh-CN" sz="2600" b="1" dirty="0">
              <a:latin typeface="Times New Roman" panose="02020603050405020304" pitchFamily="18" charset="0"/>
              <a:ea typeface="黑体" panose="02010609060101010101" pitchFamily="49" charset="-122"/>
            </a:endParaRPr>
          </a:p>
          <a:p>
            <a:pPr marL="609600" indent="-609600" eaLnBrk="1" hangingPunct="1">
              <a:lnSpc>
                <a:spcPct val="90000"/>
              </a:lnSpc>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600" b="1" dirty="0">
                <a:latin typeface="Times New Roman" panose="02020603050405020304" pitchFamily="18" charset="0"/>
                <a:ea typeface="黑体" panose="02010609060101010101" pitchFamily="49" charset="-122"/>
              </a:rPr>
              <a:t>(P(a)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Q(a))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(P(b)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Q(b))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(P(c)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Q(c))</a:t>
            </a:r>
            <a:endParaRPr lang="en-US" altLang="zh-CN" sz="2600" b="1" dirty="0">
              <a:latin typeface="Times New Roman" panose="02020603050405020304" pitchFamily="18" charset="0"/>
              <a:ea typeface="黑体" panose="02010609060101010101" pitchFamily="49" charset="-122"/>
            </a:endParaRPr>
          </a:p>
          <a:p>
            <a:pPr marL="609600" indent="-609600" eaLnBrk="1" hangingPunct="1">
              <a:lnSpc>
                <a:spcPct val="90000"/>
              </a:lnSpc>
              <a:buNone/>
            </a:pPr>
            <a:r>
              <a:rPr lang="en-US" altLang="zh-CN" sz="2600" b="1" dirty="0">
                <a:latin typeface="Times New Roman" panose="02020603050405020304" pitchFamily="18" charset="0"/>
                <a:ea typeface="黑体" panose="02010609060101010101" pitchFamily="49" charset="-122"/>
                <a:sym typeface="Wingdings" panose="05000000000000000000" pitchFamily="2" charset="2"/>
              </a:rPr>
              <a:t>c)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x)R(x)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Wingdings" panose="05000000000000000000" pitchFamily="2"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S(x) </a:t>
            </a:r>
            <a:endParaRPr lang="en-US" altLang="zh-CN" sz="2600" b="1" dirty="0">
              <a:latin typeface="Times New Roman" panose="02020603050405020304" pitchFamily="18" charset="0"/>
              <a:ea typeface="黑体" panose="02010609060101010101" pitchFamily="49" charset="-122"/>
            </a:endParaRPr>
          </a:p>
          <a:p>
            <a:pPr marL="609600" indent="-609600" eaLnBrk="1" hangingPunct="1">
              <a:lnSpc>
                <a:spcPct val="90000"/>
              </a:lnSpc>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600" b="1" dirty="0">
                <a:latin typeface="Times New Roman" panose="02020603050405020304" pitchFamily="18" charset="0"/>
                <a:ea typeface="黑体" panose="02010609060101010101" pitchFamily="49" charset="-122"/>
              </a:rPr>
              <a:t>(R(a)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 R(b)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 R(c))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(S(a)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S(b)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 S(c))</a:t>
            </a:r>
            <a:endParaRPr lang="en-US" altLang="zh-CN" sz="2600" b="1" dirty="0">
              <a:latin typeface="Times New Roman" panose="02020603050405020304" pitchFamily="18" charset="0"/>
              <a:ea typeface="黑体" panose="02010609060101010101" pitchFamily="49" charset="-122"/>
            </a:endParaRPr>
          </a:p>
        </p:txBody>
      </p:sp>
      <p:sp>
        <p:nvSpPr>
          <p:cNvPr id="134148" name="Text Box 4"/>
          <p:cNvSpPr txBox="1"/>
          <p:nvPr/>
        </p:nvSpPr>
        <p:spPr>
          <a:xfrm>
            <a:off x="533400" y="4267200"/>
            <a:ext cx="7772400" cy="19177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600" b="1" dirty="0">
                <a:latin typeface="Times New Roman" panose="02020603050405020304" pitchFamily="18" charset="0"/>
                <a:ea typeface="黑体" panose="02010609060101010101" pitchFamily="49" charset="-122"/>
              </a:rPr>
              <a:t>例：个体域</a:t>
            </a:r>
            <a:r>
              <a:rPr lang="en-US" altLang="zh-CN" sz="2600" b="1" dirty="0">
                <a:latin typeface="Times New Roman" panose="02020603050405020304" pitchFamily="18" charset="0"/>
                <a:ea typeface="黑体" panose="02010609060101010101" pitchFamily="49" charset="-122"/>
              </a:rPr>
              <a:t>{0</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1}</a:t>
            </a:r>
            <a:endParaRPr lang="en-US" altLang="zh-CN" sz="2600" b="1" dirty="0">
              <a:latin typeface="Times New Roman" panose="02020603050405020304" pitchFamily="18" charset="0"/>
              <a:ea typeface="黑体" panose="02010609060101010101" pitchFamily="49" charset="-122"/>
            </a:endParaRPr>
          </a:p>
          <a:p>
            <a:pPr marL="0" lvl="0" indent="0" eaLnBrk="1" hangingPunct="1">
              <a:buNone/>
            </a:pP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latin typeface="Times New Roman" panose="02020603050405020304" pitchFamily="18" charset="0"/>
                <a:ea typeface="黑体" panose="02010609060101010101" pitchFamily="49" charset="-122"/>
              </a:rPr>
              <a:t>) F(x,y) </a:t>
            </a:r>
            <a:endParaRPr lang="en-US" altLang="zh-CN" sz="2600" b="1" dirty="0">
              <a:latin typeface="Times New Roman" panose="02020603050405020304" pitchFamily="18" charset="0"/>
              <a:ea typeface="黑体" panose="02010609060101010101" pitchFamily="49" charset="-122"/>
            </a:endParaRPr>
          </a:p>
          <a:p>
            <a:pPr marL="0" lvl="0" indent="0" eaLnBrk="1" hangingPunct="1">
              <a:buFont typeface="Symbol" panose="05050102010706020507" pitchFamily="18" charset="2"/>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 F(x,0)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F(x,1) )</a:t>
            </a:r>
            <a:endParaRPr lang="en-US" altLang="zh-CN" sz="2600" b="1" dirty="0">
              <a:latin typeface="Times New Roman" panose="02020603050405020304" pitchFamily="18" charset="0"/>
              <a:ea typeface="黑体" panose="02010609060101010101" pitchFamily="49" charset="-122"/>
            </a:endParaRPr>
          </a:p>
          <a:p>
            <a:pPr marL="0" lvl="0" indent="0" eaLnBrk="1" hangingPunct="1">
              <a:buFont typeface="Symbol" panose="05050102010706020507" pitchFamily="18" charset="2"/>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600" b="1" dirty="0">
                <a:latin typeface="Times New Roman" panose="02020603050405020304" pitchFamily="18" charset="0"/>
                <a:ea typeface="黑体" panose="02010609060101010101" pitchFamily="49" charset="-122"/>
              </a:rPr>
              <a:t>F(0,0)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F(0,1) )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F(1,0)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F(1,1) )</a:t>
            </a:r>
            <a:endParaRPr lang="en-US" altLang="zh-CN"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4147">
                                            <p:txEl>
                                              <p:charRg st="27" end="6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34147">
                                            <p:txEl>
                                              <p:charRg st="64" end="8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34147">
                                            <p:txEl>
                                              <p:charRg st="89" end="14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34147">
                                            <p:txEl>
                                              <p:charRg st="140" end="1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34147">
                                            <p:txEl>
                                              <p:charRg st="167" end="21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34148">
                                            <p:txEl>
                                              <p:charRg st="0" end="11"/>
                                            </p:txEl>
                                          </p:spTgt>
                                        </p:tgtEl>
                                        <p:attrNameLst>
                                          <p:attrName>style.visibility</p:attrName>
                                        </p:attrNameLst>
                                      </p:cBhvr>
                                      <p:to>
                                        <p:strVal val="visible"/>
                                      </p:to>
                                    </p:set>
                                    <p:anim calcmode="lin" valueType="num">
                                      <p:cBhvr additive="base">
                                        <p:cTn id="27" dur="500" fill="hold"/>
                                        <p:tgtEl>
                                          <p:spTgt spid="134148">
                                            <p:txEl>
                                              <p:charRg st="0" end="11"/>
                                            </p:txEl>
                                          </p:spTgt>
                                        </p:tgtEl>
                                        <p:attrNameLst>
                                          <p:attrName>ppt_x</p:attrName>
                                        </p:attrNameLst>
                                      </p:cBhvr>
                                      <p:tavLst>
                                        <p:tav tm="0">
                                          <p:val>
                                            <p:strVal val="0-#ppt_w/2"/>
                                          </p:val>
                                        </p:tav>
                                        <p:tav tm="100000">
                                          <p:val>
                                            <p:strVal val="#ppt_x"/>
                                          </p:val>
                                        </p:tav>
                                      </p:tavLst>
                                    </p:anim>
                                    <p:anim calcmode="lin" valueType="num">
                                      <p:cBhvr additive="base">
                                        <p:cTn id="28" dur="500" fill="hold"/>
                                        <p:tgtEl>
                                          <p:spTgt spid="134148">
                                            <p:txEl>
                                              <p:charRg st="0" end="11"/>
                                            </p:txEl>
                                          </p:spTgt>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134148">
                                            <p:txEl>
                                              <p:charRg st="11" end="38"/>
                                            </p:txEl>
                                          </p:spTgt>
                                        </p:tgtEl>
                                        <p:attrNameLst>
                                          <p:attrName>style.visibility</p:attrName>
                                        </p:attrNameLst>
                                      </p:cBhvr>
                                      <p:to>
                                        <p:strVal val="visible"/>
                                      </p:to>
                                    </p:set>
                                    <p:anim calcmode="lin" valueType="num">
                                      <p:cBhvr additive="base">
                                        <p:cTn id="31" dur="500" fill="hold"/>
                                        <p:tgtEl>
                                          <p:spTgt spid="134148">
                                            <p:txEl>
                                              <p:charRg st="11" end="38"/>
                                            </p:txEl>
                                          </p:spTgt>
                                        </p:tgtEl>
                                        <p:attrNameLst>
                                          <p:attrName>ppt_x</p:attrName>
                                        </p:attrNameLst>
                                      </p:cBhvr>
                                      <p:tavLst>
                                        <p:tav tm="0">
                                          <p:val>
                                            <p:strVal val="0-#ppt_w/2"/>
                                          </p:val>
                                        </p:tav>
                                        <p:tav tm="100000">
                                          <p:val>
                                            <p:strVal val="#ppt_x"/>
                                          </p:val>
                                        </p:tav>
                                      </p:tavLst>
                                    </p:anim>
                                    <p:anim calcmode="lin" valueType="num">
                                      <p:cBhvr additive="base">
                                        <p:cTn id="32" dur="500" fill="hold"/>
                                        <p:tgtEl>
                                          <p:spTgt spid="134148">
                                            <p:txEl>
                                              <p:charRg st="11" end="38"/>
                                            </p:txEl>
                                          </p:spTgt>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4148">
                                            <p:txEl>
                                              <p:charRg st="38" end="69"/>
                                            </p:txEl>
                                          </p:spTgt>
                                        </p:tgtEl>
                                        <p:attrNameLst>
                                          <p:attrName>style.visibility</p:attrName>
                                        </p:attrNameLst>
                                      </p:cBhvr>
                                      <p:to>
                                        <p:strVal val="visible"/>
                                      </p:to>
                                    </p:set>
                                    <p:anim calcmode="lin" valueType="num">
                                      <p:cBhvr additive="base">
                                        <p:cTn id="37" dur="500" fill="hold"/>
                                        <p:tgtEl>
                                          <p:spTgt spid="134148">
                                            <p:txEl>
                                              <p:charRg st="38" end="69"/>
                                            </p:txEl>
                                          </p:spTgt>
                                        </p:tgtEl>
                                        <p:attrNameLst>
                                          <p:attrName>ppt_x</p:attrName>
                                        </p:attrNameLst>
                                      </p:cBhvr>
                                      <p:tavLst>
                                        <p:tav tm="0">
                                          <p:val>
                                            <p:strVal val="0-#ppt_w/2"/>
                                          </p:val>
                                        </p:tav>
                                        <p:tav tm="100000">
                                          <p:val>
                                            <p:strVal val="#ppt_x"/>
                                          </p:val>
                                        </p:tav>
                                      </p:tavLst>
                                    </p:anim>
                                    <p:anim calcmode="lin" valueType="num">
                                      <p:cBhvr additive="base">
                                        <p:cTn id="38" dur="500" fill="hold"/>
                                        <p:tgtEl>
                                          <p:spTgt spid="134148">
                                            <p:txEl>
                                              <p:charRg st="38" end="69"/>
                                            </p:txEl>
                                          </p:spTgt>
                                        </p:tgtEl>
                                        <p:attrNameLst>
                                          <p:attrName>ppt_y</p:attrName>
                                        </p:attrNameLst>
                                      </p:cBhvr>
                                      <p:tavLst>
                                        <p:tav tm="0">
                                          <p:val>
                                            <p:strVal val="#ppt_y"/>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8" fill="hold" grpId="0" nodeType="clickEffect">
                                  <p:stCondLst>
                                    <p:cond delay="0"/>
                                  </p:stCondLst>
                                  <p:childTnLst>
                                    <p:set>
                                      <p:cBhvr>
                                        <p:cTn id="42" dur="1" fill="hold">
                                          <p:stCondLst>
                                            <p:cond delay="0"/>
                                          </p:stCondLst>
                                        </p:cTn>
                                        <p:tgtEl>
                                          <p:spTgt spid="134148">
                                            <p:txEl>
                                              <p:charRg st="69" end="115"/>
                                            </p:txEl>
                                          </p:spTgt>
                                        </p:tgtEl>
                                        <p:attrNameLst>
                                          <p:attrName>style.visibility</p:attrName>
                                        </p:attrNameLst>
                                      </p:cBhvr>
                                      <p:to>
                                        <p:strVal val="visible"/>
                                      </p:to>
                                    </p:set>
                                    <p:anim calcmode="lin" valueType="num">
                                      <p:cBhvr additive="base">
                                        <p:cTn id="43" dur="500" fill="hold"/>
                                        <p:tgtEl>
                                          <p:spTgt spid="134148">
                                            <p:txEl>
                                              <p:charRg st="69" end="115"/>
                                            </p:txEl>
                                          </p:spTgt>
                                        </p:tgtEl>
                                        <p:attrNameLst>
                                          <p:attrName>ppt_x</p:attrName>
                                        </p:attrNameLst>
                                      </p:cBhvr>
                                      <p:tavLst>
                                        <p:tav tm="0">
                                          <p:val>
                                            <p:strVal val="0-#ppt_w/2"/>
                                          </p:val>
                                        </p:tav>
                                        <p:tav tm="100000">
                                          <p:val>
                                            <p:strVal val="#ppt_x"/>
                                          </p:val>
                                        </p:tav>
                                      </p:tavLst>
                                    </p:anim>
                                    <p:anim calcmode="lin" valueType="num">
                                      <p:cBhvr additive="base">
                                        <p:cTn id="44" dur="500" fill="hold"/>
                                        <p:tgtEl>
                                          <p:spTgt spid="134148">
                                            <p:txEl>
                                              <p:charRg st="69" end="11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147" grpId="0" uiExpand="1" build="p"/>
      <p:bldP spid="134148" grpId="0" uiExpand="1" build="allAtOnce"/>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19ABE6A-A44B-4338-A6EA-08D72CFD150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35171" name="Rectangle 3"/>
          <p:cNvSpPr>
            <a:spLocks noGrp="1"/>
          </p:cNvSpPr>
          <p:nvPr>
            <p:ph idx="1" hasCustomPrompt="1"/>
          </p:nvPr>
        </p:nvSpPr>
        <p:spPr>
          <a:xfrm>
            <a:off x="457200" y="1143000"/>
            <a:ext cx="8229600" cy="5356225"/>
          </a:xfrm>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例：设个体域为</a:t>
            </a: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白猫，黄猫，</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令</a:t>
            </a:r>
            <a:r>
              <a:rPr lang="en-US" altLang="zh-CN" sz="2800" b="1" dirty="0">
                <a:latin typeface="Times New Roman" panose="02020603050405020304" pitchFamily="18" charset="0"/>
                <a:ea typeface="黑体" panose="02010609060101010101" pitchFamily="49" charset="-122"/>
              </a:rPr>
              <a:t>C(x)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是猫（特性谓词）。</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是动物。 </a:t>
            </a:r>
            <a:r>
              <a:rPr lang="en-US" altLang="zh-CN" sz="2800" b="1" dirty="0">
                <a:latin typeface="Times New Roman" panose="02020603050405020304" pitchFamily="18" charset="0"/>
                <a:ea typeface="黑体" panose="02010609060101010101" pitchFamily="49" charset="-122"/>
              </a:rPr>
              <a:t>B(x)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是黑色的。</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 描述命题：“所有的猫都是动物。”</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符号化：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CC"/>
                </a:solidFill>
                <a:latin typeface="Times New Roman" panose="02020603050405020304" pitchFamily="18" charset="0"/>
                <a:ea typeface="黑体" panose="02010609060101010101" pitchFamily="49" charset="-122"/>
              </a:rPr>
              <a:t>x)(C(x) </a:t>
            </a:r>
            <a:r>
              <a:rPr lang="en-US" altLang="zh-CN" sz="2800" b="1" dirty="0">
                <a:solidFill>
                  <a:schemeClr val="folHlink"/>
                </a:solidFill>
                <a:latin typeface="Times New Roman" panose="02020603050405020304" pitchFamily="18" charset="0"/>
                <a:ea typeface="黑体" panose="02010609060101010101" pitchFamily="49" charset="-122"/>
              </a:rPr>
              <a:t>→</a:t>
            </a:r>
            <a:r>
              <a:rPr lang="en-US" altLang="zh-CN" sz="2800" b="1" dirty="0">
                <a:solidFill>
                  <a:srgbClr val="0000CC"/>
                </a:solidFill>
                <a:latin typeface="Times New Roman" panose="02020603050405020304" pitchFamily="18" charset="0"/>
                <a:ea typeface="黑体" panose="02010609060101010101" pitchFamily="49" charset="-122"/>
              </a:rPr>
              <a:t> A(x))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T</a:t>
            </a:r>
            <a:r>
              <a:rPr lang="zh-CN" altLang="en-US" sz="2800" b="1" dirty="0">
                <a:latin typeface="Times New Roman" panose="02020603050405020304" pitchFamily="18" charset="0"/>
                <a:ea typeface="黑体" panose="02010609060101010101" pitchFamily="49" charset="-122"/>
              </a:rPr>
              <a:t>）（真命题）</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x)(C(x) → A(x))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TT</a:t>
            </a: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若写成：</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x)(C(x)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A(x)) </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F</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x)(C(x)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A(x))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FF</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53252" name="Rectangle 4"/>
          <p:cNvSpPr>
            <a:spLocks noGrp="1"/>
          </p:cNvSpPr>
          <p:nvPr>
            <p:ph type="title"/>
          </p:nvPr>
        </p:nvSpPr>
        <p:spPr>
          <a:xfrm>
            <a:off x="1116013" y="333375"/>
            <a:ext cx="7793037" cy="685800"/>
          </a:xfrm>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5171">
                                            <p:txEl>
                                              <p:charRg st="100" end="136"/>
                                            </p:txEl>
                                          </p:spTgt>
                                        </p:tgtEl>
                                        <p:attrNameLst>
                                          <p:attrName>style.visibility</p:attrName>
                                        </p:attrNameLst>
                                      </p:cBhvr>
                                      <p:to>
                                        <p:strVal val="visible"/>
                                      </p:to>
                                    </p:set>
                                    <p:animEffect transition="in" filter="slide(fromBottom)">
                                      <p:cBhvr>
                                        <p:cTn id="7" dur="500"/>
                                        <p:tgtEl>
                                          <p:spTgt spid="135171">
                                            <p:txEl>
                                              <p:charRg st="100" end="13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5171">
                                            <p:txEl>
                                              <p:charRg st="136" end="191"/>
                                            </p:txEl>
                                          </p:spTgt>
                                        </p:tgtEl>
                                        <p:attrNameLst>
                                          <p:attrName>style.visibility</p:attrName>
                                        </p:attrNameLst>
                                      </p:cBhvr>
                                      <p:to>
                                        <p:strVal val="visible"/>
                                      </p:to>
                                    </p:set>
                                    <p:animEffect transition="in" filter="slide(fromBottom)">
                                      <p:cBhvr>
                                        <p:cTn id="12" dur="500"/>
                                        <p:tgtEl>
                                          <p:spTgt spid="135171">
                                            <p:txEl>
                                              <p:charRg st="136" end="19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35171">
                                            <p:txEl>
                                              <p:charRg st="197" end="229"/>
                                            </p:txEl>
                                          </p:spTgt>
                                        </p:tgtEl>
                                        <p:attrNameLst>
                                          <p:attrName>style.visibility</p:attrName>
                                        </p:attrNameLst>
                                      </p:cBhvr>
                                      <p:to>
                                        <p:strVal val="visible"/>
                                      </p:to>
                                    </p:set>
                                    <p:animEffect transition="in" filter="slide(fromBottom)">
                                      <p:cBhvr>
                                        <p:cTn id="17" dur="500"/>
                                        <p:tgtEl>
                                          <p:spTgt spid="135171">
                                            <p:txEl>
                                              <p:charRg st="197" end="22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35171">
                                            <p:txEl>
                                              <p:charRg st="229" end="276"/>
                                            </p:txEl>
                                          </p:spTgt>
                                        </p:tgtEl>
                                        <p:attrNameLst>
                                          <p:attrName>style.visibility</p:attrName>
                                        </p:attrNameLst>
                                      </p:cBhvr>
                                      <p:to>
                                        <p:strVal val="visible"/>
                                      </p:to>
                                    </p:set>
                                    <p:animEffect transition="in" filter="slide(fromBottom)">
                                      <p:cBhvr>
                                        <p:cTn id="22" dur="500"/>
                                        <p:tgtEl>
                                          <p:spTgt spid="135171">
                                            <p:txEl>
                                              <p:charRg st="229" end="27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7625CF-CA56-4174-9FE1-FBF3F2CDA11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195" name="Rectangle 2"/>
          <p:cNvSpPr>
            <a:spLocks noGrp="1"/>
          </p:cNvSpPr>
          <p:nvPr>
            <p:ph type="title"/>
          </p:nvPr>
        </p:nvSpPr>
        <p:spPr/>
        <p:txBody>
          <a:bodyPr vert="horz" wrap="square" lIns="91440" tIns="45720" rIns="91440" bIns="45720" anchor="b" anchorCtr="0"/>
          <a:p>
            <a:pPr eaLnBrk="1" hangingPunct="1"/>
            <a:r>
              <a:rPr lang="en-US" altLang="zh-CN" sz="3000" b="1" dirty="0">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8196" name="Rectangle 3"/>
          <p:cNvSpPr>
            <a:spLocks noGrp="1"/>
          </p:cNvSpPr>
          <p:nvPr>
            <p:ph idx="1" hasCustomPrompt="1"/>
          </p:nvPr>
        </p:nvSpPr>
        <p:spPr>
          <a:xfrm>
            <a:off x="533400" y="1295400"/>
            <a:ext cx="8142288" cy="3429000"/>
          </a:xfrm>
        </p:spPr>
        <p:txBody>
          <a:bodyPr vert="horz" wrap="square" lIns="91440" tIns="45720" rIns="91440" bIns="45720" anchor="t" anchorCtr="0"/>
          <a:p>
            <a:pPr marL="0" indent="0" eaLnBrk="1" hangingPunct="1">
              <a:lnSpc>
                <a:spcPct val="130000"/>
              </a:lnSpc>
              <a:buNone/>
            </a:pPr>
            <a:r>
              <a:rPr lang="en-US" altLang="zh-CN" sz="2600" b="1" dirty="0">
                <a:solidFill>
                  <a:srgbClr val="0000CC"/>
                </a:solidFill>
                <a:latin typeface="黑体" panose="02010609060101010101" pitchFamily="49" charset="-122"/>
                <a:ea typeface="黑体" panose="02010609060101010101" pitchFamily="49" charset="-122"/>
              </a:rPr>
              <a:t>2. </a:t>
            </a:r>
            <a:r>
              <a:rPr lang="zh-CN" altLang="en-US" sz="2600" b="1" dirty="0">
                <a:solidFill>
                  <a:srgbClr val="0000CC"/>
                </a:solidFill>
                <a:latin typeface="黑体" panose="02010609060101010101" pitchFamily="49" charset="-122"/>
                <a:ea typeface="黑体" panose="02010609060101010101" pitchFamily="49" charset="-122"/>
              </a:rPr>
              <a:t>谓词的概念</a:t>
            </a:r>
            <a:endParaRPr lang="zh-CN" altLang="en-US" sz="2600" b="1" dirty="0">
              <a:solidFill>
                <a:srgbClr val="0000CC"/>
              </a:solidFill>
              <a:latin typeface="黑体" panose="02010609060101010101" pitchFamily="49" charset="-122"/>
              <a:ea typeface="黑体" panose="02010609060101010101" pitchFamily="49" charset="-122"/>
            </a:endParaRPr>
          </a:p>
          <a:p>
            <a:pPr marL="0" indent="0" eaLnBrk="1" hangingPunct="1">
              <a:lnSpc>
                <a:spcPct val="130000"/>
              </a:lnSpc>
              <a:buNone/>
            </a:pPr>
            <a:r>
              <a:rPr lang="zh-CN" altLang="en-US" sz="2600" b="1" dirty="0">
                <a:latin typeface="黑体" panose="02010609060101010101" pitchFamily="49" charset="-122"/>
                <a:ea typeface="黑体" panose="02010609060101010101" pitchFamily="49" charset="-122"/>
              </a:rPr>
              <a:t>   在命题逻辑中，命题是具有真假意义的陈述句。从语法上分析，</a:t>
            </a:r>
            <a:r>
              <a:rPr lang="zh-CN" altLang="en-US" sz="2600" b="1" dirty="0">
                <a:solidFill>
                  <a:schemeClr val="hlink"/>
                </a:solidFill>
                <a:latin typeface="黑体" panose="02010609060101010101" pitchFamily="49" charset="-122"/>
                <a:ea typeface="黑体" panose="02010609060101010101" pitchFamily="49" charset="-122"/>
              </a:rPr>
              <a:t>一个陈述句由主语和谓语两部分组成。</a:t>
            </a:r>
            <a:endParaRPr lang="zh-CN" altLang="en-US" sz="2600" b="1" dirty="0">
              <a:solidFill>
                <a:schemeClr val="hlink"/>
              </a:solidFill>
              <a:latin typeface="黑体" panose="02010609060101010101" pitchFamily="49" charset="-122"/>
              <a:ea typeface="黑体" panose="02010609060101010101" pitchFamily="49" charset="-122"/>
            </a:endParaRPr>
          </a:p>
          <a:p>
            <a:pPr marL="0" indent="0" eaLnBrk="1" hangingPunct="1">
              <a:lnSpc>
                <a:spcPct val="130000"/>
              </a:lnSpc>
              <a:buNone/>
            </a:pPr>
            <a:r>
              <a:rPr lang="zh-CN" altLang="en-US" sz="2600" b="1" dirty="0">
                <a:solidFill>
                  <a:schemeClr val="hlink"/>
                </a:solidFill>
                <a:latin typeface="黑体" panose="02010609060101010101" pitchFamily="49" charset="-122"/>
                <a:ea typeface="黑体" panose="02010609060101010101" pitchFamily="49" charset="-122"/>
              </a:rPr>
              <a:t>   </a:t>
            </a:r>
            <a:r>
              <a:rPr lang="zh-CN" altLang="en-US" sz="2600" b="1" dirty="0">
                <a:latin typeface="黑体" panose="02010609060101010101" pitchFamily="49" charset="-122"/>
                <a:ea typeface="黑体" panose="02010609060101010101" pitchFamily="49" charset="-122"/>
              </a:rPr>
              <a:t>在谓词逻辑中，为揭示命题内部结构及其不同命题的内部结构关系，对命题进行分析，并且</a:t>
            </a:r>
            <a:r>
              <a:rPr lang="zh-CN" altLang="en-US" sz="2600" b="1" dirty="0">
                <a:solidFill>
                  <a:srgbClr val="FF0000"/>
                </a:solidFill>
                <a:latin typeface="黑体" panose="02010609060101010101" pitchFamily="49" charset="-122"/>
                <a:ea typeface="黑体" panose="02010609060101010101" pitchFamily="49" charset="-122"/>
              </a:rPr>
              <a:t>把主语称为个体或客体，把谓语称为谓词。</a:t>
            </a:r>
            <a:endParaRPr lang="zh-CN" altLang="en-US" sz="2600" b="1" dirty="0">
              <a:latin typeface="黑体" panose="02010609060101010101" pitchFamily="49" charset="-122"/>
              <a:ea typeface="黑体" panose="02010609060101010101" pitchFamily="49" charset="-122"/>
            </a:endParaRPr>
          </a:p>
        </p:txBody>
      </p:sp>
      <p:sp>
        <p:nvSpPr>
          <p:cNvPr id="107524" name="Text Box 4"/>
          <p:cNvSpPr txBox="1"/>
          <p:nvPr/>
        </p:nvSpPr>
        <p:spPr>
          <a:xfrm>
            <a:off x="457200" y="5029200"/>
            <a:ext cx="8305800" cy="10445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1139825" lvl="0" indent="-1139825" eaLnBrk="1" hangingPunct="1">
              <a:lnSpc>
                <a:spcPct val="120000"/>
              </a:lnSpc>
              <a:spcBef>
                <a:spcPct val="0"/>
              </a:spcBef>
              <a:buClrTx/>
              <a:buSzTx/>
              <a:buFontTx/>
              <a:buNone/>
            </a:pPr>
            <a:r>
              <a:rPr lang="en-US" altLang="zh-CN" sz="2600" b="1" dirty="0">
                <a:solidFill>
                  <a:srgbClr val="FF0000"/>
                </a:solidFill>
                <a:latin typeface="黑体" panose="02010609060101010101" pitchFamily="49" charset="-122"/>
                <a:ea typeface="黑体" panose="02010609060101010101" pitchFamily="49" charset="-122"/>
              </a:rPr>
              <a:t> </a:t>
            </a:r>
            <a:r>
              <a:rPr lang="zh-CN" altLang="en-US" sz="2600" b="1" dirty="0">
                <a:solidFill>
                  <a:srgbClr val="FF0000"/>
                </a:solidFill>
                <a:latin typeface="黑体" panose="02010609060101010101" pitchFamily="49" charset="-122"/>
                <a:ea typeface="黑体" panose="02010609060101010101" pitchFamily="49" charset="-122"/>
              </a:rPr>
              <a:t>定义：</a:t>
            </a:r>
            <a:r>
              <a:rPr lang="zh-CN" altLang="en-US" sz="2600" b="1" dirty="0">
                <a:latin typeface="黑体" panose="02010609060101010101" pitchFamily="49" charset="-122"/>
                <a:ea typeface="黑体" panose="02010609060101010101" pitchFamily="49" charset="-122"/>
              </a:rPr>
              <a:t>在反映判断的句子中，用以刻划客体的性质或关系的即是</a:t>
            </a:r>
            <a:r>
              <a:rPr lang="zh-CN" altLang="en-US" sz="2600" b="1" dirty="0">
                <a:solidFill>
                  <a:schemeClr val="hlink"/>
                </a:solidFill>
                <a:latin typeface="黑体" panose="02010609060101010101" pitchFamily="49" charset="-122"/>
                <a:ea typeface="黑体" panose="02010609060101010101" pitchFamily="49" charset="-122"/>
              </a:rPr>
              <a:t>谓词</a:t>
            </a:r>
            <a:r>
              <a:rPr lang="zh-CN" altLang="en-US" sz="2600" b="1" dirty="0">
                <a:latin typeface="黑体" panose="02010609060101010101" pitchFamily="49" charset="-122"/>
                <a:ea typeface="黑体" panose="02010609060101010101" pitchFamily="49" charset="-122"/>
              </a:rPr>
              <a:t>。</a:t>
            </a:r>
            <a:endParaRPr lang="zh-CN" altLang="en-US" sz="2600" b="1" dirty="0">
              <a:latin typeface="黑体" panose="02010609060101010101" pitchFamily="49" charset="-122"/>
              <a:ea typeface="黑体" panose="02010609060101010101" pitchFamily="49" charset="-122"/>
            </a:endParaRPr>
          </a:p>
        </p:txBody>
      </p:sp>
      <p:sp>
        <p:nvSpPr>
          <p:cNvPr id="107525" name="Line 5"/>
          <p:cNvSpPr/>
          <p:nvPr/>
        </p:nvSpPr>
        <p:spPr>
          <a:xfrm>
            <a:off x="5076825" y="5589588"/>
            <a:ext cx="1871663" cy="0"/>
          </a:xfrm>
          <a:prstGeom prst="line">
            <a:avLst/>
          </a:prstGeom>
          <a:ln w="28575" cap="flat" cmpd="sng">
            <a:solidFill>
              <a:srgbClr val="FF00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7524"/>
                                        </p:tgtEl>
                                        <p:attrNameLst>
                                          <p:attrName>style.visibility</p:attrName>
                                        </p:attrNameLst>
                                      </p:cBhvr>
                                      <p:to>
                                        <p:strVal val="visible"/>
                                      </p:to>
                                    </p:set>
                                    <p:anim calcmode="lin" valueType="num">
                                      <p:cBhvr additive="base">
                                        <p:cTn id="7" dur="500" fill="hold"/>
                                        <p:tgtEl>
                                          <p:spTgt spid="107524"/>
                                        </p:tgtEl>
                                        <p:attrNameLst>
                                          <p:attrName>ppt_x</p:attrName>
                                        </p:attrNameLst>
                                      </p:cBhvr>
                                      <p:tavLst>
                                        <p:tav tm="0">
                                          <p:val>
                                            <p:strVal val="#ppt_x"/>
                                          </p:val>
                                        </p:tav>
                                        <p:tav tm="100000">
                                          <p:val>
                                            <p:strVal val="#ppt_x"/>
                                          </p:val>
                                        </p:tav>
                                      </p:tavLst>
                                    </p:anim>
                                    <p:anim calcmode="lin" valueType="num">
                                      <p:cBhvr additive="base">
                                        <p:cTn id="8" dur="500" fill="hold"/>
                                        <p:tgtEl>
                                          <p:spTgt spid="1075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107525"/>
                                        </p:tgtEl>
                                        <p:attrNameLst>
                                          <p:attrName>style.visibility</p:attrName>
                                        </p:attrNameLst>
                                      </p:cBhvr>
                                      <p:to>
                                        <p:strVal val="visible"/>
                                      </p:to>
                                    </p:set>
                                    <p:animEffect transition="in" filter="wipe(left)">
                                      <p:cBhvr>
                                        <p:cTn id="13"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5332138-D76D-4D5A-A493-C7165CF40E0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427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36195"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）描述命题：“一些猫是黑色的”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solidFill>
                  <a:srgbClr val="0000CC"/>
                </a:solidFill>
                <a:latin typeface="Times New Roman" panose="02020603050405020304" pitchFamily="18" charset="0"/>
                <a:ea typeface="黑体" panose="02010609060101010101" pitchFamily="49" charset="-122"/>
              </a:rPr>
              <a:t>            </a:t>
            </a:r>
            <a:r>
              <a:rPr lang="en-US" altLang="zh-CN" sz="2800" b="1" dirty="0">
                <a:solidFill>
                  <a:srgbClr val="0000CC"/>
                </a:solidFill>
                <a:latin typeface="Times New Roman" panose="02020603050405020304" pitchFamily="18" charset="0"/>
                <a:ea typeface="黑体" panose="02010609060101010101" pitchFamily="49" charset="-122"/>
              </a:rPr>
              <a:t>(</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CC"/>
                </a:solidFill>
                <a:latin typeface="Times New Roman" panose="02020603050405020304" pitchFamily="18" charset="0"/>
                <a:ea typeface="黑体" panose="02010609060101010101" pitchFamily="49" charset="-122"/>
              </a:rPr>
              <a:t>x)(C(x) </a:t>
            </a:r>
            <a:r>
              <a:rPr lang="en-US" altLang="zh-CN" sz="2400" b="1" dirty="0">
                <a:solidFill>
                  <a:schemeClr val="folHlink"/>
                </a:solidFill>
                <a:latin typeface="Times New Roman" panose="02020603050405020304" pitchFamily="18" charset="0"/>
                <a:ea typeface="黑体" panose="02010609060101010101" pitchFamily="49" charset="-122"/>
              </a:rPr>
              <a:t>∧</a:t>
            </a:r>
            <a:r>
              <a:rPr lang="en-US" altLang="zh-CN" sz="2800" b="1" dirty="0">
                <a:solidFill>
                  <a:srgbClr val="0000CC"/>
                </a:solidFill>
                <a:latin typeface="Times New Roman" panose="02020603050405020304" pitchFamily="18" charset="0"/>
                <a:ea typeface="黑体" panose="02010609060101010101" pitchFamily="49" charset="-122"/>
              </a:rPr>
              <a:t> B(x))</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F </a:t>
            </a:r>
            <a:r>
              <a:rPr lang="en-US" altLang="zh-CN" sz="2400" b="1" dirty="0">
                <a:latin typeface="Times New Roman" panose="02020603050405020304" pitchFamily="18" charset="0"/>
                <a:ea typeface="黑体" panose="02010609060101010101" pitchFamily="49" charset="-122"/>
              </a:rPr>
              <a:t>∨</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F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 F</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而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x)(C(x) → B(x))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F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TT</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endParaRPr lang="en-US" altLang="zh-CN"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36195">
                                            <p:txEl>
                                              <p:charRg st="20" end="68"/>
                                            </p:txEl>
                                          </p:spTgt>
                                        </p:tgtEl>
                                        <p:attrNameLst>
                                          <p:attrName>style.visibility</p:attrName>
                                        </p:attrNameLst>
                                      </p:cBhvr>
                                      <p:to>
                                        <p:strVal val="visible"/>
                                      </p:to>
                                    </p:set>
                                    <p:animEffect transition="in" filter="slide(fromBottom)">
                                      <p:cBhvr>
                                        <p:cTn id="7" dur="500"/>
                                        <p:tgtEl>
                                          <p:spTgt spid="136195">
                                            <p:txEl>
                                              <p:charRg st="20"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36195">
                                            <p:txEl>
                                              <p:charRg st="68" end="116"/>
                                            </p:txEl>
                                          </p:spTgt>
                                        </p:tgtEl>
                                        <p:attrNameLst>
                                          <p:attrName>style.visibility</p:attrName>
                                        </p:attrNameLst>
                                      </p:cBhvr>
                                      <p:to>
                                        <p:strVal val="visible"/>
                                      </p:to>
                                    </p:set>
                                    <p:animEffect transition="in" filter="slide(fromBottom)">
                                      <p:cBhvr>
                                        <p:cTn id="12" dur="500"/>
                                        <p:tgtEl>
                                          <p:spTgt spid="136195">
                                            <p:txEl>
                                              <p:charRg st="68" end="1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1C7F1CA-AD20-4B04-A9C7-3EFDFBA01F3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5299" name="Rectangle 3"/>
          <p:cNvSpPr>
            <a:spLocks noGrp="1"/>
          </p:cNvSpPr>
          <p:nvPr>
            <p:ph idx="1" hasCustomPrompt="1"/>
          </p:nvPr>
        </p:nvSpPr>
        <p:spPr>
          <a:xfrm>
            <a:off x="457200" y="1600200"/>
            <a:ext cx="8001000" cy="1828800"/>
          </a:xfrm>
        </p:spPr>
        <p:txBody>
          <a:bodyPr vert="horz" wrap="square" lIns="91440" tIns="45720" rIns="91440" bIns="45720" anchor="t" anchorCtr="0"/>
          <a:p>
            <a:pPr marL="1616075" indent="-1616075" eaLnBrk="1" hangingPunct="1">
              <a:lnSpc>
                <a:spcPct val="120000"/>
              </a:lnSpc>
              <a:spcBef>
                <a:spcPct val="0"/>
              </a:spcBef>
              <a:buNone/>
            </a:pPr>
            <a:r>
              <a:rPr lang="en-US" altLang="zh-CN" sz="2800" b="1" dirty="0">
                <a:solidFill>
                  <a:schemeClr val="folHlink"/>
                </a:solidFill>
                <a:latin typeface="Times New Roman" panose="02020603050405020304" pitchFamily="18" charset="0"/>
                <a:ea typeface="黑体" panose="02010609060101010101" pitchFamily="49" charset="-122"/>
              </a:rPr>
              <a:t>(2)</a:t>
            </a:r>
            <a:r>
              <a:rPr lang="zh-CN" altLang="en-US" sz="2800" b="1" dirty="0">
                <a:solidFill>
                  <a:schemeClr val="folHlink"/>
                </a:solidFill>
                <a:latin typeface="Times New Roman" panose="02020603050405020304" pitchFamily="18" charset="0"/>
                <a:ea typeface="黑体" panose="02010609060101010101" pitchFamily="49" charset="-122"/>
              </a:rPr>
              <a:t>量词对变元的约束，往往与量词的次序有关。</a:t>
            </a:r>
            <a:endParaRPr lang="zh-CN" altLang="en-US" sz="2800" b="1" dirty="0">
              <a:solidFill>
                <a:schemeClr val="folHlink"/>
              </a:solidFill>
              <a:latin typeface="Times New Roman" panose="02020603050405020304" pitchFamily="18" charset="0"/>
              <a:ea typeface="黑体" panose="02010609060101010101" pitchFamily="49" charset="-122"/>
            </a:endParaRPr>
          </a:p>
          <a:p>
            <a:pPr marL="1616075" indent="-1616075"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约定</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多个量词时的读出顺序为</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从左到右，不能颠倒。</a:t>
            </a:r>
            <a:endParaRPr lang="zh-CN" altLang="en-US" sz="2800" b="1" dirty="0">
              <a:latin typeface="Times New Roman" panose="02020603050405020304" pitchFamily="18" charset="0"/>
              <a:ea typeface="黑体" panose="02010609060101010101" pitchFamily="49" charset="-122"/>
            </a:endParaRPr>
          </a:p>
        </p:txBody>
      </p:sp>
      <p:sp>
        <p:nvSpPr>
          <p:cNvPr id="38916" name="Text Box 4"/>
          <p:cNvSpPr txBox="1"/>
          <p:nvPr/>
        </p:nvSpPr>
        <p:spPr>
          <a:xfrm>
            <a:off x="179388" y="3789363"/>
            <a:ext cx="8664575" cy="163036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a:t>
            </a:r>
            <a:endParaRPr lang="zh-CN" altLang="en-US" sz="2800" b="1" dirty="0">
              <a:latin typeface="Times New Roman" panose="02020603050405020304" pitchFamily="18" charset="0"/>
              <a:ea typeface="黑体" panose="02010609060101010101" pitchFamily="49" charset="-122"/>
            </a:endParaRPr>
          </a:p>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y)(x) (x&lt;(y-2)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：对于任何</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均存在</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，使得</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x&lt;y-2</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(y)(x)(x&lt;(y-2)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：对于某些</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存在</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，使得</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x&lt;y-2</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55301" name="Rectangle 5"/>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§4 </a:t>
            </a:r>
            <a:r>
              <a:rPr lang="zh-CN" altLang="en-US" sz="3200" b="1" dirty="0">
                <a:solidFill>
                  <a:srgbClr val="0000CC"/>
                </a:solidFill>
                <a:latin typeface="黑体" panose="02010609060101010101" pitchFamily="49" charset="-122"/>
                <a:ea typeface="黑体" panose="02010609060101010101" pitchFamily="49" charset="-122"/>
              </a:rPr>
              <a:t>变元的约束</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 calcmode="lin" valueType="num">
                                      <p:cBhvr additive="base">
                                        <p:cTn id="7" dur="500" fill="hold"/>
                                        <p:tgtEl>
                                          <p:spTgt spid="38916"/>
                                        </p:tgtEl>
                                        <p:attrNameLst>
                                          <p:attrName>ppt_x</p:attrName>
                                        </p:attrNameLst>
                                      </p:cBhvr>
                                      <p:tavLst>
                                        <p:tav tm="0">
                                          <p:val>
                                            <p:strVal val="0-#ppt_w/2"/>
                                          </p:val>
                                        </p:tav>
                                        <p:tav tm="100000">
                                          <p:val>
                                            <p:strVal val="#ppt_x"/>
                                          </p:val>
                                        </p:tav>
                                      </p:tavLst>
                                    </p:anim>
                                    <p:anim calcmode="lin" valueType="num">
                                      <p:cBhvr additive="base">
                                        <p:cTn id="8" dur="500" fill="hold"/>
                                        <p:tgtEl>
                                          <p:spTgt spid="389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CCCF4AC-F14F-4306-AF2D-D10A4FA7638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6323"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73059"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73060" name="Picture 4"/>
          <p:cNvPicPr>
            <a:picLocks noChangeAspect="1"/>
          </p:cNvPicPr>
          <p:nvPr/>
        </p:nvPicPr>
        <p:blipFill>
          <a:blip r:embed="rId1"/>
          <a:stretch>
            <a:fillRect/>
          </a:stretch>
        </p:blipFill>
        <p:spPr>
          <a:xfrm>
            <a:off x="755650" y="3865563"/>
            <a:ext cx="360363" cy="2841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3060"/>
                                        </p:tgtEl>
                                        <p:attrNameLst>
                                          <p:attrName>style.visibility</p:attrName>
                                        </p:attrNameLst>
                                      </p:cBhvr>
                                      <p:to>
                                        <p:strVal val="visible"/>
                                      </p:to>
                                    </p:set>
                                    <p:anim calcmode="lin" valueType="num">
                                      <p:cBhvr additive="base">
                                        <p:cTn id="7" dur="500" fill="hold"/>
                                        <p:tgtEl>
                                          <p:spTgt spid="173060"/>
                                        </p:tgtEl>
                                        <p:attrNameLst>
                                          <p:attrName>ppt_x</p:attrName>
                                        </p:attrNameLst>
                                      </p:cBhvr>
                                      <p:tavLst>
                                        <p:tav tm="0">
                                          <p:val>
                                            <p:strVal val="0-#ppt_w/2"/>
                                          </p:val>
                                        </p:tav>
                                        <p:tav tm="100000">
                                          <p:val>
                                            <p:strVal val="#ppt_x"/>
                                          </p:val>
                                        </p:tav>
                                      </p:tavLst>
                                    </p:anim>
                                    <p:anim calcmode="lin" valueType="num">
                                      <p:cBhvr additive="base">
                                        <p:cTn id="8" dur="500" fill="hold"/>
                                        <p:tgtEl>
                                          <p:spTgt spid="17306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73059">
                                            <p:txEl>
                                              <p:charRg st="0" end="13"/>
                                            </p:txEl>
                                          </p:spTgt>
                                        </p:tgtEl>
                                        <p:attrNameLst>
                                          <p:attrName>style.opacity</p:attrName>
                                        </p:attrNameLst>
                                      </p:cBhvr>
                                      <p:to>
                                        <p:strVal val="0.15"/>
                                      </p:to>
                                    </p:set>
                                    <p:animEffect filter="image" prLst="opacity: 0.15">
                                      <p:cBhvr rctx="IE">
                                        <p:cTn id="12" dur="indefinite"/>
                                        <p:tgtEl>
                                          <p:spTgt spid="173059">
                                            <p:txEl>
                                              <p:charRg st="0" end="13"/>
                                            </p:txEl>
                                          </p:spTgt>
                                        </p:tgtEl>
                                      </p:cBhvr>
                                    </p:animEffect>
                                  </p:childTnLst>
                                </p:cTn>
                              </p:par>
                              <p:par>
                                <p:cTn id="13" presetID="9" presetClass="emph" presetSubtype="0" nodeType="withEffect">
                                  <p:stCondLst>
                                    <p:cond delay="0"/>
                                  </p:stCondLst>
                                  <p:childTnLst>
                                    <p:set>
                                      <p:cBhvr rctx="PPT">
                                        <p:cTn id="14" dur="indefinite"/>
                                        <p:tgtEl>
                                          <p:spTgt spid="173059">
                                            <p:txEl>
                                              <p:charRg st="13" end="24"/>
                                            </p:txEl>
                                          </p:spTgt>
                                        </p:tgtEl>
                                        <p:attrNameLst>
                                          <p:attrName>style.opacity</p:attrName>
                                        </p:attrNameLst>
                                      </p:cBhvr>
                                      <p:to>
                                        <p:strVal val="0.15"/>
                                      </p:to>
                                    </p:set>
                                    <p:animEffect filter="image" prLst="opacity: 0.15">
                                      <p:cBhvr rctx="IE">
                                        <p:cTn id="15" dur="indefinite"/>
                                        <p:tgtEl>
                                          <p:spTgt spid="173059">
                                            <p:txEl>
                                              <p:charRg st="13" end="24"/>
                                            </p:txEl>
                                          </p:spTgt>
                                        </p:tgtEl>
                                      </p:cBhvr>
                                    </p:animEffect>
                                  </p:childTnLst>
                                </p:cTn>
                              </p:par>
                              <p:par>
                                <p:cTn id="16" presetID="9" presetClass="emph" presetSubtype="0" nodeType="withEffect">
                                  <p:stCondLst>
                                    <p:cond delay="0"/>
                                  </p:stCondLst>
                                  <p:childTnLst>
                                    <p:set>
                                      <p:cBhvr rctx="PPT">
                                        <p:cTn id="17" dur="indefinite"/>
                                        <p:tgtEl>
                                          <p:spTgt spid="173059">
                                            <p:txEl>
                                              <p:charRg st="24" end="35"/>
                                            </p:txEl>
                                          </p:spTgt>
                                        </p:tgtEl>
                                        <p:attrNameLst>
                                          <p:attrName>style.opacity</p:attrName>
                                        </p:attrNameLst>
                                      </p:cBhvr>
                                      <p:to>
                                        <p:strVal val="0.15"/>
                                      </p:to>
                                    </p:set>
                                    <p:animEffect filter="image" prLst="opacity: 0.15">
                                      <p:cBhvr rctx="IE">
                                        <p:cTn id="18" dur="indefinite"/>
                                        <p:tgtEl>
                                          <p:spTgt spid="173059">
                                            <p:txEl>
                                              <p:charRg st="24" end="35"/>
                                            </p:txEl>
                                          </p:spTgt>
                                        </p:tgtEl>
                                      </p:cBhvr>
                                    </p:animEffect>
                                  </p:childTnLst>
                                </p:cTn>
                              </p:par>
                              <p:par>
                                <p:cTn id="19" presetID="9" presetClass="emph" presetSubtype="0" nodeType="withEffect">
                                  <p:stCondLst>
                                    <p:cond delay="0"/>
                                  </p:stCondLst>
                                  <p:childTnLst>
                                    <p:set>
                                      <p:cBhvr rctx="PPT">
                                        <p:cTn id="20" dur="indefinite"/>
                                        <p:tgtEl>
                                          <p:spTgt spid="173059">
                                            <p:txEl>
                                              <p:charRg st="60" end="68"/>
                                            </p:txEl>
                                          </p:spTgt>
                                        </p:tgtEl>
                                        <p:attrNameLst>
                                          <p:attrName>style.opacity</p:attrName>
                                        </p:attrNameLst>
                                      </p:cBhvr>
                                      <p:to>
                                        <p:strVal val="0.15"/>
                                      </p:to>
                                    </p:set>
                                    <p:animEffect filter="image" prLst="opacity: 0.15">
                                      <p:cBhvr rctx="IE">
                                        <p:cTn id="21" dur="indefinite"/>
                                        <p:tgtEl>
                                          <p:spTgt spid="173059">
                                            <p:txEl>
                                              <p:charRg st="60" end="68"/>
                                            </p:txEl>
                                          </p:spTgt>
                                        </p:tgtEl>
                                      </p:cBhvr>
                                    </p:animEffect>
                                  </p:childTnLst>
                                </p:cTn>
                              </p:par>
                              <p:par>
                                <p:cTn id="22" presetID="9" presetClass="emph" presetSubtype="0" nodeType="withEffect">
                                  <p:stCondLst>
                                    <p:cond delay="0"/>
                                  </p:stCondLst>
                                  <p:childTnLst>
                                    <p:set>
                                      <p:cBhvr rctx="PPT">
                                        <p:cTn id="23" dur="indefinite"/>
                                        <p:tgtEl>
                                          <p:spTgt spid="173059">
                                            <p:txEl>
                                              <p:charRg st="68" end="81"/>
                                            </p:txEl>
                                          </p:spTgt>
                                        </p:tgtEl>
                                        <p:attrNameLst>
                                          <p:attrName>style.opacity</p:attrName>
                                        </p:attrNameLst>
                                      </p:cBhvr>
                                      <p:to>
                                        <p:strVal val="0.15"/>
                                      </p:to>
                                    </p:set>
                                    <p:animEffect filter="image" prLst="opacity: 0.15">
                                      <p:cBhvr rctx="IE">
                                        <p:cTn id="24" dur="indefinite"/>
                                        <p:tgtEl>
                                          <p:spTgt spid="173059">
                                            <p:txEl>
                                              <p:charRg st="68" end="81"/>
                                            </p:txEl>
                                          </p:spTgt>
                                        </p:tgtEl>
                                      </p:cBhvr>
                                    </p:animEffect>
                                  </p:childTnLst>
                                </p:cTn>
                              </p:par>
                              <p:par>
                                <p:cTn id="25" presetID="9" presetClass="emph" presetSubtype="0" nodeType="withEffect">
                                  <p:stCondLst>
                                    <p:cond delay="0"/>
                                  </p:stCondLst>
                                  <p:childTnLst>
                                    <p:set>
                                      <p:cBhvr rctx="PPT">
                                        <p:cTn id="26" dur="indefinite"/>
                                        <p:tgtEl>
                                          <p:spTgt spid="173059">
                                            <p:txEl>
                                              <p:charRg st="35" end="44"/>
                                            </p:txEl>
                                          </p:spTgt>
                                        </p:tgtEl>
                                        <p:attrNameLst>
                                          <p:attrName>style.opacity</p:attrName>
                                        </p:attrNameLst>
                                      </p:cBhvr>
                                      <p:to>
                                        <p:strVal val="0.15"/>
                                      </p:to>
                                    </p:set>
                                    <p:animEffect filter="image" prLst="opacity: 0.15">
                                      <p:cBhvr rctx="IE">
                                        <p:cTn id="27" dur="indefinite"/>
                                        <p:tgtEl>
                                          <p:spTgt spid="173059">
                                            <p:txEl>
                                              <p:charRg st="35"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73DC5C8-3F03-46DC-9025-ECDA8CFBFBC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7347" name="Rectangle 2"/>
          <p:cNvSpPr>
            <a:spLocks noGrp="1"/>
          </p:cNvSpPr>
          <p:nvPr>
            <p:ph type="title"/>
          </p:nvPr>
        </p:nvSpPr>
        <p:spPr>
          <a:xfrm>
            <a:off x="1371600" y="152400"/>
            <a:ext cx="6629400" cy="865188"/>
          </a:xfrm>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57348" name="Rectangle 3"/>
          <p:cNvSpPr>
            <a:spLocks noGrp="1"/>
          </p:cNvSpPr>
          <p:nvPr>
            <p:ph idx="1" hasCustomPrompt="1"/>
          </p:nvPr>
        </p:nvSpPr>
        <p:spPr>
          <a:xfrm>
            <a:off x="381000" y="1068388"/>
            <a:ext cx="8229600" cy="2620962"/>
          </a:xfrm>
        </p:spPr>
        <p:txBody>
          <a:bodyPr vert="horz" wrap="square" lIns="91440" tIns="45720" rIns="91440" bIns="45720" anchor="t" anchorCtr="0"/>
          <a:p>
            <a:pPr marL="765175" indent="-765175" eaLnBrk="1" hangingPunct="1">
              <a:lnSpc>
                <a:spcPct val="120000"/>
              </a:lnSpc>
              <a:buNone/>
            </a:pPr>
            <a:r>
              <a:rPr lang="zh-CN" altLang="en-US" sz="30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一、概念</a:t>
            </a:r>
            <a:endParaRPr lang="zh-CN" altLang="en-US" sz="3000" b="1" dirty="0">
              <a:solidFill>
                <a:srgbClr val="0000CC"/>
              </a:solidFill>
              <a:latin typeface="Times New Roman" panose="02020603050405020304" pitchFamily="18" charset="0"/>
              <a:ea typeface="黑体" panose="02010609060101010101" pitchFamily="49" charset="-122"/>
              <a:sym typeface="Symbol" panose="05050102010706020507" pitchFamily="18" charset="2"/>
            </a:endParaRPr>
          </a:p>
          <a:p>
            <a:pPr marL="765175" indent="-765175" eaLnBrk="1" hangingPunct="1">
              <a:lnSpc>
                <a:spcPct val="120000"/>
              </a:lnSpc>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赋值：</a:t>
            </a:r>
            <a:r>
              <a:rPr lang="zh-CN" altLang="en-US" sz="2800" b="1" dirty="0">
                <a:latin typeface="Times New Roman" panose="02020603050405020304" pitchFamily="18" charset="0"/>
                <a:ea typeface="黑体" panose="02010609060101010101" pitchFamily="49" charset="-122"/>
              </a:rPr>
              <a:t>在谓词公式中</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，当客体变元由确定的客体所取代，</a:t>
            </a:r>
            <a:r>
              <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谓词变元用确定的谓词所取代</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时，就称对谓词公式赋值。</a:t>
            </a:r>
            <a:r>
              <a:rPr lang="zh-CN" altLang="en-US" sz="3000" b="1" dirty="0">
                <a:latin typeface="Times New Roman" panose="02020603050405020304" pitchFamily="18" charset="0"/>
                <a:sym typeface="Symbol" panose="05050102010706020507" pitchFamily="18" charset="2"/>
              </a:rPr>
              <a:t>        </a:t>
            </a:r>
            <a:endParaRPr lang="zh-CN" altLang="en-US" sz="3000" b="1" dirty="0">
              <a:latin typeface="Times New Roman" panose="02020603050405020304" pitchFamily="18" charset="0"/>
              <a:sym typeface="Symbol" panose="05050102010706020507" pitchFamily="18" charset="2"/>
            </a:endParaRPr>
          </a:p>
        </p:txBody>
      </p:sp>
      <p:sp>
        <p:nvSpPr>
          <p:cNvPr id="57349" name="Text Box 7"/>
          <p:cNvSpPr txBox="1"/>
          <p:nvPr/>
        </p:nvSpPr>
        <p:spPr>
          <a:xfrm>
            <a:off x="293688" y="3657600"/>
            <a:ext cx="8382000" cy="2033588"/>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805180" lvl="0" indent="-805180" eaLnBrk="1" hangingPunct="1">
              <a:lnSpc>
                <a:spcPct val="120000"/>
              </a:lnSpc>
              <a:spcBef>
                <a:spcPct val="50000"/>
              </a:spcBef>
              <a:buClrTx/>
              <a:buSzTx/>
              <a:buFontTx/>
              <a:buNone/>
            </a:pPr>
            <a:r>
              <a:rPr lang="zh-CN" altLang="en-US"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定义</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1</a:t>
            </a:r>
            <a:r>
              <a:rPr lang="zh-CN" altLang="en-US"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给定两个谓词公式</a:t>
            </a:r>
            <a:r>
              <a:rPr lang="en-US" altLang="zh-CN" sz="2800" b="1" dirty="0">
                <a:latin typeface="Times New Roman" panose="02020603050405020304" pitchFamily="18" charset="0"/>
                <a:ea typeface="黑体" panose="02010609060101010101" pitchFamily="49" charset="-122"/>
              </a:rPr>
              <a:t>wff A</a:t>
            </a:r>
            <a:r>
              <a:rPr lang="zh-CN" altLang="en-US" sz="2800" b="1" dirty="0">
                <a:latin typeface="Times New Roman" panose="02020603050405020304" pitchFamily="18" charset="0"/>
                <a:ea typeface="黑体" panose="02010609060101010101" pitchFamily="49" charset="-122"/>
              </a:rPr>
              <a:t>和</a:t>
            </a:r>
            <a:r>
              <a:rPr lang="en-US" altLang="zh-CN" sz="2800" b="1" dirty="0">
                <a:latin typeface="Times New Roman" panose="02020603050405020304" pitchFamily="18" charset="0"/>
                <a:ea typeface="黑体" panose="02010609060101010101" pitchFamily="49" charset="-122"/>
              </a:rPr>
              <a:t>wff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为它们共同个体域，若对</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和</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的任一组变元进行赋值，使得</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和</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的值相同，则称谓词公式</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和</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在</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上是互为</a:t>
            </a:r>
            <a:r>
              <a:rPr lang="zh-CN" altLang="en-US"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等价</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的，记为</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AB.</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ransition>
    <p:cut/>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23F9BCD-2B31-429C-A2D0-FE24F3F942A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8371" name="Rectangle 3"/>
          <p:cNvSpPr>
            <a:spLocks noGrp="1"/>
          </p:cNvSpPr>
          <p:nvPr>
            <p:ph idx="1" hasCustomPrompt="1"/>
          </p:nvPr>
        </p:nvSpPr>
        <p:spPr>
          <a:xfrm>
            <a:off x="457200" y="1219200"/>
            <a:ext cx="8435975" cy="2362200"/>
          </a:xfrm>
        </p:spPr>
        <p:txBody>
          <a:bodyPr vert="horz" wrap="square" lIns="91440" tIns="45720" rIns="91440" bIns="45720" anchor="t" anchorCtr="0"/>
          <a:p>
            <a:pPr marL="805180" indent="-805180" eaLnBrk="1" hangingPunct="1">
              <a:lnSpc>
                <a:spcPct val="120000"/>
              </a:lnSpc>
              <a:buNone/>
            </a:pPr>
            <a:r>
              <a:rPr lang="zh-CN" altLang="en-US" sz="2800" b="1" dirty="0">
                <a:solidFill>
                  <a:srgbClr val="FF0000"/>
                </a:solidFill>
                <a:latin typeface="Times New Roman" panose="02020603050405020304" pitchFamily="18" charset="0"/>
                <a:ea typeface="黑体" panose="02010609060101010101" pitchFamily="49" charset="-122"/>
              </a:rPr>
              <a:t>定义</a:t>
            </a:r>
            <a:r>
              <a:rPr lang="en-US" altLang="zh-CN" sz="2800" b="1" dirty="0">
                <a:solidFill>
                  <a:srgbClr val="FF0000"/>
                </a:solidFill>
                <a:latin typeface="Times New Roman" panose="02020603050405020304" pitchFamily="18" charset="0"/>
                <a:ea typeface="黑体" panose="02010609060101010101" pitchFamily="49" charset="-122"/>
              </a:rPr>
              <a:t>2</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给定任意</a:t>
            </a:r>
            <a:r>
              <a:rPr lang="en-US" altLang="zh-CN" sz="2800" b="1" dirty="0">
                <a:latin typeface="Times New Roman" panose="02020603050405020304" pitchFamily="18" charset="0"/>
                <a:ea typeface="黑体" panose="02010609060101010101" pitchFamily="49" charset="-122"/>
              </a:rPr>
              <a:t>wff 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E</a:t>
            </a:r>
            <a:r>
              <a:rPr lang="zh-CN" altLang="en-US" sz="2800" b="1" dirty="0">
                <a:solidFill>
                  <a:srgbClr val="000000"/>
                </a:solidFill>
                <a:latin typeface="Times New Roman" panose="02020603050405020304" pitchFamily="18" charset="0"/>
                <a:ea typeface="黑体" panose="02010609060101010101" pitchFamily="49" charset="-122"/>
              </a:rPr>
              <a:t>是</a:t>
            </a:r>
            <a:r>
              <a:rPr lang="en-US" altLang="zh-CN" sz="2800" b="1" dirty="0">
                <a:solidFill>
                  <a:srgbClr val="000000"/>
                </a:solidFill>
                <a:latin typeface="Times New Roman" panose="02020603050405020304" pitchFamily="18" charset="0"/>
                <a:ea typeface="黑体" panose="02010609060101010101" pitchFamily="49" charset="-122"/>
              </a:rPr>
              <a:t>A</a:t>
            </a:r>
            <a:r>
              <a:rPr lang="zh-CN" altLang="en-US" sz="2800" b="1" dirty="0">
                <a:solidFill>
                  <a:srgbClr val="000000"/>
                </a:solidFill>
                <a:latin typeface="Times New Roman" panose="02020603050405020304" pitchFamily="18" charset="0"/>
                <a:ea typeface="黑体" panose="02010609060101010101" pitchFamily="49" charset="-122"/>
              </a:rPr>
              <a:t>的个体域。若给</a:t>
            </a:r>
            <a:r>
              <a:rPr lang="en-US" altLang="zh-CN" sz="2800" b="1" dirty="0">
                <a:solidFill>
                  <a:srgbClr val="000000"/>
                </a:solidFill>
                <a:latin typeface="Times New Roman" panose="02020603050405020304" pitchFamily="18" charset="0"/>
                <a:ea typeface="黑体" panose="02010609060101010101" pitchFamily="49" charset="-122"/>
              </a:rPr>
              <a:t>A</a:t>
            </a:r>
            <a:r>
              <a:rPr lang="zh-CN" altLang="en-US" sz="2800" b="1" dirty="0">
                <a:solidFill>
                  <a:srgbClr val="000000"/>
                </a:solidFill>
                <a:latin typeface="Times New Roman" panose="02020603050405020304" pitchFamily="18" charset="0"/>
                <a:ea typeface="黑体" panose="02010609060101010101" pitchFamily="49" charset="-122"/>
              </a:rPr>
              <a:t>中客体变元指派</a:t>
            </a:r>
            <a:r>
              <a:rPr lang="en-US" altLang="zh-CN" sz="2800" b="1" dirty="0">
                <a:solidFill>
                  <a:srgbClr val="000000"/>
                </a:solidFill>
                <a:latin typeface="Times New Roman" panose="02020603050405020304" pitchFamily="18" charset="0"/>
                <a:ea typeface="黑体" panose="02010609060101010101" pitchFamily="49" charset="-122"/>
              </a:rPr>
              <a:t>E</a:t>
            </a:r>
            <a:r>
              <a:rPr lang="zh-CN" altLang="en-US" sz="2800" b="1" dirty="0">
                <a:solidFill>
                  <a:srgbClr val="000000"/>
                </a:solidFill>
                <a:latin typeface="Times New Roman" panose="02020603050405020304" pitchFamily="18" charset="0"/>
                <a:ea typeface="黑体" panose="02010609060101010101" pitchFamily="49" charset="-122"/>
              </a:rPr>
              <a:t>中的每一个客体</a:t>
            </a:r>
            <a:r>
              <a:rPr lang="en-US" altLang="zh-CN" sz="2800" b="1" dirty="0">
                <a:solidFill>
                  <a:srgbClr val="000000"/>
                </a:solidFill>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wff A</a:t>
            </a:r>
            <a:r>
              <a:rPr lang="zh-CN" altLang="en-US" sz="2800" b="1" dirty="0">
                <a:solidFill>
                  <a:srgbClr val="000000"/>
                </a:solidFill>
                <a:latin typeface="Times New Roman" panose="02020603050405020304" pitchFamily="18" charset="0"/>
                <a:ea typeface="黑体" panose="02010609060101010101" pitchFamily="49" charset="-122"/>
              </a:rPr>
              <a:t>值均为真，则称</a:t>
            </a:r>
            <a:r>
              <a:rPr lang="en-US" altLang="zh-CN" sz="2800" b="1" dirty="0">
                <a:solidFill>
                  <a:srgbClr val="000000"/>
                </a:solidFill>
                <a:latin typeface="Times New Roman" panose="02020603050405020304" pitchFamily="18" charset="0"/>
                <a:ea typeface="黑体" panose="02010609060101010101" pitchFamily="49" charset="-122"/>
              </a:rPr>
              <a:t>A</a:t>
            </a:r>
            <a:r>
              <a:rPr lang="zh-CN" altLang="en-US" sz="2800" b="1" dirty="0">
                <a:solidFill>
                  <a:srgbClr val="000000"/>
                </a:solidFill>
                <a:latin typeface="Times New Roman" panose="02020603050405020304" pitchFamily="18" charset="0"/>
                <a:ea typeface="黑体" panose="02010609060101010101" pitchFamily="49" charset="-122"/>
              </a:rPr>
              <a:t>在</a:t>
            </a:r>
            <a:r>
              <a:rPr lang="en-US" altLang="zh-CN" sz="2800" b="1" dirty="0">
                <a:solidFill>
                  <a:srgbClr val="000000"/>
                </a:solidFill>
                <a:latin typeface="Times New Roman" panose="02020603050405020304" pitchFamily="18" charset="0"/>
                <a:ea typeface="黑体" panose="02010609060101010101" pitchFamily="49" charset="-122"/>
              </a:rPr>
              <a:t>E</a:t>
            </a:r>
            <a:r>
              <a:rPr lang="zh-CN" altLang="en-US" sz="2800" b="1" dirty="0">
                <a:solidFill>
                  <a:srgbClr val="000000"/>
                </a:solidFill>
                <a:latin typeface="Times New Roman" panose="02020603050405020304" pitchFamily="18" charset="0"/>
                <a:ea typeface="黑体" panose="02010609060101010101" pitchFamily="49" charset="-122"/>
              </a:rPr>
              <a:t>中是 </a:t>
            </a:r>
            <a:r>
              <a:rPr lang="zh-CN" altLang="en-US" sz="2800" b="1" dirty="0">
                <a:solidFill>
                  <a:srgbClr val="FF0000"/>
                </a:solidFill>
                <a:latin typeface="Times New Roman" panose="02020603050405020304" pitchFamily="18" charset="0"/>
                <a:ea typeface="黑体" panose="02010609060101010101" pitchFamily="49" charset="-122"/>
              </a:rPr>
              <a:t>有效的（永真的）</a:t>
            </a:r>
            <a:r>
              <a:rPr lang="zh-CN" altLang="en-US" sz="2800" b="1" dirty="0">
                <a:solidFill>
                  <a:srgbClr val="000000"/>
                </a:solidFill>
                <a:latin typeface="Times New Roman" panose="02020603050405020304" pitchFamily="18" charset="0"/>
                <a:ea typeface="黑体" panose="02010609060101010101" pitchFamily="49" charset="-122"/>
              </a:rPr>
              <a:t>。</a:t>
            </a:r>
            <a:endParaRPr lang="zh-CN" altLang="en-US" sz="2800" b="1" dirty="0">
              <a:solidFill>
                <a:srgbClr val="000000"/>
              </a:solidFill>
              <a:latin typeface="Times New Roman" panose="02020603050405020304" pitchFamily="18" charset="0"/>
              <a:ea typeface="黑体" panose="02010609060101010101" pitchFamily="49" charset="-122"/>
            </a:endParaRPr>
          </a:p>
          <a:p>
            <a:pPr marL="805180" indent="-805180" eaLnBrk="1" hangingPunct="1">
              <a:lnSpc>
                <a:spcPct val="120000"/>
              </a:lnSpc>
              <a:buNone/>
            </a:pP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40964" name="Text Box 4"/>
          <p:cNvSpPr txBox="1"/>
          <p:nvPr/>
        </p:nvSpPr>
        <p:spPr>
          <a:xfrm>
            <a:off x="381000" y="3048000"/>
            <a:ext cx="83058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892175" lvl="0" indent="-892175" eaLnBrk="1" hangingPunct="1">
              <a:lnSpc>
                <a:spcPct val="120000"/>
              </a:lnSpc>
              <a:spcBef>
                <a:spcPct val="0"/>
              </a:spcBef>
              <a:buClrTx/>
              <a:buSzTx/>
              <a:buFontTx/>
              <a:buNone/>
            </a:pPr>
            <a:r>
              <a:rPr lang="zh-CN" altLang="en-US" sz="2800" b="1" dirty="0">
                <a:solidFill>
                  <a:srgbClr val="FF0000"/>
                </a:solidFill>
                <a:latin typeface="Times New Roman" panose="02020603050405020304" pitchFamily="18" charset="0"/>
                <a:ea typeface="黑体" panose="02010609060101010101" pitchFamily="49" charset="-122"/>
              </a:rPr>
              <a:t>定义</a:t>
            </a:r>
            <a:r>
              <a:rPr lang="en-US" altLang="zh-CN" sz="2800" b="1" dirty="0">
                <a:solidFill>
                  <a:srgbClr val="FF0000"/>
                </a:solidFill>
                <a:latin typeface="Times New Roman" panose="02020603050405020304" pitchFamily="18" charset="0"/>
                <a:ea typeface="黑体" panose="02010609060101010101" pitchFamily="49" charset="-122"/>
              </a:rPr>
              <a:t>3</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一个</a:t>
            </a:r>
            <a:r>
              <a:rPr lang="en-US" altLang="zh-CN" sz="2800" b="1" dirty="0">
                <a:latin typeface="Times New Roman" panose="02020603050405020304" pitchFamily="18" charset="0"/>
                <a:ea typeface="黑体" panose="02010609060101010101" pitchFamily="49" charset="-122"/>
              </a:rPr>
              <a:t>wff A</a:t>
            </a:r>
            <a:r>
              <a:rPr lang="zh-CN" altLang="en-US" sz="2800" b="1" dirty="0">
                <a:latin typeface="Times New Roman" panose="02020603050405020304" pitchFamily="18" charset="0"/>
                <a:ea typeface="黑体" panose="02010609060101010101" pitchFamily="49" charset="-122"/>
              </a:rPr>
              <a:t>，</a:t>
            </a:r>
            <a:r>
              <a:rPr lang="zh-CN" altLang="en-US" sz="2800" b="1" dirty="0">
                <a:solidFill>
                  <a:srgbClr val="000000"/>
                </a:solidFill>
                <a:latin typeface="Times New Roman" panose="02020603050405020304" pitchFamily="18" charset="0"/>
                <a:ea typeface="黑体" panose="02010609060101010101" pitchFamily="49" charset="-122"/>
              </a:rPr>
              <a:t>若在所有赋值下均为“</a:t>
            </a:r>
            <a:r>
              <a:rPr lang="en-US" altLang="zh-CN" sz="2800" b="1" dirty="0">
                <a:solidFill>
                  <a:srgbClr val="000000"/>
                </a:solidFill>
                <a:latin typeface="Times New Roman" panose="02020603050405020304" pitchFamily="18" charset="0"/>
                <a:ea typeface="黑体" panose="02010609060101010101" pitchFamily="49" charset="-122"/>
              </a:rPr>
              <a:t>F”</a:t>
            </a:r>
            <a:r>
              <a:rPr lang="zh-CN" altLang="en-US" sz="2800" b="1" dirty="0">
                <a:solidFill>
                  <a:srgbClr val="000000"/>
                </a:solidFill>
                <a:latin typeface="Times New Roman" panose="02020603050405020304" pitchFamily="18" charset="0"/>
                <a:ea typeface="黑体" panose="02010609060101010101" pitchFamily="49" charset="-122"/>
              </a:rPr>
              <a:t>，则称该</a:t>
            </a:r>
            <a:r>
              <a:rPr lang="en-US" altLang="zh-CN" sz="2800" b="1" dirty="0">
                <a:latin typeface="Times New Roman" panose="02020603050405020304" pitchFamily="18" charset="0"/>
                <a:ea typeface="黑体" panose="02010609060101010101" pitchFamily="49" charset="-122"/>
              </a:rPr>
              <a:t>wff A</a:t>
            </a:r>
            <a:r>
              <a:rPr lang="en-US" altLang="zh-CN" sz="2800" b="1" dirty="0">
                <a:solidFill>
                  <a:srgbClr val="000000"/>
                </a:solidFill>
                <a:latin typeface="Times New Roman" panose="02020603050405020304" pitchFamily="18" charset="0"/>
                <a:ea typeface="黑体" panose="02010609060101010101" pitchFamily="49" charset="-122"/>
              </a:rPr>
              <a:t> </a:t>
            </a:r>
            <a:r>
              <a:rPr lang="zh-CN" altLang="en-US" sz="2800" b="1" dirty="0">
                <a:solidFill>
                  <a:srgbClr val="000000"/>
                </a:solidFill>
                <a:latin typeface="Times New Roman" panose="02020603050405020304" pitchFamily="18" charset="0"/>
                <a:ea typeface="黑体" panose="02010609060101010101" pitchFamily="49" charset="-122"/>
              </a:rPr>
              <a:t>为</a:t>
            </a:r>
            <a:r>
              <a:rPr lang="zh-CN" altLang="en-US" sz="2800" b="1" dirty="0">
                <a:solidFill>
                  <a:srgbClr val="FF0000"/>
                </a:solidFill>
                <a:latin typeface="Times New Roman" panose="02020603050405020304" pitchFamily="18" charset="0"/>
                <a:ea typeface="黑体" panose="02010609060101010101" pitchFamily="49" charset="-122"/>
              </a:rPr>
              <a:t>不可满足的</a:t>
            </a:r>
            <a:r>
              <a:rPr lang="zh-CN" altLang="en-US" sz="2800" b="1" dirty="0">
                <a:solidFill>
                  <a:srgbClr val="000000"/>
                </a:solidFill>
                <a:latin typeface="Times New Roman" panose="02020603050405020304" pitchFamily="18" charset="0"/>
                <a:ea typeface="黑体" panose="02010609060101010101" pitchFamily="49" charset="-122"/>
              </a:rPr>
              <a:t>。 </a:t>
            </a:r>
            <a:br>
              <a:rPr lang="zh-CN" altLang="en-US" sz="2800" b="1" dirty="0">
                <a:solidFill>
                  <a:srgbClr val="000000"/>
                </a:solidFill>
                <a:latin typeface="Times New Roman" panose="02020603050405020304" pitchFamily="18" charset="0"/>
                <a:ea typeface="黑体" panose="02010609060101010101" pitchFamily="49" charset="-122"/>
              </a:rPr>
            </a:b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40965" name="Text Box 5"/>
          <p:cNvSpPr txBox="1"/>
          <p:nvPr/>
        </p:nvSpPr>
        <p:spPr>
          <a:xfrm>
            <a:off x="381000" y="4419600"/>
            <a:ext cx="83058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892175" lvl="0" indent="-892175" eaLnBrk="1" hangingPunct="1">
              <a:lnSpc>
                <a:spcPct val="120000"/>
              </a:lnSpc>
              <a:spcBef>
                <a:spcPct val="0"/>
              </a:spcBef>
              <a:buClrTx/>
              <a:buSzTx/>
              <a:buFontTx/>
              <a:buNone/>
            </a:pPr>
            <a:r>
              <a:rPr lang="zh-CN" altLang="en-US" sz="2800" b="1" dirty="0">
                <a:solidFill>
                  <a:srgbClr val="FF0000"/>
                </a:solidFill>
                <a:latin typeface="Times New Roman" panose="02020603050405020304" pitchFamily="18" charset="0"/>
                <a:ea typeface="黑体" panose="02010609060101010101" pitchFamily="49" charset="-122"/>
              </a:rPr>
              <a:t>定义</a:t>
            </a:r>
            <a:r>
              <a:rPr lang="en-US" altLang="zh-CN" sz="2800" b="1" dirty="0">
                <a:solidFill>
                  <a:srgbClr val="FF0000"/>
                </a:solidFill>
                <a:latin typeface="Times New Roman" panose="02020603050405020304" pitchFamily="18" charset="0"/>
                <a:ea typeface="黑体" panose="02010609060101010101" pitchFamily="49" charset="-122"/>
              </a:rPr>
              <a:t>4</a:t>
            </a:r>
            <a:r>
              <a:rPr lang="zh-CN" altLang="en-US" sz="2800" b="1" dirty="0">
                <a:solidFill>
                  <a:srgbClr val="FF0000"/>
                </a:solidFill>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给定</a:t>
            </a:r>
            <a:r>
              <a:rPr lang="en-US" altLang="zh-CN" sz="2800" b="1" dirty="0">
                <a:latin typeface="Times New Roman" panose="02020603050405020304" pitchFamily="18" charset="0"/>
                <a:ea typeface="黑体" panose="02010609060101010101" pitchFamily="49" charset="-122"/>
              </a:rPr>
              <a:t>wff 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E</a:t>
            </a:r>
            <a:r>
              <a:rPr lang="zh-CN" altLang="en-US" sz="2800" b="1" dirty="0">
                <a:solidFill>
                  <a:srgbClr val="000000"/>
                </a:solidFill>
                <a:latin typeface="Times New Roman" panose="02020603050405020304" pitchFamily="18" charset="0"/>
                <a:ea typeface="黑体" panose="02010609060101010101" pitchFamily="49" charset="-122"/>
              </a:rPr>
              <a:t>是</a:t>
            </a:r>
            <a:r>
              <a:rPr lang="en-US" altLang="zh-CN" sz="2800" b="1" dirty="0">
                <a:solidFill>
                  <a:srgbClr val="000000"/>
                </a:solidFill>
                <a:latin typeface="Times New Roman" panose="02020603050405020304" pitchFamily="18" charset="0"/>
                <a:ea typeface="黑体" panose="02010609060101010101" pitchFamily="49" charset="-122"/>
              </a:rPr>
              <a:t>A</a:t>
            </a:r>
            <a:r>
              <a:rPr lang="zh-CN" altLang="en-US" sz="2800" b="1" dirty="0">
                <a:solidFill>
                  <a:srgbClr val="000000"/>
                </a:solidFill>
                <a:latin typeface="Times New Roman" panose="02020603050405020304" pitchFamily="18" charset="0"/>
                <a:ea typeface="黑体" panose="02010609060101010101" pitchFamily="49" charset="-122"/>
              </a:rPr>
              <a:t>的个体域。若至少一种赋值下为真，则称</a:t>
            </a:r>
            <a:r>
              <a:rPr lang="en-US" altLang="zh-CN" sz="2800" b="1" dirty="0">
                <a:solidFill>
                  <a:srgbClr val="000000"/>
                </a:solidFill>
                <a:latin typeface="Times New Roman" panose="02020603050405020304" pitchFamily="18" charset="0"/>
                <a:ea typeface="黑体" panose="02010609060101010101" pitchFamily="49" charset="-122"/>
              </a:rPr>
              <a:t>A</a:t>
            </a:r>
            <a:r>
              <a:rPr lang="zh-CN" altLang="en-US" sz="2800" b="1" dirty="0">
                <a:solidFill>
                  <a:srgbClr val="000000"/>
                </a:solidFill>
                <a:latin typeface="Times New Roman" panose="02020603050405020304" pitchFamily="18" charset="0"/>
                <a:ea typeface="黑体" panose="02010609060101010101" pitchFamily="49" charset="-122"/>
              </a:rPr>
              <a:t>是</a:t>
            </a:r>
            <a:r>
              <a:rPr lang="zh-CN" altLang="en-US" sz="2800" b="1" dirty="0">
                <a:solidFill>
                  <a:srgbClr val="FF0000"/>
                </a:solidFill>
                <a:latin typeface="Times New Roman" panose="02020603050405020304" pitchFamily="18" charset="0"/>
                <a:ea typeface="黑体" panose="02010609060101010101" pitchFamily="49" charset="-122"/>
              </a:rPr>
              <a:t>可满足的</a:t>
            </a:r>
            <a:r>
              <a:rPr lang="zh-CN" altLang="en-US" sz="2800" b="1" dirty="0">
                <a:solidFill>
                  <a:srgbClr val="000000"/>
                </a:solidFill>
                <a:latin typeface="Times New Roman" panose="02020603050405020304" pitchFamily="18" charset="0"/>
                <a:ea typeface="黑体" panose="02010609060101010101" pitchFamily="49" charset="-122"/>
              </a:rPr>
              <a:t>。</a:t>
            </a:r>
            <a:endParaRPr lang="zh-CN" altLang="en-US" sz="2800" b="1" dirty="0">
              <a:solidFill>
                <a:srgbClr val="000000"/>
              </a:solidFill>
              <a:latin typeface="Times New Roman" panose="02020603050405020304" pitchFamily="18" charset="0"/>
              <a:ea typeface="黑体" panose="02010609060101010101" pitchFamily="49" charset="-122"/>
            </a:endParaRPr>
          </a:p>
        </p:txBody>
      </p:sp>
      <p:sp>
        <p:nvSpPr>
          <p:cNvPr id="58374" name="Rectangle 6"/>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40964"/>
                                        </p:tgtEl>
                                        <p:attrNameLst>
                                          <p:attrName>style.visibility</p:attrName>
                                        </p:attrNameLst>
                                      </p:cBhvr>
                                      <p:to>
                                        <p:strVal val="visible"/>
                                      </p:to>
                                    </p:set>
                                    <p:animEffect transition="in" filter="checkerboard(across)">
                                      <p:cBhvr>
                                        <p:cTn id="7" dur="500"/>
                                        <p:tgtEl>
                                          <p:spTgt spid="4096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40965"/>
                                        </p:tgtEl>
                                        <p:attrNameLst>
                                          <p:attrName>style.visibility</p:attrName>
                                        </p:attrNameLst>
                                      </p:cBhvr>
                                      <p:to>
                                        <p:strVal val="visible"/>
                                      </p:to>
                                    </p:set>
                                    <p:animEffect transition="in" filter="checkerboard(across)">
                                      <p:cBhvr>
                                        <p:cTn id="12" dur="500"/>
                                        <p:tgtEl>
                                          <p:spTgt spid="409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4" grpId="0"/>
      <p:bldP spid="4096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F48AE34-BE3F-40B7-A0CD-F323702FA08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939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59396" name="Rectangle 3"/>
          <p:cNvSpPr>
            <a:spLocks noGrp="1"/>
          </p:cNvSpPr>
          <p:nvPr>
            <p:ph idx="1" hasCustomPrompt="1"/>
          </p:nvPr>
        </p:nvSpPr>
        <p:spPr>
          <a:xfrm>
            <a:off x="304800" y="1371600"/>
            <a:ext cx="8382000" cy="4800600"/>
          </a:xfrm>
        </p:spPr>
        <p:txBody>
          <a:bodyPr vert="horz" wrap="square" lIns="91440" tIns="45720" rIns="91440" bIns="45720" anchor="t" anchorCtr="0"/>
          <a:p>
            <a:pPr marL="0" indent="0" eaLnBrk="1" hangingPunct="1">
              <a:lnSpc>
                <a:spcPct val="120000"/>
              </a:lnSpc>
              <a:buNone/>
            </a:pPr>
            <a:r>
              <a:rPr lang="zh-CN" altLang="en-US" sz="3000" b="1" dirty="0">
                <a:solidFill>
                  <a:srgbClr val="0000CC"/>
                </a:solidFill>
                <a:latin typeface="Times New Roman" panose="02020603050405020304" pitchFamily="18" charset="0"/>
                <a:ea typeface="黑体" panose="02010609060101010101" pitchFamily="49" charset="-122"/>
              </a:rPr>
              <a:t>二、</a:t>
            </a:r>
            <a:r>
              <a:rPr lang="zh-CN" altLang="en-US" sz="30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谓词演算的一些等价式与蕴含式</a:t>
            </a:r>
            <a:endParaRPr lang="zh-CN" altLang="en-US" sz="3000" b="1" dirty="0">
              <a:solidFill>
                <a:srgbClr val="0000CC"/>
              </a:solidFill>
              <a:latin typeface="Times New Roman" panose="02020603050405020304" pitchFamily="18" charset="0"/>
              <a:ea typeface="黑体" panose="02010609060101010101" pitchFamily="49" charset="-122"/>
            </a:endParaRPr>
          </a:p>
          <a:p>
            <a:pPr marL="0" indent="0" eaLnBrk="1" hangingPunct="1">
              <a:lnSpc>
                <a:spcPct val="120000"/>
              </a:lnSpc>
              <a:buNone/>
            </a:pPr>
            <a:r>
              <a:rPr lang="en-US" altLang="zh-CN" sz="2800" b="1" dirty="0">
                <a:solidFill>
                  <a:srgbClr val="0000CC"/>
                </a:solidFill>
                <a:latin typeface="Times New Roman" panose="02020603050405020304" pitchFamily="18" charset="0"/>
                <a:ea typeface="黑体" panose="02010609060101010101" pitchFamily="49" charset="-122"/>
              </a:rPr>
              <a:t>1.  </a:t>
            </a:r>
            <a:r>
              <a:rPr lang="zh-CN" altLang="en-US" sz="2800" b="1" dirty="0">
                <a:solidFill>
                  <a:srgbClr val="0000CC"/>
                </a:solidFill>
                <a:latin typeface="Times New Roman" panose="02020603050405020304" pitchFamily="18" charset="0"/>
                <a:ea typeface="黑体" panose="02010609060101010101" pitchFamily="49" charset="-122"/>
              </a:rPr>
              <a:t>命题公式的推广</a:t>
            </a:r>
            <a:endParaRPr lang="zh-CN" altLang="en-US" sz="2800" b="1" dirty="0">
              <a:solidFill>
                <a:srgbClr val="0000CC"/>
              </a:solidFill>
              <a:latin typeface="Times New Roman" panose="02020603050405020304" pitchFamily="18" charset="0"/>
              <a:ea typeface="黑体" panose="02010609060101010101" pitchFamily="49" charset="-122"/>
            </a:endParaRPr>
          </a:p>
          <a:p>
            <a:pPr marL="0" indent="0" algn="just" eaLnBrk="1" hangingPunct="1">
              <a:lnSpc>
                <a:spcPct val="120000"/>
              </a:lnSpc>
              <a:buNone/>
            </a:pPr>
            <a:r>
              <a:rPr lang="zh-CN" altLang="en-US" sz="2800" b="1" dirty="0">
                <a:solidFill>
                  <a:srgbClr val="000000"/>
                </a:solidFill>
                <a:latin typeface="Times New Roman" panose="02020603050405020304" pitchFamily="18" charset="0"/>
                <a:ea typeface="黑体" panose="02010609060101010101" pitchFamily="49" charset="-122"/>
              </a:rPr>
              <a:t>        </a:t>
            </a:r>
            <a:r>
              <a:rPr lang="zh-CN" altLang="en-US" sz="2800" b="1" dirty="0">
                <a:solidFill>
                  <a:srgbClr val="FF0000"/>
                </a:solidFill>
                <a:latin typeface="Times New Roman" panose="02020603050405020304" pitchFamily="18" charset="0"/>
                <a:ea typeface="黑体" panose="02010609060101010101" pitchFamily="49" charset="-122"/>
              </a:rPr>
              <a:t>谓词演算</a:t>
            </a:r>
            <a:r>
              <a:rPr lang="zh-CN" altLang="en-US" sz="2800" b="1" dirty="0">
                <a:solidFill>
                  <a:srgbClr val="000000"/>
                </a:solidFill>
                <a:latin typeface="Times New Roman" panose="02020603050405020304" pitchFamily="18" charset="0"/>
                <a:ea typeface="黑体" panose="02010609060101010101" pitchFamily="49" charset="-122"/>
              </a:rPr>
              <a:t>中的公式代替</a:t>
            </a:r>
            <a:r>
              <a:rPr lang="zh-CN" altLang="en-US" sz="2800" b="1" dirty="0">
                <a:solidFill>
                  <a:srgbClr val="FF0000"/>
                </a:solidFill>
                <a:latin typeface="Times New Roman" panose="02020603050405020304" pitchFamily="18" charset="0"/>
                <a:ea typeface="黑体" panose="02010609060101010101" pitchFamily="49" charset="-122"/>
              </a:rPr>
              <a:t>命题演算</a:t>
            </a:r>
            <a:r>
              <a:rPr lang="zh-CN" altLang="en-US" sz="2800" b="1" dirty="0">
                <a:solidFill>
                  <a:srgbClr val="000000"/>
                </a:solidFill>
                <a:latin typeface="Times New Roman" panose="02020603050405020304" pitchFamily="18" charset="0"/>
                <a:ea typeface="黑体" panose="02010609060101010101" pitchFamily="49" charset="-122"/>
              </a:rPr>
              <a:t>中的永真公式的变元时，所得的谓词公式即为永真式。</a:t>
            </a:r>
            <a:endParaRPr lang="zh-CN" altLang="en-US" sz="2800" b="1" dirty="0">
              <a:solidFill>
                <a:srgbClr val="000000"/>
              </a:solidFill>
              <a:latin typeface="Times New Roman" panose="02020603050405020304" pitchFamily="18" charset="0"/>
              <a:ea typeface="黑体" panose="02010609060101010101" pitchFamily="49" charset="-122"/>
            </a:endParaRPr>
          </a:p>
          <a:p>
            <a:pPr marL="0" indent="0" algn="just" eaLnBrk="1" hangingPunct="1">
              <a:lnSpc>
                <a:spcPct val="120000"/>
              </a:lnSpc>
              <a:buNone/>
            </a:pPr>
            <a:r>
              <a:rPr lang="zh-CN" altLang="en-US" sz="2800" b="1" dirty="0">
                <a:solidFill>
                  <a:srgbClr val="000000"/>
                </a:solidFill>
                <a:latin typeface="Times New Roman" panose="02020603050405020304" pitchFamily="18" charset="0"/>
                <a:ea typeface="黑体" panose="02010609060101010101" pitchFamily="49" charset="-122"/>
              </a:rPr>
              <a:t>        在第一章中永真</a:t>
            </a:r>
            <a:r>
              <a:rPr lang="zh-CN" altLang="en-US" sz="2800" b="1" dirty="0">
                <a:solidFill>
                  <a:schemeClr val="hlink"/>
                </a:solidFill>
                <a:latin typeface="Times New Roman" panose="02020603050405020304" pitchFamily="18" charset="0"/>
                <a:ea typeface="黑体" panose="02010609060101010101" pitchFamily="49" charset="-122"/>
              </a:rPr>
              <a:t>蕴含式</a:t>
            </a:r>
            <a:r>
              <a:rPr lang="zh-CN" altLang="en-US" sz="2800" b="1" dirty="0">
                <a:solidFill>
                  <a:srgbClr val="000000"/>
                </a:solidFill>
                <a:latin typeface="Times New Roman" panose="02020603050405020304" pitchFamily="18" charset="0"/>
                <a:ea typeface="黑体" panose="02010609060101010101" pitchFamily="49" charset="-122"/>
              </a:rPr>
              <a:t>和</a:t>
            </a:r>
            <a:r>
              <a:rPr lang="zh-CN" altLang="en-US" sz="2800" b="1" dirty="0">
                <a:solidFill>
                  <a:schemeClr val="hlink"/>
                </a:solidFill>
                <a:latin typeface="Times New Roman" panose="02020603050405020304" pitchFamily="18" charset="0"/>
                <a:ea typeface="黑体" panose="02010609060101010101" pitchFamily="49" charset="-122"/>
              </a:rPr>
              <a:t>等价公式</a:t>
            </a:r>
            <a:r>
              <a:rPr lang="zh-CN" altLang="en-US" sz="2800" b="1" dirty="0">
                <a:solidFill>
                  <a:srgbClr val="000000"/>
                </a:solidFill>
                <a:latin typeface="Times New Roman" panose="02020603050405020304" pitchFamily="18" charset="0"/>
                <a:ea typeface="黑体" panose="02010609060101010101" pitchFamily="49" charset="-122"/>
              </a:rPr>
              <a:t>均可变成谓词演算中的永真式。</a:t>
            </a:r>
            <a:endParaRPr lang="zh-CN" altLang="en-US" sz="2800"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FBC8E08-7294-4A2C-AC6D-402C59C8969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1987" name="Rectangle 3"/>
          <p:cNvSpPr>
            <a:spLocks noGrp="1"/>
          </p:cNvSpPr>
          <p:nvPr>
            <p:ph idx="1" hasCustomPrompt="1"/>
          </p:nvPr>
        </p:nvSpPr>
        <p:spPr>
          <a:xfrm>
            <a:off x="457200" y="1219200"/>
            <a:ext cx="8229600" cy="4648200"/>
          </a:xfrm>
        </p:spPr>
        <p:txBody>
          <a:bodyPr vert="horz" wrap="square" lIns="91440" tIns="45720" rIns="91440" bIns="45720" anchor="t" anchorCtr="0"/>
          <a:p>
            <a:pPr eaLnBrk="1" hangingPunct="1">
              <a:lnSpc>
                <a:spcPct val="120000"/>
              </a:lnSpc>
              <a:buNone/>
            </a:pPr>
            <a:r>
              <a:rPr lang="en-US" altLang="zh-CN" sz="2600" b="1" dirty="0">
                <a:solidFill>
                  <a:srgbClr val="000000"/>
                </a:solidFill>
                <a:latin typeface="Times New Roman" panose="02020603050405020304" pitchFamily="18" charset="0"/>
              </a:rPr>
              <a:t>   </a:t>
            </a:r>
            <a:r>
              <a:rPr lang="en-US" altLang="zh-CN" sz="2600" b="1" dirty="0">
                <a:solidFill>
                  <a:schemeClr val="hlink"/>
                </a:solidFill>
                <a:latin typeface="Times New Roman" panose="02020603050405020304" pitchFamily="18" charset="0"/>
              </a:rPr>
              <a:t> </a:t>
            </a:r>
            <a:r>
              <a:rPr lang="zh-CN" altLang="en-US" sz="2600" b="1" dirty="0">
                <a:solidFill>
                  <a:schemeClr val="hlink"/>
                </a:solidFill>
                <a:latin typeface="Times New Roman" panose="02020603050405020304" pitchFamily="18" charset="0"/>
                <a:ea typeface="黑体" panose="02010609060101010101" pitchFamily="49" charset="-122"/>
              </a:rPr>
              <a:t>命题逻辑</a:t>
            </a:r>
            <a:r>
              <a:rPr lang="zh-CN" altLang="en-US" sz="2600" b="1" dirty="0">
                <a:solidFill>
                  <a:schemeClr val="hlink"/>
                </a:solidFill>
                <a:latin typeface="Times New Roman" panose="02020603050405020304" pitchFamily="18" charset="0"/>
              </a:rPr>
              <a:t>   </a:t>
            </a:r>
            <a:r>
              <a:rPr lang="zh-CN" altLang="en-US" sz="2600" b="1" dirty="0">
                <a:solidFill>
                  <a:srgbClr val="000000"/>
                </a:solidFill>
                <a:latin typeface="Times New Roman" panose="02020603050405020304" pitchFamily="18" charset="0"/>
              </a:rPr>
              <a:t>                       </a:t>
            </a:r>
            <a:r>
              <a:rPr lang="zh-CN" altLang="en-US" sz="2600" b="1" dirty="0">
                <a:solidFill>
                  <a:schemeClr val="hlink"/>
                </a:solidFill>
                <a:latin typeface="黑体" panose="02010609060101010101" pitchFamily="49" charset="-122"/>
                <a:ea typeface="黑体" panose="02010609060101010101" pitchFamily="49" charset="-122"/>
              </a:rPr>
              <a:t>谓词逻辑 </a:t>
            </a:r>
            <a:endParaRPr lang="zh-CN" altLang="en-US" sz="2600" b="1" dirty="0">
              <a:solidFill>
                <a:schemeClr val="hlink"/>
              </a:solidFill>
              <a:latin typeface="黑体" panose="02010609060101010101" pitchFamily="49" charset="-122"/>
              <a:ea typeface="黑体" panose="02010609060101010101" pitchFamily="49" charset="-122"/>
            </a:endParaRPr>
          </a:p>
          <a:p>
            <a:pPr eaLnBrk="1" hangingPunct="1">
              <a:lnSpc>
                <a:spcPct val="120000"/>
              </a:lnSpc>
              <a:buNone/>
            </a:pPr>
            <a:r>
              <a:rPr lang="zh-CN" altLang="en-US" sz="2600" b="1" dirty="0">
                <a:solidFill>
                  <a:srgbClr val="000000"/>
                </a:solidFill>
                <a:latin typeface="Times New Roman" panose="02020603050405020304" pitchFamily="18" charset="0"/>
              </a:rPr>
              <a:t>    </a:t>
            </a:r>
            <a:r>
              <a:rPr lang="en-US" altLang="zh-CN" sz="2600" b="1" dirty="0">
                <a:latin typeface="Times New Roman" panose="02020603050405020304" pitchFamily="18" charset="0"/>
              </a:rPr>
              <a:t>¬¬P</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                           ¬¬P(x)</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P(x)</a:t>
            </a:r>
            <a:endParaRPr lang="en-US" altLang="zh-CN" sz="2600" b="1" dirty="0">
              <a:latin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rPr>
              <a:t>    P∨P</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                        P(x)∨P(x)</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P(x) </a:t>
            </a:r>
            <a:endParaRPr lang="en-US" altLang="zh-CN" sz="2600" b="1" dirty="0">
              <a:latin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rPr>
              <a:t>    P→Q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¬Q→ ¬P          P(x)→Q(x)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¬Q(x)→ ¬P(x)     </a:t>
            </a:r>
            <a:endParaRPr lang="en-US" altLang="zh-CN" sz="2600" b="1" dirty="0">
              <a:latin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rPr>
              <a:t>     P</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P∨Q</a:t>
            </a:r>
            <a:r>
              <a:rPr lang="zh-CN" altLang="en-US" sz="2600" b="1" dirty="0">
                <a:latin typeface="Times New Roman" panose="02020603050405020304" pitchFamily="18" charset="0"/>
              </a:rPr>
              <a:t>　                   </a:t>
            </a:r>
            <a:r>
              <a:rPr lang="en-US" altLang="zh-CN" sz="2600" b="1" dirty="0">
                <a:latin typeface="Times New Roman" panose="02020603050405020304" pitchFamily="18" charset="0"/>
              </a:rPr>
              <a:t>P(x)</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P(x)∨Q(x)</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a:p>
            <a:pPr eaLnBrk="1" hangingPunct="1">
              <a:lnSpc>
                <a:spcPct val="120000"/>
              </a:lnSpc>
              <a:buNone/>
            </a:pPr>
            <a:r>
              <a:rPr lang="zh-CN" altLang="en-US" sz="2600" b="1" dirty="0">
                <a:latin typeface="Times New Roman" panose="02020603050405020304" pitchFamily="18" charset="0"/>
              </a:rPr>
              <a:t>     </a:t>
            </a:r>
            <a:r>
              <a:rPr lang="en-US" altLang="zh-CN" sz="2600" b="1" dirty="0">
                <a:latin typeface="Times New Roman" panose="02020603050405020304" pitchFamily="18" charset="0"/>
              </a:rPr>
              <a:t>P </a:t>
            </a:r>
            <a:r>
              <a:rPr lang="en-US" altLang="zh-CN" sz="2000" b="1" dirty="0"/>
              <a:t>∧</a:t>
            </a:r>
            <a:r>
              <a:rPr lang="en-US" altLang="zh-CN" sz="28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rPr>
              <a:t>Q</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 P                     P(x) </a:t>
            </a:r>
            <a:r>
              <a:rPr lang="en-US" altLang="zh-CN" sz="2000" b="1" dirty="0"/>
              <a:t>∧</a:t>
            </a:r>
            <a:r>
              <a:rPr lang="en-US" altLang="zh-CN" sz="28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rPr>
              <a:t>Q(x)</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 P(x)</a:t>
            </a:r>
            <a:endParaRPr lang="en-US" altLang="zh-CN" sz="2600" b="1" dirty="0">
              <a:latin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rPr>
              <a:t>     H </a:t>
            </a:r>
            <a:r>
              <a:rPr lang="en-US" altLang="zh-CN" sz="2000" b="1" dirty="0"/>
              <a:t>∧</a:t>
            </a:r>
            <a:r>
              <a:rPr lang="en-US" altLang="zh-CN" sz="2600" b="1" dirty="0">
                <a:latin typeface="Times New Roman" panose="02020603050405020304" pitchFamily="18" charset="0"/>
              </a:rPr>
              <a:t> ¬H </a:t>
            </a:r>
            <a:r>
              <a:rPr lang="en-US" altLang="zh-CN" sz="2600" b="1" dirty="0">
                <a:latin typeface="Times New Roman" panose="02020603050405020304" pitchFamily="18" charset="0"/>
                <a:sym typeface="Symbol" panose="05050102010706020507" pitchFamily="18" charset="2"/>
              </a:rPr>
              <a:t> F                 </a:t>
            </a:r>
            <a:r>
              <a:rPr lang="en-US" altLang="zh-CN" sz="2600" b="1" dirty="0">
                <a:latin typeface="Times New Roman" panose="02020603050405020304" pitchFamily="18" charset="0"/>
              </a:rPr>
              <a:t>H(x,y) </a:t>
            </a:r>
            <a:r>
              <a:rPr lang="en-US" altLang="zh-CN" sz="2000" b="1" dirty="0"/>
              <a:t>∧</a:t>
            </a:r>
            <a:r>
              <a:rPr lang="en-US" altLang="zh-CN" sz="2600" b="1" dirty="0">
                <a:latin typeface="Times New Roman" panose="02020603050405020304" pitchFamily="18" charset="0"/>
              </a:rPr>
              <a:t> ¬H(x,y) </a:t>
            </a:r>
            <a:r>
              <a:rPr lang="en-US" altLang="zh-CN" sz="2600" b="1" dirty="0">
                <a:latin typeface="Times New Roman" panose="02020603050405020304" pitchFamily="18" charset="0"/>
                <a:sym typeface="Symbol" panose="05050102010706020507" pitchFamily="18" charset="2"/>
              </a:rPr>
              <a:t> F</a:t>
            </a:r>
            <a:endParaRPr lang="en-US" altLang="zh-CN" sz="2600" b="1" dirty="0">
              <a:latin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rPr>
              <a:t>          …                                          …</a:t>
            </a:r>
            <a:r>
              <a:rPr lang="zh-CN" altLang="en-US" sz="2600" b="1" dirty="0">
                <a:latin typeface="Times New Roman" panose="02020603050405020304" pitchFamily="18" charset="0"/>
              </a:rPr>
              <a:t>　</a:t>
            </a:r>
            <a:endParaRPr lang="zh-CN" altLang="en-US" sz="2600" b="1" dirty="0">
              <a:latin typeface="Times New Roman" panose="02020603050405020304" pitchFamily="18" charset="0"/>
            </a:endParaRPr>
          </a:p>
        </p:txBody>
      </p:sp>
      <p:sp>
        <p:nvSpPr>
          <p:cNvPr id="6042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1987">
                                            <p:txEl>
                                              <p:charRg st="40" end="88"/>
                                            </p:txEl>
                                          </p:spTgt>
                                        </p:tgtEl>
                                        <p:attrNameLst>
                                          <p:attrName>style.visibility</p:attrName>
                                        </p:attrNameLst>
                                      </p:cBhvr>
                                      <p:to>
                                        <p:strVal val="visible"/>
                                      </p:to>
                                    </p:set>
                                    <p:animEffect transition="in" filter="slide(fromBottom)">
                                      <p:cBhvr>
                                        <p:cTn id="7" dur="500"/>
                                        <p:tgtEl>
                                          <p:spTgt spid="41987">
                                            <p:txEl>
                                              <p:charRg st="40" end="8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1987">
                                            <p:txEl>
                                              <p:charRg st="88" end="137"/>
                                            </p:txEl>
                                          </p:spTgt>
                                        </p:tgtEl>
                                        <p:attrNameLst>
                                          <p:attrName>style.visibility</p:attrName>
                                        </p:attrNameLst>
                                      </p:cBhvr>
                                      <p:to>
                                        <p:strVal val="visible"/>
                                      </p:to>
                                    </p:set>
                                    <p:animEffect transition="in" filter="slide(fromBottom)">
                                      <p:cBhvr>
                                        <p:cTn id="12" dur="500"/>
                                        <p:tgtEl>
                                          <p:spTgt spid="41987">
                                            <p:txEl>
                                              <p:charRg st="88" end="13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1987">
                                            <p:txEl>
                                              <p:charRg st="137" end="191"/>
                                            </p:txEl>
                                          </p:spTgt>
                                        </p:tgtEl>
                                        <p:attrNameLst>
                                          <p:attrName>style.visibility</p:attrName>
                                        </p:attrNameLst>
                                      </p:cBhvr>
                                      <p:to>
                                        <p:strVal val="visible"/>
                                      </p:to>
                                    </p:set>
                                    <p:animEffect transition="in" filter="slide(fromBottom)">
                                      <p:cBhvr>
                                        <p:cTn id="17" dur="500"/>
                                        <p:tgtEl>
                                          <p:spTgt spid="41987">
                                            <p:txEl>
                                              <p:charRg st="137" end="19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1987">
                                            <p:txEl>
                                              <p:charRg st="191" end="237"/>
                                            </p:txEl>
                                          </p:spTgt>
                                        </p:tgtEl>
                                        <p:attrNameLst>
                                          <p:attrName>style.visibility</p:attrName>
                                        </p:attrNameLst>
                                      </p:cBhvr>
                                      <p:to>
                                        <p:strVal val="visible"/>
                                      </p:to>
                                    </p:set>
                                    <p:animEffect transition="in" filter="slide(fromBottom)">
                                      <p:cBhvr>
                                        <p:cTn id="22" dur="500"/>
                                        <p:tgtEl>
                                          <p:spTgt spid="41987">
                                            <p:txEl>
                                              <p:charRg st="191" end="23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1987">
                                            <p:txEl>
                                              <p:charRg st="237" end="289"/>
                                            </p:txEl>
                                          </p:spTgt>
                                        </p:tgtEl>
                                        <p:attrNameLst>
                                          <p:attrName>style.visibility</p:attrName>
                                        </p:attrNameLst>
                                      </p:cBhvr>
                                      <p:to>
                                        <p:strVal val="visible"/>
                                      </p:to>
                                    </p:set>
                                    <p:animEffect transition="in" filter="slide(fromBottom)">
                                      <p:cBhvr>
                                        <p:cTn id="27" dur="500"/>
                                        <p:tgtEl>
                                          <p:spTgt spid="41987">
                                            <p:txEl>
                                              <p:charRg st="237" end="28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41987">
                                            <p:txEl>
                                              <p:charRg st="289" end="342"/>
                                            </p:txEl>
                                          </p:spTgt>
                                        </p:tgtEl>
                                        <p:attrNameLst>
                                          <p:attrName>style.visibility</p:attrName>
                                        </p:attrNameLst>
                                      </p:cBhvr>
                                      <p:to>
                                        <p:strVal val="visible"/>
                                      </p:to>
                                    </p:set>
                                    <p:animEffect transition="in" filter="slide(fromBottom)">
                                      <p:cBhvr>
                                        <p:cTn id="32" dur="500"/>
                                        <p:tgtEl>
                                          <p:spTgt spid="41987">
                                            <p:txEl>
                                              <p:charRg st="289" end="34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41987">
                                            <p:txEl>
                                              <p:charRg st="342" end="398"/>
                                            </p:txEl>
                                          </p:spTgt>
                                        </p:tgtEl>
                                        <p:attrNameLst>
                                          <p:attrName>style.visibility</p:attrName>
                                        </p:attrNameLst>
                                      </p:cBhvr>
                                      <p:to>
                                        <p:strVal val="visible"/>
                                      </p:to>
                                    </p:set>
                                    <p:animEffect transition="in" filter="slide(fromBottom)">
                                      <p:cBhvr>
                                        <p:cTn id="37" dur="500"/>
                                        <p:tgtEl>
                                          <p:spTgt spid="41987">
                                            <p:txEl>
                                              <p:charRg st="342" end="39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EBF1DC5-30DF-4F93-B3DF-84B9A14EF0B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144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1444" name="Rectangle 3"/>
          <p:cNvSpPr>
            <a:spLocks noGrp="1"/>
          </p:cNvSpPr>
          <p:nvPr>
            <p:ph idx="1" hasCustomPrompt="1"/>
          </p:nvPr>
        </p:nvSpPr>
        <p:spPr>
          <a:xfrm>
            <a:off x="533400" y="1557338"/>
            <a:ext cx="8382000" cy="4800600"/>
          </a:xfrm>
        </p:spPr>
        <p:txBody>
          <a:bodyPr vert="horz" wrap="square" lIns="91440" tIns="45720" rIns="91440" bIns="45720" anchor="t" anchorCtr="0"/>
          <a:p>
            <a:pPr eaLnBrk="1" hangingPunct="1">
              <a:buNone/>
            </a:pP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(P(x) </a:t>
            </a:r>
            <a:r>
              <a:rPr lang="en-US" altLang="zh-CN" sz="2800" b="1" dirty="0">
                <a:latin typeface="楷体_GB2312" pitchFamily="49" charset="-122"/>
              </a:rPr>
              <a:t>→</a:t>
            </a:r>
            <a:r>
              <a:rPr lang="en-US" altLang="zh-CN" sz="2800" b="1" dirty="0">
                <a:latin typeface="Times New Roman" panose="02020603050405020304" pitchFamily="18" charset="0"/>
              </a:rPr>
              <a:t> Q(x)) </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 ( ¬ P(x) </a:t>
            </a:r>
            <a:r>
              <a:rPr lang="en-US" altLang="zh-CN" sz="2400" b="1" dirty="0">
                <a:latin typeface="Times New Roman" panose="02020603050405020304" pitchFamily="18" charset="0"/>
              </a:rPr>
              <a:t>∨</a:t>
            </a:r>
            <a:r>
              <a:rPr lang="en-US" altLang="zh-CN" sz="2800" b="1" dirty="0">
                <a:latin typeface="Times New Roman" panose="02020603050405020304" pitchFamily="18" charset="0"/>
              </a:rPr>
              <a:t> Q(x)) </a:t>
            </a:r>
            <a:endParaRPr lang="en-US" altLang="zh-CN" sz="2800" b="1" dirty="0">
              <a:latin typeface="Times New Roman" panose="02020603050405020304" pitchFamily="18" charset="0"/>
            </a:endParaRPr>
          </a:p>
          <a:p>
            <a:pPr eaLnBrk="1" hangingPunct="1">
              <a:buNone/>
            </a:pPr>
            <a:endParaRPr lang="en-US" altLang="zh-CN" sz="2800" b="1" dirty="0">
              <a:latin typeface="Times New Roman" panose="02020603050405020304" pitchFamily="18" charset="0"/>
            </a:endParaRPr>
          </a:p>
          <a:p>
            <a:pPr eaLnBrk="1" hangingPunct="1">
              <a:lnSpc>
                <a:spcPct val="120000"/>
              </a:lnSpc>
              <a:buNone/>
            </a:pPr>
            <a:r>
              <a:rPr lang="en-US" altLang="zh-CN" sz="2800" b="1" dirty="0">
                <a:latin typeface="Times New Roman" panose="02020603050405020304" pitchFamily="18" charset="0"/>
                <a:sym typeface="Symbol" panose="05050102010706020507" pitchFamily="18" charset="2"/>
              </a:rPr>
              <a:t>(x) </a:t>
            </a:r>
            <a:r>
              <a:rPr lang="en-US" altLang="zh-CN" sz="2800" b="1" dirty="0">
                <a:latin typeface="Times New Roman" panose="02020603050405020304" pitchFamily="18" charset="0"/>
              </a:rPr>
              <a:t>H(x,y) </a:t>
            </a:r>
            <a:r>
              <a:rPr lang="en-US" altLang="zh-CN" sz="2400" b="1" dirty="0"/>
              <a:t>∧</a:t>
            </a:r>
            <a:r>
              <a:rPr lang="en-US" altLang="zh-CN" sz="2800" b="1" dirty="0">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(x) </a:t>
            </a:r>
            <a:r>
              <a:rPr lang="en-US" altLang="zh-CN" sz="2800" b="1" dirty="0">
                <a:latin typeface="Times New Roman" panose="02020603050405020304" pitchFamily="18" charset="0"/>
              </a:rPr>
              <a:t>H(x,y) </a:t>
            </a:r>
            <a:r>
              <a:rPr lang="en-US" altLang="zh-CN" sz="2800" b="1" dirty="0">
                <a:latin typeface="Times New Roman" panose="02020603050405020304" pitchFamily="18" charset="0"/>
                <a:sym typeface="Symbol" panose="05050102010706020507" pitchFamily="18" charset="2"/>
              </a:rPr>
              <a:t> F</a:t>
            </a:r>
            <a:endParaRPr lang="en-US" altLang="zh-CN" sz="2800" b="1" dirty="0">
              <a:latin typeface="Times New Roman" panose="02020603050405020304" pitchFamily="18" charset="0"/>
              <a:sym typeface="Symbol" panose="05050102010706020507" pitchFamily="18" charset="2"/>
            </a:endParaRPr>
          </a:p>
          <a:p>
            <a:pPr eaLnBrk="1" hangingPunct="1">
              <a:lnSpc>
                <a:spcPct val="120000"/>
              </a:lnSpc>
              <a:buNone/>
            </a:pPr>
            <a:endParaRPr lang="en-US" altLang="zh-CN" sz="2800" b="1" dirty="0">
              <a:latin typeface="Times New Roman" panose="02020603050405020304" pitchFamily="18" charset="0"/>
            </a:endParaRPr>
          </a:p>
          <a:p>
            <a:pPr eaLnBrk="1" hangingPunct="1">
              <a:buNone/>
            </a:pP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 P(x)∨</a:t>
            </a:r>
            <a:r>
              <a:rPr lang="en-US" altLang="zh-CN" sz="2600" b="1" dirty="0">
                <a:latin typeface="Times New Roman" panose="02020603050405020304" pitchFamily="18" charset="0"/>
                <a:sym typeface="Symbol" panose="05050102010706020507" pitchFamily="18" charset="2"/>
              </a:rPr>
              <a:t>(y) </a:t>
            </a:r>
            <a:r>
              <a:rPr lang="en-US" altLang="zh-CN" sz="2600" b="1" dirty="0">
                <a:latin typeface="Times New Roman" panose="02020603050405020304" pitchFamily="18" charset="0"/>
              </a:rPr>
              <a:t>R(x,y)</a:t>
            </a:r>
            <a:r>
              <a:rPr lang="en-US" altLang="zh-CN" sz="2600" b="1" dirty="0">
                <a:latin typeface="Times New Roman" panose="02020603050405020304" pitchFamily="18" charset="0"/>
                <a:sym typeface="Symbol" panose="05050102010706020507" pitchFamily="18" charset="2"/>
              </a:rPr>
              <a:t>  </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 P(x) </a:t>
            </a:r>
            <a:r>
              <a:rPr lang="en-US" altLang="zh-CN" sz="2400" b="1" dirty="0"/>
              <a:t>∧</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(y) </a:t>
            </a:r>
            <a:r>
              <a:rPr lang="en-US" altLang="zh-CN" sz="2600" b="1" dirty="0">
                <a:latin typeface="Times New Roman" panose="02020603050405020304" pitchFamily="18" charset="0"/>
              </a:rPr>
              <a:t>R(x,y)</a:t>
            </a:r>
            <a:r>
              <a:rPr lang="en-US" altLang="zh-CN" sz="2600" b="1" dirty="0">
                <a:latin typeface="Times New Roman" panose="02020603050405020304" pitchFamily="18" charset="0"/>
                <a:sym typeface="Symbol" panose="05050102010706020507" pitchFamily="18" charset="2"/>
              </a:rPr>
              <a:t> )</a:t>
            </a:r>
            <a:endParaRPr lang="en-US" altLang="zh-CN" sz="2600" b="1" dirty="0">
              <a:latin typeface="Times New Roman" panose="02020603050405020304" pitchFamily="18" charset="0"/>
              <a:sym typeface="Symbol" panose="05050102010706020507" pitchFamily="18" charset="2"/>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C33DD6-A3EA-459F-A994-D507FE4C8EF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246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2468" name="Rectangle 3"/>
          <p:cNvSpPr>
            <a:spLocks noGrp="1"/>
          </p:cNvSpPr>
          <p:nvPr>
            <p:ph idx="1" hasCustomPrompt="1"/>
          </p:nvPr>
        </p:nvSpPr>
        <p:spPr>
          <a:xfrm>
            <a:off x="304800" y="1371600"/>
            <a:ext cx="8382000" cy="2133600"/>
          </a:xfrm>
        </p:spPr>
        <p:txBody>
          <a:bodyPr vert="horz" wrap="square" lIns="91440" tIns="45720" rIns="91440" bIns="45720" anchor="t" anchorCtr="0"/>
          <a:p>
            <a:pPr marL="850900" indent="-850900" eaLnBrk="1" hangingPunct="1">
              <a:buNone/>
            </a:pPr>
            <a:r>
              <a:rPr lang="en-US" altLang="zh-CN" sz="2800" b="1" dirty="0">
                <a:solidFill>
                  <a:schemeClr val="folHlink"/>
                </a:solidFill>
                <a:latin typeface="Times New Roman" panose="02020603050405020304" pitchFamily="18" charset="0"/>
                <a:ea typeface="黑体" panose="02010609060101010101" pitchFamily="49" charset="-122"/>
              </a:rPr>
              <a:t>2. </a:t>
            </a:r>
            <a:r>
              <a:rPr lang="zh-CN" altLang="en-US" sz="2800" b="1" dirty="0">
                <a:solidFill>
                  <a:schemeClr val="folHlink"/>
                </a:solidFill>
                <a:latin typeface="Times New Roman" panose="02020603050405020304" pitchFamily="18" charset="0"/>
                <a:ea typeface="黑体" panose="02010609060101010101" pitchFamily="49" charset="-122"/>
              </a:rPr>
              <a:t>量词转换律</a:t>
            </a:r>
            <a:r>
              <a:rPr lang="zh-CN" altLang="en-US" sz="2800" b="1" dirty="0">
                <a:latin typeface="Times New Roman" panose="02020603050405020304" pitchFamily="18" charset="0"/>
                <a:ea typeface="黑体" panose="02010609060101010101" pitchFamily="49" charset="-122"/>
              </a:rPr>
              <a:t>（量词与</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之间的关系）</a:t>
            </a:r>
            <a:endParaRPr lang="zh-CN" altLang="en-US" sz="2800" b="1" dirty="0">
              <a:latin typeface="Times New Roman" panose="02020603050405020304" pitchFamily="18" charset="0"/>
              <a:ea typeface="黑体" panose="02010609060101010101" pitchFamily="49" charset="-122"/>
            </a:endParaRPr>
          </a:p>
          <a:p>
            <a:pPr marL="850900" indent="-850900" eaLnBrk="1" hangingPunct="1">
              <a:buNone/>
            </a:pPr>
            <a:r>
              <a:rPr lang="zh-CN" altLang="en-US" sz="2800" b="1" dirty="0">
                <a:latin typeface="Times New Roman" panose="02020603050405020304" pitchFamily="18" charset="0"/>
                <a:ea typeface="黑体" panose="02010609060101010101" pitchFamily="49" charset="-122"/>
              </a:rPr>
              <a:t>例： </a:t>
            </a:r>
            <a:r>
              <a:rPr lang="en-US" altLang="zh-CN" sz="2800" b="1" dirty="0">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来了。</a:t>
            </a:r>
            <a:endParaRPr lang="zh-CN" altLang="en-US" sz="2800" b="1" dirty="0">
              <a:latin typeface="Times New Roman" panose="02020603050405020304" pitchFamily="18" charset="0"/>
              <a:ea typeface="黑体" panose="02010609060101010101" pitchFamily="49" charset="-122"/>
            </a:endParaRPr>
          </a:p>
          <a:p>
            <a:pPr marL="850900" indent="-850900" eaLnBrk="1" hangingPunct="1">
              <a:buNone/>
            </a:pPr>
            <a:r>
              <a:rPr lang="zh-CN" altLang="en-US" sz="2800" b="1" dirty="0">
                <a:latin typeface="Times New Roman" panose="02020603050405020304" pitchFamily="18" charset="0"/>
                <a:ea typeface="黑体" panose="02010609060101010101" pitchFamily="49" charset="-122"/>
              </a:rPr>
              <a:t>      “不是所有的人今天都来”</a:t>
            </a:r>
            <a:endParaRPr lang="zh-CN" altLang="en-US" sz="2800" b="1" dirty="0">
              <a:latin typeface="Times New Roman" panose="02020603050405020304" pitchFamily="18" charset="0"/>
              <a:ea typeface="黑体" panose="02010609060101010101" pitchFamily="49" charset="-122"/>
            </a:endParaRPr>
          </a:p>
          <a:p>
            <a:pPr marL="850900" indent="-850900" eaLnBrk="1" hangingPunct="1">
              <a:buNone/>
            </a:pPr>
            <a:r>
              <a:rPr lang="zh-CN" altLang="en-US"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x)P(x)</a:t>
            </a:r>
            <a:endParaRPr lang="en-US" altLang="zh-CN" sz="2800" b="1" dirty="0">
              <a:latin typeface="Times New Roman" panose="02020603050405020304" pitchFamily="18" charset="0"/>
              <a:ea typeface="黑体" panose="02010609060101010101" pitchFamily="49" charset="-122"/>
            </a:endParaRPr>
          </a:p>
        </p:txBody>
      </p:sp>
      <p:sp>
        <p:nvSpPr>
          <p:cNvPr id="138244" name="Text Box 4"/>
          <p:cNvSpPr txBox="1"/>
          <p:nvPr/>
        </p:nvSpPr>
        <p:spPr>
          <a:xfrm>
            <a:off x="4800600" y="2376488"/>
            <a:ext cx="38100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有一些人今天没来</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38245" name="Text Box 5"/>
          <p:cNvSpPr txBox="1"/>
          <p:nvPr/>
        </p:nvSpPr>
        <p:spPr>
          <a:xfrm>
            <a:off x="2828925" y="2895600"/>
            <a:ext cx="2362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sym typeface="Symbol" panose="05050102010706020507" pitchFamily="18" charset="2"/>
              </a:rPr>
              <a:t>(x)</a:t>
            </a:r>
            <a:r>
              <a:rPr lang="en-US" altLang="zh-CN" sz="2800" b="1" dirty="0">
                <a:solidFill>
                  <a:srgbClr val="FF0000"/>
                </a:solidFill>
                <a:latin typeface="Times New Roman" panose="02020603050405020304" pitchFamily="18" charset="0"/>
              </a:rPr>
              <a:t>¬P(x)</a:t>
            </a:r>
            <a:endParaRPr lang="en-US" altLang="zh-CN" sz="2800" b="1" dirty="0">
              <a:solidFill>
                <a:srgbClr val="FF0000"/>
              </a:solidFill>
              <a:latin typeface="Times New Roman" panose="02020603050405020304" pitchFamily="18" charset="0"/>
            </a:endParaRPr>
          </a:p>
        </p:txBody>
      </p:sp>
      <p:sp>
        <p:nvSpPr>
          <p:cNvPr id="138246" name="Text Box 6"/>
          <p:cNvSpPr txBox="1"/>
          <p:nvPr/>
        </p:nvSpPr>
        <p:spPr>
          <a:xfrm>
            <a:off x="304800" y="3581400"/>
            <a:ext cx="8458200" cy="10318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zh-CN" altLang="en-US" sz="2800" b="1" dirty="0">
                <a:latin typeface="Times New Roman" panose="02020603050405020304" pitchFamily="18" charset="0"/>
                <a:ea typeface="黑体" panose="02010609060101010101" pitchFamily="49" charset="-122"/>
              </a:rPr>
              <a:t>例：“并非有人今天来”</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buNone/>
            </a:pPr>
            <a:r>
              <a:rPr lang="zh-CN" altLang="en-US" sz="2800" b="1" dirty="0">
                <a:solidFill>
                  <a:srgbClr val="FF0000"/>
                </a:solidFill>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x)P(x)</a:t>
            </a:r>
            <a:endParaRPr lang="en-US" altLang="zh-CN" sz="2800" b="1" dirty="0">
              <a:solidFill>
                <a:srgbClr val="FF0000"/>
              </a:solidFill>
              <a:latin typeface="Times New Roman" panose="02020603050405020304" pitchFamily="18" charset="0"/>
              <a:ea typeface="黑体" panose="02010609060101010101" pitchFamily="49" charset="-122"/>
            </a:endParaRPr>
          </a:p>
        </p:txBody>
      </p:sp>
      <p:sp>
        <p:nvSpPr>
          <p:cNvPr id="138247" name="Text Box 7"/>
          <p:cNvSpPr txBox="1"/>
          <p:nvPr/>
        </p:nvSpPr>
        <p:spPr>
          <a:xfrm>
            <a:off x="3981450" y="3548063"/>
            <a:ext cx="4419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黑体" panose="02010609060101010101" pitchFamily="49" charset="-122"/>
                <a:ea typeface="黑体" panose="02010609060101010101" pitchFamily="49" charset="-122"/>
                <a:sym typeface="Symbol" panose="05050102010706020507" pitchFamily="18" charset="2"/>
              </a:rPr>
              <a:t>所有的人今天都没来</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黑体" panose="02010609060101010101" pitchFamily="49" charset="-122"/>
              <a:ea typeface="黑体" panose="02010609060101010101" pitchFamily="49" charset="-122"/>
              <a:sym typeface="Symbol" panose="05050102010706020507" pitchFamily="18" charset="2"/>
            </a:endParaRPr>
          </a:p>
        </p:txBody>
      </p:sp>
      <p:sp>
        <p:nvSpPr>
          <p:cNvPr id="138248" name="Text Box 8"/>
          <p:cNvSpPr txBox="1"/>
          <p:nvPr/>
        </p:nvSpPr>
        <p:spPr>
          <a:xfrm>
            <a:off x="2819400" y="4100513"/>
            <a:ext cx="2819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sym typeface="Symbol" panose="05050102010706020507" pitchFamily="18" charset="2"/>
              </a:rPr>
              <a:t>(x)</a:t>
            </a:r>
            <a:r>
              <a:rPr lang="en-US" altLang="zh-CN" sz="2800" b="1" dirty="0">
                <a:solidFill>
                  <a:srgbClr val="FF0000"/>
                </a:solidFill>
                <a:latin typeface="Times New Roman" panose="02020603050405020304" pitchFamily="18" charset="0"/>
              </a:rPr>
              <a:t>¬P(x)</a:t>
            </a:r>
            <a:endParaRPr lang="en-US" altLang="zh-CN" sz="2800" b="1" dirty="0">
              <a:solidFill>
                <a:srgbClr val="FF0000"/>
              </a:solidFill>
              <a:latin typeface="Times New Roman" panose="02020603050405020304" pitchFamily="18" charset="0"/>
            </a:endParaRPr>
          </a:p>
        </p:txBody>
      </p:sp>
      <p:sp>
        <p:nvSpPr>
          <p:cNvPr id="138249" name="Text Box 9"/>
          <p:cNvSpPr txBox="1"/>
          <p:nvPr/>
        </p:nvSpPr>
        <p:spPr>
          <a:xfrm>
            <a:off x="609600" y="4953000"/>
            <a:ext cx="7620000" cy="94615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952500" lvl="0" indent="-952500" eaLnBrk="1" hangingPunct="1">
              <a:buNone/>
            </a:pPr>
            <a:r>
              <a:rPr lang="zh-CN" altLang="en-US" sz="2800" b="1" dirty="0">
                <a:solidFill>
                  <a:srgbClr val="0000CC"/>
                </a:solidFill>
                <a:latin typeface="Times New Roman" panose="02020603050405020304" pitchFamily="18" charset="0"/>
                <a:ea typeface="黑体" panose="02010609060101010101" pitchFamily="49" charset="-122"/>
              </a:rPr>
              <a:t>结论：</a:t>
            </a:r>
            <a:r>
              <a:rPr lang="zh-CN" altLang="en-US" sz="2800" b="1" dirty="0">
                <a:latin typeface="Times New Roman" panose="02020603050405020304" pitchFamily="18" charset="0"/>
                <a:ea typeface="黑体" panose="02010609060101010101" pitchFamily="49" charset="-122"/>
              </a:rPr>
              <a:t>出现在量词之前的否定，不是否定该量词，而是</a:t>
            </a:r>
            <a:r>
              <a:rPr lang="zh-CN" altLang="en-US" sz="2800" b="1" dirty="0">
                <a:solidFill>
                  <a:srgbClr val="FF0000"/>
                </a:solidFill>
                <a:latin typeface="Times New Roman" panose="02020603050405020304" pitchFamily="18" charset="0"/>
                <a:ea typeface="黑体" panose="02010609060101010101" pitchFamily="49" charset="-122"/>
              </a:rPr>
              <a:t>否定被量化了的整个命题</a:t>
            </a:r>
            <a:r>
              <a:rPr lang="zh-CN" altLang="en-US" sz="2800" b="1" dirty="0">
                <a:latin typeface="Times New Roman" panose="02020603050405020304" pitchFamily="18" charset="0"/>
                <a:ea typeface="黑体" panose="02010609060101010101" pitchFamily="49" charset="-122"/>
              </a:rPr>
              <a:t>。</a:t>
            </a:r>
            <a:endParaRPr lang="zh-CN" altLang="en-US" sz="28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138244"/>
                                        </p:tgtEl>
                                        <p:attrNameLst>
                                          <p:attrName>style.visibility</p:attrName>
                                        </p:attrNameLst>
                                      </p:cBhvr>
                                      <p:to>
                                        <p:strVal val="visible"/>
                                      </p:to>
                                    </p:set>
                                    <p:anim calcmode="lin" valueType="num">
                                      <p:cBhvr additive="base">
                                        <p:cTn id="7" dur="500" fill="hold"/>
                                        <p:tgtEl>
                                          <p:spTgt spid="138244"/>
                                        </p:tgtEl>
                                        <p:attrNameLst>
                                          <p:attrName>ppt_x</p:attrName>
                                        </p:attrNameLst>
                                      </p:cBhvr>
                                      <p:tavLst>
                                        <p:tav tm="0">
                                          <p:val>
                                            <p:strVal val="1+#ppt_w/2"/>
                                          </p:val>
                                        </p:tav>
                                        <p:tav tm="100000">
                                          <p:val>
                                            <p:strVal val="#ppt_x"/>
                                          </p:val>
                                        </p:tav>
                                      </p:tavLst>
                                    </p:anim>
                                    <p:anim calcmode="lin" valueType="num">
                                      <p:cBhvr additive="base">
                                        <p:cTn id="8" dur="500" fill="hold"/>
                                        <p:tgtEl>
                                          <p:spTgt spid="138244"/>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38245"/>
                                        </p:tgtEl>
                                        <p:attrNameLst>
                                          <p:attrName>style.visibility</p:attrName>
                                        </p:attrNameLst>
                                      </p:cBhvr>
                                      <p:to>
                                        <p:strVal val="visible"/>
                                      </p:to>
                                    </p:set>
                                    <p:anim calcmode="lin" valueType="num">
                                      <p:cBhvr additive="base">
                                        <p:cTn id="13" dur="500" fill="hold"/>
                                        <p:tgtEl>
                                          <p:spTgt spid="138245"/>
                                        </p:tgtEl>
                                        <p:attrNameLst>
                                          <p:attrName>ppt_x</p:attrName>
                                        </p:attrNameLst>
                                      </p:cBhvr>
                                      <p:tavLst>
                                        <p:tav tm="0">
                                          <p:val>
                                            <p:strVal val="1+#ppt_w/2"/>
                                          </p:val>
                                        </p:tav>
                                        <p:tav tm="100000">
                                          <p:val>
                                            <p:strVal val="#ppt_x"/>
                                          </p:val>
                                        </p:tav>
                                      </p:tavLst>
                                    </p:anim>
                                    <p:anim calcmode="lin" valueType="num">
                                      <p:cBhvr additive="base">
                                        <p:cTn id="14" dur="500" fill="hold"/>
                                        <p:tgtEl>
                                          <p:spTgt spid="138245"/>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38246"/>
                                        </p:tgtEl>
                                        <p:attrNameLst>
                                          <p:attrName>style.visibility</p:attrName>
                                        </p:attrNameLst>
                                      </p:cBhvr>
                                      <p:to>
                                        <p:strVal val="visible"/>
                                      </p:to>
                                    </p:set>
                                    <p:anim calcmode="lin" valueType="num">
                                      <p:cBhvr additive="base">
                                        <p:cTn id="19" dur="500" fill="hold"/>
                                        <p:tgtEl>
                                          <p:spTgt spid="138246"/>
                                        </p:tgtEl>
                                        <p:attrNameLst>
                                          <p:attrName>ppt_x</p:attrName>
                                        </p:attrNameLst>
                                      </p:cBhvr>
                                      <p:tavLst>
                                        <p:tav tm="0">
                                          <p:val>
                                            <p:strVal val="0-#ppt_w/2"/>
                                          </p:val>
                                        </p:tav>
                                        <p:tav tm="100000">
                                          <p:val>
                                            <p:strVal val="#ppt_x"/>
                                          </p:val>
                                        </p:tav>
                                      </p:tavLst>
                                    </p:anim>
                                    <p:anim calcmode="lin" valueType="num">
                                      <p:cBhvr additive="base">
                                        <p:cTn id="20" dur="500" fill="hold"/>
                                        <p:tgtEl>
                                          <p:spTgt spid="138246"/>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138247"/>
                                        </p:tgtEl>
                                        <p:attrNameLst>
                                          <p:attrName>style.visibility</p:attrName>
                                        </p:attrNameLst>
                                      </p:cBhvr>
                                      <p:to>
                                        <p:strVal val="visible"/>
                                      </p:to>
                                    </p:set>
                                    <p:anim calcmode="lin" valueType="num">
                                      <p:cBhvr additive="base">
                                        <p:cTn id="25" dur="500" fill="hold"/>
                                        <p:tgtEl>
                                          <p:spTgt spid="138247"/>
                                        </p:tgtEl>
                                        <p:attrNameLst>
                                          <p:attrName>ppt_x</p:attrName>
                                        </p:attrNameLst>
                                      </p:cBhvr>
                                      <p:tavLst>
                                        <p:tav tm="0">
                                          <p:val>
                                            <p:strVal val="1+#ppt_w/2"/>
                                          </p:val>
                                        </p:tav>
                                        <p:tav tm="100000">
                                          <p:val>
                                            <p:strVal val="#ppt_x"/>
                                          </p:val>
                                        </p:tav>
                                      </p:tavLst>
                                    </p:anim>
                                    <p:anim calcmode="lin" valueType="num">
                                      <p:cBhvr additive="base">
                                        <p:cTn id="26" dur="500" fill="hold"/>
                                        <p:tgtEl>
                                          <p:spTgt spid="138247"/>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138248"/>
                                        </p:tgtEl>
                                        <p:attrNameLst>
                                          <p:attrName>style.visibility</p:attrName>
                                        </p:attrNameLst>
                                      </p:cBhvr>
                                      <p:to>
                                        <p:strVal val="visible"/>
                                      </p:to>
                                    </p:set>
                                    <p:anim calcmode="lin" valueType="num">
                                      <p:cBhvr additive="base">
                                        <p:cTn id="31" dur="500" fill="hold"/>
                                        <p:tgtEl>
                                          <p:spTgt spid="138248"/>
                                        </p:tgtEl>
                                        <p:attrNameLst>
                                          <p:attrName>ppt_x</p:attrName>
                                        </p:attrNameLst>
                                      </p:cBhvr>
                                      <p:tavLst>
                                        <p:tav tm="0">
                                          <p:val>
                                            <p:strVal val="1+#ppt_w/2"/>
                                          </p:val>
                                        </p:tav>
                                        <p:tav tm="100000">
                                          <p:val>
                                            <p:strVal val="#ppt_x"/>
                                          </p:val>
                                        </p:tav>
                                      </p:tavLst>
                                    </p:anim>
                                    <p:anim calcmode="lin" valueType="num">
                                      <p:cBhvr additive="base">
                                        <p:cTn id="32" dur="500" fill="hold"/>
                                        <p:tgtEl>
                                          <p:spTgt spid="138248"/>
                                        </p:tgtEl>
                                        <p:attrNameLst>
                                          <p:attrName>ppt_y</p:attrName>
                                        </p:attrNameLst>
                                      </p:cBhvr>
                                      <p:tavLst>
                                        <p:tav tm="0">
                                          <p:val>
                                            <p:strVal val="#ppt_y"/>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38249"/>
                                        </p:tgtEl>
                                        <p:attrNameLst>
                                          <p:attrName>style.visibility</p:attrName>
                                        </p:attrNameLst>
                                      </p:cBhvr>
                                      <p:to>
                                        <p:strVal val="visible"/>
                                      </p:to>
                                    </p:set>
                                    <p:anim calcmode="lin" valueType="num">
                                      <p:cBhvr additive="base">
                                        <p:cTn id="37" dur="500" fill="hold"/>
                                        <p:tgtEl>
                                          <p:spTgt spid="138249"/>
                                        </p:tgtEl>
                                        <p:attrNameLst>
                                          <p:attrName>ppt_x</p:attrName>
                                        </p:attrNameLst>
                                      </p:cBhvr>
                                      <p:tavLst>
                                        <p:tav tm="0">
                                          <p:val>
                                            <p:strVal val="0-#ppt_w/2"/>
                                          </p:val>
                                        </p:tav>
                                        <p:tav tm="100000">
                                          <p:val>
                                            <p:strVal val="#ppt_x"/>
                                          </p:val>
                                        </p:tav>
                                      </p:tavLst>
                                    </p:anim>
                                    <p:anim calcmode="lin" valueType="num">
                                      <p:cBhvr additive="base">
                                        <p:cTn id="38" dur="500" fill="hold"/>
                                        <p:tgtEl>
                                          <p:spTgt spid="13824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244" grpId="0"/>
      <p:bldP spid="138245" grpId="0"/>
      <p:bldP spid="138246" grpId="0"/>
      <p:bldP spid="138247" grpId="0"/>
      <p:bldP spid="138248" grpId="0"/>
      <p:bldP spid="138249"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EDCE8A1-C6C9-4307-867B-EF460088AE3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349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3492" name="Rectangle 3"/>
          <p:cNvSpPr>
            <a:spLocks noGrp="1"/>
          </p:cNvSpPr>
          <p:nvPr>
            <p:ph idx="1" hasCustomPrompt="1"/>
          </p:nvPr>
        </p:nvSpPr>
        <p:spPr>
          <a:xfrm>
            <a:off x="457200" y="1371600"/>
            <a:ext cx="8458200" cy="4800600"/>
          </a:xfrm>
        </p:spPr>
        <p:txBody>
          <a:bodyPr vert="horz" wrap="square" lIns="91440" tIns="45720" rIns="91440" bIns="45720" anchor="t" anchorCtr="0"/>
          <a:p>
            <a:pPr eaLnBrk="1" hangingPunct="1">
              <a:lnSpc>
                <a:spcPct val="120000"/>
              </a:lnSpc>
              <a:buNone/>
            </a:pPr>
            <a:r>
              <a:rPr lang="zh-CN" altLang="en-US" sz="2800" b="1" dirty="0">
                <a:solidFill>
                  <a:srgbClr val="000000"/>
                </a:solidFill>
                <a:latin typeface="Times New Roman" panose="02020603050405020304" pitchFamily="18" charset="0"/>
                <a:ea typeface="黑体" panose="02010609060101010101" pitchFamily="49" charset="-122"/>
              </a:rPr>
              <a:t>证明：设个体域为： </a:t>
            </a:r>
            <a:r>
              <a:rPr lang="en-US" altLang="zh-CN" sz="2800" b="1" dirty="0">
                <a:solidFill>
                  <a:srgbClr val="000000"/>
                </a:solidFill>
                <a:latin typeface="Times New Roman" panose="02020603050405020304" pitchFamily="18" charset="0"/>
                <a:ea typeface="黑体" panose="02010609060101010101" pitchFamily="49" charset="-122"/>
              </a:rPr>
              <a:t>S={a</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2</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n</a:t>
            </a:r>
            <a:r>
              <a:rPr lang="en-US" altLang="zh-CN" sz="2800" b="1" dirty="0">
                <a:solidFill>
                  <a:srgbClr val="000000"/>
                </a:solidFill>
                <a:latin typeface="Times New Roman" panose="02020603050405020304" pitchFamily="18" charset="0"/>
                <a:ea typeface="黑体" panose="02010609060101010101" pitchFamily="49" charset="-122"/>
              </a:rPr>
              <a:t>} </a:t>
            </a:r>
            <a:endParaRPr lang="en-US" altLang="zh-CN" sz="2800" b="1" dirty="0">
              <a:solidFill>
                <a:srgbClr val="000000"/>
              </a:solidFill>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00"/>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2</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rPr>
              <a:t>P</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n</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1</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rPr>
              <a:t>¬P</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2</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rPr>
              <a:t>¬P</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00"/>
                </a:solidFill>
                <a:latin typeface="Times New Roman" panose="02020603050405020304" pitchFamily="18" charset="0"/>
                <a:ea typeface="黑体" panose="02010609060101010101" pitchFamily="49" charset="-122"/>
              </a:rPr>
              <a:t>a</a:t>
            </a:r>
            <a:r>
              <a:rPr lang="en-US" altLang="zh-CN" sz="2800" b="1" baseline="-25000" dirty="0">
                <a:solidFill>
                  <a:srgbClr val="000000"/>
                </a:solidFill>
                <a:latin typeface="Times New Roman" panose="02020603050405020304" pitchFamily="18" charset="0"/>
                <a:ea typeface="黑体" panose="02010609060101010101" pitchFamily="49" charset="-122"/>
              </a:rPr>
              <a:t>n</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a:t>
            </a:r>
            <a:r>
              <a:rPr lang="en-US" altLang="zh-CN" sz="2800" b="1" dirty="0">
                <a:solidFill>
                  <a:srgbClr val="000000"/>
                </a:solidFill>
                <a:latin typeface="Times New Roman" panose="02020603050405020304" pitchFamily="18" charset="0"/>
                <a:ea typeface="黑体" panose="02010609060101010101" pitchFamily="49" charset="-122"/>
              </a:rPr>
              <a:t>¬ P(x)</a:t>
            </a:r>
            <a:endParaRPr lang="en-US" altLang="zh-CN" sz="2800" b="1" dirty="0">
              <a:solidFill>
                <a:srgbClr val="000000"/>
              </a:solidFill>
              <a:latin typeface="Times New Roman" panose="02020603050405020304" pitchFamily="18" charset="0"/>
              <a:ea typeface="黑体" panose="02010609060101010101" pitchFamily="49"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F0A1BBC-6587-42CF-8236-ED1DF9D8F74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219"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09571" name="Rectangle 3"/>
          <p:cNvSpPr>
            <a:spLocks noGrp="1"/>
          </p:cNvSpPr>
          <p:nvPr>
            <p:ph idx="1" hasCustomPrompt="1"/>
          </p:nvPr>
        </p:nvSpPr>
        <p:spPr>
          <a:xfrm>
            <a:off x="533400" y="1371600"/>
            <a:ext cx="8382000" cy="3733800"/>
          </a:xfrm>
        </p:spPr>
        <p:txBody>
          <a:bodyPr vert="horz" wrap="square" lIns="91440" tIns="45720" rIns="91440" bIns="45720" anchor="t" anchorCtr="0"/>
          <a:p>
            <a:pPr marL="0" indent="576580" eaLnBrk="1" hangingPunct="1">
              <a:lnSpc>
                <a:spcPct val="130000"/>
              </a:lnSpc>
              <a:buNone/>
            </a:pPr>
            <a:r>
              <a:rPr lang="zh-CN" altLang="en-US" sz="2800" b="1" dirty="0">
                <a:solidFill>
                  <a:schemeClr val="hlink"/>
                </a:solidFill>
                <a:latin typeface="Times New Roman" panose="02020603050405020304" pitchFamily="18" charset="0"/>
                <a:ea typeface="黑体" panose="02010609060101010101" pitchFamily="49" charset="-122"/>
              </a:rPr>
              <a:t>客体</a:t>
            </a:r>
            <a:r>
              <a:rPr lang="zh-CN" altLang="en-US" sz="2800" b="1" dirty="0">
                <a:latin typeface="Times New Roman" panose="02020603050405020304" pitchFamily="18" charset="0"/>
                <a:ea typeface="黑体" panose="02010609060101010101" pitchFamily="49" charset="-122"/>
              </a:rPr>
              <a:t>，是指可以独立存在的事物，它可以是具体的，也可以是抽象的，如张明，计算机，精神等。</a:t>
            </a:r>
            <a:endParaRPr lang="zh-CN" altLang="en-US" sz="2800" b="1" dirty="0">
              <a:latin typeface="Times New Roman" panose="02020603050405020304" pitchFamily="18" charset="0"/>
              <a:ea typeface="黑体" panose="02010609060101010101" pitchFamily="49" charset="-122"/>
            </a:endParaRPr>
          </a:p>
          <a:p>
            <a:pPr marL="0" indent="576580" eaLnBrk="1" hangingPunct="1">
              <a:lnSpc>
                <a:spcPct val="130000"/>
              </a:lnSpc>
              <a:buNone/>
            </a:pPr>
            <a:r>
              <a:rPr lang="zh-CN" altLang="en-US" sz="2800" b="1" dirty="0">
                <a:latin typeface="Times New Roman" panose="02020603050405020304" pitchFamily="18" charset="0"/>
                <a:ea typeface="黑体" panose="02010609060101010101" pitchFamily="49" charset="-122"/>
              </a:rPr>
              <a:t>表示特定的个体，称为</a:t>
            </a:r>
            <a:r>
              <a:rPr lang="zh-CN" altLang="en-US" sz="2800" b="1" dirty="0">
                <a:solidFill>
                  <a:schemeClr val="hlink"/>
                </a:solidFill>
                <a:latin typeface="Times New Roman" panose="02020603050405020304" pitchFamily="18" charset="0"/>
                <a:ea typeface="黑体" panose="02010609060101010101" pitchFamily="49" charset="-122"/>
              </a:rPr>
              <a:t>客体常元</a:t>
            </a:r>
            <a:r>
              <a:rPr lang="zh-CN" altLang="en-US" sz="2800" b="1" dirty="0">
                <a:latin typeface="Times New Roman" panose="02020603050405020304" pitchFamily="18" charset="0"/>
                <a:ea typeface="黑体" panose="02010609060101010101" pitchFamily="49" charset="-122"/>
              </a:rPr>
              <a:t>，以</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c…</a:t>
            </a:r>
            <a:r>
              <a:rPr lang="zh-CN" altLang="en-US" sz="2800" b="1" dirty="0">
                <a:latin typeface="Times New Roman" panose="02020603050405020304" pitchFamily="18" charset="0"/>
                <a:ea typeface="黑体" panose="02010609060101010101" pitchFamily="49" charset="-122"/>
              </a:rPr>
              <a:t>或带下标的</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b</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c</a:t>
            </a:r>
            <a:r>
              <a:rPr lang="en-US" altLang="zh-CN" sz="2800" b="1" baseline="-25000" dirty="0">
                <a:latin typeface="Times New Roman" panose="02020603050405020304" pitchFamily="18" charset="0"/>
                <a:ea typeface="黑体" panose="02010609060101010101" pitchFamily="49" charset="-122"/>
              </a:rPr>
              <a:t>i</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表示；</a:t>
            </a:r>
            <a:endParaRPr lang="zh-CN" altLang="en-US" sz="2800" b="1" dirty="0">
              <a:latin typeface="Times New Roman" panose="02020603050405020304" pitchFamily="18" charset="0"/>
              <a:ea typeface="黑体" panose="02010609060101010101" pitchFamily="49" charset="-122"/>
            </a:endParaRPr>
          </a:p>
          <a:p>
            <a:pPr marL="0" indent="576580" eaLnBrk="1" hangingPunct="1">
              <a:lnSpc>
                <a:spcPct val="130000"/>
              </a:lnSpc>
              <a:buNone/>
            </a:pPr>
            <a:r>
              <a:rPr lang="zh-CN" altLang="en-US" sz="2800" b="1" dirty="0">
                <a:latin typeface="Times New Roman" panose="02020603050405020304" pitchFamily="18" charset="0"/>
                <a:ea typeface="黑体" panose="02010609060101010101" pitchFamily="49" charset="-122"/>
              </a:rPr>
              <a:t>表示不确定的个体，称为</a:t>
            </a:r>
            <a:r>
              <a:rPr lang="zh-CN" altLang="en-US" sz="2800" b="1" dirty="0">
                <a:solidFill>
                  <a:schemeClr val="hlink"/>
                </a:solidFill>
                <a:latin typeface="Times New Roman" panose="02020603050405020304" pitchFamily="18" charset="0"/>
                <a:ea typeface="黑体" panose="02010609060101010101" pitchFamily="49" charset="-122"/>
              </a:rPr>
              <a:t>客体变元</a:t>
            </a:r>
            <a:r>
              <a:rPr lang="zh-CN" altLang="en-US" sz="2800" b="1" dirty="0">
                <a:latin typeface="Times New Roman" panose="02020603050405020304" pitchFamily="18" charset="0"/>
                <a:ea typeface="黑体" panose="02010609060101010101" pitchFamily="49" charset="-122"/>
              </a:rPr>
              <a:t>，以</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z…</a:t>
            </a:r>
            <a:r>
              <a:rPr lang="zh-CN" altLang="en-US" sz="2800" b="1" dirty="0">
                <a:latin typeface="Times New Roman" panose="02020603050405020304" pitchFamily="18" charset="0"/>
                <a:ea typeface="黑体" panose="02010609060101010101" pitchFamily="49" charset="-122"/>
              </a:rPr>
              <a:t>或</a:t>
            </a:r>
            <a:r>
              <a:rPr lang="en-US" altLang="zh-CN" sz="2800" b="1" dirty="0">
                <a:latin typeface="Times New Roman" panose="02020603050405020304" pitchFamily="18" charset="0"/>
                <a:ea typeface="黑体" panose="02010609060101010101" pitchFamily="49" charset="-122"/>
              </a:rPr>
              <a:t>x</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y</a:t>
            </a:r>
            <a:r>
              <a:rPr lang="en-US" altLang="zh-CN" sz="2800" b="1" baseline="-25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z</a:t>
            </a:r>
            <a:r>
              <a:rPr lang="en-US" altLang="zh-CN" sz="2800" b="1" baseline="-25000" dirty="0">
                <a:latin typeface="Times New Roman" panose="02020603050405020304" pitchFamily="18" charset="0"/>
                <a:ea typeface="黑体" panose="02010609060101010101" pitchFamily="49" charset="-122"/>
              </a:rPr>
              <a:t>i</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表示。</a:t>
            </a:r>
            <a:endParaRPr lang="zh-CN" altLang="en-US" sz="28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1">
                                            <p:txEl>
                                              <p:charRg st="0" end="44"/>
                                            </p:txEl>
                                          </p:spTgt>
                                        </p:tgtEl>
                                        <p:attrNameLst>
                                          <p:attrName>style.visibility</p:attrName>
                                        </p:attrNameLst>
                                      </p:cBhvr>
                                      <p:to>
                                        <p:strVal val="visible"/>
                                      </p:to>
                                    </p:set>
                                    <p:anim calcmode="lin" valueType="num">
                                      <p:cBhvr additive="base">
                                        <p:cTn id="7" dur="500" fill="hold"/>
                                        <p:tgtEl>
                                          <p:spTgt spid="109571">
                                            <p:txEl>
                                              <p:charRg st="0" end="44"/>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09571">
                                            <p:txEl>
                                              <p:charRg st="0" end="44"/>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xEl>
                                              <p:charRg st="44" end="84"/>
                                            </p:txEl>
                                          </p:spTgt>
                                        </p:tgtEl>
                                        <p:attrNameLst>
                                          <p:attrName>style.visibility</p:attrName>
                                        </p:attrNameLst>
                                      </p:cBhvr>
                                      <p:to>
                                        <p:strVal val="visible"/>
                                      </p:to>
                                    </p:set>
                                    <p:anim calcmode="lin" valueType="num">
                                      <p:cBhvr additive="base">
                                        <p:cTn id="13" dur="500" fill="hold"/>
                                        <p:tgtEl>
                                          <p:spTgt spid="109571">
                                            <p:txEl>
                                              <p:charRg st="44" end="84"/>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xEl>
                                              <p:charRg st="44" end="84"/>
                                            </p:txEl>
                                          </p:spTgt>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1">
                                            <p:txEl>
                                              <p:charRg st="84" end="121"/>
                                            </p:txEl>
                                          </p:spTgt>
                                        </p:tgtEl>
                                        <p:attrNameLst>
                                          <p:attrName>style.visibility</p:attrName>
                                        </p:attrNameLst>
                                      </p:cBhvr>
                                      <p:to>
                                        <p:strVal val="visible"/>
                                      </p:to>
                                    </p:set>
                                    <p:anim calcmode="lin" valueType="num">
                                      <p:cBhvr additive="base">
                                        <p:cTn id="19" dur="500" fill="hold"/>
                                        <p:tgtEl>
                                          <p:spTgt spid="109571">
                                            <p:txEl>
                                              <p:charRg st="84" end="121"/>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109571">
                                            <p:txEl>
                                              <p:charRg st="84" end="121"/>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DDAA21FE-B3B5-4B86-B8AB-5D6633F060A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5059" name="Rectangle 3"/>
          <p:cNvSpPr>
            <a:spLocks noGrp="1"/>
          </p:cNvSpPr>
          <p:nvPr>
            <p:ph idx="1" hasCustomPrompt="1"/>
          </p:nvPr>
        </p:nvSpPr>
        <p:spPr>
          <a:xfrm>
            <a:off x="304800" y="1295400"/>
            <a:ext cx="8496300" cy="5105400"/>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FF0000"/>
                </a:solidFill>
                <a:latin typeface="Times New Roman" panose="02020603050405020304" pitchFamily="18" charset="0"/>
                <a:ea typeface="黑体" panose="02010609060101010101" pitchFamily="49" charset="-122"/>
              </a:rPr>
              <a:t>量化命题和非量化命题的差别</a:t>
            </a:r>
            <a:r>
              <a:rPr lang="en-US" altLang="zh-CN" sz="2600" b="1" dirty="0">
                <a:solidFill>
                  <a:srgbClr val="FF0000"/>
                </a:solidFill>
                <a:latin typeface="Times New Roman" panose="02020603050405020304" pitchFamily="18" charset="0"/>
                <a:ea typeface="黑体" panose="02010609060101010101" pitchFamily="49" charset="-122"/>
              </a:rPr>
              <a:t>:</a:t>
            </a:r>
            <a:r>
              <a:rPr lang="zh-CN" altLang="en-US" sz="2600" b="1" dirty="0">
                <a:solidFill>
                  <a:srgbClr val="FF0000"/>
                </a:solidFill>
                <a:latin typeface="Times New Roman" panose="02020603050405020304" pitchFamily="18" charset="0"/>
                <a:ea typeface="黑体" panose="02010609060101010101" pitchFamily="49" charset="-122"/>
              </a:rPr>
              <a:t>否定形式不同</a:t>
            </a:r>
            <a:endParaRPr lang="zh-CN" altLang="en-US" sz="2600" b="1"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例： 否定下列命题：</a:t>
            </a:r>
            <a:endParaRPr lang="zh-CN" altLang="en-US"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rPr>
              <a:t>(a)</a:t>
            </a:r>
            <a:r>
              <a:rPr lang="zh-CN" altLang="en-US" sz="2600" b="1" dirty="0">
                <a:solidFill>
                  <a:srgbClr val="000000"/>
                </a:solidFill>
                <a:latin typeface="Times New Roman" panose="02020603050405020304" pitchFamily="18" charset="0"/>
                <a:ea typeface="黑体" panose="02010609060101010101" pitchFamily="49" charset="-122"/>
              </a:rPr>
              <a:t>上海是一个小城镇  </a:t>
            </a:r>
            <a:r>
              <a:rPr lang="en-US" altLang="zh-CN" sz="2600" b="1" dirty="0">
                <a:solidFill>
                  <a:srgbClr val="000000"/>
                </a:solidFill>
                <a:latin typeface="Times New Roman" panose="02020603050405020304" pitchFamily="18" charset="0"/>
                <a:ea typeface="黑体" panose="02010609060101010101" pitchFamily="49" charset="-122"/>
              </a:rPr>
              <a:t>A(s)</a:t>
            </a:r>
            <a:endParaRPr lang="en-US" altLang="zh-CN"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(b)</a:t>
            </a: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每一个自然数都是偶数 </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x)(N(x)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E(x))</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二命题的否定为：</a:t>
            </a:r>
            <a:br>
              <a:rPr lang="zh-CN" altLang="en-US" sz="2600" b="1" dirty="0">
                <a:solidFill>
                  <a:srgbClr val="000000"/>
                </a:solidFill>
                <a:latin typeface="Times New Roman" panose="02020603050405020304" pitchFamily="18" charset="0"/>
                <a:ea typeface="黑体" panose="02010609060101010101" pitchFamily="49" charset="-122"/>
              </a:rPr>
            </a:br>
            <a:r>
              <a:rPr lang="zh-CN" altLang="en-US"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rPr>
              <a:t>(a)</a:t>
            </a:r>
            <a:r>
              <a:rPr lang="zh-CN" altLang="en-US" sz="2600" b="1" dirty="0">
                <a:solidFill>
                  <a:srgbClr val="000000"/>
                </a:solidFill>
                <a:latin typeface="Times New Roman" panose="02020603050405020304" pitchFamily="18" charset="0"/>
                <a:ea typeface="黑体" panose="02010609060101010101" pitchFamily="49" charset="-122"/>
              </a:rPr>
              <a:t>上海不是一个小城镇 </a:t>
            </a:r>
            <a:r>
              <a:rPr lang="en-US" altLang="zh-CN" sz="2600" b="1" dirty="0">
                <a:solidFill>
                  <a:srgbClr val="000000"/>
                </a:solidFill>
                <a:latin typeface="Times New Roman" panose="02020603050405020304" pitchFamily="18" charset="0"/>
                <a:ea typeface="黑体" panose="02010609060101010101" pitchFamily="49" charset="-122"/>
              </a:rPr>
              <a:t>¬A(s)</a:t>
            </a:r>
            <a:endParaRPr lang="en-US" altLang="zh-CN"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(b)</a:t>
            </a: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有一些自然数不是偶数 </a:t>
            </a:r>
            <a:endPar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x)(N(x)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E(x))</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(N(x)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E(x))</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lvl="1"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 N(x) </a:t>
            </a:r>
            <a:r>
              <a:rPr lang="en-US" altLang="zh-CN" sz="2000" b="1" dirty="0">
                <a:latin typeface="Times New Roman" panose="02020603050405020304" pitchFamily="18" charset="0"/>
                <a:ea typeface="黑体" panose="02010609060101010101" pitchFamily="49" charset="-122"/>
              </a:rPr>
              <a:t>∨</a:t>
            </a:r>
            <a:r>
              <a:rPr lang="en-US" altLang="zh-CN" sz="2000"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E(x))</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lvl="1"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(N(x) </a:t>
            </a:r>
            <a:r>
              <a:rPr lang="en-US" altLang="zh-CN" sz="18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E(x))</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64516"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5059">
                                            <p:txEl>
                                              <p:charRg st="93" end="122"/>
                                            </p:txEl>
                                          </p:spTgt>
                                        </p:tgtEl>
                                        <p:attrNameLst>
                                          <p:attrName>style.visibility</p:attrName>
                                        </p:attrNameLst>
                                      </p:cBhvr>
                                      <p:to>
                                        <p:strVal val="visible"/>
                                      </p:to>
                                    </p:set>
                                    <p:animEffect transition="in" filter="slide(fromBottom)">
                                      <p:cBhvr>
                                        <p:cTn id="7" dur="500"/>
                                        <p:tgtEl>
                                          <p:spTgt spid="45059">
                                            <p:txEl>
                                              <p:charRg st="93" end="122"/>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45059">
                                            <p:txEl>
                                              <p:charRg st="122" end="142"/>
                                            </p:txEl>
                                          </p:spTgt>
                                        </p:tgtEl>
                                        <p:attrNameLst>
                                          <p:attrName>style.visibility</p:attrName>
                                        </p:attrNameLst>
                                      </p:cBhvr>
                                      <p:to>
                                        <p:strVal val="visible"/>
                                      </p:to>
                                    </p:set>
                                    <p:animEffect transition="in" filter="slide(fromBottom)">
                                      <p:cBhvr>
                                        <p:cTn id="10" dur="500"/>
                                        <p:tgtEl>
                                          <p:spTgt spid="45059">
                                            <p:txEl>
                                              <p:charRg st="122" end="14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45059">
                                            <p:txEl>
                                              <p:charRg st="142" end="193"/>
                                            </p:txEl>
                                          </p:spTgt>
                                        </p:tgtEl>
                                        <p:attrNameLst>
                                          <p:attrName>style.visibility</p:attrName>
                                        </p:attrNameLst>
                                      </p:cBhvr>
                                      <p:to>
                                        <p:strVal val="visible"/>
                                      </p:to>
                                    </p:set>
                                    <p:animEffect transition="in" filter="slide(fromBottom)">
                                      <p:cBhvr>
                                        <p:cTn id="15" dur="500"/>
                                        <p:tgtEl>
                                          <p:spTgt spid="45059">
                                            <p:txEl>
                                              <p:charRg st="142" end="19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45059">
                                            <p:txEl>
                                              <p:charRg st="193" end="251"/>
                                            </p:txEl>
                                          </p:spTgt>
                                        </p:tgtEl>
                                        <p:attrNameLst>
                                          <p:attrName>style.visibility</p:attrName>
                                        </p:attrNameLst>
                                      </p:cBhvr>
                                      <p:to>
                                        <p:strVal val="visible"/>
                                      </p:to>
                                    </p:set>
                                    <p:animEffect transition="in" filter="slide(fromBottom)">
                                      <p:cBhvr>
                                        <p:cTn id="18" dur="500"/>
                                        <p:tgtEl>
                                          <p:spTgt spid="45059">
                                            <p:txEl>
                                              <p:charRg st="193" end="251"/>
                                            </p:txEl>
                                          </p:spTgt>
                                        </p:tgtEl>
                                      </p:cBhvr>
                                    </p:animEffect>
                                  </p:childTnLst>
                                </p:cTn>
                              </p:par>
                              <p:par>
                                <p:cTn id="19" presetID="12" presetClass="entr" presetSubtype="4" fill="hold" nodeType="withEffect">
                                  <p:stCondLst>
                                    <p:cond delay="0"/>
                                  </p:stCondLst>
                                  <p:childTnLst>
                                    <p:set>
                                      <p:cBhvr>
                                        <p:cTn id="20" dur="1" fill="hold">
                                          <p:stCondLst>
                                            <p:cond delay="0"/>
                                          </p:stCondLst>
                                        </p:cTn>
                                        <p:tgtEl>
                                          <p:spTgt spid="45059">
                                            <p:txEl>
                                              <p:charRg st="251" end="309"/>
                                            </p:txEl>
                                          </p:spTgt>
                                        </p:tgtEl>
                                        <p:attrNameLst>
                                          <p:attrName>style.visibility</p:attrName>
                                        </p:attrNameLst>
                                      </p:cBhvr>
                                      <p:to>
                                        <p:strVal val="visible"/>
                                      </p:to>
                                    </p:set>
                                    <p:animEffect transition="in" filter="slide(fromBottom)">
                                      <p:cBhvr>
                                        <p:cTn id="21" dur="500"/>
                                        <p:tgtEl>
                                          <p:spTgt spid="45059">
                                            <p:txEl>
                                              <p:charRg st="251" end="30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BD52138-F307-45D5-98B4-7E66DCBF83A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5539" name="Rectangle 3"/>
          <p:cNvSpPr>
            <a:spLocks noGrp="1"/>
          </p:cNvSpPr>
          <p:nvPr>
            <p:ph idx="1" hasCustomPrompt="1"/>
          </p:nvPr>
        </p:nvSpPr>
        <p:spPr>
          <a:xfrm>
            <a:off x="381000" y="1371600"/>
            <a:ext cx="8382000" cy="4800600"/>
          </a:xfrm>
        </p:spPr>
        <p:txBody>
          <a:bodyPr vert="horz" wrap="square" lIns="91440" tIns="45720" rIns="91440" bIns="45720" anchor="t" anchorCtr="0"/>
          <a:p>
            <a:pPr marL="1149350" lvl="1" indent="-958850" eaLnBrk="1" hangingPunct="1">
              <a:buNone/>
            </a:pPr>
            <a:r>
              <a:rPr lang="en-US" altLang="zh-CN"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3. </a:t>
            </a:r>
            <a:r>
              <a:rPr lang="zh-CN" altLang="en-US"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量词辖域的扩张及其收缩律</a:t>
            </a:r>
            <a:r>
              <a:rPr lang="zh-CN" altLang="en-US"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zh-CN" altLang="en-US"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marL="1149350" lvl="1" indent="-958850" eaLnBrk="1" hangingPunct="1">
              <a:buNone/>
            </a:pPr>
            <a:r>
              <a:rPr lang="zh-CN" altLang="en-US" b="1" dirty="0">
                <a:latin typeface="Times New Roman" panose="02020603050405020304" pitchFamily="18" charset="0"/>
                <a:ea typeface="黑体" panose="02010609060101010101" pitchFamily="49" charset="-122"/>
                <a:sym typeface="Symbol" panose="05050102010706020507" pitchFamily="18" charset="2"/>
              </a:rPr>
              <a:t>第</a:t>
            </a:r>
            <a:r>
              <a:rPr lang="en-US" altLang="zh-CN" b="1" dirty="0">
                <a:latin typeface="Times New Roman" panose="02020603050405020304" pitchFamily="18" charset="0"/>
                <a:ea typeface="黑体" panose="02010609060101010101" pitchFamily="49" charset="-122"/>
                <a:sym typeface="Symbol" panose="05050102010706020507" pitchFamily="18" charset="2"/>
              </a:rPr>
              <a:t>1</a:t>
            </a:r>
            <a:r>
              <a:rPr lang="zh-CN" altLang="en-US" b="1" dirty="0">
                <a:latin typeface="Times New Roman" panose="02020603050405020304" pitchFamily="18" charset="0"/>
                <a:ea typeface="黑体" panose="02010609060101010101" pitchFamily="49" charset="-122"/>
                <a:sym typeface="Symbol" panose="05050102010706020507" pitchFamily="18" charset="2"/>
              </a:rPr>
              <a:t>组</a:t>
            </a:r>
            <a:r>
              <a:rPr lang="zh-CN" altLang="en-US"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endParaRPr lang="zh-CN" altLang="en-US"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marL="1149350" lvl="1" indent="-958850" eaLnBrk="1" hangingPunct="1">
              <a:buNone/>
            </a:pPr>
            <a:r>
              <a:rPr lang="zh-CN" altLang="en-US"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b="1" dirty="0">
                <a:solidFill>
                  <a:schemeClr val="hlink"/>
                </a:solidFill>
                <a:latin typeface="Times New Roman" panose="02020603050405020304" pitchFamily="18" charset="0"/>
                <a:ea typeface="黑体" panose="02010609060101010101" pitchFamily="49" charset="-122"/>
              </a:rPr>
              <a:t>x)A(x)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endParaRPr lang="en-US" altLang="zh-CN" b="1" dirty="0">
              <a:solidFill>
                <a:schemeClr val="hlink"/>
              </a:solidFill>
              <a:latin typeface="Times New Roman" panose="02020603050405020304" pitchFamily="18" charset="0"/>
              <a:ea typeface="黑体" panose="02010609060101010101" pitchFamily="49" charset="-122"/>
            </a:endParaRPr>
          </a:p>
          <a:p>
            <a:pPr marL="1149350" lvl="1" indent="-958850" eaLnBrk="1" hangingPunct="1">
              <a:buNone/>
            </a:pP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endParaRPr lang="en-US" altLang="zh-CN" b="1" dirty="0">
              <a:solidFill>
                <a:schemeClr val="hlink"/>
              </a:solidFill>
              <a:latin typeface="Times New Roman" panose="02020603050405020304" pitchFamily="18" charset="0"/>
              <a:ea typeface="黑体" panose="02010609060101010101" pitchFamily="49" charset="-122"/>
            </a:endParaRPr>
          </a:p>
          <a:p>
            <a:pPr marL="1149350" lvl="1" indent="-958850" eaLnBrk="1" hangingPunct="1">
              <a:buNone/>
            </a:pP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endParaRPr lang="en-US" altLang="zh-CN" b="1" dirty="0">
              <a:solidFill>
                <a:schemeClr val="hlink"/>
              </a:solidFill>
              <a:latin typeface="Times New Roman" panose="02020603050405020304" pitchFamily="18" charset="0"/>
              <a:ea typeface="黑体" panose="02010609060101010101" pitchFamily="49" charset="-122"/>
            </a:endParaRPr>
          </a:p>
          <a:p>
            <a:pPr marL="1149350" lvl="1" indent="-958850" eaLnBrk="1" hangingPunct="1">
              <a:buNone/>
            </a:pP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r>
              <a:rPr lang="en-US" altLang="zh-CN"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b="1" dirty="0">
                <a:solidFill>
                  <a:schemeClr val="hlink"/>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b="1" dirty="0">
                <a:solidFill>
                  <a:schemeClr val="hlink"/>
                </a:solidFill>
                <a:latin typeface="Times New Roman" panose="02020603050405020304" pitchFamily="18" charset="0"/>
                <a:ea typeface="黑体" panose="02010609060101010101" pitchFamily="49" charset="-122"/>
              </a:rPr>
              <a:t> B)</a:t>
            </a:r>
            <a:endParaRPr lang="en-US" altLang="zh-CN" b="1" dirty="0">
              <a:solidFill>
                <a:schemeClr val="hlink"/>
              </a:solidFill>
              <a:latin typeface="Times New Roman" panose="02020603050405020304" pitchFamily="18" charset="0"/>
              <a:ea typeface="黑体" panose="02010609060101010101" pitchFamily="49" charset="-122"/>
            </a:endParaRPr>
          </a:p>
          <a:p>
            <a:pPr marL="1149350" lvl="1" indent="-958850" eaLnBrk="1" hangingPunct="1">
              <a:buNone/>
            </a:pPr>
            <a:r>
              <a:rPr lang="en-US" altLang="zh-CN" b="1" dirty="0">
                <a:solidFill>
                  <a:srgbClr val="000000"/>
                </a:solidFill>
                <a:latin typeface="Times New Roman" panose="02020603050405020304" pitchFamily="18" charset="0"/>
                <a:ea typeface="黑体" panose="02010609060101010101" pitchFamily="49" charset="-122"/>
              </a:rPr>
              <a:t>B</a:t>
            </a:r>
            <a:r>
              <a:rPr lang="zh-CN" altLang="en-US" b="1" dirty="0">
                <a:solidFill>
                  <a:srgbClr val="000000"/>
                </a:solidFill>
                <a:latin typeface="Times New Roman" panose="02020603050405020304" pitchFamily="18" charset="0"/>
                <a:ea typeface="黑体" panose="02010609060101010101" pitchFamily="49" charset="-122"/>
              </a:rPr>
              <a:t>为不含有变元Ｘ的任何谓词公式</a:t>
            </a:r>
            <a:endParaRPr lang="zh-CN" altLang="en-US" b="1" dirty="0">
              <a:solidFill>
                <a:srgbClr val="000000"/>
              </a:solidFill>
              <a:latin typeface="Times New Roman" panose="02020603050405020304" pitchFamily="18" charset="0"/>
              <a:ea typeface="黑体" panose="02010609060101010101" pitchFamily="49" charset="-122"/>
            </a:endParaRPr>
          </a:p>
        </p:txBody>
      </p:sp>
      <p:sp>
        <p:nvSpPr>
          <p:cNvPr id="6554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254D8F9-3E38-42E3-81E9-C0CE0912368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7107" name="Rectangle 3"/>
          <p:cNvSpPr>
            <a:spLocks noGrp="1"/>
          </p:cNvSpPr>
          <p:nvPr>
            <p:ph idx="1" hasCustomPrompt="1"/>
          </p:nvPr>
        </p:nvSpPr>
        <p:spPr>
          <a:xfrm>
            <a:off x="381000" y="1219200"/>
            <a:ext cx="8610600" cy="4681538"/>
          </a:xfrm>
        </p:spPr>
        <p:txBody>
          <a:bodyPr vert="horz" wrap="square" lIns="91440" tIns="45720" rIns="91440" bIns="45720" anchor="t" anchorCtr="0"/>
          <a:p>
            <a:pPr eaLnBrk="1" hangingPunct="1">
              <a:lnSpc>
                <a:spcPct val="110000"/>
              </a:lnSpc>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证明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B</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 (A(x)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B)</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800" b="1" dirty="0">
                <a:latin typeface="Times New Roman" panose="02020603050405020304" pitchFamily="18" charset="0"/>
                <a:ea typeface="黑体" panose="02010609060101010101" pitchFamily="49" charset="-122"/>
              </a:rPr>
              <a:t>证明：设个体域为 </a:t>
            </a:r>
            <a:r>
              <a:rPr lang="en-US" altLang="zh-CN" sz="2800" b="1" dirty="0">
                <a:latin typeface="Times New Roman" panose="02020603050405020304" pitchFamily="18" charset="0"/>
                <a:ea typeface="黑体" panose="02010609060101010101" pitchFamily="49" charset="-122"/>
              </a:rPr>
              <a:t>S={a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x)A(x)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B</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 B</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buFont typeface="Symbol" panose="05050102010706020507" pitchFamily="18" charset="2"/>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1</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B</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2</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B</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a:t>
            </a:r>
            <a:r>
              <a:rPr lang="en-US" altLang="zh-CN" sz="2800" b="1" dirty="0">
                <a:latin typeface="Times New Roman" panose="02020603050405020304" pitchFamily="18" charset="0"/>
                <a:ea typeface="黑体" panose="02010609060101010101" pitchFamily="49" charset="-122"/>
              </a:rPr>
              <a:t>a</a:t>
            </a:r>
            <a:r>
              <a:rPr lang="en-US" altLang="zh-CN" sz="2800" b="1" baseline="-25000" dirty="0">
                <a:latin typeface="Times New Roman" panose="02020603050405020304" pitchFamily="18" charset="0"/>
                <a:ea typeface="黑体" panose="02010609060101010101" pitchFamily="49" charset="-122"/>
              </a:rPr>
              <a:t>n</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B</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Font typeface="Symbol" panose="05050102010706020507" pitchFamily="18" charset="2"/>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  (A(x)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B) </a:t>
            </a:r>
            <a:endParaRPr lang="en-US" altLang="zh-CN" sz="2800" b="1" dirty="0">
              <a:latin typeface="Times New Roman" panose="02020603050405020304" pitchFamily="18" charset="0"/>
              <a:ea typeface="黑体" panose="02010609060101010101" pitchFamily="49" charset="-122"/>
            </a:endParaRPr>
          </a:p>
          <a:p>
            <a:pPr eaLnBrk="1" hangingPunct="1">
              <a:lnSpc>
                <a:spcPct val="110000"/>
              </a:lnSpc>
              <a:buNone/>
            </a:pP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66564" name="Rectangle 6"/>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7107">
                                            <p:txEl>
                                              <p:charRg st="82" end="116"/>
                                            </p:txEl>
                                          </p:spTgt>
                                        </p:tgtEl>
                                        <p:attrNameLst>
                                          <p:attrName>style.visibility</p:attrName>
                                        </p:attrNameLst>
                                      </p:cBhvr>
                                      <p:to>
                                        <p:strVal val="visible"/>
                                      </p:to>
                                    </p:set>
                                    <p:animEffect transition="in" filter="slide(fromBottom)">
                                      <p:cBhvr>
                                        <p:cTn id="7" dur="500"/>
                                        <p:tgtEl>
                                          <p:spTgt spid="47107">
                                            <p:txEl>
                                              <p:charRg st="82" end="11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7107">
                                            <p:txEl>
                                              <p:charRg st="116" end="161"/>
                                            </p:txEl>
                                          </p:spTgt>
                                        </p:tgtEl>
                                        <p:attrNameLst>
                                          <p:attrName>style.visibility</p:attrName>
                                        </p:attrNameLst>
                                      </p:cBhvr>
                                      <p:to>
                                        <p:strVal val="visible"/>
                                      </p:to>
                                    </p:set>
                                    <p:animEffect transition="in" filter="slide(fromBottom)">
                                      <p:cBhvr>
                                        <p:cTn id="12" dur="500"/>
                                        <p:tgtEl>
                                          <p:spTgt spid="47107">
                                            <p:txEl>
                                              <p:charRg st="116" end="16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7107">
                                            <p:txEl>
                                              <p:charRg st="161" end="181"/>
                                            </p:txEl>
                                          </p:spTgt>
                                        </p:tgtEl>
                                        <p:attrNameLst>
                                          <p:attrName>style.visibility</p:attrName>
                                        </p:attrNameLst>
                                      </p:cBhvr>
                                      <p:to>
                                        <p:strVal val="visible"/>
                                      </p:to>
                                    </p:set>
                                    <p:animEffect transition="in" filter="slide(fromBottom)">
                                      <p:cBhvr>
                                        <p:cTn id="17" dur="500"/>
                                        <p:tgtEl>
                                          <p:spTgt spid="47107">
                                            <p:txEl>
                                              <p:charRg st="161" end="18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E53AA5F-4871-42AA-A9E7-D3FEC630EF6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758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7588" name="Rectangle 3"/>
          <p:cNvSpPr>
            <a:spLocks noGrp="1"/>
          </p:cNvSpPr>
          <p:nvPr>
            <p:ph idx="1" hasCustomPrompt="1"/>
          </p:nvPr>
        </p:nvSpPr>
        <p:spPr/>
        <p:txBody>
          <a:bodyPr vert="horz" wrap="square" lIns="91440" tIns="45720" rIns="91440" bIns="45720" anchor="t" anchorCtr="0"/>
          <a:p>
            <a:pPr eaLnBrk="1" hangingPunct="1">
              <a:lnSpc>
                <a:spcPct val="110000"/>
              </a:lnSpc>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第</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2</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组</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 A(x)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CC"/>
                </a:solidFill>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rPr>
              <a:t>) (A(x)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a:t>
            </a:r>
            <a:endPar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 A(x)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 (</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CC"/>
                </a:solidFill>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rPr>
              <a:t> ) (A(x)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a:t>
            </a:r>
            <a:endPar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 </a:t>
            </a:r>
            <a:r>
              <a:rPr lang="en-US" altLang="zh-CN" sz="28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 B(x)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x) (A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 </a:t>
            </a:r>
            <a:r>
              <a:rPr lang="en-US" altLang="zh-CN" sz="2800" b="1" dirty="0">
                <a:solidFill>
                  <a:schemeClr val="hlink"/>
                </a:solidFill>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 </a:t>
            </a:r>
            <a:r>
              <a:rPr lang="en-US" altLang="zh-CN" sz="28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x) B(x)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x) (A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B </a:t>
            </a:r>
            <a:r>
              <a:rPr lang="en-US" altLang="zh-CN" sz="2800" b="1" dirty="0">
                <a:solidFill>
                  <a:schemeClr val="hlink"/>
                </a:solidFill>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51D12E6-00C3-4A97-8972-2A60E94E1D2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861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8612" name="Rectangle 3"/>
          <p:cNvSpPr>
            <a:spLocks noGrp="1"/>
          </p:cNvSpPr>
          <p:nvPr>
            <p:ph idx="1" hasCustomPrompt="1"/>
          </p:nvPr>
        </p:nvSpPr>
        <p:spPr>
          <a:xfrm>
            <a:off x="533400" y="1371600"/>
            <a:ext cx="8382000" cy="1219200"/>
          </a:xfrm>
        </p:spPr>
        <p:txBody>
          <a:bodyPr vert="horz" wrap="square" lIns="91440" tIns="45720" rIns="91440" bIns="45720" anchor="t" anchorCtr="0"/>
          <a:p>
            <a:pPr eaLnBrk="1" hangingPunct="1">
              <a:lnSpc>
                <a:spcPct val="110000"/>
              </a:lnSpc>
              <a:buNone/>
            </a:pPr>
            <a:r>
              <a:rPr lang="zh-CN" altLang="en-US" sz="2800" b="1" dirty="0">
                <a:solidFill>
                  <a:srgbClr val="000000"/>
                </a:solidFill>
                <a:latin typeface="Times New Roman" panose="02020603050405020304" pitchFamily="18" charset="0"/>
              </a:rPr>
              <a:t>证明 </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chemeClr val="hlink"/>
                </a:solidFill>
                <a:latin typeface="Times New Roman" panose="02020603050405020304" pitchFamily="18" charset="0"/>
              </a:rPr>
              <a:t>x) A(x)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sym typeface="Symbol" panose="05050102010706020507" pitchFamily="18" charset="2"/>
              </a:rPr>
              <a:t> B (</a:t>
            </a:r>
            <a:r>
              <a:rPr lang="en-US" altLang="zh-CN" sz="2800" b="1" dirty="0">
                <a:solidFill>
                  <a:schemeClr val="hlink"/>
                </a:solidFill>
                <a:latin typeface="Times New Roman" panose="02020603050405020304" pitchFamily="18" charset="0"/>
              </a:rPr>
              <a:t>x) (A(x)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sym typeface="Symbol" panose="05050102010706020507" pitchFamily="18" charset="2"/>
              </a:rPr>
              <a:t> B)</a:t>
            </a:r>
            <a:endParaRPr lang="en-US" altLang="zh-CN" sz="2800" b="1" dirty="0">
              <a:solidFill>
                <a:schemeClr val="hlink"/>
              </a:solidFill>
              <a:latin typeface="Times New Roman" panose="02020603050405020304" pitchFamily="18" charset="0"/>
              <a:sym typeface="Symbol" panose="05050102010706020507" pitchFamily="18" charset="2"/>
            </a:endParaRPr>
          </a:p>
          <a:p>
            <a:pPr eaLnBrk="1" hangingPunct="1">
              <a:lnSpc>
                <a:spcPct val="110000"/>
              </a:lnSpc>
              <a:buNone/>
            </a:pPr>
            <a:r>
              <a:rPr lang="en-US" altLang="zh-CN" sz="2800" b="1" dirty="0">
                <a:solidFill>
                  <a:schemeClr val="hlink"/>
                </a:solidFill>
                <a:latin typeface="Times New Roman" panose="02020603050405020304" pitchFamily="18" charset="0"/>
                <a:sym typeface="Symbol" panose="05050102010706020507" pitchFamily="18" charset="2"/>
              </a:rPr>
              <a:t>         A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chemeClr val="hlink"/>
                </a:solidFill>
                <a:latin typeface="Times New Roman" panose="02020603050405020304" pitchFamily="18" charset="0"/>
              </a:rPr>
              <a:t>x) B(x)</a:t>
            </a:r>
            <a:r>
              <a:rPr lang="en-US" altLang="zh-CN" sz="2800" b="1" dirty="0">
                <a:solidFill>
                  <a:schemeClr val="hlink"/>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rPr>
              <a:t>x) (A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sym typeface="Symbol" panose="05050102010706020507" pitchFamily="18" charset="2"/>
              </a:rPr>
              <a:t> B </a:t>
            </a:r>
            <a:r>
              <a:rPr lang="en-US" altLang="zh-CN" sz="2800" b="1" dirty="0">
                <a:solidFill>
                  <a:schemeClr val="hlink"/>
                </a:solidFill>
                <a:latin typeface="Times New Roman" panose="02020603050405020304" pitchFamily="18" charset="0"/>
              </a:rPr>
              <a:t>(x)</a:t>
            </a:r>
            <a:r>
              <a:rPr lang="en-US" altLang="zh-CN" sz="2800" b="1" dirty="0">
                <a:solidFill>
                  <a:schemeClr val="hlink"/>
                </a:solidFill>
                <a:latin typeface="Times New Roman" panose="02020603050405020304" pitchFamily="18" charset="0"/>
                <a:sym typeface="Symbol" panose="05050102010706020507" pitchFamily="18" charset="2"/>
              </a:rPr>
              <a:t>)</a:t>
            </a:r>
            <a:endParaRPr lang="en-US" altLang="zh-CN" sz="2800" b="1" dirty="0">
              <a:solidFill>
                <a:schemeClr val="hlink"/>
              </a:solidFill>
              <a:latin typeface="Times New Roman" panose="02020603050405020304" pitchFamily="18" charset="0"/>
              <a:sym typeface="Symbol" panose="05050102010706020507" pitchFamily="18" charset="2"/>
            </a:endParaRPr>
          </a:p>
        </p:txBody>
      </p:sp>
      <p:sp>
        <p:nvSpPr>
          <p:cNvPr id="140292" name="Text Box 4"/>
          <p:cNvSpPr txBox="1"/>
          <p:nvPr/>
        </p:nvSpPr>
        <p:spPr>
          <a:xfrm>
            <a:off x="4995863" y="2620963"/>
            <a:ext cx="3505200" cy="2655887"/>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rPr>
              <a:t>      A </a:t>
            </a:r>
            <a:r>
              <a:rPr lang="en-US" altLang="zh-CN" sz="2800" b="1" dirty="0"/>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B(x)</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¬A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B(x)</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 (</a:t>
            </a:r>
            <a:r>
              <a:rPr lang="en-US" altLang="zh-CN" sz="2800" b="1" dirty="0">
                <a:latin typeface="Times New Roman" panose="02020603050405020304" pitchFamily="18" charset="0"/>
              </a:rPr>
              <a:t>x) (¬A </a:t>
            </a:r>
            <a:r>
              <a:rPr lang="en-US" altLang="zh-CN" sz="2800" b="1" dirty="0"/>
              <a:t>∨</a:t>
            </a:r>
            <a:r>
              <a:rPr lang="en-US" altLang="zh-CN" sz="2800" dirty="0">
                <a:sym typeface="Symbol" panose="05050102010706020507" pitchFamily="18" charset="2"/>
              </a:rPr>
              <a:t> </a:t>
            </a:r>
            <a:r>
              <a:rPr lang="en-US" altLang="zh-CN" sz="2800" b="1" dirty="0">
                <a:latin typeface="Times New Roman" panose="02020603050405020304" pitchFamily="18" charset="0"/>
              </a:rPr>
              <a:t>B(x))</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r>
              <a:rPr lang="en-US" altLang="zh-CN" sz="2800" b="1" dirty="0">
                <a:latin typeface="Times New Roman" panose="02020603050405020304" pitchFamily="18" charset="0"/>
                <a:sym typeface="Symbol" panose="05050102010706020507" pitchFamily="18" charset="2"/>
              </a:rPr>
              <a:t>  (</a:t>
            </a:r>
            <a:r>
              <a:rPr lang="en-US" altLang="zh-CN" sz="2800" b="1" dirty="0">
                <a:latin typeface="Times New Roman" panose="02020603050405020304" pitchFamily="18" charset="0"/>
              </a:rPr>
              <a:t>x) (A </a:t>
            </a:r>
            <a:r>
              <a:rPr lang="en-US" altLang="zh-CN" sz="2800" b="1" dirty="0"/>
              <a:t>→</a:t>
            </a:r>
            <a:r>
              <a:rPr lang="en-US" altLang="zh-CN" sz="2800" dirty="0">
                <a:sym typeface="Symbol" panose="05050102010706020507" pitchFamily="18" charset="2"/>
              </a:rPr>
              <a:t> </a:t>
            </a:r>
            <a:r>
              <a:rPr lang="en-US" altLang="zh-CN" sz="2800" b="1" dirty="0">
                <a:latin typeface="Times New Roman" panose="02020603050405020304" pitchFamily="18" charset="0"/>
              </a:rPr>
              <a:t>B(x))</a:t>
            </a:r>
            <a:endParaRPr lang="en-US" altLang="zh-CN" sz="2800" b="1" dirty="0">
              <a:latin typeface="Times New Roman" panose="02020603050405020304" pitchFamily="18" charset="0"/>
            </a:endParaRPr>
          </a:p>
          <a:p>
            <a:pPr marL="0" lvl="0" indent="0" eaLnBrk="1" hangingPunct="1">
              <a:lnSpc>
                <a:spcPct val="120000"/>
              </a:lnSpc>
              <a:spcBef>
                <a:spcPct val="0"/>
              </a:spcBef>
              <a:buClrTx/>
              <a:buSzTx/>
              <a:buFontTx/>
              <a:buNone/>
            </a:pPr>
            <a:endParaRPr lang="en-US" altLang="zh-CN" sz="2800" b="1" dirty="0">
              <a:latin typeface="Times New Roman" panose="02020603050405020304" pitchFamily="18" charset="0"/>
            </a:endParaRPr>
          </a:p>
        </p:txBody>
      </p:sp>
      <p:sp>
        <p:nvSpPr>
          <p:cNvPr id="140293" name="Text Box 5"/>
          <p:cNvSpPr txBox="1"/>
          <p:nvPr/>
        </p:nvSpPr>
        <p:spPr>
          <a:xfrm>
            <a:off x="533400" y="2667000"/>
            <a:ext cx="4724400" cy="278447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10000"/>
              </a:lnSpc>
              <a:buNone/>
            </a:pPr>
            <a:r>
              <a:rPr lang="zh-CN" altLang="en-US" sz="2800" b="1" dirty="0">
                <a:solidFill>
                  <a:srgbClr val="000000"/>
                </a:solidFill>
                <a:latin typeface="Times New Roman" panose="02020603050405020304" pitchFamily="18" charset="0"/>
              </a:rPr>
              <a:t>证明：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A(x) </a:t>
            </a:r>
            <a:r>
              <a:rPr lang="en-US" altLang="zh-CN" sz="2800" b="1" dirty="0"/>
              <a:t>→</a:t>
            </a:r>
            <a:r>
              <a:rPr lang="en-US" altLang="zh-CN" sz="2800" dirty="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10000"/>
              </a:lnSpc>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A(x) </a:t>
            </a:r>
            <a:r>
              <a:rPr lang="en-US" altLang="zh-CN" sz="2800" b="1" dirty="0"/>
              <a:t>∨</a:t>
            </a:r>
            <a:r>
              <a:rPr lang="en-US" altLang="zh-CN" sz="2800" b="1" dirty="0">
                <a:latin typeface="Times New Roman" panose="02020603050405020304" pitchFamily="18" charset="0"/>
                <a:sym typeface="Symbol" panose="05050102010706020507" pitchFamily="18" charset="2"/>
              </a:rPr>
              <a:t> B</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10000"/>
              </a:lnSpc>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solidFill>
                  <a:srgbClr val="FF0000"/>
                </a:solidFill>
                <a:latin typeface="Times New Roman" panose="02020603050405020304" pitchFamily="18" charset="0"/>
              </a:rPr>
              <a:t> </a:t>
            </a: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rPr>
              <a:t>A(x) </a:t>
            </a:r>
            <a:r>
              <a:rPr lang="en-US" altLang="zh-CN" sz="2800" b="1" dirty="0"/>
              <a:t>∨</a:t>
            </a:r>
            <a:r>
              <a:rPr lang="en-US" altLang="zh-CN" sz="2800" b="1" dirty="0">
                <a:latin typeface="Times New Roman" panose="02020603050405020304" pitchFamily="18" charset="0"/>
                <a:sym typeface="Symbol" panose="05050102010706020507" pitchFamily="18" charset="2"/>
              </a:rPr>
              <a:t> B</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10000"/>
              </a:lnSpc>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rPr>
              <a:t>A(x) </a:t>
            </a:r>
            <a:r>
              <a:rPr lang="en-US" altLang="zh-CN" sz="2800" b="1" dirty="0"/>
              <a:t>∨</a:t>
            </a:r>
            <a:r>
              <a:rPr lang="en-US" altLang="zh-CN" sz="2800" b="1" dirty="0">
                <a:latin typeface="Times New Roman" panose="02020603050405020304" pitchFamily="18" charset="0"/>
                <a:sym typeface="Symbol" panose="05050102010706020507" pitchFamily="18" charset="2"/>
              </a:rPr>
              <a:t> B)</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10000"/>
              </a:lnSpc>
              <a:buNone/>
            </a:pP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 (A(x) </a:t>
            </a:r>
            <a:r>
              <a:rPr lang="en-US" altLang="zh-CN" sz="2800" b="1" dirty="0"/>
              <a:t>→</a:t>
            </a:r>
            <a:r>
              <a:rPr lang="en-US" altLang="zh-CN" sz="2800" dirty="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a:t>
            </a:r>
            <a:endParaRPr lang="en-US" altLang="zh-CN" sz="28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40293">
                                            <p:txEl>
                                              <p:charRg st="0" end="18"/>
                                            </p:txEl>
                                          </p:spTgt>
                                        </p:tgtEl>
                                        <p:attrNameLst>
                                          <p:attrName>style.visibility</p:attrName>
                                        </p:attrNameLst>
                                      </p:cBhvr>
                                      <p:to>
                                        <p:strVal val="visible"/>
                                      </p:to>
                                    </p:set>
                                    <p:anim calcmode="lin" valueType="num">
                                      <p:cBhvr additive="base">
                                        <p:cTn id="7" dur="500" fill="hold"/>
                                        <p:tgtEl>
                                          <p:spTgt spid="140293">
                                            <p:txEl>
                                              <p:charRg st="0" end="18"/>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40293">
                                            <p:txEl>
                                              <p:charRg st="0" end="18"/>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1" fill="hold" grpId="0" nodeType="clickEffect">
                                  <p:stCondLst>
                                    <p:cond delay="0"/>
                                  </p:stCondLst>
                                  <p:childTnLst>
                                    <p:set>
                                      <p:cBhvr>
                                        <p:cTn id="12" dur="1" fill="hold">
                                          <p:stCondLst>
                                            <p:cond delay="0"/>
                                          </p:stCondLst>
                                        </p:cTn>
                                        <p:tgtEl>
                                          <p:spTgt spid="140293">
                                            <p:txEl>
                                              <p:charRg st="18" end="46"/>
                                            </p:txEl>
                                          </p:spTgt>
                                        </p:tgtEl>
                                        <p:attrNameLst>
                                          <p:attrName>style.visibility</p:attrName>
                                        </p:attrNameLst>
                                      </p:cBhvr>
                                      <p:to>
                                        <p:strVal val="visible"/>
                                      </p:to>
                                    </p:set>
                                    <p:animEffect transition="in" filter="slide(fromTop)">
                                      <p:cBhvr>
                                        <p:cTn id="13" dur="500"/>
                                        <p:tgtEl>
                                          <p:spTgt spid="140293">
                                            <p:txEl>
                                              <p:charRg st="18" end="4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2" presetClass="entr" presetSubtype="1" fill="hold" grpId="0" nodeType="clickEffect">
                                  <p:stCondLst>
                                    <p:cond delay="0"/>
                                  </p:stCondLst>
                                  <p:childTnLst>
                                    <p:set>
                                      <p:cBhvr>
                                        <p:cTn id="17" dur="1" fill="hold">
                                          <p:stCondLst>
                                            <p:cond delay="0"/>
                                          </p:stCondLst>
                                        </p:cTn>
                                        <p:tgtEl>
                                          <p:spTgt spid="140293">
                                            <p:txEl>
                                              <p:charRg st="46" end="74"/>
                                            </p:txEl>
                                          </p:spTgt>
                                        </p:tgtEl>
                                        <p:attrNameLst>
                                          <p:attrName>style.visibility</p:attrName>
                                        </p:attrNameLst>
                                      </p:cBhvr>
                                      <p:to>
                                        <p:strVal val="visible"/>
                                      </p:to>
                                    </p:set>
                                    <p:animEffect transition="in" filter="slide(fromTop)">
                                      <p:cBhvr>
                                        <p:cTn id="18" dur="500"/>
                                        <p:tgtEl>
                                          <p:spTgt spid="140293">
                                            <p:txEl>
                                              <p:charRg st="46" end="7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1" fill="hold" grpId="0" nodeType="clickEffect">
                                  <p:stCondLst>
                                    <p:cond delay="0"/>
                                  </p:stCondLst>
                                  <p:childTnLst>
                                    <p:set>
                                      <p:cBhvr>
                                        <p:cTn id="22" dur="1" fill="hold">
                                          <p:stCondLst>
                                            <p:cond delay="0"/>
                                          </p:stCondLst>
                                        </p:cTn>
                                        <p:tgtEl>
                                          <p:spTgt spid="140293">
                                            <p:txEl>
                                              <p:charRg st="74" end="104"/>
                                            </p:txEl>
                                          </p:spTgt>
                                        </p:tgtEl>
                                        <p:attrNameLst>
                                          <p:attrName>style.visibility</p:attrName>
                                        </p:attrNameLst>
                                      </p:cBhvr>
                                      <p:to>
                                        <p:strVal val="visible"/>
                                      </p:to>
                                    </p:set>
                                    <p:animEffect transition="in" filter="slide(fromTop)">
                                      <p:cBhvr>
                                        <p:cTn id="23" dur="500"/>
                                        <p:tgtEl>
                                          <p:spTgt spid="140293">
                                            <p:txEl>
                                              <p:charRg st="74" end="10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1" fill="hold" grpId="0" nodeType="clickEffect">
                                  <p:stCondLst>
                                    <p:cond delay="0"/>
                                  </p:stCondLst>
                                  <p:childTnLst>
                                    <p:set>
                                      <p:cBhvr>
                                        <p:cTn id="27" dur="1" fill="hold">
                                          <p:stCondLst>
                                            <p:cond delay="0"/>
                                          </p:stCondLst>
                                        </p:cTn>
                                        <p:tgtEl>
                                          <p:spTgt spid="140293">
                                            <p:txEl>
                                              <p:charRg st="104" end="132"/>
                                            </p:txEl>
                                          </p:spTgt>
                                        </p:tgtEl>
                                        <p:attrNameLst>
                                          <p:attrName>style.visibility</p:attrName>
                                        </p:attrNameLst>
                                      </p:cBhvr>
                                      <p:to>
                                        <p:strVal val="visible"/>
                                      </p:to>
                                    </p:set>
                                    <p:animEffect transition="in" filter="slide(fromTop)">
                                      <p:cBhvr>
                                        <p:cTn id="28" dur="500"/>
                                        <p:tgtEl>
                                          <p:spTgt spid="140293">
                                            <p:txEl>
                                              <p:charRg st="104" end="13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140292">
                                            <p:txEl>
                                              <p:charRg st="0" end="19"/>
                                            </p:txEl>
                                          </p:spTgt>
                                        </p:tgtEl>
                                        <p:attrNameLst>
                                          <p:attrName>style.visibility</p:attrName>
                                        </p:attrNameLst>
                                      </p:cBhvr>
                                      <p:to>
                                        <p:strVal val="visible"/>
                                      </p:to>
                                    </p:set>
                                    <p:anim calcmode="lin" valueType="num">
                                      <p:cBhvr additive="base">
                                        <p:cTn id="33" dur="500" fill="hold"/>
                                        <p:tgtEl>
                                          <p:spTgt spid="140292">
                                            <p:txEl>
                                              <p:charRg st="0" end="19"/>
                                            </p:txEl>
                                          </p:spTgt>
                                        </p:tgtEl>
                                        <p:attrNameLst>
                                          <p:attrName>ppt_x</p:attrName>
                                        </p:attrNameLst>
                                      </p:cBhvr>
                                      <p:tavLst>
                                        <p:tav tm="0">
                                          <p:val>
                                            <p:strVal val="1+#ppt_w/2"/>
                                          </p:val>
                                        </p:tav>
                                        <p:tav tm="100000">
                                          <p:val>
                                            <p:strVal val="#ppt_x"/>
                                          </p:val>
                                        </p:tav>
                                      </p:tavLst>
                                    </p:anim>
                                    <p:anim calcmode="lin" valueType="num">
                                      <p:cBhvr additive="base">
                                        <p:cTn id="34" dur="500" fill="hold"/>
                                        <p:tgtEl>
                                          <p:spTgt spid="140292">
                                            <p:txEl>
                                              <p:charRg st="0" end="19"/>
                                            </p:txEl>
                                          </p:spTgt>
                                        </p:tgtEl>
                                        <p:attrNameLst>
                                          <p:attrName>ppt_y</p:attrName>
                                        </p:attrNameLst>
                                      </p:cBhvr>
                                      <p:tavLst>
                                        <p:tav tm="0">
                                          <p:val>
                                            <p:strVal val="#ppt_y"/>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12" presetClass="entr" presetSubtype="1" fill="hold" grpId="0" nodeType="clickEffect">
                                  <p:stCondLst>
                                    <p:cond delay="0"/>
                                  </p:stCondLst>
                                  <p:childTnLst>
                                    <p:set>
                                      <p:cBhvr>
                                        <p:cTn id="38" dur="1" fill="hold">
                                          <p:stCondLst>
                                            <p:cond delay="0"/>
                                          </p:stCondLst>
                                        </p:cTn>
                                        <p:tgtEl>
                                          <p:spTgt spid="140292">
                                            <p:txEl>
                                              <p:charRg st="19" end="35"/>
                                            </p:txEl>
                                          </p:spTgt>
                                        </p:tgtEl>
                                        <p:attrNameLst>
                                          <p:attrName>style.visibility</p:attrName>
                                        </p:attrNameLst>
                                      </p:cBhvr>
                                      <p:to>
                                        <p:strVal val="visible"/>
                                      </p:to>
                                    </p:set>
                                    <p:animEffect transition="in" filter="slide(fromTop)">
                                      <p:cBhvr>
                                        <p:cTn id="39" dur="500"/>
                                        <p:tgtEl>
                                          <p:spTgt spid="140292">
                                            <p:txEl>
                                              <p:charRg st="19" end="3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1" fill="hold" grpId="0" nodeType="clickEffect">
                                  <p:stCondLst>
                                    <p:cond delay="0"/>
                                  </p:stCondLst>
                                  <p:childTnLst>
                                    <p:set>
                                      <p:cBhvr>
                                        <p:cTn id="43" dur="1" fill="hold">
                                          <p:stCondLst>
                                            <p:cond delay="0"/>
                                          </p:stCondLst>
                                        </p:cTn>
                                        <p:tgtEl>
                                          <p:spTgt spid="140292">
                                            <p:txEl>
                                              <p:charRg st="35" end="55"/>
                                            </p:txEl>
                                          </p:spTgt>
                                        </p:tgtEl>
                                        <p:attrNameLst>
                                          <p:attrName>style.visibility</p:attrName>
                                        </p:attrNameLst>
                                      </p:cBhvr>
                                      <p:to>
                                        <p:strVal val="visible"/>
                                      </p:to>
                                    </p:set>
                                    <p:animEffect transition="in" filter="slide(fromTop)">
                                      <p:cBhvr>
                                        <p:cTn id="44" dur="500"/>
                                        <p:tgtEl>
                                          <p:spTgt spid="140292">
                                            <p:txEl>
                                              <p:charRg st="35" end="5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2" presetClass="entr" presetSubtype="1" fill="hold" grpId="0" nodeType="clickEffect">
                                  <p:stCondLst>
                                    <p:cond delay="0"/>
                                  </p:stCondLst>
                                  <p:childTnLst>
                                    <p:set>
                                      <p:cBhvr>
                                        <p:cTn id="48" dur="1" fill="hold">
                                          <p:stCondLst>
                                            <p:cond delay="0"/>
                                          </p:stCondLst>
                                        </p:cTn>
                                        <p:tgtEl>
                                          <p:spTgt spid="140292">
                                            <p:txEl>
                                              <p:charRg st="55" end="74"/>
                                            </p:txEl>
                                          </p:spTgt>
                                        </p:tgtEl>
                                        <p:attrNameLst>
                                          <p:attrName>style.visibility</p:attrName>
                                        </p:attrNameLst>
                                      </p:cBhvr>
                                      <p:to>
                                        <p:strVal val="visible"/>
                                      </p:to>
                                    </p:set>
                                    <p:animEffect transition="in" filter="slide(fromTop)">
                                      <p:cBhvr>
                                        <p:cTn id="49" dur="500"/>
                                        <p:tgtEl>
                                          <p:spTgt spid="140292">
                                            <p:txEl>
                                              <p:charRg st="55" end="7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0292" grpId="0" uiExpand="1" build="allAtOnce"/>
      <p:bldP spid="140293" grpId="0" uiExpand="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C912EDD-BCB4-4AE3-B1C3-9469DFEA748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9635" name="Rectangle 2"/>
          <p:cNvSpPr>
            <a:spLocks noGrp="1"/>
          </p:cNvSpPr>
          <p:nvPr>
            <p:ph type="title"/>
          </p:nvPr>
        </p:nvSpPr>
        <p:spPr>
          <a:xfrm>
            <a:off x="1143000" y="276225"/>
            <a:ext cx="7793038" cy="685800"/>
          </a:xfrm>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69636" name="Rectangle 3"/>
          <p:cNvSpPr>
            <a:spLocks noGrp="1"/>
          </p:cNvSpPr>
          <p:nvPr>
            <p:ph idx="1" hasCustomPrompt="1"/>
          </p:nvPr>
        </p:nvSpPr>
        <p:spPr>
          <a:xfrm>
            <a:off x="228600" y="1343025"/>
            <a:ext cx="8382000" cy="4800600"/>
          </a:xfrm>
        </p:spPr>
        <p:txBody>
          <a:bodyPr vert="horz" wrap="square" lIns="91440" tIns="45720" rIns="91440" bIns="45720" anchor="t" anchorCtr="0"/>
          <a:p>
            <a:pPr eaLnBrk="1" hangingPunct="1">
              <a:lnSpc>
                <a:spcPct val="120000"/>
              </a:lnSpc>
              <a:spcBef>
                <a:spcPct val="0"/>
              </a:spcBef>
              <a:buNone/>
            </a:pPr>
            <a:r>
              <a:rPr lang="en-US" altLang="zh-CN"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4. </a:t>
            </a:r>
            <a:r>
              <a:rPr lang="zh-CN" altLang="en-US" sz="28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量词与命题联结词之间的一些</a:t>
            </a:r>
            <a:r>
              <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等价式</a:t>
            </a:r>
            <a:endPar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rPr>
              <a:t>例：     “所有的人既上学又工作。”</a:t>
            </a:r>
            <a:endParaRPr lang="zh-CN" altLang="en-US" sz="2800" b="1" dirty="0">
              <a:latin typeface="Times New Roman" panose="02020603050405020304" pitchFamily="18" charset="0"/>
              <a:ea typeface="黑体" panose="02010609060101010101" pitchFamily="49" charset="-122"/>
            </a:endParaRPr>
          </a:p>
          <a:p>
            <a:pPr eaLnBrk="1" hangingPunct="1">
              <a:buNone/>
            </a:pP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上学；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B(x)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工作。</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 B(x) )</a:t>
            </a:r>
            <a:endParaRPr lang="en-US" altLang="zh-CN" sz="2800" b="1" dirty="0">
              <a:solidFill>
                <a:srgbClr val="FF0000"/>
              </a:solidFill>
              <a:latin typeface="Times New Roman" panose="02020603050405020304" pitchFamily="18" charset="0"/>
              <a:ea typeface="黑体" panose="02010609060101010101" pitchFamily="49" charset="-122"/>
            </a:endParaRPr>
          </a:p>
        </p:txBody>
      </p:sp>
      <p:sp>
        <p:nvSpPr>
          <p:cNvPr id="141316" name="Text Box 4"/>
          <p:cNvSpPr txBox="1"/>
          <p:nvPr/>
        </p:nvSpPr>
        <p:spPr>
          <a:xfrm>
            <a:off x="914400" y="2395538"/>
            <a:ext cx="73914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latin typeface="黑体" panose="02010609060101010101" pitchFamily="49" charset="-122"/>
                <a:ea typeface="黑体" panose="02010609060101010101" pitchFamily="49" charset="-122"/>
                <a:sym typeface="Symbol" panose="05050102010706020507" pitchFamily="18" charset="2"/>
              </a:rPr>
              <a:t></a:t>
            </a:r>
            <a:r>
              <a:rPr lang="en-US" altLang="zh-CN" sz="2800" b="1" dirty="0">
                <a:latin typeface="黑体" panose="02010609060101010101" pitchFamily="49" charset="-122"/>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zh-CN" altLang="en-US" sz="2800" b="1" dirty="0">
                <a:latin typeface="黑体" panose="02010609060101010101" pitchFamily="49" charset="-122"/>
                <a:ea typeface="黑体" panose="02010609060101010101" pitchFamily="49" charset="-122"/>
              </a:rPr>
              <a:t>所有的人都上学并且所有的人都工作。</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黑体" panose="02010609060101010101" pitchFamily="49" charset="-122"/>
              <a:ea typeface="黑体" panose="02010609060101010101" pitchFamily="49" charset="-122"/>
            </a:endParaRPr>
          </a:p>
        </p:txBody>
      </p:sp>
      <p:sp>
        <p:nvSpPr>
          <p:cNvPr id="141318" name="Text Box 6"/>
          <p:cNvSpPr txBox="1"/>
          <p:nvPr/>
        </p:nvSpPr>
        <p:spPr>
          <a:xfrm>
            <a:off x="3505200" y="4010025"/>
            <a:ext cx="41910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solidFill>
                  <a:schemeClr val="hlink"/>
                </a:solidFill>
                <a:latin typeface="Times New Roman" panose="02020603050405020304" pitchFamily="18" charset="0"/>
                <a:sym typeface="Symbol" panose="05050102010706020507" pitchFamily="18" charset="2"/>
              </a:rPr>
              <a:t>   (</a:t>
            </a:r>
            <a:r>
              <a:rPr lang="en-US" altLang="zh-CN" sz="2800" b="1" dirty="0">
                <a:solidFill>
                  <a:schemeClr val="hlink"/>
                </a:solidFill>
                <a:latin typeface="Times New Roman" panose="02020603050405020304" pitchFamily="18" charset="0"/>
              </a:rPr>
              <a:t>x) A(x) </a:t>
            </a:r>
            <a:r>
              <a:rPr lang="en-US" altLang="zh-CN" sz="2800" b="1" dirty="0">
                <a:solidFill>
                  <a:schemeClr val="hlink"/>
                </a:solidFill>
              </a:rPr>
              <a:t>∧</a:t>
            </a:r>
            <a:r>
              <a:rPr lang="en-US" altLang="zh-CN" sz="2800" b="1" dirty="0">
                <a:solidFill>
                  <a:schemeClr val="hlink"/>
                </a:solidFill>
                <a:latin typeface="Times New Roman" panose="02020603050405020304" pitchFamily="18" charset="0"/>
              </a:rPr>
              <a:t> </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chemeClr val="hlink"/>
                </a:solidFill>
                <a:latin typeface="Times New Roman" panose="02020603050405020304" pitchFamily="18" charset="0"/>
              </a:rPr>
              <a:t>x) B(x) </a:t>
            </a:r>
            <a:endParaRPr lang="en-US" altLang="zh-CN" sz="2800" b="1" dirty="0">
              <a:solidFill>
                <a:schemeClr val="hlink"/>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1316"/>
                                        </p:tgtEl>
                                        <p:attrNameLst>
                                          <p:attrName>style.visibility</p:attrName>
                                        </p:attrNameLst>
                                      </p:cBhvr>
                                      <p:to>
                                        <p:strVal val="visible"/>
                                      </p:to>
                                    </p:set>
                                    <p:animEffect transition="in" filter="checkerboard(across)">
                                      <p:cBhvr>
                                        <p:cTn id="7" dur="500"/>
                                        <p:tgtEl>
                                          <p:spTgt spid="141316"/>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141318"/>
                                        </p:tgtEl>
                                        <p:attrNameLst>
                                          <p:attrName>style.visibility</p:attrName>
                                        </p:attrNameLst>
                                      </p:cBhvr>
                                      <p:to>
                                        <p:strVal val="visible"/>
                                      </p:to>
                                    </p:set>
                                    <p:animEffect transition="in" filter="checkerboard(across)">
                                      <p:cBhvr>
                                        <p:cTn id="12" dur="500"/>
                                        <p:tgtEl>
                                          <p:spTgt spid="141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1316" grpId="0"/>
      <p:bldP spid="14131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0E2BA3E-0F5D-4E56-A177-DA691EFB495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49155" name="Rectangle 3"/>
          <p:cNvSpPr>
            <a:spLocks noGrp="1"/>
          </p:cNvSpPr>
          <p:nvPr>
            <p:ph idx="1" hasCustomPrompt="1"/>
          </p:nvPr>
        </p:nvSpPr>
        <p:spPr>
          <a:xfrm>
            <a:off x="304800" y="1371600"/>
            <a:ext cx="8382000" cy="4495800"/>
          </a:xfrm>
        </p:spPr>
        <p:txBody>
          <a:bodyPr vert="horz" wrap="square" lIns="91440" tIns="45720" rIns="91440" bIns="45720" anchor="t" anchorCtr="0"/>
          <a:p>
            <a:pPr eaLnBrk="1" hangingPunct="1">
              <a:buNone/>
            </a:pPr>
            <a:r>
              <a:rPr lang="en-US" altLang="zh-CN" sz="2800" b="1" dirty="0">
                <a:solidFill>
                  <a:srgbClr val="000000"/>
                </a:solidFill>
                <a:latin typeface="Times New Roman" panose="02020603050405020304" pitchFamily="18" charset="0"/>
              </a:rPr>
              <a:t> </a:t>
            </a:r>
            <a:r>
              <a:rPr lang="zh-CN" altLang="en-US" sz="2800" b="1" dirty="0">
                <a:solidFill>
                  <a:schemeClr val="hlink"/>
                </a:solidFill>
                <a:latin typeface="Times New Roman" panose="02020603050405020304" pitchFamily="18" charset="0"/>
              </a:rPr>
              <a:t>证明</a:t>
            </a:r>
            <a:r>
              <a:rPr lang="en-US" altLang="zh-CN" sz="2800" b="1" dirty="0">
                <a:solidFill>
                  <a:schemeClr val="hlink"/>
                </a:solidFill>
                <a:latin typeface="Times New Roman" panose="02020603050405020304" pitchFamily="18" charset="0"/>
              </a:rPr>
              <a:t>(</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chemeClr val="hlink"/>
                </a:solidFill>
                <a:latin typeface="Times New Roman" panose="02020603050405020304" pitchFamily="18" charset="0"/>
              </a:rPr>
              <a:t>x) (A(x) </a:t>
            </a:r>
            <a:r>
              <a:rPr lang="en-US" altLang="zh-CN" sz="2400" b="1" dirty="0">
                <a:solidFill>
                  <a:schemeClr val="hlink"/>
                </a:solidFill>
              </a:rPr>
              <a:t>∧</a:t>
            </a:r>
            <a:r>
              <a:rPr lang="en-US" altLang="zh-CN" sz="2800" b="1" dirty="0">
                <a:solidFill>
                  <a:schemeClr val="hlink"/>
                </a:solidFill>
                <a:latin typeface="Times New Roman" panose="02020603050405020304" pitchFamily="18" charset="0"/>
                <a:sym typeface="Symbol" panose="05050102010706020507" pitchFamily="18" charset="2"/>
              </a:rPr>
              <a:t> B(x))  (</a:t>
            </a:r>
            <a:r>
              <a:rPr lang="en-US" altLang="zh-CN" sz="2800" b="1" dirty="0">
                <a:solidFill>
                  <a:schemeClr val="hlink"/>
                </a:solidFill>
                <a:latin typeface="Times New Roman" panose="02020603050405020304" pitchFamily="18" charset="0"/>
              </a:rPr>
              <a:t>x)A(x) </a:t>
            </a:r>
            <a:r>
              <a:rPr lang="en-US" altLang="zh-CN" sz="2400" b="1" dirty="0">
                <a:solidFill>
                  <a:schemeClr val="hlink"/>
                </a:solidFill>
              </a:rPr>
              <a:t>∧</a:t>
            </a:r>
            <a:r>
              <a:rPr lang="en-US" altLang="zh-CN" sz="2800" b="1" dirty="0">
                <a:solidFill>
                  <a:schemeClr val="hlink"/>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rPr>
              <a:t>x)</a:t>
            </a:r>
            <a:r>
              <a:rPr lang="en-US" altLang="zh-CN" sz="2800" b="1" dirty="0">
                <a:solidFill>
                  <a:schemeClr val="hlink"/>
                </a:solidFill>
                <a:latin typeface="Times New Roman" panose="02020603050405020304" pitchFamily="18" charset="0"/>
                <a:sym typeface="Symbol" panose="05050102010706020507" pitchFamily="18" charset="2"/>
              </a:rPr>
              <a:t>B(x)</a:t>
            </a:r>
            <a:r>
              <a:rPr lang="en-US" altLang="zh-CN" sz="2800" b="1" dirty="0">
                <a:solidFill>
                  <a:srgbClr val="000000"/>
                </a:solidFill>
                <a:latin typeface="Times New Roman" panose="02020603050405020304" pitchFamily="18" charset="0"/>
                <a:sym typeface="Symbol" panose="05050102010706020507" pitchFamily="18" charset="2"/>
              </a:rPr>
              <a:t> </a:t>
            </a:r>
            <a:endParaRPr lang="en-US" altLang="zh-CN" sz="2800" b="1" dirty="0">
              <a:solidFill>
                <a:srgbClr val="000000"/>
              </a:solidFill>
              <a:latin typeface="Times New Roman" panose="02020603050405020304" pitchFamily="18" charset="0"/>
            </a:endParaRPr>
          </a:p>
          <a:p>
            <a:pPr eaLnBrk="1" hangingPunct="1">
              <a:buNone/>
            </a:pPr>
            <a:r>
              <a:rPr lang="zh-CN" altLang="en-US" sz="2800" b="1" dirty="0">
                <a:solidFill>
                  <a:srgbClr val="000000"/>
                </a:solidFill>
                <a:latin typeface="Times New Roman" panose="02020603050405020304" pitchFamily="18" charset="0"/>
              </a:rPr>
              <a:t>证明：设个体域为 </a:t>
            </a:r>
            <a:r>
              <a:rPr lang="en-US" altLang="zh-CN" sz="2800" b="1" dirty="0">
                <a:solidFill>
                  <a:srgbClr val="000000"/>
                </a:solidFill>
                <a:latin typeface="Times New Roman" panose="02020603050405020304" pitchFamily="18" charset="0"/>
              </a:rPr>
              <a:t>S={a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2</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n</a:t>
            </a:r>
            <a:r>
              <a:rPr lang="en-US" altLang="zh-CN" sz="2800" b="1" dirty="0">
                <a:solidFill>
                  <a:srgbClr val="000000"/>
                </a:solidFill>
                <a:latin typeface="Times New Roman" panose="02020603050405020304" pitchFamily="18" charset="0"/>
              </a:rPr>
              <a:t>}</a:t>
            </a:r>
            <a:endParaRPr lang="en-US" altLang="zh-CN" sz="2800" b="1" dirty="0">
              <a:solidFill>
                <a:srgbClr val="000000"/>
              </a:solidFill>
              <a:latin typeface="Times New Roman" panose="02020603050405020304" pitchFamily="18" charset="0"/>
            </a:endParaRPr>
          </a:p>
          <a:p>
            <a:pPr eaLnBrk="1" hangingPunct="1">
              <a:buNone/>
            </a:pP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rPr>
              <a:t>A(x)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solidFill>
                  <a:srgbClr val="000000"/>
                </a:solidFill>
                <a:latin typeface="Times New Roman" panose="02020603050405020304" pitchFamily="18" charset="0"/>
              </a:rPr>
              <a:t>A(a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1</a:t>
            </a:r>
            <a:r>
              <a:rPr lang="en-US" altLang="zh-CN" sz="2800" b="1" dirty="0">
                <a:latin typeface="Times New Roman" panose="02020603050405020304" pitchFamily="18" charset="0"/>
                <a:sym typeface="Symbol" panose="05050102010706020507" pitchFamily="18" charset="2"/>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a:t>
            </a:r>
            <a:r>
              <a:rPr lang="en-US" altLang="zh-CN" sz="2800" b="1" dirty="0">
                <a:solidFill>
                  <a:srgbClr val="000000"/>
                </a:solidFill>
                <a:latin typeface="Times New Roman" panose="02020603050405020304" pitchFamily="18" charset="0"/>
              </a:rPr>
              <a:t>A(a</a:t>
            </a:r>
            <a:r>
              <a:rPr lang="en-US" altLang="zh-CN" sz="2800" b="1" baseline="-25000" dirty="0">
                <a:solidFill>
                  <a:srgbClr val="000000"/>
                </a:solidFill>
                <a:latin typeface="Times New Roman" panose="02020603050405020304" pitchFamily="18" charset="0"/>
              </a:rPr>
              <a:t>n</a:t>
            </a:r>
            <a:r>
              <a:rPr lang="en-US" altLang="zh-CN" sz="2800" b="1" dirty="0">
                <a:solidFill>
                  <a:srgbClr val="000000"/>
                </a:solidFill>
                <a:latin typeface="Times New Roman" panose="02020603050405020304" pitchFamily="18" charset="0"/>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n</a:t>
            </a:r>
            <a:r>
              <a:rPr lang="en-US" altLang="zh-CN" sz="2800" b="1" dirty="0">
                <a:latin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t>
            </a:r>
            <a:r>
              <a:rPr lang="en-US" altLang="zh-CN" sz="2800" b="1" dirty="0">
                <a:solidFill>
                  <a:srgbClr val="000000"/>
                </a:solidFill>
                <a:latin typeface="Times New Roman" panose="02020603050405020304" pitchFamily="18" charset="0"/>
              </a:rPr>
              <a:t>A(a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n</a:t>
            </a:r>
            <a:r>
              <a:rPr lang="en-US" altLang="zh-CN" sz="2800" b="1" dirty="0">
                <a:latin typeface="Times New Roman" panose="02020603050405020304" pitchFamily="18" charset="0"/>
                <a:sym typeface="Symbol" panose="05050102010706020507" pitchFamily="18" charset="2"/>
              </a:rPr>
              <a:t>))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a:t>
            </a:r>
            <a:r>
              <a:rPr lang="en-US" altLang="zh-CN" sz="2800" b="1" dirty="0">
                <a:solidFill>
                  <a:srgbClr val="000000"/>
                </a:solidFill>
                <a:latin typeface="Times New Roman" panose="02020603050405020304" pitchFamily="18" charset="0"/>
              </a:rPr>
              <a:t>B(a</a:t>
            </a:r>
            <a:r>
              <a:rPr lang="en-US" altLang="zh-CN" sz="2800" b="1" baseline="-25000" dirty="0">
                <a:solidFill>
                  <a:srgbClr val="000000"/>
                </a:solidFill>
                <a:latin typeface="Times New Roman" panose="02020603050405020304" pitchFamily="18" charset="0"/>
              </a:rPr>
              <a:t>1</a:t>
            </a:r>
            <a:r>
              <a:rPr lang="en-US" altLang="zh-CN" sz="2800" b="1" dirty="0">
                <a:solidFill>
                  <a:srgbClr val="000000"/>
                </a:solidFill>
                <a:latin typeface="Times New Roman" panose="02020603050405020304" pitchFamily="18" charset="0"/>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a:t>
            </a:r>
            <a:r>
              <a:rPr lang="en-US" altLang="zh-CN" sz="2800" b="1" dirty="0">
                <a:solidFill>
                  <a:srgbClr val="000000"/>
                </a:solidFill>
                <a:latin typeface="Times New Roman" panose="02020603050405020304" pitchFamily="18" charset="0"/>
              </a:rPr>
              <a:t>a</a:t>
            </a:r>
            <a:r>
              <a:rPr lang="en-US" altLang="zh-CN" sz="2800" b="1" baseline="-25000" dirty="0">
                <a:solidFill>
                  <a:srgbClr val="000000"/>
                </a:solidFill>
                <a:latin typeface="Times New Roman" panose="02020603050405020304" pitchFamily="18" charset="0"/>
              </a:rPr>
              <a:t>n</a:t>
            </a:r>
            <a:r>
              <a:rPr lang="en-US" altLang="zh-CN" sz="2800" b="1" dirty="0">
                <a:latin typeface="Times New Roman" panose="02020603050405020304" pitchFamily="18" charset="0"/>
                <a:sym typeface="Symbol" panose="05050102010706020507" pitchFamily="18" charset="2"/>
              </a:rPr>
              <a:t>))</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sym typeface="Symbol" panose="05050102010706020507" pitchFamily="18" charset="2"/>
              </a:rPr>
              <a:t>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solidFill>
                  <a:srgbClr val="000000"/>
                </a:solidFill>
                <a:latin typeface="Times New Roman" panose="02020603050405020304" pitchFamily="18" charset="0"/>
              </a:rPr>
              <a:t>A(x)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p:txBody>
      </p:sp>
      <p:sp>
        <p:nvSpPr>
          <p:cNvPr id="7066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49155">
                                            <p:txEl>
                                              <p:charRg st="45" end="68"/>
                                            </p:txEl>
                                          </p:spTgt>
                                        </p:tgtEl>
                                        <p:attrNameLst>
                                          <p:attrName>style.visibility</p:attrName>
                                        </p:attrNameLst>
                                      </p:cBhvr>
                                      <p:to>
                                        <p:strVal val="visible"/>
                                      </p:to>
                                    </p:set>
                                    <p:animEffect transition="in" filter="slide(fromBottom)">
                                      <p:cBhvr>
                                        <p:cTn id="7" dur="500"/>
                                        <p:tgtEl>
                                          <p:spTgt spid="49155">
                                            <p:txEl>
                                              <p:charRg st="45" end="6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155">
                                            <p:txEl>
                                              <p:charRg st="68" end="101"/>
                                            </p:txEl>
                                          </p:spTgt>
                                        </p:tgtEl>
                                        <p:attrNameLst>
                                          <p:attrName>style.visibility</p:attrName>
                                        </p:attrNameLst>
                                      </p:cBhvr>
                                      <p:to>
                                        <p:strVal val="visible"/>
                                      </p:to>
                                    </p:set>
                                    <p:animEffect transition="in" filter="slide(fromBottom)">
                                      <p:cBhvr>
                                        <p:cTn id="12" dur="500"/>
                                        <p:tgtEl>
                                          <p:spTgt spid="49155">
                                            <p:txEl>
                                              <p:charRg st="68" end="10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49155">
                                            <p:txEl>
                                              <p:charRg st="101" end="151"/>
                                            </p:txEl>
                                          </p:spTgt>
                                        </p:tgtEl>
                                        <p:attrNameLst>
                                          <p:attrName>style.visibility</p:attrName>
                                        </p:attrNameLst>
                                      </p:cBhvr>
                                      <p:to>
                                        <p:strVal val="visible"/>
                                      </p:to>
                                    </p:set>
                                    <p:animEffect transition="in" filter="slide(fromBottom)">
                                      <p:cBhvr>
                                        <p:cTn id="17" dur="500"/>
                                        <p:tgtEl>
                                          <p:spTgt spid="49155">
                                            <p:txEl>
                                              <p:charRg st="101" end="1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49155">
                                            <p:txEl>
                                              <p:charRg st="151" end="204"/>
                                            </p:txEl>
                                          </p:spTgt>
                                        </p:tgtEl>
                                        <p:attrNameLst>
                                          <p:attrName>style.visibility</p:attrName>
                                        </p:attrNameLst>
                                      </p:cBhvr>
                                      <p:to>
                                        <p:strVal val="visible"/>
                                      </p:to>
                                    </p:set>
                                    <p:animEffect transition="in" filter="slide(fromBottom)">
                                      <p:cBhvr>
                                        <p:cTn id="22" dur="500"/>
                                        <p:tgtEl>
                                          <p:spTgt spid="49155">
                                            <p:txEl>
                                              <p:charRg st="151" end="20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49155">
                                            <p:txEl>
                                              <p:charRg st="204" end="236"/>
                                            </p:txEl>
                                          </p:spTgt>
                                        </p:tgtEl>
                                        <p:attrNameLst>
                                          <p:attrName>style.visibility</p:attrName>
                                        </p:attrNameLst>
                                      </p:cBhvr>
                                      <p:to>
                                        <p:strVal val="visible"/>
                                      </p:to>
                                    </p:set>
                                    <p:animEffect transition="in" filter="slide(fromBottom)">
                                      <p:cBhvr>
                                        <p:cTn id="27" dur="500"/>
                                        <p:tgtEl>
                                          <p:spTgt spid="49155">
                                            <p:txEl>
                                              <p:charRg st="204" end="23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755C059-ECB6-44EA-A041-56A0E548428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168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71684" name="Rectangle 3"/>
          <p:cNvSpPr>
            <a:spLocks noGrp="1"/>
          </p:cNvSpPr>
          <p:nvPr>
            <p:ph idx="1" hasCustomPrompt="1"/>
          </p:nvPr>
        </p:nvSpPr>
        <p:spPr/>
        <p:txBody>
          <a:bodyPr vert="horz" wrap="square" lIns="91440" tIns="45720" rIns="91440" bIns="45720" anchor="t" anchorCtr="0"/>
          <a:p>
            <a:pPr eaLnBrk="1" hangingPunct="1">
              <a:buNone/>
            </a:pPr>
            <a:r>
              <a:rPr lang="zh-CN" altLang="en-US" sz="2800" b="1" dirty="0">
                <a:latin typeface="Times New Roman" panose="02020603050405020304" pitchFamily="18" charset="0"/>
                <a:ea typeface="黑体" panose="02010609060101010101" pitchFamily="49" charset="-122"/>
              </a:rPr>
              <a:t>例：“有一些人或到科室或到车间工作。”</a:t>
            </a:r>
            <a:endParaRPr lang="zh-CN" altLang="en-US" sz="2800" b="1" dirty="0">
              <a:latin typeface="Times New Roman" panose="02020603050405020304" pitchFamily="18" charset="0"/>
              <a:ea typeface="黑体" panose="02010609060101010101" pitchFamily="49" charset="-122"/>
            </a:endParaRPr>
          </a:p>
          <a:p>
            <a:pPr eaLnBrk="1" hangingPunct="1">
              <a:buNone/>
            </a:pP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到车间工作；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B(x)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到科室工作。</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 (A(x)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B(x) )</a:t>
            </a:r>
            <a:endParaRPr lang="en-US" altLang="zh-CN" sz="2800" b="1" dirty="0">
              <a:solidFill>
                <a:schemeClr val="hlink"/>
              </a:solidFill>
              <a:latin typeface="Times New Roman" panose="02020603050405020304" pitchFamily="18" charset="0"/>
              <a:ea typeface="黑体" panose="02010609060101010101" pitchFamily="49" charset="-122"/>
            </a:endParaRPr>
          </a:p>
        </p:txBody>
      </p:sp>
      <p:sp>
        <p:nvSpPr>
          <p:cNvPr id="142340" name="Text Box 4"/>
          <p:cNvSpPr txBox="1"/>
          <p:nvPr/>
        </p:nvSpPr>
        <p:spPr>
          <a:xfrm>
            <a:off x="838200" y="1919288"/>
            <a:ext cx="7848600" cy="519112"/>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或者一些人到科室或者一些人到车间工作。”</a:t>
            </a:r>
            <a:endParaRPr lang="zh-CN" altLang="en-US" sz="2800" b="1" dirty="0">
              <a:latin typeface="Times New Roman" panose="02020603050405020304" pitchFamily="18" charset="0"/>
              <a:ea typeface="黑体" panose="02010609060101010101" pitchFamily="49" charset="-122"/>
            </a:endParaRPr>
          </a:p>
        </p:txBody>
      </p:sp>
      <p:sp>
        <p:nvSpPr>
          <p:cNvPr id="142341" name="Text Box 5"/>
          <p:cNvSpPr txBox="1"/>
          <p:nvPr/>
        </p:nvSpPr>
        <p:spPr>
          <a:xfrm>
            <a:off x="3890963" y="3429000"/>
            <a:ext cx="42672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en-US" altLang="zh-CN" sz="2800" b="1" dirty="0">
                <a:solidFill>
                  <a:schemeClr val="hlink"/>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Times New Roman" panose="02020603050405020304" pitchFamily="18" charset="0"/>
              </a:rPr>
              <a:t>x) A(x) </a:t>
            </a:r>
            <a:r>
              <a:rPr lang="en-US" altLang="zh-CN" sz="2400" b="1" dirty="0">
                <a:solidFill>
                  <a:schemeClr val="hlink"/>
                </a:solidFill>
              </a:rPr>
              <a:t>∨</a:t>
            </a:r>
            <a:r>
              <a:rPr lang="en-US" altLang="zh-CN" sz="2800" b="1" dirty="0">
                <a:solidFill>
                  <a:schemeClr val="hlink"/>
                </a:solidFill>
                <a:latin typeface="Times New Roman" panose="02020603050405020304" pitchFamily="18" charset="0"/>
              </a:rPr>
              <a:t> </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x) B(x)  </a:t>
            </a:r>
            <a:endParaRPr lang="en-US" altLang="zh-CN" sz="2800" b="1"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2340"/>
                                        </p:tgtEl>
                                        <p:attrNameLst>
                                          <p:attrName>style.visibility</p:attrName>
                                        </p:attrNameLst>
                                      </p:cBhvr>
                                      <p:to>
                                        <p:strVal val="visible"/>
                                      </p:to>
                                    </p:set>
                                    <p:animEffect transition="in" filter="checkerboard(across)">
                                      <p:cBhvr>
                                        <p:cTn id="7" dur="500"/>
                                        <p:tgtEl>
                                          <p:spTgt spid="14234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42341"/>
                                        </p:tgtEl>
                                        <p:attrNameLst>
                                          <p:attrName>style.visibility</p:attrName>
                                        </p:attrNameLst>
                                      </p:cBhvr>
                                      <p:to>
                                        <p:strVal val="visible"/>
                                      </p:to>
                                    </p:set>
                                    <p:anim calcmode="lin" valueType="num">
                                      <p:cBhvr additive="base">
                                        <p:cTn id="12" dur="500" fill="hold"/>
                                        <p:tgtEl>
                                          <p:spTgt spid="142341"/>
                                        </p:tgtEl>
                                        <p:attrNameLst>
                                          <p:attrName>ppt_x</p:attrName>
                                        </p:attrNameLst>
                                      </p:cBhvr>
                                      <p:tavLst>
                                        <p:tav tm="0">
                                          <p:val>
                                            <p:strVal val="1+#ppt_w/2"/>
                                          </p:val>
                                        </p:tav>
                                        <p:tav tm="100000">
                                          <p:val>
                                            <p:strVal val="#ppt_x"/>
                                          </p:val>
                                        </p:tav>
                                      </p:tavLst>
                                    </p:anim>
                                    <p:anim calcmode="lin" valueType="num">
                                      <p:cBhvr additive="base">
                                        <p:cTn id="13" dur="500" fill="hold"/>
                                        <p:tgtEl>
                                          <p:spTgt spid="14234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340" grpId="0"/>
      <p:bldP spid="142341"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0A47BD0-4C47-4B91-B0BD-BDAFCACAE9B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270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72708" name="Rectangle 3"/>
          <p:cNvSpPr>
            <a:spLocks noGrp="1"/>
          </p:cNvSpPr>
          <p:nvPr>
            <p:ph idx="1" hasCustomPrompt="1"/>
          </p:nvPr>
        </p:nvSpPr>
        <p:spPr/>
        <p:txBody>
          <a:bodyPr vert="horz" wrap="square" lIns="91440" tIns="45720" rIns="91440" bIns="45720" anchor="t" anchorCtr="0"/>
          <a:p>
            <a:pPr eaLnBrk="1" hangingPunct="1">
              <a:buNone/>
            </a:pPr>
            <a:r>
              <a:rPr lang="en-US" altLang="zh-CN" sz="2800" b="1" dirty="0">
                <a:solidFill>
                  <a:srgbClr val="0000CC"/>
                </a:solidFill>
                <a:latin typeface="Times New Roman" panose="02020603050405020304" pitchFamily="18" charset="0"/>
                <a:ea typeface="黑体" panose="02010609060101010101" pitchFamily="49" charset="-122"/>
              </a:rPr>
              <a:t>5. </a:t>
            </a:r>
            <a:r>
              <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量词与命题联结词之间的一些</a:t>
            </a:r>
            <a:r>
              <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蕴含式</a:t>
            </a:r>
            <a:endParaRPr lang="zh-CN" altLang="en-US"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例：“这些学生都聪明或这些学生都努力。”</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聪明。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B(x)</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努力。</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x)A(x)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B(x)</a:t>
            </a: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43364" name="Text Box 4"/>
          <p:cNvSpPr txBox="1"/>
          <p:nvPr/>
        </p:nvSpPr>
        <p:spPr>
          <a:xfrm>
            <a:off x="1143000" y="2438400"/>
            <a:ext cx="5867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这些学生都聪明或努力。”</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143365" name="Text Box 5"/>
          <p:cNvSpPr txBox="1"/>
          <p:nvPr/>
        </p:nvSpPr>
        <p:spPr>
          <a:xfrm>
            <a:off x="4267200" y="3933825"/>
            <a:ext cx="44958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buNone/>
            </a:pP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rPr>
              <a:t>x) (A(x)</a:t>
            </a:r>
            <a:r>
              <a:rPr lang="en-US" altLang="zh-CN" sz="2800" b="1" dirty="0">
                <a:solidFill>
                  <a:srgbClr val="FF0000"/>
                </a:solidFill>
                <a:latin typeface="Times New Roman" panose="02020603050405020304" pitchFamily="18" charset="0"/>
                <a:sym typeface="Symbol" panose="05050102010706020507" pitchFamily="18" charset="2"/>
              </a:rPr>
              <a:t> </a:t>
            </a:r>
            <a:r>
              <a:rPr lang="en-US" altLang="zh-CN" sz="2800" b="1" dirty="0">
                <a:solidFill>
                  <a:schemeClr val="hlink"/>
                </a:solidFill>
              </a:rPr>
              <a:t>∨</a:t>
            </a:r>
            <a:r>
              <a:rPr lang="en-US" altLang="zh-CN" sz="2800" b="1" dirty="0">
                <a:solidFill>
                  <a:srgbClr val="FF0000"/>
                </a:solidFill>
                <a:latin typeface="Times New Roman" panose="02020603050405020304" pitchFamily="18" charset="0"/>
                <a:sym typeface="Symbol" panose="05050102010706020507" pitchFamily="18" charset="2"/>
              </a:rPr>
              <a:t> B(x))</a:t>
            </a:r>
            <a:endParaRPr lang="en-US" altLang="zh-CN" sz="2800" b="1" dirty="0">
              <a:solidFill>
                <a:srgbClr val="FF0000"/>
              </a:solidFill>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143364"/>
                                        </p:tgtEl>
                                        <p:attrNameLst>
                                          <p:attrName>style.visibility</p:attrName>
                                        </p:attrNameLst>
                                      </p:cBhvr>
                                      <p:to>
                                        <p:strVal val="visible"/>
                                      </p:to>
                                    </p:set>
                                    <p:animEffect transition="in" filter="checkerboard(across)">
                                      <p:cBhvr>
                                        <p:cTn id="7" dur="500"/>
                                        <p:tgtEl>
                                          <p:spTgt spid="14336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grpId="0" nodeType="clickEffect">
                                  <p:stCondLst>
                                    <p:cond delay="0"/>
                                  </p:stCondLst>
                                  <p:childTnLst>
                                    <p:set>
                                      <p:cBhvr>
                                        <p:cTn id="11" dur="1" fill="hold">
                                          <p:stCondLst>
                                            <p:cond delay="0"/>
                                          </p:stCondLst>
                                        </p:cTn>
                                        <p:tgtEl>
                                          <p:spTgt spid="143365"/>
                                        </p:tgtEl>
                                        <p:attrNameLst>
                                          <p:attrName>style.visibility</p:attrName>
                                        </p:attrNameLst>
                                      </p:cBhvr>
                                      <p:to>
                                        <p:strVal val="visible"/>
                                      </p:to>
                                    </p:set>
                                    <p:anim calcmode="lin" valueType="num">
                                      <p:cBhvr additive="base">
                                        <p:cTn id="12" dur="500" fill="hold"/>
                                        <p:tgtEl>
                                          <p:spTgt spid="143365"/>
                                        </p:tgtEl>
                                        <p:attrNameLst>
                                          <p:attrName>ppt_x</p:attrName>
                                        </p:attrNameLst>
                                      </p:cBhvr>
                                      <p:tavLst>
                                        <p:tav tm="0">
                                          <p:val>
                                            <p:strVal val="1+#ppt_w/2"/>
                                          </p:val>
                                        </p:tav>
                                        <p:tav tm="100000">
                                          <p:val>
                                            <p:strVal val="#ppt_x"/>
                                          </p:val>
                                        </p:tav>
                                      </p:tavLst>
                                    </p:anim>
                                    <p:anim calcmode="lin" valueType="num">
                                      <p:cBhvr additive="base">
                                        <p:cTn id="13" dur="500" fill="hold"/>
                                        <p:tgtEl>
                                          <p:spTgt spid="1433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64" grpId="0"/>
      <p:bldP spid="143365"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853474A-C846-4FD3-8C5A-FD54C3D079F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373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144387" name="Rectangle 3"/>
          <p:cNvSpPr>
            <a:spLocks noGrp="1"/>
          </p:cNvSpPr>
          <p:nvPr>
            <p:ph idx="1" hasCustomPrompt="1"/>
          </p:nvPr>
        </p:nvSpPr>
        <p:spPr>
          <a:xfrm>
            <a:off x="533400" y="1371600"/>
            <a:ext cx="8382000" cy="2743200"/>
          </a:xfrm>
        </p:spPr>
        <p:txBody>
          <a:bodyPr vert="horz" wrap="square" lIns="91440" tIns="45720" rIns="91440" bIns="45720" anchor="t" anchorCtr="0"/>
          <a:p>
            <a:pPr eaLnBrk="1" hangingPunct="1">
              <a:buNone/>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solidFill>
                  <a:srgbClr val="000000"/>
                </a:solidFill>
                <a:latin typeface="Times New Roman" panose="02020603050405020304" pitchFamily="18" charset="0"/>
              </a:rPr>
              <a:t>A(x) </a:t>
            </a:r>
            <a:r>
              <a:rPr lang="en-US" altLang="zh-CN" sz="2400" b="1" dirty="0"/>
              <a:t>∨</a:t>
            </a: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 (</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rPr>
              <a:t>A(x)</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a:t>
            </a:r>
            <a:r>
              <a:rPr lang="en-US" altLang="zh-CN" sz="2800" b="1" dirty="0">
                <a:solidFill>
                  <a:srgbClr val="000000"/>
                </a:solidFill>
                <a:latin typeface="Times New Roman" panose="02020603050405020304" pitchFamily="18" charset="0"/>
              </a:rPr>
              <a:t>¬A(x) </a:t>
            </a:r>
            <a:r>
              <a:rPr lang="en-US" altLang="zh-CN" sz="2400" b="1" dirty="0"/>
              <a:t>∨</a:t>
            </a:r>
            <a:r>
              <a:rPr lang="en-US" altLang="zh-CN" sz="2800" b="1" dirty="0">
                <a:solidFill>
                  <a:srgbClr val="000000"/>
                </a:solidFill>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solidFill>
                  <a:srgbClr val="000000"/>
                </a:solidFill>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B(x)  (</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rPr>
              <a:t>¬A(x)</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400" b="1" dirty="0"/>
              <a:t>∨</a:t>
            </a:r>
            <a:r>
              <a:rPr lang="en-US" altLang="zh-CN" sz="2800" b="1" dirty="0">
                <a:latin typeface="Times New Roman" panose="02020603050405020304" pitchFamily="18" charset="0"/>
              </a:rPr>
              <a:t> </a:t>
            </a:r>
            <a:r>
              <a:rPr lang="en-US" altLang="zh-CN" sz="2800" b="1" dirty="0">
                <a:solidFill>
                  <a:srgbClr val="000000"/>
                </a:solidFill>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 (</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rPr>
              <a:t>¬(A(x)</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800" b="1" dirty="0">
                <a:solidFill>
                  <a:srgbClr val="000000"/>
                </a:solidFill>
                <a:latin typeface="Times New Roman" panose="02020603050405020304" pitchFamily="18" charset="0"/>
              </a:rPr>
              <a:t>       ¬(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400" b="1" dirty="0"/>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   </a:t>
            </a:r>
            <a:r>
              <a:rPr lang="en-US" altLang="zh-CN" sz="2800" b="1" dirty="0">
                <a:solidFill>
                  <a:srgbClr val="000000"/>
                </a:solidFill>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solidFill>
                  <a:srgbClr val="000000"/>
                </a:solidFill>
                <a:latin typeface="Times New Roman" panose="02020603050405020304" pitchFamily="18" charset="0"/>
              </a:rPr>
              <a:t>(A(x)</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400" b="1" dirty="0"/>
              <a:t>∧</a:t>
            </a: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eaLnBrk="1" hangingPunct="1">
              <a:lnSpc>
                <a:spcPct val="120000"/>
              </a:lnSpc>
              <a:spcBef>
                <a:spcPct val="0"/>
              </a:spcBef>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x)( </a:t>
            </a:r>
            <a:r>
              <a:rPr lang="en-US" altLang="zh-CN" sz="2800" b="1" dirty="0">
                <a:solidFill>
                  <a:schemeClr val="hlink"/>
                </a:solidFill>
                <a:latin typeface="Times New Roman" panose="02020603050405020304" pitchFamily="18" charset="0"/>
              </a:rPr>
              <a:t>A(x)</a:t>
            </a:r>
            <a:r>
              <a:rPr lang="en-US" altLang="zh-CN" sz="2800" b="1" dirty="0">
                <a:solidFill>
                  <a:schemeClr val="hlink"/>
                </a:solidFill>
                <a:latin typeface="Times New Roman" panose="02020603050405020304" pitchFamily="18" charset="0"/>
                <a:sym typeface="Symbol" panose="05050102010706020507" pitchFamily="18" charset="2"/>
              </a:rPr>
              <a:t> </a:t>
            </a:r>
            <a:r>
              <a:rPr lang="en-US" altLang="zh-CN" sz="2400" b="1" dirty="0">
                <a:solidFill>
                  <a:schemeClr val="hlink"/>
                </a:solidFill>
              </a:rPr>
              <a:t>∧</a:t>
            </a:r>
            <a:r>
              <a:rPr lang="en-US" altLang="zh-CN" sz="2800" b="1" dirty="0">
                <a:solidFill>
                  <a:schemeClr val="hlink"/>
                </a:solidFill>
                <a:latin typeface="Times New Roman" panose="02020603050405020304" pitchFamily="18" charset="0"/>
                <a:sym typeface="Symbol" panose="05050102010706020507" pitchFamily="18" charset="2"/>
              </a:rPr>
              <a:t>  B(x) )  (</a:t>
            </a:r>
            <a:r>
              <a:rPr lang="en-US" altLang="zh-CN" sz="2800" b="1" dirty="0">
                <a:solidFill>
                  <a:schemeClr val="hlink"/>
                </a:solidFill>
                <a:latin typeface="Times New Roman" panose="02020603050405020304" pitchFamily="18" charset="0"/>
              </a:rPr>
              <a:t>x)A(x) </a:t>
            </a:r>
            <a:r>
              <a:rPr lang="en-US" altLang="zh-CN" sz="2400" b="1" dirty="0">
                <a:solidFill>
                  <a:schemeClr val="hlink"/>
                </a:solidFill>
              </a:rPr>
              <a:t>∧</a:t>
            </a:r>
            <a:r>
              <a:rPr lang="en-US" altLang="zh-CN" sz="2800" b="1" dirty="0">
                <a:solidFill>
                  <a:srgbClr val="FF0000"/>
                </a:solidFill>
                <a:latin typeface="Times New Roman" panose="02020603050405020304" pitchFamily="18" charset="0"/>
              </a:rPr>
              <a:t>  </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x)</a:t>
            </a:r>
            <a:r>
              <a:rPr lang="en-US" altLang="zh-CN" sz="2800" b="1" dirty="0">
                <a:solidFill>
                  <a:srgbClr val="FF0000"/>
                </a:solidFill>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p:txBody>
      </p:sp>
      <p:sp>
        <p:nvSpPr>
          <p:cNvPr id="144388" name="Text Box 4"/>
          <p:cNvSpPr txBox="1"/>
          <p:nvPr/>
        </p:nvSpPr>
        <p:spPr>
          <a:xfrm>
            <a:off x="457200" y="4191000"/>
            <a:ext cx="8229600" cy="163036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ClrTx/>
              <a:buSzTx/>
              <a:buFontTx/>
              <a:buNone/>
            </a:pPr>
            <a:r>
              <a:rPr lang="zh-CN" altLang="en-US" sz="2800" b="1" dirty="0"/>
              <a:t>类似的：</a:t>
            </a:r>
            <a:endParaRPr lang="zh-CN" altLang="en-US" sz="2800" b="1" dirty="0"/>
          </a:p>
          <a:p>
            <a:pPr marL="0" lvl="0" indent="0" eaLnBrk="1" hangingPunct="1">
              <a:lnSpc>
                <a:spcPct val="120000"/>
              </a:lnSpc>
              <a:spcBef>
                <a:spcPct val="0"/>
              </a:spcBef>
              <a:buClrTx/>
              <a:buSzTx/>
              <a:buFontTx/>
              <a:buNone/>
            </a:pPr>
            <a:r>
              <a:rPr lang="zh-CN" altLang="en-US" sz="2800" b="1" dirty="0"/>
              <a:t>      </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(A(x) </a:t>
            </a:r>
            <a:r>
              <a:rPr lang="en-US" altLang="zh-CN" sz="2800" b="1" dirty="0"/>
              <a:t>→</a:t>
            </a:r>
            <a:r>
              <a:rPr lang="en-US" altLang="zh-CN" sz="2800" dirty="0"/>
              <a:t> </a:t>
            </a:r>
            <a:r>
              <a:rPr lang="en-US" altLang="zh-CN" sz="2800" b="1" dirty="0">
                <a:latin typeface="Times New Roman" panose="02020603050405020304" pitchFamily="18" charset="0"/>
                <a:sym typeface="Symbol" panose="05050102010706020507" pitchFamily="18" charset="2"/>
              </a:rPr>
              <a:t>B(x))  (</a:t>
            </a:r>
            <a:r>
              <a:rPr lang="en-US" altLang="zh-CN" sz="2800" b="1" dirty="0">
                <a:latin typeface="Times New Roman" panose="02020603050405020304" pitchFamily="18" charset="0"/>
              </a:rPr>
              <a:t>x) A(x)</a:t>
            </a:r>
            <a:r>
              <a:rPr lang="en-US" altLang="zh-CN" sz="2800" b="1" dirty="0">
                <a:latin typeface="Times New Roman" panose="02020603050405020304" pitchFamily="18" charset="0"/>
                <a:sym typeface="Symbol" panose="05050102010706020507" pitchFamily="18" charset="2"/>
              </a:rPr>
              <a:t> </a:t>
            </a:r>
            <a:r>
              <a:rPr lang="en-US" altLang="zh-CN" sz="28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a:p>
            <a:pPr marL="0" lvl="0" indent="0" eaLnBrk="1" hangingPunct="1">
              <a:lnSpc>
                <a:spcPct val="120000"/>
              </a:lnSpc>
              <a:spcBef>
                <a:spcPct val="0"/>
              </a:spcBef>
              <a:buClrTx/>
              <a:buSzTx/>
              <a:buFontTx/>
              <a:buNone/>
            </a:pPr>
            <a:r>
              <a:rPr lang="en-US" altLang="zh-CN" sz="2800" b="1" dirty="0"/>
              <a:t>      </a:t>
            </a:r>
            <a:r>
              <a:rPr lang="en-US" altLang="zh-CN" sz="2800" b="1" dirty="0">
                <a:latin typeface="Times New Roman" panose="02020603050405020304" pitchFamily="18" charset="0"/>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(A(x) </a:t>
            </a:r>
            <a:r>
              <a:rPr lang="en-US" altLang="zh-CN" sz="2800" b="1" dirty="0"/>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B(x))  (</a:t>
            </a:r>
            <a:r>
              <a:rPr lang="en-US" altLang="zh-CN" sz="2800" b="1" dirty="0">
                <a:latin typeface="Times New Roman" panose="02020603050405020304" pitchFamily="18" charset="0"/>
              </a:rPr>
              <a:t>x) A(x)</a:t>
            </a:r>
            <a:r>
              <a:rPr lang="en-US" altLang="zh-CN" sz="2800" b="1" dirty="0">
                <a:latin typeface="Times New Roman" panose="02020603050405020304" pitchFamily="18" charset="0"/>
                <a:sym typeface="Symbol" panose="05050102010706020507" pitchFamily="18" charset="2"/>
              </a:rPr>
              <a:t> </a:t>
            </a:r>
            <a:r>
              <a:rPr lang="en-US" altLang="zh-CN" sz="2800" b="1" dirty="0"/>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latin typeface="Times New Roman" panose="02020603050405020304" pitchFamily="18" charset="0"/>
                <a:sym typeface="Symbol" panose="05050102010706020507" pitchFamily="18" charset="2"/>
              </a:rPr>
              <a:t>B(x)</a:t>
            </a:r>
            <a:endParaRPr lang="en-US" altLang="zh-CN" sz="28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44387">
                                            <p:txEl>
                                              <p:charRg st="0" end="4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44387">
                                            <p:txEl>
                                              <p:charRg st="43" end="9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44387">
                                            <p:txEl>
                                              <p:charRg st="90" end="1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44387">
                                            <p:txEl>
                                              <p:charRg st="142" end="19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44387">
                                            <p:txEl>
                                              <p:charRg st="196" end="25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44388"/>
                                        </p:tgtEl>
                                        <p:attrNameLst>
                                          <p:attrName>style.visibility</p:attrName>
                                        </p:attrNameLst>
                                      </p:cBhvr>
                                      <p:to>
                                        <p:strVal val="visible"/>
                                      </p:to>
                                    </p:set>
                                    <p:animEffect transition="in" filter="dissolve">
                                      <p:cBhvr>
                                        <p:cTn id="27" dur="500"/>
                                        <p:tgtEl>
                                          <p:spTgt spid="144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4387" grpId="0" build="p"/>
      <p:bldP spid="14438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78052BB-2FEF-4419-9581-A9DDDAE4CF6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243"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0595" name="Rectangle 3"/>
          <p:cNvSpPr>
            <a:spLocks noGrp="1"/>
          </p:cNvSpPr>
          <p:nvPr>
            <p:ph idx="1" hasCustomPrompt="1"/>
          </p:nvPr>
        </p:nvSpPr>
        <p:spPr>
          <a:xfrm>
            <a:off x="533400" y="1371600"/>
            <a:ext cx="8305800" cy="4800600"/>
          </a:xfrm>
        </p:spPr>
        <p:txBody>
          <a:bodyPr vert="horz" wrap="square" lIns="91440" tIns="45720" rIns="91440" bIns="45720" anchor="t" anchorCtr="0"/>
          <a:p>
            <a:pPr marL="0" indent="576580" eaLnBrk="1" hangingPunct="1">
              <a:lnSpc>
                <a:spcPct val="120000"/>
              </a:lnSpc>
              <a:spcBef>
                <a:spcPct val="0"/>
              </a:spcBef>
              <a:buNone/>
            </a:pPr>
            <a:r>
              <a:rPr lang="zh-CN" altLang="en-US" sz="2800" b="1" dirty="0">
                <a:solidFill>
                  <a:schemeClr val="hlink"/>
                </a:solidFill>
                <a:latin typeface="Times New Roman" panose="02020603050405020304" pitchFamily="18" charset="0"/>
                <a:ea typeface="黑体" panose="02010609060101010101" pitchFamily="49" charset="-122"/>
              </a:rPr>
              <a:t>谓词</a:t>
            </a:r>
            <a:r>
              <a:rPr lang="zh-CN" altLang="en-US" sz="2800" b="1" dirty="0">
                <a:latin typeface="Times New Roman" panose="02020603050405020304" pitchFamily="18" charset="0"/>
                <a:ea typeface="黑体" panose="02010609060101010101" pitchFamily="49" charset="-122"/>
              </a:rPr>
              <a:t>，当与一个个体相联系时，它刻划了个体性质；当与两个或两个以上客体相联系时，它刻划了客体之间的关系。</a:t>
            </a:r>
            <a:endParaRPr lang="zh-CN" altLang="en-US" sz="2800" b="1" dirty="0">
              <a:latin typeface="Times New Roman" panose="02020603050405020304" pitchFamily="18" charset="0"/>
              <a:ea typeface="黑体" panose="02010609060101010101" pitchFamily="49" charset="-122"/>
            </a:endParaRPr>
          </a:p>
          <a:p>
            <a:pPr marL="0" indent="57658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表示特定谓词，称为</a:t>
            </a:r>
            <a:r>
              <a:rPr lang="zh-CN" altLang="en-US" sz="2800" b="1" dirty="0">
                <a:solidFill>
                  <a:schemeClr val="hlink"/>
                </a:solidFill>
                <a:latin typeface="Times New Roman" panose="02020603050405020304" pitchFamily="18" charset="0"/>
                <a:ea typeface="黑体" panose="02010609060101010101" pitchFamily="49" charset="-122"/>
              </a:rPr>
              <a:t>谓词常元</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0" indent="57658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表示不确定的谓词，称为</a:t>
            </a:r>
            <a:r>
              <a:rPr lang="zh-CN" altLang="en-US" sz="2800" b="1" dirty="0">
                <a:solidFill>
                  <a:schemeClr val="hlink"/>
                </a:solidFill>
                <a:latin typeface="Times New Roman" panose="02020603050405020304" pitchFamily="18" charset="0"/>
                <a:ea typeface="黑体" panose="02010609060101010101" pitchFamily="49" charset="-122"/>
              </a:rPr>
              <a:t>谓词变元</a:t>
            </a:r>
            <a:r>
              <a:rPr lang="zh-CN" altLang="en-US" sz="2800" b="1" dirty="0">
                <a:latin typeface="Times New Roman" panose="02020603050405020304" pitchFamily="18" charset="0"/>
                <a:ea typeface="黑体" panose="02010609060101010101" pitchFamily="49" charset="-122"/>
              </a:rPr>
              <a:t>，都用大写英文字母，如</a:t>
            </a:r>
            <a:r>
              <a:rPr lang="en-US" altLang="zh-CN" sz="2800" b="1" dirty="0">
                <a:latin typeface="Times New Roman" panose="02020603050405020304" pitchFamily="18" charset="0"/>
                <a:ea typeface="黑体" panose="02010609060101010101" pitchFamily="49" charset="-122"/>
              </a:rPr>
              <a:t>P</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Q</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R</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，或带下标来表示。</a:t>
            </a:r>
            <a:endParaRPr lang="zh-CN" altLang="en-US" sz="2800" b="1" dirty="0">
              <a:latin typeface="Times New Roman" panose="02020603050405020304" pitchFamily="18" charset="0"/>
              <a:ea typeface="黑体" panose="02010609060101010101" pitchFamily="49" charset="-122"/>
            </a:endParaRPr>
          </a:p>
          <a:p>
            <a:pPr marL="0" indent="576580" eaLnBrk="1" hangingPunct="1">
              <a:lnSpc>
                <a:spcPct val="120000"/>
              </a:lnSpc>
              <a:spcBef>
                <a:spcPct val="0"/>
              </a:spcBef>
              <a:buNone/>
            </a:pPr>
            <a:endParaRPr lang="en-US" altLang="zh-CN" sz="2800"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0595">
                                            <p:txEl>
                                              <p:charRg st="52" end="67"/>
                                            </p:txEl>
                                          </p:spTgt>
                                        </p:tgtEl>
                                        <p:attrNameLst>
                                          <p:attrName>style.visibility</p:attrName>
                                        </p:attrNameLst>
                                      </p:cBhvr>
                                      <p:to>
                                        <p:strVal val="visible"/>
                                      </p:to>
                                    </p:set>
                                    <p:anim calcmode="lin" valueType="num">
                                      <p:cBhvr additive="base">
                                        <p:cTn id="7" dur="500" fill="hold"/>
                                        <p:tgtEl>
                                          <p:spTgt spid="110595">
                                            <p:txEl>
                                              <p:charRg st="52" end="67"/>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0595">
                                            <p:txEl>
                                              <p:charRg st="52" end="67"/>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10595">
                                            <p:txEl>
                                              <p:charRg st="67" end="110"/>
                                            </p:txEl>
                                          </p:spTgt>
                                        </p:tgtEl>
                                        <p:attrNameLst>
                                          <p:attrName>style.visibility</p:attrName>
                                        </p:attrNameLst>
                                      </p:cBhvr>
                                      <p:to>
                                        <p:strVal val="visible"/>
                                      </p:to>
                                    </p:set>
                                    <p:anim calcmode="lin" valueType="num">
                                      <p:cBhvr additive="base">
                                        <p:cTn id="13" dur="500" fill="hold"/>
                                        <p:tgtEl>
                                          <p:spTgt spid="110595">
                                            <p:txEl>
                                              <p:charRg st="67" end="11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110595">
                                            <p:txEl>
                                              <p:charRg st="67" end="11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595" grpId="0" uiExpand="1"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55A9EDB-DB98-49BA-8ACF-145316A5DC5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475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145411" name="Rectangle 3"/>
          <p:cNvSpPr>
            <a:spLocks noGrp="1"/>
          </p:cNvSpPr>
          <p:nvPr>
            <p:ph idx="1" hasCustomPrompt="1"/>
          </p:nvPr>
        </p:nvSpPr>
        <p:spPr>
          <a:xfrm>
            <a:off x="381000" y="1371600"/>
            <a:ext cx="8153400" cy="4800600"/>
          </a:xfrm>
        </p:spPr>
        <p:txBody>
          <a:bodyPr vert="horz" wrap="square" lIns="91440" tIns="45720" rIns="91440" bIns="45720" anchor="t" anchorCtr="0"/>
          <a:p>
            <a:pPr eaLnBrk="1" hangingPunct="1">
              <a:lnSpc>
                <a:spcPct val="120000"/>
              </a:lnSpc>
              <a:spcBef>
                <a:spcPct val="0"/>
              </a:spcBef>
              <a:buNone/>
            </a:pPr>
            <a:r>
              <a:rPr lang="zh-CN" altLang="en-US" sz="2800" b="1" dirty="0">
                <a:solidFill>
                  <a:srgbClr val="FF0000"/>
                </a:solidFill>
                <a:latin typeface="Times New Roman" panose="02020603050405020304" pitchFamily="18" charset="0"/>
                <a:sym typeface="Symbol" panose="05050102010706020507" pitchFamily="18" charset="2"/>
              </a:rPr>
              <a:t>证明</a:t>
            </a:r>
            <a:r>
              <a:rPr lang="en-US" altLang="zh-CN" sz="2800" b="1" dirty="0">
                <a:solidFill>
                  <a:srgbClr val="FF0000"/>
                </a:solidFill>
                <a:latin typeface="Times New Roman" panose="02020603050405020304" pitchFamily="18" charset="0"/>
                <a:sym typeface="Symbol" panose="05050102010706020507" pitchFamily="18" charset="2"/>
              </a:rPr>
              <a:t>(</a:t>
            </a:r>
            <a:r>
              <a:rPr lang="en-US" altLang="zh-CN" sz="2800" b="1" dirty="0">
                <a:solidFill>
                  <a:srgbClr val="FF0000"/>
                </a:solidFill>
                <a:latin typeface="Times New Roman" panose="02020603050405020304" pitchFamily="18" charset="0"/>
              </a:rPr>
              <a:t>x)A(x</a:t>
            </a:r>
            <a:r>
              <a:rPr lang="en-US" altLang="zh-CN" sz="2800" b="1" dirty="0">
                <a:solidFill>
                  <a:schemeClr val="hlink"/>
                </a:solidFill>
                <a:latin typeface="Times New Roman" panose="02020603050405020304" pitchFamily="18" charset="0"/>
              </a:rPr>
              <a:t>)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rPr>
              <a:t> (</a:t>
            </a:r>
            <a:r>
              <a:rPr lang="en-US" altLang="zh-CN" sz="2800" b="1" dirty="0">
                <a:solidFill>
                  <a:schemeClr val="hlink"/>
                </a:solidFill>
                <a:latin typeface="Times New Roman" panose="02020603050405020304" pitchFamily="18" charset="0"/>
                <a:sym typeface="Symbol" panose="05050102010706020507" pitchFamily="18" charset="2"/>
              </a:rPr>
              <a:t></a:t>
            </a:r>
            <a:r>
              <a:rPr lang="en-US" altLang="zh-CN" sz="2800" b="1" dirty="0">
                <a:solidFill>
                  <a:schemeClr val="hlink"/>
                </a:solidFill>
                <a:latin typeface="Times New Roman" panose="02020603050405020304" pitchFamily="18" charset="0"/>
              </a:rPr>
              <a:t>x)</a:t>
            </a:r>
            <a:r>
              <a:rPr lang="en-US" altLang="zh-CN" sz="2800" b="1" dirty="0">
                <a:solidFill>
                  <a:schemeClr val="hlink"/>
                </a:solidFill>
                <a:latin typeface="Times New Roman" panose="02020603050405020304" pitchFamily="18" charset="0"/>
                <a:sym typeface="Symbol" panose="05050102010706020507" pitchFamily="18" charset="2"/>
              </a:rPr>
              <a:t>B(x)  (</a:t>
            </a:r>
            <a:r>
              <a:rPr lang="en-US" altLang="zh-CN" sz="2800" b="1" dirty="0">
                <a:solidFill>
                  <a:schemeClr val="hlink"/>
                </a:solidFill>
                <a:latin typeface="Times New Roman" panose="02020603050405020304" pitchFamily="18" charset="0"/>
              </a:rPr>
              <a:t>x) (A(x)</a:t>
            </a:r>
            <a:r>
              <a:rPr lang="en-US" altLang="zh-CN" sz="2800" b="1" dirty="0">
                <a:solidFill>
                  <a:schemeClr val="hlink"/>
                </a:solidFill>
                <a:latin typeface="Times New Roman" panose="02020603050405020304" pitchFamily="18" charset="0"/>
                <a:sym typeface="Symbol" panose="05050102010706020507" pitchFamily="18" charset="2"/>
              </a:rPr>
              <a:t> </a:t>
            </a:r>
            <a:r>
              <a:rPr lang="en-US" altLang="zh-CN" sz="2800" b="1" dirty="0">
                <a:solidFill>
                  <a:schemeClr val="hlink"/>
                </a:solidFill>
                <a:latin typeface="楷体_GB2312" pitchFamily="49" charset="-122"/>
              </a:rPr>
              <a:t>→</a:t>
            </a:r>
            <a:r>
              <a:rPr lang="en-US" altLang="zh-CN" sz="2800" b="1" dirty="0">
                <a:solidFill>
                  <a:schemeClr val="hlink"/>
                </a:solidFill>
                <a:latin typeface="Times New Roman" panose="02020603050405020304" pitchFamily="18" charset="0"/>
                <a:sym typeface="Symbol" panose="05050102010706020507" pitchFamily="18" charset="2"/>
              </a:rPr>
              <a:t>B(x))</a:t>
            </a:r>
            <a:r>
              <a:rPr lang="en-US" altLang="zh-CN" sz="2800" b="1" dirty="0">
                <a:solidFill>
                  <a:srgbClr val="FF0000"/>
                </a:solidFill>
                <a:latin typeface="Times New Roman" panose="02020603050405020304" pitchFamily="18" charset="0"/>
                <a:sym typeface="Symbol" panose="05050102010706020507" pitchFamily="18" charset="2"/>
              </a:rPr>
              <a:t>    </a:t>
            </a:r>
            <a:endParaRPr lang="en-US" altLang="zh-CN" sz="2800" b="1" dirty="0">
              <a:solidFill>
                <a:srgbClr val="FF0000"/>
              </a:solidFill>
              <a:latin typeface="Times New Roman" panose="02020603050405020304" pitchFamily="18" charset="0"/>
              <a:sym typeface="Symbol" panose="05050102010706020507" pitchFamily="18" charset="2"/>
            </a:endParaRPr>
          </a:p>
          <a:p>
            <a:pPr eaLnBrk="1" hangingPunct="1">
              <a:buNone/>
            </a:pP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800" b="1" dirty="0">
                <a:latin typeface="楷体_GB2312" pitchFamily="49" charset="-122"/>
              </a:rPr>
              <a:t>→</a:t>
            </a:r>
            <a:r>
              <a:rPr lang="en-US" altLang="zh-CN" sz="2800" b="1" dirty="0">
                <a:latin typeface="Times New Roman" panose="02020603050405020304" pitchFamily="18" charset="0"/>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400" b="1" dirty="0"/>
              <a:t>∨</a:t>
            </a:r>
            <a:r>
              <a:rPr lang="en-US" altLang="zh-CN" sz="2800" b="1" dirty="0">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rPr>
              <a:t>x)</a:t>
            </a:r>
            <a:r>
              <a:rPr lang="en-US" altLang="zh-CN" sz="2800" b="1" dirty="0">
                <a:latin typeface="Times New Roman" panose="02020603050405020304" pitchFamily="18" charset="0"/>
                <a:sym typeface="Symbol" panose="05050102010706020507" pitchFamily="18" charset="2"/>
              </a:rPr>
              <a:t>B(x) </a:t>
            </a:r>
            <a:endParaRPr lang="en-US" altLang="zh-CN" sz="2800" b="1" dirty="0">
              <a:latin typeface="Times New Roman" panose="02020603050405020304" pitchFamily="18" charset="0"/>
              <a:sym typeface="Symbol" panose="05050102010706020507" pitchFamily="18" charset="2"/>
            </a:endParaRPr>
          </a:p>
          <a:p>
            <a:pPr eaLnBrk="1" hangingPunct="1">
              <a:buFont typeface="Symbol" panose="05050102010706020507" pitchFamily="18" charset="2"/>
              <a:buNone/>
            </a:pPr>
            <a:r>
              <a:rPr lang="en-US" altLang="zh-CN" sz="2800" b="1" dirty="0">
                <a:latin typeface="Times New Roman" panose="02020603050405020304" pitchFamily="18" charset="0"/>
                <a:sym typeface="Symbol" panose="05050102010706020507" pitchFamily="18" charset="2"/>
              </a:rPr>
              <a:t>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t>
            </a:r>
            <a:r>
              <a:rPr lang="en-US" altLang="zh-CN" sz="2800" b="1" dirty="0">
                <a:solidFill>
                  <a:srgbClr val="000000"/>
                </a:solidFill>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400" b="1" dirty="0"/>
              <a:t>∨</a:t>
            </a:r>
            <a:r>
              <a:rPr lang="en-US" altLang="zh-CN" sz="2800" b="1" dirty="0">
                <a:latin typeface="Times New Roman" panose="02020603050405020304" pitchFamily="18" charset="0"/>
                <a:sym typeface="Symbol" panose="05050102010706020507" pitchFamily="18" charset="2"/>
              </a:rPr>
              <a:t> B(x) )</a:t>
            </a:r>
            <a:endParaRPr lang="en-US" altLang="zh-CN" sz="2800" b="1" dirty="0">
              <a:latin typeface="Times New Roman" panose="02020603050405020304" pitchFamily="18" charset="0"/>
              <a:sym typeface="Symbol" panose="05050102010706020507" pitchFamily="18" charset="2"/>
            </a:endParaRPr>
          </a:p>
          <a:p>
            <a:pPr eaLnBrk="1" hangingPunct="1">
              <a:buNone/>
            </a:pPr>
            <a:r>
              <a:rPr lang="en-US" altLang="zh-CN" sz="2800" b="1" dirty="0">
                <a:solidFill>
                  <a:srgbClr val="000000"/>
                </a:solidFill>
                <a:latin typeface="Times New Roman" panose="02020603050405020304" pitchFamily="18" charset="0"/>
                <a:sym typeface="Symbol" panose="05050102010706020507" pitchFamily="18" charset="2"/>
              </a:rPr>
              <a:t> (</a:t>
            </a:r>
            <a:r>
              <a:rPr lang="en-US" altLang="zh-CN" sz="2800" b="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rPr>
              <a:t>x) (A(</a:t>
            </a:r>
            <a:r>
              <a:rPr lang="en-US" altLang="zh-CN" sz="2800" b="1" dirty="0">
                <a:solidFill>
                  <a:srgbClr val="000000"/>
                </a:solidFill>
                <a:latin typeface="Times New Roman" panose="02020603050405020304" pitchFamily="18" charset="0"/>
              </a:rPr>
              <a:t>x</a:t>
            </a:r>
            <a:r>
              <a:rPr lang="en-US" altLang="zh-CN" sz="2800" b="1" dirty="0">
                <a:latin typeface="Times New Roman" panose="02020603050405020304" pitchFamily="18" charset="0"/>
              </a:rPr>
              <a:t>) </a:t>
            </a:r>
            <a:r>
              <a:rPr lang="en-US" altLang="zh-CN" sz="2800" b="1" dirty="0">
                <a:latin typeface="楷体_GB2312" pitchFamily="49" charset="-122"/>
              </a:rPr>
              <a:t>→</a:t>
            </a:r>
            <a:r>
              <a:rPr lang="en-US" altLang="zh-CN" sz="2800" b="1" dirty="0">
                <a:latin typeface="Times New Roman" panose="02020603050405020304" pitchFamily="18" charset="0"/>
                <a:sym typeface="Symbol" panose="05050102010706020507" pitchFamily="18" charset="2"/>
              </a:rPr>
              <a:t> B(x))</a:t>
            </a:r>
            <a:endParaRPr lang="en-US" altLang="zh-CN" sz="2800" b="1" dirty="0">
              <a:latin typeface="Times New Roman" panose="02020603050405020304" pitchFamily="18" charset="0"/>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5411">
                                            <p:txEl>
                                              <p:charRg st="46" end="72"/>
                                            </p:txEl>
                                          </p:spTgt>
                                        </p:tgtEl>
                                        <p:attrNameLst>
                                          <p:attrName>style.visibility</p:attrName>
                                        </p:attrNameLst>
                                      </p:cBhvr>
                                      <p:to>
                                        <p:strVal val="visible"/>
                                      </p:to>
                                    </p:set>
                                    <p:animEffect transition="in" filter="slide(fromBottom)">
                                      <p:cBhvr>
                                        <p:cTn id="7" dur="500"/>
                                        <p:tgtEl>
                                          <p:spTgt spid="145411">
                                            <p:txEl>
                                              <p:charRg st="46" end="7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45411">
                                            <p:txEl>
                                              <p:charRg st="72" end="95"/>
                                            </p:txEl>
                                          </p:spTgt>
                                        </p:tgtEl>
                                        <p:attrNameLst>
                                          <p:attrName>style.visibility</p:attrName>
                                        </p:attrNameLst>
                                      </p:cBhvr>
                                      <p:to>
                                        <p:strVal val="visible"/>
                                      </p:to>
                                    </p:set>
                                    <p:animEffect transition="in" filter="slide(fromBottom)">
                                      <p:cBhvr>
                                        <p:cTn id="12" dur="500"/>
                                        <p:tgtEl>
                                          <p:spTgt spid="145411">
                                            <p:txEl>
                                              <p:charRg st="72" end="9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45411">
                                            <p:txEl>
                                              <p:charRg st="95" end="120"/>
                                            </p:txEl>
                                          </p:spTgt>
                                        </p:tgtEl>
                                        <p:attrNameLst>
                                          <p:attrName>style.visibility</p:attrName>
                                        </p:attrNameLst>
                                      </p:cBhvr>
                                      <p:to>
                                        <p:strVal val="visible"/>
                                      </p:to>
                                    </p:set>
                                    <p:animEffect transition="in" filter="slide(fromBottom)">
                                      <p:cBhvr>
                                        <p:cTn id="17" dur="500"/>
                                        <p:tgtEl>
                                          <p:spTgt spid="145411">
                                            <p:txEl>
                                              <p:charRg st="95" end="12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45411">
                                            <p:txEl>
                                              <p:charRg st="120" end="143"/>
                                            </p:txEl>
                                          </p:spTgt>
                                        </p:tgtEl>
                                        <p:attrNameLst>
                                          <p:attrName>style.visibility</p:attrName>
                                        </p:attrNameLst>
                                      </p:cBhvr>
                                      <p:to>
                                        <p:strVal val="visible"/>
                                      </p:to>
                                    </p:set>
                                    <p:animEffect transition="in" filter="slide(fromBottom)">
                                      <p:cBhvr>
                                        <p:cTn id="22" dur="500"/>
                                        <p:tgtEl>
                                          <p:spTgt spid="145411">
                                            <p:txEl>
                                              <p:charRg st="120" end="14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145411">
                                            <p:txEl>
                                              <p:charRg st="143" end="164"/>
                                            </p:txEl>
                                          </p:spTgt>
                                        </p:tgtEl>
                                        <p:attrNameLst>
                                          <p:attrName>style.visibility</p:attrName>
                                        </p:attrNameLst>
                                      </p:cBhvr>
                                      <p:to>
                                        <p:strVal val="visible"/>
                                      </p:to>
                                    </p:set>
                                    <p:animEffect transition="in" filter="slide(fromBottom)">
                                      <p:cBhvr>
                                        <p:cTn id="27" dur="500"/>
                                        <p:tgtEl>
                                          <p:spTgt spid="145411">
                                            <p:txEl>
                                              <p:charRg st="143" end="16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54D9C0E-C2C3-4100-B11F-63753CFC5619}"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5779" name="Rectangle 3"/>
          <p:cNvSpPr>
            <a:spLocks noGrp="1"/>
          </p:cNvSpPr>
          <p:nvPr>
            <p:ph idx="1" hasCustomPrompt="1"/>
          </p:nvPr>
        </p:nvSpPr>
        <p:spPr>
          <a:xfrm>
            <a:off x="533400" y="1143000"/>
            <a:ext cx="7924800" cy="3352800"/>
          </a:xfrm>
        </p:spPr>
        <p:txBody>
          <a:bodyPr vert="horz" wrap="square" lIns="91440" tIns="45720" rIns="91440" bIns="45720" anchor="t" anchorCtr="0"/>
          <a:p>
            <a:pPr marL="2568575" indent="-2568575" eaLnBrk="1" hangingPunct="1">
              <a:lnSpc>
                <a:spcPct val="120000"/>
              </a:lnSpc>
              <a:spcBef>
                <a:spcPct val="0"/>
              </a:spcBef>
              <a:buNone/>
            </a:pPr>
            <a:r>
              <a:rPr lang="en-US" altLang="zh-CN" sz="2800" b="1" dirty="0">
                <a:solidFill>
                  <a:schemeClr val="folHlink"/>
                </a:solidFill>
                <a:latin typeface="Times New Roman" panose="02020603050405020304" pitchFamily="18" charset="0"/>
                <a:ea typeface="黑体" panose="02010609060101010101" pitchFamily="49" charset="-122"/>
              </a:rPr>
              <a:t>6 .</a:t>
            </a:r>
            <a:r>
              <a:rPr lang="zh-CN" altLang="en-US" sz="2800" b="1" dirty="0">
                <a:solidFill>
                  <a:schemeClr val="folHlink"/>
                </a:solidFill>
                <a:latin typeface="Times New Roman" panose="02020603050405020304" pitchFamily="18" charset="0"/>
                <a:ea typeface="黑体" panose="02010609060101010101" pitchFamily="49" charset="-122"/>
              </a:rPr>
              <a:t>多个量词的使用</a:t>
            </a:r>
            <a:endParaRPr lang="zh-CN" altLang="en-US" sz="2800" b="1" dirty="0">
              <a:solidFill>
                <a:schemeClr val="folHlink"/>
              </a:solidFill>
              <a:latin typeface="Times New Roman" panose="02020603050405020304" pitchFamily="18" charset="0"/>
              <a:ea typeface="黑体" panose="02010609060101010101" pitchFamily="49" charset="-122"/>
            </a:endParaRPr>
          </a:p>
          <a:p>
            <a:pPr marL="2568575" indent="-2568575" eaLnBrk="1" hangingPunct="1">
              <a:lnSpc>
                <a:spcPct val="120000"/>
              </a:lnSpc>
              <a:spcBef>
                <a:spcPct val="0"/>
              </a:spcBef>
              <a:buNone/>
            </a:pPr>
            <a:r>
              <a:rPr lang="zh-CN" altLang="en-US" sz="2800" b="1" dirty="0">
                <a:solidFill>
                  <a:srgbClr val="0000CC"/>
                </a:solidFill>
                <a:latin typeface="Times New Roman" panose="02020603050405020304" pitchFamily="18" charset="0"/>
                <a:ea typeface="黑体" panose="02010609060101010101" pitchFamily="49" charset="-122"/>
              </a:rPr>
              <a:t>（</a:t>
            </a:r>
            <a:r>
              <a:rPr lang="en-US" altLang="zh-CN" sz="2800" b="1" dirty="0">
                <a:solidFill>
                  <a:srgbClr val="0000CC"/>
                </a:solidFill>
                <a:latin typeface="Times New Roman" panose="02020603050405020304" pitchFamily="18" charset="0"/>
                <a:ea typeface="黑体" panose="02010609060101010101" pitchFamily="49" charset="-122"/>
              </a:rPr>
              <a:t>a</a:t>
            </a:r>
            <a:r>
              <a:rPr lang="zh-CN" altLang="en-US" sz="2800" b="1" dirty="0">
                <a:solidFill>
                  <a:srgbClr val="0000CC"/>
                </a:solidFill>
                <a:latin typeface="Times New Roman" panose="02020603050405020304" pitchFamily="18" charset="0"/>
                <a:ea typeface="黑体" panose="02010609060101010101" pitchFamily="49" charset="-122"/>
              </a:rPr>
              <a:t>）量词出现的次序直接关系到命题的含义</a:t>
            </a:r>
            <a:endParaRPr lang="zh-CN" altLang="en-US" sz="2800" b="1" dirty="0">
              <a:solidFill>
                <a:srgbClr val="0000CC"/>
              </a:solidFill>
              <a:latin typeface="Times New Roman" panose="02020603050405020304" pitchFamily="18" charset="0"/>
              <a:ea typeface="黑体" panose="02010609060101010101" pitchFamily="49" charset="-122"/>
            </a:endParaRPr>
          </a:p>
          <a:p>
            <a:pPr marL="2568575" indent="-2568575"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zh-CN" altLang="en-US" sz="2800" b="1" dirty="0">
                <a:solidFill>
                  <a:srgbClr val="000000"/>
                </a:solidFill>
                <a:latin typeface="Times New Roman" panose="02020603050405020304" pitchFamily="18" charset="0"/>
                <a:ea typeface="黑体" panose="02010609060101010101" pitchFamily="49" charset="-122"/>
              </a:rPr>
              <a:t>表示：“无论选定一个什么样的</a:t>
            </a:r>
            <a:r>
              <a:rPr lang="en-US" altLang="zh-CN" sz="2800" b="1" dirty="0">
                <a:solidFill>
                  <a:srgbClr val="000000"/>
                </a:solidFill>
                <a:latin typeface="Times New Roman" panose="02020603050405020304" pitchFamily="18" charset="0"/>
                <a:ea typeface="黑体" panose="02010609060101010101" pitchFamily="49" charset="-122"/>
              </a:rPr>
              <a:t>x</a:t>
            </a:r>
            <a:r>
              <a:rPr lang="zh-CN" altLang="en-US" sz="2800" b="1" dirty="0">
                <a:solidFill>
                  <a:srgbClr val="000000"/>
                </a:solidFill>
                <a:latin typeface="Times New Roman" panose="02020603050405020304" pitchFamily="18" charset="0"/>
                <a:ea typeface="黑体" panose="02010609060101010101" pitchFamily="49" charset="-122"/>
              </a:rPr>
              <a:t>值总能找到一个</a:t>
            </a:r>
            <a:r>
              <a:rPr lang="en-US" altLang="zh-CN" sz="2800" b="1" dirty="0">
                <a:solidFill>
                  <a:srgbClr val="000000"/>
                </a:solidFill>
                <a:latin typeface="Times New Roman" panose="02020603050405020304" pitchFamily="18" charset="0"/>
                <a:ea typeface="黑体" panose="02010609060101010101" pitchFamily="49" charset="-122"/>
              </a:rPr>
              <a:t>y</a:t>
            </a:r>
            <a:r>
              <a:rPr lang="zh-CN" altLang="en-US" sz="2800" b="1" dirty="0">
                <a:solidFill>
                  <a:srgbClr val="000000"/>
                </a:solidFill>
                <a:latin typeface="Times New Roman" panose="02020603050405020304" pitchFamily="18" charset="0"/>
                <a:ea typeface="黑体" panose="02010609060101010101" pitchFamily="49" charset="-122"/>
              </a:rPr>
              <a:t>能使</a:t>
            </a:r>
            <a:r>
              <a:rPr lang="en-US" altLang="zh-CN" sz="2800" b="1" dirty="0">
                <a:solidFill>
                  <a:srgbClr val="000000"/>
                </a:solidFill>
                <a:latin typeface="Times New Roman" panose="02020603050405020304" pitchFamily="18" charset="0"/>
                <a:ea typeface="黑体" panose="02010609060101010101" pitchFamily="49" charset="-122"/>
              </a:rPr>
              <a:t>x</a:t>
            </a:r>
            <a:r>
              <a:rPr lang="zh-CN" altLang="en-US" sz="2800" b="1" dirty="0">
                <a:solidFill>
                  <a:srgbClr val="000000"/>
                </a:solidFill>
                <a:latin typeface="Times New Roman" panose="02020603050405020304" pitchFamily="18" charset="0"/>
                <a:ea typeface="黑体" panose="02010609060101010101" pitchFamily="49" charset="-122"/>
              </a:rPr>
              <a:t>和</a:t>
            </a:r>
            <a:r>
              <a:rPr lang="en-US" altLang="zh-CN" sz="2800" b="1" dirty="0">
                <a:solidFill>
                  <a:srgbClr val="000000"/>
                </a:solidFill>
                <a:latin typeface="Times New Roman" panose="02020603050405020304" pitchFamily="18" charset="0"/>
                <a:ea typeface="黑体" panose="02010609060101010101" pitchFamily="49" charset="-122"/>
              </a:rPr>
              <a:t>y…”</a:t>
            </a:r>
            <a:endParaRPr lang="en-US" altLang="zh-CN" sz="2800" b="1" dirty="0">
              <a:solidFill>
                <a:srgbClr val="000000"/>
              </a:solidFill>
              <a:latin typeface="Times New Roman" panose="02020603050405020304" pitchFamily="18" charset="0"/>
              <a:ea typeface="黑体" panose="02010609060101010101" pitchFamily="49" charset="-122"/>
            </a:endParaRPr>
          </a:p>
          <a:p>
            <a:pPr marL="2568575" indent="-2568575" eaLnBrk="1" hangingPunct="1">
              <a:lnSpc>
                <a:spcPct val="120000"/>
              </a:lnSpc>
              <a:spcBef>
                <a:spcPct val="0"/>
              </a:spcBef>
              <a:buNone/>
            </a:pPr>
            <a:r>
              <a:rPr lang="en-US" altLang="zh-CN" sz="2800" b="1" dirty="0">
                <a:solidFill>
                  <a:srgbClr val="000000"/>
                </a:solidFill>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000000"/>
                </a:solidFill>
                <a:latin typeface="Times New Roman" panose="02020603050405020304" pitchFamily="18" charset="0"/>
                <a:ea typeface="黑体" panose="02010609060101010101" pitchFamily="49" charset="-122"/>
              </a:rPr>
              <a:t>表示：“只选取某个</a:t>
            </a:r>
            <a:r>
              <a:rPr lang="en-US" altLang="zh-CN" sz="2800" b="1" dirty="0">
                <a:solidFill>
                  <a:srgbClr val="000000"/>
                </a:solidFill>
                <a:latin typeface="Times New Roman" panose="02020603050405020304" pitchFamily="18" charset="0"/>
                <a:ea typeface="黑体" panose="02010609060101010101" pitchFamily="49" charset="-122"/>
              </a:rPr>
              <a:t>y</a:t>
            </a:r>
            <a:r>
              <a:rPr lang="zh-CN" altLang="en-US" sz="2800" b="1" dirty="0">
                <a:solidFill>
                  <a:srgbClr val="000000"/>
                </a:solidFill>
                <a:latin typeface="Times New Roman" panose="02020603050405020304" pitchFamily="18" charset="0"/>
                <a:ea typeface="黑体" panose="02010609060101010101" pitchFamily="49" charset="-122"/>
              </a:rPr>
              <a:t>值，以致无论怎样选定一个</a:t>
            </a:r>
            <a:r>
              <a:rPr lang="en-US" altLang="zh-CN" sz="2800" b="1" dirty="0">
                <a:solidFill>
                  <a:srgbClr val="000000"/>
                </a:solidFill>
                <a:latin typeface="Times New Roman" panose="02020603050405020304" pitchFamily="18" charset="0"/>
                <a:ea typeface="黑体" panose="02010609060101010101" pitchFamily="49" charset="-122"/>
              </a:rPr>
              <a:t>x</a:t>
            </a:r>
            <a:r>
              <a:rPr lang="zh-CN" altLang="en-US" sz="2800" b="1" dirty="0">
                <a:solidFill>
                  <a:srgbClr val="000000"/>
                </a:solidFill>
                <a:latin typeface="Times New Roman" panose="02020603050405020304" pitchFamily="18" charset="0"/>
                <a:ea typeface="黑体" panose="02010609060101010101" pitchFamily="49" charset="-122"/>
              </a:rPr>
              <a:t>，能够使</a:t>
            </a:r>
            <a:r>
              <a:rPr lang="en-US" altLang="zh-CN" sz="2800" b="1" dirty="0">
                <a:solidFill>
                  <a:srgbClr val="000000"/>
                </a:solidFill>
                <a:latin typeface="Times New Roman" panose="02020603050405020304" pitchFamily="18" charset="0"/>
                <a:ea typeface="黑体" panose="02010609060101010101" pitchFamily="49" charset="-122"/>
              </a:rPr>
              <a:t>y</a:t>
            </a:r>
            <a:r>
              <a:rPr lang="zh-CN" altLang="en-US" sz="2800" b="1" dirty="0">
                <a:solidFill>
                  <a:srgbClr val="000000"/>
                </a:solidFill>
                <a:latin typeface="Times New Roman" panose="02020603050405020304" pitchFamily="18" charset="0"/>
                <a:ea typeface="黑体" panose="02010609060101010101" pitchFamily="49" charset="-122"/>
              </a:rPr>
              <a:t>和</a:t>
            </a:r>
            <a:r>
              <a:rPr lang="en-US" altLang="zh-CN" sz="2800" b="1" dirty="0">
                <a:solidFill>
                  <a:srgbClr val="000000"/>
                </a:solidFill>
                <a:latin typeface="Times New Roman" panose="02020603050405020304" pitchFamily="18" charset="0"/>
                <a:ea typeface="黑体" panose="02010609060101010101" pitchFamily="49" charset="-122"/>
              </a:rPr>
              <a:t>x…”             </a:t>
            </a:r>
            <a:endParaRPr lang="en-US" altLang="zh-CN" sz="2800" b="1" dirty="0">
              <a:solidFill>
                <a:srgbClr val="000000"/>
              </a:solidFill>
              <a:latin typeface="Times New Roman" panose="02020603050405020304" pitchFamily="18" charset="0"/>
              <a:ea typeface="黑体" panose="02010609060101010101" pitchFamily="49" charset="-122"/>
            </a:endParaRPr>
          </a:p>
        </p:txBody>
      </p:sp>
      <p:sp>
        <p:nvSpPr>
          <p:cNvPr id="7578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51205" name="Text Box 5"/>
          <p:cNvSpPr txBox="1"/>
          <p:nvPr/>
        </p:nvSpPr>
        <p:spPr>
          <a:xfrm>
            <a:off x="609600" y="4572000"/>
            <a:ext cx="8077200" cy="2143125"/>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例：</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x,y</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的个体</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域</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鞋子</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P(x,y):x</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和</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y</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配成一双鞋子。</a:t>
            </a:r>
            <a:b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b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y)P(x,y)</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T</a:t>
            </a:r>
            <a:endPar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marL="0" lvl="0" indent="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(y)(</a:t>
            </a:r>
            <a:r>
              <a:rPr lang="en-US" altLang="zh-CN" sz="2800" b="1" dirty="0">
                <a:latin typeface="Times New Roman" panose="02020603050405020304" pitchFamily="18" charset="0"/>
                <a:ea typeface="黑体" panose="02010609060101010101" pitchFamily="49" charset="-122"/>
              </a:rPr>
              <a:t>x)P(x,y)  </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F</a:t>
            </a:r>
            <a:endParaRPr lang="en-US" altLang="zh-CN" sz="2800" dirty="0">
              <a:latin typeface="Times New Roman" panose="02020603050405020304" pitchFamily="18" charset="0"/>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checkerboard(across)">
                                      <p:cBhvr>
                                        <p:cTn id="7" dur="500"/>
                                        <p:tgtEl>
                                          <p:spTgt spid="51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5"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E654E67-DA70-41EE-A6A5-A6120D79432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680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76804" name="Rectangle 3"/>
          <p:cNvSpPr>
            <a:spLocks noGrp="1"/>
          </p:cNvSpPr>
          <p:nvPr>
            <p:ph idx="1" hasCustomPrompt="1"/>
          </p:nvPr>
        </p:nvSpPr>
        <p:spPr>
          <a:xfrm>
            <a:off x="381000" y="1219200"/>
            <a:ext cx="8583613" cy="5378450"/>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下面列出对应的表达式可以看出其不同处：</a:t>
            </a:r>
            <a:endParaRPr lang="zh-CN" altLang="en-US"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设</a:t>
            </a:r>
            <a:r>
              <a:rPr lang="en-US" altLang="zh-CN" sz="2600" b="1" dirty="0">
                <a:solidFill>
                  <a:srgbClr val="000000"/>
                </a:solidFill>
                <a:latin typeface="Times New Roman" panose="02020603050405020304" pitchFamily="18" charset="0"/>
                <a:ea typeface="黑体" panose="02010609060101010101" pitchFamily="49" charset="-122"/>
              </a:rPr>
              <a:t>x</a:t>
            </a:r>
            <a:r>
              <a:rPr lang="zh-CN" altLang="en-US" sz="2600" b="1" dirty="0">
                <a:solidFill>
                  <a:srgbClr val="000000"/>
                </a:solidFill>
                <a:latin typeface="Times New Roman" panose="02020603050405020304" pitchFamily="18" charset="0"/>
                <a:ea typeface="黑体" panose="02010609060101010101" pitchFamily="49" charset="-122"/>
              </a:rPr>
              <a:t>的个体域为 </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2</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solidFill>
                  <a:srgbClr val="000000"/>
                </a:solidFill>
                <a:latin typeface="Times New Roman" panose="02020603050405020304" pitchFamily="18" charset="0"/>
                <a:ea typeface="黑体" panose="02010609060101010101" pitchFamily="49" charset="-122"/>
              </a:rPr>
              <a:t>},   y</a:t>
            </a:r>
            <a:r>
              <a:rPr lang="zh-CN" altLang="en-US" sz="2600" b="1" dirty="0">
                <a:solidFill>
                  <a:srgbClr val="000000"/>
                </a:solidFill>
                <a:latin typeface="Times New Roman" panose="02020603050405020304" pitchFamily="18" charset="0"/>
                <a:ea typeface="黑体" panose="02010609060101010101" pitchFamily="49" charset="-122"/>
              </a:rPr>
              <a:t>的个体域为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2</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solidFill>
                  <a:srgbClr val="000000"/>
                </a:solidFill>
                <a:latin typeface="Times New Roman" panose="02020603050405020304" pitchFamily="18" charset="0"/>
                <a:ea typeface="黑体" panose="02010609060101010101" pitchFamily="49" charset="-122"/>
              </a:rPr>
              <a:t>} </a:t>
            </a:r>
            <a:r>
              <a:rPr lang="zh-CN" altLang="en-US" sz="2600" b="1" dirty="0">
                <a:solidFill>
                  <a:srgbClr val="000000"/>
                </a:solidFill>
                <a:latin typeface="Times New Roman" panose="02020603050405020304" pitchFamily="18" charset="0"/>
                <a:ea typeface="黑体" panose="02010609060101010101" pitchFamily="49" charset="-122"/>
              </a:rPr>
              <a:t>，</a:t>
            </a:r>
            <a:endParaRPr lang="zh-CN" altLang="en-US"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则：</a:t>
            </a:r>
            <a:endParaRPr lang="zh-CN" altLang="en-US" sz="26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yP(x,y) </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Font typeface="Symbol" panose="05050102010706020507" pitchFamily="18" charset="2"/>
              <a:buNone/>
            </a:pPr>
            <a:r>
              <a:rPr lang="en-US" altLang="zh-CN" sz="2600" b="1" dirty="0">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Font typeface="Symbol" panose="05050102010706020507" pitchFamily="18" charset="2"/>
              <a:buNone/>
            </a:pPr>
            <a:r>
              <a:rPr lang="en-US" altLang="zh-CN" sz="2600" b="1" dirty="0">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Font typeface="Symbol" panose="05050102010706020507" pitchFamily="18" charset="2"/>
              <a:buNone/>
            </a:pP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Font typeface="Symbol" panose="05050102010706020507" pitchFamily="18" charset="2"/>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y</a:t>
            </a:r>
            <a:r>
              <a:rPr lang="en-US" altLang="zh-CN" sz="2600" b="1" dirty="0">
                <a:latin typeface="Times New Roman" panose="02020603050405020304" pitchFamily="18" charset="0"/>
                <a:ea typeface="黑体" panose="02010609060101010101" pitchFamily="49" charset="-122"/>
              </a:rPr>
              <a:t>xP(x,y)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Font typeface="Symbol" panose="05050102010706020507" pitchFamily="18" charset="2"/>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00"/>
                </a:solidFill>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Font typeface="Symbol" panose="05050102010706020507" pitchFamily="18" charset="2"/>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1</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t>
            </a:r>
            <a:r>
              <a:rPr lang="en-US" altLang="zh-CN" sz="2600" b="1" dirty="0">
                <a:solidFill>
                  <a:srgbClr val="000000"/>
                </a:solidFill>
                <a:latin typeface="Times New Roman" panose="02020603050405020304" pitchFamily="18" charset="0"/>
                <a:ea typeface="黑体" panose="02010609060101010101" pitchFamily="49" charset="-122"/>
              </a:rPr>
              <a:t>a</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00"/>
                </a:solidFill>
                <a:latin typeface="Times New Roman" panose="02020603050405020304" pitchFamily="18" charset="0"/>
                <a:ea typeface="黑体" panose="02010609060101010101" pitchFamily="49" charset="-122"/>
              </a:rPr>
              <a:t>b</a:t>
            </a:r>
            <a:r>
              <a:rPr lang="en-US" altLang="zh-CN" sz="2600" b="1" baseline="-25000" dirty="0">
                <a:solidFill>
                  <a:srgbClr val="000000"/>
                </a:solidFill>
                <a:latin typeface="Times New Roman" panose="02020603050405020304" pitchFamily="18" charset="0"/>
                <a:ea typeface="黑体" panose="02010609060101010101" pitchFamily="49" charset="-122"/>
              </a:rPr>
              <a:t>n</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86EAB8C-6213-42F3-934F-AEAE5886AE1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3251" name="Rectangle 3"/>
          <p:cNvSpPr>
            <a:spLocks noGrp="1"/>
          </p:cNvSpPr>
          <p:nvPr>
            <p:ph idx="1" hasCustomPrompt="1"/>
          </p:nvPr>
        </p:nvSpPr>
        <p:spPr>
          <a:xfrm>
            <a:off x="304800" y="1143000"/>
            <a:ext cx="8515350" cy="5257800"/>
          </a:xfrm>
        </p:spPr>
        <p:txBody>
          <a:bodyPr vert="horz" wrap="square" lIns="91440" tIns="45720" rIns="91440" bIns="45720" anchor="t" anchorCtr="0"/>
          <a:p>
            <a:pPr eaLnBrk="1" hangingPunct="1">
              <a:lnSpc>
                <a:spcPct val="120000"/>
              </a:lnSpc>
              <a:spcBef>
                <a:spcPct val="0"/>
              </a:spcBef>
              <a:buNone/>
            </a:pPr>
            <a:r>
              <a:rPr lang="zh-CN" altLang="en-US" sz="2400" b="1" dirty="0">
                <a:solidFill>
                  <a:srgbClr val="0000CC"/>
                </a:solidFill>
                <a:latin typeface="Times New Roman" panose="02020603050405020304" pitchFamily="18" charset="0"/>
                <a:ea typeface="黑体" panose="02010609060101010101" pitchFamily="49" charset="-122"/>
              </a:rPr>
              <a:t>（</a:t>
            </a:r>
            <a:r>
              <a:rPr lang="en-US" altLang="zh-CN" sz="2400" b="1" dirty="0">
                <a:solidFill>
                  <a:srgbClr val="0000CC"/>
                </a:solidFill>
                <a:latin typeface="Times New Roman" panose="02020603050405020304" pitchFamily="18" charset="0"/>
                <a:ea typeface="黑体" panose="02010609060101010101" pitchFamily="49" charset="-122"/>
              </a:rPr>
              <a:t>b</a:t>
            </a:r>
            <a:r>
              <a:rPr lang="zh-CN" altLang="en-US" sz="2400" b="1" dirty="0">
                <a:solidFill>
                  <a:srgbClr val="0000CC"/>
                </a:solidFill>
                <a:latin typeface="Times New Roman" panose="02020603050405020304" pitchFamily="18" charset="0"/>
                <a:ea typeface="黑体" panose="02010609060101010101" pitchFamily="49" charset="-122"/>
              </a:rPr>
              <a:t>）在含有多个量词的谓词公式中</a:t>
            </a:r>
            <a:r>
              <a:rPr lang="en-US" altLang="zh-CN" sz="2400" b="1" dirty="0">
                <a:solidFill>
                  <a:srgbClr val="0000CC"/>
                </a:solidFill>
                <a:latin typeface="Times New Roman" panose="02020603050405020304" pitchFamily="18" charset="0"/>
                <a:ea typeface="黑体" panose="02010609060101010101" pitchFamily="49" charset="-122"/>
              </a:rPr>
              <a:t>,</a:t>
            </a:r>
            <a:r>
              <a:rPr lang="en-US" altLang="zh-CN" sz="24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CC"/>
                </a:solidFill>
                <a:latin typeface="Times New Roman" panose="02020603050405020304" pitchFamily="18" charset="0"/>
                <a:ea typeface="黑体" panose="02010609060101010101" pitchFamily="49" charset="-122"/>
              </a:rPr>
              <a:t>x</a:t>
            </a:r>
            <a:r>
              <a:rPr lang="en-US" altLang="zh-CN" sz="24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y, xy</a:t>
            </a:r>
            <a:r>
              <a:rPr lang="zh-CN" altLang="en-US" sz="2400" b="1" dirty="0">
                <a:solidFill>
                  <a:srgbClr val="0000CC"/>
                </a:solidFill>
                <a:latin typeface="Times New Roman" panose="02020603050405020304" pitchFamily="18" charset="0"/>
                <a:ea typeface="黑体" panose="02010609060101010101" pitchFamily="49" charset="-122"/>
              </a:rPr>
              <a:t>的位置是可以改变的</a:t>
            </a:r>
            <a:r>
              <a:rPr lang="en-US" altLang="zh-CN" sz="2400" b="1" dirty="0">
                <a:solidFill>
                  <a:srgbClr val="0000CC"/>
                </a:solidFill>
                <a:latin typeface="Times New Roman" panose="02020603050405020304" pitchFamily="18" charset="0"/>
                <a:ea typeface="黑体" panose="02010609060101010101" pitchFamily="49" charset="-122"/>
              </a:rPr>
              <a:t>,</a:t>
            </a:r>
            <a:r>
              <a:rPr lang="zh-CN" altLang="en-US" sz="2400" b="1" dirty="0">
                <a:solidFill>
                  <a:srgbClr val="0000CC"/>
                </a:solidFill>
                <a:latin typeface="Times New Roman" panose="02020603050405020304" pitchFamily="18" charset="0"/>
                <a:ea typeface="黑体" panose="02010609060101010101" pitchFamily="49" charset="-122"/>
              </a:rPr>
              <a:t>且不影响命题的真值。</a:t>
            </a:r>
            <a:br>
              <a:rPr lang="zh-CN" altLang="en-US" sz="2400" b="1" dirty="0">
                <a:solidFill>
                  <a:srgbClr val="000000"/>
                </a:solidFill>
                <a:latin typeface="Times New Roman" panose="02020603050405020304" pitchFamily="18" charset="0"/>
                <a:ea typeface="黑体" panose="02010609060101010101" pitchFamily="49" charset="-122"/>
              </a:rPr>
            </a:br>
            <a:r>
              <a:rPr lang="zh-CN" altLang="en-US" sz="2400" b="1" dirty="0">
                <a:solidFill>
                  <a:srgbClr val="000000"/>
                </a:solidFill>
                <a:latin typeface="Times New Roman" panose="02020603050405020304" pitchFamily="18" charset="0"/>
                <a:ea typeface="黑体" panose="02010609060101010101" pitchFamily="49" charset="-122"/>
              </a:rPr>
              <a:t> 例：</a:t>
            </a:r>
            <a:r>
              <a:rPr lang="en-US" altLang="zh-CN" sz="2400" b="1" dirty="0">
                <a:solidFill>
                  <a:srgbClr val="000000"/>
                </a:solidFill>
                <a:latin typeface="Times New Roman" panose="02020603050405020304" pitchFamily="18" charset="0"/>
                <a:ea typeface="黑体" panose="02010609060101010101" pitchFamily="49" charset="-122"/>
              </a:rPr>
              <a:t>x,y</a:t>
            </a:r>
            <a:r>
              <a:rPr lang="zh-CN" altLang="en-US" sz="2400" b="1" dirty="0">
                <a:solidFill>
                  <a:srgbClr val="000000"/>
                </a:solidFill>
                <a:latin typeface="Times New Roman" panose="02020603050405020304" pitchFamily="18" charset="0"/>
                <a:ea typeface="黑体" panose="02010609060101010101" pitchFamily="49" charset="-122"/>
              </a:rPr>
              <a:t>的个体域为</a:t>
            </a:r>
            <a:r>
              <a:rPr lang="en-US" altLang="zh-CN" sz="2400" b="1" dirty="0">
                <a:solidFill>
                  <a:srgbClr val="000000"/>
                </a:solidFill>
                <a:latin typeface="Times New Roman" panose="02020603050405020304" pitchFamily="18" charset="0"/>
                <a:ea typeface="黑体" panose="02010609060101010101" pitchFamily="49" charset="-122"/>
              </a:rPr>
              <a:t>N={0,1,2…}</a:t>
            </a:r>
            <a:r>
              <a:rPr lang="zh-CN" altLang="en-US" sz="2400" b="1" dirty="0">
                <a:solidFill>
                  <a:srgbClr val="000000"/>
                </a:solidFill>
                <a:latin typeface="Times New Roman" panose="02020603050405020304" pitchFamily="18" charset="0"/>
                <a:ea typeface="黑体" panose="02010609060101010101" pitchFamily="49" charset="-122"/>
              </a:rPr>
              <a:t>，则 </a:t>
            </a:r>
            <a:endParaRPr lang="zh-CN" altLang="en-US" sz="24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FF0000"/>
                </a:solidFill>
                <a:latin typeface="Times New Roman" panose="02020603050405020304" pitchFamily="18" charset="0"/>
                <a:ea typeface="黑体" panose="02010609060101010101" pitchFamily="49" charset="-122"/>
              </a:rPr>
              <a:t>x</a:t>
            </a:r>
            <a:r>
              <a:rPr lang="en-US" altLang="zh-CN"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yP(x,y)</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yP(0,y)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yP(i,y)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solidFill>
                <a:srgbClr val="00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rPr>
              <a:t>                    </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P(0,0)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P(0,1)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P(0,j)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P(i,0)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P(i,1)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P(i,j)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endPar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P(0,0)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P(1,0)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P(i,0)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1800" b="1" dirty="0">
                <a:latin typeface="Times New Roman" panose="02020603050405020304" pitchFamily="18" charset="0"/>
                <a:ea typeface="黑体" panose="02010609060101010101" pitchFamily="49" charset="-122"/>
              </a:rPr>
              <a:t>∧</a:t>
            </a:r>
            <a:endParaRPr lang="en-US" altLang="zh-CN" sz="24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P(0,1)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P(1,1)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P(i,1)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solidFill>
                  <a:schemeClr val="fo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xP(x,0)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xP(x,1)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xP(x,j) </a:t>
            </a:r>
            <a:r>
              <a:rPr lang="en-US" altLang="zh-CN" sz="1800" b="1" dirty="0">
                <a:latin typeface="Times New Roman" panose="02020603050405020304" pitchFamily="18" charset="0"/>
                <a:ea typeface="黑体" panose="02010609060101010101" pitchFamily="49" charset="-122"/>
              </a:rPr>
              <a:t>∧</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yxP(x,y)</a:t>
            </a:r>
            <a:endParaRPr lang="en-US" altLang="zh-CN"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400" b="1" dirty="0">
                <a:solidFill>
                  <a:srgbClr val="FF0000"/>
                </a:solidFill>
                <a:latin typeface="Times New Roman" panose="02020603050405020304" pitchFamily="18" charset="0"/>
                <a:ea typeface="黑体" panose="02010609060101010101" pitchFamily="49" charset="-122"/>
              </a:rPr>
              <a:t>同样： </a:t>
            </a:r>
            <a:r>
              <a:rPr lang="zh-CN" altLang="en-US"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xyP(x,y) yxP(x,y)</a:t>
            </a:r>
            <a:r>
              <a:rPr lang="en-US" altLang="zh-CN" sz="2400" b="1" dirty="0">
                <a:solidFill>
                  <a:srgbClr val="FF0000"/>
                </a:solidFill>
                <a:latin typeface="Times New Roman" panose="02020603050405020304" pitchFamily="18" charset="0"/>
                <a:ea typeface="黑体" panose="02010609060101010101" pitchFamily="49" charset="-122"/>
              </a:rPr>
              <a:t> </a:t>
            </a:r>
            <a:endParaRPr lang="en-US" altLang="zh-CN" sz="2400" b="1" dirty="0">
              <a:solidFill>
                <a:srgbClr val="FF0000"/>
              </a:solidFill>
              <a:latin typeface="Times New Roman" panose="02020603050405020304" pitchFamily="18" charset="0"/>
              <a:ea typeface="黑体" panose="02010609060101010101" pitchFamily="49" charset="-122"/>
            </a:endParaRPr>
          </a:p>
        </p:txBody>
      </p:sp>
      <p:sp>
        <p:nvSpPr>
          <p:cNvPr id="77828"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53251">
                                            <p:txEl>
                                              <p:charRg st="73" end="113"/>
                                            </p:txEl>
                                          </p:spTgt>
                                        </p:tgtEl>
                                        <p:attrNameLst>
                                          <p:attrName>style.visibility</p:attrName>
                                        </p:attrNameLst>
                                      </p:cBhvr>
                                      <p:to>
                                        <p:strVal val="visible"/>
                                      </p:to>
                                    </p:set>
                                    <p:animEffect transition="in" filter="slide(fromBottom)">
                                      <p:cBhvr>
                                        <p:cTn id="7" dur="500"/>
                                        <p:tgtEl>
                                          <p:spTgt spid="53251">
                                            <p:txEl>
                                              <p:charRg st="73" end="11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53251">
                                            <p:txEl>
                                              <p:charRg st="113" end="174"/>
                                            </p:txEl>
                                          </p:spTgt>
                                        </p:tgtEl>
                                        <p:attrNameLst>
                                          <p:attrName>style.visibility</p:attrName>
                                        </p:attrNameLst>
                                      </p:cBhvr>
                                      <p:to>
                                        <p:strVal val="visible"/>
                                      </p:to>
                                    </p:set>
                                    <p:animEffect transition="in" filter="slide(fromBottom)">
                                      <p:cBhvr>
                                        <p:cTn id="12" dur="500"/>
                                        <p:tgtEl>
                                          <p:spTgt spid="53251">
                                            <p:txEl>
                                              <p:charRg st="113" end="174"/>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53251">
                                            <p:txEl>
                                              <p:charRg st="174" end="237"/>
                                            </p:txEl>
                                          </p:spTgt>
                                        </p:tgtEl>
                                        <p:attrNameLst>
                                          <p:attrName>style.visibility</p:attrName>
                                        </p:attrNameLst>
                                      </p:cBhvr>
                                      <p:to>
                                        <p:strVal val="visible"/>
                                      </p:to>
                                    </p:set>
                                    <p:animEffect transition="in" filter="slide(fromBottom)">
                                      <p:cBhvr>
                                        <p:cTn id="15" dur="500"/>
                                        <p:tgtEl>
                                          <p:spTgt spid="53251">
                                            <p:txEl>
                                              <p:charRg st="174" end="237"/>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nodeType="clickEffect">
                                  <p:stCondLst>
                                    <p:cond delay="0"/>
                                  </p:stCondLst>
                                  <p:childTnLst>
                                    <p:set>
                                      <p:cBhvr>
                                        <p:cTn id="19" dur="1" fill="hold">
                                          <p:stCondLst>
                                            <p:cond delay="0"/>
                                          </p:stCondLst>
                                        </p:cTn>
                                        <p:tgtEl>
                                          <p:spTgt spid="53251">
                                            <p:txEl>
                                              <p:charRg st="419" end="451"/>
                                            </p:txEl>
                                          </p:spTgt>
                                        </p:tgtEl>
                                        <p:attrNameLst>
                                          <p:attrName>style.visibility</p:attrName>
                                        </p:attrNameLst>
                                      </p:cBhvr>
                                      <p:to>
                                        <p:strVal val="visible"/>
                                      </p:to>
                                    </p:set>
                                    <p:animEffect transition="in" filter="slide(fromBottom)">
                                      <p:cBhvr>
                                        <p:cTn id="20" dur="500"/>
                                        <p:tgtEl>
                                          <p:spTgt spid="53251">
                                            <p:txEl>
                                              <p:charRg st="419" end="45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53251">
                                            <p:txEl>
                                              <p:charRg st="359" end="419"/>
                                            </p:txEl>
                                          </p:spTgt>
                                        </p:tgtEl>
                                        <p:attrNameLst>
                                          <p:attrName>style.visibility</p:attrName>
                                        </p:attrNameLst>
                                      </p:cBhvr>
                                      <p:to>
                                        <p:strVal val="visible"/>
                                      </p:to>
                                    </p:set>
                                    <p:animEffect transition="in" filter="slide(fromBottom)">
                                      <p:cBhvr>
                                        <p:cTn id="25" dur="500"/>
                                        <p:tgtEl>
                                          <p:spTgt spid="53251">
                                            <p:txEl>
                                              <p:charRg st="359" end="41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4" fill="hold" nodeType="clickEffect">
                                  <p:stCondLst>
                                    <p:cond delay="0"/>
                                  </p:stCondLst>
                                  <p:childTnLst>
                                    <p:set>
                                      <p:cBhvr>
                                        <p:cTn id="29" dur="1" fill="hold">
                                          <p:stCondLst>
                                            <p:cond delay="0"/>
                                          </p:stCondLst>
                                        </p:cTn>
                                        <p:tgtEl>
                                          <p:spTgt spid="53251">
                                            <p:txEl>
                                              <p:charRg st="237" end="295"/>
                                            </p:txEl>
                                          </p:spTgt>
                                        </p:tgtEl>
                                        <p:attrNameLst>
                                          <p:attrName>style.visibility</p:attrName>
                                        </p:attrNameLst>
                                      </p:cBhvr>
                                      <p:to>
                                        <p:strVal val="visible"/>
                                      </p:to>
                                    </p:set>
                                    <p:animEffect transition="in" filter="slide(fromBottom)">
                                      <p:cBhvr>
                                        <p:cTn id="30" dur="500"/>
                                        <p:tgtEl>
                                          <p:spTgt spid="53251">
                                            <p:txEl>
                                              <p:charRg st="237" end="295"/>
                                            </p:txEl>
                                          </p:spTgt>
                                        </p:tgtEl>
                                      </p:cBhvr>
                                    </p:animEffect>
                                  </p:childTnLst>
                                </p:cTn>
                              </p:par>
                              <p:par>
                                <p:cTn id="31" presetID="12" presetClass="entr" presetSubtype="4" fill="hold" nodeType="withEffect">
                                  <p:stCondLst>
                                    <p:cond delay="0"/>
                                  </p:stCondLst>
                                  <p:childTnLst>
                                    <p:set>
                                      <p:cBhvr>
                                        <p:cTn id="32" dur="1" fill="hold">
                                          <p:stCondLst>
                                            <p:cond delay="0"/>
                                          </p:stCondLst>
                                        </p:cTn>
                                        <p:tgtEl>
                                          <p:spTgt spid="53251">
                                            <p:txEl>
                                              <p:charRg st="295" end="359"/>
                                            </p:txEl>
                                          </p:spTgt>
                                        </p:tgtEl>
                                        <p:attrNameLst>
                                          <p:attrName>style.visibility</p:attrName>
                                        </p:attrNameLst>
                                      </p:cBhvr>
                                      <p:to>
                                        <p:strVal val="visible"/>
                                      </p:to>
                                    </p:set>
                                    <p:animEffect transition="in" filter="slide(fromBottom)">
                                      <p:cBhvr>
                                        <p:cTn id="33" dur="500"/>
                                        <p:tgtEl>
                                          <p:spTgt spid="53251">
                                            <p:txEl>
                                              <p:charRg st="295" end="35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23" presetClass="entr" presetSubtype="16" fill="hold" nodeType="clickEffect">
                                  <p:stCondLst>
                                    <p:cond delay="0"/>
                                  </p:stCondLst>
                                  <p:childTnLst>
                                    <p:set>
                                      <p:cBhvr>
                                        <p:cTn id="37" dur="1" fill="hold">
                                          <p:stCondLst>
                                            <p:cond delay="0"/>
                                          </p:stCondLst>
                                        </p:cTn>
                                        <p:tgtEl>
                                          <p:spTgt spid="53251">
                                            <p:txEl>
                                              <p:charRg st="451" end="479"/>
                                            </p:txEl>
                                          </p:spTgt>
                                        </p:tgtEl>
                                        <p:attrNameLst>
                                          <p:attrName>style.visibility</p:attrName>
                                        </p:attrNameLst>
                                      </p:cBhvr>
                                      <p:to>
                                        <p:strVal val="visible"/>
                                      </p:to>
                                    </p:set>
                                    <p:anim calcmode="lin" valueType="num">
                                      <p:cBhvr>
                                        <p:cTn id="38" dur="500" fill="hold"/>
                                        <p:tgtEl>
                                          <p:spTgt spid="53251">
                                            <p:txEl>
                                              <p:charRg st="451" end="479"/>
                                            </p:txEl>
                                          </p:spTgt>
                                        </p:tgtEl>
                                        <p:attrNameLst>
                                          <p:attrName>ppt_w</p:attrName>
                                        </p:attrNameLst>
                                      </p:cBhvr>
                                      <p:tavLst>
                                        <p:tav tm="0">
                                          <p:val>
                                            <p:fltVal val="0.000000"/>
                                          </p:val>
                                        </p:tav>
                                        <p:tav tm="100000">
                                          <p:val>
                                            <p:strVal val="#ppt_w"/>
                                          </p:val>
                                        </p:tav>
                                      </p:tavLst>
                                    </p:anim>
                                    <p:anim calcmode="lin" valueType="num">
                                      <p:cBhvr>
                                        <p:cTn id="39" dur="500" fill="hold"/>
                                        <p:tgtEl>
                                          <p:spTgt spid="53251">
                                            <p:txEl>
                                              <p:charRg st="451" end="479"/>
                                            </p:txEl>
                                          </p:spTgt>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252EE10B-0017-4535-AF47-CDC6AE79BD6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54275" name="Rectangle 3"/>
          <p:cNvSpPr>
            <a:spLocks noGrp="1"/>
          </p:cNvSpPr>
          <p:nvPr>
            <p:ph idx="1" hasCustomPrompt="1"/>
          </p:nvPr>
        </p:nvSpPr>
        <p:spPr>
          <a:xfrm>
            <a:off x="304800" y="1143000"/>
            <a:ext cx="8382000" cy="5181600"/>
          </a:xfrm>
        </p:spPr>
        <p:txBody>
          <a:bodyPr vert="horz" wrap="square" lIns="91440" tIns="45720" rIns="91440" bIns="45720" anchor="t" anchorCtr="0"/>
          <a:p>
            <a:pPr eaLnBrk="1" hangingPunct="1">
              <a:lnSpc>
                <a:spcPct val="120000"/>
              </a:lnSpc>
              <a:buNone/>
            </a:pPr>
            <a:r>
              <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c</a:t>
            </a:r>
            <a:r>
              <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）量词转换律的推广应用</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把</a:t>
            </a:r>
            <a:r>
              <a:rPr lang="en-US" altLang="zh-CN"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深入到谓词公式前面去的方法。</a:t>
            </a:r>
            <a:endParaRPr lang="zh-CN" altLang="en-US" sz="2800" b="1" dirty="0">
              <a:solidFill>
                <a:srgbClr val="0000CC"/>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rPr>
              <a:t>zP(x,y,z)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x</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latin typeface="Times New Roman" panose="02020603050405020304" pitchFamily="18" charset="0"/>
                <a:ea typeface="黑体" panose="02010609060101010101" pitchFamily="49" charset="-122"/>
              </a:rPr>
              <a:t>zP(x,y,z)</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 xy</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zP(x,y,z)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 xyz</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P(x,y,z)</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78852"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54275">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54275">
                                            <p:txEl>
                                              <p:charRg st="31" end="6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54275">
                                            <p:txEl>
                                              <p:charRg st="67" end="11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54275">
                                            <p:txEl>
                                              <p:charRg st="116" end="16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0FB70DC-EC10-4034-8DDA-F51E3F3E8E9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7987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rPr>
              <a:t>§5  </a:t>
            </a:r>
            <a:r>
              <a:rPr lang="zh-CN" altLang="en-US" sz="3200" b="1" dirty="0">
                <a:solidFill>
                  <a:srgbClr val="0000CC"/>
                </a:solidFill>
                <a:sym typeface="Symbol" panose="05050102010706020507" pitchFamily="18" charset="2"/>
              </a:rPr>
              <a:t>谓词演算的等价式与蕴含式</a:t>
            </a:r>
            <a:endParaRPr lang="zh-CN" altLang="en-US" sz="3200" b="1" dirty="0">
              <a:solidFill>
                <a:srgbClr val="0000CC"/>
              </a:solidFill>
              <a:sym typeface="Symbol" panose="05050102010706020507" pitchFamily="18" charset="2"/>
            </a:endParaRPr>
          </a:p>
        </p:txBody>
      </p:sp>
      <p:sp>
        <p:nvSpPr>
          <p:cNvPr id="99331" name="Rectangle 3"/>
          <p:cNvSpPr>
            <a:spLocks noGrp="1"/>
          </p:cNvSpPr>
          <p:nvPr>
            <p:ph idx="1" hasCustomPrompt="1"/>
          </p:nvPr>
        </p:nvSpPr>
        <p:spPr>
          <a:xfrm>
            <a:off x="228600" y="1295400"/>
            <a:ext cx="8382000" cy="5334000"/>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d</a:t>
            </a: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）两个量词</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所组成的谓词公式的等价式和永真蕴含式（</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8</a:t>
            </a:r>
            <a:r>
              <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个）</a:t>
            </a:r>
            <a:endParaRPr lang="zh-CN" altLang="en-US"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y)P(x,y)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y)(</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x)P(x,y) </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latin typeface="Times New Roman" panose="02020603050405020304" pitchFamily="18" charset="0"/>
                <a:ea typeface="黑体" panose="02010609060101010101" pitchFamily="49" charset="-122"/>
              </a:rPr>
              <a:t>P(x,y)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y)(</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latin typeface="Times New Roman" panose="02020603050405020304" pitchFamily="18" charset="0"/>
                <a:ea typeface="黑体" panose="02010609060101010101" pitchFamily="49" charset="-122"/>
              </a:rPr>
              <a:t>P(x,y)</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rgbClr val="0000CC"/>
                </a:solidFill>
                <a:latin typeface="Times New Roman" panose="02020603050405020304" pitchFamily="18" charset="0"/>
                <a:ea typeface="黑体" panose="02010609060101010101" pitchFamily="49" charset="-122"/>
              </a:rPr>
              <a:t>       (</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x)(</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y)P(x,y)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(y)(</a:t>
            </a:r>
            <a:r>
              <a:rPr lang="en-US" altLang="zh-CN" sz="2600" b="1" dirty="0">
                <a:solidFill>
                  <a:srgbClr val="0000CC"/>
                </a:solidFill>
                <a:latin typeface="Times New Roman" panose="02020603050405020304" pitchFamily="18" charset="0"/>
                <a:ea typeface="黑体" panose="02010609060101010101" pitchFamily="49" charset="-122"/>
              </a:rPr>
              <a:t>x)P(x,y)</a:t>
            </a:r>
            <a:endParaRPr lang="en-US" altLang="zh-CN" sz="26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rgbClr val="0000CC"/>
                </a:solidFill>
                <a:latin typeface="Times New Roman" panose="02020603050405020304" pitchFamily="18" charset="0"/>
                <a:ea typeface="黑体" panose="02010609060101010101" pitchFamily="49" charset="-122"/>
              </a:rPr>
              <a:t>       (</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y)(</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x)P(x,y)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(x)(</a:t>
            </a:r>
            <a:r>
              <a:rPr lang="en-US" altLang="zh-CN" sz="2600" b="1" dirty="0">
                <a:solidFill>
                  <a:srgbClr val="0000CC"/>
                </a:solidFill>
                <a:latin typeface="Times New Roman" panose="02020603050405020304" pitchFamily="18" charset="0"/>
                <a:ea typeface="黑体" panose="02010609060101010101" pitchFamily="49" charset="-122"/>
              </a:rPr>
              <a:t>y)P(x,y)</a:t>
            </a:r>
            <a:endParaRPr lang="en-US" altLang="zh-CN" sz="26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latin typeface="Times New Roman" panose="02020603050405020304" pitchFamily="18" charset="0"/>
                <a:ea typeface="黑体" panose="02010609060101010101" pitchFamily="49" charset="-122"/>
              </a:rPr>
              <a:t>x)P(x,y)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x)(</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latin typeface="Times New Roman" panose="02020603050405020304" pitchFamily="18" charset="0"/>
                <a:ea typeface="黑体" panose="02010609060101010101" pitchFamily="49" charset="-122"/>
              </a:rPr>
              <a:t>P(x,y) </a:t>
            </a:r>
            <a:endParaRPr lang="en-US" altLang="zh-CN" sz="2600" b="1" dirty="0">
              <a:latin typeface="Times New Roman" panose="02020603050405020304" pitchFamily="18" charset="0"/>
              <a:ea typeface="黑体" panose="02010609060101010101" pitchFamily="49" charset="-122"/>
            </a:endParaRPr>
          </a:p>
          <a:p>
            <a:pPr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(x)(</a:t>
            </a:r>
            <a:r>
              <a:rPr lang="en-US" altLang="zh-CN" sz="2600" b="1" dirty="0">
                <a:latin typeface="Times New Roman" panose="02020603050405020304" pitchFamily="18" charset="0"/>
                <a:ea typeface="黑体" panose="02010609060101010101" pitchFamily="49" charset="-122"/>
              </a:rPr>
              <a:t>y)P(x,y)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y)(</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latin typeface="Times New Roman" panose="02020603050405020304" pitchFamily="18" charset="0"/>
                <a:ea typeface="黑体" panose="02010609060101010101" pitchFamily="49" charset="-122"/>
              </a:rPr>
              <a:t>P(x,y) </a:t>
            </a:r>
            <a:endParaRPr lang="en-US" altLang="zh-CN" sz="2600" b="1" dirty="0">
              <a:latin typeface="Times New Roman" panose="02020603050405020304" pitchFamily="18" charset="0"/>
              <a:ea typeface="黑体" panose="02010609060101010101" pitchFamily="49" charset="-122"/>
            </a:endParaRPr>
          </a:p>
          <a:p>
            <a:pPr eaLnBrk="1" hangingPunct="1">
              <a:buNone/>
            </a:pPr>
            <a:r>
              <a:rPr lang="en-US" altLang="zh-CN" sz="2600" b="1" dirty="0">
                <a:solidFill>
                  <a:srgbClr val="0000CC"/>
                </a:solidFill>
                <a:latin typeface="Times New Roman" panose="02020603050405020304" pitchFamily="18" charset="0"/>
                <a:ea typeface="黑体" panose="02010609060101010101" pitchFamily="49" charset="-122"/>
              </a:rPr>
              <a:t>       (</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x)(</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solidFill>
                  <a:srgbClr val="0000CC"/>
                </a:solidFill>
                <a:latin typeface="Times New Roman" panose="02020603050405020304" pitchFamily="18" charset="0"/>
                <a:ea typeface="黑体" panose="02010609060101010101" pitchFamily="49" charset="-122"/>
              </a:rPr>
              <a:t>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CC"/>
                </a:solidFill>
                <a:latin typeface="Times New Roman" panose="02020603050405020304" pitchFamily="18" charset="0"/>
                <a:ea typeface="黑体" panose="02010609060101010101" pitchFamily="49" charset="-122"/>
              </a:rPr>
              <a:t>y)(</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rgbClr val="0000CC"/>
                </a:solidFill>
                <a:latin typeface="Times New Roman" panose="02020603050405020304" pitchFamily="18" charset="0"/>
                <a:ea typeface="黑体" panose="02010609060101010101" pitchFamily="49" charset="-122"/>
              </a:rPr>
              <a:t>P(x,y) </a:t>
            </a:r>
            <a:endParaRPr lang="en-US" altLang="zh-CN" sz="2600" b="1" dirty="0">
              <a:solidFill>
                <a:srgbClr val="0000CC"/>
              </a:solidFill>
              <a:latin typeface="Times New Roman" panose="02020603050405020304" pitchFamily="18" charset="0"/>
              <a:ea typeface="黑体" panose="02010609060101010101" pitchFamily="49" charset="-122"/>
            </a:endParaRPr>
          </a:p>
          <a:p>
            <a:pPr eaLnBrk="1" hangingPunct="1">
              <a:buNone/>
            </a:pPr>
            <a:r>
              <a:rPr lang="en-US" altLang="zh-CN" sz="2600" b="1" dirty="0">
                <a:solidFill>
                  <a:srgbClr val="0000CC"/>
                </a:solidFill>
                <a:latin typeface="Times New Roman" panose="02020603050405020304" pitchFamily="18" charset="0"/>
                <a:ea typeface="黑体" panose="02010609060101010101" pitchFamily="49" charset="-122"/>
              </a:rPr>
              <a:t>       (</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rPr>
              <a:t>y)(</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x)</a:t>
            </a:r>
            <a:r>
              <a:rPr lang="en-US" altLang="zh-CN" sz="2600" b="1" dirty="0">
                <a:solidFill>
                  <a:srgbClr val="0000CC"/>
                </a:solidFill>
                <a:latin typeface="Times New Roman" panose="02020603050405020304" pitchFamily="18" charset="0"/>
                <a:ea typeface="黑体" panose="02010609060101010101" pitchFamily="49" charset="-122"/>
              </a:rPr>
              <a:t>P(x,y) </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0000CC"/>
                </a:solidFill>
                <a:latin typeface="Times New Roman" panose="02020603050405020304" pitchFamily="18" charset="0"/>
                <a:ea typeface="黑体" panose="02010609060101010101" pitchFamily="49" charset="-122"/>
              </a:rPr>
              <a:t>x)(</a:t>
            </a:r>
            <a:r>
              <a:rPr lang="en-US" altLang="zh-CN" sz="2600" b="1" dirty="0">
                <a:solidFill>
                  <a:srgbClr val="0000CC"/>
                </a:solidFill>
                <a:latin typeface="Times New Roman" panose="02020603050405020304" pitchFamily="18" charset="0"/>
                <a:ea typeface="黑体" panose="02010609060101010101" pitchFamily="49" charset="-122"/>
                <a:sym typeface="Symbol" panose="05050102010706020507" pitchFamily="18" charset="2"/>
              </a:rPr>
              <a:t>y)</a:t>
            </a:r>
            <a:r>
              <a:rPr lang="en-US" altLang="zh-CN" sz="2600" b="1" dirty="0">
                <a:solidFill>
                  <a:srgbClr val="0000CC"/>
                </a:solidFill>
                <a:latin typeface="Times New Roman" panose="02020603050405020304" pitchFamily="18" charset="0"/>
                <a:ea typeface="黑体" panose="02010609060101010101" pitchFamily="49" charset="-122"/>
              </a:rPr>
              <a:t>P(x,y)</a:t>
            </a:r>
            <a:r>
              <a:rPr lang="en-US" altLang="zh-CN" sz="2600" b="1" dirty="0">
                <a:latin typeface="Times New Roman" panose="02020603050405020304" pitchFamily="18" charset="0"/>
                <a:ea typeface="黑体" panose="02010609060101010101" pitchFamily="49" charset="-122"/>
              </a:rPr>
              <a:t>       </a:t>
            </a:r>
            <a:endParaRPr lang="en-US" altLang="zh-CN" sz="26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99331">
                                            <p:txEl>
                                              <p:charRg st="34" end="73"/>
                                            </p:txEl>
                                          </p:spTgt>
                                        </p:tgtEl>
                                        <p:attrNameLst>
                                          <p:attrName>style.visibility</p:attrName>
                                        </p:attrNameLst>
                                      </p:cBhvr>
                                      <p:to>
                                        <p:strVal val="visible"/>
                                      </p:to>
                                    </p:set>
                                    <p:animEffect transition="in" filter="slide(fromBottom)">
                                      <p:cBhvr>
                                        <p:cTn id="7" dur="500"/>
                                        <p:tgtEl>
                                          <p:spTgt spid="99331">
                                            <p:txEl>
                                              <p:charRg st="34" end="73"/>
                                            </p:txEl>
                                          </p:spTgt>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99331">
                                            <p:txEl>
                                              <p:charRg st="73" end="113"/>
                                            </p:txEl>
                                          </p:spTgt>
                                        </p:tgtEl>
                                        <p:attrNameLst>
                                          <p:attrName>style.visibility</p:attrName>
                                        </p:attrNameLst>
                                      </p:cBhvr>
                                      <p:to>
                                        <p:strVal val="visible"/>
                                      </p:to>
                                    </p:set>
                                    <p:animEffect transition="in" filter="slide(fromBottom)">
                                      <p:cBhvr>
                                        <p:cTn id="11" dur="500"/>
                                        <p:tgtEl>
                                          <p:spTgt spid="99331">
                                            <p:txEl>
                                              <p:charRg st="73" end="113"/>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2" presetClass="entr" presetSubtype="4" fill="hold" nodeType="clickEffect">
                                  <p:stCondLst>
                                    <p:cond delay="0"/>
                                  </p:stCondLst>
                                  <p:childTnLst>
                                    <p:set>
                                      <p:cBhvr>
                                        <p:cTn id="15" dur="1" fill="hold">
                                          <p:stCondLst>
                                            <p:cond delay="0"/>
                                          </p:stCondLst>
                                        </p:cTn>
                                        <p:tgtEl>
                                          <p:spTgt spid="99331">
                                            <p:txEl>
                                              <p:charRg st="113" end="152"/>
                                            </p:txEl>
                                          </p:spTgt>
                                        </p:tgtEl>
                                        <p:attrNameLst>
                                          <p:attrName>style.visibility</p:attrName>
                                        </p:attrNameLst>
                                      </p:cBhvr>
                                      <p:to>
                                        <p:strVal val="visible"/>
                                      </p:to>
                                    </p:set>
                                    <p:animEffect transition="in" filter="slide(fromBottom)">
                                      <p:cBhvr>
                                        <p:cTn id="16" dur="500"/>
                                        <p:tgtEl>
                                          <p:spTgt spid="99331">
                                            <p:txEl>
                                              <p:charRg st="113" end="152"/>
                                            </p:txEl>
                                          </p:spTgt>
                                        </p:tgtEl>
                                      </p:cBhvr>
                                    </p:animEffect>
                                  </p:childTnLst>
                                </p:cTn>
                              </p:par>
                            </p:childTnLst>
                          </p:cTn>
                        </p:par>
                        <p:par>
                          <p:cTn id="17" fill="hold">
                            <p:stCondLst>
                              <p:cond delay="500"/>
                            </p:stCondLst>
                            <p:childTnLst>
                              <p:par>
                                <p:cTn id="18" presetID="12" presetClass="entr" presetSubtype="4" fill="hold" nodeType="afterEffect">
                                  <p:stCondLst>
                                    <p:cond delay="0"/>
                                  </p:stCondLst>
                                  <p:childTnLst>
                                    <p:set>
                                      <p:cBhvr>
                                        <p:cTn id="19" dur="1" fill="hold">
                                          <p:stCondLst>
                                            <p:cond delay="0"/>
                                          </p:stCondLst>
                                        </p:cTn>
                                        <p:tgtEl>
                                          <p:spTgt spid="99331">
                                            <p:txEl>
                                              <p:charRg st="152" end="191"/>
                                            </p:txEl>
                                          </p:spTgt>
                                        </p:tgtEl>
                                        <p:attrNameLst>
                                          <p:attrName>style.visibility</p:attrName>
                                        </p:attrNameLst>
                                      </p:cBhvr>
                                      <p:to>
                                        <p:strVal val="visible"/>
                                      </p:to>
                                    </p:set>
                                    <p:animEffect transition="in" filter="slide(fromBottom)">
                                      <p:cBhvr>
                                        <p:cTn id="20" dur="500"/>
                                        <p:tgtEl>
                                          <p:spTgt spid="99331">
                                            <p:txEl>
                                              <p:charRg st="152" end="19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4" fill="hold" nodeType="clickEffect">
                                  <p:stCondLst>
                                    <p:cond delay="0"/>
                                  </p:stCondLst>
                                  <p:childTnLst>
                                    <p:set>
                                      <p:cBhvr>
                                        <p:cTn id="24" dur="1" fill="hold">
                                          <p:stCondLst>
                                            <p:cond delay="0"/>
                                          </p:stCondLst>
                                        </p:cTn>
                                        <p:tgtEl>
                                          <p:spTgt spid="99331">
                                            <p:txEl>
                                              <p:charRg st="191" end="231"/>
                                            </p:txEl>
                                          </p:spTgt>
                                        </p:tgtEl>
                                        <p:attrNameLst>
                                          <p:attrName>style.visibility</p:attrName>
                                        </p:attrNameLst>
                                      </p:cBhvr>
                                      <p:to>
                                        <p:strVal val="visible"/>
                                      </p:to>
                                    </p:set>
                                    <p:animEffect transition="in" filter="slide(fromBottom)">
                                      <p:cBhvr>
                                        <p:cTn id="25" dur="500"/>
                                        <p:tgtEl>
                                          <p:spTgt spid="99331">
                                            <p:txEl>
                                              <p:charRg st="191" end="231"/>
                                            </p:txEl>
                                          </p:spTgt>
                                        </p:tgtEl>
                                      </p:cBhvr>
                                    </p:animEffect>
                                  </p:childTnLst>
                                </p:cTn>
                              </p:par>
                            </p:childTnLst>
                          </p:cTn>
                        </p:par>
                        <p:par>
                          <p:cTn id="26" fill="hold">
                            <p:stCondLst>
                              <p:cond delay="500"/>
                            </p:stCondLst>
                            <p:childTnLst>
                              <p:par>
                                <p:cTn id="27" presetID="12" presetClass="entr" presetSubtype="4" fill="hold" nodeType="afterEffect">
                                  <p:stCondLst>
                                    <p:cond delay="0"/>
                                  </p:stCondLst>
                                  <p:childTnLst>
                                    <p:set>
                                      <p:cBhvr>
                                        <p:cTn id="28" dur="1" fill="hold">
                                          <p:stCondLst>
                                            <p:cond delay="0"/>
                                          </p:stCondLst>
                                        </p:cTn>
                                        <p:tgtEl>
                                          <p:spTgt spid="99331">
                                            <p:txEl>
                                              <p:charRg st="231" end="271"/>
                                            </p:txEl>
                                          </p:spTgt>
                                        </p:tgtEl>
                                        <p:attrNameLst>
                                          <p:attrName>style.visibility</p:attrName>
                                        </p:attrNameLst>
                                      </p:cBhvr>
                                      <p:to>
                                        <p:strVal val="visible"/>
                                      </p:to>
                                    </p:set>
                                    <p:animEffect transition="in" filter="slide(fromBottom)">
                                      <p:cBhvr>
                                        <p:cTn id="29" dur="500"/>
                                        <p:tgtEl>
                                          <p:spTgt spid="99331">
                                            <p:txEl>
                                              <p:charRg st="231" end="27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2" presetClass="entr" presetSubtype="4" fill="hold" nodeType="clickEffect">
                                  <p:stCondLst>
                                    <p:cond delay="0"/>
                                  </p:stCondLst>
                                  <p:childTnLst>
                                    <p:set>
                                      <p:cBhvr>
                                        <p:cTn id="33" dur="1" fill="hold">
                                          <p:stCondLst>
                                            <p:cond delay="0"/>
                                          </p:stCondLst>
                                        </p:cTn>
                                        <p:tgtEl>
                                          <p:spTgt spid="99331">
                                            <p:txEl>
                                              <p:charRg st="271" end="311"/>
                                            </p:txEl>
                                          </p:spTgt>
                                        </p:tgtEl>
                                        <p:attrNameLst>
                                          <p:attrName>style.visibility</p:attrName>
                                        </p:attrNameLst>
                                      </p:cBhvr>
                                      <p:to>
                                        <p:strVal val="visible"/>
                                      </p:to>
                                    </p:set>
                                    <p:animEffect transition="in" filter="slide(fromBottom)">
                                      <p:cBhvr>
                                        <p:cTn id="34" dur="500"/>
                                        <p:tgtEl>
                                          <p:spTgt spid="99331">
                                            <p:txEl>
                                              <p:charRg st="271" end="311"/>
                                            </p:txEl>
                                          </p:spTgt>
                                        </p:tgtEl>
                                      </p:cBhvr>
                                    </p:animEffect>
                                  </p:childTnLst>
                                </p:cTn>
                              </p:par>
                            </p:childTnLst>
                          </p:cTn>
                        </p:par>
                        <p:par>
                          <p:cTn id="35" fill="hold">
                            <p:stCondLst>
                              <p:cond delay="500"/>
                            </p:stCondLst>
                            <p:childTnLst>
                              <p:par>
                                <p:cTn id="36" presetID="12" presetClass="entr" presetSubtype="4" fill="hold" nodeType="afterEffect">
                                  <p:stCondLst>
                                    <p:cond delay="0"/>
                                  </p:stCondLst>
                                  <p:childTnLst>
                                    <p:set>
                                      <p:cBhvr>
                                        <p:cTn id="37" dur="1" fill="hold">
                                          <p:stCondLst>
                                            <p:cond delay="0"/>
                                          </p:stCondLst>
                                        </p:cTn>
                                        <p:tgtEl>
                                          <p:spTgt spid="99331">
                                            <p:txEl>
                                              <p:charRg st="311" end="357"/>
                                            </p:txEl>
                                          </p:spTgt>
                                        </p:tgtEl>
                                        <p:attrNameLst>
                                          <p:attrName>style.visibility</p:attrName>
                                        </p:attrNameLst>
                                      </p:cBhvr>
                                      <p:to>
                                        <p:strVal val="visible"/>
                                      </p:to>
                                    </p:set>
                                    <p:animEffect transition="in" filter="slide(fromBottom)">
                                      <p:cBhvr>
                                        <p:cTn id="38" dur="500"/>
                                        <p:tgtEl>
                                          <p:spTgt spid="99331">
                                            <p:txEl>
                                              <p:charRg st="311" end="35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E1A7A99-7159-4CB9-9B26-7A7AE187590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0899"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74083"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74084" name="Picture 4"/>
          <p:cNvPicPr>
            <a:picLocks noChangeAspect="1"/>
          </p:cNvPicPr>
          <p:nvPr/>
        </p:nvPicPr>
        <p:blipFill>
          <a:blip r:embed="rId1"/>
          <a:stretch>
            <a:fillRect/>
          </a:stretch>
        </p:blipFill>
        <p:spPr>
          <a:xfrm>
            <a:off x="755650" y="4440238"/>
            <a:ext cx="360363" cy="284162"/>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4084"/>
                                        </p:tgtEl>
                                        <p:attrNameLst>
                                          <p:attrName>style.visibility</p:attrName>
                                        </p:attrNameLst>
                                      </p:cBhvr>
                                      <p:to>
                                        <p:strVal val="visible"/>
                                      </p:to>
                                    </p:set>
                                    <p:anim calcmode="lin" valueType="num">
                                      <p:cBhvr additive="base">
                                        <p:cTn id="7" dur="500" fill="hold"/>
                                        <p:tgtEl>
                                          <p:spTgt spid="174084"/>
                                        </p:tgtEl>
                                        <p:attrNameLst>
                                          <p:attrName>ppt_x</p:attrName>
                                        </p:attrNameLst>
                                      </p:cBhvr>
                                      <p:tavLst>
                                        <p:tav tm="0">
                                          <p:val>
                                            <p:strVal val="0-#ppt_w/2"/>
                                          </p:val>
                                        </p:tav>
                                        <p:tav tm="100000">
                                          <p:val>
                                            <p:strVal val="#ppt_x"/>
                                          </p:val>
                                        </p:tav>
                                      </p:tavLst>
                                    </p:anim>
                                    <p:anim calcmode="lin" valueType="num">
                                      <p:cBhvr additive="base">
                                        <p:cTn id="8" dur="500" fill="hold"/>
                                        <p:tgtEl>
                                          <p:spTgt spid="1740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74083">
                                            <p:txEl>
                                              <p:charRg st="0" end="13"/>
                                            </p:txEl>
                                          </p:spTgt>
                                        </p:tgtEl>
                                        <p:attrNameLst>
                                          <p:attrName>style.opacity</p:attrName>
                                        </p:attrNameLst>
                                      </p:cBhvr>
                                      <p:to>
                                        <p:strVal val="0.15"/>
                                      </p:to>
                                    </p:set>
                                    <p:animEffect filter="image" prLst="opacity: 0.15">
                                      <p:cBhvr rctx="IE">
                                        <p:cTn id="12" dur="indefinite"/>
                                        <p:tgtEl>
                                          <p:spTgt spid="174083">
                                            <p:txEl>
                                              <p:charRg st="0" end="13"/>
                                            </p:txEl>
                                          </p:spTgt>
                                        </p:tgtEl>
                                      </p:cBhvr>
                                    </p:animEffect>
                                  </p:childTnLst>
                                </p:cTn>
                              </p:par>
                              <p:par>
                                <p:cTn id="13" presetID="9" presetClass="emph" presetSubtype="0" nodeType="withEffect">
                                  <p:stCondLst>
                                    <p:cond delay="0"/>
                                  </p:stCondLst>
                                  <p:childTnLst>
                                    <p:set>
                                      <p:cBhvr rctx="PPT">
                                        <p:cTn id="14" dur="indefinite"/>
                                        <p:tgtEl>
                                          <p:spTgt spid="174083">
                                            <p:txEl>
                                              <p:charRg st="13" end="24"/>
                                            </p:txEl>
                                          </p:spTgt>
                                        </p:tgtEl>
                                        <p:attrNameLst>
                                          <p:attrName>style.opacity</p:attrName>
                                        </p:attrNameLst>
                                      </p:cBhvr>
                                      <p:to>
                                        <p:strVal val="0.15"/>
                                      </p:to>
                                    </p:set>
                                    <p:animEffect filter="image" prLst="opacity: 0.15">
                                      <p:cBhvr rctx="IE">
                                        <p:cTn id="15" dur="indefinite"/>
                                        <p:tgtEl>
                                          <p:spTgt spid="174083">
                                            <p:txEl>
                                              <p:charRg st="13" end="24"/>
                                            </p:txEl>
                                          </p:spTgt>
                                        </p:tgtEl>
                                      </p:cBhvr>
                                    </p:animEffect>
                                  </p:childTnLst>
                                </p:cTn>
                              </p:par>
                              <p:par>
                                <p:cTn id="16" presetID="9" presetClass="emph" presetSubtype="0" nodeType="withEffect">
                                  <p:stCondLst>
                                    <p:cond delay="0"/>
                                  </p:stCondLst>
                                  <p:childTnLst>
                                    <p:set>
                                      <p:cBhvr rctx="PPT">
                                        <p:cTn id="17" dur="indefinite"/>
                                        <p:tgtEl>
                                          <p:spTgt spid="174083">
                                            <p:txEl>
                                              <p:charRg st="24" end="35"/>
                                            </p:txEl>
                                          </p:spTgt>
                                        </p:tgtEl>
                                        <p:attrNameLst>
                                          <p:attrName>style.opacity</p:attrName>
                                        </p:attrNameLst>
                                      </p:cBhvr>
                                      <p:to>
                                        <p:strVal val="0.15"/>
                                      </p:to>
                                    </p:set>
                                    <p:animEffect filter="image" prLst="opacity: 0.15">
                                      <p:cBhvr rctx="IE">
                                        <p:cTn id="18" dur="indefinite"/>
                                        <p:tgtEl>
                                          <p:spTgt spid="174083">
                                            <p:txEl>
                                              <p:charRg st="24" end="35"/>
                                            </p:txEl>
                                          </p:spTgt>
                                        </p:tgtEl>
                                      </p:cBhvr>
                                    </p:animEffect>
                                  </p:childTnLst>
                                </p:cTn>
                              </p:par>
                              <p:par>
                                <p:cTn id="19" presetID="9" presetClass="emph" presetSubtype="0" nodeType="withEffect">
                                  <p:stCondLst>
                                    <p:cond delay="0"/>
                                  </p:stCondLst>
                                  <p:childTnLst>
                                    <p:set>
                                      <p:cBhvr rctx="PPT">
                                        <p:cTn id="20" dur="indefinite"/>
                                        <p:tgtEl>
                                          <p:spTgt spid="174083">
                                            <p:txEl>
                                              <p:charRg st="44" end="60"/>
                                            </p:txEl>
                                          </p:spTgt>
                                        </p:tgtEl>
                                        <p:attrNameLst>
                                          <p:attrName>style.opacity</p:attrName>
                                        </p:attrNameLst>
                                      </p:cBhvr>
                                      <p:to>
                                        <p:strVal val="0.15"/>
                                      </p:to>
                                    </p:set>
                                    <p:animEffect filter="image" prLst="opacity: 0.15">
                                      <p:cBhvr rctx="IE">
                                        <p:cTn id="21" dur="indefinite"/>
                                        <p:tgtEl>
                                          <p:spTgt spid="174083">
                                            <p:txEl>
                                              <p:charRg st="44" end="60"/>
                                            </p:txEl>
                                          </p:spTgt>
                                        </p:tgtEl>
                                      </p:cBhvr>
                                    </p:animEffect>
                                  </p:childTnLst>
                                </p:cTn>
                              </p:par>
                              <p:par>
                                <p:cTn id="22" presetID="9" presetClass="emph" presetSubtype="0" nodeType="withEffect">
                                  <p:stCondLst>
                                    <p:cond delay="0"/>
                                  </p:stCondLst>
                                  <p:childTnLst>
                                    <p:set>
                                      <p:cBhvr rctx="PPT">
                                        <p:cTn id="23" dur="indefinite"/>
                                        <p:tgtEl>
                                          <p:spTgt spid="174083">
                                            <p:txEl>
                                              <p:charRg st="68" end="81"/>
                                            </p:txEl>
                                          </p:spTgt>
                                        </p:tgtEl>
                                        <p:attrNameLst>
                                          <p:attrName>style.opacity</p:attrName>
                                        </p:attrNameLst>
                                      </p:cBhvr>
                                      <p:to>
                                        <p:strVal val="0.15"/>
                                      </p:to>
                                    </p:set>
                                    <p:animEffect filter="image" prLst="opacity: 0.15">
                                      <p:cBhvr rctx="IE">
                                        <p:cTn id="24" dur="indefinite"/>
                                        <p:tgtEl>
                                          <p:spTgt spid="174083">
                                            <p:txEl>
                                              <p:charRg st="68" end="81"/>
                                            </p:txEl>
                                          </p:spTgt>
                                        </p:tgtEl>
                                      </p:cBhvr>
                                    </p:animEffect>
                                  </p:childTnLst>
                                </p:cTn>
                              </p:par>
                              <p:par>
                                <p:cTn id="25" presetID="9" presetClass="emph" presetSubtype="0" nodeType="withEffect">
                                  <p:stCondLst>
                                    <p:cond delay="0"/>
                                  </p:stCondLst>
                                  <p:childTnLst>
                                    <p:set>
                                      <p:cBhvr rctx="PPT">
                                        <p:cTn id="26" dur="indefinite"/>
                                        <p:tgtEl>
                                          <p:spTgt spid="174083">
                                            <p:txEl>
                                              <p:charRg st="35" end="44"/>
                                            </p:txEl>
                                          </p:spTgt>
                                        </p:tgtEl>
                                        <p:attrNameLst>
                                          <p:attrName>style.opacity</p:attrName>
                                        </p:attrNameLst>
                                      </p:cBhvr>
                                      <p:to>
                                        <p:strVal val="0.15"/>
                                      </p:to>
                                    </p:set>
                                    <p:animEffect filter="image" prLst="opacity: 0.15">
                                      <p:cBhvr rctx="IE">
                                        <p:cTn id="27" dur="indefinite"/>
                                        <p:tgtEl>
                                          <p:spTgt spid="174083">
                                            <p:txEl>
                                              <p:charRg st="35"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18791DC-7D84-4C4E-A1B5-2CC9E6FB32B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192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47459" name="Rectangle 3"/>
          <p:cNvSpPr>
            <a:spLocks noGrp="1"/>
          </p:cNvSpPr>
          <p:nvPr>
            <p:ph idx="1" hasCustomPrompt="1"/>
          </p:nvPr>
        </p:nvSpPr>
        <p:spPr>
          <a:xfrm>
            <a:off x="304800" y="1066800"/>
            <a:ext cx="8382000" cy="5257800"/>
          </a:xfrm>
        </p:spPr>
        <p:txBody>
          <a:bodyPr vert="horz" wrap="square" lIns="91440" tIns="45720" rIns="91440" bIns="45720" anchor="t" anchorCtr="0"/>
          <a:p>
            <a:pPr marL="101600" indent="-101600" eaLnBrk="1" hangingPunct="1">
              <a:lnSpc>
                <a:spcPct val="120000"/>
              </a:lnSpc>
              <a:spcBef>
                <a:spcPct val="0"/>
              </a:spcBef>
              <a:buNone/>
            </a:pPr>
            <a:r>
              <a:rPr lang="zh-CN" altLang="en-US" sz="3000" b="1" dirty="0">
                <a:solidFill>
                  <a:srgbClr val="0000CC"/>
                </a:solidFill>
                <a:latin typeface="Times New Roman" panose="02020603050405020304" pitchFamily="18" charset="0"/>
                <a:ea typeface="黑体" panose="02010609060101010101" pitchFamily="49" charset="-122"/>
              </a:rPr>
              <a:t>一、前束范式</a:t>
            </a:r>
            <a:endParaRPr lang="zh-CN" altLang="en-US" sz="3000" b="1" dirty="0">
              <a:solidFill>
                <a:srgbClr val="0000CC"/>
              </a:solidFill>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en-US" altLang="zh-CN" sz="2800" b="1" dirty="0">
                <a:solidFill>
                  <a:srgbClr val="0000CC"/>
                </a:solidFill>
                <a:latin typeface="Times New Roman" panose="02020603050405020304" pitchFamily="18" charset="0"/>
                <a:ea typeface="黑体" panose="02010609060101010101" pitchFamily="49" charset="-122"/>
              </a:rPr>
              <a:t>1.  </a:t>
            </a:r>
            <a:r>
              <a:rPr lang="zh-CN" altLang="en-US" sz="2800" b="1" dirty="0">
                <a:solidFill>
                  <a:srgbClr val="0000CC"/>
                </a:solidFill>
                <a:latin typeface="Times New Roman" panose="02020603050405020304" pitchFamily="18" charset="0"/>
                <a:ea typeface="黑体" panose="02010609060101010101" pitchFamily="49" charset="-122"/>
              </a:rPr>
              <a:t>定义</a:t>
            </a:r>
            <a:endParaRPr lang="zh-CN" altLang="en-US" sz="2800" b="1" dirty="0">
              <a:solidFill>
                <a:srgbClr val="0000CC"/>
              </a:solidFill>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         一个公式，如果量词均</a:t>
            </a:r>
            <a:r>
              <a:rPr lang="zh-CN" altLang="en-US" sz="2800" b="1" dirty="0">
                <a:solidFill>
                  <a:srgbClr val="FF0000"/>
                </a:solidFill>
                <a:latin typeface="Times New Roman" panose="02020603050405020304" pitchFamily="18" charset="0"/>
                <a:ea typeface="黑体" panose="02010609060101010101" pitchFamily="49" charset="-122"/>
              </a:rPr>
              <a:t>非否定地</a:t>
            </a:r>
            <a:r>
              <a:rPr lang="zh-CN" altLang="en-US" sz="2800" b="1" dirty="0">
                <a:solidFill>
                  <a:srgbClr val="000000"/>
                </a:solidFill>
                <a:latin typeface="Times New Roman" panose="02020603050405020304" pitchFamily="18" charset="0"/>
                <a:ea typeface="黑体" panose="02010609060101010101" pitchFamily="49" charset="-122"/>
              </a:rPr>
              <a:t>在全式的</a:t>
            </a:r>
            <a:r>
              <a:rPr lang="zh-CN" altLang="en-US" sz="2800" b="1" dirty="0">
                <a:solidFill>
                  <a:schemeClr val="hlink"/>
                </a:solidFill>
                <a:latin typeface="Times New Roman" panose="02020603050405020304" pitchFamily="18" charset="0"/>
                <a:ea typeface="黑体" panose="02010609060101010101" pitchFamily="49" charset="-122"/>
              </a:rPr>
              <a:t>开头</a:t>
            </a:r>
            <a:r>
              <a:rPr lang="zh-CN" altLang="en-US" sz="2800" b="1" dirty="0">
                <a:solidFill>
                  <a:srgbClr val="000000"/>
                </a:solidFill>
                <a:latin typeface="Times New Roman" panose="02020603050405020304" pitchFamily="18" charset="0"/>
                <a:ea typeface="黑体" panose="02010609060101010101" pitchFamily="49" charset="-122"/>
              </a:rPr>
              <a:t>，它们的作用域延伸到整个公式的末尾，则称此公式叫</a:t>
            </a:r>
            <a:r>
              <a:rPr lang="zh-CN" altLang="en-US" sz="2800" b="1" dirty="0">
                <a:solidFill>
                  <a:schemeClr val="hlink"/>
                </a:solidFill>
                <a:latin typeface="Times New Roman" panose="02020603050405020304" pitchFamily="18" charset="0"/>
                <a:ea typeface="黑体" panose="02010609060101010101" pitchFamily="49" charset="-122"/>
              </a:rPr>
              <a:t>前束范式</a:t>
            </a:r>
            <a:r>
              <a:rPr lang="zh-CN" altLang="en-US" sz="2800" b="1" dirty="0">
                <a:solidFill>
                  <a:srgbClr val="000000"/>
                </a:solidFill>
                <a:latin typeface="Times New Roman" panose="02020603050405020304" pitchFamily="18" charset="0"/>
                <a:ea typeface="黑体" panose="02010609060101010101" pitchFamily="49" charset="-122"/>
              </a:rPr>
              <a:t>。</a:t>
            </a:r>
            <a:endParaRPr lang="zh-CN" altLang="en-US" sz="2800" b="1" dirty="0">
              <a:solidFill>
                <a:srgbClr val="000000"/>
              </a:solidFill>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      形式：</a:t>
            </a:r>
            <a:r>
              <a:rPr lang="en-US" altLang="zh-CN" sz="2800" b="1" dirty="0">
                <a:solidFill>
                  <a:srgbClr val="FF0000"/>
                </a:solidFill>
                <a:latin typeface="Times New Roman" panose="02020603050405020304" pitchFamily="18" charset="0"/>
                <a:ea typeface="黑体" panose="02010609060101010101" pitchFamily="49" charset="-122"/>
              </a:rPr>
              <a:t>(□v</a:t>
            </a:r>
            <a:r>
              <a:rPr lang="en-US" altLang="zh-CN" sz="2800" b="1" baseline="-30000" dirty="0">
                <a:solidFill>
                  <a:srgbClr val="FF0000"/>
                </a:solidFill>
                <a:latin typeface="Times New Roman" panose="02020603050405020304" pitchFamily="18" charset="0"/>
                <a:ea typeface="黑体" panose="02010609060101010101" pitchFamily="49" charset="-122"/>
              </a:rPr>
              <a:t>1</a:t>
            </a:r>
            <a:r>
              <a:rPr lang="en-US" altLang="zh-CN" sz="2800" b="1" dirty="0">
                <a:solidFill>
                  <a:srgbClr val="FF0000"/>
                </a:solidFill>
                <a:latin typeface="Times New Roman" panose="02020603050405020304" pitchFamily="18" charset="0"/>
                <a:ea typeface="黑体" panose="02010609060101010101" pitchFamily="49" charset="-122"/>
              </a:rPr>
              <a:t>) (□v</a:t>
            </a:r>
            <a:r>
              <a:rPr lang="en-US" altLang="zh-CN" sz="2800" b="1" baseline="-30000" dirty="0">
                <a:solidFill>
                  <a:srgbClr val="FF0000"/>
                </a:solidFill>
                <a:latin typeface="Times New Roman" panose="02020603050405020304" pitchFamily="18" charset="0"/>
                <a:ea typeface="黑体" panose="02010609060101010101" pitchFamily="49" charset="-122"/>
              </a:rPr>
              <a:t>2</a:t>
            </a:r>
            <a:r>
              <a:rPr lang="en-US" altLang="zh-CN" sz="2800" b="1" dirty="0">
                <a:solidFill>
                  <a:srgbClr val="FF0000"/>
                </a:solidFill>
                <a:latin typeface="Times New Roman" panose="02020603050405020304" pitchFamily="18" charset="0"/>
                <a:ea typeface="黑体" panose="02010609060101010101" pitchFamily="49" charset="-122"/>
              </a:rPr>
              <a:t>)…(□v</a:t>
            </a:r>
            <a:r>
              <a:rPr lang="en-US" altLang="zh-CN" sz="2800" b="1" baseline="-30000" dirty="0">
                <a:solidFill>
                  <a:srgbClr val="FF0000"/>
                </a:solidFill>
                <a:latin typeface="Times New Roman" panose="02020603050405020304" pitchFamily="18" charset="0"/>
                <a:ea typeface="黑体" panose="02010609060101010101" pitchFamily="49" charset="-122"/>
              </a:rPr>
              <a:t>n</a:t>
            </a:r>
            <a:r>
              <a:rPr lang="en-US" altLang="zh-CN" sz="2800" b="1" dirty="0">
                <a:solidFill>
                  <a:srgbClr val="FF0000"/>
                </a:solidFill>
                <a:latin typeface="Times New Roman" panose="02020603050405020304" pitchFamily="18" charset="0"/>
                <a:ea typeface="黑体" panose="02010609060101010101" pitchFamily="49" charset="-122"/>
              </a:rPr>
              <a:t>) A </a:t>
            </a:r>
            <a:endParaRPr lang="en-US" altLang="zh-CN" sz="2800" b="1" dirty="0">
              <a:solidFill>
                <a:srgbClr val="FF0000"/>
              </a:solidFill>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其中：□是量词</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或</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v</a:t>
            </a:r>
            <a:r>
              <a:rPr lang="en-US" altLang="zh-CN" sz="2800" b="1" baseline="-30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i=1</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）是客体变元</a:t>
            </a:r>
            <a:endParaRPr lang="zh-CN" altLang="en-US" sz="2800" b="1" dirty="0">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是无量词的谓词公式</a:t>
            </a:r>
            <a:endParaRPr lang="zh-CN" altLang="en-US" sz="2800" b="1" dirty="0">
              <a:latin typeface="Times New Roman" panose="02020603050405020304" pitchFamily="18" charset="0"/>
              <a:ea typeface="黑体" panose="02010609060101010101" pitchFamily="49" charset="-122"/>
            </a:endParaRPr>
          </a:p>
          <a:p>
            <a:pPr marL="101600" indent="-101600"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  例：</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000000"/>
                </a:solidFill>
                <a:latin typeface="Times New Roman" panose="02020603050405020304" pitchFamily="18" charset="0"/>
                <a:ea typeface="黑体" panose="02010609060101010101" pitchFamily="49" charset="-122"/>
              </a:rPr>
              <a:t>x</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y</a:t>
            </a:r>
            <a:r>
              <a:rPr lang="en-US" altLang="zh-CN" sz="2800" b="1" dirty="0">
                <a:solidFill>
                  <a:srgbClr val="000000"/>
                </a:solidFill>
                <a:latin typeface="Times New Roman" panose="02020603050405020304" pitchFamily="18" charset="0"/>
                <a:ea typeface="黑体" panose="02010609060101010101" pitchFamily="49" charset="-122"/>
              </a:rPr>
              <a:t>z(¬ Q(x,y) </a:t>
            </a:r>
            <a:r>
              <a:rPr lang="en-US" altLang="zh-CN" sz="2400" b="1" dirty="0">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R(z))     (</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前束范式</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endPar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47459">
                                            <p:txEl>
                                              <p:charRg st="73" end="103"/>
                                            </p:txEl>
                                          </p:spTgt>
                                        </p:tgtEl>
                                        <p:attrNameLst>
                                          <p:attrName>style.visibility</p:attrName>
                                        </p:attrNameLst>
                                      </p:cBhvr>
                                      <p:to>
                                        <p:strVal val="visible"/>
                                      </p:to>
                                    </p:set>
                                    <p:animEffect transition="in" filter="slide(fromBottom)">
                                      <p:cBhvr>
                                        <p:cTn id="7" dur="500"/>
                                        <p:tgtEl>
                                          <p:spTgt spid="147459">
                                            <p:txEl>
                                              <p:charRg st="73" end="103"/>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47459">
                                            <p:txEl>
                                              <p:charRg st="103" end="120"/>
                                            </p:txEl>
                                          </p:spTgt>
                                        </p:tgtEl>
                                        <p:attrNameLst>
                                          <p:attrName>style.visibility</p:attrName>
                                        </p:attrNameLst>
                                      </p:cBhvr>
                                      <p:to>
                                        <p:strVal val="visible"/>
                                      </p:to>
                                    </p:set>
                                    <p:animEffect transition="in" filter="slide(fromBottom)">
                                      <p:cBhvr>
                                        <p:cTn id="10" dur="500"/>
                                        <p:tgtEl>
                                          <p:spTgt spid="147459">
                                            <p:txEl>
                                              <p:charRg st="103" end="120"/>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47459">
                                            <p:txEl>
                                              <p:charRg st="120" end="159"/>
                                            </p:txEl>
                                          </p:spTgt>
                                        </p:tgtEl>
                                        <p:attrNameLst>
                                          <p:attrName>style.visibility</p:attrName>
                                        </p:attrNameLst>
                                      </p:cBhvr>
                                      <p:to>
                                        <p:strVal val="visible"/>
                                      </p:to>
                                    </p:set>
                                    <p:animEffect transition="in" filter="slide(fromBottom)">
                                      <p:cBhvr>
                                        <p:cTn id="13" dur="500"/>
                                        <p:tgtEl>
                                          <p:spTgt spid="147459">
                                            <p:txEl>
                                              <p:charRg st="120" end="159"/>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47459">
                                            <p:txEl>
                                              <p:charRg st="159" end="189"/>
                                            </p:txEl>
                                          </p:spTgt>
                                        </p:tgtEl>
                                        <p:attrNameLst>
                                          <p:attrName>style.visibility</p:attrName>
                                        </p:attrNameLst>
                                      </p:cBhvr>
                                      <p:to>
                                        <p:strVal val="visible"/>
                                      </p:to>
                                    </p:set>
                                    <p:animEffect transition="in" filter="slide(fromBottom)">
                                      <p:cBhvr>
                                        <p:cTn id="16" dur="500"/>
                                        <p:tgtEl>
                                          <p:spTgt spid="147459">
                                            <p:txEl>
                                              <p:charRg st="159" end="18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nodeType="clickEffect">
                                  <p:stCondLst>
                                    <p:cond delay="0"/>
                                  </p:stCondLst>
                                  <p:childTnLst>
                                    <p:set>
                                      <p:cBhvr>
                                        <p:cTn id="20" dur="1" fill="hold">
                                          <p:stCondLst>
                                            <p:cond delay="0"/>
                                          </p:stCondLst>
                                        </p:cTn>
                                        <p:tgtEl>
                                          <p:spTgt spid="147459">
                                            <p:txEl>
                                              <p:charRg st="189" end="228"/>
                                            </p:txEl>
                                          </p:spTgt>
                                        </p:tgtEl>
                                        <p:attrNameLst>
                                          <p:attrName>style.visibility</p:attrName>
                                        </p:attrNameLst>
                                      </p:cBhvr>
                                      <p:to>
                                        <p:strVal val="visible"/>
                                      </p:to>
                                    </p:set>
                                    <p:animEffect transition="in" filter="slide(fromBottom)">
                                      <p:cBhvr>
                                        <p:cTn id="21" dur="500"/>
                                        <p:tgtEl>
                                          <p:spTgt spid="147459">
                                            <p:txEl>
                                              <p:charRg st="189" end="22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BA7AB3A-0A26-4C71-AA17-8E80833D2D0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294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48483" name="Rectangle 3"/>
          <p:cNvSpPr>
            <a:spLocks noGrp="1"/>
          </p:cNvSpPr>
          <p:nvPr>
            <p:ph idx="1" hasCustomPrompt="1"/>
          </p:nvPr>
        </p:nvSpPr>
        <p:spPr>
          <a:xfrm>
            <a:off x="381000" y="1143000"/>
            <a:ext cx="8305800" cy="5334000"/>
          </a:xfrm>
        </p:spPr>
        <p:txBody>
          <a:bodyPr vert="horz" wrap="square" lIns="91440" tIns="45720" rIns="91440" bIns="45720" anchor="t" anchorCtr="0"/>
          <a:p>
            <a:pPr eaLnBrk="1" hangingPunct="1">
              <a:lnSpc>
                <a:spcPct val="120000"/>
              </a:lnSpc>
              <a:spcBef>
                <a:spcPct val="0"/>
              </a:spcBef>
              <a:buNone/>
            </a:pPr>
            <a:r>
              <a:rPr lang="en-US" altLang="zh-CN" sz="2800" b="1" dirty="0">
                <a:solidFill>
                  <a:srgbClr val="0000CC"/>
                </a:solidFill>
                <a:latin typeface="Times New Roman" panose="02020603050405020304" pitchFamily="18" charset="0"/>
                <a:ea typeface="黑体" panose="02010609060101010101" pitchFamily="49" charset="-122"/>
              </a:rPr>
              <a:t>2.  </a:t>
            </a:r>
            <a:r>
              <a:rPr lang="zh-CN" altLang="en-US" sz="2800" b="1" dirty="0">
                <a:solidFill>
                  <a:srgbClr val="0000CC"/>
                </a:solidFill>
                <a:latin typeface="Times New Roman" panose="02020603050405020304" pitchFamily="18" charset="0"/>
                <a:ea typeface="黑体" panose="02010609060101010101" pitchFamily="49" charset="-122"/>
              </a:rPr>
              <a:t>定理</a:t>
            </a:r>
            <a:endParaRPr lang="zh-CN" altLang="en-US" sz="28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solidFill>
                  <a:srgbClr val="0000CC"/>
                </a:solidFill>
                <a:latin typeface="Times New Roman" panose="02020603050405020304" pitchFamily="18" charset="0"/>
                <a:ea typeface="黑体" panose="02010609060101010101" pitchFamily="49" charset="-122"/>
              </a:rPr>
              <a:t>      </a:t>
            </a:r>
            <a:r>
              <a:rPr lang="zh-CN" altLang="en-US" sz="2800" b="1" dirty="0">
                <a:solidFill>
                  <a:srgbClr val="FF0000"/>
                </a:solidFill>
                <a:latin typeface="Times New Roman" panose="02020603050405020304" pitchFamily="18" charset="0"/>
                <a:ea typeface="黑体" panose="02010609060101010101" pitchFamily="49" charset="-122"/>
              </a:rPr>
              <a:t>任何一个谓词公式均和一个前束范式等价。</a:t>
            </a:r>
            <a:endParaRPr lang="zh-CN" altLang="en-US" sz="2800" b="1" dirty="0">
              <a:solidFill>
                <a:srgbClr val="FF0000"/>
              </a:solidFill>
              <a:latin typeface="Times New Roman" panose="02020603050405020304" pitchFamily="18" charset="0"/>
              <a:ea typeface="黑体" panose="02010609060101010101" pitchFamily="49" charset="-122"/>
            </a:endParaRPr>
          </a:p>
          <a:p>
            <a:pPr eaLnBrk="1" hangingPunct="1">
              <a:lnSpc>
                <a:spcPct val="130000"/>
              </a:lnSpc>
              <a:spcBef>
                <a:spcPct val="0"/>
              </a:spcBef>
              <a:buNone/>
            </a:pPr>
            <a:r>
              <a:rPr lang="zh-CN" altLang="en-US" sz="2800" b="1" dirty="0">
                <a:latin typeface="Times New Roman" panose="02020603050405020304" pitchFamily="18" charset="0"/>
                <a:ea typeface="黑体" panose="02010609060101010101" pitchFamily="49" charset="-122"/>
              </a:rPr>
              <a:t>证明：①利用量词转换把</a:t>
            </a:r>
            <a:r>
              <a:rPr lang="en-US" altLang="zh-CN" sz="2800" b="1" dirty="0">
                <a:solidFill>
                  <a:schemeClr val="hlink"/>
                </a:solidFill>
                <a:latin typeface="Times New Roman" panose="02020603050405020304" pitchFamily="18" charset="0"/>
                <a:ea typeface="黑体" panose="02010609060101010101" pitchFamily="49" charset="-122"/>
              </a:rPr>
              <a:t>¬</a:t>
            </a:r>
            <a:r>
              <a:rPr lang="zh-CN" altLang="en-US" sz="2800" b="1" dirty="0">
                <a:solidFill>
                  <a:schemeClr val="hlink"/>
                </a:solidFill>
                <a:latin typeface="Times New Roman" panose="02020603050405020304" pitchFamily="18" charset="0"/>
                <a:ea typeface="黑体" panose="02010609060101010101" pitchFamily="49" charset="-122"/>
              </a:rPr>
              <a:t>深入</a:t>
            </a:r>
            <a:r>
              <a:rPr lang="zh-CN" altLang="en-US" sz="2800" b="1" dirty="0">
                <a:latin typeface="Times New Roman" panose="02020603050405020304" pitchFamily="18" charset="0"/>
                <a:ea typeface="黑体" panose="02010609060101010101" pitchFamily="49" charset="-122"/>
              </a:rPr>
              <a:t>到原子谓词公式前。</a:t>
            </a:r>
            <a:endParaRPr lang="zh-CN" altLang="en-US" sz="2800" b="1" dirty="0">
              <a:latin typeface="Times New Roman" panose="02020603050405020304" pitchFamily="18" charset="0"/>
              <a:ea typeface="黑体" panose="02010609060101010101" pitchFamily="49" charset="-122"/>
            </a:endParaRPr>
          </a:p>
          <a:p>
            <a:pPr eaLnBrk="1" hangingPunct="1">
              <a:lnSpc>
                <a:spcPct val="130000"/>
              </a:lnSpc>
              <a:spcBef>
                <a:spcPct val="0"/>
              </a:spcBef>
              <a:buNone/>
            </a:pPr>
            <a:r>
              <a:rPr lang="zh-CN" altLang="en-US" sz="2800" b="1" dirty="0">
                <a:latin typeface="Times New Roman" panose="02020603050405020304" pitchFamily="18" charset="0"/>
                <a:ea typeface="黑体" panose="02010609060101010101" pitchFamily="49" charset="-122"/>
              </a:rPr>
              <a:t>            ②利用约束变元的</a:t>
            </a:r>
            <a:r>
              <a:rPr lang="zh-CN" altLang="en-US" sz="2800" b="1" dirty="0">
                <a:solidFill>
                  <a:schemeClr val="hlink"/>
                </a:solidFill>
                <a:latin typeface="Times New Roman" panose="02020603050405020304" pitchFamily="18" charset="0"/>
                <a:ea typeface="黑体" panose="02010609060101010101" pitchFamily="49" charset="-122"/>
              </a:rPr>
              <a:t>改名</a:t>
            </a:r>
            <a:r>
              <a:rPr lang="zh-CN" altLang="en-US" sz="2800" b="1" dirty="0">
                <a:latin typeface="Times New Roman" panose="02020603050405020304" pitchFamily="18" charset="0"/>
                <a:ea typeface="黑体" panose="02010609060101010101" pitchFamily="49" charset="-122"/>
              </a:rPr>
              <a:t>规则。</a:t>
            </a:r>
            <a:endParaRPr lang="zh-CN" altLang="en-US" sz="2800" b="1" dirty="0">
              <a:latin typeface="Times New Roman" panose="02020603050405020304" pitchFamily="18" charset="0"/>
              <a:ea typeface="黑体" panose="02010609060101010101" pitchFamily="49" charset="-122"/>
            </a:endParaRPr>
          </a:p>
          <a:p>
            <a:pPr eaLnBrk="1" hangingPunct="1">
              <a:lnSpc>
                <a:spcPct val="130000"/>
              </a:lnSpc>
              <a:spcBef>
                <a:spcPct val="0"/>
              </a:spcBef>
              <a:buNone/>
            </a:pPr>
            <a:r>
              <a:rPr lang="zh-CN" altLang="en-US" sz="2800" b="1" dirty="0">
                <a:latin typeface="Times New Roman" panose="02020603050405020304" pitchFamily="18" charset="0"/>
                <a:ea typeface="黑体" panose="02010609060101010101" pitchFamily="49" charset="-122"/>
              </a:rPr>
              <a:t>            ③利用量词</a:t>
            </a:r>
            <a:r>
              <a:rPr lang="zh-CN" altLang="en-US" sz="2800" b="1" dirty="0">
                <a:solidFill>
                  <a:schemeClr val="hlink"/>
                </a:solidFill>
                <a:latin typeface="Times New Roman" panose="02020603050405020304" pitchFamily="18" charset="0"/>
                <a:ea typeface="黑体" panose="02010609060101010101" pitchFamily="49" charset="-122"/>
              </a:rPr>
              <a:t>辖域的扩张收缩律</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把量词移到全式的最前面，这样一定可得到等价的前束范式。</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8483">
                                            <p:txEl>
                                              <p:charRg st="0" end="7"/>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48483">
                                            <p:txEl>
                                              <p:charRg st="7" end="33"/>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48483">
                                            <p:txEl>
                                              <p:charRg st="33" end="57"/>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48483">
                                            <p:txEl>
                                              <p:charRg st="57" end="83"/>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148483">
                                            <p:txEl>
                                              <p:charRg st="83" end="13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8483" grpId="0" uiExpand="1"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AC003B39-795D-4709-A110-395D55C79B1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397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56675" name="Rectangle 3"/>
          <p:cNvSpPr>
            <a:spLocks noGrp="1"/>
          </p:cNvSpPr>
          <p:nvPr>
            <p:ph idx="1" hasCustomPrompt="1"/>
          </p:nvPr>
        </p:nvSpPr>
        <p:spPr/>
        <p:txBody>
          <a:bodyPr vert="horz" wrap="square" lIns="91440" tIns="45720" rIns="91440" bIns="45720" anchor="t" anchorCtr="0"/>
          <a:p>
            <a:pPr eaLnBrk="1" hangingPunct="1">
              <a:buNone/>
            </a:pPr>
            <a:r>
              <a:rPr lang="en-US" altLang="zh-CN" sz="2800" b="1" dirty="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．化前束范式的步骤</a:t>
            </a:r>
            <a:endParaRPr lang="zh-CN" altLang="en-US" sz="2800" b="1" dirty="0">
              <a:solidFill>
                <a:srgbClr val="0000CC"/>
              </a:solidFill>
              <a:latin typeface="Times New Roman" panose="02020603050405020304" pitchFamily="18" charset="0"/>
              <a:ea typeface="黑体" panose="02010609060101010101" pitchFamily="49" charset="-122"/>
            </a:endParaRPr>
          </a:p>
          <a:p>
            <a:pPr eaLnBrk="1" hangingPunct="1">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）否定深入（量词转化式）</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）量词前提（必要时需换名）</a:t>
            </a:r>
            <a:endParaRPr lang="zh-CN" altLang="en-US" sz="2800" b="1" dirty="0">
              <a:latin typeface="Times New Roman" panose="02020603050405020304" pitchFamily="18" charset="0"/>
              <a:ea typeface="黑体" panose="02010609060101010101" pitchFamily="49" charset="-122"/>
            </a:endParaRPr>
          </a:p>
          <a:p>
            <a:pPr eaLnBrk="1" hangingPunct="1">
              <a:buNone/>
            </a:pPr>
            <a:endParaRPr lang="zh-CN" altLang="en-US" sz="2800" b="1" dirty="0">
              <a:latin typeface="Times New Roman" panose="02020603050405020304" pitchFamily="18" charset="0"/>
              <a:ea typeface="黑体" panose="02010609060101010101" pitchFamily="49" charset="-122"/>
            </a:endParaRPr>
          </a:p>
          <a:p>
            <a:pPr algn="just" eaLnBrk="1" hangingPunct="1">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：把下式转化为前束范式。</a:t>
            </a:r>
            <a:endParaRPr lang="zh-CN" altLang="en-US" sz="2800" b="1" dirty="0">
              <a:latin typeface="Times New Roman" panose="02020603050405020304" pitchFamily="18" charset="0"/>
              <a:ea typeface="黑体" panose="02010609060101010101" pitchFamily="49" charset="-122"/>
            </a:endParaRPr>
          </a:p>
          <a:p>
            <a:pPr algn="just"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R(x) </a:t>
            </a:r>
            <a:endParaRPr lang="en-US" altLang="zh-CN" sz="2800" b="1" dirty="0">
              <a:latin typeface="Times New Roman" panose="02020603050405020304" pitchFamily="18" charset="0"/>
              <a:ea typeface="黑体" panose="02010609060101010101" pitchFamily="49" charset="-122"/>
            </a:endParaRPr>
          </a:p>
          <a:p>
            <a:pPr algn="just" eaLnBrk="1" hangingPunct="1">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rPr>
              <a:t>)P(</a:t>
            </a:r>
            <a:r>
              <a:rPr lang="en-US" altLang="zh-CN" sz="2800" b="1" dirty="0">
                <a:solidFill>
                  <a:srgbClr val="FF0000"/>
                </a:solidFill>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R(x) </a:t>
            </a:r>
            <a:endParaRPr lang="en-US" altLang="zh-CN" sz="2800" b="1" dirty="0">
              <a:latin typeface="Times New Roman" panose="02020603050405020304" pitchFamily="18" charset="0"/>
              <a:ea typeface="黑体" panose="02010609060101010101" pitchFamily="49" charset="-122"/>
            </a:endParaRPr>
          </a:p>
          <a:p>
            <a:pPr algn="just"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y)(P(y)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R(x)) </a:t>
            </a:r>
            <a:endParaRPr lang="en-US" altLang="zh-CN" sz="2800" b="1" dirty="0">
              <a:latin typeface="Times New Roman" panose="02020603050405020304" pitchFamily="18" charset="0"/>
              <a:ea typeface="黑体" panose="02010609060101010101" pitchFamily="49" charset="-122"/>
            </a:endParaRPr>
          </a:p>
          <a:p>
            <a:pPr eaLnBrk="1" hangingPunct="1">
              <a:lnSpc>
                <a:spcPct val="130000"/>
              </a:lnSpc>
              <a:spcBef>
                <a:spcPct val="0"/>
              </a:spcBef>
              <a:buNone/>
            </a:pP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6675">
                                            <p:txEl>
                                              <p:charRg st="11" end="28"/>
                                            </p:txEl>
                                          </p:spTgt>
                                        </p:tgtEl>
                                        <p:attrNameLst>
                                          <p:attrName>style.visibility</p:attrName>
                                        </p:attrNameLst>
                                      </p:cBhvr>
                                      <p:to>
                                        <p:strVal val="visible"/>
                                      </p:to>
                                    </p:set>
                                    <p:animEffect transition="in" filter="slide(fromBottom)">
                                      <p:cBhvr>
                                        <p:cTn id="7" dur="500"/>
                                        <p:tgtEl>
                                          <p:spTgt spid="156675">
                                            <p:txEl>
                                              <p:charRg st="11" end="28"/>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56675">
                                            <p:txEl>
                                              <p:charRg st="28" end="46"/>
                                            </p:txEl>
                                          </p:spTgt>
                                        </p:tgtEl>
                                        <p:attrNameLst>
                                          <p:attrName>style.visibility</p:attrName>
                                        </p:attrNameLst>
                                      </p:cBhvr>
                                      <p:to>
                                        <p:strVal val="visible"/>
                                      </p:to>
                                    </p:set>
                                    <p:animEffect transition="in" filter="slide(fromBottom)">
                                      <p:cBhvr>
                                        <p:cTn id="10" dur="500"/>
                                        <p:tgtEl>
                                          <p:spTgt spid="156675">
                                            <p:txEl>
                                              <p:charRg st="28" end="4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2" presetClass="entr" presetSubtype="4" fill="hold" nodeType="clickEffect">
                                  <p:stCondLst>
                                    <p:cond delay="0"/>
                                  </p:stCondLst>
                                  <p:childTnLst>
                                    <p:set>
                                      <p:cBhvr>
                                        <p:cTn id="14" dur="1" fill="hold">
                                          <p:stCondLst>
                                            <p:cond delay="0"/>
                                          </p:stCondLst>
                                        </p:cTn>
                                        <p:tgtEl>
                                          <p:spTgt spid="156675">
                                            <p:txEl>
                                              <p:charRg st="47" end="62"/>
                                            </p:txEl>
                                          </p:spTgt>
                                        </p:tgtEl>
                                        <p:attrNameLst>
                                          <p:attrName>style.visibility</p:attrName>
                                        </p:attrNameLst>
                                      </p:cBhvr>
                                      <p:to>
                                        <p:strVal val="visible"/>
                                      </p:to>
                                    </p:set>
                                    <p:animEffect transition="in" filter="slide(fromBottom)">
                                      <p:cBhvr>
                                        <p:cTn id="15" dur="500"/>
                                        <p:tgtEl>
                                          <p:spTgt spid="156675">
                                            <p:txEl>
                                              <p:charRg st="47" end="62"/>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56675">
                                            <p:txEl>
                                              <p:charRg st="62" end="86"/>
                                            </p:txEl>
                                          </p:spTgt>
                                        </p:tgtEl>
                                        <p:attrNameLst>
                                          <p:attrName>style.visibility</p:attrName>
                                        </p:attrNameLst>
                                      </p:cBhvr>
                                      <p:to>
                                        <p:strVal val="visible"/>
                                      </p:to>
                                    </p:set>
                                    <p:animEffect transition="in" filter="slide(fromBottom)">
                                      <p:cBhvr>
                                        <p:cTn id="18" dur="500"/>
                                        <p:tgtEl>
                                          <p:spTgt spid="156675">
                                            <p:txEl>
                                              <p:charRg st="62" end="8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56675">
                                            <p:txEl>
                                              <p:charRg st="86" end="112"/>
                                            </p:txEl>
                                          </p:spTgt>
                                        </p:tgtEl>
                                        <p:attrNameLst>
                                          <p:attrName>style.visibility</p:attrName>
                                        </p:attrNameLst>
                                      </p:cBhvr>
                                      <p:to>
                                        <p:strVal val="visible"/>
                                      </p:to>
                                    </p:set>
                                    <p:animEffect transition="in" filter="slide(fromBottom)">
                                      <p:cBhvr>
                                        <p:cTn id="23" dur="500"/>
                                        <p:tgtEl>
                                          <p:spTgt spid="156675">
                                            <p:txEl>
                                              <p:charRg st="86" end="1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56675">
                                            <p:txEl>
                                              <p:charRg st="112" end="140"/>
                                            </p:txEl>
                                          </p:spTgt>
                                        </p:tgtEl>
                                        <p:attrNameLst>
                                          <p:attrName>style.visibility</p:attrName>
                                        </p:attrNameLst>
                                      </p:cBhvr>
                                      <p:to>
                                        <p:strVal val="visible"/>
                                      </p:to>
                                    </p:set>
                                    <p:animEffect transition="in" filter="slide(fromBottom)">
                                      <p:cBhvr>
                                        <p:cTn id="28" dur="500"/>
                                        <p:tgtEl>
                                          <p:spTgt spid="156675">
                                            <p:txEl>
                                              <p:charRg st="112" end="14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BBD5B957-0D11-4F7D-9ECE-41439DC59CB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1267"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1268" name="Rectangle 3"/>
          <p:cNvSpPr>
            <a:spLocks noGrp="1"/>
          </p:cNvSpPr>
          <p:nvPr>
            <p:ph idx="1" hasCustomPrompt="1"/>
          </p:nvPr>
        </p:nvSpPr>
        <p:spPr/>
        <p:txBody>
          <a:bodyPr vert="horz" wrap="square" lIns="91440" tIns="45720" rIns="91440" bIns="45720" anchor="t" anchorCtr="0"/>
          <a:p>
            <a:pPr algn="just" eaLnBrk="1" hangingPunct="1">
              <a:buNone/>
            </a:pPr>
            <a:r>
              <a:rPr lang="zh-CN" altLang="en-US" sz="2800" b="1" dirty="0">
                <a:latin typeface="Times New Roman" panose="02020603050405020304" pitchFamily="18" charset="0"/>
                <a:ea typeface="黑体" panose="02010609060101010101" pitchFamily="49" charset="-122"/>
              </a:rPr>
              <a:t>他</a:t>
            </a:r>
            <a:r>
              <a:rPr lang="zh-CN" altLang="en-US" sz="2800" b="1" dirty="0">
                <a:solidFill>
                  <a:schemeClr val="hlink"/>
                </a:solidFill>
                <a:latin typeface="Times New Roman" panose="02020603050405020304" pitchFamily="18" charset="0"/>
                <a:ea typeface="黑体" panose="02010609060101010101" pitchFamily="49" charset="-122"/>
              </a:rPr>
              <a:t>是三好学生</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7</a:t>
            </a:r>
            <a:r>
              <a:rPr lang="zh-CN" altLang="en-US" sz="2800" b="1" dirty="0">
                <a:solidFill>
                  <a:schemeClr val="hlink"/>
                </a:solidFill>
                <a:latin typeface="Times New Roman" panose="02020603050405020304" pitchFamily="18" charset="0"/>
                <a:ea typeface="黑体" panose="02010609060101010101" pitchFamily="49" charset="-122"/>
              </a:rPr>
              <a:t>是质数</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每天早晨锻炼</a:t>
            </a:r>
            <a:r>
              <a:rPr lang="zh-CN" altLang="en-US" sz="2800" b="1" dirty="0">
                <a:solidFill>
                  <a:schemeClr val="hlink"/>
                </a:solidFill>
                <a:latin typeface="Times New Roman" panose="02020603050405020304" pitchFamily="18" charset="0"/>
                <a:ea typeface="黑体" panose="02010609060101010101" pitchFamily="49" charset="-122"/>
              </a:rPr>
              <a:t>是好习惯</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buNone/>
            </a:pPr>
            <a:endParaRPr lang="zh-CN" altLang="en-US" sz="2800" b="1" dirty="0">
              <a:latin typeface="Times New Roman" panose="02020603050405020304" pitchFamily="18" charset="0"/>
              <a:ea typeface="黑体" panose="02010609060101010101" pitchFamily="49" charset="-122"/>
            </a:endParaRPr>
          </a:p>
          <a:p>
            <a:pPr algn="just" eaLnBrk="1" hangingPunct="1">
              <a:buNone/>
            </a:pPr>
            <a:endParaRPr lang="zh-CN" altLang="en-US"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5</a:t>
            </a:r>
            <a:r>
              <a:rPr lang="zh-CN" altLang="en-US" sz="2800" b="1" dirty="0">
                <a:solidFill>
                  <a:schemeClr val="hlink"/>
                </a:solidFill>
                <a:latin typeface="Times New Roman" panose="02020603050405020304" pitchFamily="18" charset="0"/>
                <a:ea typeface="黑体" panose="02010609060101010101" pitchFamily="49" charset="-122"/>
              </a:rPr>
              <a:t>大于</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哥白尼</a:t>
            </a:r>
            <a:r>
              <a:rPr lang="zh-CN" altLang="en-US" sz="2800" b="1" dirty="0">
                <a:solidFill>
                  <a:schemeClr val="hlink"/>
                </a:solidFill>
                <a:latin typeface="Times New Roman" panose="02020603050405020304" pitchFamily="18" charset="0"/>
                <a:ea typeface="黑体" panose="02010609060101010101" pitchFamily="49" charset="-122"/>
              </a:rPr>
              <a:t>指出</a:t>
            </a:r>
            <a:r>
              <a:rPr lang="zh-CN" altLang="en-US" sz="2800" b="1" dirty="0">
                <a:latin typeface="Times New Roman" panose="02020603050405020304" pitchFamily="18" charset="0"/>
                <a:ea typeface="黑体" panose="02010609060101010101" pitchFamily="49" charset="-122"/>
              </a:rPr>
              <a:t>地球绕着太阳转。 </a:t>
            </a:r>
            <a:endParaRPr lang="zh-CN" altLang="en-US" sz="2800" b="1" dirty="0">
              <a:latin typeface="Times New Roman" panose="02020603050405020304" pitchFamily="18" charset="0"/>
              <a:ea typeface="黑体" panose="02010609060101010101" pitchFamily="49" charset="-122"/>
            </a:endParaRPr>
          </a:p>
        </p:txBody>
      </p:sp>
      <p:grpSp>
        <p:nvGrpSpPr>
          <p:cNvPr id="104452" name="Group 4"/>
          <p:cNvGrpSpPr/>
          <p:nvPr/>
        </p:nvGrpSpPr>
        <p:grpSpPr>
          <a:xfrm>
            <a:off x="4343400" y="1371600"/>
            <a:ext cx="3657600" cy="1219200"/>
            <a:chOff x="5548" y="10919"/>
            <a:chExt cx="3015" cy="936"/>
          </a:xfrm>
        </p:grpSpPr>
        <p:sp>
          <p:nvSpPr>
            <p:cNvPr id="11273" name="AutoShape 5"/>
            <p:cNvSpPr/>
            <p:nvPr/>
          </p:nvSpPr>
          <p:spPr>
            <a:xfrm>
              <a:off x="5548" y="10919"/>
              <a:ext cx="180" cy="936"/>
            </a:xfrm>
            <a:prstGeom prst="rightBrace">
              <a:avLst>
                <a:gd name="adj1" fmla="val 43333"/>
                <a:gd name="adj2" fmla="val 50000"/>
              </a:avLst>
            </a:prstGeom>
            <a:noFill/>
            <a:ln w="127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ea typeface="黑体" panose="02010609060101010101" pitchFamily="49" charset="-122"/>
              </a:endParaRPr>
            </a:p>
          </p:txBody>
        </p:sp>
        <p:sp>
          <p:nvSpPr>
            <p:cNvPr id="11274" name="Text Box 6"/>
            <p:cNvSpPr txBox="1"/>
            <p:nvPr/>
          </p:nvSpPr>
          <p:spPr>
            <a:xfrm>
              <a:off x="5683" y="11171"/>
              <a:ext cx="2880" cy="46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a:spcBef>
                  <a:spcPct val="0"/>
                </a:spcBef>
                <a:buClrTx/>
                <a:buSzTx/>
                <a:buFontTx/>
                <a:buNone/>
              </a:pPr>
              <a:r>
                <a:rPr lang="zh-CN" altLang="en-US" sz="2800" b="1" dirty="0">
                  <a:latin typeface="Times New Roman" panose="02020603050405020304" pitchFamily="18" charset="0"/>
                  <a:ea typeface="黑体" panose="02010609060101010101" pitchFamily="49" charset="-122"/>
                </a:rPr>
                <a:t>谓词指明客体性质</a:t>
              </a:r>
              <a:endParaRPr lang="zh-CN" altLang="en-US" sz="1000" dirty="0">
                <a:latin typeface="Times New Roman" panose="02020603050405020304" pitchFamily="18" charset="0"/>
                <a:ea typeface="黑体" panose="02010609060101010101" pitchFamily="49" charset="-122"/>
              </a:endParaRPr>
            </a:p>
          </p:txBody>
        </p:sp>
      </p:grpSp>
      <p:grpSp>
        <p:nvGrpSpPr>
          <p:cNvPr id="104455" name="Group 7"/>
          <p:cNvGrpSpPr/>
          <p:nvPr/>
        </p:nvGrpSpPr>
        <p:grpSpPr>
          <a:xfrm>
            <a:off x="5334000" y="3886200"/>
            <a:ext cx="2895600" cy="838200"/>
            <a:chOff x="5548" y="12323"/>
            <a:chExt cx="4395" cy="624"/>
          </a:xfrm>
        </p:grpSpPr>
        <p:sp>
          <p:nvSpPr>
            <p:cNvPr id="11271" name="Text Box 8"/>
            <p:cNvSpPr txBox="1"/>
            <p:nvPr/>
          </p:nvSpPr>
          <p:spPr>
            <a:xfrm>
              <a:off x="5623" y="12383"/>
              <a:ext cx="4320" cy="468"/>
            </a:xfrm>
            <a:prstGeom prst="rect">
              <a:avLst/>
            </a:prstGeom>
            <a:noFill/>
            <a:ln w="9525">
              <a:noFill/>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just">
                <a:spcBef>
                  <a:spcPct val="0"/>
                </a:spcBef>
                <a:buClrTx/>
                <a:buSzTx/>
                <a:buFontTx/>
                <a:buNone/>
              </a:pPr>
              <a:r>
                <a:rPr lang="zh-CN" altLang="en-US" sz="2800" b="1" dirty="0">
                  <a:latin typeface="Times New Roman" panose="02020603050405020304" pitchFamily="18" charset="0"/>
                  <a:ea typeface="黑体" panose="02010609060101010101" pitchFamily="49" charset="-122"/>
                </a:rPr>
                <a:t>谓词指明两客体之间的关系。</a:t>
              </a:r>
              <a:endParaRPr lang="zh-CN" altLang="en-US" sz="2800" b="1" dirty="0">
                <a:latin typeface="Times New Roman" panose="02020603050405020304" pitchFamily="18" charset="0"/>
                <a:ea typeface="黑体" panose="02010609060101010101" pitchFamily="49" charset="-122"/>
              </a:endParaRPr>
            </a:p>
          </p:txBody>
        </p:sp>
        <p:sp>
          <p:nvSpPr>
            <p:cNvPr id="11272" name="AutoShape 9"/>
            <p:cNvSpPr/>
            <p:nvPr/>
          </p:nvSpPr>
          <p:spPr>
            <a:xfrm>
              <a:off x="5548" y="12323"/>
              <a:ext cx="180" cy="624"/>
            </a:xfrm>
            <a:prstGeom prst="rightBrace">
              <a:avLst>
                <a:gd name="adj1" fmla="val 28888"/>
                <a:gd name="adj2" fmla="val 50000"/>
              </a:avLst>
            </a:prstGeom>
            <a:noFill/>
            <a:ln w="12700" cap="flat" cmpd="sng">
              <a:solidFill>
                <a:srgbClr val="000000"/>
              </a:solidFill>
              <a:prstDash val="solid"/>
              <a:headEnd type="none" w="med" len="med"/>
              <a:tailEnd type="none" w="med" len="med"/>
            </a:ln>
          </p:spPr>
          <p:txBody>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ea typeface="黑体" panose="02010609060101010101" pitchFamily="49"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104452"/>
                                        </p:tgtEl>
                                        <p:attrNameLst>
                                          <p:attrName>style.visibility</p:attrName>
                                        </p:attrNameLst>
                                      </p:cBhvr>
                                      <p:to>
                                        <p:strVal val="visible"/>
                                      </p:to>
                                    </p:set>
                                    <p:anim calcmode="lin" valueType="num">
                                      <p:cBhvr additive="base">
                                        <p:cTn id="7" dur="500" fill="hold"/>
                                        <p:tgtEl>
                                          <p:spTgt spid="104452"/>
                                        </p:tgtEl>
                                        <p:attrNameLst>
                                          <p:attrName>ppt_x</p:attrName>
                                        </p:attrNameLst>
                                      </p:cBhvr>
                                      <p:tavLst>
                                        <p:tav tm="0">
                                          <p:val>
                                            <p:strVal val="1+#ppt_w/2"/>
                                          </p:val>
                                        </p:tav>
                                        <p:tav tm="100000">
                                          <p:val>
                                            <p:strVal val="#ppt_x"/>
                                          </p:val>
                                        </p:tav>
                                      </p:tavLst>
                                    </p:anim>
                                    <p:anim calcmode="lin" valueType="num">
                                      <p:cBhvr additive="base">
                                        <p:cTn id="8" dur="500" fill="hold"/>
                                        <p:tgtEl>
                                          <p:spTgt spid="10445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04455"/>
                                        </p:tgtEl>
                                        <p:attrNameLst>
                                          <p:attrName>style.visibility</p:attrName>
                                        </p:attrNameLst>
                                      </p:cBhvr>
                                      <p:to>
                                        <p:strVal val="visible"/>
                                      </p:to>
                                    </p:set>
                                    <p:anim calcmode="lin" valueType="num">
                                      <p:cBhvr additive="base">
                                        <p:cTn id="13" dur="500" fill="hold"/>
                                        <p:tgtEl>
                                          <p:spTgt spid="104455"/>
                                        </p:tgtEl>
                                        <p:attrNameLst>
                                          <p:attrName>ppt_x</p:attrName>
                                        </p:attrNameLst>
                                      </p:cBhvr>
                                      <p:tavLst>
                                        <p:tav tm="0">
                                          <p:val>
                                            <p:strVal val="1+#ppt_w/2"/>
                                          </p:val>
                                        </p:tav>
                                        <p:tav tm="100000">
                                          <p:val>
                                            <p:strVal val="#ppt_x"/>
                                          </p:val>
                                        </p:tav>
                                      </p:tavLst>
                                    </p:anim>
                                    <p:anim calcmode="lin" valueType="num">
                                      <p:cBhvr additive="base">
                                        <p:cTn id="14" dur="500" fill="hold"/>
                                        <p:tgtEl>
                                          <p:spTgt spid="10445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0E9B62F-B812-4282-8FE2-C30B64ADEE0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499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55651" name="Rectangle 3"/>
          <p:cNvSpPr>
            <a:spLocks noGrp="1"/>
          </p:cNvSpPr>
          <p:nvPr>
            <p:ph idx="1" hasCustomPrompt="1"/>
          </p:nvPr>
        </p:nvSpPr>
        <p:spPr/>
        <p:txBody>
          <a:bodyPr vert="horz" wrap="square" lIns="91440" tIns="45720" rIns="91440" bIns="45720" anchor="t" anchorCtr="0"/>
          <a:p>
            <a:pPr algn="just" eaLnBrk="1" hangingPunct="1">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：把</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x)Q(x) </a:t>
            </a:r>
            <a:r>
              <a:rPr lang="zh-CN" altLang="en-US" sz="2800" b="1" dirty="0">
                <a:latin typeface="Times New Roman" panose="02020603050405020304" pitchFamily="18" charset="0"/>
                <a:ea typeface="黑体" panose="02010609060101010101" pitchFamily="49" charset="-122"/>
              </a:rPr>
              <a:t>变成前束范式。</a:t>
            </a:r>
            <a:endParaRPr lang="zh-CN" altLang="en-US" sz="2800" b="1" dirty="0">
              <a:latin typeface="Times New Roman" panose="02020603050405020304" pitchFamily="18" charset="0"/>
              <a:ea typeface="黑体" panose="02010609060101010101" pitchFamily="49" charset="-122"/>
            </a:endParaRPr>
          </a:p>
          <a:p>
            <a:pPr algn="just" eaLnBrk="1" hangingPunct="1">
              <a:buNone/>
            </a:pPr>
            <a:r>
              <a:rPr lang="zh-CN" altLang="en-US" sz="2800" b="1" dirty="0">
                <a:latin typeface="Times New Roman" panose="02020603050405020304" pitchFamily="18" charset="0"/>
                <a:ea typeface="黑体" panose="02010609060101010101" pitchFamily="49" charset="-122"/>
              </a:rPr>
              <a:t>   解：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Q(x) </a:t>
            </a:r>
            <a:endParaRPr lang="en-US" altLang="zh-CN" sz="2800" b="1" dirty="0">
              <a:latin typeface="Times New Roman" panose="02020603050405020304" pitchFamily="18" charset="0"/>
              <a:ea typeface="黑体" panose="02010609060101010101" pitchFamily="49" charset="-122"/>
            </a:endParaRPr>
          </a:p>
          <a:p>
            <a:pPr algn="just" eaLnBrk="1" hangingPunct="1">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400" b="1" dirty="0">
                <a:solidFill>
                  <a:srgbClr val="FF0000"/>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x)Q(x)</a:t>
            </a:r>
            <a:endParaRPr lang="en-US" altLang="zh-CN" sz="2800" b="1" dirty="0">
              <a:latin typeface="Times New Roman" panose="02020603050405020304" pitchFamily="18" charset="0"/>
              <a:ea typeface="黑体" panose="02010609060101010101" pitchFamily="49" charset="-122"/>
            </a:endParaRPr>
          </a:p>
          <a:p>
            <a:pPr algn="just"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P(x)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x)Q(x)</a:t>
            </a:r>
            <a:endParaRPr lang="en-US" altLang="zh-CN" sz="2800" b="1" dirty="0">
              <a:latin typeface="Times New Roman" panose="02020603050405020304" pitchFamily="18" charset="0"/>
              <a:ea typeface="黑体" panose="02010609060101010101" pitchFamily="49" charset="-122"/>
            </a:endParaRPr>
          </a:p>
          <a:p>
            <a:pPr algn="just"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x)(¬P(x)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Q(x))</a:t>
            </a:r>
            <a:endParaRPr lang="en-US" altLang="zh-CN" sz="2800" b="1" dirty="0">
              <a:latin typeface="Times New Roman" panose="02020603050405020304" pitchFamily="18" charset="0"/>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5651">
                                            <p:txEl>
                                              <p:charRg st="0" end="3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5651">
                                            <p:txEl>
                                              <p:charRg st="31" end="5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5651">
                                            <p:txEl>
                                              <p:charRg st="58" end="9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5651">
                                            <p:txEl>
                                              <p:charRg st="90" end="12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5651">
                                            <p:txEl>
                                              <p:charRg st="122" end="15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5651" grpId="0" uiExpand="1"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7D3F9FC9-C651-49F1-956C-066B666FD420}"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601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62819" name="Rectangle 3"/>
          <p:cNvSpPr>
            <a:spLocks noGrp="1"/>
          </p:cNvSpPr>
          <p:nvPr>
            <p:ph idx="1" hasCustomPrompt="1"/>
          </p:nvPr>
        </p:nvSpPr>
        <p:spPr>
          <a:xfrm>
            <a:off x="381000" y="1295400"/>
            <a:ext cx="8382000" cy="4800600"/>
          </a:xfrm>
        </p:spPr>
        <p:txBody>
          <a:bodyPr vert="horz" wrap="square" lIns="91440" tIns="45720" rIns="91440" bIns="45720" anchor="t" anchorCtr="0"/>
          <a:p>
            <a:pPr eaLnBrk="1" hangingPunct="1">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：把</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z)(P(x,z)</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P(y,z))→(</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u)Q(x,y,u))</a:t>
            </a:r>
            <a:r>
              <a:rPr lang="zh-CN" altLang="en-US" sz="2800" b="1" dirty="0">
                <a:latin typeface="Times New Roman" panose="02020603050405020304" pitchFamily="18" charset="0"/>
                <a:ea typeface="黑体" panose="02010609060101010101" pitchFamily="49" charset="-122"/>
              </a:rPr>
              <a:t>变成前束范式。</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解：原式</a:t>
            </a:r>
            <a:endParaRPr lang="zh-CN" altLang="en-US"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z)(P(x,z)</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P(y,z))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u)Q(x,y,u)) </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 (¬P(x,z)</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¬P(y,z))</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u)Q(x,y,u))</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z)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u)(¬P(x,z)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¬P(y,z)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Q(x,y,u))</a:t>
            </a:r>
            <a:endParaRPr lang="en-US" altLang="zh-CN" sz="2800" b="1" dirty="0">
              <a:latin typeface="Times New Roman" panose="02020603050405020304" pitchFamily="18" charset="0"/>
              <a:ea typeface="黑体" panose="02010609060101010101" pitchFamily="49" charset="-122"/>
            </a:endParaRPr>
          </a:p>
        </p:txBody>
      </p:sp>
      <p:sp>
        <p:nvSpPr>
          <p:cNvPr id="162820" name="Line 4"/>
          <p:cNvSpPr/>
          <p:nvPr/>
        </p:nvSpPr>
        <p:spPr>
          <a:xfrm>
            <a:off x="3059113" y="1773238"/>
            <a:ext cx="5329237" cy="0"/>
          </a:xfrm>
          <a:prstGeom prst="line">
            <a:avLst/>
          </a:prstGeom>
          <a:ln w="28575" cap="flat" cmpd="sng">
            <a:solidFill>
              <a:srgbClr val="FF00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62819">
                                            <p:txEl>
                                              <p:charRg st="0" end="5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62820"/>
                                        </p:tgtEl>
                                        <p:attrNameLst>
                                          <p:attrName>style.visibility</p:attrName>
                                        </p:attrNameLst>
                                      </p:cBhvr>
                                      <p:to>
                                        <p:strVal val="visible"/>
                                      </p:to>
                                    </p:set>
                                    <p:animEffect transition="in" filter="wipe(left)">
                                      <p:cBhvr>
                                        <p:cTn id="11" dur="500"/>
                                        <p:tgtEl>
                                          <p:spTgt spid="162820"/>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62819">
                                            <p:txEl>
                                              <p:charRg st="54" end="59"/>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62819">
                                            <p:txEl>
                                              <p:charRg st="59" end="11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62819">
                                            <p:txEl>
                                              <p:charRg st="112" end="164"/>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62819">
                                            <p:txEl>
                                              <p:charRg st="164" end="2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2819" grpId="0" uiExpand="1" build="p"/>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4346D43-A6CB-4863-BDAF-9DA94AD97B8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704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50531" name="Rectangle 3"/>
          <p:cNvSpPr>
            <a:spLocks noGrp="1"/>
          </p:cNvSpPr>
          <p:nvPr>
            <p:ph idx="1" hasCustomPrompt="1"/>
          </p:nvPr>
        </p:nvSpPr>
        <p:spPr>
          <a:xfrm>
            <a:off x="304800" y="1371600"/>
            <a:ext cx="8515350" cy="5226050"/>
          </a:xfrm>
        </p:spPr>
        <p:txBody>
          <a:bodyPr vert="horz" wrap="square" lIns="91440" tIns="45720" rIns="91440" bIns="45720" anchor="t" anchorCtr="0"/>
          <a:p>
            <a:pPr marL="767080" indent="-767080" algn="just" eaLnBrk="1" hangingPunct="1">
              <a:lnSpc>
                <a:spcPct val="120000"/>
              </a:lnSpc>
              <a:buNone/>
            </a:pPr>
            <a:r>
              <a:rPr lang="zh-CN" altLang="en-US" sz="2200" b="1" dirty="0">
                <a:latin typeface="Times New Roman" panose="02020603050405020304" pitchFamily="18" charset="0"/>
                <a:sym typeface="Symbol" panose="05050102010706020507" pitchFamily="18" charset="2"/>
              </a:rPr>
              <a:t>例</a:t>
            </a:r>
            <a:r>
              <a:rPr lang="en-US" altLang="zh-CN" sz="2200" b="1" dirty="0">
                <a:latin typeface="Times New Roman" panose="02020603050405020304" pitchFamily="18" charset="0"/>
                <a:sym typeface="Symbol" panose="05050102010706020507" pitchFamily="18" charset="2"/>
              </a:rPr>
              <a:t>4</a:t>
            </a:r>
            <a:r>
              <a:rPr lang="zh-CN" altLang="en-US" sz="2200" b="1" dirty="0">
                <a:latin typeface="Times New Roman" panose="02020603050405020304" pitchFamily="18" charset="0"/>
                <a:sym typeface="Symbol" panose="05050102010706020507" pitchFamily="18" charset="2"/>
              </a:rPr>
              <a:t>：</a:t>
            </a:r>
            <a:endParaRPr lang="zh-CN" altLang="en-US" sz="2200" b="1" dirty="0">
              <a:latin typeface="Times New Roman" panose="02020603050405020304" pitchFamily="18" charset="0"/>
              <a:sym typeface="Symbol" panose="05050102010706020507" pitchFamily="18" charset="2"/>
            </a:endParaRPr>
          </a:p>
          <a:p>
            <a:pPr marL="767080" indent="-767080" algn="just" eaLnBrk="1" hangingPunct="1">
              <a:lnSpc>
                <a:spcPct val="150000"/>
              </a:lnSpc>
              <a:spcBef>
                <a:spcPct val="50000"/>
              </a:spcBef>
              <a:buNone/>
            </a:pPr>
            <a:r>
              <a:rPr lang="zh-CN" altLang="en-US"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)[B(x,y)</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)(A(y,</a:t>
            </a:r>
            <a:r>
              <a:rPr lang="en-US" altLang="zh-CN" sz="2200" b="1" dirty="0">
                <a:latin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rPr>
              <a:t>)→B(x,y))]}</a:t>
            </a:r>
            <a:endParaRPr lang="en-US" altLang="zh-CN" sz="2200" b="1" dirty="0">
              <a:latin typeface="Times New Roman" panose="02020603050405020304" pitchFamily="18" charset="0"/>
              <a:sym typeface="Symbol" panose="05050102010706020507" pitchFamily="18" charset="2"/>
            </a:endParaRPr>
          </a:p>
          <a:p>
            <a:pPr marL="767080" indent="-767080" algn="just" eaLnBrk="1" hangingPunct="1">
              <a:lnSpc>
                <a:spcPct val="150000"/>
              </a:lnSpc>
              <a:spcBef>
                <a:spcPct val="50000"/>
              </a:spcBef>
              <a:buNone/>
            </a:pP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rPr>
              <a:t>x)</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 </a:t>
            </a:r>
            <a:r>
              <a:rPr lang="en-US" altLang="zh-CN" sz="2200" b="1" dirty="0">
                <a:solidFill>
                  <a:schemeClr val="hlink"/>
                </a:solidFill>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 B(x,y)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)(A(y,</a:t>
            </a:r>
            <a:r>
              <a:rPr lang="en-US" altLang="zh-CN" sz="2200" b="1" dirty="0">
                <a:latin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rPr>
              <a:t>)→B(x,y) ) ] }</a:t>
            </a:r>
            <a:endParaRPr lang="en-US" altLang="zh-CN" sz="2200" b="1" dirty="0">
              <a:latin typeface="Times New Roman" panose="02020603050405020304" pitchFamily="18" charset="0"/>
              <a:cs typeface="Times New Roman" panose="02020603050405020304" pitchFamily="18" charset="0"/>
            </a:endParaRPr>
          </a:p>
          <a:p>
            <a:pPr marL="767080" indent="-767080" algn="just" eaLnBrk="1" hangingPunct="1">
              <a:lnSpc>
                <a:spcPct val="150000"/>
              </a:lnSpc>
              <a:spcBef>
                <a:spcPct val="50000"/>
              </a:spcBef>
              <a:buNone/>
            </a:pP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 </a:t>
            </a:r>
            <a:r>
              <a:rPr lang="en-US" altLang="zh-CN" sz="2200" b="1" dirty="0">
                <a:solidFill>
                  <a:schemeClr val="hlink"/>
                </a:solidFill>
                <a:latin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 B(x,y)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)(A(y,</a:t>
            </a:r>
            <a:r>
              <a:rPr lang="en-US" altLang="zh-CN" sz="2200" b="1" dirty="0">
                <a:latin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rPr>
              <a:t>)→B(x,y) ) ] }</a:t>
            </a:r>
            <a:endParaRPr lang="en-US" altLang="zh-CN" sz="2200" b="1" dirty="0">
              <a:latin typeface="Times New Roman" panose="02020603050405020304" pitchFamily="18" charset="0"/>
              <a:cs typeface="Times New Roman" panose="02020603050405020304" pitchFamily="18" charset="0"/>
            </a:endParaRPr>
          </a:p>
          <a:p>
            <a:pPr marL="767080" indent="-767080" algn="just" eaLnBrk="1" hangingPunct="1">
              <a:lnSpc>
                <a:spcPct val="150000"/>
              </a:lnSpc>
              <a:spcBef>
                <a:spcPct val="50000"/>
              </a:spcBef>
              <a:buNone/>
            </a:pP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rPr>
              <a:t>x)(</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B(x,y) </a:t>
            </a:r>
            <a:r>
              <a:rPr lang="en-US" altLang="zh-CN" sz="2200" b="1" dirty="0">
                <a:solidFill>
                  <a:schemeClr val="hlink"/>
                </a:solidFill>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(A(y,</a:t>
            </a:r>
            <a:r>
              <a:rPr lang="en-US" altLang="zh-CN" sz="2200" b="1" dirty="0">
                <a:latin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rPr>
              <a:t>)→B(x,y) ) ] }</a:t>
            </a:r>
            <a:endParaRPr lang="en-US" altLang="zh-CN" sz="2200" b="1" dirty="0">
              <a:latin typeface="Times New Roman" panose="02020603050405020304" pitchFamily="18" charset="0"/>
              <a:cs typeface="Times New Roman" panose="02020603050405020304" pitchFamily="18" charset="0"/>
            </a:endParaRPr>
          </a:p>
          <a:p>
            <a:pPr marL="767080" indent="-767080" algn="just" eaLnBrk="1" hangingPunct="1">
              <a:lnSpc>
                <a:spcPct val="150000"/>
              </a:lnSpc>
              <a:spcBef>
                <a:spcPct val="50000"/>
              </a:spcBef>
              <a:buNone/>
            </a:pP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x)</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rPr>
              <a:t>u</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folHlink"/>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B(</a:t>
            </a:r>
            <a:r>
              <a:rPr lang="en-US" altLang="zh-CN" sz="2200" b="1" dirty="0">
                <a:solidFill>
                  <a:schemeClr val="hlink"/>
                </a:solidFill>
                <a:latin typeface="Times New Roman" panose="02020603050405020304" pitchFamily="18" charset="0"/>
                <a:cs typeface="Times New Roman" panose="02020603050405020304" pitchFamily="18" charset="0"/>
              </a:rPr>
              <a:t>u</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chemeClr val="folHlink"/>
                </a:solidFill>
                <a:latin typeface="Times New Roman" panose="02020603050405020304" pitchFamily="18" charset="0"/>
                <a:cs typeface="Times New Roman" panose="02020603050405020304" pitchFamily="18" charset="0"/>
              </a:rPr>
              <a:t>v</a:t>
            </a:r>
            <a:r>
              <a:rPr lang="en-US" altLang="zh-CN"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rgbClr val="FF33CC"/>
                </a:solidFill>
                <a:latin typeface="Times New Roman" panose="02020603050405020304" pitchFamily="18" charset="0"/>
                <a:cs typeface="Times New Roman" panose="02020603050405020304" pitchFamily="18" charset="0"/>
                <a:sym typeface="Symbol" panose="05050102010706020507" pitchFamily="18" charset="2"/>
              </a:rPr>
              <a:t>w</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a:t>
            </a:r>
            <a:r>
              <a:rPr lang="en-US" altLang="zh-CN" sz="2200" b="1" dirty="0">
                <a:solidFill>
                  <a:srgbClr val="FF33CC"/>
                </a:solidFill>
                <a:latin typeface="Times New Roman" panose="02020603050405020304" pitchFamily="18" charset="0"/>
                <a:cs typeface="Times New Roman" panose="02020603050405020304" pitchFamily="18" charset="0"/>
              </a:rPr>
              <a:t>w</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rPr>
              <a:t>u</a:t>
            </a:r>
            <a:r>
              <a:rPr lang="en-US" altLang="zh-CN" sz="2200" b="1" dirty="0">
                <a:latin typeface="Times New Roman" panose="02020603050405020304" pitchFamily="18" charset="0"/>
                <a:cs typeface="Times New Roman" panose="02020603050405020304" pitchFamily="18" charset="0"/>
              </a:rPr>
              <a:t>)→B(</a:t>
            </a:r>
            <a:r>
              <a:rPr lang="en-US" altLang="zh-CN" sz="2200" b="1" dirty="0">
                <a:solidFill>
                  <a:schemeClr val="hlink"/>
                </a:solidFill>
                <a:latin typeface="Times New Roman" panose="02020603050405020304" pitchFamily="18" charset="0"/>
                <a:cs typeface="Times New Roman" panose="02020603050405020304" pitchFamily="18" charset="0"/>
              </a:rPr>
              <a:t>u</a:t>
            </a:r>
            <a:r>
              <a:rPr lang="en-US" altLang="zh-CN" sz="2200" b="1" dirty="0">
                <a:latin typeface="Times New Roman" panose="02020603050405020304" pitchFamily="18" charset="0"/>
                <a:cs typeface="Times New Roman" panose="02020603050405020304" pitchFamily="18" charset="0"/>
              </a:rPr>
              <a:t>,</a:t>
            </a:r>
            <a:r>
              <a:rPr lang="en-US" altLang="zh-CN" sz="2200" b="1" dirty="0">
                <a:solidFill>
                  <a:srgbClr val="FF33CC"/>
                </a:solidFill>
                <a:latin typeface="Times New Roman" panose="02020603050405020304" pitchFamily="18" charset="0"/>
                <a:cs typeface="Times New Roman" panose="02020603050405020304" pitchFamily="18" charset="0"/>
              </a:rPr>
              <a:t>w</a:t>
            </a:r>
            <a:r>
              <a:rPr lang="en-US" altLang="zh-CN" sz="2200" b="1" dirty="0">
                <a:latin typeface="Times New Roman" panose="02020603050405020304" pitchFamily="18" charset="0"/>
                <a:cs typeface="Times New Roman" panose="02020603050405020304" pitchFamily="18" charset="0"/>
              </a:rPr>
              <a:t>) ) ] }</a:t>
            </a:r>
            <a:endParaRPr lang="en-US" altLang="zh-CN" sz="2200" b="1" dirty="0">
              <a:latin typeface="Times New Roman" panose="02020603050405020304" pitchFamily="18" charset="0"/>
              <a:cs typeface="Times New Roman" panose="02020603050405020304" pitchFamily="18" charset="0"/>
            </a:endParaRPr>
          </a:p>
          <a:p>
            <a:pPr marL="767080" indent="-767080" algn="just" eaLnBrk="1" hangingPunct="1">
              <a:lnSpc>
                <a:spcPct val="150000"/>
              </a:lnSpc>
              <a:spcBef>
                <a:spcPct val="50000"/>
              </a:spcBef>
              <a:buNone/>
            </a:pP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rPr>
              <a:t>x)(</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y</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solidFill>
                  <a:schemeClr val="hlink"/>
                </a:solidFill>
                <a:latin typeface="Times New Roman" panose="02020603050405020304" pitchFamily="18" charset="0"/>
                <a:cs typeface="Times New Roman" panose="02020603050405020304" pitchFamily="18" charset="0"/>
              </a:rPr>
              <a:t>u)(</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v</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w</a:t>
            </a:r>
            <a:r>
              <a:rPr lang="en-US" altLang="zh-CN" sz="2200" b="1" dirty="0">
                <a:solidFill>
                  <a:schemeClr val="hlink"/>
                </a:solidFill>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 </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A(x</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rPr>
              <a:t>y)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200" b="1" dirty="0">
                <a:latin typeface="Times New Roman" panose="02020603050405020304" pitchFamily="18" charset="0"/>
                <a:cs typeface="Times New Roman" panose="02020603050405020304" pitchFamily="18" charset="0"/>
              </a:rPr>
              <a:t>B(u,v) </a:t>
            </a:r>
            <a:r>
              <a:rPr lang="en-US" altLang="zh-CN" sz="2200" b="1" dirty="0">
                <a:latin typeface="Times New Roman" panose="02020603050405020304" pitchFamily="18" charset="0"/>
              </a:rPr>
              <a:t>∨</a:t>
            </a:r>
            <a:r>
              <a:rPr lang="en-US" altLang="zh-CN" sz="22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200" b="1" dirty="0">
                <a:latin typeface="Times New Roman" panose="02020603050405020304" pitchFamily="18" charset="0"/>
                <a:cs typeface="Times New Roman" panose="02020603050405020304" pitchFamily="18" charset="0"/>
              </a:rPr>
              <a:t>(A(w,</a:t>
            </a:r>
            <a:r>
              <a:rPr lang="en-US" altLang="zh-CN" sz="2200" b="1" dirty="0">
                <a:latin typeface="Times New Roman" panose="02020603050405020304" pitchFamily="18" charset="0"/>
              </a:rPr>
              <a:t>u</a:t>
            </a:r>
            <a:r>
              <a:rPr lang="en-US" altLang="zh-CN" sz="2200" b="1" dirty="0">
                <a:latin typeface="Times New Roman" panose="02020603050405020304" pitchFamily="18" charset="0"/>
                <a:cs typeface="Times New Roman" panose="02020603050405020304" pitchFamily="18" charset="0"/>
              </a:rPr>
              <a:t>)→B(u,w) ) ] }</a:t>
            </a:r>
            <a:endParaRPr lang="en-US" altLang="zh-CN" sz="2200" b="1" dirty="0">
              <a:latin typeface="Times New Roman" panose="02020603050405020304" pitchFamily="18" charset="0"/>
              <a:ea typeface="Times New Roman" panose="02020603050405020304" pitchFamily="18" charset="0"/>
            </a:endParaRPr>
          </a:p>
        </p:txBody>
      </p:sp>
      <p:sp>
        <p:nvSpPr>
          <p:cNvPr id="87045" name="AutoShape 4">
            <a:hlinkClick r:id="rId1" action="ppaction://hlinksldjump"/>
          </p:cNvPr>
          <p:cNvSpPr/>
          <p:nvPr/>
        </p:nvSpPr>
        <p:spPr>
          <a:xfrm>
            <a:off x="8748713" y="6524625"/>
            <a:ext cx="395287" cy="333375"/>
          </a:xfrm>
          <a:prstGeom prst="actionButtonForwardNext">
            <a:avLst/>
          </a:prstGeom>
          <a:solidFill>
            <a:schemeClr val="accent1"/>
          </a:solid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0"/>
              </a:spcBef>
              <a:buClrTx/>
              <a:buSzTx/>
              <a:buFontTx/>
              <a:buNone/>
            </a:pPr>
            <a:endParaRPr lang="zh-CN" altLang="en-US" sz="2800" dirty="0">
              <a:ea typeface="黑体" panose="02010609060101010101" pitchFamily="49" charset="-122"/>
            </a:endParaRPr>
          </a:p>
        </p:txBody>
      </p:sp>
      <p:sp>
        <p:nvSpPr>
          <p:cNvPr id="150533" name="Line 5"/>
          <p:cNvSpPr/>
          <p:nvPr/>
        </p:nvSpPr>
        <p:spPr>
          <a:xfrm>
            <a:off x="1403350" y="2636838"/>
            <a:ext cx="6192838" cy="0"/>
          </a:xfrm>
          <a:prstGeom prst="line">
            <a:avLst/>
          </a:prstGeom>
          <a:ln w="28575" cap="flat" cmpd="sng">
            <a:solidFill>
              <a:srgbClr val="FF0000"/>
            </a:solidFill>
            <a:prstDash val="solid"/>
            <a:miter/>
            <a:headEnd type="none" w="med" len="med"/>
            <a:tailEnd type="none" w="med" len="med"/>
          </a:ln>
        </p:spPr>
      </p:sp>
      <p:sp>
        <p:nvSpPr>
          <p:cNvPr id="150534" name="Line 6"/>
          <p:cNvSpPr/>
          <p:nvPr/>
        </p:nvSpPr>
        <p:spPr>
          <a:xfrm>
            <a:off x="3924300" y="2492375"/>
            <a:ext cx="3600450" cy="0"/>
          </a:xfrm>
          <a:prstGeom prst="line">
            <a:avLst/>
          </a:prstGeom>
          <a:ln w="28575" cap="flat" cmpd="sng">
            <a:solidFill>
              <a:srgbClr val="33CC33"/>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0531">
                                            <p:txEl>
                                              <p:charRg st="0" end="4"/>
                                            </p:txEl>
                                          </p:spTgt>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0531">
                                            <p:txEl>
                                              <p:charRg st="4" end="62"/>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22" presetClass="entr" presetSubtype="8" fill="hold" nodeType="clickEffect">
                                  <p:stCondLst>
                                    <p:cond delay="0"/>
                                  </p:stCondLst>
                                  <p:childTnLst>
                                    <p:set>
                                      <p:cBhvr>
                                        <p:cTn id="13" dur="1" fill="hold">
                                          <p:stCondLst>
                                            <p:cond delay="0"/>
                                          </p:stCondLst>
                                        </p:cTn>
                                        <p:tgtEl>
                                          <p:spTgt spid="150533"/>
                                        </p:tgtEl>
                                        <p:attrNameLst>
                                          <p:attrName>style.visibility</p:attrName>
                                        </p:attrNameLst>
                                      </p:cBhvr>
                                      <p:to>
                                        <p:strVal val="visible"/>
                                      </p:to>
                                    </p:set>
                                    <p:animEffect transition="in" filter="wipe(left)">
                                      <p:cBhvr>
                                        <p:cTn id="14" dur="500"/>
                                        <p:tgtEl>
                                          <p:spTgt spid="150533"/>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50534"/>
                                        </p:tgtEl>
                                        <p:attrNameLst>
                                          <p:attrName>style.visibility</p:attrName>
                                        </p:attrNameLst>
                                      </p:cBhvr>
                                      <p:to>
                                        <p:strVal val="visible"/>
                                      </p:to>
                                    </p:set>
                                    <p:animEffect transition="in" filter="wipe(left)">
                                      <p:cBhvr>
                                        <p:cTn id="19" dur="500"/>
                                        <p:tgtEl>
                                          <p:spTgt spid="150534"/>
                                        </p:tgtEl>
                                      </p:cBhvr>
                                    </p:animEffec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50531">
                                            <p:txEl>
                                              <p:charRg st="62" end="128"/>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50531">
                                            <p:txEl>
                                              <p:charRg st="128" end="193"/>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50531">
                                            <p:txEl>
                                              <p:charRg st="193" end="258"/>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50531">
                                            <p:txEl>
                                              <p:charRg st="258" end="324"/>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50531">
                                            <p:txEl>
                                              <p:charRg st="324" end="39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531" grpId="0" uiExpand="1" build="p"/>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86CD9CB3-8B23-4223-B97D-8343969A736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806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49507" name="Rectangle 3"/>
          <p:cNvSpPr>
            <a:spLocks noGrp="1"/>
          </p:cNvSpPr>
          <p:nvPr>
            <p:ph idx="1" hasCustomPrompt="1"/>
          </p:nvPr>
        </p:nvSpPr>
        <p:spPr>
          <a:xfrm>
            <a:off x="304800" y="1066800"/>
            <a:ext cx="8382000" cy="5257800"/>
          </a:xfrm>
        </p:spPr>
        <p:txBody>
          <a:bodyPr vert="horz" wrap="square" lIns="91440" tIns="45720" rIns="91440" bIns="45720" anchor="t" anchorCtr="0"/>
          <a:p>
            <a:pPr algn="just"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a:t>
            </a:r>
            <a:r>
              <a:rPr lang="en-US" altLang="zh-CN" sz="2800" b="1" dirty="0">
                <a:latin typeface="Times New Roman" panose="02020603050405020304" pitchFamily="18" charset="0"/>
                <a:ea typeface="黑体" panose="02010609060101010101" pitchFamily="49" charset="-122"/>
              </a:rPr>
              <a:t>5</a:t>
            </a:r>
            <a:r>
              <a:rPr lang="zh-CN" altLang="en-US" sz="2800" b="1" dirty="0">
                <a:latin typeface="Times New Roman" panose="02020603050405020304" pitchFamily="18" charset="0"/>
                <a:ea typeface="黑体" panose="02010609060101010101" pitchFamily="49" charset="-122"/>
              </a:rPr>
              <a:t>：写出</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x)(F(x)→G(x))→((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x)F(x)→(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x)G(x))</a:t>
            </a:r>
            <a:r>
              <a:rPr lang="zh-CN" altLang="en-US" sz="2800" b="1" dirty="0">
                <a:latin typeface="Times New Roman" panose="02020603050405020304" pitchFamily="18" charset="0"/>
                <a:ea typeface="黑体" panose="02010609060101010101" pitchFamily="49" charset="-122"/>
              </a:rPr>
              <a:t>的前束范式。</a:t>
            </a:r>
            <a:endParaRPr lang="zh-CN" altLang="en-US"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解</a:t>
            </a:r>
            <a:r>
              <a:rPr lang="en-US" altLang="zh-CN" sz="2800" b="1" dirty="0">
                <a:latin typeface="Times New Roman" panose="02020603050405020304" pitchFamily="18" charset="0"/>
                <a:ea typeface="黑体" panose="02010609060101010101" pitchFamily="49" charset="-122"/>
              </a:rPr>
              <a:t>:</a:t>
            </a:r>
            <a:r>
              <a:rPr lang="zh-CN" altLang="en-US" sz="2800" b="1" dirty="0">
                <a:latin typeface="Times New Roman" panose="02020603050405020304" pitchFamily="18" charset="0"/>
                <a:ea typeface="黑体" panose="02010609060101010101" pitchFamily="49" charset="-122"/>
              </a:rPr>
              <a:t>原式</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F(x)</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G(x))→(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x)F(x)</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x)G(x))</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F(x)</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G(x))</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x)F(x)</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x)G(x)) </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rPr>
              <a:t>((F(x)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chemeClr val="hlink"/>
                </a:solidFill>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F(x)</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solidFill>
                  <a:schemeClr val="hlink"/>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G(x))</a:t>
            </a:r>
            <a:r>
              <a:rPr lang="en-US" altLang="zh-CN" sz="28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F(x) </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fr-FR"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latin typeface="Times New Roman" panose="02020603050405020304" pitchFamily="18" charset="0"/>
                <a:ea typeface="黑体" panose="02010609060101010101" pitchFamily="49" charset="-122"/>
              </a:rPr>
              <a:t>x)((F(x)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fr-FR" altLang="zh-CN" sz="2800" b="1" dirty="0">
                <a:latin typeface="Times New Roman" panose="02020603050405020304" pitchFamily="18" charset="0"/>
                <a:ea typeface="黑体" panose="02010609060101010101" pitchFamily="49" charset="-122"/>
              </a:rPr>
              <a:t>G(x)) </a:t>
            </a:r>
            <a:r>
              <a:rPr lang="en-US" altLang="zh-CN" sz="2400" b="1" dirty="0">
                <a:latin typeface="Times New Roman" panose="02020603050405020304" pitchFamily="18" charset="0"/>
                <a:ea typeface="黑体" panose="02010609060101010101" pitchFamily="49" charset="-122"/>
              </a:rPr>
              <a:t>∨</a:t>
            </a:r>
            <a:r>
              <a:rPr lang="fr-FR"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latin typeface="Times New Roman" panose="02020603050405020304" pitchFamily="18" charset="0"/>
                <a:ea typeface="黑体" panose="02010609060101010101" pitchFamily="49" charset="-122"/>
              </a:rPr>
              <a:t>F(x) </a:t>
            </a:r>
            <a:endParaRPr lang="en-US"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fr-FR"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latin typeface="Times New Roman" panose="02020603050405020304" pitchFamily="18" charset="0"/>
                <a:ea typeface="黑体" panose="02010609060101010101" pitchFamily="49" charset="-122"/>
              </a:rPr>
              <a:t>x)((F(x)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fr-FR" altLang="zh-CN" sz="2800" b="1" dirty="0">
                <a:latin typeface="Times New Roman" panose="02020603050405020304" pitchFamily="18" charset="0"/>
                <a:ea typeface="黑体" panose="02010609060101010101" pitchFamily="49" charset="-122"/>
              </a:rPr>
              <a:t>G(x)) </a:t>
            </a:r>
            <a:r>
              <a:rPr lang="en-US" altLang="zh-CN" sz="2400" b="1" dirty="0">
                <a:latin typeface="Times New Roman" panose="02020603050405020304" pitchFamily="18" charset="0"/>
                <a:ea typeface="黑体" panose="02010609060101010101" pitchFamily="49" charset="-122"/>
              </a:rPr>
              <a:t>∨</a:t>
            </a:r>
            <a:r>
              <a:rPr lang="fr-FR"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solidFill>
                  <a:srgbClr val="FF0000"/>
                </a:solidFill>
                <a:latin typeface="Times New Roman" panose="02020603050405020304" pitchFamily="18" charset="0"/>
                <a:ea typeface="黑体" panose="02010609060101010101" pitchFamily="49" charset="-122"/>
              </a:rPr>
              <a:t>y</a:t>
            </a:r>
            <a:r>
              <a:rPr lang="fr-FR"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fr-FR" altLang="zh-CN" sz="2800" b="1" dirty="0">
                <a:latin typeface="Times New Roman" panose="02020603050405020304" pitchFamily="18" charset="0"/>
                <a:ea typeface="黑体" panose="02010609060101010101" pitchFamily="49" charset="-122"/>
              </a:rPr>
              <a:t>F(</a:t>
            </a:r>
            <a:r>
              <a:rPr lang="fr-FR" altLang="zh-CN" sz="2800" b="1" dirty="0">
                <a:solidFill>
                  <a:srgbClr val="FF0000"/>
                </a:solidFill>
                <a:latin typeface="Times New Roman" panose="02020603050405020304" pitchFamily="18" charset="0"/>
                <a:ea typeface="黑体" panose="02010609060101010101" pitchFamily="49" charset="-122"/>
              </a:rPr>
              <a:t>y</a:t>
            </a:r>
            <a:r>
              <a:rPr lang="fr-FR" altLang="zh-CN" sz="2800" b="1" dirty="0">
                <a:latin typeface="Times New Roman" panose="02020603050405020304" pitchFamily="18" charset="0"/>
                <a:ea typeface="黑体" panose="02010609060101010101" pitchFamily="49" charset="-122"/>
              </a:rPr>
              <a:t>) </a:t>
            </a:r>
            <a:endParaRPr lang="fr-FR" altLang="zh-CN" sz="2800" b="1" dirty="0">
              <a:latin typeface="Times New Roman" panose="02020603050405020304" pitchFamily="18" charset="0"/>
              <a:ea typeface="黑体" panose="02010609060101010101" pitchFamily="49" charset="-122"/>
            </a:endParaRPr>
          </a:p>
          <a:p>
            <a:pPr algn="just"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y)(F(x)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G(x) </a:t>
            </a:r>
            <a:r>
              <a:rPr lang="en-US" altLang="zh-CN" sz="24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F(y))</a:t>
            </a:r>
            <a:endParaRPr lang="en-US" altLang="zh-CN" sz="2800" b="1" dirty="0">
              <a:latin typeface="Times New Roman" panose="02020603050405020304" pitchFamily="18" charset="0"/>
              <a:ea typeface="黑体" panose="02010609060101010101" pitchFamily="49" charset="-122"/>
            </a:endParaRPr>
          </a:p>
        </p:txBody>
      </p:sp>
      <p:sp>
        <p:nvSpPr>
          <p:cNvPr id="149508" name="Line 4"/>
          <p:cNvSpPr/>
          <p:nvPr/>
        </p:nvSpPr>
        <p:spPr>
          <a:xfrm>
            <a:off x="2843213" y="1628775"/>
            <a:ext cx="1728787" cy="0"/>
          </a:xfrm>
          <a:prstGeom prst="line">
            <a:avLst/>
          </a:prstGeom>
          <a:ln w="28575" cap="flat" cmpd="sng">
            <a:solidFill>
              <a:srgbClr val="FF0000"/>
            </a:solidFill>
            <a:prstDash val="solid"/>
            <a:miter/>
            <a:headEnd type="none" w="med" len="med"/>
            <a:tailEnd type="non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49507">
                                            <p:txEl>
                                              <p:charRg st="0" end="4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49508"/>
                                        </p:tgtEl>
                                        <p:attrNameLst>
                                          <p:attrName>style.visibility</p:attrName>
                                        </p:attrNameLst>
                                      </p:cBhvr>
                                      <p:to>
                                        <p:strVal val="visible"/>
                                      </p:to>
                                    </p:set>
                                    <p:animEffect transition="in" filter="wipe(left)">
                                      <p:cBhvr>
                                        <p:cTn id="11" dur="500"/>
                                        <p:tgtEl>
                                          <p:spTgt spid="149508"/>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499"/>
                                          </p:stCondLst>
                                        </p:cTn>
                                        <p:tgtEl>
                                          <p:spTgt spid="149507">
                                            <p:txEl>
                                              <p:charRg st="47" end="90"/>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499"/>
                                          </p:stCondLst>
                                        </p:cTn>
                                        <p:tgtEl>
                                          <p:spTgt spid="149507">
                                            <p:txEl>
                                              <p:charRg st="90" end="139"/>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499"/>
                                          </p:stCondLst>
                                        </p:cTn>
                                        <p:tgtEl>
                                          <p:spTgt spid="149507">
                                            <p:txEl>
                                              <p:charRg st="139" end="19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499"/>
                                          </p:stCondLst>
                                        </p:cTn>
                                        <p:tgtEl>
                                          <p:spTgt spid="149507">
                                            <p:txEl>
                                              <p:charRg st="191" end="242"/>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499"/>
                                          </p:stCondLst>
                                        </p:cTn>
                                        <p:tgtEl>
                                          <p:spTgt spid="149507">
                                            <p:txEl>
                                              <p:charRg st="242" end="291"/>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499"/>
                                          </p:stCondLst>
                                        </p:cTn>
                                        <p:tgtEl>
                                          <p:spTgt spid="149507">
                                            <p:txEl>
                                              <p:charRg st="291" end="331"/>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499"/>
                                          </p:stCondLst>
                                        </p:cTn>
                                        <p:tgtEl>
                                          <p:spTgt spid="149507">
                                            <p:txEl>
                                              <p:charRg st="331" end="371"/>
                                            </p:txEl>
                                          </p:spTgt>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499"/>
                                          </p:stCondLst>
                                        </p:cTn>
                                        <p:tgtEl>
                                          <p:spTgt spid="149507">
                                            <p:txEl>
                                              <p:charRg st="371" end="4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9507" grpId="0" uiExpand="1" build="p"/>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11673F16-B2B7-4CB5-B425-1CF96D0E8F3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8909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89092" name="Rectangle 3"/>
          <p:cNvSpPr>
            <a:spLocks noGrp="1"/>
          </p:cNvSpPr>
          <p:nvPr>
            <p:ph idx="1" hasCustomPrompt="1"/>
          </p:nvPr>
        </p:nvSpPr>
        <p:spPr>
          <a:xfrm>
            <a:off x="304800" y="1219200"/>
            <a:ext cx="8534400" cy="5029200"/>
          </a:xfrm>
        </p:spPr>
        <p:txBody>
          <a:bodyPr vert="horz" wrap="square" lIns="91440" tIns="45720" rIns="91440" bIns="45720" anchor="t" anchorCtr="0"/>
          <a:p>
            <a:pPr marL="187325" indent="-187325" eaLnBrk="1" hangingPunct="1">
              <a:lnSpc>
                <a:spcPct val="120000"/>
              </a:lnSpc>
              <a:spcBef>
                <a:spcPct val="0"/>
              </a:spcBef>
              <a:buNone/>
            </a:pPr>
            <a:r>
              <a:rPr lang="zh-CN" altLang="en-US" b="1" dirty="0">
                <a:solidFill>
                  <a:srgbClr val="0000CC"/>
                </a:solidFill>
                <a:latin typeface="Times New Roman" panose="02020603050405020304" pitchFamily="18" charset="0"/>
                <a:ea typeface="黑体" panose="02010609060101010101" pitchFamily="49" charset="-122"/>
              </a:rPr>
              <a:t>二  前束合取范式</a:t>
            </a:r>
            <a:endParaRPr lang="zh-CN" altLang="en-US" b="1" dirty="0">
              <a:solidFill>
                <a:srgbClr val="0000CC"/>
              </a:solidFill>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None/>
            </a:pPr>
            <a:r>
              <a:rPr lang="zh-CN" altLang="en-US" sz="2800" b="1" dirty="0">
                <a:solidFill>
                  <a:srgbClr val="0000CC"/>
                </a:solidFill>
                <a:latin typeface="Times New Roman" panose="02020603050405020304" pitchFamily="18" charset="0"/>
                <a:ea typeface="黑体" panose="02010609060101010101" pitchFamily="49" charset="-122"/>
              </a:rPr>
              <a:t> </a:t>
            </a:r>
            <a:r>
              <a:rPr lang="en-US" altLang="zh-CN" sz="2800" b="1" dirty="0">
                <a:solidFill>
                  <a:srgbClr val="0000CC"/>
                </a:solidFill>
                <a:latin typeface="Times New Roman" panose="02020603050405020304" pitchFamily="18" charset="0"/>
                <a:ea typeface="黑体" panose="02010609060101010101" pitchFamily="49" charset="-122"/>
              </a:rPr>
              <a:t>1. </a:t>
            </a:r>
            <a:r>
              <a:rPr lang="zh-CN" altLang="en-US" sz="2800" b="1" dirty="0">
                <a:solidFill>
                  <a:srgbClr val="0000CC"/>
                </a:solidFill>
                <a:latin typeface="Times New Roman" panose="02020603050405020304" pitchFamily="18" charset="0"/>
                <a:ea typeface="黑体" panose="02010609060101010101" pitchFamily="49" charset="-122"/>
              </a:rPr>
              <a:t>定义</a:t>
            </a:r>
            <a:endParaRPr lang="zh-CN" altLang="en-US" sz="2800" b="1" dirty="0">
              <a:solidFill>
                <a:srgbClr val="0000CC"/>
              </a:solidFill>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一个谓词公式若具有如下形式称为</a:t>
            </a:r>
            <a:r>
              <a:rPr lang="zh-CN" altLang="en-US" sz="2800" b="1" dirty="0">
                <a:solidFill>
                  <a:schemeClr val="hlink"/>
                </a:solidFill>
                <a:latin typeface="Times New Roman" panose="02020603050405020304" pitchFamily="18" charset="0"/>
                <a:ea typeface="黑体" panose="02010609060101010101" pitchFamily="49" charset="-122"/>
              </a:rPr>
              <a:t>前束合取范式。</a:t>
            </a:r>
            <a:r>
              <a:rPr lang="en-US" altLang="zh-CN" sz="2800" b="1" dirty="0">
                <a:solidFill>
                  <a:schemeClr val="hlink"/>
                </a:solidFill>
                <a:latin typeface="Times New Roman" panose="02020603050405020304" pitchFamily="18" charset="0"/>
                <a:ea typeface="黑体" panose="02010609060101010101" pitchFamily="49" charset="-122"/>
              </a:rPr>
              <a:t>(□v</a:t>
            </a:r>
            <a:r>
              <a:rPr lang="en-US" altLang="zh-CN" sz="2800" b="1" baseline="-30000" dirty="0">
                <a:solidFill>
                  <a:schemeClr val="hlink"/>
                </a:solidFill>
                <a:latin typeface="Times New Roman" panose="02020603050405020304" pitchFamily="18" charset="0"/>
                <a:ea typeface="黑体" panose="02010609060101010101" pitchFamily="49" charset="-122"/>
              </a:rPr>
              <a:t>1</a:t>
            </a:r>
            <a:r>
              <a:rPr lang="en-US" altLang="zh-CN" sz="2800" b="1" dirty="0">
                <a:solidFill>
                  <a:schemeClr val="hlink"/>
                </a:solidFill>
                <a:latin typeface="Times New Roman" panose="02020603050405020304" pitchFamily="18" charset="0"/>
                <a:ea typeface="黑体" panose="02010609060101010101" pitchFamily="49" charset="-122"/>
              </a:rPr>
              <a:t>)(□v</a:t>
            </a:r>
            <a:r>
              <a:rPr lang="en-US" altLang="zh-CN" sz="2800" b="1" baseline="-30000" dirty="0">
                <a:solidFill>
                  <a:schemeClr val="hlink"/>
                </a:solidFill>
                <a:latin typeface="Times New Roman" panose="02020603050405020304" pitchFamily="18" charset="0"/>
                <a:ea typeface="黑体" panose="02010609060101010101" pitchFamily="49" charset="-122"/>
              </a:rPr>
              <a:t>2</a:t>
            </a:r>
            <a:r>
              <a:rPr lang="en-US" altLang="zh-CN" sz="2800" b="1" dirty="0">
                <a:solidFill>
                  <a:schemeClr val="hlink"/>
                </a:solidFill>
                <a:latin typeface="Times New Roman" panose="02020603050405020304" pitchFamily="18" charset="0"/>
                <a:ea typeface="黑体" panose="02010609060101010101" pitchFamily="49" charset="-122"/>
              </a:rPr>
              <a:t>)…(□v</a:t>
            </a:r>
            <a:r>
              <a:rPr lang="en-US" altLang="zh-CN" sz="2800" b="1" baseline="-30000" dirty="0">
                <a:solidFill>
                  <a:schemeClr val="hlink"/>
                </a:solidFill>
                <a:latin typeface="Times New Roman" panose="02020603050405020304" pitchFamily="18" charset="0"/>
                <a:ea typeface="黑体" panose="02010609060101010101" pitchFamily="49" charset="-122"/>
              </a:rPr>
              <a:t>n</a:t>
            </a:r>
            <a:r>
              <a:rPr lang="en-US" altLang="zh-CN" sz="2800" b="1" dirty="0">
                <a:solidFill>
                  <a:schemeClr val="hlink"/>
                </a:solidFill>
                <a:latin typeface="Times New Roman" panose="02020603050405020304" pitchFamily="18" charset="0"/>
                <a:ea typeface="黑体" panose="02010609060101010101" pitchFamily="49" charset="-122"/>
              </a:rPr>
              <a:t>) [ (A</a:t>
            </a:r>
            <a:r>
              <a:rPr lang="en-US" altLang="zh-CN" sz="2800" b="1" baseline="-30000" dirty="0">
                <a:solidFill>
                  <a:schemeClr val="hlink"/>
                </a:solidFill>
                <a:latin typeface="Times New Roman" panose="02020603050405020304" pitchFamily="18" charset="0"/>
                <a:ea typeface="黑体" panose="02010609060101010101" pitchFamily="49" charset="-122"/>
              </a:rPr>
              <a:t>11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A</a:t>
            </a:r>
            <a:r>
              <a:rPr lang="en-US" altLang="zh-CN" sz="2800" b="1" baseline="-30000" dirty="0">
                <a:solidFill>
                  <a:schemeClr val="hlink"/>
                </a:solidFill>
                <a:latin typeface="Times New Roman" panose="02020603050405020304" pitchFamily="18" charset="0"/>
                <a:ea typeface="黑体" panose="02010609060101010101" pitchFamily="49" charset="-122"/>
              </a:rPr>
              <a:t>12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A</a:t>
            </a:r>
            <a:r>
              <a:rPr lang="en-US" altLang="zh-CN" sz="2800" b="1" baseline="-30000" dirty="0">
                <a:solidFill>
                  <a:schemeClr val="hlink"/>
                </a:solidFill>
                <a:latin typeface="Times New Roman" panose="02020603050405020304" pitchFamily="18" charset="0"/>
                <a:ea typeface="黑体" panose="02010609060101010101" pitchFamily="49" charset="-122"/>
              </a:rPr>
              <a:t>1n</a:t>
            </a:r>
            <a:r>
              <a:rPr lang="en-US" altLang="zh-CN" sz="2800" b="1" dirty="0">
                <a:solidFill>
                  <a:schemeClr val="hlink"/>
                </a:solidFill>
                <a:latin typeface="Times New Roman" panose="02020603050405020304" pitchFamily="18" charset="0"/>
                <a:ea typeface="黑体" panose="02010609060101010101" pitchFamily="49" charset="-122"/>
              </a:rPr>
              <a:t>) </a:t>
            </a:r>
            <a:r>
              <a:rPr lang="en-US" altLang="zh-CN" sz="2400" b="1" dirty="0">
                <a:solidFill>
                  <a:srgbClr val="0000CC"/>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(A</a:t>
            </a:r>
            <a:r>
              <a:rPr lang="en-US" altLang="zh-CN" sz="2800" b="1" baseline="-30000" dirty="0">
                <a:solidFill>
                  <a:schemeClr val="hlink"/>
                </a:solidFill>
                <a:latin typeface="Times New Roman" panose="02020603050405020304" pitchFamily="18" charset="0"/>
                <a:ea typeface="黑体" panose="02010609060101010101" pitchFamily="49" charset="-122"/>
              </a:rPr>
              <a:t>21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A</a:t>
            </a:r>
            <a:r>
              <a:rPr lang="en-US" altLang="zh-CN" sz="2800" b="1" baseline="-30000" dirty="0">
                <a:solidFill>
                  <a:schemeClr val="hlink"/>
                </a:solidFill>
                <a:latin typeface="Times New Roman" panose="02020603050405020304" pitchFamily="18" charset="0"/>
                <a:ea typeface="黑体" panose="02010609060101010101" pitchFamily="49" charset="-122"/>
              </a:rPr>
              <a:t>22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A</a:t>
            </a:r>
            <a:r>
              <a:rPr lang="en-US" altLang="zh-CN" sz="2800" b="1" baseline="-30000" dirty="0">
                <a:solidFill>
                  <a:schemeClr val="hlink"/>
                </a:solidFill>
                <a:latin typeface="Times New Roman" panose="02020603050405020304" pitchFamily="18" charset="0"/>
                <a:ea typeface="黑体" panose="02010609060101010101" pitchFamily="49" charset="-122"/>
              </a:rPr>
              <a:t>2n</a:t>
            </a:r>
            <a:r>
              <a:rPr lang="en-US" altLang="zh-CN" sz="2800" b="1" dirty="0">
                <a:solidFill>
                  <a:schemeClr val="hlink"/>
                </a:solidFill>
                <a:latin typeface="Times New Roman" panose="02020603050405020304" pitchFamily="18" charset="0"/>
                <a:ea typeface="黑体" panose="02010609060101010101" pitchFamily="49" charset="-122"/>
              </a:rPr>
              <a:t>) </a:t>
            </a:r>
            <a:r>
              <a:rPr lang="en-US" altLang="zh-CN" sz="2400" b="1" dirty="0">
                <a:solidFill>
                  <a:srgbClr val="0000CC"/>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chemeClr val="hlink"/>
                </a:solidFill>
                <a:latin typeface="Times New Roman" panose="02020603050405020304" pitchFamily="18" charset="0"/>
                <a:ea typeface="黑体" panose="02010609060101010101" pitchFamily="49" charset="-122"/>
              </a:rPr>
              <a:t>… </a:t>
            </a:r>
            <a:r>
              <a:rPr lang="en-US" altLang="zh-CN" sz="2400" b="1" dirty="0">
                <a:solidFill>
                  <a:srgbClr val="0000CC"/>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(A</a:t>
            </a:r>
            <a:r>
              <a:rPr lang="en-US" altLang="zh-CN" sz="2800" b="1" baseline="-30000" dirty="0">
                <a:solidFill>
                  <a:schemeClr val="hlink"/>
                </a:solidFill>
                <a:latin typeface="Times New Roman" panose="02020603050405020304" pitchFamily="18" charset="0"/>
                <a:ea typeface="黑体" panose="02010609060101010101" pitchFamily="49" charset="-122"/>
              </a:rPr>
              <a:t>m1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A</a:t>
            </a:r>
            <a:r>
              <a:rPr lang="en-US" altLang="zh-CN" sz="2800" b="1" baseline="-30000" dirty="0">
                <a:solidFill>
                  <a:schemeClr val="hlink"/>
                </a:solidFill>
                <a:latin typeface="Times New Roman" panose="02020603050405020304" pitchFamily="18" charset="0"/>
                <a:ea typeface="黑体" panose="02010609060101010101" pitchFamily="49" charset="-122"/>
              </a:rPr>
              <a:t>m2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800" b="1" dirty="0">
                <a:solidFill>
                  <a:schemeClr val="hlink"/>
                </a:solidFill>
                <a:latin typeface="Times New Roman" panose="02020603050405020304" pitchFamily="18" charset="0"/>
                <a:ea typeface="黑体" panose="02010609060101010101" pitchFamily="49" charset="-122"/>
              </a:rPr>
              <a:t> A</a:t>
            </a:r>
            <a:r>
              <a:rPr lang="en-US" altLang="zh-CN" sz="2800" b="1" baseline="-30000" dirty="0">
                <a:solidFill>
                  <a:schemeClr val="hlink"/>
                </a:solidFill>
                <a:latin typeface="Times New Roman" panose="02020603050405020304" pitchFamily="18" charset="0"/>
                <a:ea typeface="黑体" panose="02010609060101010101" pitchFamily="49" charset="-122"/>
              </a:rPr>
              <a:t>mn</a:t>
            </a:r>
            <a:r>
              <a:rPr lang="en-US" altLang="zh-CN" sz="2800" b="1" dirty="0">
                <a:solidFill>
                  <a:schemeClr val="hlink"/>
                </a:solidFill>
                <a:latin typeface="Times New Roman" panose="02020603050405020304" pitchFamily="18" charset="0"/>
                <a:ea typeface="黑体" panose="02010609060101010101" pitchFamily="49" charset="-122"/>
              </a:rPr>
              <a:t>) ]</a:t>
            </a:r>
            <a:endParaRPr lang="en-US" altLang="zh-CN" sz="2800" b="1" dirty="0">
              <a:solidFill>
                <a:schemeClr val="hlink"/>
              </a:solidFill>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其中：□是量词</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或</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v</a:t>
            </a:r>
            <a:r>
              <a:rPr lang="en-US" altLang="zh-CN" sz="2800" b="1" baseline="-30000" dirty="0">
                <a:latin typeface="Times New Roman" panose="02020603050405020304" pitchFamily="18" charset="0"/>
                <a:ea typeface="黑体" panose="02010609060101010101" pitchFamily="49" charset="-122"/>
              </a:rPr>
              <a:t>i</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i=1</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n</a:t>
            </a:r>
            <a:r>
              <a:rPr lang="zh-CN" altLang="en-US" sz="2800" b="1" dirty="0">
                <a:latin typeface="Times New Roman" panose="02020603050405020304" pitchFamily="18" charset="0"/>
                <a:ea typeface="黑体" panose="02010609060101010101" pitchFamily="49" charset="-122"/>
              </a:rPr>
              <a:t>）是客体变元；</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a:t>
            </a:r>
            <a:r>
              <a:rPr lang="en-US" altLang="zh-CN" sz="2800" b="1" baseline="-30000" dirty="0">
                <a:latin typeface="Times New Roman" panose="02020603050405020304" pitchFamily="18" charset="0"/>
                <a:ea typeface="黑体" panose="02010609060101010101" pitchFamily="49" charset="-122"/>
              </a:rPr>
              <a:t>ij</a:t>
            </a:r>
            <a:r>
              <a:rPr lang="zh-CN" altLang="en-US" sz="2800" b="1" dirty="0">
                <a:latin typeface="Times New Roman" panose="02020603050405020304" pitchFamily="18" charset="0"/>
                <a:ea typeface="黑体" panose="02010609060101010101" pitchFamily="49" charset="-122"/>
              </a:rPr>
              <a:t>是原子公式或其否定。</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2BC0772-41A4-408D-9412-4FA60BC43BAE}"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011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90116" name="Rectangle 3"/>
          <p:cNvSpPr>
            <a:spLocks noGrp="1"/>
          </p:cNvSpPr>
          <p:nvPr>
            <p:ph idx="1" hasCustomPrompt="1"/>
          </p:nvPr>
        </p:nvSpPr>
        <p:spPr>
          <a:xfrm>
            <a:off x="609600" y="1371600"/>
            <a:ext cx="8001000" cy="4953000"/>
          </a:xfrm>
        </p:spPr>
        <p:txBody>
          <a:bodyPr vert="horz" wrap="square" lIns="91440" tIns="45720" rIns="91440" bIns="45720" anchor="t" anchorCtr="0"/>
          <a:p>
            <a:pPr marL="187325" indent="-187325" eaLnBrk="1" hangingPunct="1">
              <a:lnSpc>
                <a:spcPct val="120000"/>
              </a:lnSpc>
              <a:spcBef>
                <a:spcPct val="0"/>
              </a:spcBef>
              <a:buFontTx/>
              <a:buNone/>
            </a:pPr>
            <a:r>
              <a:rPr lang="en-US" altLang="zh-CN" sz="2800" b="1" dirty="0">
                <a:solidFill>
                  <a:srgbClr val="0000CC"/>
                </a:solidFill>
                <a:latin typeface="Times New Roman" panose="02020603050405020304" pitchFamily="18" charset="0"/>
                <a:ea typeface="黑体" panose="02010609060101010101" pitchFamily="49" charset="-122"/>
              </a:rPr>
              <a:t>2. </a:t>
            </a:r>
            <a:r>
              <a:rPr lang="zh-CN" altLang="en-US" sz="2800" b="1" dirty="0">
                <a:solidFill>
                  <a:srgbClr val="0000CC"/>
                </a:solidFill>
                <a:latin typeface="Times New Roman" panose="02020603050405020304" pitchFamily="18" charset="0"/>
                <a:ea typeface="黑体" panose="02010609060101010101" pitchFamily="49" charset="-122"/>
              </a:rPr>
              <a:t>定理</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solidFill>
                  <a:srgbClr val="FF0000"/>
                </a:solidFill>
                <a:latin typeface="Times New Roman" panose="02020603050405020304" pitchFamily="18" charset="0"/>
                <a:ea typeface="黑体" panose="02010609060101010101" pitchFamily="49" charset="-122"/>
              </a:rPr>
              <a:t>       每一个谓词公式都可以转化为与其等价的前束合取范式。</a:t>
            </a:r>
            <a:endParaRPr lang="zh-CN" altLang="en-US" sz="2800" b="1" dirty="0">
              <a:solidFill>
                <a:srgbClr val="FF0000"/>
              </a:solidFill>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en-US" altLang="zh-CN" sz="2800" b="1" dirty="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．化前束合取范式的步骤</a:t>
            </a:r>
            <a:endParaRPr lang="zh-CN" altLang="en-US" sz="2800" b="1" dirty="0">
              <a:solidFill>
                <a:srgbClr val="0000CC"/>
              </a:solidFill>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1</a:t>
            </a:r>
            <a:r>
              <a:rPr lang="zh-CN" altLang="en-US" sz="2800" b="1" dirty="0">
                <a:latin typeface="Times New Roman" panose="02020603050405020304" pitchFamily="18" charset="0"/>
                <a:ea typeface="黑体" panose="02010609060101010101" pitchFamily="49" charset="-122"/>
              </a:rPr>
              <a:t>）消多余量词</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2</a:t>
            </a:r>
            <a:r>
              <a:rPr lang="zh-CN" altLang="en-US" sz="2800" b="1" dirty="0">
                <a:latin typeface="Times New Roman" panose="02020603050405020304" pitchFamily="18" charset="0"/>
                <a:ea typeface="黑体" panose="02010609060101010101" pitchFamily="49" charset="-122"/>
              </a:rPr>
              <a:t>）换名</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3</a:t>
            </a:r>
            <a:r>
              <a:rPr lang="zh-CN" altLang="en-US" sz="2800" b="1" dirty="0">
                <a:latin typeface="Times New Roman" panose="02020603050405020304" pitchFamily="18" charset="0"/>
                <a:ea typeface="黑体" panose="02010609060101010101" pitchFamily="49" charset="-122"/>
              </a:rPr>
              <a:t>）消去条件联结词</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4</a:t>
            </a:r>
            <a:r>
              <a:rPr lang="zh-CN" altLang="en-US" sz="2800" b="1" dirty="0">
                <a:latin typeface="Times New Roman" panose="02020603050405020304" pitchFamily="18" charset="0"/>
                <a:ea typeface="黑体" panose="02010609060101010101" pitchFamily="49" charset="-122"/>
              </a:rPr>
              <a:t>） 将</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800" b="1" dirty="0">
                <a:latin typeface="Times New Roman" panose="02020603050405020304" pitchFamily="18" charset="0"/>
                <a:ea typeface="黑体" panose="02010609060101010101" pitchFamily="49" charset="-122"/>
              </a:rPr>
              <a:t>深入</a:t>
            </a:r>
            <a:endParaRPr lang="zh-CN" altLang="en-US" sz="2800" b="1" dirty="0">
              <a:latin typeface="Times New Roman" panose="02020603050405020304" pitchFamily="18" charset="0"/>
              <a:ea typeface="黑体" panose="02010609060101010101" pitchFamily="49" charset="-122"/>
            </a:endParaRPr>
          </a:p>
          <a:p>
            <a:pPr marL="187325" indent="-187325" eaLnBrk="1" hangingPunct="1">
              <a:lnSpc>
                <a:spcPct val="120000"/>
              </a:lnSpc>
              <a:spcBef>
                <a:spcPct val="0"/>
              </a:spcBef>
              <a:buFontTx/>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5</a:t>
            </a:r>
            <a:r>
              <a:rPr lang="zh-CN" altLang="en-US" sz="2800" b="1" dirty="0">
                <a:latin typeface="Times New Roman" panose="02020603050405020304" pitchFamily="18" charset="0"/>
                <a:ea typeface="黑体" panose="02010609060101010101" pitchFamily="49" charset="-122"/>
              </a:rPr>
              <a:t>） 将量词提出</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ABC5D41-517A-483C-8FD7-21E5007D2533}"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113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53603" name="Rectangle 3"/>
          <p:cNvSpPr>
            <a:spLocks noGrp="1"/>
          </p:cNvSpPr>
          <p:nvPr>
            <p:ph idx="1" hasCustomPrompt="1"/>
          </p:nvPr>
        </p:nvSpPr>
        <p:spPr>
          <a:xfrm>
            <a:off x="228600" y="1371600"/>
            <a:ext cx="8534400" cy="5029200"/>
          </a:xfrm>
        </p:spPr>
        <p:txBody>
          <a:bodyPr vert="horz" wrap="square" lIns="91440" tIns="45720" rIns="91440" bIns="45720" anchor="t" anchorCtr="0"/>
          <a:p>
            <a:pPr eaLnBrk="1" hangingPunct="1">
              <a:lnSpc>
                <a:spcPct val="120000"/>
              </a:lnSpc>
              <a:buNone/>
            </a:pPr>
            <a:r>
              <a:rPr lang="zh-CN" altLang="en-US" sz="2600" b="1" dirty="0">
                <a:latin typeface="Times New Roman" panose="02020603050405020304" pitchFamily="18" charset="0"/>
              </a:rPr>
              <a:t>例：将</a:t>
            </a:r>
            <a:r>
              <a:rPr lang="en-US" altLang="zh-CN" sz="2600" b="1" dirty="0">
                <a:latin typeface="Times New Roman" panose="02020603050405020304" pitchFamily="18" charset="0"/>
                <a:cs typeface="Times New Roman" panose="02020603050405020304" pitchFamily="18" charset="0"/>
              </a:rPr>
              <a:t>D=(</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y)P(x) </a:t>
            </a:r>
            <a:r>
              <a:rPr lang="en-US" altLang="zh-CN" sz="2000" b="1" dirty="0"/>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z)Q(z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y)R(x</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 </a:t>
            </a:r>
            <a:r>
              <a:rPr lang="zh-CN" altLang="en-US" sz="2600" b="1" dirty="0">
                <a:latin typeface="Times New Roman" panose="02020603050405020304" pitchFamily="18" charset="0"/>
              </a:rPr>
              <a:t>转化为与其等价的前束合取范式。</a:t>
            </a:r>
            <a:endParaRPr lang="zh-CN" altLang="en-US"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zh-CN" altLang="en-US" sz="2600" b="1" dirty="0">
                <a:latin typeface="Times New Roman" panose="02020603050405020304" pitchFamily="18" charset="0"/>
              </a:rPr>
              <a:t>解：</a:t>
            </a:r>
            <a:r>
              <a:rPr lang="en-US" altLang="zh-CN" sz="2600" b="1" dirty="0">
                <a:latin typeface="Times New Roman" panose="02020603050405020304" pitchFamily="18" charset="0"/>
                <a:cs typeface="Times New Roman" panose="02020603050405020304" pitchFamily="18" charset="0"/>
              </a:rPr>
              <a:t>D </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 P(x) </a:t>
            </a:r>
            <a:r>
              <a:rPr lang="en-US" altLang="zh-CN" sz="2000" b="1" dirty="0"/>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z)Q(z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y)R(x</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 P(x) </a:t>
            </a:r>
            <a:r>
              <a:rPr lang="en-US" altLang="zh-CN" sz="2000" b="1" dirty="0"/>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z)Q(z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solidFill>
                  <a:schemeClr val="hlink"/>
                </a:solidFill>
                <a:latin typeface="Times New Roman" panose="02020603050405020304" pitchFamily="18" charset="0"/>
                <a:cs typeface="Times New Roman" panose="02020603050405020304" pitchFamily="18" charset="0"/>
              </a:rPr>
              <a:t>w</a:t>
            </a:r>
            <a:r>
              <a:rPr lang="en-US" altLang="zh-CN" sz="2600" b="1" dirty="0">
                <a:latin typeface="Times New Roman" panose="02020603050405020304" pitchFamily="18" charset="0"/>
                <a:cs typeface="Times New Roman" panose="02020603050405020304" pitchFamily="18" charset="0"/>
              </a:rPr>
              <a:t>)R(x</a:t>
            </a:r>
            <a:r>
              <a:rPr lang="en-US" altLang="zh-CN" sz="2600" b="1" dirty="0">
                <a:latin typeface="Times New Roman" panose="02020603050405020304" pitchFamily="18" charset="0"/>
              </a:rPr>
              <a:t>,</a:t>
            </a:r>
            <a:r>
              <a:rPr lang="en-US" altLang="zh-CN" sz="2600" b="1" dirty="0">
                <a:solidFill>
                  <a:schemeClr val="hlink"/>
                </a:solidFill>
                <a:latin typeface="Times New Roman" panose="02020603050405020304" pitchFamily="18" charset="0"/>
                <a:cs typeface="Times New Roman" panose="02020603050405020304" pitchFamily="18" charset="0"/>
              </a:rPr>
              <a:t>w</a:t>
            </a:r>
            <a:r>
              <a:rPr lang="en-US" altLang="zh-CN" sz="2600" b="1" dirty="0">
                <a:latin typeface="Times New Roman" panose="02020603050405020304" pitchFamily="18" charset="0"/>
                <a:cs typeface="Times New Roman" panose="02020603050405020304" pitchFamily="18" charset="0"/>
              </a:rPr>
              <a:t>)]</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 </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(P(x) </a:t>
            </a:r>
            <a:r>
              <a:rPr lang="en-US" altLang="zh-CN" sz="2000" b="1" dirty="0"/>
              <a:t>∨</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z)Q(z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 </a:t>
            </a:r>
            <a:r>
              <a:rPr lang="en-US" altLang="zh-CN" sz="2000" b="1" dirty="0">
                <a:solidFill>
                  <a:schemeClr val="hlink"/>
                </a:solidFill>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w)R(x</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w)]</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P(x) </a:t>
            </a:r>
            <a:r>
              <a:rPr lang="en-US" altLang="zh-CN" sz="2000" b="1" dirty="0">
                <a:solidFill>
                  <a:schemeClr val="hlink"/>
                </a:solidFill>
              </a:rPr>
              <a:t>∧</a:t>
            </a:r>
            <a:r>
              <a:rPr lang="en-US" altLang="zh-CN" sz="2600" b="1" dirty="0">
                <a:solidFill>
                  <a:schemeClr val="hlink"/>
                </a:solidFill>
                <a:latin typeface="Times New Roman" panose="02020603050405020304" pitchFamily="18" charset="0"/>
                <a:cs typeface="Times New Roman" panose="02020603050405020304" pitchFamily="18" charset="0"/>
              </a:rPr>
              <a:t>(</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solidFill>
                  <a:schemeClr val="hlink"/>
                </a:solidFill>
                <a:latin typeface="Times New Roman" panose="02020603050405020304" pitchFamily="18" charset="0"/>
                <a:cs typeface="Times New Roman" panose="02020603050405020304" pitchFamily="18" charset="0"/>
              </a:rPr>
              <a:t>z)</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 </a:t>
            </a:r>
            <a:r>
              <a:rPr lang="en-US" altLang="zh-CN" sz="2000" b="1" dirty="0"/>
              <a:t>∨</a:t>
            </a:r>
            <a:r>
              <a:rPr lang="en-US" altLang="zh-CN" sz="2600" b="1" dirty="0">
                <a:solidFill>
                  <a:schemeClr val="hlink"/>
                </a:solidFill>
                <a:latin typeface="Times New Roman" panose="02020603050405020304" pitchFamily="18" charset="0"/>
                <a:cs typeface="Times New Roman" panose="02020603050405020304" pitchFamily="18" charset="0"/>
              </a:rPr>
              <a:t>(</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solidFill>
                  <a:schemeClr val="hlink"/>
                </a:solidFill>
                <a:latin typeface="Times New Roman" panose="02020603050405020304" pitchFamily="18" charset="0"/>
                <a:cs typeface="Times New Roman" panose="02020603050405020304" pitchFamily="18" charset="0"/>
              </a:rPr>
              <a:t>w)</a:t>
            </a:r>
            <a:r>
              <a:rPr lang="en-US" altLang="zh-CN" sz="2600" b="1" dirty="0">
                <a:solidFill>
                  <a:schemeClr val="hlink"/>
                </a:solidFill>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R(x</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w)]</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x)(</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z)(</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w)[(</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cs typeface="Times New Roman" panose="02020603050405020304" pitchFamily="18" charset="0"/>
              </a:rPr>
              <a:t>P(x) </a:t>
            </a:r>
            <a:r>
              <a:rPr lang="en-US" altLang="zh-CN" sz="2000" b="1" dirty="0"/>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Q(z</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y)) </a:t>
            </a:r>
            <a:r>
              <a:rPr lang="en-US" altLang="zh-CN" sz="2000" b="1" dirty="0"/>
              <a:t>∨</a:t>
            </a:r>
            <a:r>
              <a:rPr lang="en-US" altLang="zh-CN" sz="2600" b="1" dirty="0">
                <a:latin typeface="Times New Roman" panose="02020603050405020304" pitchFamily="18" charset="0"/>
                <a:cs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cs typeface="Times New Roman" panose="02020603050405020304" pitchFamily="18" charset="0"/>
              </a:rPr>
              <a:t>R(x</a:t>
            </a:r>
            <a:r>
              <a:rPr lang="en-US" altLang="zh-CN" sz="2600" b="1" dirty="0">
                <a:latin typeface="Times New Roman" panose="02020603050405020304" pitchFamily="18" charset="0"/>
              </a:rPr>
              <a:t>,</a:t>
            </a:r>
            <a:r>
              <a:rPr lang="en-US" altLang="zh-CN" sz="2600" b="1" dirty="0">
                <a:latin typeface="Times New Roman" panose="02020603050405020304" pitchFamily="18" charset="0"/>
                <a:cs typeface="Times New Roman" panose="02020603050405020304" pitchFamily="18" charset="0"/>
              </a:rPr>
              <a:t>w)]</a:t>
            </a:r>
            <a:endParaRPr lang="en-US" altLang="zh-CN" sz="2600" b="1" dirty="0">
              <a:latin typeface="Times New Roman" panose="02020603050405020304" pitchFamily="18" charset="0"/>
              <a:cs typeface="Times New Roman" panose="02020603050405020304" pitchFamily="18" charset="0"/>
            </a:endParaRPr>
          </a:p>
          <a:p>
            <a:pPr eaLnBrk="1" hangingPunct="1">
              <a:lnSpc>
                <a:spcPct val="120000"/>
              </a:lnSpc>
              <a:buNone/>
            </a:pPr>
            <a:r>
              <a:rPr lang="en-US" altLang="zh-CN" sz="26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z)(</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w)[(</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P(x) </a:t>
            </a:r>
            <a:r>
              <a:rPr lang="en-US" altLang="zh-CN" sz="2000" b="1" dirty="0"/>
              <a:t>∨</a:t>
            </a:r>
            <a:r>
              <a:rPr lang="en-US" altLang="zh-CN" sz="2600" b="1" dirty="0">
                <a:latin typeface="Times New Roman" panose="02020603050405020304" pitchFamily="18" charset="0"/>
              </a:rPr>
              <a:t>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R(x,w)) </a:t>
            </a:r>
            <a:r>
              <a:rPr lang="en-US" altLang="zh-CN" sz="2000" b="1" dirty="0"/>
              <a:t>∧</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Q(z,y) </a:t>
            </a:r>
            <a:r>
              <a:rPr lang="en-US" altLang="zh-CN" sz="2000" b="1" dirty="0"/>
              <a:t>∨</a:t>
            </a:r>
            <a:r>
              <a:rPr lang="en-US" altLang="zh-CN" sz="26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rPr>
              <a:t>R(x,w))] </a:t>
            </a:r>
            <a:endParaRPr lang="en-US" altLang="zh-CN" sz="26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153603">
                                            <p:txEl>
                                              <p:charRg st="0" end="6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3603">
                                            <p:txEl>
                                              <p:charRg st="61" end="10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53603">
                                            <p:txEl>
                                              <p:charRg st="102" end="14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53603">
                                            <p:txEl>
                                              <p:charRg st="142" end="18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53603">
                                            <p:txEl>
                                              <p:charRg st="187" end="23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53603">
                                            <p:txEl>
                                              <p:charRg st="231" end="27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53603">
                                            <p:txEl>
                                              <p:charRg st="277" end="33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uiExpand="1"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FF52B1A8-61F0-40F3-8760-90FE7D8FFE2C}"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2163"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§6 </a:t>
            </a:r>
            <a:r>
              <a:rPr lang="zh-CN" altLang="en-US" sz="3200" b="1" dirty="0">
                <a:solidFill>
                  <a:srgbClr val="0000CC"/>
                </a:solidFill>
                <a:latin typeface="黑体" panose="02010609060101010101" pitchFamily="49" charset="-122"/>
                <a:ea typeface="黑体" panose="02010609060101010101" pitchFamily="49" charset="-122"/>
              </a:rPr>
              <a:t>前束范式</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92164" name="Rectangle 3"/>
          <p:cNvSpPr>
            <a:spLocks noGrp="1"/>
          </p:cNvSpPr>
          <p:nvPr>
            <p:ph idx="1" hasCustomPrompt="1"/>
          </p:nvPr>
        </p:nvSpPr>
        <p:spPr>
          <a:xfrm>
            <a:off x="304800" y="1143000"/>
            <a:ext cx="8534400" cy="3810000"/>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0000CC"/>
                </a:solidFill>
                <a:latin typeface="Times New Roman" panose="02020603050405020304" pitchFamily="18" charset="0"/>
                <a:ea typeface="黑体" panose="02010609060101010101" pitchFamily="49" charset="-122"/>
              </a:rPr>
              <a:t>三、前束析取范式</a:t>
            </a:r>
            <a:endParaRPr lang="zh-CN" altLang="en-US" sz="2600"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400" b="1" dirty="0">
                <a:solidFill>
                  <a:srgbClr val="0000CC"/>
                </a:solidFill>
                <a:latin typeface="Times New Roman" panose="02020603050405020304" pitchFamily="18" charset="0"/>
                <a:ea typeface="黑体" panose="02010609060101010101" pitchFamily="49" charset="-122"/>
              </a:rPr>
              <a:t>定义：</a:t>
            </a:r>
            <a:r>
              <a:rPr lang="zh-CN" altLang="en-US" sz="2400" b="1" dirty="0">
                <a:latin typeface="Times New Roman" panose="02020603050405020304" pitchFamily="18" charset="0"/>
                <a:ea typeface="黑体" panose="02010609060101010101" pitchFamily="49" charset="-122"/>
              </a:rPr>
              <a:t>一个谓词公式具有如下形式称为前束析取范式。</a:t>
            </a:r>
            <a:endParaRPr lang="zh-CN" altLang="en-US" sz="24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400" b="1" dirty="0">
                <a:solidFill>
                  <a:schemeClr val="hlink"/>
                </a:solidFill>
                <a:latin typeface="Times New Roman" panose="02020603050405020304" pitchFamily="18" charset="0"/>
                <a:ea typeface="黑体" panose="02010609060101010101" pitchFamily="49" charset="-122"/>
              </a:rPr>
              <a:t>      </a:t>
            </a:r>
            <a:r>
              <a:rPr lang="en-US" altLang="zh-CN" sz="2400" b="1" dirty="0">
                <a:solidFill>
                  <a:schemeClr val="hlink"/>
                </a:solidFill>
                <a:latin typeface="Times New Roman" panose="02020603050405020304" pitchFamily="18" charset="0"/>
                <a:ea typeface="黑体" panose="02010609060101010101" pitchFamily="49" charset="-122"/>
              </a:rPr>
              <a:t>(□v</a:t>
            </a:r>
            <a:r>
              <a:rPr lang="en-US" altLang="zh-CN" sz="2400" b="1" baseline="-30000" dirty="0">
                <a:solidFill>
                  <a:schemeClr val="hlink"/>
                </a:solidFill>
                <a:latin typeface="Times New Roman" panose="02020603050405020304" pitchFamily="18" charset="0"/>
                <a:ea typeface="黑体" panose="02010609060101010101" pitchFamily="49" charset="-122"/>
              </a:rPr>
              <a:t>1</a:t>
            </a:r>
            <a:r>
              <a:rPr lang="en-US" altLang="zh-CN" sz="2400" b="1" dirty="0">
                <a:solidFill>
                  <a:schemeClr val="hlink"/>
                </a:solidFill>
                <a:latin typeface="Times New Roman" panose="02020603050405020304" pitchFamily="18" charset="0"/>
                <a:ea typeface="黑体" panose="02010609060101010101" pitchFamily="49" charset="-122"/>
              </a:rPr>
              <a:t>)(□v</a:t>
            </a:r>
            <a:r>
              <a:rPr lang="en-US" altLang="zh-CN" sz="2400" b="1" baseline="-30000" dirty="0">
                <a:solidFill>
                  <a:schemeClr val="hlink"/>
                </a:solidFill>
                <a:latin typeface="Times New Roman" panose="02020603050405020304" pitchFamily="18" charset="0"/>
                <a:ea typeface="黑体" panose="02010609060101010101" pitchFamily="49" charset="-122"/>
              </a:rPr>
              <a:t>2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400" b="1" baseline="-30000" dirty="0">
                <a:solidFill>
                  <a:schemeClr val="hlink"/>
                </a:solidFill>
                <a:latin typeface="Times New Roman" panose="02020603050405020304" pitchFamily="18" charset="0"/>
                <a:ea typeface="黑体" panose="02010609060101010101" pitchFamily="49" charset="-122"/>
              </a:rPr>
              <a:t> </a:t>
            </a:r>
            <a:r>
              <a:rPr lang="en-US" altLang="zh-CN" sz="2400" b="1" dirty="0">
                <a:solidFill>
                  <a:schemeClr val="hlink"/>
                </a:solidFill>
                <a:latin typeface="Times New Roman" panose="02020603050405020304" pitchFamily="18" charset="0"/>
                <a:ea typeface="黑体" panose="02010609060101010101" pitchFamily="49" charset="-122"/>
              </a:rPr>
              <a:t>…(□v</a:t>
            </a:r>
            <a:r>
              <a:rPr lang="en-US" altLang="zh-CN" sz="2400" b="1" baseline="-30000" dirty="0">
                <a:solidFill>
                  <a:schemeClr val="hlink"/>
                </a:solidFill>
                <a:latin typeface="Times New Roman" panose="02020603050405020304" pitchFamily="18" charset="0"/>
                <a:ea typeface="黑体" panose="02010609060101010101" pitchFamily="49" charset="-122"/>
              </a:rPr>
              <a:t>n </a:t>
            </a:r>
            <a:r>
              <a:rPr lang="en-US" altLang="zh-CN" sz="2400" b="1" dirty="0">
                <a:solidFill>
                  <a:schemeClr val="hlink"/>
                </a:solidFill>
                <a:latin typeface="Times New Roman" panose="02020603050405020304" pitchFamily="18" charset="0"/>
                <a:ea typeface="黑体" panose="02010609060101010101" pitchFamily="49" charset="-122"/>
              </a:rPr>
              <a:t>) [ (A</a:t>
            </a:r>
            <a:r>
              <a:rPr lang="en-US" altLang="zh-CN" sz="2400" b="1" baseline="-30000" dirty="0">
                <a:solidFill>
                  <a:schemeClr val="hlink"/>
                </a:solidFill>
                <a:latin typeface="Times New Roman" panose="02020603050405020304" pitchFamily="18" charset="0"/>
                <a:ea typeface="黑体" panose="02010609060101010101" pitchFamily="49" charset="-122"/>
              </a:rPr>
              <a:t>11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12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1n </a:t>
            </a:r>
            <a:r>
              <a:rPr lang="en-US" altLang="zh-CN" sz="2400" b="1" dirty="0">
                <a:solidFill>
                  <a:schemeClr val="hlink"/>
                </a:solidFill>
                <a:latin typeface="Times New Roman" panose="02020603050405020304" pitchFamily="18" charset="0"/>
                <a:ea typeface="黑体" panose="02010609060101010101" pitchFamily="49" charset="-122"/>
              </a:rPr>
              <a:t>) </a:t>
            </a:r>
            <a:r>
              <a:rPr lang="en-US" altLang="zh-CN" sz="2000" b="1" dirty="0">
                <a:solidFill>
                  <a:srgbClr val="0000CC"/>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21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t>
            </a:r>
            <a:r>
              <a:rPr lang="en-US" altLang="zh-CN" sz="2400" b="1" baseline="-30000" dirty="0">
                <a:solidFill>
                  <a:schemeClr val="hlink"/>
                </a:solidFill>
                <a:latin typeface="Times New Roman" panose="02020603050405020304" pitchFamily="18" charset="0"/>
                <a:ea typeface="黑体" panose="02010609060101010101" pitchFamily="49" charset="-122"/>
              </a:rPr>
              <a:t>22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2n</a:t>
            </a:r>
            <a:r>
              <a:rPr lang="en-US" altLang="zh-CN" sz="2400" b="1" dirty="0">
                <a:solidFill>
                  <a:schemeClr val="hlink"/>
                </a:solidFill>
                <a:latin typeface="Times New Roman" panose="02020603050405020304" pitchFamily="18" charset="0"/>
                <a:ea typeface="黑体" panose="02010609060101010101" pitchFamily="49" charset="-122"/>
              </a:rPr>
              <a:t>) </a:t>
            </a:r>
            <a:r>
              <a:rPr lang="en-US" altLang="zh-CN" sz="2000" b="1" dirty="0">
                <a:solidFill>
                  <a:srgbClr val="0000CC"/>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chemeClr val="hlink"/>
                </a:solidFill>
                <a:latin typeface="Times New Roman" panose="02020603050405020304" pitchFamily="18" charset="0"/>
                <a:ea typeface="黑体" panose="02010609060101010101" pitchFamily="49" charset="-122"/>
              </a:rPr>
              <a:t>… </a:t>
            </a:r>
            <a:r>
              <a:rPr lang="en-US" altLang="zh-CN" sz="2000" b="1" dirty="0">
                <a:solidFill>
                  <a:srgbClr val="0000CC"/>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m1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m2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solidFill>
                  <a:schemeClr val="hlink"/>
                </a:solidFill>
                <a:latin typeface="Times New Roman" panose="02020603050405020304" pitchFamily="18" charset="0"/>
                <a:ea typeface="黑体" panose="02010609060101010101" pitchFamily="49" charset="-122"/>
              </a:rPr>
              <a:t> A</a:t>
            </a:r>
            <a:r>
              <a:rPr lang="en-US" altLang="zh-CN" sz="2400" b="1" baseline="-30000" dirty="0">
                <a:solidFill>
                  <a:schemeClr val="hlink"/>
                </a:solidFill>
                <a:latin typeface="Times New Roman" panose="02020603050405020304" pitchFamily="18" charset="0"/>
                <a:ea typeface="黑体" panose="02010609060101010101" pitchFamily="49" charset="-122"/>
              </a:rPr>
              <a:t>mn</a:t>
            </a:r>
            <a:r>
              <a:rPr lang="en-US" altLang="zh-CN" sz="2400" b="1" dirty="0">
                <a:solidFill>
                  <a:schemeClr val="hlink"/>
                </a:solidFill>
                <a:latin typeface="Times New Roman" panose="02020603050405020304" pitchFamily="18" charset="0"/>
                <a:ea typeface="黑体" panose="02010609060101010101" pitchFamily="49" charset="-122"/>
              </a:rPr>
              <a:t>) ]</a:t>
            </a:r>
            <a:endParaRPr lang="en-US" altLang="zh-CN" sz="2400" b="1" dirty="0">
              <a:solidFill>
                <a:schemeClr val="hlink"/>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其中：□是量词</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rPr>
              <a:t>或</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a:t>
            </a:r>
            <a:r>
              <a:rPr lang="zh-CN" altLang="en-US" sz="2400" b="1" dirty="0">
                <a:latin typeface="Times New Roman" panose="02020603050405020304" pitchFamily="18" charset="0"/>
                <a:ea typeface="黑体" panose="02010609060101010101" pitchFamily="49" charset="-122"/>
              </a:rPr>
              <a:t>，</a:t>
            </a:r>
            <a:endParaRPr lang="zh-CN" altLang="en-US" sz="24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v</a:t>
            </a:r>
            <a:r>
              <a:rPr lang="en-US" altLang="zh-CN" sz="2400" b="1" baseline="-30000" dirty="0">
                <a:latin typeface="Times New Roman" panose="02020603050405020304" pitchFamily="18" charset="0"/>
                <a:ea typeface="黑体" panose="02010609060101010101" pitchFamily="49" charset="-122"/>
              </a:rPr>
              <a:t>i</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i=1</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2</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3…</a:t>
            </a:r>
            <a:r>
              <a:rPr lang="zh-CN" altLang="en-US"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rPr>
              <a:t>n</a:t>
            </a:r>
            <a:r>
              <a:rPr lang="zh-CN" altLang="en-US" sz="2400" b="1" dirty="0">
                <a:latin typeface="Times New Roman" panose="02020603050405020304" pitchFamily="18" charset="0"/>
                <a:ea typeface="黑体" panose="02010609060101010101" pitchFamily="49" charset="-122"/>
              </a:rPr>
              <a:t>）是客体变元，</a:t>
            </a:r>
            <a:endParaRPr lang="zh-CN" altLang="en-US" sz="24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A</a:t>
            </a:r>
            <a:r>
              <a:rPr lang="en-US" altLang="zh-CN" sz="2400" b="1" baseline="-30000" dirty="0">
                <a:latin typeface="Times New Roman" panose="02020603050405020304" pitchFamily="18" charset="0"/>
                <a:ea typeface="黑体" panose="02010609060101010101" pitchFamily="49" charset="-122"/>
              </a:rPr>
              <a:t>ij</a:t>
            </a:r>
            <a:r>
              <a:rPr lang="zh-CN" altLang="en-US" sz="2400" b="1" dirty="0">
                <a:latin typeface="Times New Roman" panose="02020603050405020304" pitchFamily="18" charset="0"/>
                <a:ea typeface="黑体" panose="02010609060101010101" pitchFamily="49" charset="-122"/>
              </a:rPr>
              <a:t>是原子公式或其否定。</a:t>
            </a:r>
            <a:endParaRPr lang="zh-CN" altLang="en-US" sz="2400" b="1" dirty="0">
              <a:latin typeface="Times New Roman" panose="02020603050405020304" pitchFamily="18" charset="0"/>
              <a:ea typeface="黑体" panose="02010609060101010101" pitchFamily="49" charset="-122"/>
            </a:endParaRPr>
          </a:p>
        </p:txBody>
      </p:sp>
      <p:sp>
        <p:nvSpPr>
          <p:cNvPr id="92165" name="Text Box 4"/>
          <p:cNvSpPr txBox="1"/>
          <p:nvPr/>
        </p:nvSpPr>
        <p:spPr>
          <a:xfrm>
            <a:off x="381000" y="4953000"/>
            <a:ext cx="8305800" cy="1117600"/>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1054100" lvl="0" indent="-1054100" eaLnBrk="1" hangingPunct="1">
              <a:lnSpc>
                <a:spcPct val="120000"/>
              </a:lnSpc>
              <a:spcBef>
                <a:spcPct val="0"/>
              </a:spcBef>
              <a:buClrTx/>
              <a:buSzTx/>
              <a:buFontTx/>
              <a:buNone/>
            </a:pPr>
            <a:r>
              <a:rPr lang="zh-CN" altLang="en-US" sz="2800" b="1" dirty="0">
                <a:solidFill>
                  <a:srgbClr val="0000CC"/>
                </a:solidFill>
                <a:latin typeface="Times New Roman" panose="02020603050405020304" pitchFamily="18" charset="0"/>
                <a:ea typeface="黑体" panose="02010609060101010101" pitchFamily="49" charset="-122"/>
              </a:rPr>
              <a:t>定理：</a:t>
            </a:r>
            <a:r>
              <a:rPr lang="zh-CN" altLang="en-US" sz="2800" b="1" dirty="0">
                <a:latin typeface="Times New Roman" panose="02020603050405020304" pitchFamily="18" charset="0"/>
                <a:ea typeface="黑体" panose="02010609060101010101" pitchFamily="49" charset="-122"/>
              </a:rPr>
              <a:t>每一个谓词公式都可以转化为与其等价的前束析取范式。</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E27569CD-6D15-4DEA-BAEB-454793E439E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3187" name="Rectangle 2"/>
          <p:cNvSpPr>
            <a:spLocks noGrp="1"/>
          </p:cNvSpPr>
          <p:nvPr>
            <p:ph type="title"/>
          </p:nvPr>
        </p:nvSpPr>
        <p:spPr>
          <a:xfrm>
            <a:off x="1350963" y="457200"/>
            <a:ext cx="6345237" cy="465138"/>
          </a:xfrm>
        </p:spPr>
        <p:txBody>
          <a:bodyPr vert="horz" wrap="square" lIns="91440" tIns="45720" rIns="91440" bIns="45720" anchor="b" anchorCtr="0"/>
          <a:p>
            <a:pPr algn="ctr" eaLnBrk="1" hangingPunct="1"/>
            <a:r>
              <a:rPr lang="zh-CN" altLang="en-US" b="1" dirty="0">
                <a:solidFill>
                  <a:srgbClr val="0000CC"/>
                </a:solidFill>
                <a:latin typeface="黑体" panose="02010609060101010101" pitchFamily="49" charset="-122"/>
                <a:ea typeface="黑体" panose="02010609060101010101" pitchFamily="49" charset="-122"/>
              </a:rPr>
              <a:t>第二章 谓词逻辑</a:t>
            </a:r>
            <a:endParaRPr lang="zh-CN" altLang="en-US" b="1" dirty="0">
              <a:solidFill>
                <a:srgbClr val="0000CC"/>
              </a:solidFill>
              <a:latin typeface="黑体" panose="02010609060101010101" pitchFamily="49" charset="-122"/>
              <a:ea typeface="黑体" panose="02010609060101010101" pitchFamily="49" charset="-122"/>
            </a:endParaRPr>
          </a:p>
        </p:txBody>
      </p:sp>
      <p:sp>
        <p:nvSpPr>
          <p:cNvPr id="175107" name="Rectangle 3"/>
          <p:cNvSpPr>
            <a:spLocks noGrp="1"/>
          </p:cNvSpPr>
          <p:nvPr>
            <p:ph idx="1" hasCustomPrompt="1"/>
          </p:nvPr>
        </p:nvSpPr>
        <p:spPr/>
        <p:txBody>
          <a:bodyPr vert="horz" wrap="square" lIns="91440" tIns="45720" rIns="91440" bIns="45720" anchor="t" anchorCtr="0"/>
          <a:p>
            <a:pPr indent="190500" eaLnBrk="1" hangingPunct="1">
              <a:buNone/>
            </a:pPr>
            <a:r>
              <a:rPr lang="en-US" altLang="zh-CN" sz="3100" b="1" dirty="0">
                <a:latin typeface="黑体" panose="02010609060101010101" pitchFamily="49" charset="-122"/>
                <a:ea typeface="黑体" panose="02010609060101010101" pitchFamily="49" charset="-122"/>
              </a:rPr>
              <a:t>§1 </a:t>
            </a:r>
            <a:r>
              <a:rPr lang="zh-CN" altLang="en-US" sz="3100" b="1" dirty="0">
                <a:latin typeface="黑体" panose="02010609060101010101" pitchFamily="49" charset="-122"/>
                <a:ea typeface="黑体" panose="02010609060101010101" pitchFamily="49" charset="-122"/>
              </a:rPr>
              <a:t>谓词的概念与表示法</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§2 </a:t>
            </a:r>
            <a:r>
              <a:rPr lang="zh-CN" altLang="en-US" sz="3100" b="1" dirty="0">
                <a:latin typeface="黑体" panose="02010609060101010101" pitchFamily="49" charset="-122"/>
                <a:ea typeface="黑体" panose="02010609060101010101" pitchFamily="49" charset="-122"/>
              </a:rPr>
              <a:t>命题函数与量词</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§3 </a:t>
            </a:r>
            <a:r>
              <a:rPr lang="zh-CN" altLang="en-US" sz="3100" b="1" dirty="0">
                <a:latin typeface="黑体" panose="02010609060101010101" pitchFamily="49" charset="-122"/>
                <a:ea typeface="黑体" panose="02010609060101010101" pitchFamily="49" charset="-122"/>
              </a:rPr>
              <a:t>谓词公式与翻译</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§4 </a:t>
            </a:r>
            <a:r>
              <a:rPr lang="zh-CN" altLang="en-US" sz="3100" b="1" dirty="0">
                <a:latin typeface="黑体" panose="02010609060101010101" pitchFamily="49" charset="-122"/>
                <a:ea typeface="黑体" panose="02010609060101010101" pitchFamily="49" charset="-122"/>
              </a:rPr>
              <a:t>变元的约束</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§5 </a:t>
            </a:r>
            <a:r>
              <a:rPr lang="zh-CN" altLang="en-US" sz="3100" b="1" dirty="0">
                <a:latin typeface="黑体" panose="02010609060101010101" pitchFamily="49" charset="-122"/>
                <a:ea typeface="黑体" panose="02010609060101010101" pitchFamily="49" charset="-122"/>
              </a:rPr>
              <a:t>谓词演算的等价式与蕴含式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§6 </a:t>
            </a:r>
            <a:r>
              <a:rPr lang="zh-CN" altLang="en-US" sz="3100" b="1" dirty="0">
                <a:latin typeface="黑体" panose="02010609060101010101" pitchFamily="49" charset="-122"/>
                <a:ea typeface="黑体" panose="02010609060101010101" pitchFamily="49" charset="-122"/>
              </a:rPr>
              <a:t>前束范式</a:t>
            </a:r>
            <a:endParaRPr lang="zh-CN" altLang="en-US" sz="3100" b="1" dirty="0">
              <a:latin typeface="黑体" panose="02010609060101010101" pitchFamily="49" charset="-122"/>
              <a:ea typeface="黑体" panose="02010609060101010101" pitchFamily="49" charset="-122"/>
            </a:endParaRPr>
          </a:p>
          <a:p>
            <a:pPr indent="190500" eaLnBrk="1" hangingPunct="1">
              <a:buNone/>
            </a:pPr>
            <a:r>
              <a:rPr lang="en-US" altLang="zh-CN" sz="3100" b="1" dirty="0">
                <a:latin typeface="黑体" panose="02010609060101010101" pitchFamily="49" charset="-122"/>
                <a:ea typeface="黑体" panose="02010609060101010101" pitchFamily="49" charset="-122"/>
              </a:rPr>
              <a:t>§7 </a:t>
            </a:r>
            <a:r>
              <a:rPr lang="zh-CN" altLang="en-US" sz="3100" b="1" dirty="0">
                <a:latin typeface="黑体" panose="02010609060101010101" pitchFamily="49" charset="-122"/>
                <a:ea typeface="黑体" panose="02010609060101010101" pitchFamily="49" charset="-122"/>
              </a:rPr>
              <a:t>谓词演算的推理理论</a:t>
            </a:r>
            <a:endParaRPr lang="zh-CN" altLang="en-US" sz="3100" b="1" dirty="0">
              <a:latin typeface="黑体" panose="02010609060101010101" pitchFamily="49" charset="-122"/>
              <a:ea typeface="黑体" panose="02010609060101010101" pitchFamily="49" charset="-122"/>
            </a:endParaRPr>
          </a:p>
        </p:txBody>
      </p:sp>
      <p:pic>
        <p:nvPicPr>
          <p:cNvPr id="175108" name="Picture 4"/>
          <p:cNvPicPr>
            <a:picLocks noChangeAspect="1"/>
          </p:cNvPicPr>
          <p:nvPr/>
        </p:nvPicPr>
        <p:blipFill>
          <a:blip r:embed="rId1"/>
          <a:stretch>
            <a:fillRect/>
          </a:stretch>
        </p:blipFill>
        <p:spPr>
          <a:xfrm>
            <a:off x="827088" y="5013325"/>
            <a:ext cx="360362" cy="284163"/>
          </a:xfrm>
          <a:prstGeom prst="rect">
            <a:avLst/>
          </a:prstGeom>
          <a:noFill/>
          <a:ln w="9525">
            <a:noFill/>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175108"/>
                                        </p:tgtEl>
                                        <p:attrNameLst>
                                          <p:attrName>style.visibility</p:attrName>
                                        </p:attrNameLst>
                                      </p:cBhvr>
                                      <p:to>
                                        <p:strVal val="visible"/>
                                      </p:to>
                                    </p:set>
                                    <p:anim calcmode="lin" valueType="num">
                                      <p:cBhvr additive="base">
                                        <p:cTn id="7" dur="500" fill="hold"/>
                                        <p:tgtEl>
                                          <p:spTgt spid="175108"/>
                                        </p:tgtEl>
                                        <p:attrNameLst>
                                          <p:attrName>ppt_x</p:attrName>
                                        </p:attrNameLst>
                                      </p:cBhvr>
                                      <p:tavLst>
                                        <p:tav tm="0">
                                          <p:val>
                                            <p:strVal val="0-#ppt_w/2"/>
                                          </p:val>
                                        </p:tav>
                                        <p:tav tm="100000">
                                          <p:val>
                                            <p:strVal val="#ppt_x"/>
                                          </p:val>
                                        </p:tav>
                                      </p:tavLst>
                                    </p:anim>
                                    <p:anim calcmode="lin" valueType="num">
                                      <p:cBhvr additive="base">
                                        <p:cTn id="8" dur="500" fill="hold"/>
                                        <p:tgtEl>
                                          <p:spTgt spid="175108"/>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9" presetClass="emph" presetSubtype="0" nodeType="afterEffect">
                                  <p:stCondLst>
                                    <p:cond delay="0"/>
                                  </p:stCondLst>
                                  <p:childTnLst>
                                    <p:set>
                                      <p:cBhvr rctx="PPT">
                                        <p:cTn id="11" dur="indefinite"/>
                                        <p:tgtEl>
                                          <p:spTgt spid="175107">
                                            <p:txEl>
                                              <p:charRg st="0" end="13"/>
                                            </p:txEl>
                                          </p:spTgt>
                                        </p:tgtEl>
                                        <p:attrNameLst>
                                          <p:attrName>style.opacity</p:attrName>
                                        </p:attrNameLst>
                                      </p:cBhvr>
                                      <p:to>
                                        <p:strVal val="0.15"/>
                                      </p:to>
                                    </p:set>
                                    <p:animEffect filter="image" prLst="opacity: 0.15">
                                      <p:cBhvr rctx="IE">
                                        <p:cTn id="12" dur="indefinite"/>
                                        <p:tgtEl>
                                          <p:spTgt spid="175107">
                                            <p:txEl>
                                              <p:charRg st="0" end="13"/>
                                            </p:txEl>
                                          </p:spTgt>
                                        </p:tgtEl>
                                      </p:cBhvr>
                                    </p:animEffect>
                                  </p:childTnLst>
                                </p:cTn>
                              </p:par>
                              <p:par>
                                <p:cTn id="13" presetID="9" presetClass="emph" presetSubtype="0" nodeType="withEffect">
                                  <p:stCondLst>
                                    <p:cond delay="0"/>
                                  </p:stCondLst>
                                  <p:childTnLst>
                                    <p:set>
                                      <p:cBhvr rctx="PPT">
                                        <p:cTn id="14" dur="indefinite"/>
                                        <p:tgtEl>
                                          <p:spTgt spid="175107">
                                            <p:txEl>
                                              <p:charRg st="13" end="24"/>
                                            </p:txEl>
                                          </p:spTgt>
                                        </p:tgtEl>
                                        <p:attrNameLst>
                                          <p:attrName>style.opacity</p:attrName>
                                        </p:attrNameLst>
                                      </p:cBhvr>
                                      <p:to>
                                        <p:strVal val="0.15"/>
                                      </p:to>
                                    </p:set>
                                    <p:animEffect filter="image" prLst="opacity: 0.15">
                                      <p:cBhvr rctx="IE">
                                        <p:cTn id="15" dur="indefinite"/>
                                        <p:tgtEl>
                                          <p:spTgt spid="175107">
                                            <p:txEl>
                                              <p:charRg st="13" end="24"/>
                                            </p:txEl>
                                          </p:spTgt>
                                        </p:tgtEl>
                                      </p:cBhvr>
                                    </p:animEffect>
                                  </p:childTnLst>
                                </p:cTn>
                              </p:par>
                              <p:par>
                                <p:cTn id="16" presetID="9" presetClass="emph" presetSubtype="0" nodeType="withEffect">
                                  <p:stCondLst>
                                    <p:cond delay="0"/>
                                  </p:stCondLst>
                                  <p:childTnLst>
                                    <p:set>
                                      <p:cBhvr rctx="PPT">
                                        <p:cTn id="17" dur="indefinite"/>
                                        <p:tgtEl>
                                          <p:spTgt spid="175107">
                                            <p:txEl>
                                              <p:charRg st="24" end="35"/>
                                            </p:txEl>
                                          </p:spTgt>
                                        </p:tgtEl>
                                        <p:attrNameLst>
                                          <p:attrName>style.opacity</p:attrName>
                                        </p:attrNameLst>
                                      </p:cBhvr>
                                      <p:to>
                                        <p:strVal val="0.15"/>
                                      </p:to>
                                    </p:set>
                                    <p:animEffect filter="image" prLst="opacity: 0.15">
                                      <p:cBhvr rctx="IE">
                                        <p:cTn id="18" dur="indefinite"/>
                                        <p:tgtEl>
                                          <p:spTgt spid="175107">
                                            <p:txEl>
                                              <p:charRg st="24" end="35"/>
                                            </p:txEl>
                                          </p:spTgt>
                                        </p:tgtEl>
                                      </p:cBhvr>
                                    </p:animEffect>
                                  </p:childTnLst>
                                </p:cTn>
                              </p:par>
                              <p:par>
                                <p:cTn id="19" presetID="9" presetClass="emph" presetSubtype="0" nodeType="withEffect">
                                  <p:stCondLst>
                                    <p:cond delay="0"/>
                                  </p:stCondLst>
                                  <p:childTnLst>
                                    <p:set>
                                      <p:cBhvr rctx="PPT">
                                        <p:cTn id="20" dur="indefinite"/>
                                        <p:tgtEl>
                                          <p:spTgt spid="175107">
                                            <p:txEl>
                                              <p:charRg st="44" end="60"/>
                                            </p:txEl>
                                          </p:spTgt>
                                        </p:tgtEl>
                                        <p:attrNameLst>
                                          <p:attrName>style.opacity</p:attrName>
                                        </p:attrNameLst>
                                      </p:cBhvr>
                                      <p:to>
                                        <p:strVal val="0.15"/>
                                      </p:to>
                                    </p:set>
                                    <p:animEffect filter="image" prLst="opacity: 0.15">
                                      <p:cBhvr rctx="IE">
                                        <p:cTn id="21" dur="indefinite"/>
                                        <p:tgtEl>
                                          <p:spTgt spid="175107">
                                            <p:txEl>
                                              <p:charRg st="44" end="60"/>
                                            </p:txEl>
                                          </p:spTgt>
                                        </p:tgtEl>
                                      </p:cBhvr>
                                    </p:animEffect>
                                  </p:childTnLst>
                                </p:cTn>
                              </p:par>
                              <p:par>
                                <p:cTn id="22" presetID="9" presetClass="emph" presetSubtype="0" nodeType="withEffect">
                                  <p:stCondLst>
                                    <p:cond delay="0"/>
                                  </p:stCondLst>
                                  <p:childTnLst>
                                    <p:set>
                                      <p:cBhvr rctx="PPT">
                                        <p:cTn id="23" dur="indefinite"/>
                                        <p:tgtEl>
                                          <p:spTgt spid="175107">
                                            <p:txEl>
                                              <p:charRg st="60" end="68"/>
                                            </p:txEl>
                                          </p:spTgt>
                                        </p:tgtEl>
                                        <p:attrNameLst>
                                          <p:attrName>style.opacity</p:attrName>
                                        </p:attrNameLst>
                                      </p:cBhvr>
                                      <p:to>
                                        <p:strVal val="0.15"/>
                                      </p:to>
                                    </p:set>
                                    <p:animEffect filter="image" prLst="opacity: 0.15">
                                      <p:cBhvr rctx="IE">
                                        <p:cTn id="24" dur="indefinite"/>
                                        <p:tgtEl>
                                          <p:spTgt spid="175107">
                                            <p:txEl>
                                              <p:charRg st="60" end="68"/>
                                            </p:txEl>
                                          </p:spTgt>
                                        </p:tgtEl>
                                      </p:cBhvr>
                                    </p:animEffect>
                                  </p:childTnLst>
                                </p:cTn>
                              </p:par>
                              <p:par>
                                <p:cTn id="25" presetID="9" presetClass="emph" presetSubtype="0" nodeType="withEffect">
                                  <p:stCondLst>
                                    <p:cond delay="0"/>
                                  </p:stCondLst>
                                  <p:childTnLst>
                                    <p:set>
                                      <p:cBhvr rctx="PPT">
                                        <p:cTn id="26" dur="indefinite"/>
                                        <p:tgtEl>
                                          <p:spTgt spid="175107">
                                            <p:txEl>
                                              <p:charRg st="35" end="44"/>
                                            </p:txEl>
                                          </p:spTgt>
                                        </p:tgtEl>
                                        <p:attrNameLst>
                                          <p:attrName>style.opacity</p:attrName>
                                        </p:attrNameLst>
                                      </p:cBhvr>
                                      <p:to>
                                        <p:strVal val="0.15"/>
                                      </p:to>
                                    </p:set>
                                    <p:animEffect filter="image" prLst="opacity: 0.15">
                                      <p:cBhvr rctx="IE">
                                        <p:cTn id="27" dur="indefinite"/>
                                        <p:tgtEl>
                                          <p:spTgt spid="175107">
                                            <p:txEl>
                                              <p:charRg st="35" end="4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62CAE74C-9BD2-48A5-AA90-F22D0B5BEEB2}"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4211" name="Rectangle 3"/>
          <p:cNvSpPr>
            <a:spLocks noGrp="1"/>
          </p:cNvSpPr>
          <p:nvPr>
            <p:ph idx="1" hasCustomPrompt="1"/>
          </p:nvPr>
        </p:nvSpPr>
        <p:spPr>
          <a:xfrm>
            <a:off x="381000" y="1143000"/>
            <a:ext cx="8458200" cy="5105400"/>
          </a:xfrm>
        </p:spPr>
        <p:txBody>
          <a:bodyPr vert="horz" wrap="square" lIns="91440" tIns="45720" rIns="91440" bIns="45720" anchor="t" anchorCtr="0"/>
          <a:p>
            <a:pPr eaLnBrk="1" hangingPunct="1">
              <a:lnSpc>
                <a:spcPct val="120000"/>
              </a:lnSpc>
              <a:spcBef>
                <a:spcPct val="0"/>
              </a:spcBef>
              <a:buNone/>
            </a:pPr>
            <a:r>
              <a:rPr lang="en-US" altLang="zh-CN" sz="2800" b="1" dirty="0">
                <a:solidFill>
                  <a:srgbClr val="0000CC"/>
                </a:solidFill>
                <a:latin typeface="Times New Roman" panose="02020603050405020304" pitchFamily="18" charset="0"/>
                <a:ea typeface="黑体" panose="02010609060101010101" pitchFamily="49" charset="-122"/>
              </a:rPr>
              <a:t>1.  </a:t>
            </a:r>
            <a:r>
              <a:rPr lang="zh-CN" altLang="en-US" sz="2800" b="1" dirty="0">
                <a:solidFill>
                  <a:srgbClr val="0000CC"/>
                </a:solidFill>
                <a:latin typeface="Times New Roman" panose="02020603050405020304" pitchFamily="18" charset="0"/>
                <a:ea typeface="黑体" panose="02010609060101010101" pitchFamily="49" charset="-122"/>
              </a:rPr>
              <a:t>四个推理规则</a:t>
            </a:r>
            <a:endParaRPr lang="zh-CN" altLang="en-US" sz="2800" b="1" dirty="0">
              <a:solidFill>
                <a:srgbClr val="0000CC"/>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1</a:t>
            </a:r>
            <a:r>
              <a:rPr lang="zh-CN" altLang="en-US" sz="2800" b="1" dirty="0">
                <a:solidFill>
                  <a:srgbClr val="FF0000"/>
                </a:solidFill>
                <a:latin typeface="Times New Roman" panose="02020603050405020304" pitchFamily="18" charset="0"/>
                <a:ea typeface="黑体" panose="02010609060101010101" pitchFamily="49" charset="-122"/>
              </a:rPr>
              <a:t>）全称指定规则（</a:t>
            </a:r>
            <a:r>
              <a:rPr lang="en-US" altLang="zh-CN" sz="2800" b="1" dirty="0">
                <a:solidFill>
                  <a:srgbClr val="FF0000"/>
                </a:solidFill>
                <a:latin typeface="Times New Roman" panose="02020603050405020304" pitchFamily="18" charset="0"/>
                <a:ea typeface="黑体" panose="02010609060101010101" pitchFamily="49" charset="-122"/>
              </a:rPr>
              <a:t>US</a:t>
            </a:r>
            <a:r>
              <a:rPr lang="zh-CN" altLang="en-US" sz="2800" b="1" dirty="0">
                <a:solidFill>
                  <a:srgbClr val="FF0000"/>
                </a:solidFill>
                <a:latin typeface="Times New Roman" panose="02020603050405020304" pitchFamily="18" charset="0"/>
                <a:ea typeface="黑体" panose="02010609060101010101" pitchFamily="49" charset="-122"/>
              </a:rPr>
              <a:t>规则）</a:t>
            </a:r>
            <a:br>
              <a:rPr lang="zh-CN" altLang="en-US" sz="2800" b="1" dirty="0">
                <a:solidFill>
                  <a:srgbClr val="000000"/>
                </a:solidFill>
                <a:latin typeface="Times New Roman" panose="02020603050405020304" pitchFamily="18" charset="0"/>
                <a:ea typeface="黑体" panose="02010609060101010101" pitchFamily="49" charset="-122"/>
              </a:rPr>
            </a:br>
            <a:r>
              <a:rPr lang="zh-CN" altLang="en-US" sz="2800" b="1" dirty="0">
                <a:solidFill>
                  <a:srgbClr val="000000"/>
                </a:solidFill>
                <a:latin typeface="Times New Roman" panose="02020603050405020304" pitchFamily="18" charset="0"/>
                <a:ea typeface="黑体" panose="02010609060101010101" pitchFamily="49" charset="-122"/>
              </a:rPr>
              <a:t>      如果对个体域中所有客体</a:t>
            </a:r>
            <a:r>
              <a:rPr lang="en-US" altLang="zh-CN" sz="2800" b="1" dirty="0">
                <a:solidFill>
                  <a:srgbClr val="000000"/>
                </a:solidFill>
                <a:latin typeface="Times New Roman" panose="02020603050405020304" pitchFamily="18" charset="0"/>
                <a:ea typeface="黑体" panose="02010609060101010101" pitchFamily="49" charset="-122"/>
              </a:rPr>
              <a:t>x, P(x)</a:t>
            </a:r>
            <a:r>
              <a:rPr lang="zh-CN" altLang="en-US" sz="2800" b="1" dirty="0">
                <a:solidFill>
                  <a:srgbClr val="000000"/>
                </a:solidFill>
                <a:latin typeface="Times New Roman" panose="02020603050405020304" pitchFamily="18" charset="0"/>
                <a:ea typeface="黑体" panose="02010609060101010101" pitchFamily="49" charset="-122"/>
              </a:rPr>
              <a:t>成立，则对个体域中某个任意客体</a:t>
            </a:r>
            <a:r>
              <a:rPr lang="en-US" altLang="zh-CN" sz="2800" b="1" dirty="0">
                <a:solidFill>
                  <a:srgbClr val="000000"/>
                </a:solidFill>
                <a:latin typeface="Times New Roman" panose="02020603050405020304" pitchFamily="18" charset="0"/>
                <a:ea typeface="黑体" panose="02010609060101010101" pitchFamily="49" charset="-122"/>
              </a:rPr>
              <a:t>u</a:t>
            </a:r>
            <a:r>
              <a:rPr lang="zh-CN" altLang="en-US" sz="2800" b="1" dirty="0">
                <a:solidFill>
                  <a:srgbClr val="000000"/>
                </a:solidFill>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rPr>
              <a:t>P</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(u)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成立。</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该规则表示成：</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x)P(x)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P(u) </a:t>
            </a: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2</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）全称推广规则（</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UG</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规则）</a:t>
            </a:r>
            <a:endPar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如果能够证明对个体域中每一个客体</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u</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，命题</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P(u) </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都成立，则可得到结论</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a:t>
            </a:r>
            <a:r>
              <a:rPr lang="en-US" altLang="zh-CN" sz="2800" b="1" dirty="0">
                <a:solidFill>
                  <a:srgbClr val="000000"/>
                </a:solidFill>
                <a:latin typeface="Times New Roman" panose="02020603050405020304" pitchFamily="18" charset="0"/>
                <a:ea typeface="黑体" panose="02010609060101010101" pitchFamily="49" charset="-122"/>
              </a:rPr>
              <a:t>P(x)</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成立。</a:t>
            </a:r>
            <a:endPar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该规则表示成：</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P(u)  (</a:t>
            </a:r>
            <a:r>
              <a:rPr lang="en-US" altLang="zh-CN" sz="2800" b="1" dirty="0">
                <a:solidFill>
                  <a:srgbClr val="FF0000"/>
                </a:solidFill>
                <a:latin typeface="Times New Roman" panose="02020603050405020304" pitchFamily="18" charset="0"/>
                <a:ea typeface="黑体" panose="02010609060101010101" pitchFamily="49" charset="-122"/>
              </a:rPr>
              <a:t>x)P(x)</a:t>
            </a:r>
            <a:endParaRPr lang="en-US" altLang="zh-CN" sz="2800" b="1" dirty="0">
              <a:solidFill>
                <a:srgbClr val="FF0000"/>
              </a:solidFill>
              <a:latin typeface="Times New Roman" panose="02020603050405020304" pitchFamily="18" charset="0"/>
              <a:ea typeface="黑体" panose="02010609060101010101" pitchFamily="49" charset="-122"/>
            </a:endParaRPr>
          </a:p>
        </p:txBody>
      </p:sp>
      <p:sp>
        <p:nvSpPr>
          <p:cNvPr id="94212"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Times New Roman" panose="02020603050405020304" pitchFamily="18" charset="0"/>
                <a:ea typeface="黑体" panose="02010609060101010101" pitchFamily="49" charset="-122"/>
              </a:rPr>
              <a:t>§7  </a:t>
            </a:r>
            <a:r>
              <a:rPr lang="zh-CN" altLang="en-US" sz="3200" b="1" dirty="0">
                <a:solidFill>
                  <a:srgbClr val="0000CC"/>
                </a:solidFill>
                <a:latin typeface="Times New Roman" panose="02020603050405020304" pitchFamily="18" charset="0"/>
                <a:ea typeface="黑体" panose="02010609060101010101" pitchFamily="49" charset="-122"/>
              </a:rPr>
              <a:t>谓词演算的推理理论</a:t>
            </a:r>
            <a:endParaRPr lang="zh-CN" altLang="en-US" sz="3200" b="1" dirty="0">
              <a:solidFill>
                <a:srgbClr val="0000CC"/>
              </a:solidFill>
              <a:latin typeface="Times New Roman" panose="02020603050405020304" pitchFamily="18" charset="0"/>
              <a:ea typeface="黑体" panose="02010609060101010101" pitchFamily="49" charset="-122"/>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966DB4A8-FFFD-4C05-AF32-3EC7CB88ACA6}"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2291" name="Rectangle 2"/>
          <p:cNvSpPr>
            <a:spLocks noGrp="1"/>
          </p:cNvSpPr>
          <p:nvPr>
            <p:ph type="title"/>
          </p:nvPr>
        </p:nvSpPr>
        <p:spPr/>
        <p:txBody>
          <a:bodyPr vert="horz" wrap="square" lIns="91440" tIns="45720" rIns="91440" bIns="45720" anchor="b" anchorCtr="0"/>
          <a:p>
            <a:pPr eaLnBrk="1" hangingPunct="1"/>
            <a:r>
              <a:rPr lang="en-US" altLang="zh-CN" sz="3000" b="1" dirty="0">
                <a:solidFill>
                  <a:srgbClr val="0000CC"/>
                </a:solidFill>
                <a:latin typeface="黑体" panose="02010609060101010101" pitchFamily="49" charset="-122"/>
                <a:ea typeface="黑体" panose="02010609060101010101" pitchFamily="49" charset="-122"/>
              </a:rPr>
              <a:t> </a:t>
            </a:r>
            <a:r>
              <a:rPr lang="en-US" altLang="zh-CN" sz="3200" b="1" dirty="0">
                <a:solidFill>
                  <a:srgbClr val="0000CC"/>
                </a:solidFill>
                <a:latin typeface="黑体" panose="02010609060101010101" pitchFamily="49" charset="-122"/>
                <a:ea typeface="黑体" panose="02010609060101010101" pitchFamily="49" charset="-122"/>
              </a:rPr>
              <a:t>§1 </a:t>
            </a:r>
            <a:r>
              <a:rPr lang="zh-CN" altLang="en-US" sz="3200" b="1" dirty="0">
                <a:solidFill>
                  <a:srgbClr val="0000CC"/>
                </a:solidFill>
                <a:latin typeface="黑体" panose="02010609060101010101" pitchFamily="49" charset="-122"/>
                <a:ea typeface="黑体" panose="02010609060101010101" pitchFamily="49" charset="-122"/>
              </a:rPr>
              <a:t>谓词的概念与表示法</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2292" name="Rectangle 3"/>
          <p:cNvSpPr>
            <a:spLocks noGrp="1"/>
          </p:cNvSpPr>
          <p:nvPr>
            <p:ph idx="1" hasCustomPrompt="1"/>
          </p:nvPr>
        </p:nvSpPr>
        <p:spPr/>
        <p:txBody>
          <a:bodyPr vert="horz" wrap="square" lIns="91440" tIns="45720" rIns="91440" bIns="45720" anchor="t" anchorCtr="0"/>
          <a:p>
            <a:pPr marL="0" indent="281305" eaLnBrk="1" hangingPunct="1">
              <a:buNone/>
            </a:pPr>
            <a:r>
              <a:rPr lang="en-US" altLang="zh-CN" sz="2800" b="1" dirty="0">
                <a:solidFill>
                  <a:srgbClr val="0000CC"/>
                </a:solidFill>
                <a:latin typeface="Times New Roman" panose="02020603050405020304" pitchFamily="18" charset="0"/>
                <a:ea typeface="黑体" panose="02010609060101010101" pitchFamily="49" charset="-122"/>
              </a:rPr>
              <a:t>3.</a:t>
            </a:r>
            <a:r>
              <a:rPr lang="zh-CN" altLang="en-US" sz="2800" b="1" dirty="0">
                <a:solidFill>
                  <a:srgbClr val="0000CC"/>
                </a:solidFill>
                <a:latin typeface="Times New Roman" panose="02020603050405020304" pitchFamily="18" charset="0"/>
                <a:ea typeface="黑体" panose="02010609060101010101" pitchFamily="49" charset="-122"/>
              </a:rPr>
              <a:t>谓词的表示</a:t>
            </a:r>
            <a:r>
              <a:rPr lang="zh-CN" altLang="en-US" sz="2800" b="1" dirty="0">
                <a:solidFill>
                  <a:srgbClr val="000099"/>
                </a:solidFill>
                <a:latin typeface="Times New Roman" panose="02020603050405020304" pitchFamily="18" charset="0"/>
                <a:ea typeface="黑体" panose="02010609060101010101" pitchFamily="49" charset="-122"/>
              </a:rPr>
              <a:t> </a:t>
            </a:r>
            <a:endParaRPr lang="zh-CN" altLang="en-US" sz="2800" b="1" dirty="0">
              <a:solidFill>
                <a:srgbClr val="000099"/>
              </a:solidFill>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用大写字母表示谓词。</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用大写字母右侧括号内的小写字母表示客体。</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例：    </a:t>
            </a:r>
            <a:r>
              <a:rPr lang="en-US" altLang="zh-CN" sz="2800" b="1" dirty="0">
                <a:latin typeface="Times New Roman" panose="02020603050405020304" pitchFamily="18" charset="0"/>
                <a:ea typeface="黑体" panose="02010609060101010101" pitchFamily="49" charset="-122"/>
              </a:rPr>
              <a:t>A</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是个大学生。      </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b</a:t>
            </a:r>
            <a:r>
              <a:rPr lang="zh-CN" altLang="en-US" sz="2800" b="1" dirty="0">
                <a:latin typeface="Times New Roman" panose="02020603050405020304" pitchFamily="18" charset="0"/>
                <a:ea typeface="黑体" panose="02010609060101010101" pitchFamily="49" charset="-122"/>
              </a:rPr>
              <a:t>：张三。    </a:t>
            </a:r>
            <a:r>
              <a:rPr lang="en-US" altLang="zh-CN" sz="2800" b="1" dirty="0">
                <a:latin typeface="Times New Roman" panose="02020603050405020304" pitchFamily="18" charset="0"/>
                <a:ea typeface="黑体" panose="02010609060101010101" pitchFamily="49" charset="-122"/>
              </a:rPr>
              <a:t>e</a:t>
            </a:r>
            <a:r>
              <a:rPr lang="zh-CN" altLang="en-US" sz="2800" b="1" dirty="0">
                <a:latin typeface="Times New Roman" panose="02020603050405020304" pitchFamily="18" charset="0"/>
                <a:ea typeface="黑体" panose="02010609060101010101" pitchFamily="49" charset="-122"/>
              </a:rPr>
              <a:t>：李四。</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A(c)</a:t>
            </a:r>
            <a:r>
              <a:rPr lang="zh-CN" altLang="en-US" sz="2800" b="1" dirty="0">
                <a:latin typeface="Times New Roman" panose="02020603050405020304" pitchFamily="18" charset="0"/>
                <a:ea typeface="黑体" panose="02010609060101010101" pitchFamily="49" charset="-122"/>
              </a:rPr>
              <a:t>：张三是个大学生。</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A(e)</a:t>
            </a:r>
            <a:r>
              <a:rPr lang="zh-CN" altLang="en-US" sz="2800" b="1" dirty="0">
                <a:latin typeface="Times New Roman" panose="02020603050405020304" pitchFamily="18" charset="0"/>
                <a:ea typeface="黑体" panose="02010609060101010101" pitchFamily="49" charset="-122"/>
              </a:rPr>
              <a:t>：李四是个大学生。</a:t>
            </a:r>
            <a:endParaRPr lang="zh-CN" altLang="en-US" sz="2800" b="1" dirty="0">
              <a:latin typeface="Times New Roman" panose="02020603050405020304" pitchFamily="18" charset="0"/>
              <a:ea typeface="黑体" panose="02010609060101010101" pitchFamily="49" charset="-122"/>
            </a:endParaRPr>
          </a:p>
          <a:p>
            <a:pPr marL="0" indent="281305" eaLnBrk="1" hangingPunct="1">
              <a:buNone/>
            </a:pPr>
            <a:r>
              <a:rPr lang="zh-CN" altLang="en-US" sz="2800" b="1" dirty="0">
                <a:solidFill>
                  <a:srgbClr val="FF0000"/>
                </a:solidFill>
                <a:latin typeface="Times New Roman" panose="02020603050405020304" pitchFamily="18" charset="0"/>
                <a:ea typeface="黑体" panose="02010609060101010101" pitchFamily="49" charset="-122"/>
              </a:rPr>
              <a:t>注意：用谓词表达命题，必须包括客体和谓词字母两部分。</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31456C2-E343-46AC-8078-53DF6D52192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523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62467" name="Rectangle 3"/>
          <p:cNvSpPr>
            <a:spLocks noGrp="1"/>
          </p:cNvSpPr>
          <p:nvPr>
            <p:ph idx="1" hasCustomPrompt="1"/>
          </p:nvPr>
        </p:nvSpPr>
        <p:spPr>
          <a:xfrm>
            <a:off x="304800" y="1143000"/>
            <a:ext cx="8382000" cy="4800600"/>
          </a:xfrm>
        </p:spPr>
        <p:txBody>
          <a:bodyPr vert="horz" wrap="square" lIns="91440" tIns="45720" rIns="91440" bIns="45720" anchor="t" anchorCtr="0"/>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3</a:t>
            </a:r>
            <a:r>
              <a:rPr lang="zh-CN" altLang="en-US" sz="2800" b="1" dirty="0">
                <a:solidFill>
                  <a:srgbClr val="FF0000"/>
                </a:solidFill>
                <a:latin typeface="Times New Roman" panose="02020603050405020304" pitchFamily="18" charset="0"/>
                <a:ea typeface="黑体" panose="02010609060101010101" pitchFamily="49" charset="-122"/>
              </a:rPr>
              <a:t>）存在指定规则（</a:t>
            </a:r>
            <a:r>
              <a:rPr lang="en-US" altLang="zh-CN" sz="2800" b="1" dirty="0">
                <a:solidFill>
                  <a:srgbClr val="FF0000"/>
                </a:solidFill>
                <a:latin typeface="Times New Roman" panose="02020603050405020304" pitchFamily="18" charset="0"/>
                <a:ea typeface="黑体" panose="02010609060101010101" pitchFamily="49" charset="-122"/>
              </a:rPr>
              <a:t>ES</a:t>
            </a:r>
            <a:r>
              <a:rPr lang="zh-CN" altLang="en-US" sz="2800" b="1" dirty="0">
                <a:solidFill>
                  <a:srgbClr val="FF0000"/>
                </a:solidFill>
                <a:latin typeface="Times New Roman" panose="02020603050405020304" pitchFamily="18" charset="0"/>
                <a:ea typeface="黑体" panose="02010609060101010101" pitchFamily="49" charset="-122"/>
              </a:rPr>
              <a:t>规则）</a:t>
            </a:r>
            <a:br>
              <a:rPr lang="zh-CN" altLang="en-US" sz="2800" b="1" dirty="0">
                <a:solidFill>
                  <a:srgbClr val="000000"/>
                </a:solidFill>
                <a:latin typeface="Times New Roman" panose="02020603050405020304" pitchFamily="18" charset="0"/>
                <a:ea typeface="黑体" panose="02010609060101010101" pitchFamily="49" charset="-122"/>
              </a:rPr>
            </a:br>
            <a:r>
              <a:rPr lang="zh-CN" altLang="en-US" sz="2800" b="1" dirty="0">
                <a:solidFill>
                  <a:srgbClr val="000000"/>
                </a:solidFill>
                <a:latin typeface="Times New Roman" panose="02020603050405020304" pitchFamily="18" charset="0"/>
                <a:ea typeface="黑体" panose="02010609060101010101" pitchFamily="49" charset="-122"/>
              </a:rPr>
              <a:t>      如果对于个体域中某些客体</a:t>
            </a:r>
            <a:r>
              <a:rPr lang="en-US" altLang="zh-CN" sz="2800" b="1" dirty="0">
                <a:latin typeface="Times New Roman" panose="02020603050405020304" pitchFamily="18" charset="0"/>
                <a:ea typeface="黑体" panose="02010609060101010101" pitchFamily="49" charset="-122"/>
              </a:rPr>
              <a:t>P(x)</a:t>
            </a:r>
            <a:r>
              <a:rPr lang="zh-CN" altLang="en-US" sz="2800" b="1" dirty="0">
                <a:latin typeface="Times New Roman" panose="02020603050405020304" pitchFamily="18" charset="0"/>
                <a:ea typeface="黑体" panose="02010609060101010101" pitchFamily="49" charset="-122"/>
              </a:rPr>
              <a:t>成立，则必有某个特定的客体</a:t>
            </a:r>
            <a:r>
              <a:rPr lang="en-US" altLang="zh-CN" sz="2800" b="1" dirty="0">
                <a:latin typeface="Times New Roman" panose="02020603050405020304" pitchFamily="18" charset="0"/>
                <a:ea typeface="黑体" panose="02010609060101010101" pitchFamily="49" charset="-122"/>
              </a:rPr>
              <a:t>c</a:t>
            </a:r>
            <a:r>
              <a:rPr lang="zh-CN" altLang="en-US" sz="2800" b="1" dirty="0">
                <a:latin typeface="Times New Roman" panose="02020603050405020304" pitchFamily="18" charset="0"/>
                <a:ea typeface="黑体" panose="02010609060101010101" pitchFamily="49" charset="-122"/>
              </a:rPr>
              <a:t>，使</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P(c)</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成立。</a:t>
            </a:r>
            <a:endParaRPr lang="zh-CN" altLang="en-US"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sym typeface="Symbol" panose="05050102010706020507" pitchFamily="18" charset="2"/>
              </a:rPr>
              <a:t>          该规则表示成：</a:t>
            </a:r>
            <a:r>
              <a:rPr lang="zh-CN" altLang="en-US" sz="2800" b="1" dirty="0">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rPr>
              <a:t>x)P(x)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P(c) </a:t>
            </a: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4</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）存在推广规则（</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EG</a:t>
            </a:r>
            <a:r>
              <a:rPr lang="zh-CN" altLang="en-US"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规则</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endPar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如果对个体域中某个特定客体</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c</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，有</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P(c) </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成立，则在个体域中，必存在</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x</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，使</a:t>
            </a:r>
            <a:r>
              <a:rPr lang="en-US" altLang="zh-CN"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P(x)</a:t>
            </a: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成立。</a:t>
            </a:r>
            <a:endPar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sym typeface="Symbol" panose="05050102010706020507" pitchFamily="18" charset="2"/>
              </a:rPr>
              <a:t>该规则表示成：</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P(c)  (</a:t>
            </a:r>
            <a:r>
              <a:rPr lang="en-US" altLang="zh-CN" sz="2800" b="1" dirty="0">
                <a:solidFill>
                  <a:srgbClr val="FF0000"/>
                </a:solidFill>
                <a:latin typeface="Times New Roman" panose="02020603050405020304" pitchFamily="18" charset="0"/>
                <a:ea typeface="黑体" panose="02010609060101010101" pitchFamily="49" charset="-122"/>
              </a:rPr>
              <a:t>x) P(x)</a:t>
            </a:r>
            <a:r>
              <a:rPr lang="en-US" altLang="zh-CN" sz="2800" b="1" dirty="0">
                <a:latin typeface="Times New Roman" panose="02020603050405020304" pitchFamily="18" charset="0"/>
                <a:ea typeface="黑体" panose="02010609060101010101" pitchFamily="49" charset="-122"/>
              </a:rPr>
              <a:t> </a:t>
            </a:r>
            <a:endPar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2467">
                                            <p:txEl>
                                              <p:charRg st="0" end="6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62467">
                                            <p:txEl>
                                              <p:charRg st="62" end="9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62467">
                                            <p:txEl>
                                              <p:charRg st="97" end="11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2467">
                                            <p:txEl>
                                              <p:charRg st="113" end="16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2467">
                                            <p:txEl>
                                              <p:charRg st="167" end="20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7"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C290169-634F-458B-A406-DD509B456AD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6259" name="Rectangle 3"/>
          <p:cNvSpPr>
            <a:spLocks noGrp="1"/>
          </p:cNvSpPr>
          <p:nvPr>
            <p:ph idx="1" hasCustomPrompt="1"/>
          </p:nvPr>
        </p:nvSpPr>
        <p:spPr>
          <a:xfrm>
            <a:off x="457200" y="1447800"/>
            <a:ext cx="8229600" cy="4876800"/>
          </a:xfrm>
        </p:spPr>
        <p:txBody>
          <a:bodyPr vert="horz" wrap="square" lIns="91440" tIns="45720" rIns="91440" bIns="45720" anchor="t" anchorCtr="0"/>
          <a:p>
            <a:pPr marL="0" indent="0" eaLnBrk="1" hangingPunct="1">
              <a:lnSpc>
                <a:spcPct val="120000"/>
              </a:lnSpc>
              <a:spcBef>
                <a:spcPct val="0"/>
              </a:spcBef>
              <a:buNone/>
            </a:pPr>
            <a:r>
              <a:rPr lang="en-US" altLang="zh-CN" sz="2800" b="1" dirty="0">
                <a:solidFill>
                  <a:srgbClr val="0000CC"/>
                </a:solidFill>
                <a:latin typeface="Times New Roman" panose="02020603050405020304" pitchFamily="18" charset="0"/>
                <a:ea typeface="黑体" panose="02010609060101010101" pitchFamily="49" charset="-122"/>
              </a:rPr>
              <a:t> 2 </a:t>
            </a:r>
            <a:r>
              <a:rPr lang="zh-CN" altLang="en-US" sz="2800" b="1" dirty="0">
                <a:solidFill>
                  <a:srgbClr val="0000CC"/>
                </a:solidFill>
                <a:latin typeface="Times New Roman" panose="02020603050405020304" pitchFamily="18" charset="0"/>
                <a:ea typeface="黑体" panose="02010609060101010101" pitchFamily="49" charset="-122"/>
              </a:rPr>
              <a:t>推论规则及使用说明</a:t>
            </a:r>
            <a:endParaRPr lang="zh-CN" altLang="en-US" sz="2800" b="1" dirty="0">
              <a:solidFill>
                <a:srgbClr val="0000CC"/>
              </a:solidFill>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       命题逻辑中的</a:t>
            </a:r>
            <a:r>
              <a:rPr lang="en-US" altLang="zh-CN" sz="2800" b="1" dirty="0">
                <a:solidFill>
                  <a:srgbClr val="000000"/>
                </a:solidFill>
                <a:latin typeface="Times New Roman" panose="02020603050405020304" pitchFamily="18" charset="0"/>
                <a:ea typeface="黑体" panose="02010609060101010101" pitchFamily="49" charset="-122"/>
              </a:rPr>
              <a:t>P</a:t>
            </a:r>
            <a:r>
              <a:rPr lang="zh-CN" altLang="en-US" sz="2800" b="1" dirty="0">
                <a:solidFill>
                  <a:srgbClr val="000000"/>
                </a:solidFill>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rPr>
              <a:t>T</a:t>
            </a:r>
            <a:r>
              <a:rPr lang="zh-CN" altLang="en-US" sz="2800" b="1" dirty="0">
                <a:solidFill>
                  <a:srgbClr val="000000"/>
                </a:solidFill>
                <a:latin typeface="Times New Roman" panose="02020603050405020304" pitchFamily="18" charset="0"/>
                <a:ea typeface="黑体" panose="02010609060101010101" pitchFamily="49" charset="-122"/>
              </a:rPr>
              <a:t>，</a:t>
            </a:r>
            <a:r>
              <a:rPr lang="en-US" altLang="zh-CN" sz="2800" b="1" dirty="0">
                <a:solidFill>
                  <a:srgbClr val="000000"/>
                </a:solidFill>
                <a:latin typeface="Times New Roman" panose="02020603050405020304" pitchFamily="18" charset="0"/>
                <a:ea typeface="黑体" panose="02010609060101010101" pitchFamily="49" charset="-122"/>
              </a:rPr>
              <a:t>CP</a:t>
            </a:r>
            <a:r>
              <a:rPr lang="zh-CN" altLang="en-US" sz="2800" b="1" dirty="0">
                <a:solidFill>
                  <a:srgbClr val="000000"/>
                </a:solidFill>
                <a:latin typeface="Times New Roman" panose="02020603050405020304" pitchFamily="18" charset="0"/>
                <a:ea typeface="黑体" panose="02010609060101010101" pitchFamily="49" charset="-122"/>
              </a:rPr>
              <a:t>规则和间接证明法，都可引用到谓词逻辑的推论规则中来，但要注意对量词做适当处理。</a:t>
            </a:r>
            <a:endParaRPr lang="zh-CN" altLang="en-US" sz="2800" b="1" dirty="0">
              <a:solidFill>
                <a:srgbClr val="000000"/>
              </a:solidFill>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方法：</a:t>
            </a:r>
            <a:r>
              <a:rPr lang="zh-CN" altLang="en-US" sz="2800" b="1" dirty="0">
                <a:solidFill>
                  <a:srgbClr val="FF0000"/>
                </a:solidFill>
                <a:latin typeface="Times New Roman" panose="02020603050405020304" pitchFamily="18" charset="0"/>
                <a:ea typeface="黑体" panose="02010609060101010101" pitchFamily="49" charset="-122"/>
              </a:rPr>
              <a:t>用</a:t>
            </a:r>
            <a:r>
              <a:rPr lang="en-US" altLang="zh-CN" sz="2800" b="1" dirty="0">
                <a:solidFill>
                  <a:srgbClr val="FF0000"/>
                </a:solidFill>
                <a:latin typeface="Times New Roman" panose="02020603050405020304" pitchFamily="18" charset="0"/>
                <a:ea typeface="黑体" panose="02010609060101010101" pitchFamily="49" charset="-122"/>
              </a:rPr>
              <a:t>US</a:t>
            </a: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ES</a:t>
            </a:r>
            <a:r>
              <a:rPr lang="zh-CN" altLang="en-US" sz="2800" b="1" dirty="0">
                <a:solidFill>
                  <a:srgbClr val="FF0000"/>
                </a:solidFill>
                <a:latin typeface="Times New Roman" panose="02020603050405020304" pitchFamily="18" charset="0"/>
                <a:ea typeface="黑体" panose="02010609060101010101" pitchFamily="49" charset="-122"/>
              </a:rPr>
              <a:t>在推导中去掉量词；</a:t>
            </a:r>
            <a:endParaRPr lang="zh-CN" altLang="en-US" sz="2800" b="1" dirty="0">
              <a:solidFill>
                <a:srgbClr val="FF0000"/>
              </a:solidFill>
              <a:latin typeface="Times New Roman" panose="02020603050405020304" pitchFamily="18" charset="0"/>
              <a:ea typeface="黑体" panose="02010609060101010101" pitchFamily="49" charset="-122"/>
            </a:endParaRPr>
          </a:p>
          <a:p>
            <a:pPr marL="0" indent="0" eaLnBrk="1" hangingPunct="1">
              <a:lnSpc>
                <a:spcPct val="120000"/>
              </a:lnSpc>
              <a:spcBef>
                <a:spcPct val="0"/>
              </a:spcBef>
              <a:buNone/>
            </a:pPr>
            <a:r>
              <a:rPr lang="zh-CN" altLang="en-US" sz="2800" b="1" dirty="0">
                <a:solidFill>
                  <a:srgbClr val="FF0000"/>
                </a:solidFill>
                <a:latin typeface="Times New Roman" panose="02020603050405020304" pitchFamily="18" charset="0"/>
                <a:ea typeface="黑体" panose="02010609060101010101" pitchFamily="49" charset="-122"/>
              </a:rPr>
              <a:t>            用</a:t>
            </a:r>
            <a:r>
              <a:rPr lang="en-US" altLang="zh-CN" sz="2800" b="1" dirty="0">
                <a:solidFill>
                  <a:srgbClr val="FF0000"/>
                </a:solidFill>
                <a:latin typeface="Times New Roman" panose="02020603050405020304" pitchFamily="18" charset="0"/>
                <a:ea typeface="黑体" panose="02010609060101010101" pitchFamily="49" charset="-122"/>
              </a:rPr>
              <a:t>UG</a:t>
            </a:r>
            <a:r>
              <a:rPr lang="zh-CN" altLang="en-US"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rPr>
              <a:t>EG</a:t>
            </a:r>
            <a:r>
              <a:rPr lang="zh-CN" altLang="en-US" sz="2800" b="1" dirty="0">
                <a:solidFill>
                  <a:srgbClr val="FF0000"/>
                </a:solidFill>
                <a:latin typeface="Times New Roman" panose="02020603050405020304" pitchFamily="18" charset="0"/>
                <a:ea typeface="黑体" panose="02010609060101010101" pitchFamily="49" charset="-122"/>
              </a:rPr>
              <a:t>使结论量化。</a:t>
            </a:r>
            <a:endParaRPr lang="zh-CN" altLang="en-US" sz="2800" b="1" dirty="0">
              <a:solidFill>
                <a:srgbClr val="FF0000"/>
              </a:solidFill>
              <a:latin typeface="Times New Roman" panose="02020603050405020304" pitchFamily="18" charset="0"/>
              <a:ea typeface="黑体" panose="02010609060101010101" pitchFamily="49" charset="-122"/>
            </a:endParaRPr>
          </a:p>
        </p:txBody>
      </p:sp>
      <p:sp>
        <p:nvSpPr>
          <p:cNvPr id="96260"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49311870-F52D-404A-8A4E-87605F3F19F5}"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97283" name="Rectangle 3"/>
          <p:cNvSpPr>
            <a:spLocks noGrp="1"/>
          </p:cNvSpPr>
          <p:nvPr>
            <p:ph idx="1" hasCustomPrompt="1"/>
          </p:nvPr>
        </p:nvSpPr>
        <p:spPr>
          <a:xfrm>
            <a:off x="457200" y="1295400"/>
            <a:ext cx="8229600" cy="5029200"/>
          </a:xfrm>
        </p:spPr>
        <p:txBody>
          <a:bodyPr vert="horz" wrap="square" lIns="91440" tIns="45720" rIns="91440" bIns="45720" anchor="t" anchorCtr="0"/>
          <a:p>
            <a:pPr marL="663575" indent="-663575"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规则使用说明：</a:t>
            </a:r>
            <a:endParaRPr lang="zh-CN" altLang="en-US" sz="2600" b="1" dirty="0">
              <a:solidFill>
                <a:srgbClr val="000000"/>
              </a:solidFill>
              <a:latin typeface="Times New Roman" panose="02020603050405020304" pitchFamily="18" charset="0"/>
              <a:ea typeface="黑体" panose="02010609060101010101" pitchFamily="49" charset="-122"/>
            </a:endParaRPr>
          </a:p>
          <a:p>
            <a:pPr marL="663575" indent="-663575"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1</a:t>
            </a:r>
            <a:r>
              <a:rPr lang="zh-CN" altLang="en-US" sz="2600" b="1" dirty="0">
                <a:solidFill>
                  <a:srgbClr val="000000"/>
                </a:solidFill>
                <a:latin typeface="Times New Roman" panose="02020603050405020304" pitchFamily="18" charset="0"/>
                <a:ea typeface="黑体" panose="02010609060101010101" pitchFamily="49" charset="-122"/>
              </a:rPr>
              <a:t>）在使用</a:t>
            </a:r>
            <a:r>
              <a:rPr lang="en-US" altLang="zh-CN" sz="2600" b="1" dirty="0">
                <a:solidFill>
                  <a:srgbClr val="000000"/>
                </a:solidFill>
                <a:latin typeface="Times New Roman" panose="02020603050405020304" pitchFamily="18" charset="0"/>
                <a:ea typeface="黑体" panose="02010609060101010101" pitchFamily="49" charset="-122"/>
              </a:rPr>
              <a:t>ES</a:t>
            </a:r>
            <a:r>
              <a:rPr lang="zh-CN" altLang="en-US" sz="2600" b="1" dirty="0">
                <a:solidFill>
                  <a:srgbClr val="000000"/>
                </a:solidFill>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US</a:t>
            </a:r>
            <a:r>
              <a:rPr lang="zh-CN" altLang="en-US" sz="2600" b="1" dirty="0">
                <a:solidFill>
                  <a:srgbClr val="000000"/>
                </a:solidFill>
                <a:latin typeface="Times New Roman" panose="02020603050405020304" pitchFamily="18" charset="0"/>
                <a:ea typeface="黑体" panose="02010609060101010101" pitchFamily="49" charset="-122"/>
              </a:rPr>
              <a:t>时，量词一定在最前面。</a:t>
            </a:r>
            <a:endParaRPr lang="zh-CN" altLang="en-US" sz="2600" b="1" dirty="0">
              <a:solidFill>
                <a:srgbClr val="000000"/>
              </a:solidFill>
              <a:latin typeface="Times New Roman" panose="02020603050405020304" pitchFamily="18" charset="0"/>
              <a:ea typeface="黑体" panose="02010609060101010101" pitchFamily="49" charset="-122"/>
            </a:endParaRPr>
          </a:p>
          <a:p>
            <a:pPr marL="663575" indent="-663575"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2</a:t>
            </a:r>
            <a:r>
              <a:rPr lang="zh-CN" altLang="en-US" sz="2600" b="1" dirty="0">
                <a:solidFill>
                  <a:srgbClr val="000000"/>
                </a:solidFill>
                <a:latin typeface="Times New Roman" panose="02020603050405020304" pitchFamily="18" charset="0"/>
                <a:ea typeface="黑体" panose="02010609060101010101" pitchFamily="49" charset="-122"/>
              </a:rPr>
              <a:t>）推导中连续使用</a:t>
            </a:r>
            <a:r>
              <a:rPr lang="en-US" altLang="zh-CN" sz="2600" b="1" dirty="0">
                <a:solidFill>
                  <a:srgbClr val="000000"/>
                </a:solidFill>
                <a:latin typeface="Times New Roman" panose="02020603050405020304" pitchFamily="18" charset="0"/>
                <a:ea typeface="黑体" panose="02010609060101010101" pitchFamily="49" charset="-122"/>
              </a:rPr>
              <a:t>US</a:t>
            </a:r>
            <a:r>
              <a:rPr lang="zh-CN" altLang="en-US" sz="2600" b="1" dirty="0">
                <a:solidFill>
                  <a:srgbClr val="000000"/>
                </a:solidFill>
                <a:latin typeface="Times New Roman" panose="02020603050405020304" pitchFamily="18" charset="0"/>
                <a:ea typeface="黑体" panose="02010609060101010101" pitchFamily="49" charset="-122"/>
              </a:rPr>
              <a:t>规则，可用相同变元。</a:t>
            </a:r>
            <a:br>
              <a:rPr lang="zh-CN" altLang="en-US" sz="2600" b="1" dirty="0">
                <a:solidFill>
                  <a:srgbClr val="000000"/>
                </a:solidFill>
                <a:latin typeface="Times New Roman" panose="02020603050405020304" pitchFamily="18" charset="0"/>
                <a:ea typeface="黑体" panose="02010609060101010101" pitchFamily="49" charset="-122"/>
              </a:rPr>
            </a:br>
            <a:r>
              <a:rPr lang="zh-CN" altLang="en-US"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solidFill>
                  <a:srgbClr val="000000"/>
                </a:solidFill>
                <a:latin typeface="Times New Roman" panose="02020603050405020304" pitchFamily="18" charset="0"/>
                <a:ea typeface="黑体" panose="02010609060101010101" pitchFamily="49" charset="-122"/>
              </a:rPr>
              <a:t>P(x)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a:t>
            </a:r>
            <a:r>
              <a:rPr lang="en-US" altLang="zh-CN" sz="2600" b="1" dirty="0">
                <a:solidFill>
                  <a:srgbClr val="000000"/>
                </a:solidFill>
                <a:latin typeface="Times New Roman" panose="02020603050405020304" pitchFamily="18" charset="0"/>
                <a:ea typeface="黑体" panose="02010609060101010101" pitchFamily="49" charset="-122"/>
              </a:rPr>
              <a:t>                                                                                                                                   </a:t>
            </a:r>
            <a:endParaRPr lang="en-US" altLang="zh-CN" sz="2600" b="1" dirty="0">
              <a:solidFill>
                <a:srgbClr val="000000"/>
              </a:solidFill>
              <a:latin typeface="Times New Roman" panose="02020603050405020304" pitchFamily="18" charset="0"/>
              <a:ea typeface="黑体" panose="02010609060101010101" pitchFamily="49" charset="-122"/>
            </a:endParaRPr>
          </a:p>
          <a:p>
            <a:pPr marL="663575" indent="-663575"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a:t>
            </a:r>
            <a:r>
              <a:rPr lang="en-US" altLang="zh-CN" sz="2600" b="1" dirty="0">
                <a:solidFill>
                  <a:srgbClr val="000000"/>
                </a:solidFill>
                <a:latin typeface="Times New Roman" panose="02020603050405020304" pitchFamily="18" charset="0"/>
                <a:ea typeface="黑体" panose="02010609060101010101" pitchFamily="49" charset="-122"/>
              </a:rPr>
              <a:t>Q(x)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Q(a)</a:t>
            </a:r>
            <a:r>
              <a:rPr lang="en-US" altLang="zh-CN" sz="2600" b="1" dirty="0">
                <a:solidFill>
                  <a:srgbClr val="000000"/>
                </a:solidFill>
                <a:latin typeface="Times New Roman" panose="02020603050405020304" pitchFamily="18" charset="0"/>
                <a:ea typeface="黑体" panose="02010609060101010101" pitchFamily="49" charset="-122"/>
              </a:rPr>
              <a:t> </a:t>
            </a:r>
            <a:endParaRPr lang="en-US" altLang="zh-CN" sz="2600" b="1" dirty="0">
              <a:solidFill>
                <a:srgbClr val="000000"/>
              </a:solidFill>
              <a:latin typeface="Times New Roman" panose="02020603050405020304" pitchFamily="18" charset="0"/>
              <a:ea typeface="黑体" panose="02010609060101010101" pitchFamily="49" charset="-122"/>
            </a:endParaRPr>
          </a:p>
          <a:p>
            <a:pPr marL="663575" indent="-663575"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a:t>
            </a:r>
            <a:r>
              <a:rPr lang="en-US" altLang="zh-CN" sz="2600" b="1" dirty="0">
                <a:solidFill>
                  <a:srgbClr val="000000"/>
                </a:solidFill>
                <a:latin typeface="Times New Roman" panose="02020603050405020304" pitchFamily="18" charset="0"/>
                <a:ea typeface="黑体" panose="02010609060101010101" pitchFamily="49" charset="-122"/>
              </a:rPr>
              <a:t>3</a:t>
            </a:r>
            <a:r>
              <a:rPr lang="zh-CN" altLang="en-US" sz="2600" b="1" dirty="0">
                <a:solidFill>
                  <a:srgbClr val="000000"/>
                </a:solidFill>
                <a:latin typeface="Times New Roman" panose="02020603050405020304" pitchFamily="18" charset="0"/>
                <a:ea typeface="黑体" panose="02010609060101010101" pitchFamily="49" charset="-122"/>
              </a:rPr>
              <a:t>）推导中既用</a:t>
            </a:r>
            <a:r>
              <a:rPr lang="en-US" altLang="zh-CN" sz="2600" b="1" dirty="0">
                <a:solidFill>
                  <a:srgbClr val="000000"/>
                </a:solidFill>
                <a:latin typeface="Times New Roman" panose="02020603050405020304" pitchFamily="18" charset="0"/>
                <a:ea typeface="黑体" panose="02010609060101010101" pitchFamily="49" charset="-122"/>
              </a:rPr>
              <a:t>ES</a:t>
            </a:r>
            <a:r>
              <a:rPr lang="zh-CN" altLang="en-US" sz="2600" b="1" dirty="0">
                <a:solidFill>
                  <a:srgbClr val="000000"/>
                </a:solidFill>
                <a:latin typeface="Times New Roman" panose="02020603050405020304" pitchFamily="18" charset="0"/>
                <a:ea typeface="黑体" panose="02010609060101010101" pitchFamily="49" charset="-122"/>
              </a:rPr>
              <a:t>又用</a:t>
            </a:r>
            <a:r>
              <a:rPr lang="en-US" altLang="zh-CN" sz="2600" b="1" dirty="0">
                <a:solidFill>
                  <a:srgbClr val="000000"/>
                </a:solidFill>
                <a:latin typeface="Times New Roman" panose="02020603050405020304" pitchFamily="18" charset="0"/>
                <a:ea typeface="黑体" panose="02010609060101010101" pitchFamily="49" charset="-122"/>
              </a:rPr>
              <a:t>US</a:t>
            </a:r>
            <a:r>
              <a:rPr lang="zh-CN" altLang="en-US" sz="2600" b="1" dirty="0">
                <a:solidFill>
                  <a:srgbClr val="000000"/>
                </a:solidFill>
                <a:latin typeface="Times New Roman" panose="02020603050405020304" pitchFamily="18" charset="0"/>
                <a:ea typeface="黑体" panose="02010609060101010101" pitchFamily="49" charset="-122"/>
              </a:rPr>
              <a:t>时，</a:t>
            </a:r>
            <a:r>
              <a:rPr lang="zh-CN" altLang="en-US" sz="2600" b="1" dirty="0">
                <a:solidFill>
                  <a:srgbClr val="FF0000"/>
                </a:solidFill>
                <a:latin typeface="Times New Roman" panose="02020603050405020304" pitchFamily="18" charset="0"/>
                <a:ea typeface="黑体" panose="02010609060101010101" pitchFamily="49" charset="-122"/>
              </a:rPr>
              <a:t>必须先用</a:t>
            </a:r>
            <a:r>
              <a:rPr lang="en-US" altLang="zh-CN" sz="2600" b="1" dirty="0">
                <a:solidFill>
                  <a:srgbClr val="FF0000"/>
                </a:solidFill>
                <a:latin typeface="Times New Roman" panose="02020603050405020304" pitchFamily="18" charset="0"/>
                <a:ea typeface="黑体" panose="02010609060101010101" pitchFamily="49" charset="-122"/>
              </a:rPr>
              <a:t>ES</a:t>
            </a:r>
            <a:r>
              <a:rPr lang="zh-CN" altLang="en-US" sz="2600" b="1" dirty="0">
                <a:solidFill>
                  <a:srgbClr val="FF0000"/>
                </a:solidFill>
                <a:latin typeface="Times New Roman" panose="02020603050405020304" pitchFamily="18" charset="0"/>
                <a:ea typeface="黑体" panose="02010609060101010101" pitchFamily="49" charset="-122"/>
              </a:rPr>
              <a:t>后用</a:t>
            </a:r>
            <a:r>
              <a:rPr lang="en-US" altLang="zh-CN" sz="2600" b="1" dirty="0">
                <a:solidFill>
                  <a:srgbClr val="FF0000"/>
                </a:solidFill>
                <a:latin typeface="Times New Roman" panose="02020603050405020304" pitchFamily="18" charset="0"/>
                <a:ea typeface="黑体" panose="02010609060101010101" pitchFamily="49" charset="-122"/>
              </a:rPr>
              <a:t>US</a:t>
            </a:r>
            <a:r>
              <a:rPr lang="zh-CN" altLang="en-US" sz="2600" b="1" dirty="0">
                <a:solidFill>
                  <a:srgbClr val="000000"/>
                </a:solidFill>
                <a:latin typeface="Times New Roman" panose="02020603050405020304" pitchFamily="18" charset="0"/>
                <a:ea typeface="黑体" panose="02010609060101010101" pitchFamily="49" charset="-122"/>
              </a:rPr>
              <a:t>，方可取相同变元，反之不行。</a:t>
            </a:r>
            <a:endParaRPr lang="zh-CN" altLang="en-US" sz="2600" b="1" dirty="0">
              <a:solidFill>
                <a:srgbClr val="000000"/>
              </a:solidFill>
              <a:latin typeface="Times New Roman" panose="02020603050405020304" pitchFamily="18" charset="0"/>
              <a:ea typeface="黑体" panose="02010609060101010101" pitchFamily="49" charset="-122"/>
            </a:endParaRPr>
          </a:p>
          <a:p>
            <a:pPr marL="663575" indent="-663575"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rPr>
              <a:t>               </a:t>
            </a:r>
            <a:r>
              <a:rPr lang="en-US" altLang="zh-CN" sz="2600" b="1" dirty="0">
                <a:solidFill>
                  <a:srgbClr val="000000"/>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P(x)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P(a)</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endPar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marL="663575" indent="-663575"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rPr>
              <a:t>x) </a:t>
            </a:r>
            <a:r>
              <a:rPr lang="en-US" altLang="zh-CN" sz="2600" b="1" dirty="0">
                <a:solidFill>
                  <a:srgbClr val="000000"/>
                </a:solidFill>
                <a:latin typeface="Times New Roman" panose="02020603050405020304" pitchFamily="18" charset="0"/>
                <a:ea typeface="黑体" panose="02010609060101010101" pitchFamily="49" charset="-122"/>
              </a:rPr>
              <a:t>Q(x)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Q(a)</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marL="663575" indent="-663575"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4</a:t>
            </a: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）推导中连续使用</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ES</a:t>
            </a: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时，使用一次更改一个变元。</a:t>
            </a:r>
            <a:endPar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97284"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C67A31D4-F293-46E7-A568-69410BAE3E2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5539" name="Rectangle 3"/>
          <p:cNvSpPr>
            <a:spLocks noGrp="1"/>
          </p:cNvSpPr>
          <p:nvPr>
            <p:ph idx="1" hasCustomPrompt="1"/>
          </p:nvPr>
        </p:nvSpPr>
        <p:spPr>
          <a:xfrm>
            <a:off x="228600" y="1371600"/>
            <a:ext cx="8229600" cy="4800600"/>
          </a:xfrm>
        </p:spPr>
        <p:txBody>
          <a:bodyPr vert="horz" wrap="square" lIns="91440" tIns="45720" rIns="91440" bIns="45720" anchor="t" anchorCtr="0"/>
          <a:p>
            <a:pPr eaLnBrk="1" hangingPunct="1">
              <a:lnSpc>
                <a:spcPct val="120000"/>
              </a:lnSpc>
              <a:spcBef>
                <a:spcPct val="0"/>
              </a:spcBef>
              <a:buNone/>
            </a:pPr>
            <a:r>
              <a:rPr lang="zh-CN" altLang="en-US"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例：证明苏格拉底论证</a:t>
            </a:r>
            <a:r>
              <a:rPr lang="zh-CN" altLang="en-US" sz="2600" b="1" dirty="0">
                <a:latin typeface="Times New Roman" panose="02020603050405020304" pitchFamily="18" charset="0"/>
                <a:ea typeface="黑体" panose="02010609060101010101" pitchFamily="49" charset="-122"/>
              </a:rPr>
              <a:t>“所有的人总是要死的。因为苏格拉底是人，所以苏格拉底是要死的。”</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buNone/>
            </a:pPr>
            <a:r>
              <a:rPr lang="zh-CN" altLang="en-US" sz="2600" b="1" dirty="0">
                <a:latin typeface="Times New Roman" panose="02020603050405020304" pitchFamily="18" charset="0"/>
                <a:ea typeface="黑体" panose="02010609060101010101" pitchFamily="49" charset="-122"/>
              </a:rPr>
              <a:t>证明：设</a:t>
            </a:r>
            <a:r>
              <a:rPr lang="en-US" altLang="zh-CN" sz="2600" b="1" dirty="0">
                <a:latin typeface="Times New Roman" panose="02020603050405020304" pitchFamily="18" charset="0"/>
                <a:ea typeface="黑体" panose="02010609060101010101" pitchFamily="49" charset="-122"/>
              </a:rPr>
              <a:t>M(x)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是人；      </a:t>
            </a:r>
            <a:r>
              <a:rPr lang="en-US" altLang="zh-CN" sz="2600" b="1" dirty="0">
                <a:latin typeface="Times New Roman" panose="02020603050405020304" pitchFamily="18" charset="0"/>
                <a:ea typeface="黑体" panose="02010609060101010101" pitchFamily="49" charset="-122"/>
              </a:rPr>
              <a:t>D(x)</a:t>
            </a:r>
            <a:r>
              <a:rPr lang="zh-CN" altLang="en-US"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rPr>
              <a:t>x</a:t>
            </a:r>
            <a:r>
              <a:rPr lang="zh-CN" altLang="en-US" sz="2600" b="1" dirty="0">
                <a:latin typeface="Times New Roman" panose="02020603050405020304" pitchFamily="18" charset="0"/>
                <a:ea typeface="黑体" panose="02010609060101010101" pitchFamily="49" charset="-122"/>
              </a:rPr>
              <a:t>是要死的；</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buNone/>
            </a:pPr>
            <a:r>
              <a:rPr lang="zh-CN" altLang="en-US" sz="2600" b="1" dirty="0">
                <a:latin typeface="Times New Roman" panose="02020603050405020304" pitchFamily="18" charset="0"/>
                <a:ea typeface="黑体" panose="02010609060101010101" pitchFamily="49" charset="-122"/>
              </a:rPr>
              <a:t>                     </a:t>
            </a:r>
            <a:r>
              <a:rPr lang="en-US" altLang="zh-CN" sz="2600" b="1" dirty="0">
                <a:latin typeface="Times New Roman" panose="02020603050405020304" pitchFamily="18" charset="0"/>
                <a:ea typeface="黑体" panose="02010609060101010101" pitchFamily="49" charset="-122"/>
              </a:rPr>
              <a:t>s</a:t>
            </a:r>
            <a:r>
              <a:rPr lang="zh-CN" altLang="en-US" sz="2600" b="1" dirty="0">
                <a:latin typeface="Times New Roman" panose="02020603050405020304" pitchFamily="18" charset="0"/>
                <a:ea typeface="黑体" panose="02010609060101010101" pitchFamily="49" charset="-122"/>
              </a:rPr>
              <a:t>：苏格拉底 </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(M(x)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D(x)) </a:t>
            </a:r>
            <a:r>
              <a:rPr lang="en-US" altLang="zh-CN" sz="26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M(s)</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D(s)</a:t>
            </a:r>
            <a:endPar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(1)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600" b="1" dirty="0">
                <a:latin typeface="Times New Roman" panose="02020603050405020304" pitchFamily="18" charset="0"/>
                <a:ea typeface="黑体" panose="02010609060101010101" pitchFamily="49" charset="-122"/>
              </a:rPr>
              <a:t>x) (M(x)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D(x))        P</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(2) </a:t>
            </a:r>
            <a:r>
              <a:rPr lang="en-US" altLang="zh-CN" sz="2600" b="1" dirty="0">
                <a:solidFill>
                  <a:srgbClr val="FF0000"/>
                </a:solidFill>
                <a:latin typeface="Times New Roman" panose="02020603050405020304" pitchFamily="18" charset="0"/>
                <a:ea typeface="黑体" panose="02010609060101010101" pitchFamily="49" charset="-122"/>
              </a:rPr>
              <a:t>M(s) →</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D(s)                    US(1)</a:t>
            </a:r>
            <a:endPar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(3) M(s)                                 P</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solidFill>
                  <a:srgbClr val="000000"/>
                </a:solidFill>
                <a:latin typeface="Times New Roman" panose="02020603050405020304" pitchFamily="18" charset="0"/>
                <a:ea typeface="黑体" panose="02010609060101010101" pitchFamily="49" charset="-122"/>
              </a:rPr>
              <a:t>    (4) D(s)                                  T(2)(3),I</a:t>
            </a:r>
            <a:endParaRPr lang="en-US" altLang="zh-CN" sz="2600" b="1" dirty="0">
              <a:solidFill>
                <a:srgbClr val="000000"/>
              </a:solidFill>
              <a:latin typeface="Times New Roman" panose="02020603050405020304" pitchFamily="18" charset="0"/>
              <a:ea typeface="黑体" panose="02010609060101010101" pitchFamily="49" charset="-122"/>
            </a:endParaRPr>
          </a:p>
        </p:txBody>
      </p:sp>
      <p:sp>
        <p:nvSpPr>
          <p:cNvPr id="98308"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5539">
                                            <p:txEl>
                                              <p:charRg st="43" end="7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539">
                                            <p:txEl>
                                              <p:charRg st="74" end="10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5539">
                                            <p:txEl>
                                              <p:charRg st="103" end="14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5539">
                                            <p:txEl>
                                              <p:charRg st="147" end="18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5539">
                                            <p:txEl>
                                              <p:charRg st="183" end="22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5539">
                                            <p:txEl>
                                              <p:charRg st="228" end="27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5539">
                                            <p:txEl>
                                              <p:charRg st="275" end="33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A7525AF-8DFE-49D5-BB6C-1CD8C5FCE561}"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6563" name="Rectangle 3"/>
          <p:cNvSpPr>
            <a:spLocks noGrp="1"/>
          </p:cNvSpPr>
          <p:nvPr>
            <p:ph idx="1" hasCustomPrompt="1"/>
          </p:nvPr>
        </p:nvSpPr>
        <p:spPr>
          <a:xfrm>
            <a:off x="468313" y="1196975"/>
            <a:ext cx="8229600" cy="4824413"/>
          </a:xfrm>
        </p:spPr>
        <p:txBody>
          <a:bodyPr vert="horz" wrap="square" lIns="91440" tIns="45720" rIns="91440" bIns="45720" anchor="t" anchorCtr="0"/>
          <a:p>
            <a:pPr eaLnBrk="1" hangingPunct="1">
              <a:buNone/>
            </a:pPr>
            <a:r>
              <a:rPr lang="zh-CN" altLang="en-US" sz="2800" b="1" dirty="0">
                <a:solidFill>
                  <a:srgbClr val="000000"/>
                </a:solidFill>
                <a:latin typeface="Times New Roman" panose="02020603050405020304" pitchFamily="18" charset="0"/>
                <a:ea typeface="黑体" panose="02010609060101010101" pitchFamily="49" charset="-122"/>
              </a:rPr>
              <a:t>例：证明 </a:t>
            </a:r>
            <a:r>
              <a:rPr lang="en-US" altLang="zh-CN" sz="2800" b="1" dirty="0">
                <a:solidFill>
                  <a:srgbClr val="000000"/>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(H(x)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M(x)) , (</a:t>
            </a:r>
            <a:r>
              <a:rPr lang="en-US" altLang="zh-CN" sz="2800" b="1" dirty="0">
                <a:latin typeface="Times New Roman" panose="02020603050405020304" pitchFamily="18" charset="0"/>
                <a:ea typeface="黑体" panose="02010609060101010101" pitchFamily="49" charset="-122"/>
              </a:rPr>
              <a:t>x)H(x)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x)M(x)</a:t>
            </a:r>
            <a:endParaRPr lang="en-US" altLang="zh-CN" sz="2800" b="1" dirty="0">
              <a:latin typeface="Times New Roman" panose="02020603050405020304" pitchFamily="18" charset="0"/>
              <a:ea typeface="黑体" panose="02010609060101010101" pitchFamily="49" charset="-122"/>
            </a:endParaRPr>
          </a:p>
          <a:p>
            <a:pPr eaLnBrk="1" hangingPunct="1">
              <a:buNone/>
            </a:pPr>
            <a:r>
              <a:rPr lang="zh-CN" altLang="en-US" sz="2800" b="1" dirty="0">
                <a:latin typeface="Times New Roman" panose="02020603050405020304" pitchFamily="18" charset="0"/>
                <a:ea typeface="黑体" panose="02010609060101010101" pitchFamily="49" charset="-122"/>
              </a:rPr>
              <a:t>证明： </a:t>
            </a:r>
            <a:r>
              <a:rPr lang="en-US" altLang="zh-CN" sz="2800" b="1" dirty="0">
                <a:latin typeface="Times New Roman" panose="02020603050405020304" pitchFamily="18" charset="0"/>
                <a:ea typeface="黑体" panose="02010609060101010101" pitchFamily="49" charset="-122"/>
              </a:rPr>
              <a:t>(1)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x)H(x)    	                  P</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             (2)    H(c)                              ES(1)</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             (3)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x)(H(x)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M(x))       P</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(4)    H(c)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M(c)                 US(3)</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(5)    M(c)			        T(2)(4),I</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(6)   (</a:t>
            </a:r>
            <a:r>
              <a:rPr lang="en-US" altLang="zh-CN" sz="2800" b="1" dirty="0">
                <a:latin typeface="Times New Roman" panose="02020603050405020304" pitchFamily="18" charset="0"/>
                <a:ea typeface="黑体" panose="02010609060101010101" pitchFamily="49" charset="-122"/>
              </a:rPr>
              <a:t>x) M(x)   		        EG(5)</a:t>
            </a:r>
            <a:endParaRPr lang="en-US" altLang="zh-CN" sz="2800" b="1" dirty="0">
              <a:latin typeface="Times New Roman" panose="02020603050405020304" pitchFamily="18" charset="0"/>
              <a:ea typeface="黑体" panose="02010609060101010101" pitchFamily="49" charset="-122"/>
            </a:endParaRPr>
          </a:p>
          <a:p>
            <a:pPr eaLnBrk="1" hangingPunct="1">
              <a:buNone/>
            </a:pPr>
            <a:r>
              <a:rPr lang="en-US" altLang="zh-CN" sz="2800" b="1" dirty="0">
                <a:latin typeface="Times New Roman" panose="02020603050405020304" pitchFamily="18" charset="0"/>
                <a:ea typeface="黑体" panose="02010609060101010101" pitchFamily="49" charset="-122"/>
              </a:rPr>
              <a:t> </a:t>
            </a:r>
            <a:endParaRPr lang="en-US" altLang="zh-CN" sz="2800" b="1" dirty="0">
              <a:latin typeface="Times New Roman" panose="02020603050405020304" pitchFamily="18" charset="0"/>
              <a:ea typeface="黑体" panose="02010609060101010101" pitchFamily="49" charset="-122"/>
            </a:endParaRPr>
          </a:p>
        </p:txBody>
      </p:sp>
      <p:sp>
        <p:nvSpPr>
          <p:cNvPr id="99332"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563">
                                            <p:txEl>
                                              <p:charRg st="45" end="8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66563">
                                            <p:txEl>
                                              <p:charRg st="89" end="14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563">
                                            <p:txEl>
                                              <p:charRg st="149" end="19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563">
                                            <p:txEl>
                                              <p:charRg st="195" end="24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563">
                                            <p:txEl>
                                              <p:charRg st="249" end="29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563">
                                            <p:txEl>
                                              <p:charRg st="294" end="34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3" presetClass="emph" presetSubtype="2" fill="hold" nodeType="clickEffect">
                                  <p:stCondLst>
                                    <p:cond delay="0"/>
                                  </p:stCondLst>
                                  <p:iterate type="lt">
                                    <p:tmPct val="0"/>
                                  </p:iterate>
                                  <p:childTnLst>
                                    <p:animClr clrSpc="rgb" dir="cw">
                                      <p:cBhvr override="childStyle">
                                        <p:cTn id="30" dur="1000" fill="hold"/>
                                        <p:tgtEl>
                                          <p:spTgt spid="66563">
                                            <p:txEl>
                                              <p:charRg st="89" end="149"/>
                                            </p:txEl>
                                          </p:spTgt>
                                        </p:tgtEl>
                                        <p:attrNameLst>
                                          <p:attrName>style.color</p:attrName>
                                        </p:attrNameLst>
                                      </p:cBhvr>
                                      <p:to>
                                        <a:srgbClr val="FF0000"/>
                                      </p:to>
                                    </p:animClr>
                                  </p:childTnLst>
                                </p:cTn>
                              </p:par>
                            </p:childTnLst>
                          </p:cTn>
                        </p:par>
                      </p:childTnLst>
                    </p:cTn>
                  </p:par>
                  <p:par>
                    <p:cTn id="31" fill="hold">
                      <p:stCondLst>
                        <p:cond delay="indefinite"/>
                      </p:stCondLst>
                      <p:childTnLst>
                        <p:par>
                          <p:cTn id="32" fill="hold">
                            <p:stCondLst>
                              <p:cond delay="0"/>
                            </p:stCondLst>
                            <p:childTnLst>
                              <p:par>
                                <p:cTn id="33" presetID="3" presetClass="emph" presetSubtype="2" fill="hold" nodeType="clickEffect">
                                  <p:stCondLst>
                                    <p:cond delay="0"/>
                                  </p:stCondLst>
                                  <p:childTnLst>
                                    <p:animClr clrSpc="rgb" dir="cw">
                                      <p:cBhvr override="childStyle">
                                        <p:cTn id="34" dur="1000" fill="hold"/>
                                        <p:tgtEl>
                                          <p:spTgt spid="66563">
                                            <p:txEl>
                                              <p:charRg st="195" end="249"/>
                                            </p:txEl>
                                          </p:spTgt>
                                        </p:tgtEl>
                                        <p:attrNameLst>
                                          <p:attrName>style.color</p:attrName>
                                        </p:attrNameLst>
                                      </p:cBhvr>
                                      <p:to>
                                        <a:schemeClr val="folHlink"/>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780680F-4AD8-45C1-93C9-22DE3A2D4CD4}"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0355"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61795" name="Rectangle 3"/>
          <p:cNvSpPr>
            <a:spLocks noGrp="1"/>
          </p:cNvSpPr>
          <p:nvPr>
            <p:ph idx="1" hasCustomPrompt="1"/>
          </p:nvPr>
        </p:nvSpPr>
        <p:spPr>
          <a:xfrm>
            <a:off x="381000" y="1143000"/>
            <a:ext cx="8382000" cy="5410200"/>
          </a:xfrm>
        </p:spPr>
        <p:txBody>
          <a:bodyPr vert="horz" wrap="square" lIns="91440" tIns="45720" rIns="91440" bIns="45720" anchor="t" anchorCtr="0"/>
          <a:p>
            <a:pPr marL="1717675" indent="-1717675" eaLnBrk="1" hangingPunct="1">
              <a:lnSpc>
                <a:spcPct val="105000"/>
              </a:lnSpc>
              <a:spcBef>
                <a:spcPct val="0"/>
              </a:spcBef>
              <a:buNone/>
            </a:pPr>
            <a:r>
              <a:rPr lang="zh-CN" altLang="en-US" sz="2600" b="1" dirty="0">
                <a:latin typeface="Times New Roman" panose="02020603050405020304" pitchFamily="18" charset="0"/>
              </a:rPr>
              <a:t>例：证明</a:t>
            </a:r>
            <a:r>
              <a:rPr lang="en-US" altLang="zh-CN" sz="2600" b="1" dirty="0">
                <a:solidFill>
                  <a:srgbClr val="000000"/>
                </a:solidFill>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 (C(x)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W(x) </a:t>
            </a:r>
            <a:r>
              <a:rPr lang="en-US" altLang="zh-CN" sz="2000" b="1" dirty="0"/>
              <a:t>∧</a:t>
            </a:r>
            <a:r>
              <a:rPr lang="en-US" altLang="zh-CN" sz="2600" b="1" dirty="0">
                <a:latin typeface="Times New Roman" panose="02020603050405020304" pitchFamily="18" charset="0"/>
                <a:sym typeface="Symbol" panose="05050102010706020507" pitchFamily="18" charset="2"/>
              </a:rPr>
              <a:t> R(x)) </a:t>
            </a:r>
            <a:r>
              <a:rPr lang="en-US" altLang="zh-CN" sz="2000" b="1" dirty="0">
                <a:sym typeface="Symbol" panose="05050102010706020507" pitchFamily="18" charset="2"/>
              </a:rPr>
              <a:t>,</a:t>
            </a:r>
            <a:r>
              <a:rPr lang="en-US" altLang="zh-CN" sz="2600" b="1" dirty="0">
                <a:latin typeface="Times New Roman" panose="02020603050405020304" pitchFamily="18" charset="0"/>
                <a:sym typeface="Symbol" panose="05050102010706020507" pitchFamily="18" charset="2"/>
              </a:rPr>
              <a:t> (</a:t>
            </a:r>
            <a:r>
              <a:rPr lang="en-US" altLang="zh-CN" sz="2600" b="1" dirty="0">
                <a:latin typeface="Times New Roman" panose="02020603050405020304" pitchFamily="18" charset="0"/>
              </a:rPr>
              <a:t>x) (C(x) </a:t>
            </a:r>
            <a:r>
              <a:rPr lang="en-US" altLang="zh-CN" sz="2000" b="1" dirty="0"/>
              <a:t>∧</a:t>
            </a:r>
            <a:r>
              <a:rPr lang="en-US" altLang="zh-CN" sz="2600" b="1" dirty="0">
                <a:latin typeface="Times New Roman" panose="02020603050405020304" pitchFamily="18" charset="0"/>
              </a:rPr>
              <a:t> Q(x) )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x)(Q(x) </a:t>
            </a:r>
            <a:r>
              <a:rPr lang="en-US" altLang="zh-CN" sz="2000" b="1" dirty="0"/>
              <a:t>∧</a:t>
            </a:r>
            <a:r>
              <a:rPr lang="en-US" altLang="zh-CN" sz="2600" b="1" dirty="0">
                <a:latin typeface="Times New Roman" panose="02020603050405020304" pitchFamily="18" charset="0"/>
              </a:rPr>
              <a:t> R(x)) </a:t>
            </a:r>
            <a:endParaRPr lang="en-US" altLang="zh-CN" sz="2600" b="1" dirty="0">
              <a:latin typeface="Times New Roman" panose="02020603050405020304" pitchFamily="18" charset="0"/>
            </a:endParaRPr>
          </a:p>
          <a:p>
            <a:pPr marL="1717675" indent="-1717675" eaLnBrk="1" hangingPunct="1">
              <a:lnSpc>
                <a:spcPct val="105000"/>
              </a:lnSpc>
              <a:spcBef>
                <a:spcPct val="0"/>
              </a:spcBef>
              <a:buNone/>
            </a:pPr>
            <a:r>
              <a:rPr lang="zh-CN" altLang="en-US" sz="2600" b="1" dirty="0">
                <a:latin typeface="Times New Roman" panose="02020603050405020304" pitchFamily="18" charset="0"/>
              </a:rPr>
              <a:t>证明</a:t>
            </a:r>
            <a:r>
              <a:rPr lang="en-US" altLang="zh-CN" sz="2600" b="1" dirty="0">
                <a:latin typeface="Times New Roman" panose="02020603050405020304" pitchFamily="18" charset="0"/>
                <a:sym typeface="Wingdings" panose="05000000000000000000" pitchFamily="2" charset="2"/>
              </a:rPr>
              <a:t>:</a:t>
            </a:r>
            <a:r>
              <a:rPr lang="en-US" altLang="zh-CN" sz="2600" b="1" dirty="0">
                <a:latin typeface="Times New Roman" panose="02020603050405020304" pitchFamily="18" charset="0"/>
                <a:sym typeface="Symbol" panose="05050102010706020507" pitchFamily="18" charset="2"/>
              </a:rPr>
              <a:t> (1)  (</a:t>
            </a:r>
            <a:r>
              <a:rPr lang="en-US" altLang="zh-CN" sz="2600" b="1" dirty="0">
                <a:latin typeface="Times New Roman" panose="02020603050405020304" pitchFamily="18" charset="0"/>
              </a:rPr>
              <a:t>x) (C(x) </a:t>
            </a:r>
            <a:r>
              <a:rPr lang="en-US" altLang="zh-CN" sz="2000" b="1" dirty="0"/>
              <a:t>∧</a:t>
            </a:r>
            <a:r>
              <a:rPr lang="en-US" altLang="zh-CN" sz="2600" b="1" dirty="0">
                <a:latin typeface="Times New Roman" panose="02020603050405020304" pitchFamily="18" charset="0"/>
              </a:rPr>
              <a:t> Q(x) )             P</a:t>
            </a:r>
            <a:endParaRPr lang="en-US" altLang="zh-CN" sz="2600" b="1" dirty="0">
              <a:latin typeface="Times New Roman" panose="02020603050405020304" pitchFamily="18" charset="0"/>
            </a:endParaRPr>
          </a:p>
          <a:p>
            <a:pPr marL="1717675" indent="-1717675" eaLnBrk="1" hangingPunct="1">
              <a:lnSpc>
                <a:spcPct val="105000"/>
              </a:lnSpc>
              <a:spcBef>
                <a:spcPct val="0"/>
              </a:spcBef>
              <a:buNone/>
            </a:pPr>
            <a:r>
              <a:rPr lang="en-US" altLang="zh-CN" sz="2600" b="1" dirty="0">
                <a:latin typeface="Times New Roman" panose="02020603050405020304" pitchFamily="18" charset="0"/>
              </a:rPr>
              <a:t>          (2)  C(a) </a:t>
            </a:r>
            <a:r>
              <a:rPr lang="en-US" altLang="zh-CN" sz="2000" b="1" dirty="0"/>
              <a:t>∧</a:t>
            </a:r>
            <a:r>
              <a:rPr lang="en-US" altLang="zh-CN" sz="2600" b="1" dirty="0">
                <a:latin typeface="Times New Roman" panose="02020603050405020304" pitchFamily="18" charset="0"/>
              </a:rPr>
              <a:t> Q(a)                         ES(1)</a:t>
            </a:r>
            <a:endParaRPr lang="en-US" altLang="zh-CN" sz="2600" b="1" dirty="0">
              <a:latin typeface="Times New Roman" panose="02020603050405020304" pitchFamily="18" charset="0"/>
              <a:sym typeface="Wingdings" panose="05000000000000000000" pitchFamily="2" charset="2"/>
            </a:endParaRPr>
          </a:p>
          <a:p>
            <a:pPr marL="1717675" indent="-1717675" eaLnBrk="1" hangingPunct="1">
              <a:lnSpc>
                <a:spcPct val="105000"/>
              </a:lnSpc>
              <a:spcBef>
                <a:spcPct val="0"/>
              </a:spcBef>
              <a:buNone/>
            </a:pPr>
            <a:r>
              <a:rPr lang="en-US" altLang="zh-CN" sz="2600" b="1" dirty="0">
                <a:latin typeface="Times New Roman" panose="02020603050405020304" pitchFamily="18" charset="0"/>
                <a:sym typeface="Wingdings" panose="05000000000000000000" pitchFamily="2" charset="2"/>
              </a:rPr>
              <a:t>          (3)  </a:t>
            </a:r>
            <a:r>
              <a:rPr lang="en-US" altLang="zh-CN" sz="26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 (C(x)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W(x) </a:t>
            </a:r>
            <a:r>
              <a:rPr lang="en-US" altLang="zh-CN" sz="2000" b="1" dirty="0"/>
              <a:t>∧</a:t>
            </a:r>
            <a:r>
              <a:rPr lang="en-US" altLang="zh-CN" sz="2600" b="1" dirty="0">
                <a:latin typeface="Times New Roman" panose="02020603050405020304" pitchFamily="18" charset="0"/>
                <a:sym typeface="Symbol" panose="05050102010706020507" pitchFamily="18" charset="2"/>
              </a:rPr>
              <a:t> R(x))  P</a:t>
            </a:r>
            <a:endParaRPr lang="en-US" altLang="zh-CN" sz="2600" b="1" dirty="0">
              <a:latin typeface="Times New Roman" panose="02020603050405020304" pitchFamily="18" charset="0"/>
              <a:sym typeface="Symbol" panose="05050102010706020507" pitchFamily="18" charset="2"/>
            </a:endParaRPr>
          </a:p>
          <a:p>
            <a:pPr marL="1717675" indent="-1717675" eaLnBrk="1" hangingPunct="1">
              <a:lnSpc>
                <a:spcPct val="105000"/>
              </a:lnSpc>
              <a:spcBef>
                <a:spcPct val="0"/>
              </a:spcBef>
              <a:buNone/>
            </a:pPr>
            <a:r>
              <a:rPr lang="en-US" altLang="zh-CN" sz="2600" b="1" dirty="0">
                <a:latin typeface="Times New Roman" panose="02020603050405020304" pitchFamily="18" charset="0"/>
              </a:rPr>
              <a:t>          (4)  C(a) </a:t>
            </a:r>
            <a:r>
              <a:rPr lang="en-US" altLang="zh-CN" sz="2400" b="1" dirty="0">
                <a:latin typeface="Times New Roman" panose="02020603050405020304" pitchFamily="18" charset="0"/>
              </a:rPr>
              <a:t>→</a:t>
            </a:r>
            <a:r>
              <a:rPr lang="en-US" altLang="zh-CN" sz="2600" b="1" dirty="0">
                <a:latin typeface="Times New Roman" panose="02020603050405020304" pitchFamily="18" charset="0"/>
                <a:sym typeface="Symbol" panose="05050102010706020507" pitchFamily="18" charset="2"/>
              </a:rPr>
              <a:t> W(a) </a:t>
            </a:r>
            <a:r>
              <a:rPr lang="en-US" altLang="zh-CN" sz="2000" b="1" dirty="0"/>
              <a:t>∧</a:t>
            </a:r>
            <a:r>
              <a:rPr lang="en-US" altLang="zh-CN" sz="2600" b="1" dirty="0">
                <a:latin typeface="Times New Roman" panose="02020603050405020304" pitchFamily="18" charset="0"/>
                <a:sym typeface="Symbol" panose="05050102010706020507" pitchFamily="18" charset="2"/>
              </a:rPr>
              <a:t> R(a)             US(3)</a:t>
            </a:r>
            <a:endParaRPr lang="en-US" altLang="zh-CN" sz="2600" b="1" dirty="0">
              <a:latin typeface="Times New Roman" panose="02020603050405020304" pitchFamily="18" charset="0"/>
              <a:sym typeface="Symbol" panose="05050102010706020507" pitchFamily="18" charset="2"/>
            </a:endParaRPr>
          </a:p>
          <a:p>
            <a:pPr marL="1717675" indent="-1717675" eaLnBrk="1" hangingPunct="1">
              <a:lnSpc>
                <a:spcPct val="105000"/>
              </a:lnSpc>
              <a:spcBef>
                <a:spcPct val="0"/>
              </a:spcBef>
              <a:buNone/>
            </a:pPr>
            <a:r>
              <a:rPr lang="en-US" altLang="zh-CN" sz="2600" b="1" dirty="0">
                <a:latin typeface="Times New Roman" panose="02020603050405020304" pitchFamily="18" charset="0"/>
                <a:sym typeface="Symbol" panose="05050102010706020507" pitchFamily="18" charset="2"/>
              </a:rPr>
              <a:t>          (5)  </a:t>
            </a:r>
            <a:r>
              <a:rPr lang="en-US" altLang="zh-CN" sz="2600" b="1" dirty="0">
                <a:latin typeface="Times New Roman" panose="02020603050405020304" pitchFamily="18" charset="0"/>
              </a:rPr>
              <a:t>C(a)                                      T(2),I   </a:t>
            </a:r>
            <a:endParaRPr lang="en-US" altLang="zh-CN" sz="2600" b="1" dirty="0">
              <a:latin typeface="Times New Roman" panose="02020603050405020304" pitchFamily="18" charset="0"/>
            </a:endParaRPr>
          </a:p>
          <a:p>
            <a:pPr marL="1717675" indent="-1717675" eaLnBrk="1" hangingPunct="1">
              <a:lnSpc>
                <a:spcPct val="105000"/>
              </a:lnSpc>
              <a:spcBef>
                <a:spcPct val="0"/>
              </a:spcBef>
              <a:buNone/>
            </a:pPr>
            <a:r>
              <a:rPr lang="en-US" altLang="zh-CN" sz="2600" b="1" dirty="0">
                <a:latin typeface="Times New Roman" panose="02020603050405020304" pitchFamily="18" charset="0"/>
              </a:rPr>
              <a:t>          (6)  </a:t>
            </a:r>
            <a:r>
              <a:rPr lang="en-US" altLang="zh-CN" sz="2600" b="1" dirty="0">
                <a:latin typeface="Times New Roman" panose="02020603050405020304" pitchFamily="18" charset="0"/>
                <a:sym typeface="Symbol" panose="05050102010706020507" pitchFamily="18" charset="2"/>
              </a:rPr>
              <a:t>W(a) </a:t>
            </a:r>
            <a:r>
              <a:rPr lang="en-US" altLang="zh-CN" sz="2000" b="1" dirty="0"/>
              <a:t>∧</a:t>
            </a:r>
            <a:r>
              <a:rPr lang="en-US" altLang="zh-CN" sz="2600" b="1" dirty="0">
                <a:latin typeface="Times New Roman" panose="02020603050405020304" pitchFamily="18" charset="0"/>
                <a:sym typeface="Symbol" panose="05050102010706020507" pitchFamily="18" charset="2"/>
              </a:rPr>
              <a:t> R(a)                         </a:t>
            </a:r>
            <a:r>
              <a:rPr lang="en-US" altLang="zh-CN" sz="2600" b="1" dirty="0">
                <a:latin typeface="Times New Roman" panose="02020603050405020304" pitchFamily="18" charset="0"/>
              </a:rPr>
              <a:t>T(4) (5) ,I  </a:t>
            </a:r>
            <a:endParaRPr lang="en-US" altLang="zh-CN" sz="2600" b="1" dirty="0">
              <a:latin typeface="Times New Roman" panose="02020603050405020304" pitchFamily="18" charset="0"/>
            </a:endParaRPr>
          </a:p>
          <a:p>
            <a:pPr marL="1717675" indent="-1717675" eaLnBrk="1" hangingPunct="1">
              <a:lnSpc>
                <a:spcPct val="105000"/>
              </a:lnSpc>
              <a:spcBef>
                <a:spcPct val="0"/>
              </a:spcBef>
              <a:buNone/>
            </a:pPr>
            <a:r>
              <a:rPr lang="en-US" altLang="zh-CN" sz="2600" b="1" dirty="0">
                <a:latin typeface="Times New Roman" panose="02020603050405020304" pitchFamily="18" charset="0"/>
              </a:rPr>
              <a:t>          (7)  </a:t>
            </a:r>
            <a:r>
              <a:rPr lang="en-US" altLang="zh-CN" sz="2600" b="1" dirty="0">
                <a:latin typeface="Times New Roman" panose="02020603050405020304" pitchFamily="18" charset="0"/>
                <a:sym typeface="Symbol" panose="05050102010706020507" pitchFamily="18" charset="2"/>
              </a:rPr>
              <a:t>R(a) </a:t>
            </a:r>
            <a:r>
              <a:rPr lang="en-US" altLang="zh-CN" sz="2600" b="1" dirty="0">
                <a:latin typeface="Times New Roman" panose="02020603050405020304" pitchFamily="18" charset="0"/>
              </a:rPr>
              <a:t>                                     T(6),I  </a:t>
            </a:r>
            <a:endParaRPr lang="en-US" altLang="zh-CN" sz="2600" b="1" dirty="0">
              <a:latin typeface="Times New Roman" panose="02020603050405020304" pitchFamily="18" charset="0"/>
            </a:endParaRPr>
          </a:p>
          <a:p>
            <a:pPr marL="1717675" indent="-1717675" eaLnBrk="1" hangingPunct="1">
              <a:lnSpc>
                <a:spcPct val="105000"/>
              </a:lnSpc>
              <a:spcBef>
                <a:spcPct val="0"/>
              </a:spcBef>
              <a:buNone/>
            </a:pPr>
            <a:r>
              <a:rPr lang="en-US" altLang="zh-CN" sz="2600" b="1" dirty="0">
                <a:latin typeface="Times New Roman" panose="02020603050405020304" pitchFamily="18" charset="0"/>
              </a:rPr>
              <a:t>          (8)  Q(a)                                      T(2) ,I</a:t>
            </a:r>
            <a:endParaRPr lang="en-US" altLang="zh-CN" sz="2600" b="1" dirty="0">
              <a:latin typeface="Times New Roman" panose="02020603050405020304" pitchFamily="18" charset="0"/>
              <a:sym typeface="Symbol" panose="05050102010706020507" pitchFamily="18" charset="2"/>
            </a:endParaRPr>
          </a:p>
          <a:p>
            <a:pPr marL="1717675" indent="-1717675" eaLnBrk="1" hangingPunct="1">
              <a:lnSpc>
                <a:spcPct val="105000"/>
              </a:lnSpc>
              <a:spcBef>
                <a:spcPct val="0"/>
              </a:spcBef>
              <a:buNone/>
            </a:pPr>
            <a:r>
              <a:rPr lang="en-US" altLang="zh-CN" sz="2600" b="1" dirty="0">
                <a:latin typeface="Times New Roman" panose="02020603050405020304" pitchFamily="18" charset="0"/>
                <a:sym typeface="Symbol" panose="05050102010706020507" pitchFamily="18" charset="2"/>
              </a:rPr>
              <a:t>          (9)  </a:t>
            </a:r>
            <a:r>
              <a:rPr lang="en-US" altLang="zh-CN" sz="2600" b="1" dirty="0">
                <a:latin typeface="Times New Roman" panose="02020603050405020304" pitchFamily="18" charset="0"/>
              </a:rPr>
              <a:t>Q(a)</a:t>
            </a:r>
            <a:r>
              <a:rPr lang="en-US" altLang="zh-CN" sz="2600" b="1" dirty="0">
                <a:latin typeface="Times New Roman" panose="02020603050405020304" pitchFamily="18" charset="0"/>
                <a:sym typeface="Symbol" panose="05050102010706020507" pitchFamily="18" charset="2"/>
              </a:rPr>
              <a:t> </a:t>
            </a:r>
            <a:r>
              <a:rPr lang="en-US" altLang="zh-CN" sz="2000" b="1" dirty="0"/>
              <a:t>∧</a:t>
            </a:r>
            <a:r>
              <a:rPr lang="en-US" altLang="zh-CN" sz="2600" b="1" dirty="0">
                <a:latin typeface="Times New Roman" panose="02020603050405020304" pitchFamily="18" charset="0"/>
                <a:sym typeface="Symbol" panose="05050102010706020507" pitchFamily="18" charset="2"/>
              </a:rPr>
              <a:t> R(a)                          </a:t>
            </a:r>
            <a:r>
              <a:rPr lang="en-US" altLang="zh-CN" sz="2600" b="1" dirty="0">
                <a:latin typeface="Times New Roman" panose="02020603050405020304" pitchFamily="18" charset="0"/>
              </a:rPr>
              <a:t>T(7)(8) ,I</a:t>
            </a:r>
            <a:endParaRPr lang="en-US" altLang="zh-CN" sz="2600" b="1" dirty="0">
              <a:latin typeface="Times New Roman" panose="02020603050405020304" pitchFamily="18" charset="0"/>
              <a:sym typeface="Symbol" panose="05050102010706020507" pitchFamily="18" charset="2"/>
            </a:endParaRPr>
          </a:p>
          <a:p>
            <a:pPr marL="1717675" indent="-1717675" eaLnBrk="1" hangingPunct="1">
              <a:lnSpc>
                <a:spcPct val="105000"/>
              </a:lnSpc>
              <a:spcBef>
                <a:spcPct val="0"/>
              </a:spcBef>
              <a:buNone/>
            </a:pPr>
            <a:r>
              <a:rPr lang="en-US" altLang="zh-CN" sz="2600" b="1" dirty="0">
                <a:latin typeface="Times New Roman" panose="02020603050405020304" pitchFamily="18" charset="0"/>
                <a:sym typeface="Wingdings" panose="05000000000000000000" pitchFamily="2" charset="2"/>
              </a:rPr>
              <a:t>         (10) </a:t>
            </a:r>
            <a:r>
              <a:rPr lang="en-US" altLang="zh-CN" sz="2600" b="1" dirty="0">
                <a:latin typeface="Times New Roman" panose="02020603050405020304" pitchFamily="18" charset="0"/>
                <a:sym typeface="Symbol" panose="05050102010706020507" pitchFamily="18" charset="2"/>
              </a:rPr>
              <a:t>(</a:t>
            </a:r>
            <a:r>
              <a:rPr lang="en-US" altLang="zh-CN" sz="2600" b="1" dirty="0">
                <a:latin typeface="Times New Roman" panose="02020603050405020304" pitchFamily="18" charset="0"/>
              </a:rPr>
              <a:t>x)(Q(x) </a:t>
            </a:r>
            <a:r>
              <a:rPr lang="en-US" altLang="zh-CN" sz="2000" b="1" dirty="0"/>
              <a:t>∧</a:t>
            </a:r>
            <a:r>
              <a:rPr lang="en-US" altLang="zh-CN" sz="2600" b="1" dirty="0">
                <a:latin typeface="Times New Roman" panose="02020603050405020304" pitchFamily="18" charset="0"/>
              </a:rPr>
              <a:t> R(x))                 EG(9)</a:t>
            </a:r>
            <a:endParaRPr lang="en-US" altLang="zh-CN" sz="2600" b="1" dirty="0">
              <a:latin typeface="Times New Roman" panose="02020603050405020304" pitchFamily="18" charset="0"/>
            </a:endParaRPr>
          </a:p>
        </p:txBody>
      </p:sp>
      <p:sp>
        <p:nvSpPr>
          <p:cNvPr id="161797" name="Text Box 5"/>
          <p:cNvSpPr txBox="1"/>
          <p:nvPr/>
        </p:nvSpPr>
        <p:spPr>
          <a:xfrm>
            <a:off x="1219200" y="1981200"/>
            <a:ext cx="5562600" cy="1771650"/>
          </a:xfrm>
          <a:prstGeom prst="rect">
            <a:avLst/>
          </a:prstGeom>
          <a:solidFill>
            <a:srgbClr val="0000CC"/>
          </a:solidFill>
          <a:ln w="9525" cap="flat" cmpd="sng">
            <a:solidFill>
              <a:schemeClr val="bg1"/>
            </a:solidFill>
            <a:prstDash val="solid"/>
            <a:miter/>
            <a:headEnd type="none" w="med" len="med"/>
            <a:tailEnd type="none" w="med" len="med"/>
          </a:ln>
        </p:spPr>
        <p:txBody>
          <a:bodyPr>
            <a:spAutoFit/>
          </a:bodyPr>
          <a:p>
            <a:pPr marL="342900" indent="-342900" eaLnBrk="1" hangingPunct="1">
              <a:lnSpc>
                <a:spcPct val="105000"/>
              </a:lnSpc>
              <a:buClr>
                <a:schemeClr val="folHlink"/>
              </a:buClr>
              <a:buSzPct val="60000"/>
              <a:buFont typeface="Wingdings" panose="05000000000000000000" pitchFamily="2" charset="2"/>
            </a:pPr>
            <a:r>
              <a:rPr lang="en-US" altLang="zh-CN" sz="2600" b="1" dirty="0">
                <a:solidFill>
                  <a:srgbClr val="FFFF66"/>
                </a:solidFill>
                <a:latin typeface="Times New Roman" panose="02020603050405020304" pitchFamily="18" charset="0"/>
                <a:ea typeface="宋体" panose="02010600030101010101" pitchFamily="2" charset="-122"/>
                <a:sym typeface="Wingdings" panose="05000000000000000000" pitchFamily="2" charset="2"/>
              </a:rPr>
              <a:t>(1)  </a:t>
            </a:r>
            <a:r>
              <a:rPr lang="en-US" altLang="zh-CN" sz="2600" b="1" dirty="0">
                <a:solidFill>
                  <a:srgbClr val="FFFF66"/>
                </a:solidFill>
                <a:latin typeface="Times New Roman" panose="02020603050405020304" pitchFamily="18" charset="0"/>
                <a:ea typeface="宋体" panose="02010600030101010101" pitchFamily="2" charset="-122"/>
              </a:rPr>
              <a:t>(</a:t>
            </a: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FFFF66"/>
                </a:solidFill>
                <a:latin typeface="Times New Roman" panose="02020603050405020304" pitchFamily="18" charset="0"/>
                <a:ea typeface="宋体" panose="02010600030101010101" pitchFamily="2" charset="-122"/>
              </a:rPr>
              <a:t>x) (C(x)</a:t>
            </a: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W(x) R(x))      P</a:t>
            </a:r>
            <a:endPar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05000"/>
              </a:lnSpc>
              <a:buClr>
                <a:schemeClr val="folHlink"/>
              </a:buClr>
              <a:buSzPct val="60000"/>
              <a:buFont typeface="Wingdings" panose="05000000000000000000" pitchFamily="2" charset="2"/>
            </a:pPr>
            <a:r>
              <a:rPr lang="en-US" altLang="zh-CN" sz="2600" b="1" dirty="0">
                <a:solidFill>
                  <a:srgbClr val="FFFF66"/>
                </a:solidFill>
                <a:latin typeface="Times New Roman" panose="02020603050405020304" pitchFamily="18" charset="0"/>
                <a:ea typeface="宋体" panose="02010600030101010101" pitchFamily="2" charset="-122"/>
              </a:rPr>
              <a:t>(2)  C(a)</a:t>
            </a: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W(a) R(a)               US(1)</a:t>
            </a:r>
            <a:endPar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endParaRPr>
          </a:p>
          <a:p>
            <a:pPr marL="342900" indent="-342900" eaLnBrk="1" hangingPunct="1">
              <a:lnSpc>
                <a:spcPct val="105000"/>
              </a:lnSpc>
              <a:buClr>
                <a:schemeClr val="folHlink"/>
              </a:buClr>
              <a:buSzPct val="60000"/>
              <a:buFont typeface="Wingdings" panose="05000000000000000000" pitchFamily="2" charset="2"/>
            </a:pP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(3)  (</a:t>
            </a:r>
            <a:r>
              <a:rPr lang="en-US" altLang="zh-CN" sz="2600" b="1" dirty="0">
                <a:solidFill>
                  <a:srgbClr val="FFFF66"/>
                </a:solidFill>
                <a:latin typeface="Times New Roman" panose="02020603050405020304" pitchFamily="18" charset="0"/>
                <a:ea typeface="宋体" panose="02010600030101010101" pitchFamily="2" charset="-122"/>
              </a:rPr>
              <a:t>x) (C(x) </a:t>
            </a: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FFFF66"/>
                </a:solidFill>
                <a:latin typeface="Times New Roman" panose="02020603050405020304" pitchFamily="18" charset="0"/>
                <a:ea typeface="宋体" panose="02010600030101010101" pitchFamily="2" charset="-122"/>
              </a:rPr>
              <a:t> Q(x) )                P</a:t>
            </a:r>
            <a:endParaRPr lang="en-US" altLang="zh-CN" sz="2600" b="1" dirty="0">
              <a:solidFill>
                <a:srgbClr val="FFFF66"/>
              </a:solidFill>
              <a:latin typeface="Times New Roman" panose="02020603050405020304" pitchFamily="18" charset="0"/>
              <a:ea typeface="宋体" panose="02010600030101010101" pitchFamily="2" charset="-122"/>
            </a:endParaRPr>
          </a:p>
          <a:p>
            <a:pPr marL="342900" indent="-342900" eaLnBrk="1" hangingPunct="1">
              <a:lnSpc>
                <a:spcPct val="105000"/>
              </a:lnSpc>
              <a:buClr>
                <a:schemeClr val="folHlink"/>
              </a:buClr>
              <a:buSzPct val="60000"/>
              <a:buFont typeface="Wingdings" panose="05000000000000000000" pitchFamily="2" charset="2"/>
            </a:pPr>
            <a:r>
              <a:rPr lang="en-US" altLang="zh-CN" sz="2600" b="1" dirty="0">
                <a:solidFill>
                  <a:srgbClr val="FFFF66"/>
                </a:solidFill>
                <a:latin typeface="Times New Roman" panose="02020603050405020304" pitchFamily="18" charset="0"/>
                <a:ea typeface="宋体" panose="02010600030101010101" pitchFamily="2" charset="-122"/>
              </a:rPr>
              <a:t>(4)  C(a) </a:t>
            </a:r>
            <a:r>
              <a:rPr lang="en-US" altLang="zh-CN" sz="2600" b="1" dirty="0">
                <a:solidFill>
                  <a:srgbClr val="FFFF66"/>
                </a:solidFill>
                <a:latin typeface="Times New Roman" panose="02020603050405020304" pitchFamily="18" charset="0"/>
                <a:ea typeface="宋体" panose="02010600030101010101" pitchFamily="2" charset="-122"/>
                <a:sym typeface="Symbol" panose="05050102010706020507" pitchFamily="18" charset="2"/>
              </a:rPr>
              <a:t></a:t>
            </a:r>
            <a:r>
              <a:rPr lang="en-US" altLang="zh-CN" sz="2600" b="1" dirty="0">
                <a:solidFill>
                  <a:srgbClr val="FFFF66"/>
                </a:solidFill>
                <a:latin typeface="Times New Roman" panose="02020603050405020304" pitchFamily="18" charset="0"/>
                <a:ea typeface="宋体" panose="02010600030101010101" pitchFamily="2" charset="-122"/>
              </a:rPr>
              <a:t> Q(a)                          ES(3)</a:t>
            </a:r>
            <a:endParaRPr lang="en-US" altLang="zh-CN" sz="2600" b="1" dirty="0">
              <a:solidFill>
                <a:srgbClr val="FFFF66"/>
              </a:solidFill>
              <a:latin typeface="Times New Roman" panose="02020603050405020304" pitchFamily="18" charset="0"/>
              <a:ea typeface="宋体" panose="02010600030101010101" pitchFamily="2" charset="-122"/>
            </a:endParaRPr>
          </a:p>
        </p:txBody>
      </p:sp>
      <p:sp>
        <p:nvSpPr>
          <p:cNvPr id="100358" name="Text Box 6"/>
          <p:cNvSpPr txBox="1"/>
          <p:nvPr/>
        </p:nvSpPr>
        <p:spPr>
          <a:xfrm>
            <a:off x="304800" y="6096000"/>
            <a:ext cx="914400" cy="519113"/>
          </a:xfrm>
          <a:prstGeom prst="rect">
            <a:avLst/>
          </a:prstGeom>
          <a:noFill/>
          <a:ln w="9525">
            <a:noFill/>
          </a:ln>
        </p:spPr>
        <p:txBody>
          <a:bodyPr>
            <a:spAutoFit/>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eaLnBrk="1" hangingPunct="1">
              <a:spcBef>
                <a:spcPct val="50000"/>
              </a:spcBef>
              <a:buClrTx/>
              <a:buSzTx/>
              <a:buFontTx/>
              <a:buNone/>
            </a:pPr>
            <a:r>
              <a:rPr lang="en-US" altLang="zh-CN" sz="2800" dirty="0"/>
              <a:t>   </a:t>
            </a:r>
            <a:endParaRPr lang="en-US" altLang="zh-CN" sz="2800" dirty="0"/>
          </a:p>
        </p:txBody>
      </p:sp>
      <p:sp>
        <p:nvSpPr>
          <p:cNvPr id="161800" name="Rectangle 8"/>
          <p:cNvSpPr/>
          <p:nvPr/>
        </p:nvSpPr>
        <p:spPr>
          <a:xfrm>
            <a:off x="6877050" y="2708275"/>
            <a:ext cx="1152525" cy="649288"/>
          </a:xfrm>
          <a:prstGeom prst="rect">
            <a:avLst/>
          </a:prstGeom>
          <a:noFill/>
          <a:ln w="9525">
            <a:noFill/>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6000" dirty="0">
                <a:solidFill>
                  <a:srgbClr val="FF0000"/>
                </a:solidFill>
                <a:ea typeface="黑体" panose="02010609060101010101" pitchFamily="49" charset="-122"/>
              </a:rPr>
              <a:t>?</a:t>
            </a:r>
            <a:endParaRPr lang="en-US" altLang="zh-CN" sz="6000" dirty="0">
              <a:solidFill>
                <a:srgbClr val="FF0000"/>
              </a:solidFill>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1795">
                                            <p:txEl>
                                              <p:charRg st="0" end="8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61795">
                                            <p:txEl>
                                              <p:charRg st="83" end="12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61795">
                                            <p:txEl>
                                              <p:charRg st="126" end="18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61795">
                                            <p:txEl>
                                              <p:charRg st="183" end="22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61795">
                                            <p:txEl>
                                              <p:charRg st="227" end="27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61795">
                                            <p:txEl>
                                              <p:charRg st="279" end="34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61795">
                                            <p:txEl>
                                              <p:charRg st="346" end="4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161795">
                                            <p:txEl>
                                              <p:charRg st="411" end="47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161795">
                                            <p:txEl>
                                              <p:charRg st="477" end="54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499"/>
                                          </p:stCondLst>
                                        </p:cTn>
                                        <p:tgtEl>
                                          <p:spTgt spid="161795">
                                            <p:txEl>
                                              <p:charRg st="542" end="60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499"/>
                                          </p:stCondLst>
                                        </p:cTn>
                                        <p:tgtEl>
                                          <p:spTgt spid="161795">
                                            <p:txEl>
                                              <p:charRg st="605" end="65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5" presetClass="entr" presetSubtype="10" fill="hold" grpId="0" nodeType="clickEffect">
                                  <p:stCondLst>
                                    <p:cond delay="0"/>
                                  </p:stCondLst>
                                  <p:childTnLst>
                                    <p:set>
                                      <p:cBhvr>
                                        <p:cTn id="50" dur="1" fill="hold">
                                          <p:stCondLst>
                                            <p:cond delay="0"/>
                                          </p:stCondLst>
                                        </p:cTn>
                                        <p:tgtEl>
                                          <p:spTgt spid="161797"/>
                                        </p:tgtEl>
                                        <p:attrNameLst>
                                          <p:attrName>style.visibility</p:attrName>
                                        </p:attrNameLst>
                                      </p:cBhvr>
                                      <p:to>
                                        <p:strVal val="visible"/>
                                      </p:to>
                                    </p:set>
                                    <p:animEffect transition="in" filter="checkerboard(across)">
                                      <p:cBhvr>
                                        <p:cTn id="51" dur="500"/>
                                        <p:tgtEl>
                                          <p:spTgt spid="161797"/>
                                        </p:tgtEl>
                                      </p:cBhvr>
                                    </p:animEffect>
                                  </p:childTnLst>
                                </p:cTn>
                              </p:par>
                            </p:childTnLst>
                          </p:cTn>
                        </p:par>
                      </p:childTnLst>
                    </p:cTn>
                  </p:par>
                  <p:par>
                    <p:cTn id="52" fill="hold">
                      <p:stCondLst>
                        <p:cond delay="indefinite"/>
                      </p:stCondLst>
                      <p:childTnLst>
                        <p:par>
                          <p:cTn id="53" fill="hold">
                            <p:stCondLst>
                              <p:cond delay="0"/>
                            </p:stCondLst>
                            <p:childTnLst>
                              <p:par>
                                <p:cTn id="54" presetID="45" presetClass="entr" presetSubtype="0" fill="hold" grpId="0" nodeType="clickEffect">
                                  <p:stCondLst>
                                    <p:cond delay="0"/>
                                  </p:stCondLst>
                                  <p:iterate type="lt">
                                    <p:tmPct val="10000"/>
                                  </p:iterate>
                                  <p:childTnLst>
                                    <p:set>
                                      <p:cBhvr>
                                        <p:cTn id="55" dur="1" fill="hold">
                                          <p:stCondLst>
                                            <p:cond delay="0"/>
                                          </p:stCondLst>
                                        </p:cTn>
                                        <p:tgtEl>
                                          <p:spTgt spid="161800"/>
                                        </p:tgtEl>
                                        <p:attrNameLst>
                                          <p:attrName>style.visibility</p:attrName>
                                        </p:attrNameLst>
                                      </p:cBhvr>
                                      <p:to>
                                        <p:strVal val="visible"/>
                                      </p:to>
                                    </p:set>
                                    <p:animEffect transition="in" filter="fade">
                                      <p:cBhvr>
                                        <p:cTn id="56" dur="2000"/>
                                        <p:tgtEl>
                                          <p:spTgt spid="161800"/>
                                        </p:tgtEl>
                                      </p:cBhvr>
                                    </p:animEffect>
                                    <p:anim calcmode="lin" valueType="num">
                                      <p:cBhvr>
                                        <p:cTn id="57" dur="2000" fill="hold"/>
                                        <p:tgtEl>
                                          <p:spTgt spid="161800"/>
                                        </p:tgtEl>
                                        <p:attrNameLst>
                                          <p:attrName>ppt_w</p:attrName>
                                        </p:attrNameLst>
                                      </p:cBhvr>
                                      <p:tavLst>
                                        <p:tav tm="0" fmla="#ppt_w*sin(2.5*pi*$)">
                                          <p:val>
                                            <p:fltVal val="0.000000"/>
                                          </p:val>
                                        </p:tav>
                                        <p:tav tm="100000">
                                          <p:val>
                                            <p:fltVal val="1.000000"/>
                                          </p:val>
                                        </p:tav>
                                      </p:tavLst>
                                    </p:anim>
                                    <p:anim calcmode="lin" valueType="num">
                                      <p:cBhvr>
                                        <p:cTn id="58" dur="2000" fill="hold"/>
                                        <p:tgtEl>
                                          <p:spTgt spid="161800"/>
                                        </p:tgtEl>
                                        <p:attrNameLst>
                                          <p:attrName>ppt_h</p:attrName>
                                        </p:attrNameLst>
                                      </p:cBhvr>
                                      <p:tavLst>
                                        <p:tav tm="0">
                                          <p:val>
                                            <p:strVal val="#ppt_h"/>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1" presetClass="emph" presetSubtype="2" fill="hold" grpId="1" nodeType="clickEffect">
                                  <p:stCondLst>
                                    <p:cond delay="0"/>
                                  </p:stCondLst>
                                  <p:childTnLst>
                                    <p:animClr clrSpc="rgb" dir="cw">
                                      <p:cBhvr>
                                        <p:cTn id="62" dur="2000" fill="hold"/>
                                        <p:tgtEl>
                                          <p:spTgt spid="161797"/>
                                        </p:tgtEl>
                                        <p:attrNameLst>
                                          <p:attrName>fillcolor</p:attrName>
                                        </p:attrNameLst>
                                      </p:cBhvr>
                                      <p:to>
                                        <a:schemeClr val="tx1"/>
                                      </p:to>
                                    </p:animClr>
                                    <p:set>
                                      <p:cBhvr>
                                        <p:cTn id="63" dur="2000" fill="hold"/>
                                        <p:tgtEl>
                                          <p:spTgt spid="161797"/>
                                        </p:tgtEl>
                                        <p:attrNameLst>
                                          <p:attrName>fill.type</p:attrName>
                                        </p:attrNameLst>
                                      </p:cBhvr>
                                      <p:to>
                                        <p:strVal val="solid"/>
                                      </p:to>
                                    </p:set>
                                    <p:set>
                                      <p:cBhvr>
                                        <p:cTn id="64" dur="2000" fill="hold"/>
                                        <p:tgtEl>
                                          <p:spTgt spid="161797"/>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1795" grpId="0" build="p"/>
      <p:bldP spid="161797" grpId="0" animBg="1"/>
      <p:bldP spid="161797" grpId="1" animBg="1"/>
      <p:bldP spid="16180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DFD9BF1-93C7-4FFF-BA6B-BB3F0AEE9607}"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1379"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2" name="Rectangle 3"/>
          <p:cNvSpPr>
            <a:spLocks noGrp="1"/>
          </p:cNvSpPr>
          <p:nvPr>
            <p:ph idx="1" hasCustomPrompt="1"/>
          </p:nvPr>
        </p:nvSpPr>
        <p:spPr/>
        <p:txBody>
          <a:bodyPr vert="horz" wrap="square" lIns="91440" tIns="45720" rIns="91440" bIns="45720" anchor="t" anchorCtr="0"/>
          <a:p>
            <a:pPr eaLnBrk="1" hangingPunct="1">
              <a:lnSpc>
                <a:spcPct val="120000"/>
              </a:lnSpc>
              <a:spcBef>
                <a:spcPct val="0"/>
              </a:spcBef>
              <a:buNone/>
            </a:pPr>
            <a:r>
              <a:rPr lang="zh-CN" altLang="en-US" sz="2800" b="1" dirty="0">
                <a:solidFill>
                  <a:srgbClr val="000000"/>
                </a:solidFill>
                <a:latin typeface="Times New Roman" panose="02020603050405020304" pitchFamily="18" charset="0"/>
                <a:ea typeface="黑体" panose="02010609060101010101" pitchFamily="49" charset="-122"/>
              </a:rPr>
              <a:t>例：证明</a:t>
            </a:r>
            <a:r>
              <a:rPr lang="en-US" altLang="zh-CN" sz="2800" b="1" dirty="0">
                <a:solidFill>
                  <a:srgbClr val="000000"/>
                </a:solidFill>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 )  (</a:t>
            </a:r>
            <a:r>
              <a:rPr lang="en-US" altLang="zh-CN" sz="2800" b="1" dirty="0">
                <a:latin typeface="Times New Roman" panose="02020603050405020304" pitchFamily="18" charset="0"/>
                <a:ea typeface="黑体" panose="02010609060101010101" pitchFamily="49" charset="-122"/>
              </a:rPr>
              <a:t>x)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Q(x) </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a:t>
            </a:r>
            <a:r>
              <a:rPr lang="zh-CN" altLang="en-US" sz="2800" b="1" dirty="0">
                <a:latin typeface="Times New Roman" panose="02020603050405020304" pitchFamily="18" charset="0"/>
                <a:ea typeface="黑体" panose="02010609060101010101" pitchFamily="49" charset="-122"/>
              </a:rPr>
              <a:t>证明：</a:t>
            </a:r>
            <a:r>
              <a:rPr lang="en-US" altLang="zh-CN" sz="2800" b="1" dirty="0">
                <a:latin typeface="Times New Roman" panose="02020603050405020304" pitchFamily="18" charset="0"/>
                <a:ea typeface="黑体" panose="02010609060101010101" pitchFamily="49" charset="-122"/>
              </a:rPr>
              <a:t>(1)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P</a:t>
            </a:r>
            <a:r>
              <a:rPr lang="zh-CN" altLang="en-US" sz="2800" b="1" dirty="0">
                <a:solidFill>
                  <a:srgbClr val="FF0000"/>
                </a:solidFill>
                <a:latin typeface="Times New Roman" panose="02020603050405020304" pitchFamily="18" charset="0"/>
                <a:ea typeface="黑体" panose="02010609060101010101" pitchFamily="49" charset="-122"/>
              </a:rPr>
              <a:t>附加前提</a:t>
            </a:r>
            <a:endParaRPr lang="zh-CN" altLang="en-US" sz="2800" b="1"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(2)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Q(x)) 		  P</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(3)P(c) </a:t>
            </a:r>
            <a:r>
              <a:rPr lang="en-US" altLang="zh-CN" sz="2800" b="1" dirty="0">
                <a:solidFill>
                  <a:srgbClr val="FF0000"/>
                </a:solidFill>
                <a:latin typeface="Times New Roman" panose="02020603050405020304" pitchFamily="18" charset="0"/>
                <a:ea typeface="黑体" panose="02010609060101010101" pitchFamily="49" charset="-122"/>
              </a:rPr>
              <a:t>→</a:t>
            </a:r>
            <a:r>
              <a:rPr lang="en-US" altLang="zh-CN" sz="28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Q(c)		            ES(2)</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a:t>
            </a:r>
            <a:r>
              <a:rPr lang="zh-CN" altLang="en-US" sz="2800" b="1" dirty="0">
                <a:latin typeface="Times New Roman" panose="02020603050405020304" pitchFamily="18" charset="0"/>
                <a:ea typeface="黑体" panose="02010609060101010101" pitchFamily="49" charset="-122"/>
              </a:rPr>
              <a:t>　</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solidFill>
                  <a:srgbClr val="FF0000"/>
                </a:solidFill>
                <a:latin typeface="Times New Roman" panose="02020603050405020304" pitchFamily="18" charset="0"/>
                <a:ea typeface="黑体" panose="02010609060101010101" pitchFamily="49" charset="-122"/>
              </a:rPr>
              <a:t>(4) P(c)		                      US(1)</a:t>
            </a:r>
            <a:endParaRPr lang="en-US" altLang="zh-CN" sz="2800" b="1" dirty="0">
              <a:solidFill>
                <a:srgbClr val="FF0000"/>
              </a:solidFill>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(5) Q(c)		                      T(3)(4),I</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(6)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x)Q(x) 		            EG(5)</a:t>
            </a:r>
            <a:endParaRPr lang="en-US" altLang="zh-CN"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800" b="1" dirty="0">
                <a:latin typeface="Times New Roman" panose="02020603050405020304" pitchFamily="18" charset="0"/>
                <a:ea typeface="黑体" panose="02010609060101010101" pitchFamily="49" charset="-122"/>
              </a:rPr>
              <a:t>             (7)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800" b="1" dirty="0">
                <a:latin typeface="Times New Roman" panose="02020603050405020304" pitchFamily="18" charset="0"/>
                <a:ea typeface="黑体" panose="02010609060101010101" pitchFamily="49" charset="-122"/>
              </a:rPr>
              <a:t>x) P(x) →</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(x)Q(x)          CP</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xEl>
                                              <p:charRg st="48" end="76"/>
                                            </p:txEl>
                                          </p:spTgt>
                                        </p:tgtEl>
                                        <p:attrNameLst>
                                          <p:attrName>style.visibility</p:attrName>
                                        </p:attrNameLst>
                                      </p:cBhvr>
                                      <p:to>
                                        <p:strVal val="visible"/>
                                      </p:to>
                                    </p:set>
                                    <p:animEffect transition="in" filter="blinds(horizontal)">
                                      <p:cBhvr>
                                        <p:cTn id="7" dur="500"/>
                                        <p:tgtEl>
                                          <p:spTgt spid="2">
                                            <p:txEl>
                                              <p:charRg st="48" end="76"/>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xEl>
                                              <p:charRg st="76" end="118"/>
                                            </p:txEl>
                                          </p:spTgt>
                                        </p:tgtEl>
                                        <p:attrNameLst>
                                          <p:attrName>style.visibility</p:attrName>
                                        </p:attrNameLst>
                                      </p:cBhvr>
                                      <p:to>
                                        <p:strVal val="visible"/>
                                      </p:to>
                                    </p:set>
                                    <p:animEffect transition="in" filter="blinds(horizontal)">
                                      <p:cBhvr>
                                        <p:cTn id="12" dur="500"/>
                                        <p:tgtEl>
                                          <p:spTgt spid="2">
                                            <p:txEl>
                                              <p:charRg st="76" end="11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
                                            <p:txEl>
                                              <p:charRg st="118" end="167"/>
                                            </p:txEl>
                                          </p:spTgt>
                                        </p:tgtEl>
                                        <p:attrNameLst>
                                          <p:attrName>style.visibility</p:attrName>
                                        </p:attrNameLst>
                                      </p:cBhvr>
                                      <p:to>
                                        <p:strVal val="visible"/>
                                      </p:to>
                                    </p:set>
                                    <p:animEffect transition="in" filter="blinds(horizontal)">
                                      <p:cBhvr>
                                        <p:cTn id="17" dur="500"/>
                                        <p:tgtEl>
                                          <p:spTgt spid="2">
                                            <p:txEl>
                                              <p:charRg st="118" end="16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
                                            <p:txEl>
                                              <p:charRg st="167" end="218"/>
                                            </p:txEl>
                                          </p:spTgt>
                                        </p:tgtEl>
                                        <p:attrNameLst>
                                          <p:attrName>style.visibility</p:attrName>
                                        </p:attrNameLst>
                                      </p:cBhvr>
                                      <p:to>
                                        <p:strVal val="visible"/>
                                      </p:to>
                                    </p:set>
                                    <p:animEffect transition="in" filter="blinds(horizontal)">
                                      <p:cBhvr>
                                        <p:cTn id="22" dur="500"/>
                                        <p:tgtEl>
                                          <p:spTgt spid="2">
                                            <p:txEl>
                                              <p:charRg st="167" end="21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
                                            <p:txEl>
                                              <p:charRg st="218" end="273"/>
                                            </p:txEl>
                                          </p:spTgt>
                                        </p:tgtEl>
                                        <p:attrNameLst>
                                          <p:attrName>style.visibility</p:attrName>
                                        </p:attrNameLst>
                                      </p:cBhvr>
                                      <p:to>
                                        <p:strVal val="visible"/>
                                      </p:to>
                                    </p:set>
                                    <p:animEffect transition="in" filter="blinds(horizontal)">
                                      <p:cBhvr>
                                        <p:cTn id="27" dur="500"/>
                                        <p:tgtEl>
                                          <p:spTgt spid="2">
                                            <p:txEl>
                                              <p:charRg st="218" end="27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
                                            <p:txEl>
                                              <p:charRg st="273" end="319"/>
                                            </p:txEl>
                                          </p:spTgt>
                                        </p:tgtEl>
                                        <p:attrNameLst>
                                          <p:attrName>style.visibility</p:attrName>
                                        </p:attrNameLst>
                                      </p:cBhvr>
                                      <p:to>
                                        <p:strVal val="visible"/>
                                      </p:to>
                                    </p:set>
                                    <p:animEffect transition="in" filter="blinds(horizontal)">
                                      <p:cBhvr>
                                        <p:cTn id="32" dur="500"/>
                                        <p:tgtEl>
                                          <p:spTgt spid="2">
                                            <p:txEl>
                                              <p:charRg st="273" end="319"/>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
                                            <p:txEl>
                                              <p:charRg st="319" end="368"/>
                                            </p:txEl>
                                          </p:spTgt>
                                        </p:tgtEl>
                                        <p:attrNameLst>
                                          <p:attrName>style.visibility</p:attrName>
                                        </p:attrNameLst>
                                      </p:cBhvr>
                                      <p:to>
                                        <p:strVal val="visible"/>
                                      </p:to>
                                    </p:set>
                                    <p:animEffect transition="in" filter="blinds(horizontal)">
                                      <p:cBhvr>
                                        <p:cTn id="37" dur="500"/>
                                        <p:tgtEl>
                                          <p:spTgt spid="2">
                                            <p:txEl>
                                              <p:charRg st="319" end="36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51916637-75F4-4DC9-9D8C-85025F6BE92D}"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67587" name="Rectangle 3"/>
          <p:cNvSpPr>
            <a:spLocks noGrp="1"/>
          </p:cNvSpPr>
          <p:nvPr>
            <p:ph idx="1" hasCustomPrompt="1"/>
          </p:nvPr>
        </p:nvSpPr>
        <p:spPr>
          <a:xfrm>
            <a:off x="228600" y="1143000"/>
            <a:ext cx="8520113" cy="5886450"/>
          </a:xfrm>
        </p:spPr>
        <p:txBody>
          <a:bodyPr vert="horz" wrap="square" lIns="91440" tIns="45720" rIns="91440" bIns="45720" anchor="t" anchorCtr="0"/>
          <a:p>
            <a:pPr eaLnBrk="1" hangingPunct="1">
              <a:lnSpc>
                <a:spcPct val="110000"/>
              </a:lnSpc>
              <a:buNone/>
            </a:pPr>
            <a:r>
              <a:rPr lang="zh-CN" altLang="en-US"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例</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：证明</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x)(P(x)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Q(x)), (</a:t>
            </a:r>
            <a:r>
              <a:rPr lang="en-US" altLang="zh-CN" sz="2400" b="1" dirty="0">
                <a:latin typeface="Times New Roman" panose="02020603050405020304" pitchFamily="18" charset="0"/>
                <a:ea typeface="黑体" panose="02010609060101010101" pitchFamily="49" charset="-122"/>
              </a:rPr>
              <a:t>x)P(x)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x)Q(x) </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rPr>
              <a:t> </a:t>
            </a:r>
            <a:r>
              <a:rPr lang="zh-CN" altLang="en-US" sz="2400" b="1" dirty="0">
                <a:latin typeface="Times New Roman" panose="02020603050405020304" pitchFamily="18" charset="0"/>
                <a:ea typeface="黑体" panose="02010609060101010101" pitchFamily="49" charset="-122"/>
              </a:rPr>
              <a:t>证明：</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(1)   ¬(</a:t>
            </a:r>
            <a:r>
              <a:rPr lang="en-US" altLang="zh-CN" sz="2400" b="1" dirty="0">
                <a:latin typeface="Times New Roman" panose="02020603050405020304" pitchFamily="18" charset="0"/>
                <a:ea typeface="黑体" panose="02010609060101010101" pitchFamily="49" charset="-122"/>
              </a:rPr>
              <a:t>x)(P(x)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Q(x))       	               P </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              (2)   </a:t>
            </a:r>
            <a:r>
              <a:rPr lang="en-US" altLang="zh-CN" sz="24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(P(x)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Q(x))                                T(1),E</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              (3)   ¬ (</a:t>
            </a:r>
            <a:r>
              <a:rPr lang="en-US" altLang="zh-CN" sz="2400" b="1" dirty="0">
                <a:latin typeface="Times New Roman" panose="02020603050405020304" pitchFamily="18" charset="0"/>
                <a:ea typeface="黑体" panose="02010609060101010101" pitchFamily="49" charset="-122"/>
              </a:rPr>
              <a:t>P(</a:t>
            </a:r>
            <a:r>
              <a:rPr lang="en-US" altLang="zh-CN" sz="2400" b="1" dirty="0">
                <a:solidFill>
                  <a:schemeClr val="hlink"/>
                </a:solidFill>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rPr>
              <a:t>)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c</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ES(2)</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rPr>
              <a:t>              (4)  </a:t>
            </a:r>
            <a:r>
              <a:rPr lang="en-US" altLang="zh-CN" sz="24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latin typeface="Times New Roman" panose="02020603050405020304" pitchFamily="18" charset="0"/>
                <a:ea typeface="黑体" panose="02010609060101010101" pitchFamily="49" charset="-122"/>
              </a:rPr>
              <a:t>x)Q(x)                                              P</a:t>
            </a:r>
            <a:r>
              <a:rPr lang="zh-CN" altLang="en-US" sz="2400" b="1" dirty="0">
                <a:latin typeface="Times New Roman" panose="02020603050405020304" pitchFamily="18" charset="0"/>
                <a:ea typeface="黑体" panose="02010609060101010101" pitchFamily="49" charset="-122"/>
              </a:rPr>
              <a:t>附加前提</a:t>
            </a:r>
            <a:endParaRPr lang="zh-CN" altLang="en-US" sz="2400" b="1" dirty="0">
              <a:latin typeface="Times New Roman" panose="02020603050405020304" pitchFamily="18" charset="0"/>
              <a:ea typeface="黑体" panose="02010609060101010101" pitchFamily="49" charset="-122"/>
            </a:endParaRPr>
          </a:p>
          <a:p>
            <a:pPr eaLnBrk="1" hangingPunct="1">
              <a:lnSpc>
                <a:spcPct val="110000"/>
              </a:lnSpc>
              <a:buNone/>
            </a:pPr>
            <a:r>
              <a:rPr lang="zh-CN" altLang="en-US" sz="2400" b="1" dirty="0">
                <a:latin typeface="Times New Roman" panose="02020603050405020304" pitchFamily="18" charset="0"/>
                <a:ea typeface="黑体" panose="02010609060101010101" pitchFamily="49" charset="-122"/>
              </a:rPr>
              <a:t>              </a:t>
            </a:r>
            <a:r>
              <a:rPr lang="en-US" altLang="zh-CN" sz="2400" b="1" dirty="0">
                <a:latin typeface="Times New Roman" panose="02020603050405020304" pitchFamily="18" charset="0"/>
                <a:ea typeface="黑体" panose="02010609060101010101" pitchFamily="49" charset="-122"/>
              </a:rPr>
              <a:t>(5)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x)Q(x)                                                    T(4),E</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rPr>
              <a:t>              (6)  Q(</a:t>
            </a:r>
            <a:r>
              <a:rPr lang="en-US" altLang="zh-CN" sz="2400" b="1" dirty="0">
                <a:solidFill>
                  <a:schemeClr val="hlink"/>
                </a:solidFill>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rPr>
              <a:t>)	                                                    US(5)</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rPr>
              <a:t>              (7)  (</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a:t>
            </a:r>
            <a:r>
              <a:rPr lang="en-US" altLang="zh-CN" sz="2400" b="1" dirty="0">
                <a:latin typeface="Times New Roman" panose="02020603050405020304" pitchFamily="18" charset="0"/>
                <a:ea typeface="黑体" panose="02010609060101010101" pitchFamily="49" charset="-122"/>
              </a:rPr>
              <a:t>x)P(x)                                                     P  </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rPr>
              <a:t>              (8)   P(</a:t>
            </a:r>
            <a:r>
              <a:rPr lang="en-US" altLang="zh-CN" sz="2400" b="1" dirty="0">
                <a:solidFill>
                  <a:schemeClr val="hlink"/>
                </a:solidFill>
                <a:latin typeface="Times New Roman" panose="02020603050405020304" pitchFamily="18" charset="0"/>
                <a:ea typeface="黑体" panose="02010609060101010101" pitchFamily="49" charset="-122"/>
              </a:rPr>
              <a:t>c</a:t>
            </a:r>
            <a:r>
              <a:rPr lang="en-US" altLang="zh-CN" sz="2400" b="1" dirty="0">
                <a:latin typeface="Times New Roman" panose="02020603050405020304" pitchFamily="18" charset="0"/>
                <a:ea typeface="黑体" panose="02010609060101010101" pitchFamily="49" charset="-122"/>
              </a:rPr>
              <a:t>)	                                                    US(7)</a:t>
            </a:r>
            <a:endParaRPr lang="en-US" altLang="zh-CN" sz="2400" b="1" dirty="0">
              <a:latin typeface="Times New Roman" panose="02020603050405020304" pitchFamily="18" charset="0"/>
              <a:ea typeface="黑体" panose="02010609060101010101" pitchFamily="49" charset="-12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              (9)   </a:t>
            </a:r>
            <a:r>
              <a:rPr lang="en-US" altLang="zh-CN" sz="2400" b="1" dirty="0">
                <a:latin typeface="Times New Roman" panose="02020603050405020304" pitchFamily="18" charset="0"/>
                <a:ea typeface="黑体" panose="02010609060101010101" pitchFamily="49" charset="-122"/>
              </a:rPr>
              <a:t>P(c) </a:t>
            </a:r>
            <a:r>
              <a:rPr lang="en-US" altLang="zh-CN" sz="2000" b="1" dirty="0">
                <a:solidFill>
                  <a:schemeClr val="hlink"/>
                </a:solidFill>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Q(c)               	                            T(6)(8),I</a:t>
            </a:r>
            <a:endParaRPr lang="en-US" altLang="zh-CN" sz="24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10000"/>
              </a:lnSpc>
              <a:buNone/>
            </a:pPr>
            <a:r>
              <a:rPr lang="en-US" altLang="zh-CN" sz="2400" b="1" dirty="0">
                <a:latin typeface="Times New Roman" panose="02020603050405020304" pitchFamily="18" charset="0"/>
                <a:ea typeface="黑体" panose="02010609060101010101" pitchFamily="49" charset="-122"/>
                <a:sym typeface="Symbol" panose="05050102010706020507" pitchFamily="18" charset="2"/>
              </a:rPr>
              <a:t>              (10) (</a:t>
            </a:r>
            <a:r>
              <a:rPr lang="en-US" altLang="zh-CN" sz="2400" b="1" dirty="0">
                <a:latin typeface="Times New Roman" panose="02020603050405020304" pitchFamily="18" charset="0"/>
                <a:ea typeface="黑体" panose="02010609060101010101" pitchFamily="49" charset="-122"/>
              </a:rPr>
              <a:t>P(c)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Q(c))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 (</a:t>
            </a:r>
            <a:r>
              <a:rPr lang="en-US" altLang="zh-CN" sz="2400" b="1" dirty="0">
                <a:latin typeface="Times New Roman" panose="02020603050405020304" pitchFamily="18" charset="0"/>
                <a:ea typeface="黑体" panose="02010609060101010101" pitchFamily="49" charset="-122"/>
              </a:rPr>
              <a:t>P(c) </a:t>
            </a:r>
            <a:r>
              <a:rPr lang="en-US" altLang="zh-CN" sz="2000" b="1" dirty="0">
                <a:latin typeface="Times New Roman" panose="02020603050405020304" pitchFamily="18" charset="0"/>
                <a:ea typeface="黑体" panose="02010609060101010101" pitchFamily="49" charset="-122"/>
              </a:rPr>
              <a:t>∧</a:t>
            </a:r>
            <a:r>
              <a:rPr lang="en-US" altLang="zh-CN" sz="2400" b="1" dirty="0">
                <a:latin typeface="Times New Roman" panose="02020603050405020304" pitchFamily="18" charset="0"/>
                <a:ea typeface="黑体" panose="02010609060101010101" pitchFamily="49" charset="-122"/>
                <a:sym typeface="Symbol" panose="05050102010706020507" pitchFamily="18" charset="2"/>
              </a:rPr>
              <a:t> Q(c) )</a:t>
            </a:r>
            <a:r>
              <a:rPr lang="zh-CN" altLang="en-US" sz="2400" b="1" dirty="0">
                <a:latin typeface="Times New Roman" panose="02020603050405020304" pitchFamily="18" charset="0"/>
                <a:ea typeface="黑体" panose="02010609060101010101" pitchFamily="49" charset="-122"/>
                <a:sym typeface="Symbol" panose="05050102010706020507" pitchFamily="18" charset="2"/>
              </a:rPr>
              <a:t>矛盾</a:t>
            </a:r>
            <a:r>
              <a:rPr lang="zh-CN" altLang="en-US"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rPr>
              <a:t>T(3)(9),I</a:t>
            </a:r>
            <a:endParaRPr lang="en-US" altLang="zh-CN" sz="2400" b="1" dirty="0">
              <a:solidFill>
                <a:srgbClr val="00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02404" name="Rectangle 4"/>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67591" name="Oval 7"/>
          <p:cNvSpPr/>
          <p:nvPr/>
        </p:nvSpPr>
        <p:spPr>
          <a:xfrm>
            <a:off x="6804025" y="2636838"/>
            <a:ext cx="936625" cy="431800"/>
          </a:xfrm>
          <a:prstGeom prst="ellipse">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800" dirty="0">
              <a:ea typeface="黑体" panose="02010609060101010101" pitchFamily="49" charset="-122"/>
            </a:endParaRPr>
          </a:p>
        </p:txBody>
      </p:sp>
      <p:sp>
        <p:nvSpPr>
          <p:cNvPr id="67592" name="Oval 8"/>
          <p:cNvSpPr/>
          <p:nvPr/>
        </p:nvSpPr>
        <p:spPr>
          <a:xfrm>
            <a:off x="6877050" y="4005263"/>
            <a:ext cx="936625" cy="431800"/>
          </a:xfrm>
          <a:prstGeom prst="ellipse">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800" dirty="0">
              <a:ea typeface="黑体" panose="02010609060101010101" pitchFamily="49" charset="-122"/>
            </a:endParaRPr>
          </a:p>
        </p:txBody>
      </p:sp>
      <p:sp>
        <p:nvSpPr>
          <p:cNvPr id="67593" name="Oval 9"/>
          <p:cNvSpPr/>
          <p:nvPr/>
        </p:nvSpPr>
        <p:spPr>
          <a:xfrm>
            <a:off x="6937375" y="4986338"/>
            <a:ext cx="936625" cy="431800"/>
          </a:xfrm>
          <a:prstGeom prst="ellipse">
            <a:avLst/>
          </a:prstGeom>
          <a:noFill/>
          <a:ln w="19050" cap="flat" cmpd="sng">
            <a:solidFill>
              <a:schemeClr val="hlink"/>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endParaRPr lang="zh-CN" altLang="zh-CN" sz="2800" dirty="0">
              <a:ea typeface="黑体" panose="02010609060101010101" pitchFamily="49" charset="-122"/>
            </a:endParaRPr>
          </a:p>
        </p:txBody>
      </p:sp>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67587">
                                            <p:txEl>
                                              <p:charRg st="47" end="102"/>
                                            </p:txEl>
                                          </p:spTgt>
                                        </p:tgtEl>
                                        <p:attrNameLst>
                                          <p:attrName>style.visibility</p:attrName>
                                        </p:attrNameLst>
                                      </p:cBhvr>
                                      <p:to>
                                        <p:strVal val="visible"/>
                                      </p:to>
                                    </p:set>
                                    <p:animEffect transition="in" filter="slide(fromBottom)">
                                      <p:cBhvr>
                                        <p:cTn id="7" dur="500"/>
                                        <p:tgtEl>
                                          <p:spTgt spid="67587">
                                            <p:txEl>
                                              <p:charRg st="47" end="10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67587">
                                            <p:txEl>
                                              <p:charRg st="102" end="180"/>
                                            </p:txEl>
                                          </p:spTgt>
                                        </p:tgtEl>
                                        <p:attrNameLst>
                                          <p:attrName>style.visibility</p:attrName>
                                        </p:attrNameLst>
                                      </p:cBhvr>
                                      <p:to>
                                        <p:strVal val="visible"/>
                                      </p:to>
                                    </p:set>
                                    <p:animEffect transition="in" filter="slide(fromBottom)">
                                      <p:cBhvr>
                                        <p:cTn id="12" dur="500"/>
                                        <p:tgtEl>
                                          <p:spTgt spid="67587">
                                            <p:txEl>
                                              <p:charRg st="102" end="18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67587">
                                            <p:txEl>
                                              <p:charRg st="180" end="251"/>
                                            </p:txEl>
                                          </p:spTgt>
                                        </p:tgtEl>
                                        <p:attrNameLst>
                                          <p:attrName>style.visibility</p:attrName>
                                        </p:attrNameLst>
                                      </p:cBhvr>
                                      <p:to>
                                        <p:strVal val="visible"/>
                                      </p:to>
                                    </p:set>
                                    <p:animEffect transition="in" filter="slide(fromBottom)">
                                      <p:cBhvr>
                                        <p:cTn id="17" dur="500"/>
                                        <p:tgtEl>
                                          <p:spTgt spid="67587">
                                            <p:txEl>
                                              <p:charRg st="180" end="25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67587">
                                            <p:txEl>
                                              <p:charRg st="251" end="333"/>
                                            </p:txEl>
                                          </p:spTgt>
                                        </p:tgtEl>
                                        <p:attrNameLst>
                                          <p:attrName>style.visibility</p:attrName>
                                        </p:attrNameLst>
                                      </p:cBhvr>
                                      <p:to>
                                        <p:strVal val="visible"/>
                                      </p:to>
                                    </p:set>
                                    <p:animEffect transition="in" filter="slide(fromBottom)">
                                      <p:cBhvr>
                                        <p:cTn id="22" dur="500"/>
                                        <p:tgtEl>
                                          <p:spTgt spid="67587">
                                            <p:txEl>
                                              <p:charRg st="251" end="33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4" fill="hold" nodeType="clickEffect">
                                  <p:stCondLst>
                                    <p:cond delay="0"/>
                                  </p:stCondLst>
                                  <p:childTnLst>
                                    <p:set>
                                      <p:cBhvr>
                                        <p:cTn id="26" dur="1" fill="hold">
                                          <p:stCondLst>
                                            <p:cond delay="0"/>
                                          </p:stCondLst>
                                        </p:cTn>
                                        <p:tgtEl>
                                          <p:spTgt spid="67587">
                                            <p:txEl>
                                              <p:charRg st="333" end="419"/>
                                            </p:txEl>
                                          </p:spTgt>
                                        </p:tgtEl>
                                        <p:attrNameLst>
                                          <p:attrName>style.visibility</p:attrName>
                                        </p:attrNameLst>
                                      </p:cBhvr>
                                      <p:to>
                                        <p:strVal val="visible"/>
                                      </p:to>
                                    </p:set>
                                    <p:animEffect transition="in" filter="slide(fromBottom)">
                                      <p:cBhvr>
                                        <p:cTn id="27" dur="500"/>
                                        <p:tgtEl>
                                          <p:spTgt spid="67587">
                                            <p:txEl>
                                              <p:charRg st="333" end="41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nodeType="clickEffect">
                                  <p:stCondLst>
                                    <p:cond delay="0"/>
                                  </p:stCondLst>
                                  <p:childTnLst>
                                    <p:set>
                                      <p:cBhvr>
                                        <p:cTn id="31" dur="1" fill="hold">
                                          <p:stCondLst>
                                            <p:cond delay="0"/>
                                          </p:stCondLst>
                                        </p:cTn>
                                        <p:tgtEl>
                                          <p:spTgt spid="67587">
                                            <p:txEl>
                                              <p:charRg st="419" end="501"/>
                                            </p:txEl>
                                          </p:spTgt>
                                        </p:tgtEl>
                                        <p:attrNameLst>
                                          <p:attrName>style.visibility</p:attrName>
                                        </p:attrNameLst>
                                      </p:cBhvr>
                                      <p:to>
                                        <p:strVal val="visible"/>
                                      </p:to>
                                    </p:set>
                                    <p:animEffect transition="in" filter="slide(fromBottom)">
                                      <p:cBhvr>
                                        <p:cTn id="32" dur="500"/>
                                        <p:tgtEl>
                                          <p:spTgt spid="67587">
                                            <p:txEl>
                                              <p:charRg st="419" end="501"/>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nodeType="clickEffect">
                                  <p:stCondLst>
                                    <p:cond delay="0"/>
                                  </p:stCondLst>
                                  <p:childTnLst>
                                    <p:set>
                                      <p:cBhvr>
                                        <p:cTn id="36" dur="1" fill="hold">
                                          <p:stCondLst>
                                            <p:cond delay="0"/>
                                          </p:stCondLst>
                                        </p:cTn>
                                        <p:tgtEl>
                                          <p:spTgt spid="67587">
                                            <p:txEl>
                                              <p:charRg st="501" end="585"/>
                                            </p:txEl>
                                          </p:spTgt>
                                        </p:tgtEl>
                                        <p:attrNameLst>
                                          <p:attrName>style.visibility</p:attrName>
                                        </p:attrNameLst>
                                      </p:cBhvr>
                                      <p:to>
                                        <p:strVal val="visible"/>
                                      </p:to>
                                    </p:set>
                                    <p:animEffect transition="in" filter="slide(fromBottom)">
                                      <p:cBhvr>
                                        <p:cTn id="37" dur="500"/>
                                        <p:tgtEl>
                                          <p:spTgt spid="67587">
                                            <p:txEl>
                                              <p:charRg st="501" end="58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nodeType="clickEffect">
                                  <p:stCondLst>
                                    <p:cond delay="0"/>
                                  </p:stCondLst>
                                  <p:childTnLst>
                                    <p:set>
                                      <p:cBhvr>
                                        <p:cTn id="41" dur="1" fill="hold">
                                          <p:stCondLst>
                                            <p:cond delay="0"/>
                                          </p:stCondLst>
                                        </p:cTn>
                                        <p:tgtEl>
                                          <p:spTgt spid="67587">
                                            <p:txEl>
                                              <p:charRg st="585" end="668"/>
                                            </p:txEl>
                                          </p:spTgt>
                                        </p:tgtEl>
                                        <p:attrNameLst>
                                          <p:attrName>style.visibility</p:attrName>
                                        </p:attrNameLst>
                                      </p:cBhvr>
                                      <p:to>
                                        <p:strVal val="visible"/>
                                      </p:to>
                                    </p:set>
                                    <p:animEffect transition="in" filter="slide(fromBottom)">
                                      <p:cBhvr>
                                        <p:cTn id="42" dur="500"/>
                                        <p:tgtEl>
                                          <p:spTgt spid="67587">
                                            <p:txEl>
                                              <p:charRg st="585" end="66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nodeType="clickEffect">
                                  <p:stCondLst>
                                    <p:cond delay="0"/>
                                  </p:stCondLst>
                                  <p:childTnLst>
                                    <p:set>
                                      <p:cBhvr>
                                        <p:cTn id="46" dur="1" fill="hold">
                                          <p:stCondLst>
                                            <p:cond delay="0"/>
                                          </p:stCondLst>
                                        </p:cTn>
                                        <p:tgtEl>
                                          <p:spTgt spid="67587">
                                            <p:txEl>
                                              <p:charRg st="668" end="753"/>
                                            </p:txEl>
                                          </p:spTgt>
                                        </p:tgtEl>
                                        <p:attrNameLst>
                                          <p:attrName>style.visibility</p:attrName>
                                        </p:attrNameLst>
                                      </p:cBhvr>
                                      <p:to>
                                        <p:strVal val="visible"/>
                                      </p:to>
                                    </p:set>
                                    <p:animEffect transition="in" filter="slide(fromBottom)">
                                      <p:cBhvr>
                                        <p:cTn id="47" dur="500"/>
                                        <p:tgtEl>
                                          <p:spTgt spid="67587">
                                            <p:txEl>
                                              <p:charRg st="668" end="753"/>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2" presetClass="entr" presetSubtype="4" fill="hold" nodeType="clickEffect">
                                  <p:stCondLst>
                                    <p:cond delay="0"/>
                                  </p:stCondLst>
                                  <p:childTnLst>
                                    <p:set>
                                      <p:cBhvr>
                                        <p:cTn id="51" dur="1" fill="hold">
                                          <p:stCondLst>
                                            <p:cond delay="0"/>
                                          </p:stCondLst>
                                        </p:cTn>
                                        <p:tgtEl>
                                          <p:spTgt spid="67587">
                                            <p:txEl>
                                              <p:charRg st="753" end="820"/>
                                            </p:txEl>
                                          </p:spTgt>
                                        </p:tgtEl>
                                        <p:attrNameLst>
                                          <p:attrName>style.visibility</p:attrName>
                                        </p:attrNameLst>
                                      </p:cBhvr>
                                      <p:to>
                                        <p:strVal val="visible"/>
                                      </p:to>
                                    </p:set>
                                    <p:animEffect transition="in" filter="slide(fromBottom)">
                                      <p:cBhvr>
                                        <p:cTn id="52" dur="500"/>
                                        <p:tgtEl>
                                          <p:spTgt spid="67587">
                                            <p:txEl>
                                              <p:charRg st="753" end="82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3" presetClass="entr" presetSubtype="16" fill="hold" grpId="0" nodeType="clickEffect">
                                  <p:stCondLst>
                                    <p:cond delay="0"/>
                                  </p:stCondLst>
                                  <p:childTnLst>
                                    <p:set>
                                      <p:cBhvr>
                                        <p:cTn id="56" dur="1" fill="hold">
                                          <p:stCondLst>
                                            <p:cond delay="0"/>
                                          </p:stCondLst>
                                        </p:cTn>
                                        <p:tgtEl>
                                          <p:spTgt spid="67591"/>
                                        </p:tgtEl>
                                        <p:attrNameLst>
                                          <p:attrName>style.visibility</p:attrName>
                                        </p:attrNameLst>
                                      </p:cBhvr>
                                      <p:to>
                                        <p:strVal val="visible"/>
                                      </p:to>
                                    </p:set>
                                    <p:anim calcmode="lin" valueType="num">
                                      <p:cBhvr>
                                        <p:cTn id="57" dur="500" fill="hold"/>
                                        <p:tgtEl>
                                          <p:spTgt spid="67591"/>
                                        </p:tgtEl>
                                        <p:attrNameLst>
                                          <p:attrName>ppt_w</p:attrName>
                                        </p:attrNameLst>
                                      </p:cBhvr>
                                      <p:tavLst>
                                        <p:tav tm="0">
                                          <p:val>
                                            <p:fltVal val="0.000000"/>
                                          </p:val>
                                        </p:tav>
                                        <p:tav tm="100000">
                                          <p:val>
                                            <p:strVal val="#ppt_w"/>
                                          </p:val>
                                        </p:tav>
                                      </p:tavLst>
                                    </p:anim>
                                    <p:anim calcmode="lin" valueType="num">
                                      <p:cBhvr>
                                        <p:cTn id="58" dur="500" fill="hold"/>
                                        <p:tgtEl>
                                          <p:spTgt spid="67591"/>
                                        </p:tgtEl>
                                        <p:attrNameLst>
                                          <p:attrName>ppt_h</p:attrName>
                                        </p:attrNameLst>
                                      </p:cBhvr>
                                      <p:tavLst>
                                        <p:tav tm="0">
                                          <p:val>
                                            <p:fltVal val="0.000000"/>
                                          </p:val>
                                        </p:tav>
                                        <p:tav tm="100000">
                                          <p:val>
                                            <p:strVal val="#ppt_h"/>
                                          </p:val>
                                        </p:tav>
                                      </p:tavLst>
                                    </p:anim>
                                  </p:childTnLst>
                                </p:cTn>
                              </p:par>
                            </p:childTnLst>
                          </p:cTn>
                        </p:par>
                      </p:childTnLst>
                    </p:cTn>
                  </p:par>
                  <p:par>
                    <p:cTn id="59" fill="hold">
                      <p:stCondLst>
                        <p:cond delay="indefinite"/>
                      </p:stCondLst>
                      <p:childTnLst>
                        <p:par>
                          <p:cTn id="60" fill="hold">
                            <p:stCondLst>
                              <p:cond delay="0"/>
                            </p:stCondLst>
                            <p:childTnLst>
                              <p:par>
                                <p:cTn id="61" presetID="23" presetClass="entr" presetSubtype="16" fill="hold" grpId="0" nodeType="clickEffect">
                                  <p:stCondLst>
                                    <p:cond delay="0"/>
                                  </p:stCondLst>
                                  <p:childTnLst>
                                    <p:set>
                                      <p:cBhvr>
                                        <p:cTn id="62" dur="1" fill="hold">
                                          <p:stCondLst>
                                            <p:cond delay="0"/>
                                          </p:stCondLst>
                                        </p:cTn>
                                        <p:tgtEl>
                                          <p:spTgt spid="67592"/>
                                        </p:tgtEl>
                                        <p:attrNameLst>
                                          <p:attrName>style.visibility</p:attrName>
                                        </p:attrNameLst>
                                      </p:cBhvr>
                                      <p:to>
                                        <p:strVal val="visible"/>
                                      </p:to>
                                    </p:set>
                                    <p:anim calcmode="lin" valueType="num">
                                      <p:cBhvr>
                                        <p:cTn id="63" dur="500" fill="hold"/>
                                        <p:tgtEl>
                                          <p:spTgt spid="67592"/>
                                        </p:tgtEl>
                                        <p:attrNameLst>
                                          <p:attrName>ppt_w</p:attrName>
                                        </p:attrNameLst>
                                      </p:cBhvr>
                                      <p:tavLst>
                                        <p:tav tm="0">
                                          <p:val>
                                            <p:fltVal val="0.000000"/>
                                          </p:val>
                                        </p:tav>
                                        <p:tav tm="100000">
                                          <p:val>
                                            <p:strVal val="#ppt_w"/>
                                          </p:val>
                                        </p:tav>
                                      </p:tavLst>
                                    </p:anim>
                                    <p:anim calcmode="lin" valueType="num">
                                      <p:cBhvr>
                                        <p:cTn id="64" dur="500" fill="hold"/>
                                        <p:tgtEl>
                                          <p:spTgt spid="67592"/>
                                        </p:tgtEl>
                                        <p:attrNameLst>
                                          <p:attrName>ppt_h</p:attrName>
                                        </p:attrNameLst>
                                      </p:cBhvr>
                                      <p:tavLst>
                                        <p:tav tm="0">
                                          <p:val>
                                            <p:fltVal val="0.000000"/>
                                          </p:val>
                                        </p:tav>
                                        <p:tav tm="100000">
                                          <p:val>
                                            <p:strVal val="#ppt_h"/>
                                          </p:val>
                                        </p:tav>
                                      </p:tavLst>
                                    </p:anim>
                                  </p:childTnLst>
                                </p:cTn>
                              </p:par>
                            </p:childTnLst>
                          </p:cTn>
                        </p:par>
                      </p:childTnLst>
                    </p:cTn>
                  </p:par>
                  <p:par>
                    <p:cTn id="65" fill="hold">
                      <p:stCondLst>
                        <p:cond delay="indefinite"/>
                      </p:stCondLst>
                      <p:childTnLst>
                        <p:par>
                          <p:cTn id="66" fill="hold">
                            <p:stCondLst>
                              <p:cond delay="0"/>
                            </p:stCondLst>
                            <p:childTnLst>
                              <p:par>
                                <p:cTn id="67" presetID="23" presetClass="entr" presetSubtype="16" fill="hold" grpId="0" nodeType="clickEffect">
                                  <p:stCondLst>
                                    <p:cond delay="0"/>
                                  </p:stCondLst>
                                  <p:childTnLst>
                                    <p:set>
                                      <p:cBhvr>
                                        <p:cTn id="68" dur="1" fill="hold">
                                          <p:stCondLst>
                                            <p:cond delay="0"/>
                                          </p:stCondLst>
                                        </p:cTn>
                                        <p:tgtEl>
                                          <p:spTgt spid="67593"/>
                                        </p:tgtEl>
                                        <p:attrNameLst>
                                          <p:attrName>style.visibility</p:attrName>
                                        </p:attrNameLst>
                                      </p:cBhvr>
                                      <p:to>
                                        <p:strVal val="visible"/>
                                      </p:to>
                                    </p:set>
                                    <p:anim calcmode="lin" valueType="num">
                                      <p:cBhvr>
                                        <p:cTn id="69" dur="500" fill="hold"/>
                                        <p:tgtEl>
                                          <p:spTgt spid="67593"/>
                                        </p:tgtEl>
                                        <p:attrNameLst>
                                          <p:attrName>ppt_w</p:attrName>
                                        </p:attrNameLst>
                                      </p:cBhvr>
                                      <p:tavLst>
                                        <p:tav tm="0">
                                          <p:val>
                                            <p:fltVal val="0.000000"/>
                                          </p:val>
                                        </p:tav>
                                        <p:tav tm="100000">
                                          <p:val>
                                            <p:strVal val="#ppt_w"/>
                                          </p:val>
                                        </p:tav>
                                      </p:tavLst>
                                    </p:anim>
                                    <p:anim calcmode="lin" valueType="num">
                                      <p:cBhvr>
                                        <p:cTn id="70" dur="500" fill="hold"/>
                                        <p:tgtEl>
                                          <p:spTgt spid="67593"/>
                                        </p:tgtEl>
                                        <p:attrNameLst>
                                          <p:attrName>ppt_h</p:attrName>
                                        </p:attrNameLst>
                                      </p:cBhvr>
                                      <p:tavLst>
                                        <p:tav tm="0">
                                          <p:val>
                                            <p:fltVal val="0.00000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1" grpId="0" animBg="1"/>
      <p:bldP spid="67592" grpId="0" animBg="1"/>
      <p:bldP spid="6759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035D025F-6995-4288-8352-AB848AAE261A}"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3427"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03428" name="Rectangle 3"/>
          <p:cNvSpPr>
            <a:spLocks noGrp="1"/>
          </p:cNvSpPr>
          <p:nvPr>
            <p:ph idx="1" hasCustomPrompt="1"/>
          </p:nvPr>
        </p:nvSpPr>
        <p:spPr>
          <a:xfrm>
            <a:off x="381000" y="1219200"/>
            <a:ext cx="8583613" cy="5334000"/>
          </a:xfrm>
        </p:spPr>
        <p:txBody>
          <a:bodyPr vert="horz" wrap="square" lIns="91440" tIns="45720" rIns="91440" bIns="45720" anchor="t" anchorCtr="0"/>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例：任何人违反交通规则，则要受到罚款，</a:t>
            </a:r>
            <a:r>
              <a:rPr lang="zh-CN" altLang="en-US" sz="2800" b="1" dirty="0">
                <a:solidFill>
                  <a:schemeClr val="hlink"/>
                </a:solidFill>
                <a:latin typeface="Times New Roman" panose="02020603050405020304" pitchFamily="18" charset="0"/>
                <a:ea typeface="黑体" panose="02010609060101010101" pitchFamily="49" charset="-122"/>
              </a:rPr>
              <a:t>因此</a:t>
            </a:r>
            <a:r>
              <a:rPr lang="zh-CN" altLang="en-US" sz="2800" b="1" dirty="0">
                <a:latin typeface="Times New Roman" panose="02020603050405020304" pitchFamily="18" charset="0"/>
                <a:ea typeface="黑体" panose="02010609060101010101" pitchFamily="49" charset="-122"/>
              </a:rPr>
              <a:t>，如果没有罚款，则没有人违反交通规则。</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设：</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S(x,y)</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违反</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的论域：人    ；  </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的论域：泛指各种规则。</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M(y)</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y</a:t>
            </a:r>
            <a:r>
              <a:rPr lang="zh-CN" altLang="en-US" sz="2800" b="1" dirty="0">
                <a:latin typeface="Times New Roman" panose="02020603050405020304" pitchFamily="18" charset="0"/>
                <a:ea typeface="黑体" panose="02010609060101010101" pitchFamily="49" charset="-122"/>
              </a:rPr>
              <a:t>是交通规则。</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R(x,z)</a:t>
            </a:r>
            <a:r>
              <a:rPr lang="zh-CN" altLang="en-US"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rPr>
              <a:t>x</a:t>
            </a:r>
            <a:r>
              <a:rPr lang="zh-CN" altLang="en-US" sz="2800" b="1" dirty="0">
                <a:latin typeface="Times New Roman" panose="02020603050405020304" pitchFamily="18" charset="0"/>
                <a:ea typeface="黑体" panose="02010609060101010101" pitchFamily="49" charset="-122"/>
              </a:rPr>
              <a:t>受到</a:t>
            </a:r>
            <a:r>
              <a:rPr lang="en-US" altLang="zh-CN" sz="2800" b="1" dirty="0">
                <a:latin typeface="Times New Roman" panose="02020603050405020304" pitchFamily="18" charset="0"/>
                <a:ea typeface="黑体" panose="02010609060101010101" pitchFamily="49" charset="-122"/>
              </a:rPr>
              <a:t>z</a:t>
            </a:r>
            <a:r>
              <a:rPr lang="zh-CN" altLang="en-US" sz="2800" b="1" dirty="0">
                <a:latin typeface="Times New Roman" panose="02020603050405020304" pitchFamily="18" charset="0"/>
                <a:ea typeface="黑体" panose="02010609060101010101" pitchFamily="49" charset="-122"/>
              </a:rPr>
              <a:t>处罚。 </a:t>
            </a:r>
            <a:r>
              <a:rPr lang="en-US" altLang="zh-CN" sz="2800" b="1" dirty="0">
                <a:latin typeface="Times New Roman" panose="02020603050405020304" pitchFamily="18" charset="0"/>
                <a:ea typeface="黑体" panose="02010609060101010101" pitchFamily="49" charset="-122"/>
              </a:rPr>
              <a:t>z</a:t>
            </a:r>
            <a:r>
              <a:rPr lang="zh-CN" altLang="en-US" sz="2800" b="1" dirty="0">
                <a:latin typeface="Times New Roman" panose="02020603050405020304" pitchFamily="18" charset="0"/>
                <a:ea typeface="黑体" panose="02010609060101010101" pitchFamily="49" charset="-122"/>
              </a:rPr>
              <a:t>的论域：各种处罚方式。</a:t>
            </a:r>
            <a:endParaRPr lang="zh-CN" altLang="en-US" sz="28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P(z)</a:t>
            </a:r>
            <a:r>
              <a:rPr lang="zh-CN" altLang="en-US" sz="2800" b="1" dirty="0">
                <a:latin typeface="Times New Roman" panose="02020603050405020304" pitchFamily="18" charset="0"/>
                <a:ea typeface="黑体" panose="02010609060101010101" pitchFamily="49" charset="-122"/>
              </a:rPr>
              <a:t>：    </a:t>
            </a:r>
            <a:r>
              <a:rPr lang="en-US" altLang="zh-CN" sz="2800" b="1" dirty="0">
                <a:latin typeface="Times New Roman" panose="02020603050405020304" pitchFamily="18" charset="0"/>
                <a:ea typeface="黑体" panose="02010609060101010101" pitchFamily="49" charset="-122"/>
              </a:rPr>
              <a:t>z</a:t>
            </a:r>
            <a:r>
              <a:rPr lang="zh-CN" altLang="en-US" sz="2800" b="1" dirty="0">
                <a:latin typeface="Times New Roman" panose="02020603050405020304" pitchFamily="18" charset="0"/>
                <a:ea typeface="黑体" panose="02010609060101010101" pitchFamily="49" charset="-122"/>
              </a:rPr>
              <a:t>是罚款。</a:t>
            </a:r>
            <a:endParaRPr lang="zh-CN" altLang="en-US" sz="2800" b="1" dirty="0">
              <a:latin typeface="Times New Roman" panose="02020603050405020304" pitchFamily="18" charset="0"/>
              <a:ea typeface="黑体" panose="02010609060101010101" pitchFamily="49" charset="-122"/>
            </a:endParaRP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灯片编号占位符 5"/>
          <p:cNvSpPr txBox="1">
            <a:spLocks noGrp="1"/>
          </p:cNvSpPr>
          <p:nvPr>
            <p:ph type="sldNum" sz="quarter" idx="12"/>
          </p:nvPr>
        </p:nvSpPr>
        <p:spPr bwMode="auto">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p>
            <a:pPr marL="0" marR="0" lvl="0" indent="0" algn="r" defTabSz="914400" rtl="0" eaLnBrk="1" fontAlgn="base" latinLnBrk="0" hangingPunct="1">
              <a:lnSpc>
                <a:spcPct val="100000"/>
              </a:lnSpc>
              <a:spcBef>
                <a:spcPct val="0"/>
              </a:spcBef>
              <a:spcAft>
                <a:spcPct val="0"/>
              </a:spcAft>
              <a:buClrTx/>
              <a:buSzTx/>
              <a:buFontTx/>
              <a:buNone/>
              <a:defRPr/>
            </a:pPr>
            <a:fld id="{34FB3444-4B4D-4677-9C36-DEF6BAE963BB}" type="slidenum">
              <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rPr>
            </a:fld>
            <a:endParaRPr kumimoji="0" lang="en-US" altLang="zh-CN" sz="1400" b="0" i="0" u="none" strike="noStrike" kern="1200" cap="none" spc="0" normalizeH="0" baseline="0" noProof="0">
              <a:ln>
                <a:noFill/>
              </a:ln>
              <a:solidFill>
                <a:schemeClr val="tx1"/>
              </a:solidFill>
              <a:effectLst/>
              <a:uLnTx/>
              <a:uFillTx/>
              <a:latin typeface="Tahoma" panose="020B0604030504040204" pitchFamily="34" charset="0"/>
              <a:ea typeface="+mn-ea"/>
              <a:cs typeface="+mn-cs"/>
            </a:endParaRPr>
          </a:p>
        </p:txBody>
      </p:sp>
      <p:sp>
        <p:nvSpPr>
          <p:cNvPr id="104451" name="Rectangle 2"/>
          <p:cNvSpPr>
            <a:spLocks noGrp="1"/>
          </p:cNvSpPr>
          <p:nvPr>
            <p:ph type="title"/>
          </p:nvPr>
        </p:nvSpPr>
        <p:spPr/>
        <p:txBody>
          <a:bodyPr vert="horz" wrap="square" lIns="91440" tIns="45720" rIns="91440" bIns="45720" anchor="b" anchorCtr="0"/>
          <a:p>
            <a:pPr eaLnBrk="1" hangingPunct="1"/>
            <a:r>
              <a:rPr lang="en-US" altLang="zh-CN" sz="3200" b="1" dirty="0">
                <a:solidFill>
                  <a:srgbClr val="0000CC"/>
                </a:solidFill>
                <a:latin typeface="黑体" panose="02010609060101010101" pitchFamily="49" charset="-122"/>
                <a:ea typeface="黑体" panose="02010609060101010101" pitchFamily="49" charset="-122"/>
              </a:rPr>
              <a:t>§7 </a:t>
            </a:r>
            <a:r>
              <a:rPr lang="zh-CN" altLang="en-US" sz="3200" b="1" dirty="0">
                <a:solidFill>
                  <a:srgbClr val="0000CC"/>
                </a:solidFill>
                <a:latin typeface="黑体" panose="02010609060101010101" pitchFamily="49" charset="-122"/>
                <a:ea typeface="黑体" panose="02010609060101010101" pitchFamily="49" charset="-122"/>
              </a:rPr>
              <a:t>谓词演算的推理理论</a:t>
            </a:r>
            <a:endParaRPr lang="zh-CN" altLang="en-US" sz="3200" b="1" dirty="0">
              <a:solidFill>
                <a:srgbClr val="0000CC"/>
              </a:solidFill>
              <a:latin typeface="黑体" panose="02010609060101010101" pitchFamily="49" charset="-122"/>
              <a:ea typeface="黑体" panose="02010609060101010101" pitchFamily="49" charset="-122"/>
            </a:endParaRPr>
          </a:p>
        </p:txBody>
      </p:sp>
      <p:sp>
        <p:nvSpPr>
          <p:cNvPr id="164867" name="Rectangle 3"/>
          <p:cNvSpPr>
            <a:spLocks noGrp="1"/>
          </p:cNvSpPr>
          <p:nvPr>
            <p:ph idx="1" hasCustomPrompt="1"/>
          </p:nvPr>
        </p:nvSpPr>
        <p:spPr>
          <a:xfrm>
            <a:off x="250825" y="1143000"/>
            <a:ext cx="8820150" cy="5410200"/>
          </a:xfrm>
        </p:spPr>
        <p:txBody>
          <a:bodyPr vert="horz" wrap="square" lIns="91440" tIns="45720" rIns="91440" bIns="45720" anchor="t" anchorCtr="0"/>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1. </a:t>
            </a:r>
            <a:r>
              <a:rPr lang="zh-CN" altLang="en-US" sz="2600" b="1" dirty="0">
                <a:latin typeface="Times New Roman" panose="02020603050405020304" pitchFamily="18" charset="0"/>
                <a:ea typeface="黑体" panose="02010609060101010101" pitchFamily="49" charset="-122"/>
              </a:rPr>
              <a:t>人违反了一种规则，这规则是交通规则。</a:t>
            </a:r>
            <a:endParaRPr lang="zh-CN" altLang="en-US"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(y) (S(x,y)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M(y))</a:t>
            </a:r>
            <a:endParaRPr lang="en-US" altLang="zh-CN" sz="2600" b="1" dirty="0">
              <a:latin typeface="Times New Roman" panose="02020603050405020304" pitchFamily="18" charset="0"/>
              <a:ea typeface="黑体" panose="02010609060101010101" pitchFamily="49" charset="-122"/>
            </a:endParaRPr>
          </a:p>
          <a:p>
            <a:pPr eaLnBrk="1" hangingPunct="1">
              <a:lnSpc>
                <a:spcPct val="120000"/>
              </a:lnSpc>
              <a:spcBef>
                <a:spcPct val="0"/>
              </a:spcBef>
              <a:buNone/>
            </a:pPr>
            <a:r>
              <a:rPr lang="en-US" altLang="zh-CN" sz="2600" b="1" dirty="0">
                <a:latin typeface="Times New Roman" panose="02020603050405020304" pitchFamily="18" charset="0"/>
                <a:ea typeface="黑体" panose="02010609060101010101" pitchFamily="49" charset="-122"/>
              </a:rPr>
              <a:t>2. </a:t>
            </a:r>
            <a:r>
              <a:rPr lang="zh-CN" altLang="en-US" sz="2600" b="1" dirty="0">
                <a:latin typeface="Times New Roman" panose="02020603050405020304" pitchFamily="18" charset="0"/>
                <a:ea typeface="黑体" panose="02010609060101010101" pitchFamily="49" charset="-122"/>
              </a:rPr>
              <a:t>人受到一种处罚，这种处罚是罚款。</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(z)(P(z) </a:t>
            </a:r>
            <a:r>
              <a:rPr lang="en-US" altLang="zh-CN" sz="20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R(x,z))</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lnSpc>
                <a:spcPct val="120000"/>
              </a:lnSpc>
              <a:spcBef>
                <a:spcPct val="0"/>
              </a:spcBef>
              <a:buNone/>
            </a:pPr>
            <a:r>
              <a:rPr lang="en-US" altLang="zh-CN" sz="2600" b="1" dirty="0">
                <a:solidFill>
                  <a:srgbClr val="FF0000"/>
                </a:solidFill>
                <a:latin typeface="Times New Roman" panose="02020603050405020304" pitchFamily="18" charset="0"/>
                <a:ea typeface="黑体" panose="02010609060101010101" pitchFamily="49" charset="-122"/>
              </a:rPr>
              <a:t>      </a:t>
            </a:r>
            <a:r>
              <a:rPr lang="zh-CN" altLang="en-US" sz="2600" b="1" dirty="0">
                <a:solidFill>
                  <a:srgbClr val="FF0000"/>
                </a:solidFill>
                <a:latin typeface="Times New Roman" panose="02020603050405020304" pitchFamily="18" charset="0"/>
                <a:ea typeface="黑体" panose="02010609060101010101" pitchFamily="49" charset="-122"/>
              </a:rPr>
              <a:t>任何人违反交通规则，则要受到罚款。</a:t>
            </a:r>
            <a:endParaRPr lang="zh-CN" altLang="en-US"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(x)( 1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600" b="1" dirty="0">
                <a:solidFill>
                  <a:schemeClr val="hlink"/>
                </a:solidFill>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2 ) </a:t>
            </a:r>
            <a:endPar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3.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一次罚款都没有。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(z)P(z)  </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600" b="1" dirty="0">
                <a:latin typeface="Times New Roman" panose="02020603050405020304" pitchFamily="18" charset="0"/>
                <a:ea typeface="黑体" panose="02010609060101010101" pitchFamily="49" charset="-122"/>
                <a:sym typeface="Symbol" panose="05050102010706020507" pitchFamily="18" charset="2"/>
              </a:rPr>
              <a:t>4. </a:t>
            </a:r>
            <a:r>
              <a:rPr lang="zh-CN" altLang="en-US" sz="2600" b="1" dirty="0">
                <a:latin typeface="Times New Roman" panose="02020603050405020304" pitchFamily="18" charset="0"/>
                <a:ea typeface="黑体" panose="02010609060101010101" pitchFamily="49" charset="-122"/>
                <a:sym typeface="Symbol" panose="05050102010706020507" pitchFamily="18" charset="2"/>
              </a:rPr>
              <a:t>无论什么人违法了什么规则，那些规则都不是交通规则。</a:t>
            </a:r>
            <a:endParaRPr lang="zh-CN" altLang="en-US"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zh-CN" altLang="en-US"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(x)(y)(S(x,y) </a:t>
            </a:r>
            <a:r>
              <a:rPr lang="en-US" altLang="zh-CN" sz="2400" b="1" dirty="0">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M(y))</a:t>
            </a:r>
            <a:endParaRPr lang="en-US" altLang="zh-CN" sz="2600" b="1" dirty="0">
              <a:latin typeface="Times New Roman" panose="02020603050405020304" pitchFamily="18" charset="0"/>
              <a:ea typeface="黑体" panose="02010609060101010101" pitchFamily="49" charset="-122"/>
              <a:sym typeface="Symbol" panose="05050102010706020507" pitchFamily="18" charset="2"/>
            </a:endParaRPr>
          </a:p>
          <a:p>
            <a:pPr eaLnBrk="1" hangingPunct="1">
              <a:buNone/>
            </a:pPr>
            <a:r>
              <a:rPr lang="en-US" altLang="zh-CN" sz="2600" b="1" dirty="0">
                <a:latin typeface="Times New Roman" panose="02020603050405020304" pitchFamily="18" charset="0"/>
                <a:ea typeface="黑体" panose="02010609060101010101" pitchFamily="49" charset="-122"/>
              </a:rPr>
              <a:t>   </a:t>
            </a:r>
            <a:r>
              <a:rPr lang="zh-CN" altLang="en-US" sz="2600" b="1" dirty="0">
                <a:solidFill>
                  <a:srgbClr val="FF0000"/>
                </a:solidFill>
                <a:latin typeface="Times New Roman" panose="02020603050405020304" pitchFamily="18" charset="0"/>
                <a:ea typeface="黑体" panose="02010609060101010101" pitchFamily="49" charset="-122"/>
              </a:rPr>
              <a:t>如果没有罚款，则没有人违反交通规则。</a:t>
            </a:r>
            <a:r>
              <a:rPr lang="en-US" altLang="zh-CN" sz="2600" b="1" dirty="0">
                <a:solidFill>
                  <a:srgbClr val="FF0000"/>
                </a:solidFill>
                <a:latin typeface="Times New Roman" panose="02020603050405020304" pitchFamily="18" charset="0"/>
                <a:ea typeface="黑体" panose="02010609060101010101" pitchFamily="49" charset="-122"/>
              </a:rPr>
              <a:t>3</a:t>
            </a:r>
            <a:r>
              <a:rPr lang="en-US" altLang="zh-CN" sz="2600" b="1" dirty="0">
                <a:latin typeface="Times New Roman" panose="02020603050405020304" pitchFamily="18" charset="0"/>
                <a:ea typeface="黑体" panose="02010609060101010101" pitchFamily="49" charset="-122"/>
              </a:rPr>
              <a:t> </a:t>
            </a:r>
            <a:r>
              <a:rPr lang="en-US" altLang="zh-CN" sz="2400" b="1" dirty="0">
                <a:solidFill>
                  <a:schemeClr val="hlink"/>
                </a:solidFill>
                <a:latin typeface="Times New Roman" panose="02020603050405020304" pitchFamily="18" charset="0"/>
                <a:ea typeface="黑体" panose="02010609060101010101" pitchFamily="49" charset="-122"/>
              </a:rPr>
              <a:t>→</a:t>
            </a:r>
            <a:r>
              <a:rPr lang="en-US" altLang="zh-CN" sz="2600" b="1" dirty="0">
                <a:latin typeface="Times New Roman" panose="02020603050405020304" pitchFamily="18" charset="0"/>
                <a:ea typeface="黑体" panose="02010609060101010101" pitchFamily="49" charset="-122"/>
                <a:sym typeface="Symbol" panose="05050102010706020507" pitchFamily="18" charset="2"/>
              </a:rPr>
              <a:t> </a:t>
            </a:r>
            <a:r>
              <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rPr>
              <a:t>4</a:t>
            </a:r>
            <a:endParaRPr lang="en-US" altLang="zh-CN" sz="2600" b="1" dirty="0">
              <a:solidFill>
                <a:srgbClr val="FF0000"/>
              </a:solidFill>
              <a:latin typeface="Times New Roman" panose="02020603050405020304" pitchFamily="18" charset="0"/>
              <a:ea typeface="黑体" panose="02010609060101010101" pitchFamily="49" charset="-122"/>
              <a:sym typeface="Symbol" panose="05050102010706020507" pitchFamily="18" charset="2"/>
            </a:endParaRPr>
          </a:p>
        </p:txBody>
      </p:sp>
      <p:sp>
        <p:nvSpPr>
          <p:cNvPr id="164868" name="Rectangle 4"/>
          <p:cNvSpPr/>
          <p:nvPr/>
        </p:nvSpPr>
        <p:spPr>
          <a:xfrm>
            <a:off x="900113" y="3644900"/>
            <a:ext cx="7345362"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x(y(S(x,y)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z(P(z)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R(x,z))</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
        <p:nvSpPr>
          <p:cNvPr id="164869" name="Rectangle 5"/>
          <p:cNvSpPr/>
          <p:nvPr/>
        </p:nvSpPr>
        <p:spPr>
          <a:xfrm>
            <a:off x="971550" y="6092825"/>
            <a:ext cx="7345363" cy="431800"/>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stStyle>
          <a:p>
            <a:pPr marL="0" lvl="0" indent="0" algn="ctr" eaLnBrk="1" hangingPunct="1">
              <a:spcBef>
                <a:spcPct val="0"/>
              </a:spcBef>
              <a:buClrTx/>
              <a:buSzTx/>
              <a:buFontTx/>
              <a:buNone/>
            </a:pPr>
            <a:r>
              <a:rPr lang="en-US" altLang="zh-CN" sz="2800" b="1" dirty="0">
                <a:latin typeface="Times New Roman" panose="02020603050405020304" pitchFamily="18" charset="0"/>
                <a:ea typeface="黑体" panose="02010609060101010101" pitchFamily="49" charset="-122"/>
                <a:sym typeface="Symbol" panose="05050102010706020507" pitchFamily="18" charset="2"/>
              </a:rPr>
              <a:t>(z)P(z)</a:t>
            </a:r>
            <a:r>
              <a:rPr lang="en-US" altLang="zh-CN" sz="2800" dirty="0">
                <a:latin typeface="Times New Roman" panose="02020603050405020304" pitchFamily="18" charset="0"/>
                <a:ea typeface="黑体" panose="02010609060101010101" pitchFamily="49" charset="-122"/>
                <a:sym typeface="Symbol" panose="05050102010706020507" pitchFamily="18" charset="2"/>
              </a:rPr>
              <a:t>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(x)(y)(S(x,y) </a:t>
            </a:r>
            <a:r>
              <a:rPr lang="en-US" altLang="zh-CN" sz="2800" b="1" dirty="0">
                <a:latin typeface="Times New Roman" panose="02020603050405020304" pitchFamily="18" charset="0"/>
                <a:ea typeface="黑体" panose="02010609060101010101" pitchFamily="49" charset="-122"/>
              </a:rPr>
              <a:t>→</a:t>
            </a:r>
            <a:r>
              <a:rPr lang="en-US" altLang="zh-CN" sz="2800" b="1" dirty="0">
                <a:latin typeface="Times New Roman" panose="02020603050405020304" pitchFamily="18" charset="0"/>
                <a:ea typeface="黑体" panose="02010609060101010101" pitchFamily="49" charset="-122"/>
                <a:sym typeface="Symbol" panose="05050102010706020507" pitchFamily="18" charset="2"/>
              </a:rPr>
              <a:t> M(y))</a:t>
            </a:r>
            <a:endParaRPr lang="en-US" altLang="zh-CN" sz="2800" b="1" dirty="0">
              <a:latin typeface="Times New Roman" panose="02020603050405020304" pitchFamily="18" charset="0"/>
              <a:ea typeface="黑体" panose="02010609060101010101" pitchFamily="49"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64867">
                                            <p:txEl>
                                              <p:charRg st="54" end="77"/>
                                            </p:txEl>
                                          </p:spTgt>
                                        </p:tgtEl>
                                        <p:attrNameLst>
                                          <p:attrName>style.visibility</p:attrName>
                                        </p:attrNameLst>
                                      </p:cBhvr>
                                      <p:to>
                                        <p:strVal val="visible"/>
                                      </p:to>
                                    </p:set>
                                    <p:animEffect transition="in" filter="slide(fromBottom)">
                                      <p:cBhvr>
                                        <p:cTn id="7" dur="500"/>
                                        <p:tgtEl>
                                          <p:spTgt spid="164867">
                                            <p:txEl>
                                              <p:charRg st="54" end="77"/>
                                            </p:txEl>
                                          </p:spTgt>
                                        </p:tgtEl>
                                      </p:cBhvr>
                                    </p:animEffect>
                                  </p:childTnLst>
                                </p:cTn>
                              </p:par>
                              <p:par>
                                <p:cTn id="8" presetID="12" presetClass="entr" presetSubtype="4" fill="hold" nodeType="withEffect">
                                  <p:stCondLst>
                                    <p:cond delay="0"/>
                                  </p:stCondLst>
                                  <p:childTnLst>
                                    <p:set>
                                      <p:cBhvr>
                                        <p:cTn id="9" dur="1" fill="hold">
                                          <p:stCondLst>
                                            <p:cond delay="0"/>
                                          </p:stCondLst>
                                        </p:cTn>
                                        <p:tgtEl>
                                          <p:spTgt spid="164867">
                                            <p:txEl>
                                              <p:charRg st="77" end="108"/>
                                            </p:txEl>
                                          </p:spTgt>
                                        </p:tgtEl>
                                        <p:attrNameLst>
                                          <p:attrName>style.visibility</p:attrName>
                                        </p:attrNameLst>
                                      </p:cBhvr>
                                      <p:to>
                                        <p:strVal val="visible"/>
                                      </p:to>
                                    </p:set>
                                    <p:animEffect transition="in" filter="slide(fromBottom)">
                                      <p:cBhvr>
                                        <p:cTn id="10" dur="500"/>
                                        <p:tgtEl>
                                          <p:spTgt spid="164867">
                                            <p:txEl>
                                              <p:charRg st="77" end="108"/>
                                            </p:txEl>
                                          </p:spTgt>
                                        </p:tgtEl>
                                      </p:cBhvr>
                                    </p:animEffect>
                                  </p:childTnLst>
                                </p:cTn>
                              </p:par>
                              <p:par>
                                <p:cTn id="11" presetID="12" presetClass="entr" presetSubtype="4" fill="hold" nodeType="withEffect">
                                  <p:stCondLst>
                                    <p:cond delay="0"/>
                                  </p:stCondLst>
                                  <p:childTnLst>
                                    <p:set>
                                      <p:cBhvr>
                                        <p:cTn id="12" dur="1" fill="hold">
                                          <p:stCondLst>
                                            <p:cond delay="0"/>
                                          </p:stCondLst>
                                        </p:cTn>
                                        <p:tgtEl>
                                          <p:spTgt spid="164867">
                                            <p:txEl>
                                              <p:charRg st="108" end="132"/>
                                            </p:txEl>
                                          </p:spTgt>
                                        </p:tgtEl>
                                        <p:attrNameLst>
                                          <p:attrName>style.visibility</p:attrName>
                                        </p:attrNameLst>
                                      </p:cBhvr>
                                      <p:to>
                                        <p:strVal val="visible"/>
                                      </p:to>
                                    </p:set>
                                    <p:animEffect transition="in" filter="slide(fromBottom)">
                                      <p:cBhvr>
                                        <p:cTn id="13" dur="500"/>
                                        <p:tgtEl>
                                          <p:spTgt spid="164867">
                                            <p:txEl>
                                              <p:charRg st="108" end="132"/>
                                            </p:txEl>
                                          </p:spTgt>
                                        </p:tgtEl>
                                      </p:cBhvr>
                                    </p:animEffect>
                                  </p:childTnLst>
                                </p:cTn>
                              </p:par>
                              <p:par>
                                <p:cTn id="14" presetID="12" presetClass="entr" presetSubtype="4" fill="hold" nodeType="withEffect">
                                  <p:stCondLst>
                                    <p:cond delay="0"/>
                                  </p:stCondLst>
                                  <p:childTnLst>
                                    <p:set>
                                      <p:cBhvr>
                                        <p:cTn id="15" dur="1" fill="hold">
                                          <p:stCondLst>
                                            <p:cond delay="0"/>
                                          </p:stCondLst>
                                        </p:cTn>
                                        <p:tgtEl>
                                          <p:spTgt spid="164867">
                                            <p:txEl>
                                              <p:charRg st="132" end="163"/>
                                            </p:txEl>
                                          </p:spTgt>
                                        </p:tgtEl>
                                        <p:attrNameLst>
                                          <p:attrName>style.visibility</p:attrName>
                                        </p:attrNameLst>
                                      </p:cBhvr>
                                      <p:to>
                                        <p:strVal val="visible"/>
                                      </p:to>
                                    </p:set>
                                    <p:animEffect transition="in" filter="slide(fromBottom)">
                                      <p:cBhvr>
                                        <p:cTn id="16" dur="500"/>
                                        <p:tgtEl>
                                          <p:spTgt spid="164867">
                                            <p:txEl>
                                              <p:charRg st="132" end="16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2" presetClass="entr" presetSubtype="4" fill="hold" grpId="0" nodeType="clickEffect">
                                  <p:stCondLst>
                                    <p:cond delay="0"/>
                                  </p:stCondLst>
                                  <p:childTnLst>
                                    <p:set>
                                      <p:cBhvr>
                                        <p:cTn id="20" dur="1" fill="hold">
                                          <p:stCondLst>
                                            <p:cond delay="0"/>
                                          </p:stCondLst>
                                        </p:cTn>
                                        <p:tgtEl>
                                          <p:spTgt spid="164868"/>
                                        </p:tgtEl>
                                        <p:attrNameLst>
                                          <p:attrName>style.visibility</p:attrName>
                                        </p:attrNameLst>
                                      </p:cBhvr>
                                      <p:to>
                                        <p:strVal val="visible"/>
                                      </p:to>
                                    </p:set>
                                    <p:animEffect transition="in" filter="slide(fromBottom)">
                                      <p:cBhvr>
                                        <p:cTn id="21" dur="500"/>
                                        <p:tgtEl>
                                          <p:spTgt spid="164868"/>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nodeType="clickEffect">
                                  <p:stCondLst>
                                    <p:cond delay="0"/>
                                  </p:stCondLst>
                                  <p:childTnLst>
                                    <p:set>
                                      <p:cBhvr>
                                        <p:cTn id="25" dur="1" fill="hold">
                                          <p:stCondLst>
                                            <p:cond delay="0"/>
                                          </p:stCondLst>
                                        </p:cTn>
                                        <p:tgtEl>
                                          <p:spTgt spid="164867">
                                            <p:txEl>
                                              <p:charRg st="163" end="191"/>
                                            </p:txEl>
                                          </p:spTgt>
                                        </p:tgtEl>
                                        <p:attrNameLst>
                                          <p:attrName>style.visibility</p:attrName>
                                        </p:attrNameLst>
                                      </p:cBhvr>
                                      <p:to>
                                        <p:strVal val="visible"/>
                                      </p:to>
                                    </p:set>
                                    <p:animEffect transition="in" filter="slide(fromBottom)">
                                      <p:cBhvr>
                                        <p:cTn id="26" dur="500"/>
                                        <p:tgtEl>
                                          <p:spTgt spid="164867">
                                            <p:txEl>
                                              <p:charRg st="163" end="19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4" fill="hold" nodeType="clickEffect">
                                  <p:stCondLst>
                                    <p:cond delay="0"/>
                                  </p:stCondLst>
                                  <p:childTnLst>
                                    <p:set>
                                      <p:cBhvr>
                                        <p:cTn id="30" dur="1" fill="hold">
                                          <p:stCondLst>
                                            <p:cond delay="0"/>
                                          </p:stCondLst>
                                        </p:cTn>
                                        <p:tgtEl>
                                          <p:spTgt spid="164867">
                                            <p:txEl>
                                              <p:charRg st="191" end="220"/>
                                            </p:txEl>
                                          </p:spTgt>
                                        </p:tgtEl>
                                        <p:attrNameLst>
                                          <p:attrName>style.visibility</p:attrName>
                                        </p:attrNameLst>
                                      </p:cBhvr>
                                      <p:to>
                                        <p:strVal val="visible"/>
                                      </p:to>
                                    </p:set>
                                    <p:animEffect transition="in" filter="slide(fromBottom)">
                                      <p:cBhvr>
                                        <p:cTn id="31" dur="500"/>
                                        <p:tgtEl>
                                          <p:spTgt spid="164867">
                                            <p:txEl>
                                              <p:charRg st="191" end="220"/>
                                            </p:txEl>
                                          </p:spTgt>
                                        </p:tgtEl>
                                      </p:cBhvr>
                                    </p:animEffect>
                                  </p:childTnLst>
                                </p:cTn>
                              </p:par>
                              <p:par>
                                <p:cTn id="32" presetID="12" presetClass="entr" presetSubtype="4" fill="hold" nodeType="withEffect">
                                  <p:stCondLst>
                                    <p:cond delay="0"/>
                                  </p:stCondLst>
                                  <p:childTnLst>
                                    <p:set>
                                      <p:cBhvr>
                                        <p:cTn id="33" dur="1" fill="hold">
                                          <p:stCondLst>
                                            <p:cond delay="0"/>
                                          </p:stCondLst>
                                        </p:cTn>
                                        <p:tgtEl>
                                          <p:spTgt spid="164867">
                                            <p:txEl>
                                              <p:charRg st="220" end="258"/>
                                            </p:txEl>
                                          </p:spTgt>
                                        </p:tgtEl>
                                        <p:attrNameLst>
                                          <p:attrName>style.visibility</p:attrName>
                                        </p:attrNameLst>
                                      </p:cBhvr>
                                      <p:to>
                                        <p:strVal val="visible"/>
                                      </p:to>
                                    </p:set>
                                    <p:animEffect transition="in" filter="slide(fromBottom)">
                                      <p:cBhvr>
                                        <p:cTn id="34" dur="500"/>
                                        <p:tgtEl>
                                          <p:spTgt spid="164867">
                                            <p:txEl>
                                              <p:charRg st="220" end="258"/>
                                            </p:txEl>
                                          </p:spTgt>
                                        </p:tgtEl>
                                      </p:cBhvr>
                                    </p:animEffect>
                                  </p:childTnLst>
                                </p:cTn>
                              </p:par>
                              <p:par>
                                <p:cTn id="35" presetID="12" presetClass="entr" presetSubtype="4" fill="hold" nodeType="withEffect">
                                  <p:stCondLst>
                                    <p:cond delay="0"/>
                                  </p:stCondLst>
                                  <p:childTnLst>
                                    <p:set>
                                      <p:cBhvr>
                                        <p:cTn id="36" dur="1" fill="hold">
                                          <p:stCondLst>
                                            <p:cond delay="0"/>
                                          </p:stCondLst>
                                        </p:cTn>
                                        <p:tgtEl>
                                          <p:spTgt spid="164867">
                                            <p:txEl>
                                              <p:charRg st="258" end="285"/>
                                            </p:txEl>
                                          </p:spTgt>
                                        </p:tgtEl>
                                        <p:attrNameLst>
                                          <p:attrName>style.visibility</p:attrName>
                                        </p:attrNameLst>
                                      </p:cBhvr>
                                      <p:to>
                                        <p:strVal val="visible"/>
                                      </p:to>
                                    </p:set>
                                    <p:animEffect transition="in" filter="slide(fromBottom)">
                                      <p:cBhvr>
                                        <p:cTn id="37" dur="500"/>
                                        <p:tgtEl>
                                          <p:spTgt spid="164867">
                                            <p:txEl>
                                              <p:charRg st="258" end="28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2" presetClass="entr" presetSubtype="4" fill="hold" grpId="0" nodeType="clickEffect">
                                  <p:stCondLst>
                                    <p:cond delay="0"/>
                                  </p:stCondLst>
                                  <p:childTnLst>
                                    <p:set>
                                      <p:cBhvr>
                                        <p:cTn id="41" dur="1" fill="hold">
                                          <p:stCondLst>
                                            <p:cond delay="0"/>
                                          </p:stCondLst>
                                        </p:cTn>
                                        <p:tgtEl>
                                          <p:spTgt spid="164869"/>
                                        </p:tgtEl>
                                        <p:attrNameLst>
                                          <p:attrName>style.visibility</p:attrName>
                                        </p:attrNameLst>
                                      </p:cBhvr>
                                      <p:to>
                                        <p:strVal val="visible"/>
                                      </p:to>
                                    </p:set>
                                    <p:animEffect transition="in" filter="slide(fromBottom)">
                                      <p:cBhvr>
                                        <p:cTn id="42" dur="500"/>
                                        <p:tgtEl>
                                          <p:spTgt spid="1648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868" grpId="0" animBg="1"/>
      <p:bldP spid="164869" grpId="0" animBg="1"/>
    </p:bld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宋体"/>
        <a:cs typeface=""/>
      </a:majorFont>
      <a:minorFont>
        <a:latin typeface="Tahoma"/>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zh-CN" altLang="en-US" sz="2800" b="0" i="0" u="none" strike="noStrike" cap="none" normalizeH="0" baseline="0" smtClean="0">
            <a:ln>
              <a:noFill/>
            </a:ln>
            <a:solidFill>
              <a:schemeClr val="tx1"/>
            </a:solidFill>
            <a:effectLst/>
            <a:latin typeface="Tahoma" panose="020B0604030504040204" pitchFamily="34" charset="0"/>
            <a:ea typeface="黑体" panose="02010609060101010101" pitchFamily="49"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0</TotalTime>
  <Words>23064</Words>
  <Application>WPS 演示</Application>
  <PresentationFormat>全屏显示(4:3)</PresentationFormat>
  <Paragraphs>1321</Paragraphs>
  <Slides>106</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106</vt:i4>
      </vt:variant>
    </vt:vector>
  </HeadingPairs>
  <TitlesOfParts>
    <vt:vector size="118" baseType="lpstr">
      <vt:lpstr>Arial</vt:lpstr>
      <vt:lpstr>宋体</vt:lpstr>
      <vt:lpstr>Wingdings</vt:lpstr>
      <vt:lpstr>Tahoma</vt:lpstr>
      <vt:lpstr>黑体</vt:lpstr>
      <vt:lpstr>Times New Roman</vt:lpstr>
      <vt:lpstr>Symbol</vt:lpstr>
      <vt:lpstr>微软雅黑</vt:lpstr>
      <vt:lpstr>Arial Unicode MS</vt:lpstr>
      <vt:lpstr>楷体_GB2312</vt:lpstr>
      <vt:lpstr>新宋体</vt:lpstr>
      <vt:lpstr>Blends</vt:lpstr>
      <vt:lpstr>第二章 谓词逻辑</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 §1 谓词的概念与表示法</vt:lpstr>
      <vt:lpstr>第二章 谓词逻辑</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§2 命题函数与量词</vt:lpstr>
      <vt:lpstr>第二章 谓词逻辑</vt:lpstr>
      <vt:lpstr>§3 谓词公式与翻译</vt:lpstr>
      <vt:lpstr>§3 谓词公式与翻译</vt:lpstr>
      <vt:lpstr>§3 谓词公式与翻译</vt:lpstr>
      <vt:lpstr>§3 谓词公式与翻译</vt:lpstr>
      <vt:lpstr>§3 谓词公式与翻译</vt:lpstr>
      <vt:lpstr>§3 谓词公式与翻译</vt:lpstr>
      <vt:lpstr>§3 谓词公式与翻译</vt:lpstr>
      <vt:lpstr>§3 谓词公式与翻译</vt:lpstr>
      <vt:lpstr>第二章 谓词逻辑</vt:lpstr>
      <vt:lpstr>§4 变元的约束</vt:lpstr>
      <vt:lpstr>§4 变元的约束</vt:lpstr>
      <vt:lpstr>§4 变元的约束</vt:lpstr>
      <vt:lpstr>§4 变元的约束</vt:lpstr>
      <vt:lpstr>§4 变元的约束</vt:lpstr>
      <vt:lpstr>§4 变元的约束</vt:lpstr>
      <vt:lpstr>§4 变元的约束</vt:lpstr>
      <vt:lpstr>§4 变元的约束</vt:lpstr>
      <vt:lpstr>§4   变元的约束</vt:lpstr>
      <vt:lpstr>§4 变元的约束</vt:lpstr>
      <vt:lpstr>§4 变元的约束</vt:lpstr>
      <vt:lpstr>§4 变元的约束</vt:lpstr>
      <vt:lpstr>§4 变元的约束</vt:lpstr>
      <vt:lpstr>第二章 谓词逻辑</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§5  谓词演算的等价式与蕴含式</vt:lpstr>
      <vt:lpstr>第二章 谓词逻辑</vt:lpstr>
      <vt:lpstr>§6 前束范式</vt:lpstr>
      <vt:lpstr>§6 前束范式</vt:lpstr>
      <vt:lpstr>§6 前束范式</vt:lpstr>
      <vt:lpstr>§6 前束范式</vt:lpstr>
      <vt:lpstr>§6 前束范式</vt:lpstr>
      <vt:lpstr>§6 前束范式</vt:lpstr>
      <vt:lpstr>§6 前束范式</vt:lpstr>
      <vt:lpstr>§6 前束范式</vt:lpstr>
      <vt:lpstr>§6 前束范式</vt:lpstr>
      <vt:lpstr>§6 前束范式</vt:lpstr>
      <vt:lpstr>§6 前束范式</vt:lpstr>
      <vt:lpstr>第二章 谓词逻辑</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§7 谓词演算的推理理论</vt:lpstr>
      <vt:lpstr>PowerPoint 演示文稿</vt:lpstr>
      <vt:lpstr>§7 谓词演算的推理理论</vt:lpstr>
      <vt:lpstr>第二章小结</vt:lpstr>
      <vt:lpstr>第二章小结</vt:lpstr>
    </vt:vector>
  </TitlesOfParts>
  <Company>ZTE</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 谓词逻辑</dc:title>
  <dc:creator>王振英</dc:creator>
  <cp:lastModifiedBy>芬迪</cp:lastModifiedBy>
  <cp:revision>500</cp:revision>
  <dcterms:created xsi:type="dcterms:W3CDTF">2002-09-05T09:55:00Z</dcterms:created>
  <dcterms:modified xsi:type="dcterms:W3CDTF">2021-06-12T05:08:00Z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7D64F78D39FD4CF9A6F80943C75B19F1</vt:lpwstr>
  </property>
  <property fmtid="{D5CDD505-2E9C-101B-9397-08002B2CF9AE}" pid="3" name="KSOProductBuildVer">
    <vt:lpwstr>2052-11.1.0.10577</vt:lpwstr>
  </property>
</Properties>
</file>