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282" r:id="rId3"/>
    <p:sldId id="534" r:id="rId4"/>
    <p:sldId id="373" r:id="rId5"/>
    <p:sldId id="371" r:id="rId6"/>
    <p:sldId id="374" r:id="rId7"/>
    <p:sldId id="286" r:id="rId8"/>
    <p:sldId id="372" r:id="rId9"/>
    <p:sldId id="377" r:id="rId10"/>
    <p:sldId id="376" r:id="rId11"/>
    <p:sldId id="532" r:id="rId12"/>
    <p:sldId id="305" r:id="rId13"/>
    <p:sldId id="288" r:id="rId14"/>
    <p:sldId id="378" r:id="rId15"/>
    <p:sldId id="306" r:id="rId16"/>
    <p:sldId id="379" r:id="rId17"/>
    <p:sldId id="380" r:id="rId18"/>
    <p:sldId id="289" r:id="rId19"/>
    <p:sldId id="381" r:id="rId20"/>
    <p:sldId id="382" r:id="rId21"/>
    <p:sldId id="384" r:id="rId22"/>
    <p:sldId id="292" r:id="rId23"/>
    <p:sldId id="309" r:id="rId24"/>
    <p:sldId id="293" r:id="rId25"/>
    <p:sldId id="385" r:id="rId26"/>
    <p:sldId id="294" r:id="rId27"/>
    <p:sldId id="319" r:id="rId28"/>
    <p:sldId id="295" r:id="rId29"/>
    <p:sldId id="311" r:id="rId30"/>
    <p:sldId id="320" r:id="rId31"/>
    <p:sldId id="296" r:id="rId32"/>
    <p:sldId id="386" r:id="rId33"/>
    <p:sldId id="312" r:id="rId34"/>
    <p:sldId id="297" r:id="rId35"/>
    <p:sldId id="535" r:id="rId36"/>
    <p:sldId id="387" r:id="rId37"/>
    <p:sldId id="322" r:id="rId38"/>
    <p:sldId id="388" r:id="rId39"/>
    <p:sldId id="299" r:id="rId40"/>
    <p:sldId id="314" r:id="rId41"/>
    <p:sldId id="315" r:id="rId42"/>
    <p:sldId id="316" r:id="rId43"/>
    <p:sldId id="321" r:id="rId44"/>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600" b="1" i="0" u="none" kern="1200" baseline="0">
        <a:solidFill>
          <a:schemeClr val="tx1"/>
        </a:solidFill>
        <a:latin typeface="Times New Roman" panose="02020603050405020304" pitchFamily="18"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600" b="1" i="0" u="none" kern="1200" baseline="0">
        <a:solidFill>
          <a:schemeClr val="tx1"/>
        </a:solidFill>
        <a:latin typeface="Times New Roman" panose="02020603050405020304" pitchFamily="18"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600" b="1" i="0" u="none" kern="1200" baseline="0">
        <a:solidFill>
          <a:schemeClr val="tx1"/>
        </a:solidFill>
        <a:latin typeface="Times New Roman" panose="02020603050405020304" pitchFamily="18"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600" b="1" i="0" u="none" kern="1200" baseline="0">
        <a:solidFill>
          <a:schemeClr val="tx1"/>
        </a:solidFill>
        <a:latin typeface="Times New Roman" panose="02020603050405020304" pitchFamily="18"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600" b="1" i="0" u="none" kern="1200" baseline="0">
        <a:solidFill>
          <a:schemeClr val="tx1"/>
        </a:solidFill>
        <a:latin typeface="Times New Roman" panose="02020603050405020304" pitchFamily="18"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600" b="1" i="0" u="none" kern="1200" baseline="0">
        <a:solidFill>
          <a:schemeClr val="tx1"/>
        </a:solidFill>
        <a:latin typeface="Times New Roman" panose="02020603050405020304" pitchFamily="18"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600" b="1" i="0" u="none" kern="1200" baseline="0">
        <a:solidFill>
          <a:schemeClr val="tx1"/>
        </a:solidFill>
        <a:latin typeface="Times New Roman" panose="02020603050405020304" pitchFamily="18"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600" b="1" i="0" u="none" kern="1200" baseline="0">
        <a:solidFill>
          <a:schemeClr val="tx1"/>
        </a:solidFill>
        <a:latin typeface="Times New Roman" panose="02020603050405020304" pitchFamily="18"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600" b="1" i="0" u="none" kern="1200" baseline="0">
        <a:solidFill>
          <a:schemeClr val="tx1"/>
        </a:solidFill>
        <a:latin typeface="Times New Roman" panose="02020603050405020304" pitchFamily="18"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3333FF"/>
    <a:srgbClr val="FF0000"/>
    <a:srgbClr val="FFFF00"/>
    <a:srgbClr val="CC0099"/>
    <a:srgbClr val="0000CC"/>
    <a:srgbClr val="0000FF"/>
    <a:srgbClr val="69FF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8926"/>
    <p:restoredTop sz="97202"/>
  </p:normalViewPr>
  <p:slideViewPr>
    <p:cSldViewPr showGuides="1">
      <p:cViewPr varScale="1">
        <p:scale>
          <a:sx n="127" d="100"/>
          <a:sy n="127" d="100"/>
        </p:scale>
        <p:origin x="1548"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235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handoutMaster" Target="handoutMasters/handoutMaster1.xml"/><Relationship Id="rId45" Type="http://schemas.openxmlformats.org/officeDocument/2006/relationships/notesMaster" Target="notesMasters/notesMaster1.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86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lnSpc>
                <a:spcPct val="120000"/>
              </a:lnSpc>
              <a:buClr>
                <a:schemeClr val="folHlink"/>
              </a:buClr>
              <a:buSzPct val="60000"/>
              <a:buFont typeface="Wingdings" panose="05000000000000000000" pitchFamily="2" charset="2"/>
              <a:buNone/>
              <a:defRPr sz="1200">
                <a:ea typeface="宋体" panose="02010600030101010101" pitchFamily="2" charset="-122"/>
              </a:defRPr>
            </a:lvl1p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86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lnSpc>
                <a:spcPct val="120000"/>
              </a:lnSpc>
              <a:buClr>
                <a:schemeClr val="folHlink"/>
              </a:buClr>
              <a:buSzPct val="60000"/>
              <a:buFont typeface="Wingdings" panose="05000000000000000000" pitchFamily="2" charset="2"/>
              <a:buNone/>
              <a:defRPr sz="1200">
                <a:ea typeface="宋体" panose="02010600030101010101" pitchFamily="2" charset="-122"/>
              </a:defRPr>
            </a:lvl1pPr>
          </a:lstStyle>
          <a:p>
            <a:pPr marL="0" marR="0" lvl="0" indent="0" algn="r"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986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86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20000"/>
              </a:lnSpc>
              <a:buClr>
                <a:schemeClr val="folHlink"/>
              </a:buClr>
              <a:buSzPct val="60000"/>
              <a:buFont typeface="Wingdings" panose="05000000000000000000" pitchFamily="2" charset="2"/>
              <a:buNone/>
              <a:defRPr sz="1200">
                <a:ea typeface="宋体" panose="02010600030101010101" pitchFamily="2" charset="-122"/>
              </a:defRPr>
            </a:lvl1p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86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lnSpc>
                <a:spcPct val="120000"/>
              </a:lnSpc>
              <a:buClr>
                <a:schemeClr val="folHlink"/>
              </a:buClr>
              <a:buSzPct val="60000"/>
              <a:buFont typeface="Wingdings" panose="05000000000000000000" pitchFamily="2" charset="2"/>
              <a:buNone/>
              <a:defRPr sz="1200">
                <a:ea typeface="宋体" panose="02010600030101010101" pitchFamily="2" charset="-122"/>
              </a:defRPr>
            </a:lvl1pPr>
          </a:lstStyle>
          <a:p>
            <a:pPr marL="0" marR="0" lvl="0" indent="0" algn="r"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fld id="{98A126C7-9B8C-41DE-9E00-B93EFE97C581}" type="slidenum">
              <a:rPr kumimoji="1" lang="zh-CN" altLang="en-US"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grpSp>
          <p:nvGrpSpPr>
            <p:cNvPr id="2057"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endPar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grpSp>
      <p:sp>
        <p:nvSpPr>
          <p:cNvPr id="7180"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4"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2551EE8-F18F-4FE5-BE23-EC28EADD8C57}" type="slidenum">
              <a:rPr kumimoji="0" lang="zh-CN" altLang="en-US" sz="1400" b="0" i="0" u="none" strike="noStrike" kern="1200" cap="none" spc="0" normalizeH="0" baseline="0" noProof="0">
                <a:ln>
                  <a:noFill/>
                </a:ln>
                <a:solidFill>
                  <a:schemeClr val="bg2"/>
                </a:solidFill>
                <a:effectLst/>
                <a:uLnTx/>
                <a:uFillTx/>
                <a:latin typeface="+mn-lt"/>
                <a:ea typeface="+mn-ea"/>
                <a:cs typeface="+mn-cs"/>
              </a:rPr>
            </a:fld>
            <a:endParaRPr kumimoji="0" lang="en-US" altLang="zh-CN" sz="1400" b="0" i="0" u="none" strike="noStrike" kern="1200" cap="none" spc="0" normalizeH="0" baseline="0" noProof="0">
              <a:ln>
                <a:noFill/>
              </a:ln>
              <a:solidFill>
                <a:schemeClr val="bg2"/>
              </a:solidFill>
              <a:effectLst/>
              <a:uLnTx/>
              <a:uFillTx/>
              <a:latin typeface="+mn-lt"/>
              <a:ea typeface="+mn-ea"/>
              <a:cs typeface="+mn-cs"/>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11963" y="0"/>
            <a:ext cx="2143125" cy="60198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381000" y="0"/>
            <a:ext cx="6278563" cy="60198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381000" y="1400175"/>
            <a:ext cx="4210050" cy="4619625"/>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hasCustomPrompt="1"/>
          </p:nvPr>
        </p:nvSpPr>
        <p:spPr>
          <a:xfrm>
            <a:off x="4743450" y="1400175"/>
            <a:ext cx="4211638" cy="2233613"/>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hasCustomPrompt="1"/>
          </p:nvPr>
        </p:nvSpPr>
        <p:spPr>
          <a:xfrm>
            <a:off x="4743450" y="3786188"/>
            <a:ext cx="4211638" cy="2233612"/>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灯片编号占位符 7"/>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0"/>
            <a:ext cx="7793037"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hasCustomPrompt="1"/>
          </p:nvPr>
        </p:nvSpPr>
        <p:spPr>
          <a:xfrm>
            <a:off x="381000" y="1400175"/>
            <a:ext cx="4210050" cy="4619625"/>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743450" y="1400175"/>
            <a:ext cx="4211638" cy="4619625"/>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381000" y="1400175"/>
            <a:ext cx="4210050" cy="4619625"/>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743450" y="1400175"/>
            <a:ext cx="4211638" cy="4619625"/>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481013"/>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481013"/>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903288"/>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903288"/>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8302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373063"/>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1636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1pPr>
            <a:lvl2pPr marL="742950" indent="-28575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2pPr>
            <a:lvl3pPr marL="11430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3pPr>
            <a:lvl4pPr marL="16002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4pPr>
            <a:lvl5pPr marL="2057400" indent="-228600">
              <a:lnSpc>
                <a:spcPct val="120000"/>
              </a:lnSpc>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lnSpc>
                <a:spcPct val="120000"/>
              </a:lnSpc>
              <a:spcBef>
                <a:spcPct val="0"/>
              </a:spcBef>
              <a:spcAft>
                <a:spcPct val="0"/>
              </a:spcAft>
              <a:buClr>
                <a:schemeClr val="folHlink"/>
              </a:buClr>
              <a:buSzPct val="60000"/>
              <a:buFont typeface="Wingdings" panose="05000000000000000000" pitchFamily="2" charset="2"/>
              <a:defRPr kumimoji="1" sz="2600" b="1">
                <a:solidFill>
                  <a:schemeClr val="tx1"/>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0"/>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381000" y="1400175"/>
            <a:ext cx="8574088" cy="46196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155" name="Rectangle 11"/>
          <p:cNvSpPr>
            <a:spLocks noGrp="1" noChangeArrowheads="1"/>
          </p:cNvSpPr>
          <p:nvPr>
            <p:ph type="dt" sz="half" idx="2"/>
          </p:nvPr>
        </p:nvSpPr>
        <p:spPr bwMode="auto">
          <a:xfrm>
            <a:off x="914400" y="6172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lnSpc>
                <a:spcPct val="100000"/>
              </a:lnSpc>
              <a:buClrTx/>
              <a:buSzTx/>
              <a:buFontTx/>
              <a:buNone/>
              <a:defRPr kumimoji="0" sz="1400" b="0">
                <a:latin typeface="+mn-lt"/>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156" name="Rectangle 12"/>
          <p:cNvSpPr>
            <a:spLocks noGrp="1" noChangeArrowheads="1"/>
          </p:cNvSpPr>
          <p:nvPr>
            <p:ph type="ftr" sz="quarter" idx="3"/>
          </p:nvPr>
        </p:nvSpPr>
        <p:spPr bwMode="auto">
          <a:xfrm>
            <a:off x="3352800" y="61722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lnSpc>
                <a:spcPct val="100000"/>
              </a:lnSpc>
              <a:buClrTx/>
              <a:buSzTx/>
              <a:buFontTx/>
              <a:buNone/>
              <a:defRPr kumimoji="0" sz="1400" b="0">
                <a:latin typeface="+mn-lt"/>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157" name="Rectangle 13"/>
          <p:cNvSpPr>
            <a:spLocks noGrp="1" noChangeArrowheads="1"/>
          </p:cNvSpPr>
          <p:nvPr>
            <p:ph type="sldNum" sz="quarter" idx="4"/>
          </p:nvPr>
        </p:nvSpPr>
        <p:spPr bwMode="auto">
          <a:xfrm>
            <a:off x="70866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lnSpc>
                <a:spcPct val="100000"/>
              </a:lnSpc>
              <a:buClrTx/>
              <a:buSzTx/>
              <a:buFontTx/>
              <a:buNone/>
              <a:defRPr kumimoji="0" sz="1400" b="0">
                <a:latin typeface="+mn-lt"/>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62B1713-7CF2-48F8-85AA-31CF36B9DCF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19EDA58-3A1C-4988-A940-CC8D2B2BAC59}"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099" name="Rectangle 2"/>
          <p:cNvSpPr>
            <a:spLocks noGrp="1"/>
          </p:cNvSpPr>
          <p:nvPr>
            <p:ph type="title"/>
          </p:nvPr>
        </p:nvSpPr>
        <p:spPr/>
        <p:txBody>
          <a:bodyPr vert="horz" wrap="square" lIns="91440" tIns="45720" rIns="91440" bIns="45720" anchor="b" anchorCtr="0"/>
          <a:p>
            <a:pPr eaLnBrk="1" hangingPunct="1"/>
            <a:r>
              <a:rPr lang="zh-CN" altLang="en-US" b="1" dirty="0">
                <a:solidFill>
                  <a:srgbClr val="0000CC"/>
                </a:solidFill>
                <a:latin typeface="黑体" panose="02010609060101010101" pitchFamily="49" charset="-122"/>
                <a:ea typeface="黑体" panose="02010609060101010101" pitchFamily="49" charset="-122"/>
              </a:rPr>
              <a:t>第三篇   代数系统</a:t>
            </a:r>
            <a:endParaRPr lang="en-US" altLang="zh-CN" b="1" dirty="0">
              <a:solidFill>
                <a:srgbClr val="0000CC"/>
              </a:solidFill>
              <a:latin typeface="黑体" panose="02010609060101010101" pitchFamily="49" charset="-122"/>
              <a:ea typeface="黑体" panose="02010609060101010101" pitchFamily="49" charset="-122"/>
            </a:endParaRPr>
          </a:p>
        </p:txBody>
      </p:sp>
      <p:sp>
        <p:nvSpPr>
          <p:cNvPr id="4100" name="Rectangle 3"/>
          <p:cNvSpPr>
            <a:spLocks noGrp="1"/>
          </p:cNvSpPr>
          <p:nvPr>
            <p:ph idx="1" hasCustomPrompt="1"/>
          </p:nvPr>
        </p:nvSpPr>
        <p:spPr>
          <a:xfrm>
            <a:off x="381000" y="1447800"/>
            <a:ext cx="8439150" cy="4619625"/>
          </a:xfrm>
        </p:spPr>
        <p:txBody>
          <a:bodyPr vert="horz" wrap="square" lIns="91440" tIns="45720" rIns="91440" bIns="45720" anchor="t" anchorCtr="0"/>
          <a:p>
            <a:pPr marL="0" indent="716280" eaLnBrk="1" hangingPunct="1">
              <a:lnSpc>
                <a:spcPct val="120000"/>
              </a:lnSpc>
              <a:buNone/>
            </a:pPr>
            <a:r>
              <a:rPr lang="zh-CN" altLang="en-US" sz="2800" b="1" dirty="0">
                <a:latin typeface="黑体" panose="02010609060101010101" pitchFamily="49" charset="-122"/>
                <a:ea typeface="黑体" panose="02010609060101010101" pitchFamily="49" charset="-122"/>
              </a:rPr>
              <a:t>本篇用代数方法来研究数学结构</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故又叫</a:t>
            </a:r>
            <a:r>
              <a:rPr lang="zh-CN" altLang="en-US" sz="2800" b="1" dirty="0">
                <a:solidFill>
                  <a:schemeClr val="hlink"/>
                </a:solidFill>
                <a:latin typeface="黑体" panose="02010609060101010101" pitchFamily="49" charset="-122"/>
                <a:ea typeface="黑体" panose="02010609060101010101" pitchFamily="49" charset="-122"/>
              </a:rPr>
              <a:t>代数结构</a:t>
            </a:r>
            <a:r>
              <a:rPr lang="zh-CN" altLang="en-US" sz="2800" b="1" dirty="0">
                <a:latin typeface="黑体" panose="02010609060101010101" pitchFamily="49" charset="-122"/>
                <a:ea typeface="黑体" panose="02010609060101010101" pitchFamily="49" charset="-122"/>
              </a:rPr>
              <a:t>或</a:t>
            </a:r>
            <a:r>
              <a:rPr lang="zh-CN" altLang="en-US" sz="2800" b="1" dirty="0">
                <a:solidFill>
                  <a:schemeClr val="hlink"/>
                </a:solidFill>
                <a:latin typeface="黑体" panose="02010609060101010101" pitchFamily="49" charset="-122"/>
                <a:ea typeface="黑体" panose="02010609060101010101" pitchFamily="49" charset="-122"/>
              </a:rPr>
              <a:t>近世代数</a:t>
            </a:r>
            <a:r>
              <a:rPr lang="zh-CN" altLang="en-US" sz="2800" b="1" dirty="0">
                <a:latin typeface="黑体" panose="02010609060101010101" pitchFamily="49" charset="-122"/>
                <a:ea typeface="黑体" panose="02010609060101010101" pitchFamily="49" charset="-122"/>
              </a:rPr>
              <a:t>。它将用抽象的方法来研究集合上的关系和运算。</a:t>
            </a:r>
            <a:endParaRPr lang="zh-CN" altLang="en-US" sz="2800" b="1" dirty="0">
              <a:latin typeface="黑体" panose="02010609060101010101" pitchFamily="49" charset="-122"/>
              <a:ea typeface="黑体" panose="02010609060101010101" pitchFamily="49" charset="-122"/>
            </a:endParaRPr>
          </a:p>
          <a:p>
            <a:pPr marL="0" indent="716280" eaLnBrk="1" hangingPunct="1">
              <a:lnSpc>
                <a:spcPct val="120000"/>
              </a:lnSpc>
              <a:buNone/>
            </a:pPr>
            <a:r>
              <a:rPr lang="zh-CN" altLang="en-US" sz="2800" b="1" dirty="0">
                <a:latin typeface="黑体" panose="02010609060101010101" pitchFamily="49" charset="-122"/>
                <a:ea typeface="黑体" panose="02010609060101010101" pitchFamily="49" charset="-122"/>
              </a:rPr>
              <a:t>代数的概念和方法已经渗透到计算机科学的许多分支中</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它对程序理论</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数据结构</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编码理论的研究和逻辑电路的设计已具有理论和实践的指导意义。本篇讨论一些典型的代数系统及其性质（包括格）。 </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6687182-36B8-40C2-943E-407A27BD34AE}"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3315" name="Rectangle 2"/>
          <p:cNvSpPr>
            <a:spLocks noGrp="1"/>
          </p:cNvSpPr>
          <p:nvPr>
            <p:ph type="title"/>
          </p:nvPr>
        </p:nvSpPr>
        <p:spPr/>
        <p:txBody>
          <a:bodyPr vert="horz" wrap="square" lIns="91440" tIns="45720" rIns="91440" bIns="45720" anchor="b" anchorCtr="0"/>
          <a:p>
            <a:pPr eaLnBrk="1" hangingPunct="1"/>
            <a:r>
              <a:rPr lang="zh-CN" altLang="en-US" sz="3200" b="1" dirty="0">
                <a:solidFill>
                  <a:srgbClr val="0000CC"/>
                </a:solidFill>
                <a:latin typeface="黑体" panose="02010609060101010101" pitchFamily="49" charset="-122"/>
                <a:ea typeface="黑体" panose="02010609060101010101" pitchFamily="49" charset="-122"/>
              </a:rPr>
              <a:t>第五章    代数结构</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312323" name="Rectangle 3"/>
          <p:cNvSpPr>
            <a:spLocks noGrp="1"/>
          </p:cNvSpPr>
          <p:nvPr>
            <p:ph idx="1" hasCustomPrompt="1"/>
          </p:nvPr>
        </p:nvSpPr>
        <p:spPr>
          <a:xfrm>
            <a:off x="1066800" y="1600200"/>
            <a:ext cx="5562600" cy="4619625"/>
          </a:xfrm>
        </p:spPr>
        <p:txBody>
          <a:bodyPr vert="horz" wrap="square" lIns="91440" tIns="45720" rIns="91440" bIns="45720" anchor="t" anchorCtr="0"/>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§1	代数系统的引入</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§2	运算及其性质</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§3	半群</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§4	群与子群</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§5	阿贝尔群和循环群</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7</a:t>
            </a:r>
            <a:r>
              <a:rPr lang="zh-CN" altLang="en-US" sz="2800"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陪集与拉格朗日定理</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8</a:t>
            </a:r>
            <a:r>
              <a:rPr lang="zh-CN" altLang="en-US" sz="2800" b="1" dirty="0">
                <a:latin typeface="Times New Roman" panose="02020603050405020304" pitchFamily="18" charset="0"/>
                <a:ea typeface="黑体" panose="02010609060101010101" pitchFamily="49" charset="-122"/>
              </a:rPr>
              <a:t>	同态与同构</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9</a:t>
            </a:r>
            <a:r>
              <a:rPr lang="zh-CN" altLang="en-US" sz="2800" b="1" dirty="0">
                <a:latin typeface="Times New Roman" panose="02020603050405020304" pitchFamily="18" charset="0"/>
                <a:ea typeface="黑体" panose="02010609060101010101" pitchFamily="49" charset="-122"/>
              </a:rPr>
              <a:t>    环和域</a:t>
            </a:r>
            <a:endParaRPr lang="zh-CN" altLang="en-US" dirty="0">
              <a:latin typeface="Times New Roman" panose="02020603050405020304" pitchFamily="18" charset="0"/>
              <a:ea typeface="黑体" panose="02010609060101010101" pitchFamily="49" charset="-122"/>
            </a:endParaRPr>
          </a:p>
        </p:txBody>
      </p:sp>
      <p:pic>
        <p:nvPicPr>
          <p:cNvPr id="312324" name="Picture 4"/>
          <p:cNvPicPr>
            <a:picLocks noChangeAspect="1"/>
          </p:cNvPicPr>
          <p:nvPr/>
        </p:nvPicPr>
        <p:blipFill>
          <a:blip r:embed="rId1"/>
          <a:stretch>
            <a:fillRect/>
          </a:stretch>
        </p:blipFill>
        <p:spPr>
          <a:xfrm>
            <a:off x="755650" y="2352675"/>
            <a:ext cx="360363" cy="2841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12324"/>
                                        </p:tgtEl>
                                        <p:attrNameLst>
                                          <p:attrName>style.visibility</p:attrName>
                                        </p:attrNameLst>
                                      </p:cBhvr>
                                      <p:to>
                                        <p:strVal val="visible"/>
                                      </p:to>
                                    </p:set>
                                    <p:anim calcmode="lin" valueType="num">
                                      <p:cBhvr additive="base">
                                        <p:cTn id="7" dur="500" fill="hold"/>
                                        <p:tgtEl>
                                          <p:spTgt spid="312324"/>
                                        </p:tgtEl>
                                        <p:attrNameLst>
                                          <p:attrName>ppt_x</p:attrName>
                                        </p:attrNameLst>
                                      </p:cBhvr>
                                      <p:tavLst>
                                        <p:tav tm="0">
                                          <p:val>
                                            <p:strVal val="0-#ppt_w/2"/>
                                          </p:val>
                                        </p:tav>
                                        <p:tav tm="100000">
                                          <p:val>
                                            <p:strVal val="#ppt_x"/>
                                          </p:val>
                                        </p:tav>
                                      </p:tavLst>
                                    </p:anim>
                                    <p:anim calcmode="lin" valueType="num">
                                      <p:cBhvr additive="base">
                                        <p:cTn id="8" dur="500" fill="hold"/>
                                        <p:tgtEl>
                                          <p:spTgt spid="31232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mph" presetSubtype="0" nodeType="afterEffect">
                                  <p:stCondLst>
                                    <p:cond delay="0"/>
                                  </p:stCondLst>
                                  <p:childTnLst>
                                    <p:set>
                                      <p:cBhvr rctx="PPT">
                                        <p:cTn id="11" dur="indefinite"/>
                                        <p:tgtEl>
                                          <p:spTgt spid="312323">
                                            <p:txEl>
                                              <p:charRg st="21" end="27"/>
                                            </p:txEl>
                                          </p:spTgt>
                                        </p:tgtEl>
                                        <p:attrNameLst>
                                          <p:attrName>style.opacity</p:attrName>
                                        </p:attrNameLst>
                                      </p:cBhvr>
                                      <p:to>
                                        <p:strVal val="0.15"/>
                                      </p:to>
                                    </p:set>
                                    <p:animEffect filter="image" prLst="opacity: 0.15">
                                      <p:cBhvr rctx="IE">
                                        <p:cTn id="12" dur="indefinite"/>
                                        <p:tgtEl>
                                          <p:spTgt spid="312323">
                                            <p:txEl>
                                              <p:charRg st="21" end="27"/>
                                            </p:txEl>
                                          </p:spTgt>
                                        </p:tgtEl>
                                      </p:cBhvr>
                                    </p:animEffect>
                                  </p:childTnLst>
                                </p:cTn>
                              </p:par>
                              <p:par>
                                <p:cTn id="13" presetID="9" presetClass="emph" presetSubtype="0" nodeType="withEffect">
                                  <p:stCondLst>
                                    <p:cond delay="0"/>
                                  </p:stCondLst>
                                  <p:childTnLst>
                                    <p:set>
                                      <p:cBhvr rctx="PPT">
                                        <p:cTn id="14" dur="indefinite"/>
                                        <p:tgtEl>
                                          <p:spTgt spid="312323">
                                            <p:txEl>
                                              <p:charRg st="27" end="35"/>
                                            </p:txEl>
                                          </p:spTgt>
                                        </p:tgtEl>
                                        <p:attrNameLst>
                                          <p:attrName>style.opacity</p:attrName>
                                        </p:attrNameLst>
                                      </p:cBhvr>
                                      <p:to>
                                        <p:strVal val="0.15"/>
                                      </p:to>
                                    </p:set>
                                    <p:animEffect filter="image" prLst="opacity: 0.15">
                                      <p:cBhvr rctx="IE">
                                        <p:cTn id="15" dur="indefinite"/>
                                        <p:tgtEl>
                                          <p:spTgt spid="312323">
                                            <p:txEl>
                                              <p:charRg st="27" end="35"/>
                                            </p:txEl>
                                          </p:spTgt>
                                        </p:tgtEl>
                                      </p:cBhvr>
                                    </p:animEffect>
                                  </p:childTnLst>
                                </p:cTn>
                              </p:par>
                              <p:par>
                                <p:cTn id="16" presetID="9" presetClass="emph" presetSubtype="0" nodeType="withEffect">
                                  <p:stCondLst>
                                    <p:cond delay="0"/>
                                  </p:stCondLst>
                                  <p:childTnLst>
                                    <p:set>
                                      <p:cBhvr rctx="PPT">
                                        <p:cTn id="17" dur="indefinite"/>
                                        <p:tgtEl>
                                          <p:spTgt spid="312323">
                                            <p:txEl>
                                              <p:charRg st="35" end="47"/>
                                            </p:txEl>
                                          </p:spTgt>
                                        </p:tgtEl>
                                        <p:attrNameLst>
                                          <p:attrName>style.opacity</p:attrName>
                                        </p:attrNameLst>
                                      </p:cBhvr>
                                      <p:to>
                                        <p:strVal val="0.15"/>
                                      </p:to>
                                    </p:set>
                                    <p:animEffect filter="image" prLst="opacity: 0.15">
                                      <p:cBhvr rctx="IE">
                                        <p:cTn id="18" dur="indefinite"/>
                                        <p:tgtEl>
                                          <p:spTgt spid="312323">
                                            <p:txEl>
                                              <p:charRg st="35" end="47"/>
                                            </p:txEl>
                                          </p:spTgt>
                                        </p:tgtEl>
                                      </p:cBhvr>
                                    </p:animEffect>
                                  </p:childTnLst>
                                </p:cTn>
                              </p:par>
                              <p:par>
                                <p:cTn id="19" presetID="9" presetClass="emph" presetSubtype="0" nodeType="withEffect">
                                  <p:stCondLst>
                                    <p:cond delay="0"/>
                                  </p:stCondLst>
                                  <p:childTnLst>
                                    <p:set>
                                      <p:cBhvr rctx="PPT">
                                        <p:cTn id="20" dur="indefinite"/>
                                        <p:tgtEl>
                                          <p:spTgt spid="312323">
                                            <p:txEl>
                                              <p:charRg st="47" end="60"/>
                                            </p:txEl>
                                          </p:spTgt>
                                        </p:tgtEl>
                                        <p:attrNameLst>
                                          <p:attrName>style.opacity</p:attrName>
                                        </p:attrNameLst>
                                      </p:cBhvr>
                                      <p:to>
                                        <p:strVal val="0.15"/>
                                      </p:to>
                                    </p:set>
                                    <p:animEffect filter="image" prLst="opacity: 0.15">
                                      <p:cBhvr rctx="IE">
                                        <p:cTn id="21" dur="indefinite"/>
                                        <p:tgtEl>
                                          <p:spTgt spid="312323">
                                            <p:txEl>
                                              <p:charRg st="47" end="60"/>
                                            </p:txEl>
                                          </p:spTgt>
                                        </p:tgtEl>
                                      </p:cBhvr>
                                    </p:animEffect>
                                  </p:childTnLst>
                                </p:cTn>
                              </p:par>
                              <p:par>
                                <p:cTn id="22" presetID="9" presetClass="emph" presetSubtype="0" nodeType="withEffect">
                                  <p:stCondLst>
                                    <p:cond delay="0"/>
                                  </p:stCondLst>
                                  <p:childTnLst>
                                    <p:set>
                                      <p:cBhvr rctx="PPT">
                                        <p:cTn id="23" dur="indefinite"/>
                                        <p:tgtEl>
                                          <p:spTgt spid="312323">
                                            <p:txEl>
                                              <p:charRg st="60" end="69"/>
                                            </p:txEl>
                                          </p:spTgt>
                                        </p:tgtEl>
                                        <p:attrNameLst>
                                          <p:attrName>style.opacity</p:attrName>
                                        </p:attrNameLst>
                                      </p:cBhvr>
                                      <p:to>
                                        <p:strVal val="0.15"/>
                                      </p:to>
                                    </p:set>
                                    <p:animEffect filter="image" prLst="opacity: 0.15">
                                      <p:cBhvr rctx="IE">
                                        <p:cTn id="24" dur="indefinite"/>
                                        <p:tgtEl>
                                          <p:spTgt spid="312323">
                                            <p:txEl>
                                              <p:charRg st="60" end="69"/>
                                            </p:txEl>
                                          </p:spTgt>
                                        </p:tgtEl>
                                      </p:cBhvr>
                                    </p:animEffect>
                                  </p:childTnLst>
                                </p:cTn>
                              </p:par>
                              <p:par>
                                <p:cTn id="25" presetID="9" presetClass="emph" presetSubtype="0" nodeType="withEffect">
                                  <p:stCondLst>
                                    <p:cond delay="0"/>
                                  </p:stCondLst>
                                  <p:childTnLst>
                                    <p:set>
                                      <p:cBhvr rctx="PPT">
                                        <p:cTn id="26" dur="indefinite"/>
                                        <p:tgtEl>
                                          <p:spTgt spid="312323">
                                            <p:txEl>
                                              <p:charRg st="69" end="79"/>
                                            </p:txEl>
                                          </p:spTgt>
                                        </p:tgtEl>
                                        <p:attrNameLst>
                                          <p:attrName>style.opacity</p:attrName>
                                        </p:attrNameLst>
                                      </p:cBhvr>
                                      <p:to>
                                        <p:strVal val="0.15"/>
                                      </p:to>
                                    </p:set>
                                    <p:animEffect filter="image" prLst="opacity: 0.15">
                                      <p:cBhvr rctx="IE">
                                        <p:cTn id="27" dur="indefinite"/>
                                        <p:tgtEl>
                                          <p:spTgt spid="312323">
                                            <p:txEl>
                                              <p:charRg st="69" end="79"/>
                                            </p:txEl>
                                          </p:spTgt>
                                        </p:tgtEl>
                                      </p:cBhvr>
                                    </p:animEffect>
                                  </p:childTnLst>
                                </p:cTn>
                              </p:par>
                              <p:par>
                                <p:cTn id="28" presetID="9" presetClass="emph" presetSubtype="0" nodeType="withEffect">
                                  <p:stCondLst>
                                    <p:cond delay="0"/>
                                  </p:stCondLst>
                                  <p:childTnLst>
                                    <p:set>
                                      <p:cBhvr rctx="PPT">
                                        <p:cTn id="29" dur="indefinite"/>
                                        <p:tgtEl>
                                          <p:spTgt spid="312323">
                                            <p:txEl>
                                              <p:charRg st="0" end="11"/>
                                            </p:txEl>
                                          </p:spTgt>
                                        </p:tgtEl>
                                        <p:attrNameLst>
                                          <p:attrName>style.opacity</p:attrName>
                                        </p:attrNameLst>
                                      </p:cBhvr>
                                      <p:to>
                                        <p:strVal val="0.15"/>
                                      </p:to>
                                    </p:set>
                                    <p:animEffect filter="image" prLst="opacity: 0.15">
                                      <p:cBhvr rctx="IE">
                                        <p:cTn id="30" dur="indefinite"/>
                                        <p:tgtEl>
                                          <p:spTgt spid="312323">
                                            <p:txEl>
                                              <p:charRg st="0"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4CEC2C8-B0A7-45D0-A151-364FB0B2AEEB}"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433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4340" name="Rectangle 3"/>
          <p:cNvSpPr>
            <a:spLocks noGrp="1"/>
          </p:cNvSpPr>
          <p:nvPr>
            <p:ph idx="1" hasCustomPrompt="1"/>
          </p:nvPr>
        </p:nvSpPr>
        <p:spPr>
          <a:xfrm>
            <a:off x="381000" y="1400175"/>
            <a:ext cx="8458200" cy="2105025"/>
          </a:xfrm>
        </p:spPr>
        <p:txBody>
          <a:bodyPr vert="horz" wrap="square" lIns="91440" tIns="45720" rIns="91440" bIns="45720" anchor="t" anchorCtr="0"/>
          <a:p>
            <a:pPr marL="767080" indent="-767080" eaLnBrk="1" hangingPunct="1">
              <a:lnSpc>
                <a:spcPct val="120000"/>
              </a:lnSpc>
              <a:buNone/>
            </a:pPr>
            <a:r>
              <a:rPr lang="en-US" altLang="zh-CN" sz="2600" b="1" dirty="0">
                <a:solidFill>
                  <a:schemeClr val="hlink"/>
                </a:solidFill>
                <a:latin typeface="Times New Roman" panose="02020603050405020304" pitchFamily="18" charset="0"/>
                <a:ea typeface="黑体" panose="02010609060101010101" pitchFamily="49" charset="-122"/>
              </a:rPr>
              <a:t>1  </a:t>
            </a:r>
            <a:r>
              <a:rPr lang="zh-CN" altLang="en-US" sz="2600" b="1" dirty="0">
                <a:solidFill>
                  <a:schemeClr val="hlink"/>
                </a:solidFill>
                <a:latin typeface="Times New Roman" panose="02020603050405020304" pitchFamily="18" charset="0"/>
                <a:ea typeface="黑体" panose="02010609060101010101" pitchFamily="49" charset="-122"/>
              </a:rPr>
              <a:t>交换性</a:t>
            </a:r>
            <a:endParaRPr lang="zh-CN" altLang="en-US" sz="2600" b="1" dirty="0">
              <a:solidFill>
                <a:schemeClr val="hlink"/>
              </a:solidFill>
              <a:latin typeface="Times New Roman" panose="02020603050405020304" pitchFamily="18" charset="0"/>
              <a:ea typeface="黑体" panose="02010609060101010101" pitchFamily="49" charset="-122"/>
            </a:endParaRPr>
          </a:p>
          <a:p>
            <a:pPr marL="767080" indent="-767080" eaLnBrk="1" hangingPunct="1">
              <a:lnSpc>
                <a:spcPct val="120000"/>
              </a:lnSpc>
              <a:buNone/>
            </a:pPr>
            <a:r>
              <a:rPr lang="zh-CN" altLang="en-US" sz="2600" b="1" dirty="0">
                <a:solidFill>
                  <a:srgbClr val="0000CC"/>
                </a:solidFill>
                <a:latin typeface="Times New Roman" panose="02020603050405020304" pitchFamily="18" charset="0"/>
                <a:ea typeface="黑体" panose="02010609060101010101" pitchFamily="49" charset="-122"/>
              </a:rPr>
              <a:t>定义</a:t>
            </a:r>
            <a:r>
              <a:rPr lang="en-US" altLang="zh-CN" sz="2600" b="1" dirty="0">
                <a:solidFill>
                  <a:srgbClr val="0000CC"/>
                </a:solidFill>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   设</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是集合</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若</a:t>
            </a:r>
            <a:r>
              <a:rPr lang="zh-CN" altLang="en-US" sz="2600" b="1" dirty="0">
                <a:solidFill>
                  <a:schemeClr val="hlink"/>
                </a:solidFill>
                <a:latin typeface="Times New Roman" panose="02020603050405020304" pitchFamily="18" charset="0"/>
                <a:ea typeface="黑体" panose="02010609060101010101" pitchFamily="49" charset="-122"/>
              </a:rPr>
              <a:t>对任意</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rPr>
              <a:t>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solidFill>
                  <a:schemeClr val="hlink"/>
                </a:solidFill>
                <a:latin typeface="Times New Roman" panose="02020603050405020304" pitchFamily="18" charset="0"/>
                <a:ea typeface="黑体" panose="02010609060101010101" pitchFamily="49" charset="-122"/>
              </a:rPr>
              <a:t>有</a:t>
            </a:r>
            <a:r>
              <a:rPr lang="en-US" altLang="zh-CN" sz="2600" b="1" i="1" dirty="0">
                <a:solidFill>
                  <a:schemeClr val="hlink"/>
                </a:solidFill>
                <a:latin typeface="Times New Roman" panose="02020603050405020304" pitchFamily="18" charset="0"/>
                <a:ea typeface="黑体" panose="02010609060101010101" pitchFamily="49" charset="-122"/>
              </a:rPr>
              <a:t>x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solidFill>
                  <a:schemeClr val="hlink"/>
                </a:solidFill>
                <a:latin typeface="Times New Roman" panose="02020603050405020304" pitchFamily="18" charset="0"/>
                <a:ea typeface="黑体" panose="02010609060101010101" pitchFamily="49" charset="-122"/>
              </a:rPr>
              <a:t>y </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rPr>
              <a:t>y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则称</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运算在</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上是可交换的（或者说</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在</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上满足交换律）。</a:t>
            </a:r>
            <a:endParaRPr lang="zh-CN" altLang="en-US" sz="2600" b="1" dirty="0">
              <a:latin typeface="Times New Roman" panose="02020603050405020304" pitchFamily="18" charset="0"/>
              <a:ea typeface="黑体" panose="02010609060101010101" pitchFamily="49" charset="-122"/>
            </a:endParaRPr>
          </a:p>
        </p:txBody>
      </p:sp>
      <p:sp>
        <p:nvSpPr>
          <p:cNvPr id="56324" name="Text Box 4"/>
          <p:cNvSpPr txBox="1"/>
          <p:nvPr/>
        </p:nvSpPr>
        <p:spPr>
          <a:xfrm>
            <a:off x="457200" y="3657600"/>
            <a:ext cx="8077200" cy="1044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675005" lvl="0" indent="-675005" eaLnBrk="1" hangingPunct="1">
              <a:lnSpc>
                <a:spcPct val="120000"/>
              </a:lnSpc>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：设</a:t>
            </a:r>
            <a:r>
              <a:rPr lang="en-US" altLang="zh-CN" sz="2600" b="1" dirty="0">
                <a:latin typeface="Times New Roman" panose="02020603050405020304" pitchFamily="18" charset="0"/>
                <a:ea typeface="黑体" panose="02010609060101010101" pitchFamily="49" charset="-122"/>
              </a:rPr>
              <a:t>Q</a:t>
            </a:r>
            <a:r>
              <a:rPr lang="zh-CN" altLang="en-US" sz="2600" b="1" dirty="0">
                <a:latin typeface="Times New Roman" panose="02020603050405020304" pitchFamily="18" charset="0"/>
                <a:ea typeface="黑体" panose="02010609060101010101" pitchFamily="49" charset="-122"/>
              </a:rPr>
              <a:t>是有理数集合，</a:t>
            </a:r>
            <a:r>
              <a:rPr lang="en-US" altLang="zh-CN" sz="2600" b="1" dirty="0">
                <a:latin typeface="Times New Roman" panose="02020603050405020304" pitchFamily="18" charset="0"/>
                <a:ea typeface="黑体" panose="02010609060101010101" pitchFamily="49" charset="-122"/>
              </a:rPr>
              <a:t>Δ</a:t>
            </a:r>
            <a:r>
              <a:rPr lang="zh-CN" altLang="en-US" sz="2600" b="1" dirty="0">
                <a:latin typeface="Times New Roman" panose="02020603050405020304" pitchFamily="18" charset="0"/>
                <a:ea typeface="黑体" panose="02010609060101010101" pitchFamily="49" charset="-122"/>
              </a:rPr>
              <a:t>是</a:t>
            </a:r>
            <a:r>
              <a:rPr lang="en-US" altLang="zh-CN" sz="2600" b="1" dirty="0">
                <a:latin typeface="Times New Roman" panose="02020603050405020304" pitchFamily="18" charset="0"/>
                <a:ea typeface="黑体" panose="02010609060101010101" pitchFamily="49" charset="-122"/>
              </a:rPr>
              <a:t>Q</a:t>
            </a:r>
            <a:r>
              <a:rPr lang="zh-CN" altLang="en-US" sz="2600" b="1" dirty="0">
                <a:latin typeface="Times New Roman" panose="02020603050405020304" pitchFamily="18" charset="0"/>
                <a:ea typeface="黑体" panose="02010609060101010101" pitchFamily="49" charset="-122"/>
              </a:rPr>
              <a:t>上的二元运算，对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b</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Q </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aΔb=a+b-a· b</a:t>
            </a:r>
            <a:r>
              <a:rPr lang="zh-CN" altLang="en-US" sz="2600" b="1" dirty="0">
                <a:latin typeface="Times New Roman" panose="02020603050405020304" pitchFamily="18" charset="0"/>
                <a:ea typeface="黑体" panose="02010609060101010101" pitchFamily="49" charset="-122"/>
              </a:rPr>
              <a:t>，问运算</a:t>
            </a:r>
            <a:r>
              <a:rPr lang="en-US" altLang="zh-CN" sz="2600" b="1" dirty="0">
                <a:latin typeface="Times New Roman" panose="02020603050405020304" pitchFamily="18" charset="0"/>
                <a:ea typeface="黑体" panose="02010609060101010101" pitchFamily="49" charset="-122"/>
              </a:rPr>
              <a:t>Δ</a:t>
            </a:r>
            <a:r>
              <a:rPr lang="zh-CN" altLang="en-US" sz="2600" b="1" dirty="0">
                <a:latin typeface="Times New Roman" panose="02020603050405020304" pitchFamily="18" charset="0"/>
                <a:ea typeface="黑体" panose="02010609060101010101" pitchFamily="49" charset="-122"/>
              </a:rPr>
              <a:t>是否可交换。</a:t>
            </a:r>
            <a:endParaRPr lang="zh-CN" altLang="en-US" sz="2600" b="1" dirty="0">
              <a:latin typeface="Times New Roman" panose="02020603050405020304" pitchFamily="18" charset="0"/>
              <a:ea typeface="黑体" panose="02010609060101010101" pitchFamily="49" charset="-122"/>
            </a:endParaRPr>
          </a:p>
        </p:txBody>
      </p:sp>
      <p:sp>
        <p:nvSpPr>
          <p:cNvPr id="56325" name="Text Box 5"/>
          <p:cNvSpPr txBox="1"/>
          <p:nvPr/>
        </p:nvSpPr>
        <p:spPr>
          <a:xfrm>
            <a:off x="381000" y="4800600"/>
            <a:ext cx="8001000" cy="1044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762000" lvl="0" indent="-762000" eaLnBrk="1" hangingPunct="1">
              <a:lnSpc>
                <a:spcPct val="120000"/>
              </a:lnSpc>
              <a:buNone/>
            </a:pPr>
            <a:r>
              <a:rPr lang="zh-CN" altLang="en-US" sz="2600" b="1" dirty="0">
                <a:latin typeface="Times New Roman" panose="02020603050405020304" pitchFamily="18" charset="0"/>
                <a:ea typeface="黑体" panose="02010609060101010101" pitchFamily="49" charset="-122"/>
              </a:rPr>
              <a:t> 解：</a:t>
            </a:r>
            <a:r>
              <a:rPr lang="en-US" altLang="zh-CN" sz="2600" b="1" dirty="0">
                <a:latin typeface="Times New Roman" panose="02020603050405020304" pitchFamily="18" charset="0"/>
                <a:ea typeface="黑体" panose="02010609060101010101" pitchFamily="49" charset="-122"/>
              </a:rPr>
              <a:t>aΔb = a+b-a·b = b+a-b·a = bΔa                                                  </a:t>
            </a:r>
            <a:r>
              <a:rPr lang="zh-CN" altLang="en-US" sz="2600" b="1" dirty="0">
                <a:latin typeface="Times New Roman" panose="02020603050405020304" pitchFamily="18" charset="0"/>
                <a:ea typeface="黑体" panose="02010609060101010101" pitchFamily="49" charset="-122"/>
              </a:rPr>
              <a:t>所以运算</a:t>
            </a:r>
            <a:r>
              <a:rPr lang="en-US" altLang="zh-CN" sz="2600" b="1" dirty="0">
                <a:latin typeface="Times New Roman" panose="02020603050405020304" pitchFamily="18" charset="0"/>
                <a:ea typeface="黑体" panose="02010609060101010101" pitchFamily="49" charset="-122"/>
              </a:rPr>
              <a:t>Δ</a:t>
            </a:r>
            <a:r>
              <a:rPr lang="zh-CN" altLang="en-US" sz="2600" b="1" dirty="0">
                <a:latin typeface="Times New Roman" panose="02020603050405020304" pitchFamily="18" charset="0"/>
                <a:ea typeface="黑体" panose="02010609060101010101" pitchFamily="49" charset="-122"/>
              </a:rPr>
              <a:t>是可交换的。</a:t>
            </a:r>
            <a:endParaRPr lang="zh-CN" altLang="en-US" sz="24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checkerboard(across)">
                                      <p:cBhvr>
                                        <p:cTn id="7" dur="500"/>
                                        <p:tgtEl>
                                          <p:spTgt spid="5632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6325"/>
                                        </p:tgtEl>
                                        <p:attrNameLst>
                                          <p:attrName>style.visibility</p:attrName>
                                        </p:attrNameLst>
                                      </p:cBhvr>
                                      <p:to>
                                        <p:strVal val="visible"/>
                                      </p:to>
                                    </p:set>
                                    <p:animEffect transition="in" filter="checkerboard(across)">
                                      <p:cBhvr>
                                        <p:cTn id="12" dur="500"/>
                                        <p:tgtEl>
                                          <p:spTgt spid="56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4" grpId="0"/>
      <p:bldP spid="563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868B3EF-8B9D-4BA1-8B6D-7ED8A7EF86D9}"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536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5364" name="Rectangle 3"/>
          <p:cNvSpPr>
            <a:spLocks noGrp="1"/>
          </p:cNvSpPr>
          <p:nvPr>
            <p:ph idx="1" hasCustomPrompt="1"/>
          </p:nvPr>
        </p:nvSpPr>
        <p:spPr>
          <a:xfrm>
            <a:off x="290513" y="1503363"/>
            <a:ext cx="8458200" cy="2286000"/>
          </a:xfrm>
        </p:spPr>
        <p:txBody>
          <a:bodyPr vert="horz" wrap="square" lIns="91440" tIns="45720" rIns="91440" bIns="45720" anchor="t" anchorCtr="0"/>
          <a:p>
            <a:pPr marL="952500" indent="-952500" eaLnBrk="1" hangingPunct="1">
              <a:lnSpc>
                <a:spcPct val="120000"/>
              </a:lnSpc>
              <a:spcBef>
                <a:spcPct val="0"/>
              </a:spcBef>
              <a:buNone/>
            </a:pPr>
            <a:r>
              <a:rPr lang="en-US" altLang="zh-CN" sz="2600" b="1" dirty="0">
                <a:solidFill>
                  <a:schemeClr val="hlink"/>
                </a:solidFill>
                <a:latin typeface="Times New Roman" panose="02020603050405020304" pitchFamily="18" charset="0"/>
                <a:ea typeface="黑体" panose="02010609060101010101" pitchFamily="49" charset="-122"/>
              </a:rPr>
              <a:t>2  </a:t>
            </a:r>
            <a:r>
              <a:rPr lang="zh-CN" altLang="en-US" sz="2600" b="1" dirty="0">
                <a:solidFill>
                  <a:schemeClr val="hlink"/>
                </a:solidFill>
                <a:latin typeface="Times New Roman" panose="02020603050405020304" pitchFamily="18" charset="0"/>
                <a:ea typeface="黑体" panose="02010609060101010101" pitchFamily="49" charset="-122"/>
              </a:rPr>
              <a:t>结合性</a:t>
            </a:r>
            <a:endParaRPr lang="zh-CN" altLang="en-US" sz="2600" b="1" dirty="0">
              <a:solidFill>
                <a:schemeClr val="hlink"/>
              </a:solidFill>
              <a:latin typeface="Times New Roman" panose="02020603050405020304" pitchFamily="18" charset="0"/>
              <a:ea typeface="黑体" panose="02010609060101010101" pitchFamily="49" charset="-122"/>
            </a:endParaRPr>
          </a:p>
          <a:p>
            <a:pPr marL="952500" indent="-952500" eaLnBrk="1" hangingPunct="1">
              <a:lnSpc>
                <a:spcPct val="120000"/>
              </a:lnSpc>
              <a:spcBef>
                <a:spcPct val="0"/>
              </a:spcBef>
              <a:buNone/>
            </a:pPr>
            <a:r>
              <a:rPr lang="zh-CN" altLang="en-US" sz="2600" b="1" dirty="0">
                <a:solidFill>
                  <a:srgbClr val="0000CC"/>
                </a:solidFill>
                <a:latin typeface="Times New Roman" panose="02020603050405020304" pitchFamily="18" charset="0"/>
                <a:ea typeface="黑体" panose="02010609060101010101" pitchFamily="49" charset="-122"/>
              </a:rPr>
              <a:t>定义</a:t>
            </a:r>
            <a:r>
              <a:rPr lang="en-US" altLang="zh-CN" sz="2600" b="1" dirty="0">
                <a:solidFill>
                  <a:srgbClr val="0000CC"/>
                </a:solidFill>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  设</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是集合</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上的二元运算，若</a:t>
            </a:r>
            <a:r>
              <a:rPr lang="zh-CN" altLang="en-US" sz="2600" b="1" dirty="0">
                <a:solidFill>
                  <a:schemeClr val="hlink"/>
                </a:solidFill>
                <a:latin typeface="Times New Roman" panose="02020603050405020304" pitchFamily="18" charset="0"/>
                <a:ea typeface="黑体" panose="02010609060101010101" pitchFamily="49" charset="-122"/>
              </a:rPr>
              <a:t>对任意</a:t>
            </a:r>
            <a:r>
              <a:rPr lang="en-US" altLang="zh-CN" sz="2600" b="1" dirty="0">
                <a:solidFill>
                  <a:schemeClr val="hlink"/>
                </a:solidFill>
                <a:latin typeface="Times New Roman" panose="02020603050405020304" pitchFamily="18" charset="0"/>
                <a:ea typeface="黑体" panose="02010609060101010101" pitchFamily="49" charset="-122"/>
              </a:rPr>
              <a:t>x</a:t>
            </a:r>
            <a:r>
              <a:rPr lang="zh-CN" altLang="en-US" sz="2600" b="1" dirty="0">
                <a:solidFill>
                  <a:schemeClr val="hlink"/>
                </a:solidFill>
                <a:latin typeface="Times New Roman" panose="02020603050405020304" pitchFamily="18" charset="0"/>
                <a:ea typeface="黑体" panose="02010609060101010101" pitchFamily="49" charset="-122"/>
              </a:rPr>
              <a:t>,</a:t>
            </a:r>
            <a:r>
              <a:rPr lang="en-US" altLang="zh-CN" sz="2600" b="1" dirty="0">
                <a:solidFill>
                  <a:schemeClr val="hlink"/>
                </a:solidFill>
                <a:latin typeface="Times New Roman" panose="02020603050405020304" pitchFamily="18" charset="0"/>
                <a:ea typeface="黑体" panose="02010609060101010101" pitchFamily="49" charset="-122"/>
              </a:rPr>
              <a:t>y</a:t>
            </a:r>
            <a:r>
              <a:rPr lang="zh-CN" altLang="en-US" sz="2600" b="1" dirty="0">
                <a:solidFill>
                  <a:schemeClr val="hlink"/>
                </a:solidFill>
                <a:latin typeface="Times New Roman" panose="02020603050405020304" pitchFamily="18" charset="0"/>
                <a:ea typeface="黑体" panose="02010609060101010101" pitchFamily="49" charset="-122"/>
              </a:rPr>
              <a:t>,</a:t>
            </a:r>
            <a:r>
              <a:rPr lang="en-US" altLang="zh-CN" sz="2600" b="1" dirty="0">
                <a:solidFill>
                  <a:schemeClr val="hlink"/>
                </a:solidFill>
                <a:latin typeface="Times New Roman" panose="02020603050405020304" pitchFamily="18" charset="0"/>
                <a:ea typeface="黑体" panose="02010609060101010101" pitchFamily="49" charset="-122"/>
              </a:rPr>
              <a:t>z</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A</a:t>
            </a:r>
            <a:r>
              <a:rPr lang="zh-CN" altLang="en-US" sz="2600" b="1" dirty="0">
                <a:solidFill>
                  <a:schemeClr val="hlink"/>
                </a:solidFill>
                <a:latin typeface="Times New Roman" panose="02020603050405020304" pitchFamily="18" charset="0"/>
                <a:ea typeface="黑体" panose="02010609060101010101" pitchFamily="49" charset="-122"/>
              </a:rPr>
              <a:t>都有(</a:t>
            </a:r>
            <a:r>
              <a:rPr lang="en-US" altLang="zh-CN" sz="2600" b="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z =x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z)</a:t>
            </a:r>
            <a:r>
              <a:rPr lang="zh-CN" altLang="en-US" sz="2600" b="1" dirty="0">
                <a:latin typeface="Times New Roman" panose="02020603050405020304" pitchFamily="18" charset="0"/>
                <a:ea typeface="黑体" panose="02010609060101010101" pitchFamily="49" charset="-122"/>
              </a:rPr>
              <a:t>，则称</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运算在</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上是可结合的（或者说</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在</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上满足结合律）。</a:t>
            </a:r>
            <a:endParaRPr lang="zh-CN" altLang="en-US" sz="2600" b="1" dirty="0">
              <a:latin typeface="Times New Roman" panose="02020603050405020304" pitchFamily="18" charset="0"/>
              <a:ea typeface="黑体" panose="02010609060101010101" pitchFamily="49" charset="-122"/>
            </a:endParaRPr>
          </a:p>
        </p:txBody>
      </p:sp>
      <p:sp>
        <p:nvSpPr>
          <p:cNvPr id="125955" name="Text Box 3"/>
          <p:cNvSpPr txBox="1"/>
          <p:nvPr/>
        </p:nvSpPr>
        <p:spPr>
          <a:xfrm>
            <a:off x="457200" y="3886200"/>
            <a:ext cx="8001000" cy="1044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ClrTx/>
              <a:buSzTx/>
              <a:buFontTx/>
              <a:buNone/>
            </a:pPr>
            <a:r>
              <a:rPr lang="zh-CN" altLang="en-US" sz="2600" b="1" dirty="0">
                <a:latin typeface="Times New Roman" panose="02020603050405020304" pitchFamily="18" charset="0"/>
                <a:ea typeface="黑体" panose="02010609060101010101" pitchFamily="49" charset="-122"/>
              </a:rPr>
              <a:t>       例如</a:t>
            </a:r>
            <a:r>
              <a:rPr lang="en-US" altLang="zh-CN" sz="2600" b="1" dirty="0">
                <a:latin typeface="Times New Roman" panose="02020603050405020304" pitchFamily="18" charset="0"/>
                <a:ea typeface="黑体" panose="02010609060101010101" pitchFamily="49" charset="-122"/>
              </a:rPr>
              <a:t>R</a:t>
            </a:r>
            <a:r>
              <a:rPr lang="zh-CN" altLang="en-US" sz="2600" b="1" dirty="0">
                <a:latin typeface="Times New Roman" panose="02020603050405020304" pitchFamily="18" charset="0"/>
                <a:ea typeface="黑体" panose="02010609060101010101" pitchFamily="49" charset="-122"/>
              </a:rPr>
              <a:t>上的</a:t>
            </a:r>
            <a:r>
              <a:rPr lang="zh-CN" altLang="en-US" sz="2600" b="1" dirty="0">
                <a:solidFill>
                  <a:schemeClr val="hlink"/>
                </a:solidFill>
                <a:latin typeface="Times New Roman" panose="02020603050405020304" pitchFamily="18" charset="0"/>
                <a:ea typeface="黑体" panose="02010609060101010101" pitchFamily="49" charset="-122"/>
              </a:rPr>
              <a:t>加法运算和乘法运算</a:t>
            </a:r>
            <a:r>
              <a:rPr lang="zh-CN" altLang="en-US" sz="2600" b="1" dirty="0">
                <a:latin typeface="Times New Roman" panose="02020603050405020304" pitchFamily="18" charset="0"/>
                <a:ea typeface="黑体" panose="02010609060101010101" pitchFamily="49" charset="-122"/>
              </a:rPr>
              <a:t>都是可结合运算， </a:t>
            </a:r>
            <a:r>
              <a:rPr lang="en-US" altLang="zh-CN" sz="2600" b="1" dirty="0">
                <a:latin typeface="Times New Roman" panose="02020603050405020304" pitchFamily="18" charset="0"/>
                <a:ea typeface="黑体" panose="02010609060101010101" pitchFamily="49" charset="-122"/>
              </a:rPr>
              <a:t>R</a:t>
            </a:r>
            <a:r>
              <a:rPr lang="zh-CN" altLang="en-US" sz="2600" b="1" dirty="0">
                <a:latin typeface="Times New Roman" panose="02020603050405020304" pitchFamily="18" charset="0"/>
                <a:ea typeface="黑体" panose="02010609060101010101" pitchFamily="49" charset="-122"/>
              </a:rPr>
              <a:t>上的</a:t>
            </a:r>
            <a:r>
              <a:rPr lang="zh-CN" altLang="en-US" sz="2600" b="1" dirty="0">
                <a:solidFill>
                  <a:schemeClr val="hlink"/>
                </a:solidFill>
                <a:latin typeface="Times New Roman" panose="02020603050405020304" pitchFamily="18" charset="0"/>
                <a:ea typeface="黑体" panose="02010609060101010101" pitchFamily="49" charset="-122"/>
              </a:rPr>
              <a:t>减法运算和除法运算</a:t>
            </a:r>
            <a:r>
              <a:rPr lang="zh-CN" altLang="en-US" sz="2600" b="1" dirty="0">
                <a:latin typeface="Times New Roman" panose="02020603050405020304" pitchFamily="18" charset="0"/>
                <a:ea typeface="黑体" panose="02010609060101010101" pitchFamily="49" charset="-122"/>
              </a:rPr>
              <a:t>都是不可结合运算。</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5955"/>
                                        </p:tgtEl>
                                        <p:attrNameLst>
                                          <p:attrName>style.visibility</p:attrName>
                                        </p:attrNameLst>
                                      </p:cBhvr>
                                      <p:to>
                                        <p:strVal val="visible"/>
                                      </p:to>
                                    </p:set>
                                    <p:animEffect transition="in" filter="blinds(horizontal)">
                                      <p:cBhvr>
                                        <p:cTn id="7" dur="500"/>
                                        <p:tgtEl>
                                          <p:spTgt spid="1259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F45490E-1D6F-4A6B-91FA-2C45BB83BFF7}"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638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6388" name="Rectangle 3"/>
          <p:cNvSpPr>
            <a:spLocks noGrp="1"/>
          </p:cNvSpPr>
          <p:nvPr>
            <p:ph idx="1" hasCustomPrompt="1"/>
          </p:nvPr>
        </p:nvSpPr>
        <p:spPr>
          <a:xfrm>
            <a:off x="304800" y="1476375"/>
            <a:ext cx="8574088" cy="1343025"/>
          </a:xfrm>
        </p:spPr>
        <p:txBody>
          <a:bodyPr vert="horz" wrap="square" lIns="91440" tIns="45720" rIns="91440" bIns="45720" anchor="t" anchorCtr="0"/>
          <a:p>
            <a:pPr marL="673100" indent="-67310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3</a:t>
            </a:r>
            <a:r>
              <a:rPr lang="zh-CN" altLang="en-US" sz="2600" b="1" dirty="0">
                <a:latin typeface="Times New Roman" panose="02020603050405020304" pitchFamily="18" charset="0"/>
                <a:ea typeface="黑体" panose="02010609060101010101" pitchFamily="49" charset="-122"/>
              </a:rPr>
              <a:t>：设</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是一个非空集合，★是</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上的二元运算，对于任意</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b</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，有</a:t>
            </a:r>
            <a:r>
              <a:rPr lang="en-US" altLang="zh-CN" sz="2600" b="1" dirty="0">
                <a:latin typeface="Times New Roman" panose="02020603050405020304" pitchFamily="18" charset="0"/>
                <a:ea typeface="黑体" panose="02010609060101010101" pitchFamily="49" charset="-122"/>
              </a:rPr>
              <a:t>a★b=b</a:t>
            </a:r>
            <a:r>
              <a:rPr lang="zh-CN" altLang="en-US" sz="2600" b="1" dirty="0">
                <a:latin typeface="Times New Roman" panose="02020603050405020304" pitchFamily="18" charset="0"/>
                <a:ea typeface="黑体" panose="02010609060101010101" pitchFamily="49" charset="-122"/>
              </a:rPr>
              <a:t>，证明★是可结合运算。</a:t>
            </a:r>
            <a:endParaRPr lang="zh-CN" altLang="en-US" sz="2600" dirty="0">
              <a:latin typeface="Times New Roman" panose="02020603050405020304" pitchFamily="18" charset="0"/>
              <a:ea typeface="黑体" panose="02010609060101010101" pitchFamily="49" charset="-122"/>
            </a:endParaRPr>
          </a:p>
        </p:txBody>
      </p:sp>
      <p:sp>
        <p:nvSpPr>
          <p:cNvPr id="144388" name="Text Box 4"/>
          <p:cNvSpPr txBox="1"/>
          <p:nvPr/>
        </p:nvSpPr>
        <p:spPr>
          <a:xfrm>
            <a:off x="381000" y="2971800"/>
            <a:ext cx="8153400" cy="2235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证明：因为对于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b</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c</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(a★b)★c = b★c = c</a:t>
            </a:r>
            <a:r>
              <a:rPr lang="zh-CN" altLang="en-US" sz="2600" b="1" dirty="0">
                <a:latin typeface="Times New Roman" panose="02020603050405020304" pitchFamily="18" charset="0"/>
                <a:ea typeface="黑体" panose="02010609060101010101" pitchFamily="49" charset="-122"/>
              </a:rPr>
              <a:t>   </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而 </a:t>
            </a:r>
            <a:r>
              <a:rPr lang="en-US" altLang="zh-CN" sz="2600" b="1" dirty="0">
                <a:latin typeface="Times New Roman" panose="02020603050405020304" pitchFamily="18" charset="0"/>
                <a:ea typeface="黑体" panose="02010609060101010101" pitchFamily="49" charset="-122"/>
              </a:rPr>
              <a:t>a★(b★c)=a★c=c</a:t>
            </a:r>
            <a:r>
              <a:rPr lang="zh-CN" altLang="en-US" sz="2600" b="1" dirty="0">
                <a:latin typeface="Times New Roman" panose="02020603050405020304" pitchFamily="18" charset="0"/>
                <a:ea typeface="黑体" panose="02010609060101010101" pitchFamily="49" charset="-122"/>
              </a:rPr>
              <a:t>   </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所以(</a:t>
            </a:r>
            <a:r>
              <a:rPr lang="en-US" altLang="zh-CN" sz="2600" b="1" dirty="0">
                <a:latin typeface="Times New Roman" panose="02020603050405020304" pitchFamily="18" charset="0"/>
                <a:ea typeface="黑体" panose="02010609060101010101" pitchFamily="49" charset="-122"/>
              </a:rPr>
              <a:t>a★b)</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c=a★(b★c) </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8">
                                            <p:txEl>
                                              <p:charRg st="0" end="1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8">
                                            <p:txEl>
                                              <p:charRg st="18" end="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8">
                                            <p:txEl>
                                              <p:charRg st="51" end="8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8">
                                            <p:txEl>
                                              <p:charRg st="80" end="10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7"/>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EE71909-8262-4BBB-A4BA-F216868C91B5}"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7411" name="Rectangle 60"/>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7412" name="Rectangle 3"/>
          <p:cNvSpPr>
            <a:spLocks noGrp="1"/>
          </p:cNvSpPr>
          <p:nvPr>
            <p:ph type="body" sz="half" idx="1" hasCustomPrompt="1"/>
          </p:nvPr>
        </p:nvSpPr>
        <p:spPr>
          <a:xfrm>
            <a:off x="381000" y="1752600"/>
            <a:ext cx="8229600" cy="2541588"/>
          </a:xfrm>
        </p:spPr>
        <p:txBody>
          <a:bodyPr vert="horz" wrap="square" lIns="91440" tIns="45720" rIns="91440" bIns="45720" anchor="t" anchorCtr="0"/>
          <a:p>
            <a:pPr marL="1149350" indent="-1149350" eaLnBrk="1" hangingPunct="1">
              <a:lnSpc>
                <a:spcPct val="120000"/>
              </a:lnSpc>
              <a:spcBef>
                <a:spcPct val="0"/>
              </a:spcBef>
              <a:buClr>
                <a:schemeClr val="folHlink"/>
              </a:buClr>
              <a:buSzPct val="60000"/>
              <a:buFont typeface="Wingdings" panose="05000000000000000000" pitchFamily="2" charset="2"/>
              <a:buNone/>
            </a:pPr>
            <a:r>
              <a:rPr lang="en-US" altLang="zh-CN" sz="2500" b="1" dirty="0">
                <a:solidFill>
                  <a:schemeClr val="hlink"/>
                </a:solidFill>
                <a:latin typeface="Times New Roman" panose="02020603050405020304" pitchFamily="18" charset="0"/>
                <a:ea typeface="黑体" panose="02010609060101010101" pitchFamily="49" charset="-122"/>
              </a:rPr>
              <a:t>3 </a:t>
            </a:r>
            <a:r>
              <a:rPr lang="zh-CN" altLang="en-US" sz="2500" b="1" dirty="0">
                <a:solidFill>
                  <a:schemeClr val="hlink"/>
                </a:solidFill>
                <a:latin typeface="Times New Roman" panose="02020603050405020304" pitchFamily="18" charset="0"/>
                <a:ea typeface="黑体" panose="02010609060101010101" pitchFamily="49" charset="-122"/>
              </a:rPr>
              <a:t>分配律</a:t>
            </a:r>
            <a:endParaRPr lang="zh-CN" altLang="en-US" sz="2500" b="1" dirty="0">
              <a:solidFill>
                <a:schemeClr val="hlink"/>
              </a:solidFill>
              <a:latin typeface="Times New Roman" panose="02020603050405020304" pitchFamily="18" charset="0"/>
              <a:ea typeface="黑体" panose="02010609060101010101" pitchFamily="49" charset="-122"/>
            </a:endParaRPr>
          </a:p>
          <a:p>
            <a:pPr marL="1149350" indent="-1149350" eaLnBrk="1" hangingPunct="1">
              <a:lnSpc>
                <a:spcPct val="120000"/>
              </a:lnSpc>
              <a:spcBef>
                <a:spcPct val="0"/>
              </a:spcBef>
              <a:buClr>
                <a:schemeClr val="folHlink"/>
              </a:buClr>
              <a:buSzPct val="60000"/>
              <a:buFont typeface="Wingdings" panose="05000000000000000000" pitchFamily="2" charset="2"/>
              <a:buNone/>
            </a:pPr>
            <a:r>
              <a:rPr lang="zh-CN" altLang="en-US" sz="2500" b="1" dirty="0">
                <a:solidFill>
                  <a:srgbClr val="0000CC"/>
                </a:solidFill>
                <a:latin typeface="Times New Roman" panose="02020603050405020304" pitchFamily="18" charset="0"/>
                <a:ea typeface="黑体" panose="02010609060101010101" pitchFamily="49" charset="-122"/>
              </a:rPr>
              <a:t>定义</a:t>
            </a:r>
            <a:r>
              <a:rPr lang="en-US" altLang="zh-CN" sz="2500" b="1" dirty="0">
                <a:solidFill>
                  <a:srgbClr val="0000CC"/>
                </a:solidFill>
                <a:latin typeface="Times New Roman" panose="02020603050405020304" pitchFamily="18" charset="0"/>
                <a:ea typeface="黑体" panose="02010609060101010101" pitchFamily="49" charset="-122"/>
              </a:rPr>
              <a:t>3</a:t>
            </a:r>
            <a:r>
              <a:rPr lang="zh-CN" altLang="en-US" sz="2500" b="1" dirty="0">
                <a:solidFill>
                  <a:srgbClr val="0000CC"/>
                </a:solidFill>
                <a:latin typeface="Times New Roman" panose="02020603050405020304" pitchFamily="18" charset="0"/>
                <a:ea typeface="黑体" panose="02010609060101010101" pitchFamily="49" charset="-122"/>
              </a:rPr>
              <a:t>  </a:t>
            </a:r>
            <a:r>
              <a:rPr lang="zh-CN" altLang="en-US" sz="2500" b="1" dirty="0">
                <a:latin typeface="Times New Roman" panose="02020603050405020304" pitchFamily="18" charset="0"/>
                <a:ea typeface="黑体" panose="02010609060101010101" pitchFamily="49" charset="-122"/>
              </a:rPr>
              <a:t>设</a:t>
            </a:r>
            <a:r>
              <a:rPr lang="zh-CN" altLang="en-US" sz="25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500" b="1" dirty="0">
                <a:latin typeface="Times New Roman" panose="02020603050405020304" pitchFamily="18" charset="0"/>
                <a:ea typeface="黑体" panose="02010609060101010101" pitchFamily="49" charset="-122"/>
              </a:rPr>
              <a:t>和</a:t>
            </a:r>
            <a:r>
              <a:rPr lang="en-US" altLang="zh-CN" sz="2500" b="1" dirty="0">
                <a:latin typeface="Times New Roman" panose="02020603050405020304" pitchFamily="18" charset="0"/>
                <a:ea typeface="黑体" panose="02010609060101010101" pitchFamily="49" charset="-122"/>
              </a:rPr>
              <a:t>Δ</a:t>
            </a:r>
            <a:r>
              <a:rPr lang="zh-CN" altLang="en-US" sz="2500" b="1" dirty="0">
                <a:latin typeface="Times New Roman" panose="02020603050405020304" pitchFamily="18" charset="0"/>
                <a:ea typeface="黑体" panose="02010609060101010101" pitchFamily="49" charset="-122"/>
              </a:rPr>
              <a:t>是集合</a:t>
            </a:r>
            <a:r>
              <a:rPr lang="en-US" altLang="zh-CN" sz="2500" b="1" dirty="0">
                <a:latin typeface="Times New Roman" panose="02020603050405020304" pitchFamily="18" charset="0"/>
                <a:ea typeface="黑体" panose="02010609060101010101" pitchFamily="49" charset="-122"/>
              </a:rPr>
              <a:t>A</a:t>
            </a:r>
            <a:r>
              <a:rPr lang="zh-CN" altLang="en-US" sz="2500" b="1" dirty="0">
                <a:latin typeface="Times New Roman" panose="02020603050405020304" pitchFamily="18" charset="0"/>
                <a:ea typeface="黑体" panose="02010609060101010101" pitchFamily="49" charset="-122"/>
              </a:rPr>
              <a:t>上的两个二元运算</a:t>
            </a:r>
            <a:r>
              <a:rPr lang="en-US" altLang="zh-CN" sz="2500" b="1" dirty="0">
                <a:latin typeface="Times New Roman" panose="02020603050405020304" pitchFamily="18" charset="0"/>
                <a:ea typeface="黑体" panose="02010609060101010101" pitchFamily="49" charset="-122"/>
              </a:rPr>
              <a:t>， </a:t>
            </a:r>
            <a:endParaRPr lang="en-US" altLang="zh-CN" sz="2500" b="1" dirty="0">
              <a:latin typeface="Times New Roman" panose="02020603050405020304" pitchFamily="18" charset="0"/>
              <a:ea typeface="黑体" panose="02010609060101010101" pitchFamily="49" charset="-122"/>
            </a:endParaRPr>
          </a:p>
          <a:p>
            <a:pPr marL="1149350" indent="-1149350" eaLnBrk="1" hangingPunct="1">
              <a:lnSpc>
                <a:spcPct val="120000"/>
              </a:lnSpc>
              <a:spcBef>
                <a:spcPct val="0"/>
              </a:spcBef>
              <a:buClr>
                <a:schemeClr val="folHlink"/>
              </a:buClr>
              <a:buSzPct val="60000"/>
              <a:buFont typeface="Wingdings" panose="05000000000000000000" pitchFamily="2" charset="2"/>
              <a:buNone/>
            </a:pPr>
            <a:r>
              <a:rPr lang="zh-CN" altLang="en-US" sz="2500" b="1" dirty="0">
                <a:latin typeface="Times New Roman" panose="02020603050405020304" pitchFamily="18" charset="0"/>
                <a:ea typeface="黑体" panose="02010609060101010101" pitchFamily="49" charset="-122"/>
              </a:rPr>
              <a:t>若对任意</a:t>
            </a:r>
            <a:r>
              <a:rPr lang="en-US" altLang="zh-CN" sz="2500" b="1" dirty="0">
                <a:latin typeface="Times New Roman" panose="02020603050405020304" pitchFamily="18" charset="0"/>
                <a:ea typeface="黑体" panose="02010609060101010101" pitchFamily="49" charset="-122"/>
              </a:rPr>
              <a:t>x</a:t>
            </a:r>
            <a:r>
              <a:rPr lang="zh-CN" altLang="en-US" sz="2500" b="1" dirty="0">
                <a:latin typeface="Times New Roman" panose="02020603050405020304" pitchFamily="18" charset="0"/>
                <a:ea typeface="黑体" panose="02010609060101010101" pitchFamily="49" charset="-122"/>
              </a:rPr>
              <a:t>,</a:t>
            </a:r>
            <a:r>
              <a:rPr lang="en-US" altLang="zh-CN" sz="2500" b="1" dirty="0">
                <a:latin typeface="Times New Roman" panose="02020603050405020304" pitchFamily="18" charset="0"/>
                <a:ea typeface="黑体" panose="02010609060101010101" pitchFamily="49" charset="-122"/>
              </a:rPr>
              <a:t>y</a:t>
            </a:r>
            <a:r>
              <a:rPr lang="zh-CN" altLang="en-US" sz="2500" b="1" dirty="0">
                <a:latin typeface="Times New Roman" panose="02020603050405020304" pitchFamily="18" charset="0"/>
                <a:ea typeface="黑体" panose="02010609060101010101" pitchFamily="49" charset="-122"/>
              </a:rPr>
              <a:t>,</a:t>
            </a:r>
            <a:r>
              <a:rPr lang="en-US" altLang="zh-CN" sz="2500" b="1" dirty="0">
                <a:latin typeface="Times New Roman" panose="02020603050405020304" pitchFamily="18" charset="0"/>
                <a:ea typeface="黑体" panose="02010609060101010101" pitchFamily="49" charset="-122"/>
              </a:rPr>
              <a:t>z </a:t>
            </a:r>
            <a:r>
              <a:rPr lang="en-US" altLang="zh-CN" sz="25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500" b="1" dirty="0">
                <a:latin typeface="Times New Roman" panose="02020603050405020304" pitchFamily="18" charset="0"/>
                <a:ea typeface="黑体" panose="02010609060101010101" pitchFamily="49" charset="-122"/>
              </a:rPr>
              <a:t>A</a:t>
            </a:r>
            <a:r>
              <a:rPr lang="zh-CN" altLang="en-US" sz="2500" b="1" dirty="0">
                <a:latin typeface="Times New Roman" panose="02020603050405020304" pitchFamily="18" charset="0"/>
                <a:ea typeface="黑体" panose="02010609060101010101" pitchFamily="49" charset="-122"/>
              </a:rPr>
              <a:t>，有 </a:t>
            </a:r>
            <a:r>
              <a:rPr lang="en-US" altLang="zh-CN" sz="2500" b="1" dirty="0">
                <a:solidFill>
                  <a:schemeClr val="hlink"/>
                </a:solidFill>
                <a:latin typeface="Times New Roman" panose="02020603050405020304" pitchFamily="18" charset="0"/>
                <a:ea typeface="黑体" panose="02010609060101010101" pitchFamily="49" charset="-122"/>
              </a:rPr>
              <a:t>x </a:t>
            </a:r>
            <a:r>
              <a:rPr lang="en-US" altLang="zh-CN" sz="25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500" b="1" dirty="0">
                <a:solidFill>
                  <a:schemeClr val="hlink"/>
                </a:solidFill>
                <a:latin typeface="Times New Roman" panose="02020603050405020304" pitchFamily="18" charset="0"/>
                <a:ea typeface="黑体" panose="02010609060101010101" pitchFamily="49" charset="-122"/>
              </a:rPr>
              <a:t>(</a:t>
            </a:r>
            <a:r>
              <a:rPr lang="en-US" altLang="zh-CN" sz="2500" b="1" dirty="0">
                <a:solidFill>
                  <a:schemeClr val="hlink"/>
                </a:solidFill>
                <a:latin typeface="Times New Roman" panose="02020603050405020304" pitchFamily="18" charset="0"/>
                <a:ea typeface="黑体" panose="02010609060101010101" pitchFamily="49" charset="-122"/>
              </a:rPr>
              <a:t>yΔz) = (x </a:t>
            </a:r>
            <a:r>
              <a:rPr lang="en-US" altLang="zh-CN" sz="25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500" b="1" dirty="0">
                <a:solidFill>
                  <a:schemeClr val="hlink"/>
                </a:solidFill>
                <a:latin typeface="Times New Roman" panose="02020603050405020304" pitchFamily="18" charset="0"/>
                <a:ea typeface="黑体" panose="02010609060101010101" pitchFamily="49" charset="-122"/>
              </a:rPr>
              <a:t> y)Δ</a:t>
            </a:r>
            <a:r>
              <a:rPr lang="zh-CN" altLang="en-US" sz="2500" b="1" dirty="0">
                <a:solidFill>
                  <a:schemeClr val="hlink"/>
                </a:solidFill>
                <a:latin typeface="Times New Roman" panose="02020603050405020304" pitchFamily="18" charset="0"/>
                <a:ea typeface="黑体" panose="02010609060101010101" pitchFamily="49" charset="-122"/>
              </a:rPr>
              <a:t>(</a:t>
            </a:r>
            <a:r>
              <a:rPr lang="en-US" altLang="zh-CN" sz="2500" b="1" dirty="0">
                <a:solidFill>
                  <a:schemeClr val="hlink"/>
                </a:solidFill>
                <a:latin typeface="Times New Roman" panose="02020603050405020304" pitchFamily="18" charset="0"/>
                <a:ea typeface="黑体" panose="02010609060101010101" pitchFamily="49" charset="-122"/>
              </a:rPr>
              <a:t>x </a:t>
            </a:r>
            <a:r>
              <a:rPr lang="en-US" altLang="zh-CN" sz="25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500" b="1" dirty="0">
                <a:solidFill>
                  <a:schemeClr val="hlink"/>
                </a:solidFill>
                <a:latin typeface="Times New Roman" panose="02020603050405020304" pitchFamily="18" charset="0"/>
                <a:ea typeface="黑体" panose="02010609060101010101" pitchFamily="49" charset="-122"/>
              </a:rPr>
              <a:t>z)</a:t>
            </a:r>
            <a:r>
              <a:rPr lang="zh-CN" altLang="en-US" sz="2500" b="1" dirty="0">
                <a:latin typeface="Times New Roman" panose="02020603050405020304" pitchFamily="18" charset="0"/>
                <a:ea typeface="黑体" panose="02010609060101010101" pitchFamily="49" charset="-122"/>
              </a:rPr>
              <a:t>；         </a:t>
            </a:r>
            <a:endParaRPr lang="zh-CN" altLang="en-US" sz="2500" b="1" dirty="0">
              <a:latin typeface="Times New Roman" panose="02020603050405020304" pitchFamily="18" charset="0"/>
              <a:ea typeface="黑体" panose="02010609060101010101" pitchFamily="49" charset="-122"/>
            </a:endParaRPr>
          </a:p>
          <a:p>
            <a:pPr marL="1149350" indent="-1149350" eaLnBrk="1" hangingPunct="1">
              <a:lnSpc>
                <a:spcPct val="120000"/>
              </a:lnSpc>
              <a:spcBef>
                <a:spcPct val="0"/>
              </a:spcBef>
              <a:buClr>
                <a:schemeClr val="folHlink"/>
              </a:buClr>
              <a:buSzPct val="60000"/>
              <a:buFont typeface="Wingdings" panose="05000000000000000000" pitchFamily="2" charset="2"/>
              <a:buNone/>
            </a:pPr>
            <a:r>
              <a:rPr lang="zh-CN" altLang="en-US" sz="2500" b="1" dirty="0">
                <a:latin typeface="Times New Roman" panose="02020603050405020304" pitchFamily="18" charset="0"/>
                <a:ea typeface="黑体" panose="02010609060101010101" pitchFamily="49" charset="-122"/>
              </a:rPr>
              <a:t>                                        </a:t>
            </a:r>
            <a:r>
              <a:rPr lang="zh-CN" altLang="en-US" sz="2500" b="1" dirty="0">
                <a:solidFill>
                  <a:schemeClr val="hlink"/>
                </a:solidFill>
                <a:latin typeface="Times New Roman" panose="02020603050405020304" pitchFamily="18" charset="0"/>
                <a:ea typeface="黑体" panose="02010609060101010101" pitchFamily="49" charset="-122"/>
              </a:rPr>
              <a:t>(</a:t>
            </a:r>
            <a:r>
              <a:rPr lang="en-US" altLang="zh-CN" sz="2500" b="1" dirty="0">
                <a:solidFill>
                  <a:schemeClr val="hlink"/>
                </a:solidFill>
                <a:latin typeface="Times New Roman" panose="02020603050405020304" pitchFamily="18" charset="0"/>
                <a:ea typeface="黑体" panose="02010609060101010101" pitchFamily="49" charset="-122"/>
              </a:rPr>
              <a:t>yΔz) </a:t>
            </a:r>
            <a:r>
              <a:rPr lang="zh-CN" altLang="en-US" sz="25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zh-CN" altLang="en-US" sz="2500" b="1" dirty="0">
                <a:solidFill>
                  <a:schemeClr val="hlink"/>
                </a:solidFill>
                <a:latin typeface="Times New Roman" panose="02020603050405020304" pitchFamily="18" charset="0"/>
                <a:ea typeface="黑体" panose="02010609060101010101" pitchFamily="49" charset="-122"/>
              </a:rPr>
              <a:t> </a:t>
            </a:r>
            <a:r>
              <a:rPr lang="en-US" altLang="zh-CN" sz="2500" b="1" dirty="0">
                <a:solidFill>
                  <a:schemeClr val="hlink"/>
                </a:solidFill>
                <a:latin typeface="Times New Roman" panose="02020603050405020304" pitchFamily="18" charset="0"/>
                <a:ea typeface="黑体" panose="02010609060101010101" pitchFamily="49" charset="-122"/>
              </a:rPr>
              <a:t>x = (y </a:t>
            </a:r>
            <a:r>
              <a:rPr lang="en-US" altLang="zh-CN" sz="25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500" b="1" dirty="0">
                <a:solidFill>
                  <a:schemeClr val="hlink"/>
                </a:solidFill>
                <a:latin typeface="Times New Roman" panose="02020603050405020304" pitchFamily="18" charset="0"/>
                <a:ea typeface="黑体" panose="02010609060101010101" pitchFamily="49" charset="-122"/>
              </a:rPr>
              <a:t> x) Δ</a:t>
            </a:r>
            <a:r>
              <a:rPr lang="zh-CN" altLang="en-US" sz="2500" b="1" dirty="0">
                <a:solidFill>
                  <a:schemeClr val="hlink"/>
                </a:solidFill>
                <a:latin typeface="Times New Roman" panose="02020603050405020304" pitchFamily="18" charset="0"/>
                <a:ea typeface="黑体" panose="02010609060101010101" pitchFamily="49" charset="-122"/>
              </a:rPr>
              <a:t> (</a:t>
            </a:r>
            <a:r>
              <a:rPr lang="en-US" altLang="zh-CN" sz="2500" b="1" dirty="0">
                <a:solidFill>
                  <a:schemeClr val="hlink"/>
                </a:solidFill>
                <a:latin typeface="Times New Roman" panose="02020603050405020304" pitchFamily="18" charset="0"/>
                <a:ea typeface="黑体" panose="02010609060101010101" pitchFamily="49" charset="-122"/>
              </a:rPr>
              <a:t>z </a:t>
            </a:r>
            <a:r>
              <a:rPr lang="en-US" altLang="zh-CN" sz="25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500" b="1" dirty="0">
                <a:solidFill>
                  <a:schemeClr val="hlink"/>
                </a:solidFill>
                <a:latin typeface="Times New Roman" panose="02020603050405020304" pitchFamily="18" charset="0"/>
                <a:ea typeface="黑体" panose="02010609060101010101" pitchFamily="49" charset="-122"/>
              </a:rPr>
              <a:t> x)</a:t>
            </a:r>
            <a:r>
              <a:rPr lang="zh-CN" altLang="en-US" sz="2500" b="1" dirty="0">
                <a:latin typeface="Times New Roman" panose="02020603050405020304" pitchFamily="18" charset="0"/>
                <a:ea typeface="黑体" panose="02010609060101010101" pitchFamily="49" charset="-122"/>
              </a:rPr>
              <a:t>，</a:t>
            </a:r>
            <a:endParaRPr lang="zh-CN" altLang="en-US" sz="2500" b="1" dirty="0">
              <a:latin typeface="Times New Roman" panose="02020603050405020304" pitchFamily="18" charset="0"/>
              <a:ea typeface="黑体" panose="02010609060101010101" pitchFamily="49" charset="-122"/>
            </a:endParaRPr>
          </a:p>
          <a:p>
            <a:pPr marL="1149350" indent="-1149350" eaLnBrk="1" hangingPunct="1">
              <a:lnSpc>
                <a:spcPct val="120000"/>
              </a:lnSpc>
              <a:spcBef>
                <a:spcPct val="0"/>
              </a:spcBef>
              <a:buClr>
                <a:schemeClr val="folHlink"/>
              </a:buClr>
              <a:buSzPct val="60000"/>
              <a:buFont typeface="Wingdings" panose="05000000000000000000" pitchFamily="2" charset="2"/>
              <a:buNone/>
            </a:pPr>
            <a:r>
              <a:rPr lang="zh-CN" altLang="en-US" sz="2500" b="1" dirty="0">
                <a:latin typeface="Times New Roman" panose="02020603050405020304" pitchFamily="18" charset="0"/>
                <a:ea typeface="黑体" panose="02010609060101010101" pitchFamily="49" charset="-122"/>
              </a:rPr>
              <a:t>     则称运算</a:t>
            </a:r>
            <a:r>
              <a:rPr lang="zh-CN" altLang="en-US" sz="25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500" b="1" dirty="0">
                <a:latin typeface="Times New Roman" panose="02020603050405020304" pitchFamily="18" charset="0"/>
                <a:ea typeface="黑体" panose="02010609060101010101" pitchFamily="49" charset="-122"/>
              </a:rPr>
              <a:t>对</a:t>
            </a:r>
            <a:r>
              <a:rPr lang="en-US" altLang="zh-CN" sz="2500" b="1" dirty="0">
                <a:latin typeface="Times New Roman" panose="02020603050405020304" pitchFamily="18" charset="0"/>
                <a:ea typeface="黑体" panose="02010609060101010101" pitchFamily="49" charset="-122"/>
              </a:rPr>
              <a:t>Δ</a:t>
            </a:r>
            <a:r>
              <a:rPr lang="zh-CN" altLang="en-US" sz="2500" b="1" dirty="0">
                <a:latin typeface="Times New Roman" panose="02020603050405020304" pitchFamily="18" charset="0"/>
                <a:ea typeface="黑体" panose="02010609060101010101" pitchFamily="49" charset="-122"/>
              </a:rPr>
              <a:t>是可分配的（或称</a:t>
            </a:r>
            <a:r>
              <a:rPr lang="zh-CN" altLang="en-US" sz="25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500" b="1" dirty="0">
                <a:latin typeface="Times New Roman" panose="02020603050405020304" pitchFamily="18" charset="0"/>
                <a:ea typeface="黑体" panose="02010609060101010101" pitchFamily="49" charset="-122"/>
              </a:rPr>
              <a:t>对</a:t>
            </a:r>
            <a:r>
              <a:rPr lang="en-US" altLang="zh-CN" sz="2500" b="1" dirty="0">
                <a:latin typeface="Times New Roman" panose="02020603050405020304" pitchFamily="18" charset="0"/>
                <a:ea typeface="黑体" panose="02010609060101010101" pitchFamily="49" charset="-122"/>
              </a:rPr>
              <a:t>Δ</a:t>
            </a:r>
            <a:r>
              <a:rPr lang="zh-CN" altLang="en-US" sz="2500" b="1" dirty="0">
                <a:latin typeface="Times New Roman" panose="02020603050405020304" pitchFamily="18" charset="0"/>
                <a:ea typeface="黑体" panose="02010609060101010101" pitchFamily="49" charset="-122"/>
              </a:rPr>
              <a:t>满足分配律）。</a:t>
            </a:r>
            <a:endParaRPr lang="zh-CN" altLang="en-US" sz="2500" b="1" dirty="0">
              <a:latin typeface="Times New Roman" panose="02020603050405020304" pitchFamily="18" charset="0"/>
              <a:ea typeface="黑体" panose="02010609060101010101" pitchFamily="49" charset="-122"/>
            </a:endParaRPr>
          </a:p>
        </p:txBody>
      </p:sp>
      <p:sp>
        <p:nvSpPr>
          <p:cNvPr id="17413" name="Text Box 62"/>
          <p:cNvSpPr txBox="1"/>
          <p:nvPr/>
        </p:nvSpPr>
        <p:spPr>
          <a:xfrm>
            <a:off x="381000" y="5105400"/>
            <a:ext cx="2133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0EF0E89-81EF-4EC6-B66C-31988FFE81D4}"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843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8436" name="Rectangle 3"/>
          <p:cNvSpPr>
            <a:spLocks noGrp="1"/>
          </p:cNvSpPr>
          <p:nvPr>
            <p:ph idx="1" hasCustomPrompt="1"/>
          </p:nvPr>
        </p:nvSpPr>
        <p:spPr/>
        <p:txBody>
          <a:bodyPr vert="horz" wrap="square" lIns="91440" tIns="45720" rIns="91440" bIns="45720" anchor="t" anchorCtr="0"/>
          <a:p>
            <a:pPr marL="755650" indent="-755650" eaLnBrk="1" hangingPunct="1">
              <a:lnSpc>
                <a:spcPct val="120000"/>
              </a:lnSpc>
              <a:spcBef>
                <a:spcPct val="50000"/>
              </a:spcBef>
              <a:buClrTx/>
              <a:buSzTx/>
              <a:buFontTx/>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4</a:t>
            </a:r>
            <a:r>
              <a:rPr lang="zh-CN" altLang="en-US" sz="2600" b="1" dirty="0">
                <a:latin typeface="Times New Roman" panose="02020603050405020304" pitchFamily="18" charset="0"/>
                <a:ea typeface="黑体" panose="02010609060101010101" pitchFamily="49" charset="-122"/>
              </a:rPr>
              <a:t>：设集合</a:t>
            </a:r>
            <a:r>
              <a:rPr lang="en-US" altLang="zh-CN" sz="2600" b="1" dirty="0">
                <a:latin typeface="Times New Roman" panose="02020603050405020304" pitchFamily="18" charset="0"/>
                <a:ea typeface="黑体" panose="02010609060101010101" pitchFamily="49" charset="-122"/>
              </a:rPr>
              <a:t>A={</a:t>
            </a:r>
            <a:r>
              <a:rPr lang="zh-CN" altLang="en-US" sz="2600"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β}</a:t>
            </a:r>
            <a:r>
              <a:rPr lang="zh-CN" altLang="en-US" sz="2600" b="1" dirty="0">
                <a:latin typeface="Times New Roman" panose="02020603050405020304" pitchFamily="18" charset="0"/>
                <a:ea typeface="黑体" panose="02010609060101010101" pitchFamily="49" charset="-122"/>
              </a:rPr>
              <a:t>，在</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上定义两个二元运算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a:t>
            </a:r>
            <a:r>
              <a:rPr lang="en-US" altLang="zh-CN" sz="2600" b="1" dirty="0">
                <a:latin typeface="Times New Roman" panose="02020603050405020304" pitchFamily="18" charset="0"/>
                <a:ea typeface="黑体" panose="02010609060101010101" pitchFamily="49" charset="-122"/>
              </a:rPr>
              <a:t>Δ</a:t>
            </a:r>
            <a:r>
              <a:rPr lang="zh-CN" altLang="en-US" sz="2600" b="1" dirty="0">
                <a:latin typeface="Times New Roman" panose="02020603050405020304" pitchFamily="18" charset="0"/>
                <a:ea typeface="黑体" panose="02010609060101010101" pitchFamily="49" charset="-122"/>
              </a:rPr>
              <a:t>如表所示。运算</a:t>
            </a:r>
            <a:r>
              <a:rPr lang="en-US" altLang="zh-CN" sz="2600" b="1" dirty="0">
                <a:latin typeface="Times New Roman" panose="02020603050405020304" pitchFamily="18" charset="0"/>
                <a:ea typeface="黑体" panose="02010609060101010101" pitchFamily="49" charset="-122"/>
              </a:rPr>
              <a:t>Δ</a:t>
            </a:r>
            <a:r>
              <a:rPr lang="zh-CN" altLang="en-US" sz="2600" b="1" dirty="0">
                <a:latin typeface="Times New Roman" panose="02020603050405020304" pitchFamily="18" charset="0"/>
                <a:ea typeface="黑体" panose="02010609060101010101" pitchFamily="49" charset="-122"/>
              </a:rPr>
              <a:t>对于运算*可分配吗？运算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对于运算</a:t>
            </a:r>
            <a:r>
              <a:rPr lang="en-US" altLang="zh-CN" sz="2600" b="1" dirty="0">
                <a:latin typeface="Times New Roman" panose="02020603050405020304" pitchFamily="18" charset="0"/>
                <a:ea typeface="黑体" panose="02010609060101010101" pitchFamily="49" charset="-122"/>
              </a:rPr>
              <a:t>Δ</a:t>
            </a:r>
            <a:r>
              <a:rPr lang="zh-CN" altLang="en-US" sz="2600" b="1" dirty="0">
                <a:latin typeface="Times New Roman" panose="02020603050405020304" pitchFamily="18" charset="0"/>
                <a:ea typeface="黑体" panose="02010609060101010101" pitchFamily="49" charset="-122"/>
              </a:rPr>
              <a:t>呢？</a:t>
            </a:r>
            <a:endParaRPr lang="zh-CN" altLang="en-US" sz="3500" b="1" dirty="0">
              <a:latin typeface="Times New Roman" panose="02020603050405020304" pitchFamily="18" charset="0"/>
              <a:ea typeface="黑体" panose="02010609060101010101" pitchFamily="49" charset="-122"/>
            </a:endParaRPr>
          </a:p>
        </p:txBody>
      </p:sp>
      <p:graphicFrame>
        <p:nvGraphicFramePr>
          <p:cNvPr id="145436" name="Group 28"/>
          <p:cNvGraphicFramePr>
            <a:graphicFrameLocks noGrp="1"/>
          </p:cNvGraphicFramePr>
          <p:nvPr/>
        </p:nvGraphicFramePr>
        <p:xfrm>
          <a:off x="2133600" y="2743200"/>
          <a:ext cx="1447800" cy="1279525"/>
        </p:xfrm>
        <a:graphic>
          <a:graphicData uri="http://schemas.openxmlformats.org/drawingml/2006/table">
            <a:tbl>
              <a:tblPr/>
              <a:tblGrid>
                <a:gridCol w="490538"/>
                <a:gridCol w="957262"/>
              </a:tblGrid>
              <a:tr h="456932">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22593">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45437" name="Group 29"/>
          <p:cNvGraphicFramePr>
            <a:graphicFrameLocks noGrp="1"/>
          </p:cNvGraphicFramePr>
          <p:nvPr/>
        </p:nvGraphicFramePr>
        <p:xfrm>
          <a:off x="4419600" y="2743200"/>
          <a:ext cx="1371600" cy="1279525"/>
        </p:xfrm>
        <a:graphic>
          <a:graphicData uri="http://schemas.openxmlformats.org/drawingml/2006/table">
            <a:tbl>
              <a:tblPr/>
              <a:tblGrid>
                <a:gridCol w="455613"/>
                <a:gridCol w="915987"/>
              </a:tblGrid>
              <a:tr h="456932">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Δ</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22593">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45438" name="Text Box 30"/>
          <p:cNvSpPr txBox="1"/>
          <p:nvPr/>
        </p:nvSpPr>
        <p:spPr>
          <a:xfrm>
            <a:off x="457200" y="4267200"/>
            <a:ext cx="8229600" cy="1441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zh-CN" altLang="en-US" sz="2600" b="1" dirty="0">
                <a:latin typeface="Times New Roman" panose="02020603050405020304" pitchFamily="18" charset="0"/>
                <a:ea typeface="黑体" panose="02010609060101010101" pitchFamily="49" charset="-122"/>
              </a:rPr>
              <a:t>解：因为</a:t>
            </a:r>
            <a:r>
              <a:rPr lang="en-US" altLang="zh-CN" sz="2600" b="1" dirty="0">
                <a:latin typeface="Times New Roman" panose="02020603050405020304" pitchFamily="18" charset="0"/>
                <a:ea typeface="黑体" panose="02010609060101010101" pitchFamily="49" charset="-122"/>
              </a:rPr>
              <a:t>β</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(αΔβ)=β</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α=β</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lvl="0" indent="0" eaLnBrk="1" hangingPunct="1">
              <a:buNone/>
            </a:pPr>
            <a:r>
              <a:rPr lang="zh-CN" altLang="en-US" sz="2600" b="1" dirty="0">
                <a:latin typeface="Times New Roman" panose="02020603050405020304" pitchFamily="18" charset="0"/>
                <a:ea typeface="黑体" panose="02010609060101010101" pitchFamily="49" charset="-122"/>
              </a:rPr>
              <a:t>          而</a:t>
            </a:r>
            <a:r>
              <a:rPr lang="en-US" altLang="zh-CN" sz="2600" b="1" dirty="0">
                <a:latin typeface="Times New Roman" panose="02020603050405020304" pitchFamily="18" charset="0"/>
                <a:ea typeface="黑体" panose="02010609060101010101" pitchFamily="49" charset="-122"/>
              </a:rPr>
              <a:t>(β</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α)Δ(β</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β)=βΔα=α</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lvl="0" indent="0" eaLnBrk="1" hangingPunct="1">
              <a:buNone/>
            </a:pPr>
            <a:r>
              <a:rPr lang="zh-CN" altLang="en-US" sz="2600" b="1" dirty="0">
                <a:latin typeface="Times New Roman" panose="02020603050405020304" pitchFamily="18" charset="0"/>
                <a:ea typeface="黑体" panose="02010609060101010101" pitchFamily="49" charset="-122"/>
              </a:rPr>
              <a:t>     所以运算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对于运算</a:t>
            </a:r>
            <a:r>
              <a:rPr lang="en-US" altLang="zh-CN" sz="2600" b="1" dirty="0">
                <a:latin typeface="Times New Roman" panose="02020603050405020304" pitchFamily="18" charset="0"/>
                <a:ea typeface="黑体" panose="02010609060101010101" pitchFamily="49" charset="-122"/>
              </a:rPr>
              <a:t>Δ</a:t>
            </a:r>
            <a:r>
              <a:rPr lang="zh-CN" altLang="en-US" sz="2600" b="1" dirty="0">
                <a:latin typeface="Times New Roman" panose="02020603050405020304" pitchFamily="18" charset="0"/>
                <a:ea typeface="黑体" panose="02010609060101010101" pitchFamily="49" charset="-122"/>
              </a:rPr>
              <a:t>是不可分配的。</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5438"/>
                                        </p:tgtEl>
                                        <p:attrNameLst>
                                          <p:attrName>style.visibility</p:attrName>
                                        </p:attrNameLst>
                                      </p:cBhvr>
                                      <p:to>
                                        <p:strVal val="visible"/>
                                      </p:to>
                                    </p:set>
                                    <p:animEffect transition="in" filter="checkerboard(across)">
                                      <p:cBhvr>
                                        <p:cTn id="7" dur="500"/>
                                        <p:tgtEl>
                                          <p:spTgt spid="1454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38" grpId="0"/>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9458" name="Rectangle 3"/>
          <p:cNvSpPr>
            <a:spLocks noGrp="1"/>
          </p:cNvSpPr>
          <p:nvPr>
            <p:ph idx="1" hasCustomPrompt="1"/>
          </p:nvPr>
        </p:nvSpPr>
        <p:spPr>
          <a:xfrm>
            <a:off x="228600" y="381000"/>
            <a:ext cx="8574088" cy="3581400"/>
          </a:xfrm>
        </p:spPr>
        <p:txBody>
          <a:bodyPr vert="horz" wrap="square" lIns="91440" tIns="45720" rIns="91440" bIns="45720" anchor="t" anchorCtr="0"/>
          <a:p>
            <a:pPr eaLnBrk="1" hangingPunct="1">
              <a:lnSpc>
                <a:spcPct val="90000"/>
              </a:lnSpc>
              <a:spcBef>
                <a:spcPct val="50000"/>
              </a:spcBef>
              <a:buClrTx/>
              <a:buSzTx/>
              <a:buFontTx/>
              <a:buNone/>
            </a:pPr>
            <a:r>
              <a:rPr lang="zh-CN" altLang="en-US" sz="2600" b="1" dirty="0">
                <a:latin typeface="Times New Roman" panose="02020603050405020304" pitchFamily="18" charset="0"/>
                <a:ea typeface="黑体" panose="02010609060101010101" pitchFamily="49" charset="-122"/>
              </a:rPr>
              <a:t>验证运算△对于运算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是可分配的。</a:t>
            </a:r>
            <a:endParaRPr lang="zh-CN" altLang="en-US" sz="2600" b="1" dirty="0">
              <a:latin typeface="Times New Roman" panose="02020603050405020304" pitchFamily="18" charset="0"/>
              <a:ea typeface="黑体" panose="02010609060101010101" pitchFamily="49" charset="-122"/>
            </a:endParaRPr>
          </a:p>
          <a:p>
            <a:pPr eaLnBrk="1" hangingPunct="1">
              <a:lnSpc>
                <a:spcPct val="110000"/>
              </a:lnSpc>
              <a:spcBef>
                <a:spcPct val="0"/>
              </a:spcBef>
              <a:buClrTx/>
              <a:buSzTx/>
              <a:buFontTx/>
              <a:buNone/>
            </a:pPr>
            <a:r>
              <a:rPr lang="zh-CN" altLang="en-US" sz="2600" b="1" dirty="0">
                <a:latin typeface="Times New Roman" panose="02020603050405020304" pitchFamily="18" charset="0"/>
                <a:ea typeface="黑体" panose="02010609060101010101" pitchFamily="49" charset="-122"/>
              </a:rPr>
              <a:t>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和△的运算表中可以看出</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和△两种运算都是可交换的。</a:t>
            </a:r>
            <a:endParaRPr lang="zh-CN" altLang="en-US" sz="2600" b="1" dirty="0">
              <a:latin typeface="Times New Roman" panose="02020603050405020304" pitchFamily="18" charset="0"/>
              <a:ea typeface="黑体" panose="02010609060101010101" pitchFamily="49" charset="-122"/>
            </a:endParaRPr>
          </a:p>
          <a:p>
            <a:pPr eaLnBrk="1" hangingPunct="1">
              <a:lnSpc>
                <a:spcPct val="110000"/>
              </a:lnSpc>
              <a:spcBef>
                <a:spcPct val="0"/>
              </a:spcBef>
              <a:buClrTx/>
              <a:buSzTx/>
              <a:buFontTx/>
              <a:buNone/>
            </a:pPr>
            <a:r>
              <a:rPr lang="zh-CN" altLang="en-US" sz="2600" b="1" dirty="0">
                <a:latin typeface="Times New Roman" panose="02020603050405020304" pitchFamily="18" charset="0"/>
                <a:ea typeface="黑体" panose="02010609060101010101" pitchFamily="49" charset="-122"/>
              </a:rPr>
              <a:t>故只须验证   </a:t>
            </a:r>
            <a:r>
              <a:rPr lang="en-US" altLang="zh-CN" sz="2600" b="1" dirty="0">
                <a:latin typeface="Times New Roman" panose="02020603050405020304" pitchFamily="18" charset="0"/>
                <a:ea typeface="黑体" panose="02010609060101010101" pitchFamily="49" charset="-122"/>
              </a:rPr>
              <a:t>α△(α*α)=(α△α)*(α△α)</a:t>
            </a:r>
            <a:endParaRPr lang="en-US" altLang="zh-CN" sz="2600" b="1" dirty="0">
              <a:latin typeface="Times New Roman" panose="02020603050405020304" pitchFamily="18" charset="0"/>
              <a:ea typeface="黑体" panose="02010609060101010101" pitchFamily="49" charset="-122"/>
            </a:endParaRPr>
          </a:p>
          <a:p>
            <a:pPr eaLnBrk="1" hangingPunct="1">
              <a:lnSpc>
                <a:spcPct val="110000"/>
              </a:lnSpc>
              <a:spcBef>
                <a:spcPct val="0"/>
              </a:spcBef>
              <a:buClrTx/>
              <a:buSzTx/>
              <a:buFontTx/>
              <a:buNone/>
            </a:pPr>
            <a:r>
              <a:rPr lang="en-US" altLang="zh-CN" sz="2600" b="1" dirty="0">
                <a:latin typeface="Times New Roman" panose="02020603050405020304" pitchFamily="18" charset="0"/>
                <a:ea typeface="黑体" panose="02010609060101010101" pitchFamily="49" charset="-122"/>
              </a:rPr>
              <a:t>                       α△(α*β)=(α△α)*(α△β)</a:t>
            </a:r>
            <a:endParaRPr lang="en-US" altLang="zh-CN" sz="2600" b="1" dirty="0">
              <a:latin typeface="Times New Roman" panose="02020603050405020304" pitchFamily="18" charset="0"/>
              <a:ea typeface="黑体" panose="02010609060101010101" pitchFamily="49" charset="-122"/>
            </a:endParaRPr>
          </a:p>
          <a:p>
            <a:pPr eaLnBrk="1" hangingPunct="1">
              <a:lnSpc>
                <a:spcPct val="110000"/>
              </a:lnSpc>
              <a:spcBef>
                <a:spcPct val="0"/>
              </a:spcBef>
              <a:buClrTx/>
              <a:buSzTx/>
              <a:buFontTx/>
              <a:buNone/>
            </a:pPr>
            <a:r>
              <a:rPr lang="en-US" altLang="zh-CN" sz="2600" b="1" dirty="0">
                <a:latin typeface="Times New Roman" panose="02020603050405020304" pitchFamily="18" charset="0"/>
                <a:ea typeface="黑体" panose="02010609060101010101" pitchFamily="49" charset="-122"/>
              </a:rPr>
              <a:t>                       α△(β*β)=(α△β)*(α△β)</a:t>
            </a:r>
            <a:endParaRPr lang="en-US" altLang="zh-CN" sz="2600" b="1" dirty="0">
              <a:latin typeface="Times New Roman" panose="02020603050405020304" pitchFamily="18" charset="0"/>
              <a:ea typeface="黑体" panose="02010609060101010101" pitchFamily="49" charset="-122"/>
            </a:endParaRPr>
          </a:p>
          <a:p>
            <a:pPr eaLnBrk="1" hangingPunct="1">
              <a:lnSpc>
                <a:spcPct val="110000"/>
              </a:lnSpc>
              <a:spcBef>
                <a:spcPct val="0"/>
              </a:spcBef>
              <a:buClrTx/>
              <a:buSzTx/>
              <a:buFontTx/>
              <a:buNone/>
            </a:pPr>
            <a:r>
              <a:rPr lang="en-US" altLang="zh-CN" sz="2600" b="1" dirty="0">
                <a:latin typeface="Times New Roman" panose="02020603050405020304" pitchFamily="18" charset="0"/>
                <a:ea typeface="黑体" panose="02010609060101010101" pitchFamily="49" charset="-122"/>
              </a:rPr>
              <a:t>                       β△(α*α)=(β△α)*(β△α)</a:t>
            </a:r>
            <a:endParaRPr lang="en-US" altLang="zh-CN" sz="2600" b="1" dirty="0">
              <a:latin typeface="Times New Roman" panose="02020603050405020304" pitchFamily="18" charset="0"/>
              <a:ea typeface="黑体" panose="02010609060101010101" pitchFamily="49" charset="-122"/>
            </a:endParaRPr>
          </a:p>
          <a:p>
            <a:pPr eaLnBrk="1" hangingPunct="1">
              <a:lnSpc>
                <a:spcPct val="110000"/>
              </a:lnSpc>
              <a:spcBef>
                <a:spcPct val="0"/>
              </a:spcBef>
              <a:buClrTx/>
              <a:buSzTx/>
              <a:buFontTx/>
              <a:buNone/>
            </a:pPr>
            <a:r>
              <a:rPr lang="en-US" altLang="zh-CN" sz="2600" b="1" dirty="0">
                <a:latin typeface="Times New Roman" panose="02020603050405020304" pitchFamily="18" charset="0"/>
                <a:ea typeface="黑体" panose="02010609060101010101" pitchFamily="49" charset="-122"/>
              </a:rPr>
              <a:t>                       β△(α*β)=(β△α)*(β△β)</a:t>
            </a:r>
            <a:endParaRPr lang="en-US" altLang="zh-CN" sz="2600" b="1" dirty="0">
              <a:latin typeface="Times New Roman" panose="02020603050405020304" pitchFamily="18" charset="0"/>
              <a:ea typeface="黑体" panose="02010609060101010101" pitchFamily="49" charset="-122"/>
            </a:endParaRPr>
          </a:p>
          <a:p>
            <a:pPr eaLnBrk="1" hangingPunct="1">
              <a:lnSpc>
                <a:spcPct val="110000"/>
              </a:lnSpc>
              <a:spcBef>
                <a:spcPct val="0"/>
              </a:spcBef>
              <a:buClrTx/>
              <a:buSzTx/>
              <a:buFontTx/>
              <a:buNone/>
            </a:pPr>
            <a:r>
              <a:rPr lang="en-US" altLang="zh-CN" sz="2600" b="1" dirty="0">
                <a:latin typeface="Times New Roman" panose="02020603050405020304" pitchFamily="18" charset="0"/>
                <a:ea typeface="黑体" panose="02010609060101010101" pitchFamily="49" charset="-122"/>
              </a:rPr>
              <a:t>                       β△(β*β)=(β△β)*(β△β)</a:t>
            </a:r>
            <a:endParaRPr lang="zh-CN" altLang="en-US" sz="2600" dirty="0">
              <a:latin typeface="Times New Roman" panose="02020603050405020304" pitchFamily="18" charset="0"/>
              <a:ea typeface="黑体" panose="02010609060101010101" pitchFamily="49" charset="-122"/>
            </a:endParaRPr>
          </a:p>
        </p:txBody>
      </p:sp>
      <p:sp>
        <p:nvSpPr>
          <p:cNvPr id="146436" name="Text Box 4"/>
          <p:cNvSpPr txBox="1"/>
          <p:nvPr/>
        </p:nvSpPr>
        <p:spPr>
          <a:xfrm>
            <a:off x="457200" y="3962400"/>
            <a:ext cx="8353425" cy="25019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10000"/>
              </a:lnSpc>
              <a:spcBef>
                <a:spcPct val="0"/>
              </a:spcBef>
              <a:buClrTx/>
              <a:buSzTx/>
              <a:buFontTx/>
              <a:buNone/>
            </a:pPr>
            <a:r>
              <a:rPr lang="en-US" altLang="zh-CN" sz="2400" b="1" dirty="0">
                <a:latin typeface="Times New Roman" panose="02020603050405020304" pitchFamily="18" charset="0"/>
              </a:rPr>
              <a:t>α△(α*α)=α△α=α        (α△α)*(α△α)=α*α=α   α△(α*β)=α△β=α      </a:t>
            </a:r>
            <a:r>
              <a:rPr lang="en-US" altLang="zh-CN" sz="2400" dirty="0">
                <a:latin typeface="Times New Roman" panose="02020603050405020304" pitchFamily="18" charset="0"/>
              </a:rPr>
              <a:t>  </a:t>
            </a:r>
            <a:r>
              <a:rPr lang="en-US" altLang="zh-CN" sz="2400" b="1" dirty="0">
                <a:latin typeface="Times New Roman" panose="02020603050405020304" pitchFamily="18" charset="0"/>
              </a:rPr>
              <a:t>(α△α)*(α△β)=α*α=α</a:t>
            </a:r>
            <a:endParaRPr lang="en-US" altLang="zh-CN" sz="2400" b="1" dirty="0">
              <a:latin typeface="Times New Roman" panose="02020603050405020304" pitchFamily="18" charset="0"/>
            </a:endParaRPr>
          </a:p>
          <a:p>
            <a:pPr marL="0" lvl="0" indent="0" eaLnBrk="1" hangingPunct="1">
              <a:lnSpc>
                <a:spcPct val="110000"/>
              </a:lnSpc>
              <a:spcBef>
                <a:spcPct val="0"/>
              </a:spcBef>
              <a:buClrTx/>
              <a:buSzTx/>
              <a:buFontTx/>
              <a:buNone/>
            </a:pPr>
            <a:r>
              <a:rPr lang="en-US" altLang="zh-CN" sz="2400" b="1" dirty="0">
                <a:latin typeface="Times New Roman" panose="02020603050405020304" pitchFamily="18" charset="0"/>
              </a:rPr>
              <a:t>α△(β*β)=α△α=α        (α△β)*(α△β)=α*α=α</a:t>
            </a:r>
            <a:endParaRPr lang="en-US" altLang="zh-CN" sz="2400" b="1" dirty="0">
              <a:latin typeface="Times New Roman" panose="02020603050405020304" pitchFamily="18" charset="0"/>
            </a:endParaRPr>
          </a:p>
          <a:p>
            <a:pPr marL="0" lvl="0" indent="0" eaLnBrk="1" hangingPunct="1">
              <a:lnSpc>
                <a:spcPct val="110000"/>
              </a:lnSpc>
              <a:spcBef>
                <a:spcPct val="0"/>
              </a:spcBef>
              <a:buClrTx/>
              <a:buSzTx/>
              <a:buFontTx/>
              <a:buNone/>
            </a:pPr>
            <a:r>
              <a:rPr lang="en-US" altLang="zh-CN" sz="2400" b="1" dirty="0">
                <a:latin typeface="Times New Roman" panose="02020603050405020304" pitchFamily="18" charset="0"/>
              </a:rPr>
              <a:t>β△(α*α)=β△α=α   </a:t>
            </a:r>
            <a:r>
              <a:rPr lang="en-US" altLang="zh-CN" sz="2400" dirty="0">
                <a:latin typeface="Times New Roman" panose="02020603050405020304" pitchFamily="18" charset="0"/>
              </a:rPr>
              <a:t>     </a:t>
            </a:r>
            <a:r>
              <a:rPr lang="en-US" altLang="zh-CN" sz="2400" b="1" dirty="0">
                <a:latin typeface="Times New Roman" panose="02020603050405020304" pitchFamily="18" charset="0"/>
              </a:rPr>
              <a:t>(β△α)*(β△α)=α*α=α</a:t>
            </a:r>
            <a:endParaRPr lang="en-US" altLang="zh-CN" sz="2400" b="1" dirty="0">
              <a:latin typeface="Times New Roman" panose="02020603050405020304" pitchFamily="18" charset="0"/>
            </a:endParaRPr>
          </a:p>
          <a:p>
            <a:pPr marL="0" lvl="0" indent="0" eaLnBrk="1" hangingPunct="1">
              <a:lnSpc>
                <a:spcPct val="110000"/>
              </a:lnSpc>
              <a:spcBef>
                <a:spcPct val="0"/>
              </a:spcBef>
              <a:buClrTx/>
              <a:buSzTx/>
              <a:buFontTx/>
              <a:buNone/>
            </a:pPr>
            <a:r>
              <a:rPr lang="en-US" altLang="zh-CN" sz="2400" b="1" dirty="0">
                <a:latin typeface="Times New Roman" panose="02020603050405020304" pitchFamily="18" charset="0"/>
              </a:rPr>
              <a:t>β△(α*β)=β△β=β        (β△α)*(β△β)=α*β=β</a:t>
            </a:r>
            <a:endParaRPr lang="en-US" altLang="zh-CN" sz="2400" b="1" dirty="0">
              <a:latin typeface="Times New Roman" panose="02020603050405020304" pitchFamily="18" charset="0"/>
            </a:endParaRPr>
          </a:p>
          <a:p>
            <a:pPr marL="0" lvl="0" indent="0" eaLnBrk="1" hangingPunct="1">
              <a:lnSpc>
                <a:spcPct val="110000"/>
              </a:lnSpc>
              <a:spcBef>
                <a:spcPct val="0"/>
              </a:spcBef>
              <a:buClrTx/>
              <a:buSzTx/>
              <a:buFontTx/>
              <a:buNone/>
            </a:pPr>
            <a:r>
              <a:rPr lang="en-US" altLang="zh-CN" sz="2400" b="1" dirty="0">
                <a:latin typeface="Times New Roman" panose="02020603050405020304" pitchFamily="18" charset="0"/>
              </a:rPr>
              <a:t>β△(β*β)=β△α=α       </a:t>
            </a:r>
            <a:r>
              <a:rPr lang="en-US" altLang="zh-CN" sz="2400" dirty="0">
                <a:latin typeface="Times New Roman" panose="02020603050405020304" pitchFamily="18" charset="0"/>
              </a:rPr>
              <a:t> </a:t>
            </a:r>
            <a:r>
              <a:rPr lang="en-US" altLang="zh-CN" sz="2400" b="1" dirty="0">
                <a:latin typeface="Times New Roman" panose="02020603050405020304" pitchFamily="18" charset="0"/>
              </a:rPr>
              <a:t>(β△β)*(β△β)=β*β=α</a:t>
            </a:r>
            <a:endParaRPr lang="en-US" altLang="zh-CN" sz="2400" dirty="0">
              <a:latin typeface="Times New Roman" panose="02020603050405020304" pitchFamily="18" charset="0"/>
            </a:endParaRPr>
          </a:p>
        </p:txBody>
      </p:sp>
      <p:graphicFrame>
        <p:nvGraphicFramePr>
          <p:cNvPr id="146437" name="Group 5"/>
          <p:cNvGraphicFramePr>
            <a:graphicFrameLocks noGrp="1"/>
          </p:cNvGraphicFramePr>
          <p:nvPr/>
        </p:nvGraphicFramePr>
        <p:xfrm>
          <a:off x="533400" y="2057400"/>
          <a:ext cx="1447800" cy="1279525"/>
        </p:xfrm>
        <a:graphic>
          <a:graphicData uri="http://schemas.openxmlformats.org/drawingml/2006/table">
            <a:tbl>
              <a:tblPr/>
              <a:tblGrid>
                <a:gridCol w="490538"/>
                <a:gridCol w="957262"/>
              </a:tblGrid>
              <a:tr h="456932">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22593">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146448" name="Group 16"/>
          <p:cNvGraphicFramePr>
            <a:graphicFrameLocks noGrp="1"/>
          </p:cNvGraphicFramePr>
          <p:nvPr/>
        </p:nvGraphicFramePr>
        <p:xfrm>
          <a:off x="7086600" y="1981200"/>
          <a:ext cx="1371600" cy="1279525"/>
        </p:xfrm>
        <a:graphic>
          <a:graphicData uri="http://schemas.openxmlformats.org/drawingml/2006/table">
            <a:tbl>
              <a:tblPr/>
              <a:tblGrid>
                <a:gridCol w="455613"/>
                <a:gridCol w="915987"/>
              </a:tblGrid>
              <a:tr h="456932">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Δ</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822593">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β</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635" marB="45635"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6436"/>
                                        </p:tgtEl>
                                        <p:attrNameLst>
                                          <p:attrName>style.visibility</p:attrName>
                                        </p:attrNameLst>
                                      </p:cBhvr>
                                      <p:to>
                                        <p:strVal val="visible"/>
                                      </p:to>
                                    </p:set>
                                    <p:animEffect transition="in" filter="blinds(horizontal)">
                                      <p:cBhvr>
                                        <p:cTn id="7" dur="500"/>
                                        <p:tgtEl>
                                          <p:spTgt spid="14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619A487-B701-4BA9-AA58-D3175D7A6E6C}"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048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20484" name="Rectangle 3"/>
          <p:cNvSpPr>
            <a:spLocks noGrp="1"/>
          </p:cNvSpPr>
          <p:nvPr>
            <p:ph idx="1" hasCustomPrompt="1"/>
          </p:nvPr>
        </p:nvSpPr>
        <p:spPr>
          <a:xfrm>
            <a:off x="381000" y="1600200"/>
            <a:ext cx="8574088" cy="3733800"/>
          </a:xfrm>
        </p:spPr>
        <p:txBody>
          <a:bodyPr vert="horz" wrap="square" lIns="91440" tIns="45720" rIns="91440" bIns="45720" anchor="t" anchorCtr="0"/>
          <a:p>
            <a:pPr marL="981075" indent="-981075" eaLnBrk="1" hangingPunct="1">
              <a:lnSpc>
                <a:spcPct val="120000"/>
              </a:lnSpc>
              <a:buNone/>
            </a:pPr>
            <a:r>
              <a:rPr lang="en-US" altLang="zh-CN" sz="2600" b="1" dirty="0">
                <a:solidFill>
                  <a:schemeClr val="hlink"/>
                </a:solidFill>
                <a:latin typeface="Times New Roman" panose="02020603050405020304" pitchFamily="18" charset="0"/>
                <a:ea typeface="黑体" panose="02010609060101010101" pitchFamily="49" charset="-122"/>
              </a:rPr>
              <a:t>4 </a:t>
            </a:r>
            <a:r>
              <a:rPr lang="zh-CN" altLang="en-US" sz="2600" b="1" dirty="0">
                <a:solidFill>
                  <a:schemeClr val="hlink"/>
                </a:solidFill>
                <a:latin typeface="Times New Roman" panose="02020603050405020304" pitchFamily="18" charset="0"/>
                <a:ea typeface="黑体" panose="02010609060101010101" pitchFamily="49" charset="-122"/>
              </a:rPr>
              <a:t>吸收律</a:t>
            </a:r>
            <a:endParaRPr lang="zh-CN" altLang="en-US" sz="2600" b="1" dirty="0">
              <a:solidFill>
                <a:schemeClr val="hlink"/>
              </a:solidFill>
              <a:latin typeface="Times New Roman" panose="02020603050405020304" pitchFamily="18" charset="0"/>
              <a:ea typeface="黑体" panose="02010609060101010101" pitchFamily="49" charset="-122"/>
            </a:endParaRPr>
          </a:p>
          <a:p>
            <a:pPr marL="981075" indent="-981075" eaLnBrk="1" hangingPunct="1">
              <a:lnSpc>
                <a:spcPct val="120000"/>
              </a:lnSpc>
              <a:buNone/>
            </a:pPr>
            <a:r>
              <a:rPr lang="zh-CN" altLang="en-US" sz="2600" b="1" dirty="0">
                <a:solidFill>
                  <a:srgbClr val="0000CC"/>
                </a:solidFill>
                <a:latin typeface="Times New Roman" panose="02020603050405020304" pitchFamily="18" charset="0"/>
                <a:ea typeface="黑体" panose="02010609060101010101" pitchFamily="49" charset="-122"/>
              </a:rPr>
              <a:t>定义</a:t>
            </a:r>
            <a:r>
              <a:rPr lang="en-US" altLang="zh-CN" sz="2600" b="1" dirty="0">
                <a:solidFill>
                  <a:srgbClr val="0000CC"/>
                </a:solidFill>
                <a:latin typeface="Times New Roman" panose="02020603050405020304" pitchFamily="18" charset="0"/>
                <a:ea typeface="黑体" panose="02010609060101010101" pitchFamily="49" charset="-122"/>
              </a:rPr>
              <a:t>4</a:t>
            </a:r>
            <a:r>
              <a:rPr lang="zh-CN" altLang="en-US" sz="2600" b="1" dirty="0">
                <a:solidFill>
                  <a:srgbClr val="0000CC"/>
                </a:solidFill>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设</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，是定义在集合</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上的两个</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可交换</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二元运算，若对于任意的</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x，y</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，都有</a:t>
            </a:r>
            <a:endParaRPr lang="zh-CN" altLang="en-US" sz="2600" b="1" dirty="0">
              <a:latin typeface="Times New Roman" panose="02020603050405020304" pitchFamily="18" charset="0"/>
              <a:ea typeface="黑体" panose="02010609060101010101" pitchFamily="49" charset="-122"/>
            </a:endParaRPr>
          </a:p>
          <a:p>
            <a:pPr marL="981075" indent="-981075" eaLnBrk="1" hangingPunct="1">
              <a:lnSpc>
                <a:spcPct val="120000"/>
              </a:lnSpc>
              <a:buNone/>
            </a:pPr>
            <a:r>
              <a:rPr lang="en-US" altLang="zh-CN" sz="2600" b="1" dirty="0">
                <a:latin typeface="Times New Roman" panose="02020603050405020304" pitchFamily="18" charset="0"/>
                <a:ea typeface="黑体" panose="02010609060101010101" pitchFamily="49" charset="-122"/>
              </a:rPr>
              <a:t>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x (x  y)=x</a:t>
            </a:r>
            <a:endPar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a:p>
            <a:pPr marL="981075" indent="-981075" eaLnBrk="1" hangingPunct="1">
              <a:lnSpc>
                <a:spcPct val="120000"/>
              </a:lnSpc>
              <a:buNone/>
            </a:pP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x (x  y)=x</a:t>
            </a:r>
            <a:endPar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a:p>
            <a:pPr marL="981075" indent="-981075" eaLnBrk="1" hangingPunct="1">
              <a:lnSpc>
                <a:spcPct val="120000"/>
              </a:lnSpc>
              <a:buNone/>
            </a:pP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rPr>
              <a:t>则称运算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和运算满足吸收律。</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A711EFB-C54B-419E-AB6A-C6872009F0DB}"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150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21508" name="Rectangle 3"/>
          <p:cNvSpPr>
            <a:spLocks noGrp="1"/>
          </p:cNvSpPr>
          <p:nvPr>
            <p:ph idx="1" hasCustomPrompt="1"/>
          </p:nvPr>
        </p:nvSpPr>
        <p:spPr>
          <a:xfrm>
            <a:off x="381000" y="1400175"/>
            <a:ext cx="8153400" cy="1724025"/>
          </a:xfrm>
        </p:spPr>
        <p:txBody>
          <a:bodyPr vert="horz" wrap="square" lIns="91440" tIns="45720" rIns="91440" bIns="45720" anchor="t" anchorCtr="0"/>
          <a:p>
            <a:pPr marL="854075" indent="-854075" eaLnBrk="1" hangingPunct="1">
              <a:lnSpc>
                <a:spcPct val="120000"/>
              </a:lnSpc>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5</a:t>
            </a:r>
            <a:r>
              <a:rPr lang="zh-CN" altLang="en-US" sz="2600" b="1" dirty="0">
                <a:latin typeface="Times New Roman" panose="02020603050405020304" pitchFamily="18" charset="0"/>
                <a:ea typeface="黑体" panose="02010609060101010101" pitchFamily="49" charset="-122"/>
              </a:rPr>
              <a:t>：设集合</a:t>
            </a:r>
            <a:r>
              <a:rPr lang="en-US" altLang="zh-CN" sz="2600" b="1" dirty="0">
                <a:latin typeface="Times New Roman" panose="02020603050405020304" pitchFamily="18" charset="0"/>
                <a:ea typeface="黑体" panose="02010609060101010101" pitchFamily="49" charset="-122"/>
              </a:rPr>
              <a:t>N</a:t>
            </a:r>
            <a:r>
              <a:rPr lang="zh-CN" altLang="en-US" sz="2600" b="1" dirty="0">
                <a:latin typeface="Times New Roman" panose="02020603050405020304" pitchFamily="18" charset="0"/>
                <a:ea typeface="黑体" panose="02010609060101010101" pitchFamily="49" charset="-122"/>
              </a:rPr>
              <a:t>为自然数全体，在</a:t>
            </a:r>
            <a:r>
              <a:rPr lang="en-US" altLang="zh-CN" sz="2600" b="1" dirty="0">
                <a:latin typeface="Times New Roman" panose="02020603050405020304" pitchFamily="18" charset="0"/>
                <a:ea typeface="黑体" panose="02010609060101010101" pitchFamily="49" charset="-122"/>
              </a:rPr>
              <a:t>N</a:t>
            </a:r>
            <a:r>
              <a:rPr lang="zh-CN" altLang="en-US" sz="2600" b="1" dirty="0">
                <a:latin typeface="Times New Roman" panose="02020603050405020304" pitchFamily="18" charset="0"/>
                <a:ea typeface="黑体" panose="02010609060101010101" pitchFamily="49" charset="-122"/>
              </a:rPr>
              <a:t>上定义两个二元运算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和★，对于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y</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N</a:t>
            </a:r>
            <a:r>
              <a:rPr lang="zh-CN" altLang="en-US" sz="2600" b="1" dirty="0">
                <a:latin typeface="Times New Roman" panose="02020603050405020304" pitchFamily="18" charset="0"/>
                <a:ea typeface="黑体" panose="02010609060101010101" pitchFamily="49" charset="-122"/>
              </a:rPr>
              <a:t>，有</a:t>
            </a:r>
            <a:r>
              <a:rPr lang="en-US" altLang="zh-CN" sz="2600" b="1" dirty="0">
                <a:latin typeface="Times New Roman" panose="02020603050405020304" pitchFamily="18" charset="0"/>
                <a:ea typeface="黑体" panose="02010609060101010101" pitchFamily="49" charset="-122"/>
              </a:rPr>
              <a:t>x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y=max(x</a:t>
            </a:r>
            <a:r>
              <a:rPr lang="zh-CN" altLang="en-GB"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y)</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x★y=min(x</a:t>
            </a:r>
            <a:r>
              <a:rPr lang="zh-CN" altLang="en-GB"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y)</a:t>
            </a:r>
            <a:r>
              <a:rPr lang="zh-CN" altLang="en-US" sz="2600" b="1" dirty="0">
                <a:latin typeface="Times New Roman" panose="02020603050405020304" pitchFamily="18" charset="0"/>
                <a:ea typeface="黑体" panose="02010609060101010101" pitchFamily="49" charset="-122"/>
              </a:rPr>
              <a:t>，验证运算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和★满足吸收律。</a:t>
            </a:r>
            <a:endParaRPr lang="zh-CN" altLang="en-US" sz="2600" b="1" dirty="0">
              <a:latin typeface="Times New Roman" panose="02020603050405020304" pitchFamily="18" charset="0"/>
              <a:ea typeface="黑体" panose="02010609060101010101" pitchFamily="49" charset="-122"/>
            </a:endParaRPr>
          </a:p>
        </p:txBody>
      </p:sp>
      <p:sp>
        <p:nvSpPr>
          <p:cNvPr id="147460" name="Text Box 4"/>
          <p:cNvSpPr txBox="1"/>
          <p:nvPr/>
        </p:nvSpPr>
        <p:spPr>
          <a:xfrm>
            <a:off x="457200" y="3200400"/>
            <a:ext cx="8077200" cy="2235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解：对于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b</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N</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a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(a★b)=max(a</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min(a</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b))=a</a:t>
            </a:r>
            <a:r>
              <a:rPr lang="zh-CN" altLang="en-US" sz="2600" b="1" dirty="0">
                <a:latin typeface="Times New Roman" panose="02020603050405020304" pitchFamily="18" charset="0"/>
                <a:ea typeface="黑体" panose="02010609060101010101" pitchFamily="49" charset="-122"/>
              </a:rPr>
              <a:t>              </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en-US" altLang="zh-CN" sz="2600" b="1" dirty="0">
                <a:latin typeface="Times New Roman" panose="02020603050405020304" pitchFamily="18" charset="0"/>
                <a:ea typeface="黑体" panose="02010609060101010101" pitchFamily="49" charset="-122"/>
              </a:rPr>
              <a:t>          a★(a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b)=min(a</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max(a</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b))=a      </a:t>
            </a:r>
            <a:endParaRPr lang="en-US" altLang="zh-CN"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因此，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和★满足吸收律。</a:t>
            </a:r>
            <a:endParaRPr lang="zh-CN" altLang="en-US" sz="24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7460"/>
                                        </p:tgtEl>
                                        <p:attrNameLst>
                                          <p:attrName>style.visibility</p:attrName>
                                        </p:attrNameLst>
                                      </p:cBhvr>
                                      <p:to>
                                        <p:strVal val="visible"/>
                                      </p:to>
                                    </p:set>
                                    <p:animEffect transition="in" filter="box(in)">
                                      <p:cBhvr>
                                        <p:cTn id="7" dur="500"/>
                                        <p:tgtEl>
                                          <p:spTgt spid="147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6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A1B9CDA-90FA-454E-9AB9-119FC4E19B21}"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253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22532" name="Rectangle 3"/>
          <p:cNvSpPr>
            <a:spLocks noGrp="1"/>
          </p:cNvSpPr>
          <p:nvPr>
            <p:ph idx="1" hasCustomPrompt="1"/>
          </p:nvPr>
        </p:nvSpPr>
        <p:spPr>
          <a:xfrm>
            <a:off x="381000" y="1400175"/>
            <a:ext cx="8077200" cy="1647825"/>
          </a:xfrm>
        </p:spPr>
        <p:txBody>
          <a:bodyPr vert="horz" wrap="square" lIns="91440" tIns="45720" rIns="91440" bIns="45720" anchor="t" anchorCtr="0"/>
          <a:p>
            <a:pPr marL="981075" indent="-981075" eaLnBrk="1" hangingPunct="1">
              <a:lnSpc>
                <a:spcPct val="120000"/>
              </a:lnSpc>
              <a:spcBef>
                <a:spcPct val="0"/>
              </a:spcBef>
              <a:buNone/>
            </a:pPr>
            <a:r>
              <a:rPr lang="en-US" altLang="zh-CN" sz="2600" b="1" dirty="0">
                <a:solidFill>
                  <a:schemeClr val="hlink"/>
                </a:solidFill>
                <a:latin typeface="Times New Roman" panose="02020603050405020304" pitchFamily="18" charset="0"/>
                <a:ea typeface="黑体" panose="02010609060101010101" pitchFamily="49" charset="-122"/>
              </a:rPr>
              <a:t>5 </a:t>
            </a:r>
            <a:r>
              <a:rPr lang="zh-CN" altLang="en-US" sz="2600" b="1" dirty="0">
                <a:solidFill>
                  <a:schemeClr val="hlink"/>
                </a:solidFill>
                <a:latin typeface="Times New Roman" panose="02020603050405020304" pitchFamily="18" charset="0"/>
                <a:ea typeface="黑体" panose="02010609060101010101" pitchFamily="49" charset="-122"/>
              </a:rPr>
              <a:t>幂等律</a:t>
            </a:r>
            <a:endParaRPr lang="zh-CN" altLang="en-US" sz="2600" b="1" dirty="0">
              <a:solidFill>
                <a:schemeClr val="hlink"/>
              </a:solidFill>
              <a:latin typeface="Times New Roman" panose="02020603050405020304" pitchFamily="18" charset="0"/>
              <a:ea typeface="黑体" panose="02010609060101010101" pitchFamily="49" charset="-122"/>
            </a:endParaRPr>
          </a:p>
          <a:p>
            <a:pPr marL="981075" indent="-981075" eaLnBrk="1" hangingPunct="1">
              <a:lnSpc>
                <a:spcPct val="120000"/>
              </a:lnSpc>
              <a:spcBef>
                <a:spcPct val="0"/>
              </a:spcBef>
              <a:buNone/>
            </a:pPr>
            <a:r>
              <a:rPr lang="zh-CN" altLang="en-US" sz="2600" b="1" dirty="0">
                <a:solidFill>
                  <a:srgbClr val="0000CC"/>
                </a:solidFill>
                <a:latin typeface="Times New Roman" panose="02020603050405020304" pitchFamily="18" charset="0"/>
                <a:ea typeface="黑体" panose="02010609060101010101" pitchFamily="49" charset="-122"/>
              </a:rPr>
              <a:t>定义</a:t>
            </a:r>
            <a:r>
              <a:rPr lang="en-US" altLang="zh-CN" sz="2600" b="1" dirty="0">
                <a:solidFill>
                  <a:srgbClr val="0000CC"/>
                </a:solidFill>
                <a:latin typeface="Times New Roman" panose="02020603050405020304" pitchFamily="18" charset="0"/>
                <a:ea typeface="黑体" panose="02010609060101010101" pitchFamily="49" charset="-122"/>
              </a:rPr>
              <a:t>5</a:t>
            </a:r>
            <a:r>
              <a:rPr lang="zh-CN" altLang="en-US" sz="2600" b="1" dirty="0">
                <a:solidFill>
                  <a:srgbClr val="0000CC"/>
                </a:solidFill>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设</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若</a:t>
            </a:r>
            <a:r>
              <a:rPr lang="zh-CN" altLang="en-US" sz="2600" b="1" dirty="0">
                <a:solidFill>
                  <a:schemeClr val="hlink"/>
                </a:solidFill>
                <a:latin typeface="Times New Roman" panose="02020603050405020304" pitchFamily="18" charset="0"/>
                <a:ea typeface="黑体" panose="02010609060101010101" pitchFamily="49" charset="-122"/>
              </a:rPr>
              <a:t>对任意</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A</a:t>
            </a:r>
            <a:r>
              <a:rPr lang="zh-CN" altLang="en-US" sz="2600" b="1" dirty="0">
                <a:solidFill>
                  <a:schemeClr val="hlink"/>
                </a:solidFill>
                <a:latin typeface="Times New Roman" panose="02020603050405020304" pitchFamily="18" charset="0"/>
                <a:ea typeface="黑体" panose="02010609060101010101" pitchFamily="49" charset="-122"/>
              </a:rPr>
              <a:t>有</a:t>
            </a:r>
            <a:endParaRPr lang="zh-CN" altLang="en-US" sz="2600" b="1" dirty="0">
              <a:solidFill>
                <a:schemeClr val="hlink"/>
              </a:solidFill>
              <a:latin typeface="Times New Roman" panose="02020603050405020304" pitchFamily="18" charset="0"/>
              <a:ea typeface="黑体" panose="02010609060101010101" pitchFamily="49" charset="-122"/>
            </a:endParaRPr>
          </a:p>
          <a:p>
            <a:pPr marL="981075" indent="-981075" eaLnBrk="1" hangingPunct="1">
              <a:lnSpc>
                <a:spcPct val="120000"/>
              </a:lnSpc>
              <a:spcBef>
                <a:spcPct val="0"/>
              </a:spcBef>
              <a:buNone/>
            </a:pP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则称</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满足幂等律。</a:t>
            </a:r>
            <a:endParaRPr lang="zh-CN" altLang="en-US" sz="2600" dirty="0">
              <a:latin typeface="Times New Roman" panose="02020603050405020304" pitchFamily="18" charset="0"/>
              <a:ea typeface="黑体" panose="02010609060101010101" pitchFamily="49" charset="-122"/>
            </a:endParaRPr>
          </a:p>
        </p:txBody>
      </p:sp>
      <p:sp>
        <p:nvSpPr>
          <p:cNvPr id="148484" name="Text Box 4"/>
          <p:cNvSpPr txBox="1"/>
          <p:nvPr/>
        </p:nvSpPr>
        <p:spPr>
          <a:xfrm>
            <a:off x="457200" y="2971800"/>
            <a:ext cx="8077200" cy="1520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755650" lvl="0" indent="-755650" eaLnBrk="1" hangingPunct="1">
              <a:lnSpc>
                <a:spcPct val="120000"/>
              </a:lnSpc>
              <a:spcBef>
                <a:spcPct val="0"/>
              </a:spcBef>
              <a:buClrTx/>
              <a:buSzTx/>
              <a:buFontTx/>
              <a:buNone/>
            </a:pPr>
            <a:r>
              <a:rPr lang="zh-CN" altLang="en-US" sz="2600" b="1" dirty="0">
                <a:latin typeface="Times New Roman" panose="02020603050405020304" pitchFamily="18" charset="0"/>
                <a:ea typeface="黑体" panose="02010609060101010101" pitchFamily="49" charset="-122"/>
              </a:rPr>
              <a:t>例6  设</a:t>
            </a:r>
            <a:r>
              <a:rPr lang="en-US" altLang="zh-CN" sz="2600" b="1" i="1" dirty="0">
                <a:solidFill>
                  <a:srgbClr val="000000"/>
                </a:solidFill>
                <a:latin typeface="Times New Roman" panose="02020603050405020304" pitchFamily="18" charset="0"/>
                <a:ea typeface="黑体" panose="02010609060101010101" pitchFamily="49" charset="-122"/>
                <a:sym typeface="Euclid Symbol" pitchFamily="18" charset="2"/>
              </a:rPr>
              <a:t>P</a:t>
            </a:r>
            <a:r>
              <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rPr>
              <a:t>(</a:t>
            </a:r>
            <a:r>
              <a:rPr lang="en-US" altLang="zh-CN" sz="2600" b="1" dirty="0">
                <a:solidFill>
                  <a:srgbClr val="000000"/>
                </a:solidFill>
                <a:latin typeface="Times New Roman" panose="02020603050405020304" pitchFamily="18" charset="0"/>
                <a:ea typeface="黑体" panose="02010609060101010101" pitchFamily="49" charset="-122"/>
                <a:sym typeface="Euclid Symbol" pitchFamily="18" charset="2"/>
              </a:rPr>
              <a:t>S)</a:t>
            </a:r>
            <a:r>
              <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rPr>
              <a:t>是集合</a:t>
            </a:r>
            <a:r>
              <a:rPr lang="en-US" altLang="zh-CN" sz="2600" b="1" dirty="0">
                <a:solidFill>
                  <a:srgbClr val="000000"/>
                </a:solidFill>
                <a:latin typeface="Times New Roman" panose="02020603050405020304" pitchFamily="18" charset="0"/>
                <a:ea typeface="黑体" panose="02010609060101010101" pitchFamily="49" charset="-122"/>
                <a:sym typeface="Euclid Symbol" pitchFamily="18" charset="2"/>
              </a:rPr>
              <a:t>S</a:t>
            </a:r>
            <a:r>
              <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rPr>
              <a:t>的幂集，在</a:t>
            </a:r>
            <a:r>
              <a:rPr lang="en-US" altLang="zh-CN" sz="2600" b="1" i="1" dirty="0">
                <a:solidFill>
                  <a:srgbClr val="000000"/>
                </a:solidFill>
                <a:latin typeface="Times New Roman" panose="02020603050405020304" pitchFamily="18" charset="0"/>
                <a:ea typeface="黑体" panose="02010609060101010101" pitchFamily="49" charset="-122"/>
                <a:sym typeface="Euclid Symbol" pitchFamily="18" charset="2"/>
              </a:rPr>
              <a:t>P</a:t>
            </a:r>
            <a:r>
              <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rPr>
              <a:t>(</a:t>
            </a:r>
            <a:r>
              <a:rPr lang="en-US" altLang="zh-CN" sz="2600" b="1" dirty="0">
                <a:solidFill>
                  <a:srgbClr val="000000"/>
                </a:solidFill>
                <a:latin typeface="Times New Roman" panose="02020603050405020304" pitchFamily="18" charset="0"/>
                <a:ea typeface="黑体" panose="02010609060101010101" pitchFamily="49" charset="-122"/>
                <a:sym typeface="Euclid Symbol" pitchFamily="18" charset="2"/>
              </a:rPr>
              <a:t>S)</a:t>
            </a:r>
            <a:r>
              <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rPr>
              <a:t>上定义的两个二元运算，请验证，集合的“并”运算∪和集合的“交”运算∩ 满足幂等律。</a:t>
            </a:r>
            <a:endPar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endParaRPr>
          </a:p>
        </p:txBody>
      </p:sp>
      <p:sp>
        <p:nvSpPr>
          <p:cNvPr id="148485" name="Text Box 5"/>
          <p:cNvSpPr txBox="1"/>
          <p:nvPr/>
        </p:nvSpPr>
        <p:spPr>
          <a:xfrm>
            <a:off x="381000" y="4572000"/>
            <a:ext cx="8077200" cy="1520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854075" lvl="0" indent="-854075" eaLnBrk="1" hangingPunct="1">
              <a:lnSpc>
                <a:spcPct val="120000"/>
              </a:lnSpc>
              <a:spcBef>
                <a:spcPct val="0"/>
              </a:spcBef>
              <a:buClrTx/>
              <a:buSzTx/>
              <a:buFontTx/>
              <a:buNone/>
            </a:pPr>
            <a:r>
              <a:rPr lang="zh-CN" altLang="en-US" sz="2600" b="1" dirty="0">
                <a:latin typeface="Times New Roman" panose="02020603050405020304" pitchFamily="18" charset="0"/>
                <a:ea typeface="黑体" panose="02010609060101010101" pitchFamily="49" charset="-122"/>
              </a:rPr>
              <a:t>解： 对于任意的</a:t>
            </a:r>
            <a:r>
              <a:rPr lang="en-US" altLang="zh-CN" sz="2600" b="1" dirty="0">
                <a:latin typeface="Times New Roman" panose="02020603050405020304" pitchFamily="18" charset="0"/>
                <a:ea typeface="黑体" panose="02010609060101010101" pitchFamily="49" charset="-122"/>
              </a:rPr>
              <a:t>A</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solidFill>
                  <a:srgbClr val="000000"/>
                </a:solidFill>
                <a:latin typeface="Times New Roman" panose="02020603050405020304" pitchFamily="18" charset="0"/>
                <a:ea typeface="黑体" panose="02010609060101010101" pitchFamily="49" charset="-122"/>
                <a:sym typeface="Euclid Symbol" pitchFamily="18" charset="2"/>
              </a:rPr>
              <a:t>P</a:t>
            </a:r>
            <a:r>
              <a:rPr lang="en-US" altLang="zh-CN" sz="2600" b="1" dirty="0">
                <a:solidFill>
                  <a:srgbClr val="000000"/>
                </a:solidFill>
                <a:latin typeface="Times New Roman" panose="02020603050405020304" pitchFamily="18" charset="0"/>
                <a:ea typeface="黑体" panose="02010609060101010101" pitchFamily="49" charset="-122"/>
                <a:sym typeface="Euclid Symbol" pitchFamily="18" charset="2"/>
              </a:rPr>
              <a:t>(S)，</a:t>
            </a:r>
            <a:endParaRPr lang="en-US" altLang="zh-CN" sz="2600" b="1" dirty="0">
              <a:solidFill>
                <a:srgbClr val="000000"/>
              </a:solidFill>
              <a:latin typeface="Times New Roman" panose="02020603050405020304" pitchFamily="18" charset="0"/>
              <a:ea typeface="黑体" panose="02010609060101010101" pitchFamily="49" charset="-122"/>
              <a:sym typeface="Euclid Symbol" pitchFamily="18" charset="2"/>
            </a:endParaRPr>
          </a:p>
          <a:p>
            <a:pPr marL="854075" lvl="0" indent="-854075" eaLnBrk="1" hangingPunct="1">
              <a:lnSpc>
                <a:spcPct val="120000"/>
              </a:lnSpc>
              <a:spcBef>
                <a:spcPct val="0"/>
              </a:spcBef>
              <a:buClrTx/>
              <a:buSzTx/>
              <a:buFontTx/>
              <a:buNone/>
            </a:pPr>
            <a:r>
              <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rPr>
              <a:t>         有</a:t>
            </a:r>
            <a:r>
              <a:rPr lang="en-US" altLang="zh-CN" sz="2600" b="1" dirty="0">
                <a:solidFill>
                  <a:srgbClr val="000000"/>
                </a:solidFill>
                <a:latin typeface="Times New Roman" panose="02020603050405020304" pitchFamily="18" charset="0"/>
                <a:ea typeface="黑体" panose="02010609060101010101" pitchFamily="49" charset="-122"/>
                <a:sym typeface="Euclid Symbol" pitchFamily="18" charset="2"/>
              </a:rPr>
              <a:t>A∪A=A</a:t>
            </a:r>
            <a:r>
              <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rPr>
              <a:t>和 </a:t>
            </a:r>
            <a:r>
              <a:rPr lang="en-US" altLang="zh-CN" sz="2600" b="1" dirty="0">
                <a:solidFill>
                  <a:srgbClr val="000000"/>
                </a:solidFill>
                <a:latin typeface="Times New Roman" panose="02020603050405020304" pitchFamily="18" charset="0"/>
                <a:ea typeface="黑体" panose="02010609060101010101" pitchFamily="49" charset="-122"/>
                <a:sym typeface="Euclid Symbol" pitchFamily="18" charset="2"/>
              </a:rPr>
              <a:t>A∩A=A，</a:t>
            </a:r>
            <a:endParaRPr lang="en-US" altLang="zh-CN" sz="2600" b="1" dirty="0">
              <a:solidFill>
                <a:srgbClr val="000000"/>
              </a:solidFill>
              <a:latin typeface="Times New Roman" panose="02020603050405020304" pitchFamily="18" charset="0"/>
              <a:ea typeface="黑体" panose="02010609060101010101" pitchFamily="49" charset="-122"/>
              <a:sym typeface="Euclid Symbol" pitchFamily="18" charset="2"/>
            </a:endParaRPr>
          </a:p>
          <a:p>
            <a:pPr marL="854075" lvl="0" indent="-854075" eaLnBrk="1" hangingPunct="1">
              <a:lnSpc>
                <a:spcPct val="120000"/>
              </a:lnSpc>
              <a:spcBef>
                <a:spcPct val="0"/>
              </a:spcBef>
              <a:buClrTx/>
              <a:buSzTx/>
              <a:buFontTx/>
              <a:buNone/>
            </a:pPr>
            <a:r>
              <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rPr>
              <a:t>         因此运算∪和∩都满足幂等律。</a:t>
            </a:r>
            <a:endParaRPr lang="zh-CN" altLang="en-US" sz="2600" b="1" dirty="0">
              <a:solidFill>
                <a:srgbClr val="000000"/>
              </a:solidFill>
              <a:latin typeface="Times New Roman" panose="02020603050405020304" pitchFamily="18" charset="0"/>
              <a:ea typeface="黑体" panose="02010609060101010101" pitchFamily="49" charset="-122"/>
              <a:sym typeface="Euclid Symbol"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8484"/>
                                        </p:tgtEl>
                                        <p:attrNameLst>
                                          <p:attrName>style.visibility</p:attrName>
                                        </p:attrNameLst>
                                      </p:cBhvr>
                                      <p:to>
                                        <p:strVal val="visible"/>
                                      </p:to>
                                    </p:set>
                                    <p:animEffect transition="in" filter="checkerboard(across)">
                                      <p:cBhvr>
                                        <p:cTn id="7" dur="500"/>
                                        <p:tgtEl>
                                          <p:spTgt spid="14848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48485"/>
                                        </p:tgtEl>
                                        <p:attrNameLst>
                                          <p:attrName>style.visibility</p:attrName>
                                        </p:attrNameLst>
                                      </p:cBhvr>
                                      <p:to>
                                        <p:strVal val="visible"/>
                                      </p:to>
                                    </p:set>
                                    <p:animEffect transition="in" filter="checkerboard(down)">
                                      <p:cBhvr>
                                        <p:cTn id="12" dur="500"/>
                                        <p:tgtEl>
                                          <p:spTgt spid="1484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4" grpId="0"/>
      <p:bldP spid="14848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73C45D1-DD73-4A7D-85F8-A5812FF7E6D6}"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5123" name="Rectangle 2"/>
          <p:cNvSpPr>
            <a:spLocks noGrp="1"/>
          </p:cNvSpPr>
          <p:nvPr>
            <p:ph type="title"/>
          </p:nvPr>
        </p:nvSpPr>
        <p:spPr/>
        <p:txBody>
          <a:bodyPr vert="horz" wrap="square" lIns="91440" tIns="45720" rIns="91440" bIns="45720" anchor="b" anchorCtr="0"/>
          <a:p>
            <a:pPr eaLnBrk="1" hangingPunct="1"/>
            <a:r>
              <a:rPr lang="zh-CN" altLang="en-US" b="1" dirty="0">
                <a:solidFill>
                  <a:srgbClr val="0000CC"/>
                </a:solidFill>
                <a:latin typeface="黑体" panose="02010609060101010101" pitchFamily="49" charset="-122"/>
                <a:ea typeface="黑体" panose="02010609060101010101" pitchFamily="49" charset="-122"/>
              </a:rPr>
              <a:t>第三篇   代数系统</a:t>
            </a:r>
            <a:endParaRPr lang="zh-CN" altLang="en-US" b="1" dirty="0">
              <a:solidFill>
                <a:srgbClr val="0000CC"/>
              </a:solidFill>
              <a:latin typeface="黑体" panose="02010609060101010101" pitchFamily="49" charset="-122"/>
              <a:ea typeface="黑体" panose="02010609060101010101" pitchFamily="49" charset="-122"/>
            </a:endParaRPr>
          </a:p>
        </p:txBody>
      </p:sp>
      <p:pic>
        <p:nvPicPr>
          <p:cNvPr id="5124" name="Picture 4" descr="jialuowa"/>
          <p:cNvPicPr>
            <a:picLocks noChangeAspect="1"/>
          </p:cNvPicPr>
          <p:nvPr/>
        </p:nvPicPr>
        <p:blipFill>
          <a:blip r:embed="rId1"/>
          <a:stretch>
            <a:fillRect/>
          </a:stretch>
        </p:blipFill>
        <p:spPr>
          <a:xfrm>
            <a:off x="3059113" y="1700213"/>
            <a:ext cx="1622425" cy="2305050"/>
          </a:xfrm>
          <a:prstGeom prst="rect">
            <a:avLst/>
          </a:prstGeom>
          <a:noFill/>
          <a:ln w="9525">
            <a:noFill/>
          </a:ln>
        </p:spPr>
      </p:pic>
      <p:sp>
        <p:nvSpPr>
          <p:cNvPr id="5125" name="Rectangle 5"/>
          <p:cNvSpPr/>
          <p:nvPr/>
        </p:nvSpPr>
        <p:spPr>
          <a:xfrm>
            <a:off x="1908175" y="4149725"/>
            <a:ext cx="4752975" cy="1520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600" b="1" dirty="0">
                <a:latin typeface="Times New Roman" panose="02020603050405020304" pitchFamily="18" charset="0"/>
              </a:rPr>
              <a:t>Evariste Galois</a:t>
            </a:r>
            <a:r>
              <a:rPr lang="zh-CN" altLang="en-US" sz="2600" b="1" dirty="0">
                <a:latin typeface="Times New Roman" panose="02020603050405020304" pitchFamily="18" charset="0"/>
              </a:rPr>
              <a:t>（</a:t>
            </a:r>
            <a:r>
              <a:rPr lang="en-US" altLang="zh-CN" sz="2600" b="1" dirty="0">
                <a:latin typeface="Times New Roman" panose="02020603050405020304" pitchFamily="18" charset="0"/>
              </a:rPr>
              <a:t>1811-1832</a:t>
            </a:r>
            <a:r>
              <a:rPr lang="zh-CN" altLang="en-US" sz="2600" b="1" dirty="0">
                <a:latin typeface="Times New Roman" panose="02020603050405020304" pitchFamily="18" charset="0"/>
              </a:rPr>
              <a:t>）</a:t>
            </a:r>
            <a:endParaRPr lang="zh-CN" altLang="en-US" sz="2600" b="1" dirty="0">
              <a:latin typeface="Times New Roman" panose="02020603050405020304" pitchFamily="18" charset="0"/>
            </a:endParaRPr>
          </a:p>
          <a:p>
            <a:pPr marL="0" lvl="0" indent="0" eaLnBrk="1" hangingPunct="1">
              <a:lnSpc>
                <a:spcPct val="120000"/>
              </a:lnSpc>
              <a:spcBef>
                <a:spcPct val="0"/>
              </a:spcBef>
              <a:buNone/>
            </a:pPr>
            <a:r>
              <a:rPr lang="zh-CN" altLang="en-US" sz="2600" b="1" dirty="0">
                <a:latin typeface="Times New Roman" panose="02020603050405020304" pitchFamily="18" charset="0"/>
              </a:rPr>
              <a:t>（伽罗瓦  法国人</a:t>
            </a:r>
            <a:r>
              <a:rPr lang="en-US" altLang="zh-CN" sz="2600" b="1" dirty="0">
                <a:latin typeface="Times New Roman" panose="02020603050405020304" pitchFamily="18" charset="0"/>
              </a:rPr>
              <a:t>) </a:t>
            </a:r>
            <a:endParaRPr lang="en-US" altLang="zh-CN" sz="2600" b="1" dirty="0">
              <a:latin typeface="Times New Roman" panose="02020603050405020304" pitchFamily="18" charset="0"/>
            </a:endParaRPr>
          </a:p>
          <a:p>
            <a:pPr marL="0" lvl="0" indent="0" eaLnBrk="1" hangingPunct="1">
              <a:lnSpc>
                <a:spcPct val="120000"/>
              </a:lnSpc>
              <a:spcBef>
                <a:spcPct val="0"/>
              </a:spcBef>
              <a:buNone/>
            </a:pPr>
            <a:r>
              <a:rPr lang="zh-CN" altLang="en-US" sz="2600" b="1" dirty="0">
                <a:latin typeface="Times New Roman" panose="02020603050405020304" pitchFamily="18" charset="0"/>
              </a:rPr>
              <a:t>提出群论</a:t>
            </a:r>
            <a:endParaRPr lang="zh-CN" altLang="en-US" sz="2600" b="1" dirty="0">
              <a:latin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31E370D-2E78-4060-A49C-EB1F41397AC6}"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50531" name="Rectangle 3"/>
          <p:cNvSpPr>
            <a:spLocks noGrp="1"/>
          </p:cNvSpPr>
          <p:nvPr>
            <p:ph idx="1" hasCustomPrompt="1"/>
          </p:nvPr>
        </p:nvSpPr>
        <p:spPr>
          <a:xfrm>
            <a:off x="381000" y="1371600"/>
            <a:ext cx="8574088" cy="4953000"/>
          </a:xfrm>
        </p:spPr>
        <p:txBody>
          <a:bodyPr vert="horz" wrap="square" lIns="91440" tIns="45720" rIns="91440" bIns="45720" anchor="t" anchorCtr="0"/>
          <a:p>
            <a:pPr marL="0" indent="476250" eaLnBrk="1" hangingPunct="1">
              <a:lnSpc>
                <a:spcPct val="120000"/>
              </a:lnSpc>
              <a:spcBef>
                <a:spcPct val="0"/>
              </a:spcBef>
              <a:buNone/>
            </a:pPr>
            <a:r>
              <a:rPr lang="zh-CN" altLang="en-US" sz="2600" b="1" dirty="0">
                <a:solidFill>
                  <a:srgbClr val="0000CC"/>
                </a:solidFill>
                <a:latin typeface="Times New Roman" panose="02020603050405020304" pitchFamily="18" charset="0"/>
                <a:ea typeface="黑体" panose="02010609060101010101" pitchFamily="49" charset="-122"/>
              </a:rPr>
              <a:t>设</a:t>
            </a:r>
            <a:r>
              <a:rPr lang="zh-CN" altLang="en-US"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solidFill>
                  <a:srgbClr val="0000CC"/>
                </a:solidFill>
                <a:latin typeface="Times New Roman" panose="02020603050405020304" pitchFamily="18" charset="0"/>
                <a:ea typeface="黑体" panose="02010609060101010101" pitchFamily="49" charset="-122"/>
              </a:rPr>
              <a:t>和</a:t>
            </a:r>
            <a:r>
              <a:rPr lang="zh-CN" altLang="en-US"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solidFill>
                  <a:srgbClr val="0000CC"/>
                </a:solidFill>
                <a:latin typeface="Times New Roman" panose="02020603050405020304" pitchFamily="18" charset="0"/>
                <a:ea typeface="黑体" panose="02010609060101010101" pitchFamily="49" charset="-122"/>
              </a:rPr>
              <a:t>为集合</a:t>
            </a:r>
            <a:r>
              <a:rPr lang="en-US" altLang="zh-CN" sz="2600" b="1" dirty="0">
                <a:solidFill>
                  <a:srgbClr val="0000CC"/>
                </a:solidFill>
                <a:latin typeface="Times New Roman" panose="02020603050405020304" pitchFamily="18" charset="0"/>
                <a:ea typeface="黑体" panose="02010609060101010101" pitchFamily="49" charset="-122"/>
              </a:rPr>
              <a:t>A</a:t>
            </a:r>
            <a:r>
              <a:rPr lang="zh-CN" altLang="en-US" sz="2600" b="1" dirty="0">
                <a:solidFill>
                  <a:srgbClr val="0000CC"/>
                </a:solidFill>
                <a:latin typeface="Times New Roman" panose="02020603050405020304" pitchFamily="18" charset="0"/>
                <a:ea typeface="黑体" panose="02010609060101010101" pitchFamily="49" charset="-122"/>
              </a:rPr>
              <a:t>上的二元运算</a:t>
            </a:r>
            <a:endParaRPr lang="zh-CN" altLang="en-US" sz="2600" b="1" dirty="0">
              <a:solidFill>
                <a:srgbClr val="0000CC"/>
              </a:solidFill>
              <a:latin typeface="Times New Roman" panose="02020603050405020304" pitchFamily="18" charset="0"/>
              <a:ea typeface="黑体" panose="02010609060101010101" pitchFamily="49" charset="-122"/>
            </a:endParaRPr>
          </a:p>
          <a:p>
            <a:pPr marL="0" indent="47625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若</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y(x,y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A→x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 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则称</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满足</a:t>
            </a:r>
            <a:r>
              <a:rPr lang="zh-CN" altLang="en-US" sz="2600" b="1" dirty="0">
                <a:solidFill>
                  <a:srgbClr val="0000CC"/>
                </a:solidFill>
                <a:latin typeface="Times New Roman" panose="02020603050405020304" pitchFamily="18" charset="0"/>
                <a:ea typeface="黑体" panose="02010609060101010101" pitchFamily="49" charset="-122"/>
              </a:rPr>
              <a:t>交换律</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indent="47625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若</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z(x,y,z</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A→x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z) = (x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z)</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则称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 满足</a:t>
            </a:r>
            <a:r>
              <a:rPr lang="zh-CN" altLang="en-US" sz="2600" b="1" dirty="0">
                <a:solidFill>
                  <a:srgbClr val="0000CC"/>
                </a:solidFill>
                <a:latin typeface="Times New Roman" panose="02020603050405020304" pitchFamily="18" charset="0"/>
                <a:ea typeface="黑体" panose="02010609060101010101" pitchFamily="49" charset="-122"/>
              </a:rPr>
              <a:t>结合律</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indent="47625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若</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z(x,y,z</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A→x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z)=(x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z), (y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z)</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x=(y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x</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(z</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x</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则称</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满足</a:t>
            </a:r>
            <a:r>
              <a:rPr lang="zh-CN" altLang="en-US" sz="2600" b="1" dirty="0">
                <a:solidFill>
                  <a:srgbClr val="0000CC"/>
                </a:solidFill>
                <a:latin typeface="Times New Roman" panose="02020603050405020304" pitchFamily="18" charset="0"/>
                <a:ea typeface="黑体" panose="02010609060101010101" pitchFamily="49" charset="-122"/>
              </a:rPr>
              <a:t>分配律</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indent="47625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若</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满足交换律，且有</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y(x,y</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A→x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y)=x,  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y)=x)</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则称</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满足</a:t>
            </a:r>
            <a:r>
              <a:rPr lang="zh-CN" altLang="en-US" sz="2600" b="1" dirty="0">
                <a:solidFill>
                  <a:srgbClr val="0000CC"/>
                </a:solidFill>
                <a:latin typeface="Times New Roman" panose="02020603050405020304" pitchFamily="18" charset="0"/>
                <a:ea typeface="黑体" panose="02010609060101010101" pitchFamily="49" charset="-122"/>
              </a:rPr>
              <a:t>吸收律</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indent="47625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若</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A→x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x=x)</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则称</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满足</a:t>
            </a:r>
            <a:r>
              <a:rPr lang="zh-CN" altLang="en-US" sz="2600" b="1" dirty="0">
                <a:solidFill>
                  <a:srgbClr val="0000CC"/>
                </a:solidFill>
                <a:latin typeface="Times New Roman" panose="02020603050405020304" pitchFamily="18" charset="0"/>
                <a:ea typeface="黑体" panose="02010609060101010101" pitchFamily="49" charset="-122"/>
              </a:rPr>
              <a:t>幂等律</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p:txBody>
      </p:sp>
      <p:sp>
        <p:nvSpPr>
          <p:cNvPr id="23556" name="Rectangle 8"/>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1">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1">
                                            <p:txEl>
                                              <p:charRg st="15" end="4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531">
                                            <p:txEl>
                                              <p:charRg st="48" end="9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531">
                                            <p:txEl>
                                              <p:charRg st="98" end="17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0531">
                                            <p:txEl>
                                              <p:charRg st="172" end="23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0531">
                                            <p:txEl>
                                              <p:charRg st="233" end="26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C01165F-A5E2-4EC2-8848-F0E73DEAC03D}"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457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24580" name="Rectangle 3"/>
          <p:cNvSpPr>
            <a:spLocks noGrp="1"/>
          </p:cNvSpPr>
          <p:nvPr>
            <p:ph idx="1" hasCustomPrompt="1"/>
          </p:nvPr>
        </p:nvSpPr>
        <p:spPr>
          <a:xfrm>
            <a:off x="381000" y="1400175"/>
            <a:ext cx="8305800" cy="5076825"/>
          </a:xfrm>
        </p:spPr>
        <p:txBody>
          <a:bodyPr vert="horz" wrap="square" lIns="91440" tIns="45720" rIns="91440" bIns="45720" anchor="t" anchorCtr="0"/>
          <a:p>
            <a:pPr eaLnBrk="1" hangingPunct="1">
              <a:lnSpc>
                <a:spcPct val="120000"/>
              </a:lnSpc>
              <a:spcBef>
                <a:spcPct val="0"/>
              </a:spcBef>
              <a:buNone/>
            </a:pPr>
            <a:r>
              <a:rPr lang="zh-CN" altLang="en-US" sz="2600" b="1" dirty="0">
                <a:solidFill>
                  <a:srgbClr val="0000CC"/>
                </a:solidFill>
                <a:latin typeface="Times New Roman" panose="02020603050405020304" pitchFamily="18" charset="0"/>
                <a:ea typeface="黑体" panose="02010609060101010101" pitchFamily="49" charset="-122"/>
              </a:rPr>
              <a:t>二、特殊元素——幺元</a:t>
            </a:r>
            <a:r>
              <a:rPr lang="en-US" altLang="zh-CN" sz="2600" b="1" dirty="0">
                <a:solidFill>
                  <a:srgbClr val="0000CC"/>
                </a:solidFill>
                <a:latin typeface="Times New Roman" panose="02020603050405020304" pitchFamily="18" charset="0"/>
                <a:ea typeface="黑体" panose="02010609060101010101" pitchFamily="49" charset="-122"/>
              </a:rPr>
              <a:t>，</a:t>
            </a:r>
            <a:r>
              <a:rPr lang="zh-CN" altLang="en-US" sz="2600" b="1" dirty="0">
                <a:solidFill>
                  <a:srgbClr val="0000CC"/>
                </a:solidFill>
                <a:latin typeface="Times New Roman" panose="02020603050405020304" pitchFamily="18" charset="0"/>
                <a:ea typeface="黑体" panose="02010609060101010101" pitchFamily="49" charset="-122"/>
              </a:rPr>
              <a:t>零元和逆元</a:t>
            </a:r>
            <a:endParaRPr lang="zh-CN" altLang="en-US" sz="2600" b="1" dirty="0">
              <a:solidFill>
                <a:srgbClr val="0000CC"/>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solidFill>
                  <a:schemeClr val="hlink"/>
                </a:solidFill>
                <a:latin typeface="Times New Roman" panose="02020603050405020304" pitchFamily="18" charset="0"/>
                <a:ea typeface="黑体" panose="02010609060101010101" pitchFamily="49" charset="-122"/>
              </a:rPr>
              <a:t>1 </a:t>
            </a:r>
            <a:r>
              <a:rPr lang="zh-CN" altLang="en-US" sz="2600" b="1" dirty="0">
                <a:solidFill>
                  <a:schemeClr val="hlink"/>
                </a:solidFill>
                <a:latin typeface="Times New Roman" panose="02020603050405020304" pitchFamily="18" charset="0"/>
                <a:ea typeface="黑体" panose="02010609060101010101" pitchFamily="49" charset="-122"/>
              </a:rPr>
              <a:t>幺元（单位元）</a:t>
            </a:r>
            <a:endParaRPr lang="zh-CN" altLang="en-US" sz="2600" b="1" dirty="0">
              <a:solidFill>
                <a:schemeClr val="hlink"/>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solidFill>
                  <a:schemeClr val="hlink"/>
                </a:solidFill>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设&lt;</a:t>
            </a:r>
            <a:r>
              <a:rPr lang="en-US" altLang="zh-CN" sz="2600" b="1" dirty="0">
                <a:latin typeface="Times New Roman" panose="02020603050405020304" pitchFamily="18" charset="0"/>
                <a:ea typeface="黑体" panose="02010609060101010101" pitchFamily="49" charset="-122"/>
              </a:rPr>
              <a:t>A，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&gt;</a:t>
            </a:r>
            <a:r>
              <a:rPr lang="zh-CN" altLang="en-US" sz="2600" b="1" dirty="0">
                <a:latin typeface="Times New Roman" panose="02020603050405020304" pitchFamily="18" charset="0"/>
                <a:ea typeface="黑体" panose="02010609060101010101" pitchFamily="49" charset="-122"/>
              </a:rPr>
              <a:t>是代数系统，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是集合</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a:t>
            </a:r>
            <a:r>
              <a:rPr lang="en-US" altLang="zh-CN" sz="2600" b="1" dirty="0">
                <a:latin typeface="Times New Roman" panose="02020603050405020304" pitchFamily="18" charset="0"/>
                <a:ea typeface="黑体" panose="02010609060101010101" pitchFamily="49" charset="-122"/>
              </a:rPr>
              <a:t>，</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(1) </a:t>
            </a:r>
            <a:r>
              <a:rPr lang="zh-CN" altLang="en-US" sz="2600" b="1" dirty="0">
                <a:latin typeface="Times New Roman" panose="02020603050405020304" pitchFamily="18" charset="0"/>
                <a:ea typeface="黑体" panose="02010609060101010101" pitchFamily="49" charset="-122"/>
              </a:rPr>
              <a:t>若</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l</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 </a:t>
            </a:r>
            <a:r>
              <a:rPr lang="zh-CN" altLang="en-US" sz="2600" b="1" dirty="0">
                <a:latin typeface="Times New Roman" panose="02020603050405020304" pitchFamily="18" charset="0"/>
                <a:ea typeface="黑体" panose="02010609060101010101" pitchFamily="49" charset="-122"/>
              </a:rPr>
              <a:t>有</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solidFill>
                  <a:schemeClr val="hlink"/>
                </a:solidFill>
                <a:latin typeface="Times New Roman" panose="02020603050405020304" pitchFamily="18" charset="0"/>
                <a:ea typeface="黑体" panose="02010609060101010101" pitchFamily="49" charset="-122"/>
                <a:sym typeface="Symbol" panose="05050102010706020507" pitchFamily="18" charset="2"/>
              </a:rPr>
              <a:t>l </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x</a:t>
            </a:r>
            <a:r>
              <a:rPr lang="zh-CN" altLang="en-US" sz="2600" b="1" dirty="0">
                <a:latin typeface="Times New Roman" panose="02020603050405020304" pitchFamily="18" charset="0"/>
                <a:ea typeface="黑体" panose="02010609060101010101" pitchFamily="49" charset="-122"/>
              </a:rPr>
              <a:t>；则称</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l</a:t>
            </a:r>
            <a:r>
              <a:rPr lang="zh-CN" altLang="en-US" sz="2600" b="1" dirty="0">
                <a:latin typeface="Times New Roman" panose="02020603050405020304" pitchFamily="18" charset="0"/>
                <a:ea typeface="黑体" panose="02010609060101010101" pitchFamily="49" charset="-122"/>
              </a:rPr>
              <a:t>为</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的</a:t>
            </a:r>
            <a:r>
              <a:rPr lang="zh-CN" altLang="en-US" sz="2600" b="1" dirty="0">
                <a:solidFill>
                  <a:schemeClr val="hlink"/>
                </a:solidFill>
                <a:latin typeface="Times New Roman" panose="02020603050405020304" pitchFamily="18" charset="0"/>
                <a:ea typeface="黑体" panose="02010609060101010101" pitchFamily="49" charset="-122"/>
              </a:rPr>
              <a:t>左幺元</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(2) </a:t>
            </a:r>
            <a:r>
              <a:rPr lang="zh-CN" altLang="en-US" sz="2600" b="1" dirty="0">
                <a:latin typeface="Times New Roman" panose="02020603050405020304" pitchFamily="18" charset="0"/>
                <a:ea typeface="黑体" panose="02010609060101010101" pitchFamily="49" charset="-122"/>
              </a:rPr>
              <a:t>若</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r</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rPr>
              <a:t>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 </a:t>
            </a:r>
            <a:r>
              <a:rPr lang="zh-CN" altLang="en-US" sz="2600" b="1" dirty="0">
                <a:latin typeface="Times New Roman" panose="02020603050405020304" pitchFamily="18" charset="0"/>
                <a:ea typeface="黑体" panose="02010609060101010101" pitchFamily="49" charset="-122"/>
              </a:rPr>
              <a:t>有</a:t>
            </a:r>
            <a:r>
              <a:rPr lang="en-US" altLang="zh-CN" sz="2600" b="1" i="1" dirty="0">
                <a:solidFill>
                  <a:schemeClr val="hlink"/>
                </a:solidFill>
                <a:latin typeface="Times New Roman" panose="02020603050405020304" pitchFamily="18" charset="0"/>
                <a:ea typeface="黑体" panose="02010609060101010101" pitchFamily="49" charset="-122"/>
              </a:rPr>
              <a:t>x </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solidFill>
                  <a:schemeClr val="hlink"/>
                </a:solidFill>
                <a:latin typeface="Times New Roman" panose="02020603050405020304" pitchFamily="18" charset="0"/>
                <a:ea typeface="黑体" panose="02010609060101010101" pitchFamily="49" charset="-122"/>
                <a:sym typeface="Symbol" panose="05050102010706020507" pitchFamily="18" charset="2"/>
              </a:rPr>
              <a:t>r</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x</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则称</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r</a:t>
            </a:r>
            <a:r>
              <a:rPr lang="zh-CN" altLang="en-US" sz="2600" b="1" dirty="0">
                <a:latin typeface="Times New Roman" panose="02020603050405020304" pitchFamily="18" charset="0"/>
                <a:ea typeface="黑体" panose="02010609060101010101" pitchFamily="49" charset="-122"/>
              </a:rPr>
              <a:t>为</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的</a:t>
            </a:r>
            <a:r>
              <a:rPr lang="zh-CN" altLang="en-US" sz="2600" b="1" dirty="0">
                <a:solidFill>
                  <a:schemeClr val="hlink"/>
                </a:solidFill>
                <a:latin typeface="Times New Roman" panose="02020603050405020304" pitchFamily="18" charset="0"/>
                <a:ea typeface="黑体" panose="02010609060101010101" pitchFamily="49" charset="-122"/>
              </a:rPr>
              <a:t>右幺元</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(3)若</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eA，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既是左幺元又是右幺元，</a:t>
            </a:r>
            <a:r>
              <a:rPr lang="zh-CN" altLang="en-US" sz="2600" b="1" dirty="0">
                <a:latin typeface="Times New Roman" panose="02020603050405020304" pitchFamily="18" charset="0"/>
                <a:ea typeface="黑体" panose="02010609060101010101" pitchFamily="49" charset="-122"/>
              </a:rPr>
              <a:t>则称</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e</a:t>
            </a:r>
            <a:r>
              <a:rPr lang="zh-CN" altLang="en-US" sz="2600" b="1" dirty="0">
                <a:latin typeface="Times New Roman" panose="02020603050405020304" pitchFamily="18" charset="0"/>
                <a:ea typeface="黑体" panose="02010609060101010101" pitchFamily="49" charset="-122"/>
              </a:rPr>
              <a:t>为</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的</a:t>
            </a:r>
            <a:r>
              <a:rPr lang="zh-CN" altLang="en-US" sz="2600" b="1" dirty="0">
                <a:solidFill>
                  <a:schemeClr val="hlink"/>
                </a:solidFill>
                <a:latin typeface="Times New Roman" panose="02020603050405020304" pitchFamily="18" charset="0"/>
                <a:ea typeface="黑体" panose="02010609060101010101" pitchFamily="49" charset="-122"/>
              </a:rPr>
              <a:t>幺元</a:t>
            </a:r>
            <a:r>
              <a:rPr lang="zh-CN" altLang="en-US" sz="2600" b="1" dirty="0">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600" b="1" i="1" dirty="0">
                <a:solidFill>
                  <a:schemeClr val="hlink"/>
                </a:solidFill>
                <a:latin typeface="Times New Roman" panose="02020603050405020304" pitchFamily="18" charset="0"/>
                <a:ea typeface="黑体" panose="02010609060101010101" pitchFamily="49" charset="-122"/>
              </a:rPr>
              <a:t>x </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baseline="-25000"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x</a:t>
            </a:r>
            <a:endParaRPr lang="zh-CN" altLang="en-US"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 name="灯片编号占位符 6"/>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B0D26C2-59FB-42CB-85ED-44A7E9B8E16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5603" name="Rectangle 63"/>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25604" name="Rectangle 3"/>
          <p:cNvSpPr>
            <a:spLocks noGrp="1"/>
          </p:cNvSpPr>
          <p:nvPr>
            <p:ph type="body" sz="half" idx="1" hasCustomPrompt="1"/>
          </p:nvPr>
        </p:nvSpPr>
        <p:spPr>
          <a:xfrm>
            <a:off x="381000" y="1447800"/>
            <a:ext cx="8439150" cy="1066800"/>
          </a:xfrm>
        </p:spPr>
        <p:txBody>
          <a:bodyPr vert="horz" wrap="square" lIns="91440" tIns="45720" rIns="91440" bIns="45720" anchor="t" anchorCtr="0"/>
          <a:p>
            <a:pPr marL="755650" indent="-755650" eaLnBrk="1" hangingPunct="1">
              <a:buClr>
                <a:schemeClr val="folHlink"/>
              </a:buClr>
              <a:buSzPct val="60000"/>
              <a:buFont typeface="Wingdings" panose="05000000000000000000" pitchFamily="2" charset="2"/>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7</a:t>
            </a:r>
            <a:r>
              <a:rPr lang="zh-CN" altLang="en-US" sz="2600" b="1" dirty="0">
                <a:latin typeface="Times New Roman" panose="02020603050405020304" pitchFamily="18" charset="0"/>
                <a:ea typeface="黑体" panose="02010609060101010101" pitchFamily="49" charset="-122"/>
              </a:rPr>
              <a:t>：设集合</a:t>
            </a:r>
            <a:r>
              <a:rPr lang="en-US" altLang="zh-CN" sz="2600" b="1" dirty="0">
                <a:latin typeface="Times New Roman" panose="02020603050405020304" pitchFamily="18" charset="0"/>
                <a:ea typeface="黑体" panose="02010609060101010101" pitchFamily="49" charset="-122"/>
              </a:rPr>
              <a:t>S={</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，在</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上定义的两个二元运算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和★如表示。试指出左幺元或右幺元。</a:t>
            </a:r>
            <a:endParaRPr lang="zh-CN" altLang="en-US" sz="2600" b="1" dirty="0">
              <a:latin typeface="Times New Roman" panose="02020603050405020304" pitchFamily="18" charset="0"/>
              <a:ea typeface="黑体" panose="02010609060101010101" pitchFamily="49" charset="-122"/>
            </a:endParaRPr>
          </a:p>
        </p:txBody>
      </p:sp>
      <p:graphicFrame>
        <p:nvGraphicFramePr>
          <p:cNvPr id="62558" name="Group 94"/>
          <p:cNvGraphicFramePr>
            <a:graphicFrameLocks noGrp="1"/>
          </p:cNvGraphicFramePr>
          <p:nvPr>
            <p:ph sz="half" idx="1"/>
          </p:nvPr>
        </p:nvGraphicFramePr>
        <p:xfrm>
          <a:off x="1066800" y="2438400"/>
          <a:ext cx="6629400" cy="2078038"/>
        </p:xfrm>
        <a:graphic>
          <a:graphicData uri="http://schemas.openxmlformats.org/drawingml/2006/table">
            <a:tbl>
              <a:tblPr/>
              <a:tblGrid>
                <a:gridCol w="463550"/>
                <a:gridCol w="2384425"/>
                <a:gridCol w="1084263"/>
                <a:gridCol w="642937"/>
                <a:gridCol w="2054225"/>
              </a:tblGrid>
              <a:tr h="523651">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0" lang="zh-CN" altLang="en-US" sz="2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01" marB="4570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01" marB="4570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cap="flat">
                      <a:noFill/>
                    </a:lnT>
                    <a:lnB>
                      <a:noFill/>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1" marB="4570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01" marB="4570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554387">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01" marB="4570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01" marB="4570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endParaRPr>
                    </a:p>
                  </a:txBody>
                  <a:tcPr marT="45701" marB="45701"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a:noFill/>
                    </a:lnT>
                    <a:lnB cap="flat">
                      <a:noFill/>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01" marB="4570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β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01" marB="45701"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62539" name="Text Box 75"/>
          <p:cNvSpPr txBox="1"/>
          <p:nvPr/>
        </p:nvSpPr>
        <p:spPr>
          <a:xfrm>
            <a:off x="457200" y="4953000"/>
            <a:ext cx="8229600" cy="12430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662305" lvl="0" indent="-662305" eaLnBrk="1" hangingPunct="1">
              <a:lnSpc>
                <a:spcPct val="90000"/>
              </a:lnSpc>
              <a:buNone/>
            </a:pPr>
            <a:r>
              <a:rPr lang="zh-CN" altLang="en-US" sz="2600" b="1" dirty="0">
                <a:latin typeface="Times New Roman" panose="02020603050405020304" pitchFamily="18" charset="0"/>
                <a:ea typeface="黑体" panose="02010609060101010101" pitchFamily="49" charset="-122"/>
              </a:rPr>
              <a:t>解：由表可知</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都是</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中关于运算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的左幺元，没有右幺元。</a:t>
            </a:r>
            <a:endParaRPr lang="zh-CN" altLang="en-US" sz="2600" b="1" dirty="0">
              <a:latin typeface="Times New Roman" panose="02020603050405020304" pitchFamily="18" charset="0"/>
              <a:ea typeface="黑体" panose="02010609060101010101" pitchFamily="49" charset="-122"/>
            </a:endParaRPr>
          </a:p>
          <a:p>
            <a:pPr marL="662305" lvl="0" indent="-662305" eaLnBrk="1" hangingPunct="1">
              <a:lnSpc>
                <a:spcPct val="90000"/>
              </a:lnSpc>
              <a:buNone/>
            </a:pPr>
            <a:r>
              <a:rPr lang="en-US" altLang="zh-CN"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中关于运算★的右幺元，没有左幺元。</a:t>
            </a:r>
            <a:endParaRPr lang="zh-CN" altLang="en-US" sz="2600" b="1" dirty="0">
              <a:latin typeface="Times New Roman" panose="02020603050405020304" pitchFamily="18" charset="0"/>
              <a:ea typeface="黑体" panose="02010609060101010101" pitchFamily="49" charset="-122"/>
            </a:endParaRPr>
          </a:p>
        </p:txBody>
      </p:sp>
      <p:sp>
        <p:nvSpPr>
          <p:cNvPr id="62559" name="Rectangle 95"/>
          <p:cNvSpPr/>
          <p:nvPr/>
        </p:nvSpPr>
        <p:spPr>
          <a:xfrm>
            <a:off x="1619250" y="3429000"/>
            <a:ext cx="2089150" cy="287338"/>
          </a:xfrm>
          <a:prstGeom prst="rect">
            <a:avLst/>
          </a:prstGeom>
          <a:noFill/>
          <a:ln w="1905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endParaRPr lang="zh-CN" altLang="en-US" sz="2600" b="1" dirty="0">
              <a:latin typeface="Times New Roman" panose="02020603050405020304" pitchFamily="18" charset="0"/>
              <a:ea typeface="黑体" panose="02010609060101010101" pitchFamily="49" charset="-122"/>
            </a:endParaRPr>
          </a:p>
        </p:txBody>
      </p:sp>
      <p:sp>
        <p:nvSpPr>
          <p:cNvPr id="62560" name="Rectangle 96"/>
          <p:cNvSpPr/>
          <p:nvPr/>
        </p:nvSpPr>
        <p:spPr>
          <a:xfrm>
            <a:off x="1619250" y="4149725"/>
            <a:ext cx="2089150" cy="287338"/>
          </a:xfrm>
          <a:prstGeom prst="rect">
            <a:avLst/>
          </a:prstGeom>
          <a:noFill/>
          <a:ln w="1905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endParaRPr lang="zh-CN" altLang="en-US" sz="2600" b="1" dirty="0">
              <a:latin typeface="Times New Roman" panose="02020603050405020304" pitchFamily="18" charset="0"/>
              <a:ea typeface="黑体" panose="02010609060101010101" pitchFamily="49" charset="-122"/>
            </a:endParaRPr>
          </a:p>
        </p:txBody>
      </p:sp>
      <p:sp>
        <p:nvSpPr>
          <p:cNvPr id="62561" name="Rectangle 97"/>
          <p:cNvSpPr/>
          <p:nvPr/>
        </p:nvSpPr>
        <p:spPr>
          <a:xfrm>
            <a:off x="5795963" y="3068638"/>
            <a:ext cx="431800" cy="1368425"/>
          </a:xfrm>
          <a:prstGeom prst="rect">
            <a:avLst/>
          </a:prstGeom>
          <a:noFill/>
          <a:ln w="1905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62559"/>
                                        </p:tgtEl>
                                        <p:attrNameLst>
                                          <p:attrName>style.visibility</p:attrName>
                                        </p:attrNameLst>
                                      </p:cBhvr>
                                      <p:to>
                                        <p:strVal val="visible"/>
                                      </p:to>
                                    </p:set>
                                    <p:anim calcmode="lin" valueType="num">
                                      <p:cBhvr>
                                        <p:cTn id="7" dur="500" fill="hold"/>
                                        <p:tgtEl>
                                          <p:spTgt spid="62559"/>
                                        </p:tgtEl>
                                        <p:attrNameLst>
                                          <p:attrName>ppt_w</p:attrName>
                                        </p:attrNameLst>
                                      </p:cBhvr>
                                      <p:tavLst>
                                        <p:tav tm="0">
                                          <p:val>
                                            <p:fltVal val="0.000000"/>
                                          </p:val>
                                        </p:tav>
                                        <p:tav tm="100000">
                                          <p:val>
                                            <p:strVal val="#ppt_w"/>
                                          </p:val>
                                        </p:tav>
                                      </p:tavLst>
                                    </p:anim>
                                    <p:anim calcmode="lin" valueType="num">
                                      <p:cBhvr>
                                        <p:cTn id="8" dur="500" fill="hold"/>
                                        <p:tgtEl>
                                          <p:spTgt spid="62559"/>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nodeType="clickEffect">
                                  <p:stCondLst>
                                    <p:cond delay="0"/>
                                  </p:stCondLst>
                                  <p:childTnLst>
                                    <p:set>
                                      <p:cBhvr>
                                        <p:cTn id="12" dur="1" fill="hold">
                                          <p:stCondLst>
                                            <p:cond delay="0"/>
                                          </p:stCondLst>
                                        </p:cTn>
                                        <p:tgtEl>
                                          <p:spTgt spid="62560"/>
                                        </p:tgtEl>
                                        <p:attrNameLst>
                                          <p:attrName>style.visibility</p:attrName>
                                        </p:attrNameLst>
                                      </p:cBhvr>
                                      <p:to>
                                        <p:strVal val="visible"/>
                                      </p:to>
                                    </p:set>
                                    <p:anim calcmode="lin" valueType="num">
                                      <p:cBhvr>
                                        <p:cTn id="13" dur="500" fill="hold"/>
                                        <p:tgtEl>
                                          <p:spTgt spid="62560"/>
                                        </p:tgtEl>
                                        <p:attrNameLst>
                                          <p:attrName>ppt_w</p:attrName>
                                        </p:attrNameLst>
                                      </p:cBhvr>
                                      <p:tavLst>
                                        <p:tav tm="0">
                                          <p:val>
                                            <p:fltVal val="0.000000"/>
                                          </p:val>
                                        </p:tav>
                                        <p:tav tm="100000">
                                          <p:val>
                                            <p:strVal val="#ppt_w"/>
                                          </p:val>
                                        </p:tav>
                                      </p:tavLst>
                                    </p:anim>
                                    <p:anim calcmode="lin" valueType="num">
                                      <p:cBhvr>
                                        <p:cTn id="14" dur="500" fill="hold"/>
                                        <p:tgtEl>
                                          <p:spTgt spid="62560"/>
                                        </p:tgtEl>
                                        <p:attrNameLst>
                                          <p:attrName>ppt_h</p:attrName>
                                        </p:attrNameLst>
                                      </p:cBhvr>
                                      <p:tavLst>
                                        <p:tav tm="0">
                                          <p:val>
                                            <p:fltVal val="0.00000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16" fill="hold" nodeType="clickEffect">
                                  <p:stCondLst>
                                    <p:cond delay="0"/>
                                  </p:stCondLst>
                                  <p:childTnLst>
                                    <p:set>
                                      <p:cBhvr>
                                        <p:cTn id="18" dur="1" fill="hold">
                                          <p:stCondLst>
                                            <p:cond delay="0"/>
                                          </p:stCondLst>
                                        </p:cTn>
                                        <p:tgtEl>
                                          <p:spTgt spid="62561"/>
                                        </p:tgtEl>
                                        <p:attrNameLst>
                                          <p:attrName>style.visibility</p:attrName>
                                        </p:attrNameLst>
                                      </p:cBhvr>
                                      <p:to>
                                        <p:strVal val="visible"/>
                                      </p:to>
                                    </p:set>
                                    <p:anim calcmode="lin" valueType="num">
                                      <p:cBhvr>
                                        <p:cTn id="19" dur="500" fill="hold"/>
                                        <p:tgtEl>
                                          <p:spTgt spid="62561"/>
                                        </p:tgtEl>
                                        <p:attrNameLst>
                                          <p:attrName>ppt_w</p:attrName>
                                        </p:attrNameLst>
                                      </p:cBhvr>
                                      <p:tavLst>
                                        <p:tav tm="0">
                                          <p:val>
                                            <p:fltVal val="0.000000"/>
                                          </p:val>
                                        </p:tav>
                                        <p:tav tm="100000">
                                          <p:val>
                                            <p:strVal val="#ppt_w"/>
                                          </p:val>
                                        </p:tav>
                                      </p:tavLst>
                                    </p:anim>
                                    <p:anim calcmode="lin" valueType="num">
                                      <p:cBhvr>
                                        <p:cTn id="20" dur="500" fill="hold"/>
                                        <p:tgtEl>
                                          <p:spTgt spid="62561"/>
                                        </p:tgtEl>
                                        <p:attrNameLst>
                                          <p:attrName>ppt_h</p:attrName>
                                        </p:attrNameLst>
                                      </p:cBhvr>
                                      <p:tavLst>
                                        <p:tav tm="0">
                                          <p:val>
                                            <p:fltVal val="0.000000"/>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62539"/>
                                        </p:tgtEl>
                                        <p:attrNameLst>
                                          <p:attrName>style.visibility</p:attrName>
                                        </p:attrNameLst>
                                      </p:cBhvr>
                                      <p:to>
                                        <p:strVal val="visible"/>
                                      </p:to>
                                    </p:set>
                                    <p:animEffect transition="in" filter="checkerboard(across)">
                                      <p:cBhvr>
                                        <p:cTn id="25" dur="500"/>
                                        <p:tgtEl>
                                          <p:spTgt spid="625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3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0AEC2B3-5BD3-4FB7-B04F-A3B2937E427D}"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662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26628" name="Rectangle 3"/>
          <p:cNvSpPr>
            <a:spLocks noGrp="1"/>
          </p:cNvSpPr>
          <p:nvPr>
            <p:ph idx="1" hasCustomPrompt="1"/>
          </p:nvPr>
        </p:nvSpPr>
        <p:spPr>
          <a:xfrm>
            <a:off x="381000" y="1447800"/>
            <a:ext cx="8305800" cy="1600200"/>
          </a:xfrm>
        </p:spPr>
        <p:txBody>
          <a:bodyPr vert="horz" wrap="square" lIns="91440" tIns="45720" rIns="91440" bIns="45720" anchor="t" anchorCtr="0"/>
          <a:p>
            <a:pPr marL="1168400" indent="-1168400" eaLnBrk="1" hangingPunct="1">
              <a:lnSpc>
                <a:spcPct val="120000"/>
              </a:lnSpc>
              <a:buNone/>
            </a:pPr>
            <a:r>
              <a:rPr lang="zh-CN" altLang="en-US" sz="2600" b="1" dirty="0">
                <a:solidFill>
                  <a:srgbClr val="0000CC"/>
                </a:solidFill>
                <a:latin typeface="Times New Roman" panose="02020603050405020304" pitchFamily="18" charset="0"/>
                <a:ea typeface="黑体" panose="02010609060101010101" pitchFamily="49" charset="-122"/>
              </a:rPr>
              <a:t>定理1：</a:t>
            </a:r>
            <a:r>
              <a:rPr lang="zh-CN" altLang="en-US" sz="2600" b="1" dirty="0">
                <a:latin typeface="Times New Roman" panose="02020603050405020304" pitchFamily="18" charset="0"/>
                <a:ea typeface="黑体" panose="02010609060101010101" pitchFamily="49" charset="-122"/>
              </a:rPr>
              <a:t>设</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是</a:t>
            </a:r>
            <a:r>
              <a:rPr lang="zh-CN" altLang="en-US" sz="2600" b="1" dirty="0">
                <a:latin typeface="Times New Roman" panose="02020603050405020304" pitchFamily="18" charset="0"/>
                <a:ea typeface="黑体" panose="02010609060101010101" pitchFamily="49" charset="-122"/>
              </a:rPr>
              <a:t>集合</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上的二元运算，且在</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中有关于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 运算的左幺元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l</a:t>
            </a:r>
            <a:r>
              <a:rPr lang="zh-CN" altLang="en-US" sz="2600" b="1" dirty="0">
                <a:latin typeface="Times New Roman" panose="02020603050405020304" pitchFamily="18" charset="0"/>
                <a:ea typeface="黑体" panose="02010609060101010101" pitchFamily="49" charset="-122"/>
              </a:rPr>
              <a:t>和右幺元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r</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则</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solidFill>
                  <a:schemeClr val="hlink"/>
                </a:solidFill>
                <a:latin typeface="Times New Roman" panose="02020603050405020304" pitchFamily="18" charset="0"/>
                <a:ea typeface="黑体" panose="02010609060101010101" pitchFamily="49" charset="-122"/>
                <a:sym typeface="Symbol" panose="05050102010706020507" pitchFamily="18" charset="2"/>
              </a:rPr>
              <a:t>l</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solidFill>
                  <a:schemeClr val="hlink"/>
                </a:solidFill>
                <a:latin typeface="Times New Roman" panose="02020603050405020304" pitchFamily="18" charset="0"/>
                <a:ea typeface="黑体" panose="02010609060101010101" pitchFamily="49" charset="-122"/>
                <a:sym typeface="Symbol" panose="05050102010706020507" pitchFamily="18" charset="2"/>
              </a:rPr>
              <a:t>r</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且</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中的</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幺元</a:t>
            </a:r>
            <a:r>
              <a:rPr lang="zh-CN" altLang="en-US" sz="2600" b="1" dirty="0">
                <a:solidFill>
                  <a:schemeClr val="hlink"/>
                </a:solidFill>
                <a:latin typeface="Times New Roman" panose="02020603050405020304" pitchFamily="18" charset="0"/>
                <a:ea typeface="黑体" panose="02010609060101010101" pitchFamily="49" charset="-122"/>
              </a:rPr>
              <a:t>是唯一的</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p:txBody>
      </p:sp>
      <p:sp>
        <p:nvSpPr>
          <p:cNvPr id="44036" name="Text Box 4"/>
          <p:cNvSpPr txBox="1"/>
          <p:nvPr/>
        </p:nvSpPr>
        <p:spPr>
          <a:xfrm>
            <a:off x="533400" y="3200400"/>
            <a:ext cx="7391400" cy="1520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证明：</a:t>
            </a:r>
            <a:r>
              <a:rPr lang="zh-CN" altLang="en-US" sz="2600" b="1" dirty="0">
                <a:solidFill>
                  <a:srgbClr val="FF0000"/>
                </a:solidFill>
                <a:latin typeface="Times New Roman" panose="02020603050405020304" pitchFamily="18" charset="0"/>
                <a:ea typeface="黑体" panose="02010609060101010101" pitchFamily="49" charset="-122"/>
              </a:rPr>
              <a:t>先证左幺元</a:t>
            </a:r>
            <a:r>
              <a:rPr lang="en-US" altLang="zh-CN" sz="2600" b="1" i="1" dirty="0">
                <a:solidFill>
                  <a:srgbClr val="FF0000"/>
                </a:solidFill>
                <a:latin typeface="Times New Roman" panose="02020603050405020304" pitchFamily="18" charset="0"/>
                <a:ea typeface="黑体" panose="02010609060101010101" pitchFamily="49" charset="-122"/>
              </a:rPr>
              <a:t>e</a:t>
            </a:r>
            <a:r>
              <a:rPr lang="en-US" altLang="zh-CN" sz="2600" b="1" i="1" baseline="-25000" dirty="0">
                <a:solidFill>
                  <a:srgbClr val="FF0000"/>
                </a:solidFill>
                <a:latin typeface="Times New Roman" panose="02020603050405020304" pitchFamily="18" charset="0"/>
                <a:ea typeface="黑体" panose="02010609060101010101" pitchFamily="49" charset="-122"/>
              </a:rPr>
              <a:t>l</a:t>
            </a:r>
            <a:r>
              <a:rPr lang="en-US" altLang="zh-CN" sz="2600" b="1" dirty="0">
                <a:solidFill>
                  <a:srgbClr val="FF0000"/>
                </a:solidFill>
                <a:latin typeface="Times New Roman" panose="02020603050405020304" pitchFamily="18" charset="0"/>
                <a:ea typeface="黑体" panose="02010609060101010101" pitchFamily="49" charset="-122"/>
              </a:rPr>
              <a:t>=</a:t>
            </a:r>
            <a:r>
              <a:rPr lang="zh-CN" altLang="en-US" sz="2600" b="1" dirty="0">
                <a:solidFill>
                  <a:srgbClr val="FF0000"/>
                </a:solidFill>
                <a:latin typeface="Times New Roman" panose="02020603050405020304" pitchFamily="18" charset="0"/>
                <a:ea typeface="黑体" panose="02010609060101010101" pitchFamily="49" charset="-122"/>
              </a:rPr>
              <a:t>右幺元</a:t>
            </a:r>
            <a:r>
              <a:rPr lang="en-US" altLang="zh-CN" sz="2600" b="1" i="1" dirty="0">
                <a:solidFill>
                  <a:srgbClr val="FF0000"/>
                </a:solidFill>
                <a:latin typeface="Times New Roman" panose="02020603050405020304" pitchFamily="18" charset="0"/>
                <a:ea typeface="黑体" panose="02010609060101010101" pitchFamily="49" charset="-122"/>
              </a:rPr>
              <a:t>e</a:t>
            </a:r>
            <a:r>
              <a:rPr lang="en-US" altLang="zh-CN" sz="2600" b="1" i="1" baseline="-25000" dirty="0">
                <a:solidFill>
                  <a:srgbClr val="FF0000"/>
                </a:solidFill>
                <a:latin typeface="Times New Roman" panose="02020603050405020304" pitchFamily="18" charset="0"/>
                <a:ea typeface="黑体" panose="02010609060101010101" pitchFamily="49" charset="-122"/>
              </a:rPr>
              <a:t>r</a:t>
            </a:r>
            <a:r>
              <a:rPr lang="en-US" altLang="zh-CN" sz="2600" b="1" dirty="0">
                <a:solidFill>
                  <a:srgbClr val="FF0000"/>
                </a:solidFill>
                <a:latin typeface="Times New Roman" panose="02020603050405020304" pitchFamily="18" charset="0"/>
                <a:ea typeface="黑体" panose="02010609060101010101" pitchFamily="49" charset="-122"/>
              </a:rPr>
              <a:t>=</a:t>
            </a:r>
            <a:r>
              <a:rPr lang="en-US" altLang="zh-CN" sz="2600" b="1" i="1" dirty="0">
                <a:solidFill>
                  <a:srgbClr val="FF0000"/>
                </a:solidFill>
                <a:latin typeface="Times New Roman" panose="02020603050405020304" pitchFamily="18" charset="0"/>
                <a:ea typeface="黑体" panose="02010609060101010101" pitchFamily="49" charset="-122"/>
              </a:rPr>
              <a:t>e</a:t>
            </a:r>
            <a:r>
              <a:rPr lang="en-US" altLang="zh-CN" sz="2600" b="1" dirty="0">
                <a:latin typeface="Times New Roman" panose="02020603050405020304" pitchFamily="18" charset="0"/>
                <a:ea typeface="黑体" panose="02010609060101010101" pitchFamily="49" charset="-122"/>
              </a:rPr>
              <a:t> </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l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r</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r</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l</a:t>
            </a:r>
            <a:endPar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lnSpc>
                <a:spcPct val="120000"/>
              </a:lnSpc>
              <a:spcBef>
                <a:spcPct val="0"/>
              </a:spcBef>
              <a:buNone/>
            </a:pPr>
            <a:r>
              <a:rPr lang="en-US" altLang="zh-CN" sz="2600" b="1" baseline="-25000"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有</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l</a:t>
            </a:r>
            <a:r>
              <a:rPr lang="en-US" altLang="zh-CN" sz="2600" b="1" i="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i="1" baseline="-25000" dirty="0">
                <a:latin typeface="Times New Roman" panose="02020603050405020304" pitchFamily="18" charset="0"/>
                <a:ea typeface="黑体" panose="02010609060101010101" pitchFamily="49" charset="-122"/>
                <a:sym typeface="Symbol" panose="05050102010706020507" pitchFamily="18" charset="2"/>
              </a:rPr>
              <a:t>r</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zh-CN" altLang="en-US" sz="2600" b="1" dirty="0">
                <a:latin typeface="Times New Roman" panose="02020603050405020304" pitchFamily="18" charset="0"/>
                <a:ea typeface="黑体" panose="02010609060101010101" pitchFamily="49" charset="-122"/>
              </a:rPr>
              <a:t>成立。</a:t>
            </a:r>
            <a:endParaRPr lang="zh-CN" altLang="en-US" sz="2600" b="1" dirty="0">
              <a:latin typeface="Times New Roman" panose="02020603050405020304" pitchFamily="18" charset="0"/>
              <a:ea typeface="黑体" panose="02010609060101010101" pitchFamily="49" charset="-122"/>
            </a:endParaRPr>
          </a:p>
        </p:txBody>
      </p:sp>
      <p:sp>
        <p:nvSpPr>
          <p:cNvPr id="44037" name="Text Box 5"/>
          <p:cNvSpPr txBox="1"/>
          <p:nvPr/>
        </p:nvSpPr>
        <p:spPr>
          <a:xfrm>
            <a:off x="533400" y="4724400"/>
            <a:ext cx="7391400" cy="1520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solidFill>
                  <a:srgbClr val="FF0000"/>
                </a:solidFill>
                <a:latin typeface="Times New Roman" panose="02020603050405020304" pitchFamily="18" charset="0"/>
                <a:ea typeface="黑体" panose="02010609060101010101" pitchFamily="49" charset="-122"/>
              </a:rPr>
              <a:t>           再证幺元</a:t>
            </a:r>
            <a:r>
              <a:rPr lang="en-US" altLang="zh-CN" sz="2600" b="1" i="1" dirty="0">
                <a:solidFill>
                  <a:srgbClr val="FF0000"/>
                </a:solidFill>
                <a:latin typeface="Times New Roman" panose="02020603050405020304" pitchFamily="18" charset="0"/>
                <a:ea typeface="黑体" panose="02010609060101010101" pitchFamily="49" charset="-122"/>
              </a:rPr>
              <a:t>e</a:t>
            </a:r>
            <a:r>
              <a:rPr lang="zh-CN" altLang="en-US" sz="2600" b="1" dirty="0">
                <a:solidFill>
                  <a:srgbClr val="FF0000"/>
                </a:solidFill>
                <a:latin typeface="Times New Roman" panose="02020603050405020304" pitchFamily="18" charset="0"/>
                <a:ea typeface="黑体" panose="02010609060101010101" pitchFamily="49" charset="-122"/>
              </a:rPr>
              <a:t>是唯一的</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设另有一幺元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baseline="-25000" dirty="0">
                <a:latin typeface="Times New Roman" panose="02020603050405020304" pitchFamily="18" charset="0"/>
                <a:ea typeface="黑体" panose="02010609060101010101" pitchFamily="49" charset="-122"/>
                <a:sym typeface="Symbol" panose="05050102010706020507" pitchFamily="18" charset="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则</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baseline="-25000" dirty="0">
                <a:latin typeface="Times New Roman" panose="02020603050405020304" pitchFamily="18" charset="0"/>
                <a:ea typeface="黑体" panose="02010609060101010101" pitchFamily="49" charset="-122"/>
                <a:sym typeface="Symbol" panose="05050102010706020507" pitchFamily="18" charset="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baseline="-25000" dirty="0">
                <a:latin typeface="Times New Roman" panose="02020603050405020304" pitchFamily="18" charset="0"/>
                <a:ea typeface="黑体" panose="02010609060101010101" pitchFamily="49" charset="-122"/>
                <a:sym typeface="Symbol" panose="05050102010706020507" pitchFamily="18" charset="2"/>
              </a:rPr>
              <a:t>1</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∴若存在幺元，一定是唯一的。</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6"/>
                                        </p:tgtEl>
                                        <p:attrNameLst>
                                          <p:attrName>style.visibility</p:attrName>
                                        </p:attrNameLst>
                                      </p:cBhvr>
                                      <p:to>
                                        <p:strVal val="visible"/>
                                      </p:to>
                                    </p:set>
                                    <p:animEffect transition="in" filter="blinds(horizontal)">
                                      <p:cBhvr>
                                        <p:cTn id="7" dur="500"/>
                                        <p:tgtEl>
                                          <p:spTgt spid="440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grpId="0" nodeType="clickEffect">
                                  <p:stCondLst>
                                    <p:cond delay="0"/>
                                  </p:stCondLst>
                                  <p:childTnLst>
                                    <p:set>
                                      <p:cBhvr>
                                        <p:cTn id="11" dur="1" fill="hold">
                                          <p:stCondLst>
                                            <p:cond delay="0"/>
                                          </p:stCondLst>
                                        </p:cTn>
                                        <p:tgtEl>
                                          <p:spTgt spid="44037"/>
                                        </p:tgtEl>
                                        <p:attrNameLst>
                                          <p:attrName>style.visibility</p:attrName>
                                        </p:attrNameLst>
                                      </p:cBhvr>
                                      <p:to>
                                        <p:strVal val="visible"/>
                                      </p:to>
                                    </p:set>
                                    <p:animEffect transition="in" filter="blinds(vertical)">
                                      <p:cBhvr>
                                        <p:cTn id="12" dur="500"/>
                                        <p:tgtEl>
                                          <p:spTgt spid="440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p:bldP spid="440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CBC5F86-A862-4360-B14C-9F33EA19F66D}"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765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51556" name="Rectangle 4"/>
          <p:cNvSpPr/>
          <p:nvPr/>
        </p:nvSpPr>
        <p:spPr>
          <a:xfrm>
            <a:off x="371475" y="1374775"/>
            <a:ext cx="8229600" cy="3425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例：</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）在实数集合</a:t>
            </a:r>
            <a:r>
              <a:rPr lang="en-US" altLang="zh-CN" sz="2600" b="1" dirty="0">
                <a:latin typeface="Times New Roman" panose="02020603050405020304" pitchFamily="18" charset="0"/>
                <a:ea typeface="黑体" panose="02010609060101010101" pitchFamily="49" charset="-122"/>
              </a:rPr>
              <a:t>R</a:t>
            </a:r>
            <a:r>
              <a:rPr lang="zh-CN" altLang="en-US" sz="2600" b="1" dirty="0">
                <a:latin typeface="Times New Roman" panose="02020603050405020304" pitchFamily="18" charset="0"/>
                <a:ea typeface="黑体" panose="02010609060101010101" pitchFamily="49" charset="-122"/>
              </a:rPr>
              <a:t>中，对</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而言</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=0</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对</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而言</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=1 </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）在</a:t>
            </a:r>
            <a:r>
              <a:rPr lang="en-US" altLang="zh-CN" sz="2600" b="1" i="1" dirty="0">
                <a:solidFill>
                  <a:srgbClr val="000000"/>
                </a:solidFill>
                <a:latin typeface="Times New Roman" panose="02020603050405020304" pitchFamily="18" charset="0"/>
                <a:ea typeface="黑体" panose="02010609060101010101" pitchFamily="49" charset="-122"/>
                <a:sym typeface="Euclid Symbol" pitchFamily="18" charset="2"/>
              </a:rPr>
              <a:t>P</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(S)</a:t>
            </a:r>
            <a:r>
              <a:rPr lang="zh-CN" altLang="en-US" sz="2600" b="1" dirty="0">
                <a:latin typeface="Times New Roman" panose="02020603050405020304" pitchFamily="18" charset="0"/>
                <a:ea typeface="黑体" panose="02010609060101010101" pitchFamily="49" charset="-122"/>
              </a:rPr>
              <a:t>中</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而言</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（全集合）；</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而言，</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（空集）；</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3</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命题逻辑</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中，对∨而言，</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baseline="-25000"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=F</a:t>
            </a:r>
            <a:r>
              <a:rPr lang="zh-CN" altLang="en-US" sz="2600" b="1" dirty="0">
                <a:latin typeface="Times New Roman" panose="02020603050405020304" pitchFamily="18" charset="0"/>
                <a:ea typeface="黑体" panose="02010609060101010101" pitchFamily="49" charset="-122"/>
              </a:rPr>
              <a:t>（永假式）；</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对∧而言，</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=T</a:t>
            </a:r>
            <a:r>
              <a:rPr lang="zh-CN" altLang="en-US" sz="2600" b="1" dirty="0">
                <a:latin typeface="Times New Roman" panose="02020603050405020304" pitchFamily="18" charset="0"/>
                <a:ea typeface="黑体" panose="02010609060101010101" pitchFamily="49" charset="-122"/>
              </a:rPr>
              <a:t>（永真式）。</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1556">
                                            <p:txEl>
                                              <p:charRg st="0"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6">
                                            <p:txEl>
                                              <p:charRg st="3" end="2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1556">
                                            <p:txEl>
                                              <p:charRg st="25" end="7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1556">
                                            <p:txEl>
                                              <p:charRg st="77" end="10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1556">
                                            <p:txEl>
                                              <p:charRg st="102" end="14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1556">
                                            <p:txEl>
                                              <p:charRg st="147" end="17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1556">
                                            <p:txEl>
                                              <p:charRg st="174" end="2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6"/>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4889715-3209-4938-8A64-C4449359E807}"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8675" name="Rectangle 31"/>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28676" name="Rectangle 3"/>
          <p:cNvSpPr>
            <a:spLocks noGrp="1"/>
          </p:cNvSpPr>
          <p:nvPr>
            <p:ph type="body" sz="half" idx="1" hasCustomPrompt="1"/>
          </p:nvPr>
        </p:nvSpPr>
        <p:spPr>
          <a:xfrm>
            <a:off x="304800" y="1295400"/>
            <a:ext cx="8439150" cy="4619625"/>
          </a:xfrm>
        </p:spPr>
        <p:txBody>
          <a:bodyPr vert="horz" wrap="square" lIns="91440" tIns="45720" rIns="91440" bIns="45720" anchor="t" anchorCtr="0"/>
          <a:p>
            <a:pPr marL="762000" indent="-762000" eaLnBrk="1" hangingPunct="1">
              <a:lnSpc>
                <a:spcPct val="120000"/>
              </a:lnSpc>
              <a:buClr>
                <a:schemeClr val="folHlink"/>
              </a:buClr>
              <a:buSzPct val="60000"/>
              <a:buFont typeface="Wingdings" panose="05000000000000000000" pitchFamily="2" charset="2"/>
              <a:buNone/>
            </a:pPr>
            <a:r>
              <a:rPr lang="zh-CN" altLang="en-US" sz="2600" b="1" dirty="0">
                <a:solidFill>
                  <a:schemeClr val="hlink"/>
                </a:solidFill>
                <a:latin typeface="Times New Roman" panose="02020603050405020304" pitchFamily="18" charset="0"/>
                <a:ea typeface="黑体" panose="02010609060101010101" pitchFamily="49" charset="-122"/>
              </a:rPr>
              <a:t>2  零元</a:t>
            </a:r>
            <a:endParaRPr lang="zh-CN" altLang="en-US" sz="2600" b="1" dirty="0">
              <a:solidFill>
                <a:schemeClr val="hlink"/>
              </a:solidFill>
              <a:latin typeface="Times New Roman" panose="02020603050405020304" pitchFamily="18" charset="0"/>
              <a:ea typeface="黑体" panose="02010609060101010101" pitchFamily="49" charset="-122"/>
            </a:endParaRPr>
          </a:p>
          <a:p>
            <a:pPr marL="762000" indent="-762000" eaLnBrk="1" hangingPunct="1">
              <a:lnSpc>
                <a:spcPct val="120000"/>
              </a:lnSpc>
              <a:buClr>
                <a:schemeClr val="folHlink"/>
              </a:buClr>
              <a:buSzPct val="60000"/>
              <a:buFont typeface="Wingdings" panose="05000000000000000000" pitchFamily="2" charset="2"/>
              <a:buNone/>
            </a:pPr>
            <a:r>
              <a:rPr lang="zh-CN" altLang="en-US" sz="2600" b="1" dirty="0">
                <a:latin typeface="Times New Roman" panose="02020603050405020304" pitchFamily="18" charset="0"/>
                <a:ea typeface="黑体" panose="02010609060101010101" pitchFamily="49" charset="-122"/>
              </a:rPr>
              <a:t>    设&lt;</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&gt;</a:t>
            </a:r>
            <a:r>
              <a:rPr lang="zh-CN" altLang="en-US" sz="2600" b="1" dirty="0">
                <a:latin typeface="Times New Roman" panose="02020603050405020304" pitchFamily="18" charset="0"/>
                <a:ea typeface="黑体" panose="02010609060101010101" pitchFamily="49" charset="-122"/>
              </a:rPr>
              <a:t>是代数系统，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是集合</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a:t>
            </a:r>
            <a:r>
              <a:rPr lang="en-US" altLang="zh-CN" sz="2600" b="1" dirty="0">
                <a:latin typeface="Times New Roman" panose="02020603050405020304" pitchFamily="18" charset="0"/>
                <a:ea typeface="黑体" panose="02010609060101010101" pitchFamily="49" charset="-122"/>
              </a:rPr>
              <a:t>，</a:t>
            </a:r>
            <a:endParaRPr lang="en-US" altLang="zh-CN" sz="2600" b="1" dirty="0">
              <a:latin typeface="Times New Roman" panose="02020603050405020304" pitchFamily="18" charset="0"/>
              <a:ea typeface="黑体" panose="02010609060101010101" pitchFamily="49" charset="-122"/>
            </a:endParaRPr>
          </a:p>
          <a:p>
            <a:pPr marL="762000" indent="-762000" eaLnBrk="1" hangingPunct="1">
              <a:lnSpc>
                <a:spcPct val="120000"/>
              </a:lnSpc>
              <a:buClr>
                <a:schemeClr val="folHlink"/>
              </a:buClr>
              <a:buSzPct val="60000"/>
              <a:buFont typeface="Wingdings" panose="05000000000000000000" pitchFamily="2" charset="2"/>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）若</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latin typeface="Times New Roman" panose="02020603050405020304" pitchFamily="18" charset="0"/>
                <a:ea typeface="黑体" panose="02010609060101010101" pitchFamily="49" charset="-122"/>
              </a:rPr>
              <a:t>l</a:t>
            </a:r>
            <a:r>
              <a:rPr lang="en-US" altLang="zh-CN" sz="2600" b="1" baseline="-25000"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，且</a:t>
            </a:r>
            <a:r>
              <a:rPr lang="zh-CN" altLang="en-US" sz="2600" b="1" dirty="0">
                <a:latin typeface="Times New Roman" panose="02020603050405020304" pitchFamily="18" charset="0"/>
                <a:ea typeface="黑体" panose="02010609060101010101" pitchFamily="49" charset="-122"/>
              </a:rPr>
              <a:t>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 </a:t>
            </a:r>
            <a:r>
              <a:rPr lang="zh-CN" altLang="en-US" sz="2600" b="1" dirty="0">
                <a:latin typeface="Times New Roman" panose="02020603050405020304" pitchFamily="18" charset="0"/>
                <a:ea typeface="黑体" panose="02010609060101010101" pitchFamily="49" charset="-122"/>
              </a:rPr>
              <a:t>有</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solidFill>
                  <a:schemeClr val="hlink"/>
                </a:solidFill>
                <a:latin typeface="Times New Roman" panose="02020603050405020304" pitchFamily="18" charset="0"/>
                <a:ea typeface="黑体" panose="02010609060101010101" pitchFamily="49" charset="-122"/>
              </a:rPr>
              <a:t>l</a:t>
            </a:r>
            <a:r>
              <a:rPr lang="en-US" altLang="zh-CN" sz="2600" b="1" baseline="-25000" dirty="0">
                <a:solidFill>
                  <a:schemeClr val="hlink"/>
                </a:solidFill>
                <a:latin typeface="Times New Roman" panose="02020603050405020304" pitchFamily="18" charset="0"/>
                <a:ea typeface="黑体" panose="02010609060101010101" pitchFamily="49" charset="-122"/>
              </a:rPr>
              <a:t> </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solidFill>
                  <a:schemeClr val="hlink"/>
                </a:solidFill>
                <a:latin typeface="Times New Roman" panose="02020603050405020304" pitchFamily="18" charset="0"/>
                <a:ea typeface="黑体" panose="02010609060101010101" pitchFamily="49" charset="-122"/>
              </a:rPr>
              <a:t> x</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solidFill>
                  <a:schemeClr val="hlink"/>
                </a:solidFill>
                <a:latin typeface="Times New Roman" panose="02020603050405020304" pitchFamily="18" charset="0"/>
                <a:ea typeface="黑体" panose="02010609060101010101" pitchFamily="49" charset="-122"/>
              </a:rPr>
              <a:t>l</a:t>
            </a:r>
            <a:r>
              <a:rPr lang="en-US" altLang="zh-CN" sz="2600" b="1" baseline="-25000" dirty="0">
                <a:solidFill>
                  <a:schemeClr val="hlink"/>
                </a:solidFill>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，则称</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latin typeface="Times New Roman" panose="02020603050405020304" pitchFamily="18" charset="0"/>
                <a:ea typeface="黑体" panose="02010609060101010101" pitchFamily="49" charset="-122"/>
              </a:rPr>
              <a:t>l</a:t>
            </a:r>
            <a:r>
              <a:rPr lang="zh-CN" altLang="en-US" sz="2600" b="1" dirty="0">
                <a:latin typeface="Times New Roman" panose="02020603050405020304" pitchFamily="18" charset="0"/>
                <a:ea typeface="黑体" panose="02010609060101010101" pitchFamily="49" charset="-122"/>
              </a:rPr>
              <a:t>为</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的</a:t>
            </a:r>
            <a:r>
              <a:rPr lang="zh-CN" altLang="en-US" sz="2600" b="1" dirty="0">
                <a:solidFill>
                  <a:schemeClr val="hlink"/>
                </a:solidFill>
                <a:latin typeface="Times New Roman" panose="02020603050405020304" pitchFamily="18" charset="0"/>
                <a:ea typeface="黑体" panose="02010609060101010101" pitchFamily="49" charset="-122"/>
              </a:rPr>
              <a:t>左零元</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762000" indent="-762000" eaLnBrk="1" hangingPunct="1">
              <a:lnSpc>
                <a:spcPct val="120000"/>
              </a:lnSpc>
              <a:buClr>
                <a:schemeClr val="folHlink"/>
              </a:buClr>
              <a:buSzPct val="60000"/>
              <a:buFont typeface="Wingdings" panose="05000000000000000000" pitchFamily="2" charset="2"/>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）若</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latin typeface="Times New Roman" panose="02020603050405020304" pitchFamily="18" charset="0"/>
                <a:ea typeface="黑体" panose="02010609060101010101" pitchFamily="49" charset="-122"/>
              </a:rPr>
              <a:t>r</a:t>
            </a:r>
            <a:r>
              <a:rPr lang="en-US" altLang="zh-CN"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且对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 </a:t>
            </a:r>
            <a:r>
              <a:rPr lang="zh-CN" altLang="en-US" sz="2600" b="1" dirty="0">
                <a:latin typeface="Times New Roman" panose="02020603050405020304" pitchFamily="18" charset="0"/>
                <a:ea typeface="黑体" panose="02010609060101010101" pitchFamily="49" charset="-122"/>
              </a:rPr>
              <a:t>有</a:t>
            </a:r>
            <a:r>
              <a:rPr lang="en-US" altLang="zh-CN" sz="2600" b="1" i="1" dirty="0">
                <a:solidFill>
                  <a:schemeClr val="hlink"/>
                </a:solidFill>
                <a:latin typeface="Times New Roman" panose="02020603050405020304" pitchFamily="18" charset="0"/>
                <a:ea typeface="黑体" panose="02010609060101010101" pitchFamily="49" charset="-122"/>
              </a:rPr>
              <a:t>x </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solidFill>
                  <a:schemeClr val="hlink"/>
                </a:solidFill>
                <a:latin typeface="Times New Roman" panose="02020603050405020304" pitchFamily="18" charset="0"/>
                <a:ea typeface="黑体" panose="02010609060101010101" pitchFamily="49" charset="-122"/>
              </a:rPr>
              <a:t>r</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solidFill>
                  <a:schemeClr val="hlink"/>
                </a:solidFill>
                <a:latin typeface="Times New Roman" panose="02020603050405020304" pitchFamily="18" charset="0"/>
                <a:ea typeface="黑体" panose="02010609060101010101" pitchFamily="49" charset="-122"/>
              </a:rPr>
              <a:t>r</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则称</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latin typeface="Times New Roman" panose="02020603050405020304" pitchFamily="18" charset="0"/>
                <a:ea typeface="黑体" panose="02010609060101010101" pitchFamily="49" charset="-122"/>
              </a:rPr>
              <a:t>r</a:t>
            </a:r>
            <a:r>
              <a:rPr lang="zh-CN" altLang="en-US" sz="2600" b="1" dirty="0">
                <a:latin typeface="Times New Roman" panose="02020603050405020304" pitchFamily="18" charset="0"/>
                <a:ea typeface="黑体" panose="02010609060101010101" pitchFamily="49" charset="-122"/>
              </a:rPr>
              <a:t>为</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的</a:t>
            </a:r>
            <a:r>
              <a:rPr lang="zh-CN" altLang="en-US" sz="2600" b="1" dirty="0">
                <a:solidFill>
                  <a:schemeClr val="hlink"/>
                </a:solidFill>
                <a:latin typeface="Times New Roman" panose="02020603050405020304" pitchFamily="18" charset="0"/>
                <a:ea typeface="黑体" panose="02010609060101010101" pitchFamily="49" charset="-122"/>
              </a:rPr>
              <a:t>右零元</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762000" indent="-762000" eaLnBrk="1" hangingPunct="1">
              <a:lnSpc>
                <a:spcPct val="120000"/>
              </a:lnSpc>
              <a:buClr>
                <a:schemeClr val="folHlink"/>
              </a:buClr>
              <a:buSzPct val="60000"/>
              <a:buFont typeface="Wingdings" panose="05000000000000000000" pitchFamily="2" charset="2"/>
              <a:buNone/>
            </a:pPr>
            <a:r>
              <a:rPr lang="zh-CN" altLang="en-US" sz="2600" b="1" dirty="0">
                <a:latin typeface="Times New Roman" panose="02020603050405020304" pitchFamily="18" charset="0"/>
                <a:ea typeface="黑体" panose="02010609060101010101" pitchFamily="49" charset="-122"/>
              </a:rPr>
              <a:t>（3）若</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既是左零元又是右零元，</a:t>
            </a:r>
            <a:r>
              <a:rPr lang="zh-CN" altLang="en-US" sz="2600" b="1" dirty="0">
                <a:latin typeface="Times New Roman" panose="02020603050405020304" pitchFamily="18" charset="0"/>
                <a:ea typeface="黑体" panose="02010609060101010101" pitchFamily="49" charset="-122"/>
              </a:rPr>
              <a:t>则称</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为</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的</a:t>
            </a:r>
            <a:r>
              <a:rPr lang="zh-CN" altLang="en-US" sz="2600" b="1" dirty="0">
                <a:solidFill>
                  <a:schemeClr val="hlink"/>
                </a:solidFill>
                <a:latin typeface="Times New Roman" panose="02020603050405020304" pitchFamily="18" charset="0"/>
                <a:ea typeface="黑体" panose="02010609060101010101" pitchFamily="49" charset="-122"/>
              </a:rPr>
              <a:t>零元</a:t>
            </a:r>
            <a:r>
              <a:rPr lang="zh-CN" altLang="en-US" sz="2600" b="1" dirty="0">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600" b="1" i="1" dirty="0">
                <a:solidFill>
                  <a:schemeClr val="hlink"/>
                </a:solidFill>
                <a:latin typeface="Times New Roman" panose="02020603050405020304" pitchFamily="18" charset="0"/>
                <a:ea typeface="黑体" panose="02010609060101010101" pitchFamily="49" charset="-122"/>
              </a:rPr>
              <a:t>x </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endParaRPr lang="zh-CN" altLang="en-US"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a:p>
            <a:pPr marL="762000" indent="-762000" eaLnBrk="1" hangingPunct="1">
              <a:lnSpc>
                <a:spcPct val="120000"/>
              </a:lnSpc>
              <a:buClr>
                <a:schemeClr val="folHlink"/>
              </a:buClr>
              <a:buSzPct val="60000"/>
              <a:buFont typeface="Wingdings" panose="05000000000000000000" pitchFamily="2" charset="2"/>
              <a:buNone/>
            </a:pPr>
            <a:endParaRPr lang="zh-CN" altLang="en-US" sz="2600" b="1" dirty="0">
              <a:solidFill>
                <a:schemeClr val="hlink"/>
              </a:solidFill>
              <a:latin typeface="Times New Roman" panose="02020603050405020304" pitchFamily="18" charset="0"/>
              <a:ea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23364C3-5B73-4F85-A817-D2DD48301C6C}"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2969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29700" name="Rectangle 3"/>
          <p:cNvSpPr>
            <a:spLocks noGrp="1"/>
          </p:cNvSpPr>
          <p:nvPr>
            <p:ph idx="1" hasCustomPrompt="1"/>
          </p:nvPr>
        </p:nvSpPr>
        <p:spPr>
          <a:xfrm>
            <a:off x="304800" y="1371600"/>
            <a:ext cx="8574088" cy="1952625"/>
          </a:xfrm>
        </p:spPr>
        <p:txBody>
          <a:bodyPr vert="horz" wrap="square" lIns="91440" tIns="45720" rIns="91440" bIns="45720" anchor="t" anchorCtr="0"/>
          <a:p>
            <a:pPr eaLnBrk="1" hangingPunct="1">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8</a:t>
            </a:r>
            <a:r>
              <a:rPr lang="zh-CN" altLang="en-US" sz="2600" b="1" dirty="0">
                <a:latin typeface="Times New Roman" panose="02020603050405020304" pitchFamily="18" charset="0"/>
                <a:ea typeface="黑体" panose="02010609060101010101" pitchFamily="49" charset="-122"/>
              </a:rPr>
              <a:t>：设集合</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浅色，深色</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eaLnBrk="1" hangingPunct="1">
              <a:buNone/>
            </a:pPr>
            <a:r>
              <a:rPr lang="zh-CN" altLang="en-US" sz="2600" b="1" dirty="0">
                <a:latin typeface="Times New Roman" panose="02020603050405020304" pitchFamily="18" charset="0"/>
                <a:ea typeface="黑体" panose="02010609060101010101" pitchFamily="49" charset="-122"/>
              </a:rPr>
              <a:t>   定义在</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上的二元运算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如表，试指出零元和幺元。</a:t>
            </a:r>
            <a:endParaRPr lang="zh-CN" altLang="en-US" sz="2600" b="1" dirty="0">
              <a:latin typeface="Times New Roman" panose="02020603050405020304" pitchFamily="18" charset="0"/>
              <a:ea typeface="黑体" panose="02010609060101010101" pitchFamily="49" charset="-122"/>
            </a:endParaRPr>
          </a:p>
        </p:txBody>
      </p:sp>
      <p:graphicFrame>
        <p:nvGraphicFramePr>
          <p:cNvPr id="76804" name="Group 4"/>
          <p:cNvGraphicFramePr>
            <a:graphicFrameLocks noGrp="1"/>
          </p:cNvGraphicFramePr>
          <p:nvPr>
            <p:ph type="tbl" idx="1"/>
          </p:nvPr>
        </p:nvGraphicFramePr>
        <p:xfrm>
          <a:off x="2743200" y="2743200"/>
          <a:ext cx="2727325" cy="1652588"/>
        </p:xfrm>
        <a:graphic>
          <a:graphicData uri="http://schemas.openxmlformats.org/drawingml/2006/table">
            <a:tbl>
              <a:tblPr/>
              <a:tblGrid>
                <a:gridCol w="796925"/>
                <a:gridCol w="1930400"/>
              </a:tblGrid>
              <a:tr h="573088">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浅色</a:t>
                      </a: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深色</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079500">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浅色</a:t>
                      </a:r>
                      <a:endPar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深色</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浅色</a:t>
                      </a: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深色</a:t>
                      </a:r>
                      <a:endPar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深色</a:t>
                      </a:r>
                      <a:r>
                        <a:rPr kumimoji="1" lang="zh-CN" altLang="en-US"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深色</a:t>
                      </a:r>
                      <a:endParaRPr kumimoji="1"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76815" name="Text Box 15"/>
          <p:cNvSpPr txBox="1"/>
          <p:nvPr/>
        </p:nvSpPr>
        <p:spPr>
          <a:xfrm>
            <a:off x="762000" y="4648200"/>
            <a:ext cx="7010400" cy="965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zh-CN" altLang="en-US" sz="2600" b="1" dirty="0">
                <a:latin typeface="Times New Roman" panose="02020603050405020304" pitchFamily="18" charset="0"/>
                <a:ea typeface="黑体" panose="02010609060101010101" pitchFamily="49" charset="-122"/>
              </a:rPr>
              <a:t>解：深色是</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中关于运算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的零元，</a:t>
            </a:r>
            <a:endParaRPr lang="zh-CN" altLang="en-US" sz="2600" b="1" dirty="0">
              <a:latin typeface="Times New Roman" panose="02020603050405020304" pitchFamily="18" charset="0"/>
              <a:ea typeface="黑体" panose="02010609060101010101" pitchFamily="49" charset="-122"/>
            </a:endParaRPr>
          </a:p>
          <a:p>
            <a:pPr marL="0" lvl="0" indent="0" eaLnBrk="1" hangingPunct="1">
              <a:buNone/>
            </a:pPr>
            <a:r>
              <a:rPr lang="zh-CN" altLang="en-US" sz="2600" b="1" dirty="0">
                <a:latin typeface="Times New Roman" panose="02020603050405020304" pitchFamily="18" charset="0"/>
                <a:ea typeface="黑体" panose="02010609060101010101" pitchFamily="49" charset="-122"/>
              </a:rPr>
              <a:t>        浅色是</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中关于运算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的幺元。</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6815"/>
                                        </p:tgtEl>
                                        <p:attrNameLst>
                                          <p:attrName>style.visibility</p:attrName>
                                        </p:attrNameLst>
                                      </p:cBhvr>
                                      <p:to>
                                        <p:strVal val="visible"/>
                                      </p:to>
                                    </p:set>
                                    <p:anim calcmode="lin" valueType="num">
                                      <p:cBhvr additive="base">
                                        <p:cTn id="7" dur="500" fill="hold"/>
                                        <p:tgtEl>
                                          <p:spTgt spid="76815"/>
                                        </p:tgtEl>
                                        <p:attrNameLst>
                                          <p:attrName>ppt_x</p:attrName>
                                        </p:attrNameLst>
                                      </p:cBhvr>
                                      <p:tavLst>
                                        <p:tav tm="0">
                                          <p:val>
                                            <p:strVal val="#ppt_x"/>
                                          </p:val>
                                        </p:tav>
                                        <p:tav tm="100000">
                                          <p:val>
                                            <p:strVal val="#ppt_x"/>
                                          </p:val>
                                        </p:tav>
                                      </p:tavLst>
                                    </p:anim>
                                    <p:anim calcmode="lin" valueType="num">
                                      <p:cBhvr additive="base">
                                        <p:cTn id="8" dur="500" fill="hold"/>
                                        <p:tgtEl>
                                          <p:spTgt spid="768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1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98FD5D0-D011-460B-B8CE-26F5FD6C7FF5}"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072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30724" name="Rectangle 3"/>
          <p:cNvSpPr>
            <a:spLocks noGrp="1"/>
          </p:cNvSpPr>
          <p:nvPr>
            <p:ph idx="1" hasCustomPrompt="1"/>
          </p:nvPr>
        </p:nvSpPr>
        <p:spPr>
          <a:xfrm>
            <a:off x="457200" y="1371600"/>
            <a:ext cx="8229600" cy="1600200"/>
          </a:xfrm>
        </p:spPr>
        <p:txBody>
          <a:bodyPr vert="horz" wrap="square" lIns="91440" tIns="45720" rIns="91440" bIns="45720" anchor="t" anchorCtr="0"/>
          <a:p>
            <a:pPr marL="981075" indent="-981075" eaLnBrk="1" hangingPunct="1">
              <a:lnSpc>
                <a:spcPct val="120000"/>
              </a:lnSpc>
              <a:buNone/>
            </a:pPr>
            <a:r>
              <a:rPr lang="zh-CN" altLang="en-US" sz="2600" b="1" dirty="0">
                <a:solidFill>
                  <a:srgbClr val="0000CC"/>
                </a:solidFill>
                <a:latin typeface="Times New Roman" panose="02020603050405020304" pitchFamily="18" charset="0"/>
                <a:ea typeface="黑体" panose="02010609060101010101" pitchFamily="49" charset="-122"/>
              </a:rPr>
              <a:t>定理2  </a:t>
            </a:r>
            <a:r>
              <a:rPr lang="zh-CN" altLang="en-US" sz="2600" b="1" dirty="0">
                <a:latin typeface="Times New Roman" panose="02020603050405020304" pitchFamily="18" charset="0"/>
                <a:ea typeface="黑体" panose="02010609060101010101" pitchFamily="49" charset="-122"/>
              </a:rPr>
              <a:t>设</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是</a:t>
            </a:r>
            <a:r>
              <a:rPr lang="zh-CN" altLang="en-US" sz="2600" b="1" dirty="0">
                <a:latin typeface="Times New Roman" panose="02020603050405020304" pitchFamily="18" charset="0"/>
                <a:ea typeface="黑体" panose="02010609060101010101" pitchFamily="49" charset="-122"/>
              </a:rPr>
              <a:t>集合</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上的二元运算，且在</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中有关于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 运算的左零元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latin typeface="Times New Roman" panose="02020603050405020304" pitchFamily="18" charset="0"/>
                <a:ea typeface="黑体" panose="02010609060101010101" pitchFamily="49" charset="-122"/>
              </a:rPr>
              <a:t>l</a:t>
            </a:r>
            <a:r>
              <a:rPr lang="zh-CN" altLang="en-US" sz="2600" b="1" dirty="0">
                <a:latin typeface="Times New Roman" panose="02020603050405020304" pitchFamily="18" charset="0"/>
                <a:ea typeface="黑体" panose="02010609060101010101" pitchFamily="49" charset="-122"/>
              </a:rPr>
              <a:t>和右零元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latin typeface="Times New Roman" panose="02020603050405020304" pitchFamily="18" charset="0"/>
                <a:ea typeface="黑体" panose="02010609060101010101" pitchFamily="49" charset="-122"/>
              </a:rPr>
              <a:t>r</a:t>
            </a:r>
            <a:r>
              <a:rPr lang="zh-CN" altLang="en-US" sz="2600" b="1" dirty="0">
                <a:latin typeface="Times New Roman" panose="02020603050405020304" pitchFamily="18" charset="0"/>
                <a:ea typeface="黑体" panose="02010609060101010101" pitchFamily="49" charset="-122"/>
              </a:rPr>
              <a:t>，则</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solidFill>
                  <a:schemeClr val="hlink"/>
                </a:solidFill>
                <a:latin typeface="Times New Roman" panose="02020603050405020304" pitchFamily="18" charset="0"/>
                <a:ea typeface="黑体" panose="02010609060101010101" pitchFamily="49" charset="-122"/>
              </a:rPr>
              <a:t>l</a:t>
            </a:r>
            <a:r>
              <a:rPr lang="en-US" altLang="zh-CN" sz="2600" b="1" baseline="-25000" dirty="0">
                <a:solidFill>
                  <a:schemeClr val="hlink"/>
                </a:solidFill>
                <a:latin typeface="Times New Roman" panose="02020603050405020304" pitchFamily="18" charset="0"/>
                <a:ea typeface="黑体" panose="02010609060101010101" pitchFamily="49" charset="-122"/>
              </a:rPr>
              <a:t> </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solidFill>
                  <a:schemeClr val="hlink"/>
                </a:solidFill>
                <a:latin typeface="Times New Roman" panose="02020603050405020304" pitchFamily="18" charset="0"/>
                <a:ea typeface="黑体" panose="02010609060101010101" pitchFamily="49" charset="-122"/>
              </a:rPr>
              <a:t>r</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，且</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中的</a:t>
            </a:r>
            <a:r>
              <a:rPr lang="zh-CN" altLang="en-US" sz="2600" b="1" dirty="0">
                <a:solidFill>
                  <a:schemeClr val="hlink"/>
                </a:solidFill>
                <a:latin typeface="Times New Roman" panose="02020603050405020304" pitchFamily="18" charset="0"/>
                <a:ea typeface="黑体" panose="02010609060101010101" pitchFamily="49" charset="-122"/>
              </a:rPr>
              <a:t>零元是唯一</a:t>
            </a:r>
            <a:r>
              <a:rPr lang="zh-CN" altLang="en-US" sz="2600" b="1" dirty="0">
                <a:latin typeface="Times New Roman" panose="02020603050405020304" pitchFamily="18" charset="0"/>
                <a:ea typeface="黑体" panose="02010609060101010101" pitchFamily="49" charset="-122"/>
              </a:rPr>
              <a:t>的。</a:t>
            </a:r>
            <a:endParaRPr lang="zh-CN" altLang="en-US" sz="2600" b="1" dirty="0">
              <a:latin typeface="Times New Roman" panose="02020603050405020304" pitchFamily="18" charset="0"/>
              <a:ea typeface="黑体" panose="02010609060101010101" pitchFamily="49" charset="-122"/>
            </a:endParaRPr>
          </a:p>
        </p:txBody>
      </p:sp>
      <p:sp>
        <p:nvSpPr>
          <p:cNvPr id="46085" name="Text Box 5"/>
          <p:cNvSpPr txBox="1"/>
          <p:nvPr/>
        </p:nvSpPr>
        <p:spPr>
          <a:xfrm>
            <a:off x="457200" y="3124200"/>
            <a:ext cx="7315200" cy="1123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证明：</a:t>
            </a:r>
            <a:r>
              <a:rPr lang="zh-CN" altLang="en-US" sz="2600" b="1" dirty="0">
                <a:solidFill>
                  <a:srgbClr val="FF0000"/>
                </a:solidFill>
                <a:latin typeface="Times New Roman" panose="02020603050405020304" pitchFamily="18" charset="0"/>
                <a:ea typeface="黑体" panose="02010609060101010101" pitchFamily="49" charset="-122"/>
              </a:rPr>
              <a:t>先证左零元</a:t>
            </a:r>
            <a:r>
              <a:rPr lang="zh-CN" altLang="en-US" sz="2600" b="1" i="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solidFill>
                  <a:srgbClr val="FF0000"/>
                </a:solidFill>
                <a:latin typeface="Times New Roman" panose="02020603050405020304" pitchFamily="18" charset="0"/>
                <a:ea typeface="黑体" panose="02010609060101010101" pitchFamily="49" charset="-122"/>
              </a:rPr>
              <a:t>l</a:t>
            </a:r>
            <a:r>
              <a:rPr lang="en-US" altLang="zh-CN" sz="2600" b="1" i="1" dirty="0">
                <a:solidFill>
                  <a:srgbClr val="FF0000"/>
                </a:solidFill>
                <a:latin typeface="Times New Roman" panose="02020603050405020304" pitchFamily="18" charset="0"/>
                <a:ea typeface="黑体" panose="02010609060101010101" pitchFamily="49" charset="-122"/>
              </a:rPr>
              <a:t>=</a:t>
            </a:r>
            <a:r>
              <a:rPr lang="zh-CN" altLang="en-US" sz="2600" b="1" dirty="0">
                <a:solidFill>
                  <a:srgbClr val="FF0000"/>
                </a:solidFill>
                <a:latin typeface="Times New Roman" panose="02020603050405020304" pitchFamily="18" charset="0"/>
                <a:ea typeface="黑体" panose="02010609060101010101" pitchFamily="49" charset="-122"/>
              </a:rPr>
              <a:t>右零元</a:t>
            </a:r>
            <a:r>
              <a:rPr lang="zh-CN" altLang="en-US" sz="2600" b="1" i="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solidFill>
                  <a:srgbClr val="FF0000"/>
                </a:solidFill>
                <a:latin typeface="Times New Roman" panose="02020603050405020304" pitchFamily="18" charset="0"/>
                <a:ea typeface="黑体" panose="02010609060101010101" pitchFamily="49" charset="-122"/>
              </a:rPr>
              <a:t>r</a:t>
            </a:r>
            <a:r>
              <a:rPr lang="en-US" altLang="zh-CN" sz="2600" b="1" dirty="0">
                <a:solidFill>
                  <a:srgbClr val="FF0000"/>
                </a:solidFill>
                <a:latin typeface="Times New Roman" panose="02020603050405020304" pitchFamily="18" charset="0"/>
                <a:ea typeface="黑体" panose="02010609060101010101" pitchFamily="49" charset="-122"/>
              </a:rPr>
              <a:t>=</a:t>
            </a:r>
            <a:r>
              <a:rPr lang="en-US" altLang="zh-CN" sz="2600" b="1" i="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 </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baseline="-25000" dirty="0">
                <a:latin typeface="Times New Roman" panose="02020603050405020304" pitchFamily="18" charset="0"/>
                <a:ea typeface="黑体" panose="02010609060101010101" pitchFamily="49" charset="-122"/>
              </a:rPr>
              <a:t>l</a:t>
            </a:r>
            <a:r>
              <a:rPr lang="en-US" altLang="zh-CN" sz="2600" b="1" baseline="-25000"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latin typeface="Times New Roman" panose="02020603050405020304" pitchFamily="18" charset="0"/>
                <a:ea typeface="黑体" panose="02010609060101010101" pitchFamily="49" charset="-122"/>
              </a:rPr>
              <a:t>l</a:t>
            </a:r>
            <a:r>
              <a:rPr lang="en-US" altLang="zh-CN" sz="2600" b="1" baseline="-25000"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latin typeface="Times New Roman" panose="02020603050405020304" pitchFamily="18" charset="0"/>
                <a:ea typeface="黑体" panose="02010609060101010101" pitchFamily="49" charset="-122"/>
              </a:rPr>
              <a:t>r</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baseline="-25000" dirty="0">
                <a:latin typeface="Times New Roman" panose="02020603050405020304" pitchFamily="18" charset="0"/>
                <a:ea typeface="黑体" panose="02010609060101010101" pitchFamily="49" charset="-122"/>
              </a:rPr>
              <a:t>r</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endParaRPr lang="zh-CN" altLang="en-US" sz="2400" dirty="0">
              <a:latin typeface="Times New Roman" panose="02020603050405020304" pitchFamily="18" charset="0"/>
              <a:ea typeface="黑体" panose="02010609060101010101" pitchFamily="49" charset="-122"/>
            </a:endParaRPr>
          </a:p>
        </p:txBody>
      </p:sp>
      <p:sp>
        <p:nvSpPr>
          <p:cNvPr id="46086" name="Text Box 6"/>
          <p:cNvSpPr txBox="1"/>
          <p:nvPr/>
        </p:nvSpPr>
        <p:spPr>
          <a:xfrm>
            <a:off x="1143000" y="4495800"/>
            <a:ext cx="7239000" cy="1679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buNone/>
            </a:pPr>
            <a:r>
              <a:rPr lang="zh-CN" altLang="en-US" sz="2600" b="1" dirty="0">
                <a:solidFill>
                  <a:srgbClr val="FF0000"/>
                </a:solidFill>
                <a:latin typeface="Times New Roman" panose="02020603050405020304" pitchFamily="18" charset="0"/>
                <a:ea typeface="黑体" panose="02010609060101010101" pitchFamily="49" charset="-122"/>
              </a:rPr>
              <a:t>   再证零元</a:t>
            </a:r>
            <a:r>
              <a:rPr lang="zh-CN" altLang="en-US" sz="2600" b="1" i="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solidFill>
                  <a:srgbClr val="FF0000"/>
                </a:solidFill>
                <a:latin typeface="Times New Roman" panose="02020603050405020304" pitchFamily="18" charset="0"/>
                <a:ea typeface="黑体" panose="02010609060101010101" pitchFamily="49" charset="-122"/>
              </a:rPr>
              <a:t>是唯一的</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设另有一零元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baseline="-25000" dirty="0">
                <a:latin typeface="Times New Roman" panose="02020603050405020304" pitchFamily="18" charset="0"/>
                <a:ea typeface="黑体" panose="02010609060101010101" pitchFamily="49" charset="-122"/>
                <a:sym typeface="Symbol" panose="05050102010706020507" pitchFamily="18" charset="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则</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baseline="-25000" dirty="0">
                <a:latin typeface="Times New Roman" panose="02020603050405020304" pitchFamily="18" charset="0"/>
                <a:ea typeface="黑体" panose="02010609060101010101" pitchFamily="49" charset="-122"/>
                <a:sym typeface="Symbol" panose="05050102010706020507" pitchFamily="18" charset="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baseline="-25000" dirty="0">
                <a:latin typeface="Times New Roman" panose="02020603050405020304" pitchFamily="18" charset="0"/>
                <a:ea typeface="黑体" panose="02010609060101010101" pitchFamily="49" charset="-122"/>
                <a:sym typeface="Symbol" panose="05050102010706020507" pitchFamily="18" charset="2"/>
              </a:rPr>
              <a:t>1</a:t>
            </a:r>
            <a:r>
              <a:rPr lang="zh-CN" altLang="en-US"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∴若存在零元，一定是唯一的。</a:t>
            </a:r>
            <a:endParaRPr lang="zh-CN" altLang="en-US" sz="24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blinds(horizontal)">
                                      <p:cBhvr>
                                        <p:cTn id="7" dur="500"/>
                                        <p:tgtEl>
                                          <p:spTgt spid="4608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6086"/>
                                        </p:tgtEl>
                                        <p:attrNameLst>
                                          <p:attrName>style.visibility</p:attrName>
                                        </p:attrNameLst>
                                      </p:cBhvr>
                                      <p:to>
                                        <p:strVal val="visible"/>
                                      </p:to>
                                    </p:set>
                                    <p:animEffect transition="in" filter="box(in)">
                                      <p:cBhvr>
                                        <p:cTn id="12" dur="500"/>
                                        <p:tgtEl>
                                          <p:spTgt spid="46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B3615FE-F48E-4422-8983-E0FAB5C89800}"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174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66564" name="Rectangle 4"/>
          <p:cNvSpPr/>
          <p:nvPr/>
        </p:nvSpPr>
        <p:spPr>
          <a:xfrm>
            <a:off x="395288" y="1341438"/>
            <a:ext cx="7696200" cy="4619625"/>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342900" lvl="0" indent="-342900" eaLnBrk="1" hangingPunct="1">
              <a:lnSpc>
                <a:spcPct val="120000"/>
              </a:lnSpc>
              <a:buNone/>
            </a:pPr>
            <a:r>
              <a:rPr lang="zh-CN" altLang="en-US" sz="2600" b="1" dirty="0">
                <a:latin typeface="Times New Roman" panose="02020603050405020304" pitchFamily="18" charset="0"/>
                <a:ea typeface="黑体" panose="02010609060101010101" pitchFamily="49" charset="-122"/>
              </a:rPr>
              <a:t>例：</a:t>
            </a:r>
            <a:endParaRPr lang="zh-CN" altLang="en-US" sz="2600" b="1" dirty="0">
              <a:latin typeface="Times New Roman" panose="02020603050405020304" pitchFamily="18" charset="0"/>
              <a:ea typeface="黑体" panose="02010609060101010101" pitchFamily="49" charset="-122"/>
            </a:endParaRPr>
          </a:p>
          <a:p>
            <a:pPr marL="342900" lvl="0" indent="-342900" eaLnBrk="1" hangingPunct="1">
              <a:lnSpc>
                <a:spcPct val="120000"/>
              </a:lnSpc>
              <a:buNone/>
            </a:pP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）在实数集合</a:t>
            </a:r>
            <a:r>
              <a:rPr lang="en-US" altLang="zh-CN" sz="2600" b="1" dirty="0">
                <a:latin typeface="Times New Roman" panose="02020603050405020304" pitchFamily="18" charset="0"/>
                <a:ea typeface="黑体" panose="02010609060101010101" pitchFamily="49" charset="-122"/>
              </a:rPr>
              <a:t>R</a:t>
            </a:r>
            <a:r>
              <a:rPr lang="zh-CN" altLang="en-US" sz="2600" b="1" dirty="0">
                <a:latin typeface="Times New Roman" panose="02020603050405020304" pitchFamily="18" charset="0"/>
                <a:ea typeface="黑体" panose="02010609060101010101" pitchFamily="49" charset="-122"/>
              </a:rPr>
              <a:t>中，对</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而言，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=0 </a:t>
            </a:r>
            <a:endParaRPr lang="en-US" altLang="zh-CN" sz="2600" b="1" dirty="0">
              <a:latin typeface="Times New Roman" panose="02020603050405020304" pitchFamily="18" charset="0"/>
              <a:ea typeface="黑体" panose="02010609060101010101" pitchFamily="49" charset="-122"/>
            </a:endParaRPr>
          </a:p>
          <a:p>
            <a:pPr marL="342900" lvl="0" indent="-342900" eaLnBrk="1" hangingPunct="1">
              <a:lnSpc>
                <a:spcPct val="120000"/>
              </a:lnSpc>
              <a:buNone/>
            </a:pP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对</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而言</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没有零元</a:t>
            </a:r>
            <a:r>
              <a:rPr lang="en-US" altLang="zh-CN" sz="2600" b="1" dirty="0">
                <a:latin typeface="Times New Roman" panose="02020603050405020304" pitchFamily="18" charset="0"/>
                <a:ea typeface="黑体" panose="02010609060101010101" pitchFamily="49" charset="-122"/>
              </a:rPr>
              <a:t>.</a:t>
            </a:r>
            <a:endParaRPr lang="en-US" altLang="zh-CN" sz="2600" b="1" dirty="0">
              <a:latin typeface="Times New Roman" panose="02020603050405020304" pitchFamily="18" charset="0"/>
              <a:ea typeface="黑体" panose="02010609060101010101" pitchFamily="49" charset="-122"/>
            </a:endParaRPr>
          </a:p>
          <a:p>
            <a:pPr marL="342900" lvl="0" indent="-342900" eaLnBrk="1" hangingPunct="1">
              <a:lnSpc>
                <a:spcPct val="120000"/>
              </a:lnSpc>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）在</a:t>
            </a:r>
            <a:r>
              <a:rPr lang="en-US" altLang="zh-CN" sz="2600" b="1" i="1" dirty="0">
                <a:solidFill>
                  <a:srgbClr val="000000"/>
                </a:solidFill>
                <a:latin typeface="Times New Roman" panose="02020603050405020304" pitchFamily="18" charset="0"/>
                <a:ea typeface="黑体" panose="02010609060101010101" pitchFamily="49" charset="-122"/>
                <a:sym typeface="Euclid Symbol" pitchFamily="18" charset="2"/>
              </a:rPr>
              <a:t>P</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(S)</a:t>
            </a:r>
            <a:r>
              <a:rPr lang="zh-CN" altLang="en-US" sz="2600" b="1" dirty="0">
                <a:latin typeface="Times New Roman" panose="02020603050405020304" pitchFamily="18" charset="0"/>
                <a:ea typeface="黑体" panose="02010609060101010101" pitchFamily="49" charset="-122"/>
              </a:rPr>
              <a:t>中，对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而言，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342900" lvl="0" indent="-342900" eaLnBrk="1" hangingPunct="1">
              <a:lnSpc>
                <a:spcPct val="120000"/>
              </a:lnSpc>
              <a:buNone/>
            </a:pPr>
            <a:r>
              <a:rPr lang="zh-CN" altLang="en-US" sz="2600" b="1" dirty="0">
                <a:latin typeface="Times New Roman" panose="02020603050405020304" pitchFamily="18" charset="0"/>
                <a:ea typeface="黑体" panose="02010609060101010101" pitchFamily="49" charset="-122"/>
              </a:rPr>
              <a:t>                               对</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而言，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 S </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342900" lvl="0" indent="-342900" eaLnBrk="1" hangingPunct="1">
              <a:lnSpc>
                <a:spcPct val="120000"/>
              </a:lnSpc>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3</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命题逻辑</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中，对∨而言，</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 </a:t>
            </a:r>
            <a:r>
              <a:rPr lang="en-US" altLang="zh-CN" sz="2600" b="1" baseline="-25000"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=T </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342900" lvl="0" indent="-342900" eaLnBrk="1" hangingPunct="1">
              <a:lnSpc>
                <a:spcPct val="120000"/>
              </a:lnSpc>
              <a:buNone/>
            </a:pPr>
            <a:r>
              <a:rPr lang="zh-CN" altLang="en-US" sz="2600" b="1" dirty="0">
                <a:latin typeface="Times New Roman" panose="02020603050405020304" pitchFamily="18" charset="0"/>
                <a:ea typeface="黑体" panose="02010609060101010101" pitchFamily="49" charset="-122"/>
              </a:rPr>
              <a:t>                                     对∧而言，</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 </a:t>
            </a:r>
            <a:r>
              <a:rPr lang="en-US" altLang="zh-CN" sz="2600" b="1" baseline="-25000"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 F .</a:t>
            </a:r>
            <a:endParaRPr lang="zh-CN" altLang="en-US" sz="2600" b="1" dirty="0">
              <a:latin typeface="Times New Roman" panose="02020603050405020304" pitchFamily="18" charset="0"/>
              <a:ea typeface="黑体" panose="02010609060101010101" pitchFamily="49" charset="-122"/>
            </a:endParaRPr>
          </a:p>
          <a:p>
            <a:pPr marL="342900" lvl="0" indent="-342900" eaLnBrk="1" hangingPunct="1">
              <a:buNone/>
            </a:pP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6564">
                                            <p:txEl>
                                              <p:charRg st="3" end="26"/>
                                            </p:txEl>
                                          </p:spTgt>
                                        </p:tgtEl>
                                        <p:attrNameLst>
                                          <p:attrName>style.visibility</p:attrName>
                                        </p:attrNameLst>
                                      </p:cBhvr>
                                      <p:to>
                                        <p:strVal val="visible"/>
                                      </p:to>
                                    </p:set>
                                    <p:animEffect transition="in" filter="checkerboard(across)">
                                      <p:cBhvr>
                                        <p:cTn id="7" dur="500"/>
                                        <p:tgtEl>
                                          <p:spTgt spid="66564">
                                            <p:txEl>
                                              <p:charRg st="3"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6564">
                                            <p:txEl>
                                              <p:charRg st="26" end="42"/>
                                            </p:txEl>
                                          </p:spTgt>
                                        </p:tgtEl>
                                        <p:attrNameLst>
                                          <p:attrName>style.visibility</p:attrName>
                                        </p:attrNameLst>
                                      </p:cBhvr>
                                      <p:to>
                                        <p:strVal val="visible"/>
                                      </p:to>
                                    </p:set>
                                    <p:animEffect transition="in" filter="checkerboard(across)">
                                      <p:cBhvr>
                                        <p:cTn id="12" dur="500"/>
                                        <p:tgtEl>
                                          <p:spTgt spid="66564">
                                            <p:txEl>
                                              <p:charRg st="26" end="4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6564">
                                            <p:txEl>
                                              <p:charRg st="42" end="6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6564">
                                            <p:txEl>
                                              <p:charRg st="67" end="11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4">
                                            <p:txEl>
                                              <p:charRg st="113" end="13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6564">
                                            <p:txEl>
                                              <p:charRg st="137" end="1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E54B11A-9FFB-4F7D-9C3B-6A81F1AA1111}"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277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32772" name="Rectangle 3"/>
          <p:cNvSpPr>
            <a:spLocks noGrp="1"/>
          </p:cNvSpPr>
          <p:nvPr>
            <p:ph idx="1" hasCustomPrompt="1"/>
          </p:nvPr>
        </p:nvSpPr>
        <p:spPr>
          <a:xfrm>
            <a:off x="381000" y="1400175"/>
            <a:ext cx="8305800" cy="1724025"/>
          </a:xfrm>
        </p:spPr>
        <p:txBody>
          <a:bodyPr vert="horz" wrap="square" lIns="91440" tIns="45720" rIns="91440" bIns="45720" anchor="t" anchorCtr="0"/>
          <a:p>
            <a:pPr marL="1079500" indent="-1079500" eaLnBrk="1" hangingPunct="1">
              <a:lnSpc>
                <a:spcPct val="120000"/>
              </a:lnSpc>
              <a:buNone/>
            </a:pPr>
            <a:r>
              <a:rPr lang="zh-CN" altLang="en-US" sz="2600" b="1" dirty="0">
                <a:solidFill>
                  <a:srgbClr val="0000CC"/>
                </a:solidFill>
                <a:latin typeface="Times New Roman" panose="02020603050405020304" pitchFamily="18" charset="0"/>
                <a:ea typeface="黑体" panose="02010609060101010101" pitchFamily="49" charset="-122"/>
              </a:rPr>
              <a:t>定理3</a:t>
            </a:r>
            <a:r>
              <a:rPr lang="zh-CN" altLang="en-US" sz="2600" b="1" dirty="0">
                <a:latin typeface="Times New Roman" panose="02020603050405020304" pitchFamily="18" charset="0"/>
                <a:ea typeface="黑体" panose="02010609060101010101" pitchFamily="49" charset="-122"/>
              </a:rPr>
              <a:t>   设</a:t>
            </a:r>
            <a:r>
              <a:rPr lang="en-US" altLang="zh-CN" sz="2600" b="1" dirty="0">
                <a:latin typeface="Times New Roman" panose="02020603050405020304" pitchFamily="18" charset="0"/>
                <a:ea typeface="黑体" panose="02010609060101010101" pitchFamily="49" charset="-122"/>
              </a:rPr>
              <a:t>&lt;A</a:t>
            </a:r>
            <a:r>
              <a:rPr lang="zh-CN" altLang="en-US"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&gt;</a:t>
            </a:r>
            <a:r>
              <a:rPr lang="zh-CN" altLang="en-US" sz="2600" b="1" dirty="0">
                <a:latin typeface="Times New Roman" panose="02020603050405020304" pitchFamily="18" charset="0"/>
                <a:ea typeface="黑体" panose="02010609060101010101" pitchFamily="49" charset="-122"/>
              </a:rPr>
              <a:t>是一个代数系统，且集合</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中元素的个数大于</a:t>
            </a: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。如果该代数系统中存在幺元</a:t>
            </a:r>
            <a:r>
              <a:rPr lang="en-US" altLang="zh-CN" sz="2600" b="1" i="1" dirty="0">
                <a:latin typeface="Times New Roman" panose="02020603050405020304" pitchFamily="18" charset="0"/>
                <a:ea typeface="黑体" panose="02010609060101010101" pitchFamily="49" charset="-122"/>
              </a:rPr>
              <a:t>e</a:t>
            </a:r>
            <a:r>
              <a:rPr lang="zh-CN" altLang="en-US" sz="2600" b="1" dirty="0">
                <a:latin typeface="Times New Roman" panose="02020603050405020304" pitchFamily="18" charset="0"/>
                <a:ea typeface="黑体" panose="02010609060101010101" pitchFamily="49" charset="-122"/>
              </a:rPr>
              <a:t>和零元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，则</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rPr>
              <a:t>e</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77828" name="Text Box 4"/>
          <p:cNvSpPr txBox="1"/>
          <p:nvPr/>
        </p:nvSpPr>
        <p:spPr>
          <a:xfrm>
            <a:off x="457200" y="3048000"/>
            <a:ext cx="7924800" cy="22717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证明：</a:t>
            </a:r>
            <a:r>
              <a:rPr lang="zh-CN" altLang="en-US" sz="2800" b="1" dirty="0">
                <a:solidFill>
                  <a:srgbClr val="FF0000"/>
                </a:solidFill>
                <a:latin typeface="Times New Roman" panose="02020603050405020304" pitchFamily="18" charset="0"/>
                <a:ea typeface="黑体" panose="02010609060101010101" pitchFamily="49" charset="-122"/>
              </a:rPr>
              <a:t>用反证法</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设</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对</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 </a:t>
            </a:r>
            <a:r>
              <a:rPr lang="zh-CN" altLang="en-US" sz="2600" b="1" dirty="0">
                <a:latin typeface="Times New Roman" panose="02020603050405020304" pitchFamily="18" charset="0"/>
                <a:ea typeface="黑体" panose="02010609060101010101" pitchFamily="49" charset="-122"/>
              </a:rPr>
              <a:t>有</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en-US" altLang="zh-CN" sz="2600" b="1" i="1" dirty="0">
                <a:latin typeface="Times New Roman" panose="02020603050405020304" pitchFamily="18" charset="0"/>
                <a:ea typeface="黑体" panose="02010609060101010101" pitchFamily="49" charset="-122"/>
              </a:rPr>
              <a:t>                 x</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rPr>
              <a:t>e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 x</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endParaRPr lang="en-US" altLang="zh-CN" sz="2600" b="1" i="1" dirty="0">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lnSpc>
                <a:spcPct val="120000"/>
              </a:lnSpc>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则</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中的所有元素都相同。与|</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A|&gt;1</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矛盾。</a:t>
            </a:r>
            <a:endParaRPr lang="zh-CN" altLang="en-US" sz="26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box(in)">
                                      <p:cBhvr>
                                        <p:cTn id="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84E3CD7-99E0-4A6E-A19E-BA26AEECAAA0}"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6147" name="Rectangle 2"/>
          <p:cNvSpPr>
            <a:spLocks noGrp="1"/>
          </p:cNvSpPr>
          <p:nvPr>
            <p:ph type="title"/>
          </p:nvPr>
        </p:nvSpPr>
        <p:spPr/>
        <p:txBody>
          <a:bodyPr vert="horz" wrap="square" lIns="91440" tIns="45720" rIns="91440" bIns="45720" anchor="b" anchorCtr="0"/>
          <a:p>
            <a:pPr eaLnBrk="1" hangingPunct="1"/>
            <a:r>
              <a:rPr lang="zh-CN" altLang="en-US" sz="3200" b="1" dirty="0">
                <a:solidFill>
                  <a:srgbClr val="0000CC"/>
                </a:solidFill>
                <a:latin typeface="黑体" panose="02010609060101010101" pitchFamily="49" charset="-122"/>
                <a:ea typeface="黑体" panose="02010609060101010101" pitchFamily="49" charset="-122"/>
              </a:rPr>
              <a:t>第五章    代数结构</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39267" name="Rectangle 3"/>
          <p:cNvSpPr>
            <a:spLocks noGrp="1"/>
          </p:cNvSpPr>
          <p:nvPr>
            <p:ph idx="1" hasCustomPrompt="1"/>
          </p:nvPr>
        </p:nvSpPr>
        <p:spPr>
          <a:xfrm>
            <a:off x="1066800" y="1600200"/>
            <a:ext cx="5562600" cy="4619625"/>
          </a:xfrm>
        </p:spPr>
        <p:txBody>
          <a:bodyPr vert="horz" wrap="square" lIns="91440" tIns="45720" rIns="91440" bIns="45720" anchor="t" anchorCtr="0"/>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§1	代数系统的引入</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§2	运算及其性质</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§3	半群</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§4	群与子群</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§5	阿贝尔群和循环群</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7</a:t>
            </a:r>
            <a:r>
              <a:rPr lang="zh-CN" altLang="en-US" sz="2800"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陪集与拉格朗日定理</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8</a:t>
            </a:r>
            <a:r>
              <a:rPr lang="zh-CN" altLang="en-US" sz="2800" b="1" dirty="0">
                <a:latin typeface="Times New Roman" panose="02020603050405020304" pitchFamily="18" charset="0"/>
                <a:ea typeface="黑体" panose="02010609060101010101" pitchFamily="49" charset="-122"/>
              </a:rPr>
              <a:t>	同态与同构</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9</a:t>
            </a:r>
            <a:r>
              <a:rPr lang="zh-CN" altLang="en-US" sz="2800" b="1" dirty="0">
                <a:latin typeface="Times New Roman" panose="02020603050405020304" pitchFamily="18" charset="0"/>
                <a:ea typeface="黑体" panose="02010609060101010101" pitchFamily="49" charset="-122"/>
              </a:rPr>
              <a:t>    环和域</a:t>
            </a:r>
            <a:endParaRPr lang="zh-CN" altLang="en-US" dirty="0">
              <a:latin typeface="Times New Roman" panose="02020603050405020304" pitchFamily="18" charset="0"/>
              <a:ea typeface="黑体" panose="02010609060101010101" pitchFamily="49" charset="-122"/>
            </a:endParaRPr>
          </a:p>
        </p:txBody>
      </p:sp>
      <p:pic>
        <p:nvPicPr>
          <p:cNvPr id="139268" name="Picture 4"/>
          <p:cNvPicPr>
            <a:picLocks noChangeAspect="1"/>
          </p:cNvPicPr>
          <p:nvPr/>
        </p:nvPicPr>
        <p:blipFill>
          <a:blip r:embed="rId1"/>
          <a:stretch>
            <a:fillRect/>
          </a:stretch>
        </p:blipFill>
        <p:spPr>
          <a:xfrm>
            <a:off x="755650" y="1844675"/>
            <a:ext cx="360363" cy="28416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9268"/>
                                        </p:tgtEl>
                                        <p:attrNameLst>
                                          <p:attrName>style.visibility</p:attrName>
                                        </p:attrNameLst>
                                      </p:cBhvr>
                                      <p:to>
                                        <p:strVal val="visible"/>
                                      </p:to>
                                    </p:set>
                                    <p:anim calcmode="lin" valueType="num">
                                      <p:cBhvr additive="base">
                                        <p:cTn id="7" dur="500" fill="hold"/>
                                        <p:tgtEl>
                                          <p:spTgt spid="139268"/>
                                        </p:tgtEl>
                                        <p:attrNameLst>
                                          <p:attrName>ppt_x</p:attrName>
                                        </p:attrNameLst>
                                      </p:cBhvr>
                                      <p:tavLst>
                                        <p:tav tm="0">
                                          <p:val>
                                            <p:strVal val="0-#ppt_w/2"/>
                                          </p:val>
                                        </p:tav>
                                        <p:tav tm="100000">
                                          <p:val>
                                            <p:strVal val="#ppt_x"/>
                                          </p:val>
                                        </p:tav>
                                      </p:tavLst>
                                    </p:anim>
                                    <p:anim calcmode="lin" valueType="num">
                                      <p:cBhvr additive="base">
                                        <p:cTn id="8" dur="500" fill="hold"/>
                                        <p:tgtEl>
                                          <p:spTgt spid="13926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mph" presetSubtype="0" nodeType="afterEffect">
                                  <p:stCondLst>
                                    <p:cond delay="0"/>
                                  </p:stCondLst>
                                  <p:childTnLst>
                                    <p:set>
                                      <p:cBhvr rctx="PPT">
                                        <p:cTn id="11" dur="indefinite"/>
                                        <p:tgtEl>
                                          <p:spTgt spid="139267">
                                            <p:txEl>
                                              <p:charRg st="11" end="21"/>
                                            </p:txEl>
                                          </p:spTgt>
                                        </p:tgtEl>
                                        <p:attrNameLst>
                                          <p:attrName>style.opacity</p:attrName>
                                        </p:attrNameLst>
                                      </p:cBhvr>
                                      <p:to>
                                        <p:strVal val="0.15"/>
                                      </p:to>
                                    </p:set>
                                    <p:animEffect filter="image" prLst="opacity: 0.15">
                                      <p:cBhvr rctx="IE">
                                        <p:cTn id="12" dur="indefinite"/>
                                        <p:tgtEl>
                                          <p:spTgt spid="139267">
                                            <p:txEl>
                                              <p:charRg st="11" end="21"/>
                                            </p:txEl>
                                          </p:spTgt>
                                        </p:tgtEl>
                                      </p:cBhvr>
                                    </p:animEffect>
                                  </p:childTnLst>
                                </p:cTn>
                              </p:par>
                              <p:par>
                                <p:cTn id="13" presetID="9" presetClass="emph" presetSubtype="0" nodeType="withEffect">
                                  <p:stCondLst>
                                    <p:cond delay="0"/>
                                  </p:stCondLst>
                                  <p:childTnLst>
                                    <p:set>
                                      <p:cBhvr rctx="PPT">
                                        <p:cTn id="14" dur="indefinite"/>
                                        <p:tgtEl>
                                          <p:spTgt spid="139267">
                                            <p:txEl>
                                              <p:charRg st="21" end="27"/>
                                            </p:txEl>
                                          </p:spTgt>
                                        </p:tgtEl>
                                        <p:attrNameLst>
                                          <p:attrName>style.opacity</p:attrName>
                                        </p:attrNameLst>
                                      </p:cBhvr>
                                      <p:to>
                                        <p:strVal val="0.15"/>
                                      </p:to>
                                    </p:set>
                                    <p:animEffect filter="image" prLst="opacity: 0.15">
                                      <p:cBhvr rctx="IE">
                                        <p:cTn id="15" dur="indefinite"/>
                                        <p:tgtEl>
                                          <p:spTgt spid="139267">
                                            <p:txEl>
                                              <p:charRg st="21" end="27"/>
                                            </p:txEl>
                                          </p:spTgt>
                                        </p:tgtEl>
                                      </p:cBhvr>
                                    </p:animEffect>
                                  </p:childTnLst>
                                </p:cTn>
                              </p:par>
                              <p:par>
                                <p:cTn id="16" presetID="9" presetClass="emph" presetSubtype="0" nodeType="withEffect">
                                  <p:stCondLst>
                                    <p:cond delay="0"/>
                                  </p:stCondLst>
                                  <p:childTnLst>
                                    <p:set>
                                      <p:cBhvr rctx="PPT">
                                        <p:cTn id="17" dur="indefinite"/>
                                        <p:tgtEl>
                                          <p:spTgt spid="139267">
                                            <p:txEl>
                                              <p:charRg st="27" end="35"/>
                                            </p:txEl>
                                          </p:spTgt>
                                        </p:tgtEl>
                                        <p:attrNameLst>
                                          <p:attrName>style.opacity</p:attrName>
                                        </p:attrNameLst>
                                      </p:cBhvr>
                                      <p:to>
                                        <p:strVal val="0.15"/>
                                      </p:to>
                                    </p:set>
                                    <p:animEffect filter="image" prLst="opacity: 0.15">
                                      <p:cBhvr rctx="IE">
                                        <p:cTn id="18" dur="indefinite"/>
                                        <p:tgtEl>
                                          <p:spTgt spid="139267">
                                            <p:txEl>
                                              <p:charRg st="27" end="35"/>
                                            </p:txEl>
                                          </p:spTgt>
                                        </p:tgtEl>
                                      </p:cBhvr>
                                    </p:animEffect>
                                  </p:childTnLst>
                                </p:cTn>
                              </p:par>
                              <p:par>
                                <p:cTn id="19" presetID="9" presetClass="emph" presetSubtype="0" nodeType="withEffect">
                                  <p:stCondLst>
                                    <p:cond delay="0"/>
                                  </p:stCondLst>
                                  <p:childTnLst>
                                    <p:set>
                                      <p:cBhvr rctx="PPT">
                                        <p:cTn id="20" dur="indefinite"/>
                                        <p:tgtEl>
                                          <p:spTgt spid="139267">
                                            <p:txEl>
                                              <p:charRg st="35" end="47"/>
                                            </p:txEl>
                                          </p:spTgt>
                                        </p:tgtEl>
                                        <p:attrNameLst>
                                          <p:attrName>style.opacity</p:attrName>
                                        </p:attrNameLst>
                                      </p:cBhvr>
                                      <p:to>
                                        <p:strVal val="0.15"/>
                                      </p:to>
                                    </p:set>
                                    <p:animEffect filter="image" prLst="opacity: 0.15">
                                      <p:cBhvr rctx="IE">
                                        <p:cTn id="21" dur="indefinite"/>
                                        <p:tgtEl>
                                          <p:spTgt spid="139267">
                                            <p:txEl>
                                              <p:charRg st="35" end="47"/>
                                            </p:txEl>
                                          </p:spTgt>
                                        </p:tgtEl>
                                      </p:cBhvr>
                                    </p:animEffect>
                                  </p:childTnLst>
                                </p:cTn>
                              </p:par>
                              <p:par>
                                <p:cTn id="22" presetID="9" presetClass="emph" presetSubtype="0" nodeType="withEffect">
                                  <p:stCondLst>
                                    <p:cond delay="0"/>
                                  </p:stCondLst>
                                  <p:childTnLst>
                                    <p:set>
                                      <p:cBhvr rctx="PPT">
                                        <p:cTn id="23" dur="indefinite"/>
                                        <p:tgtEl>
                                          <p:spTgt spid="139267">
                                            <p:txEl>
                                              <p:charRg st="47" end="60"/>
                                            </p:txEl>
                                          </p:spTgt>
                                        </p:tgtEl>
                                        <p:attrNameLst>
                                          <p:attrName>style.opacity</p:attrName>
                                        </p:attrNameLst>
                                      </p:cBhvr>
                                      <p:to>
                                        <p:strVal val="0.15"/>
                                      </p:to>
                                    </p:set>
                                    <p:animEffect filter="image" prLst="opacity: 0.15">
                                      <p:cBhvr rctx="IE">
                                        <p:cTn id="24" dur="indefinite"/>
                                        <p:tgtEl>
                                          <p:spTgt spid="139267">
                                            <p:txEl>
                                              <p:charRg st="47" end="60"/>
                                            </p:txEl>
                                          </p:spTgt>
                                        </p:tgtEl>
                                      </p:cBhvr>
                                    </p:animEffect>
                                  </p:childTnLst>
                                </p:cTn>
                              </p:par>
                              <p:par>
                                <p:cTn id="25" presetID="9" presetClass="emph" presetSubtype="0" nodeType="withEffect">
                                  <p:stCondLst>
                                    <p:cond delay="0"/>
                                  </p:stCondLst>
                                  <p:childTnLst>
                                    <p:set>
                                      <p:cBhvr rctx="PPT">
                                        <p:cTn id="26" dur="indefinite"/>
                                        <p:tgtEl>
                                          <p:spTgt spid="139267">
                                            <p:txEl>
                                              <p:charRg st="60" end="69"/>
                                            </p:txEl>
                                          </p:spTgt>
                                        </p:tgtEl>
                                        <p:attrNameLst>
                                          <p:attrName>style.opacity</p:attrName>
                                        </p:attrNameLst>
                                      </p:cBhvr>
                                      <p:to>
                                        <p:strVal val="0.15"/>
                                      </p:to>
                                    </p:set>
                                    <p:animEffect filter="image" prLst="opacity: 0.15">
                                      <p:cBhvr rctx="IE">
                                        <p:cTn id="27" dur="indefinite"/>
                                        <p:tgtEl>
                                          <p:spTgt spid="139267">
                                            <p:txEl>
                                              <p:charRg st="60" end="69"/>
                                            </p:txEl>
                                          </p:spTgt>
                                        </p:tgtEl>
                                      </p:cBhvr>
                                    </p:animEffect>
                                  </p:childTnLst>
                                </p:cTn>
                              </p:par>
                              <p:par>
                                <p:cTn id="28" presetID="9" presetClass="emph" presetSubtype="0" nodeType="withEffect">
                                  <p:stCondLst>
                                    <p:cond delay="0"/>
                                  </p:stCondLst>
                                  <p:childTnLst>
                                    <p:set>
                                      <p:cBhvr rctx="PPT">
                                        <p:cTn id="29" dur="indefinite"/>
                                        <p:tgtEl>
                                          <p:spTgt spid="139267">
                                            <p:txEl>
                                              <p:charRg st="69" end="79"/>
                                            </p:txEl>
                                          </p:spTgt>
                                        </p:tgtEl>
                                        <p:attrNameLst>
                                          <p:attrName>style.opacity</p:attrName>
                                        </p:attrNameLst>
                                      </p:cBhvr>
                                      <p:to>
                                        <p:strVal val="0.15"/>
                                      </p:to>
                                    </p:set>
                                    <p:animEffect filter="image" prLst="opacity: 0.15">
                                      <p:cBhvr rctx="IE">
                                        <p:cTn id="30" dur="indefinite"/>
                                        <p:tgtEl>
                                          <p:spTgt spid="139267">
                                            <p:txEl>
                                              <p:charRg st="69" end="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A722006-B59B-411A-B2A0-8BC970D2E0E3}"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379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33796" name="Rectangle 3"/>
          <p:cNvSpPr>
            <a:spLocks noGrp="1"/>
          </p:cNvSpPr>
          <p:nvPr>
            <p:ph idx="1" hasCustomPrompt="1"/>
          </p:nvPr>
        </p:nvSpPr>
        <p:spPr>
          <a:xfrm>
            <a:off x="381000" y="1447800"/>
            <a:ext cx="8512175" cy="4502150"/>
          </a:xfrm>
        </p:spPr>
        <p:txBody>
          <a:bodyPr vert="horz" wrap="square" lIns="91440" tIns="45720" rIns="91440" bIns="45720" anchor="t" anchorCtr="0"/>
          <a:p>
            <a:pPr marL="484505" indent="-484505" defTabSz="914400" eaLnBrk="1" hangingPunct="1">
              <a:lnSpc>
                <a:spcPct val="120000"/>
              </a:lnSpc>
              <a:buNone/>
              <a:tabLst>
                <a:tab pos="865505" algn="l"/>
              </a:tabLst>
            </a:pPr>
            <a:r>
              <a:rPr lang="en-US" altLang="zh-CN" sz="2600" b="1" dirty="0">
                <a:solidFill>
                  <a:schemeClr val="hlink"/>
                </a:solidFill>
                <a:latin typeface="Times New Roman" panose="02020603050405020304" pitchFamily="18" charset="0"/>
                <a:ea typeface="黑体" panose="02010609060101010101" pitchFamily="49" charset="-122"/>
              </a:rPr>
              <a:t>3  </a:t>
            </a:r>
            <a:r>
              <a:rPr lang="zh-CN" altLang="en-US" sz="2600" b="1" dirty="0">
                <a:solidFill>
                  <a:schemeClr val="hlink"/>
                </a:solidFill>
                <a:latin typeface="Times New Roman" panose="02020603050405020304" pitchFamily="18" charset="0"/>
                <a:ea typeface="黑体" panose="02010609060101010101" pitchFamily="49" charset="-122"/>
              </a:rPr>
              <a:t>逆元</a:t>
            </a:r>
            <a:endParaRPr lang="zh-CN" altLang="en-US" sz="2600" b="1" dirty="0">
              <a:solidFill>
                <a:schemeClr val="hlink"/>
              </a:solidFill>
              <a:latin typeface="Times New Roman" panose="02020603050405020304" pitchFamily="18" charset="0"/>
              <a:ea typeface="黑体" panose="02010609060101010101" pitchFamily="49" charset="-122"/>
            </a:endParaRPr>
          </a:p>
          <a:p>
            <a:pPr marL="484505" indent="-484505" defTabSz="914400" eaLnBrk="1" hangingPunct="1">
              <a:lnSpc>
                <a:spcPct val="120000"/>
              </a:lnSpc>
              <a:buNone/>
              <a:tabLst>
                <a:tab pos="865505" algn="l"/>
              </a:tabLst>
            </a:pPr>
            <a:r>
              <a:rPr lang="zh-CN" altLang="en-US" sz="2600" b="1" dirty="0">
                <a:latin typeface="Times New Roman" panose="02020603050405020304" pitchFamily="18" charset="0"/>
                <a:ea typeface="黑体" panose="02010609060101010101" pitchFamily="49" charset="-122"/>
              </a:rPr>
              <a:t>     设&lt;</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&gt;</a:t>
            </a:r>
            <a:r>
              <a:rPr lang="zh-CN" altLang="en-US" sz="2600" b="1" dirty="0">
                <a:latin typeface="Times New Roman" panose="02020603050405020304" pitchFamily="18" charset="0"/>
                <a:ea typeface="黑体" panose="02010609060101010101" pitchFamily="49" charset="-122"/>
              </a:rPr>
              <a:t>是代数系统，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a:t>
            </a:r>
            <a:endParaRPr lang="zh-CN" altLang="en-US" sz="2600" b="1" dirty="0">
              <a:latin typeface="Times New Roman" panose="02020603050405020304" pitchFamily="18" charset="0"/>
              <a:ea typeface="黑体" panose="02010609060101010101" pitchFamily="49" charset="-122"/>
            </a:endParaRPr>
          </a:p>
          <a:p>
            <a:pPr marL="484505" indent="-484505" defTabSz="914400" eaLnBrk="1" hangingPunct="1">
              <a:lnSpc>
                <a:spcPct val="120000"/>
              </a:lnSpc>
              <a:buNone/>
              <a:tabLst>
                <a:tab pos="865505" algn="l"/>
              </a:tabLst>
            </a:pPr>
            <a:r>
              <a:rPr lang="zh-CN" altLang="en-US" sz="2600" b="1" dirty="0">
                <a:latin typeface="Times New Roman" panose="02020603050405020304" pitchFamily="18" charset="0"/>
                <a:ea typeface="黑体" panose="02010609060101010101" pitchFamily="49" charset="-122"/>
              </a:rPr>
              <a:t>(1) 若对某个</a:t>
            </a:r>
            <a:r>
              <a:rPr lang="en-US" altLang="zh-CN" sz="2600" b="1" i="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b</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rPr>
              <a:t>，使</a:t>
            </a:r>
            <a:r>
              <a:rPr lang="en-US" altLang="zh-CN" sz="2600" b="1" i="1" dirty="0">
                <a:solidFill>
                  <a:schemeClr val="hlink"/>
                </a:solidFill>
                <a:latin typeface="Times New Roman" panose="02020603050405020304" pitchFamily="18" charset="0"/>
                <a:ea typeface="黑体" panose="02010609060101010101" pitchFamily="49" charset="-122"/>
              </a:rPr>
              <a:t>b </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solidFill>
                  <a:schemeClr val="hlink"/>
                </a:solidFill>
                <a:latin typeface="Times New Roman" panose="02020603050405020304" pitchFamily="18" charset="0"/>
                <a:ea typeface="黑体" panose="02010609060101010101" pitchFamily="49" charset="-122"/>
              </a:rPr>
              <a:t>a</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zh-CN" altLang="en-US" sz="2600" b="1" dirty="0">
                <a:latin typeface="Times New Roman" panose="02020603050405020304" pitchFamily="18" charset="0"/>
                <a:ea typeface="黑体" panose="02010609060101010101" pitchFamily="49" charset="-122"/>
              </a:rPr>
              <a:t>，称</a:t>
            </a:r>
            <a:r>
              <a:rPr lang="en-US" altLang="zh-CN" sz="2600" b="1" i="1" dirty="0">
                <a:solidFill>
                  <a:schemeClr val="hlink"/>
                </a:solidFill>
                <a:latin typeface="Times New Roman" panose="02020603050405020304" pitchFamily="18" charset="0"/>
                <a:ea typeface="黑体" panose="02010609060101010101" pitchFamily="49" charset="-122"/>
              </a:rPr>
              <a:t>b</a:t>
            </a:r>
            <a:r>
              <a:rPr lang="zh-CN" altLang="en-US" sz="2600" b="1" dirty="0">
                <a:solidFill>
                  <a:schemeClr val="hlink"/>
                </a:solidFill>
                <a:latin typeface="Times New Roman" panose="02020603050405020304" pitchFamily="18" charset="0"/>
                <a:ea typeface="黑体" panose="02010609060101010101" pitchFamily="49" charset="-122"/>
              </a:rPr>
              <a:t>是</a:t>
            </a:r>
            <a:r>
              <a:rPr lang="en-US" altLang="zh-CN" sz="2600" b="1" i="1" dirty="0">
                <a:solidFill>
                  <a:schemeClr val="hlink"/>
                </a:solidFill>
                <a:latin typeface="Times New Roman" panose="02020603050405020304" pitchFamily="18" charset="0"/>
                <a:ea typeface="黑体" panose="02010609060101010101" pitchFamily="49" charset="-122"/>
              </a:rPr>
              <a:t>a</a:t>
            </a:r>
            <a:r>
              <a:rPr lang="zh-CN" altLang="en-US" sz="2600" b="1" dirty="0">
                <a:solidFill>
                  <a:schemeClr val="hlink"/>
                </a:solidFill>
                <a:latin typeface="Times New Roman" panose="02020603050405020304" pitchFamily="18" charset="0"/>
                <a:ea typeface="黑体" panose="02010609060101010101" pitchFamily="49" charset="-122"/>
              </a:rPr>
              <a:t>的左逆元</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484505" indent="-484505" defTabSz="914400" eaLnBrk="1" hangingPunct="1">
              <a:lnSpc>
                <a:spcPct val="120000"/>
              </a:lnSpc>
              <a:buNone/>
              <a:tabLst>
                <a:tab pos="865505" algn="l"/>
              </a:tabLst>
            </a:pPr>
            <a:r>
              <a:rPr lang="zh-CN" altLang="en-US" sz="2600" b="1" dirty="0">
                <a:latin typeface="Times New Roman" panose="02020603050405020304" pitchFamily="18" charset="0"/>
                <a:ea typeface="黑体" panose="02010609060101010101" pitchFamily="49" charset="-122"/>
              </a:rPr>
              <a:t>(2) 若对某个</a:t>
            </a:r>
            <a:r>
              <a:rPr lang="en-US" altLang="zh-CN" sz="2600" b="1" i="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b</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rPr>
              <a:t>，使</a:t>
            </a:r>
            <a:r>
              <a:rPr lang="en-US" altLang="zh-CN" sz="2600" b="1" i="1" dirty="0">
                <a:solidFill>
                  <a:schemeClr val="hlink"/>
                </a:solidFill>
                <a:latin typeface="Times New Roman" panose="02020603050405020304" pitchFamily="18" charset="0"/>
                <a:ea typeface="黑体" panose="02010609060101010101" pitchFamily="49" charset="-122"/>
              </a:rPr>
              <a:t>a </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solidFill>
                  <a:schemeClr val="hlink"/>
                </a:solidFill>
                <a:latin typeface="Times New Roman" panose="02020603050405020304" pitchFamily="18" charset="0"/>
                <a:ea typeface="黑体" panose="02010609060101010101" pitchFamily="49" charset="-122"/>
              </a:rPr>
              <a:t>b</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zh-CN" altLang="en-US" sz="2600" b="1" dirty="0">
                <a:latin typeface="Times New Roman" panose="02020603050405020304" pitchFamily="18" charset="0"/>
                <a:ea typeface="黑体" panose="02010609060101010101" pitchFamily="49" charset="-122"/>
              </a:rPr>
              <a:t>，称</a:t>
            </a:r>
            <a:r>
              <a:rPr lang="en-US" altLang="zh-CN" sz="2600" b="1" i="1" dirty="0">
                <a:solidFill>
                  <a:schemeClr val="hlink"/>
                </a:solidFill>
                <a:latin typeface="Times New Roman" panose="02020603050405020304" pitchFamily="18" charset="0"/>
                <a:ea typeface="黑体" panose="02010609060101010101" pitchFamily="49" charset="-122"/>
              </a:rPr>
              <a:t>b</a:t>
            </a:r>
            <a:r>
              <a:rPr lang="zh-CN" altLang="en-US" sz="2600" b="1" dirty="0">
                <a:solidFill>
                  <a:schemeClr val="hlink"/>
                </a:solidFill>
                <a:latin typeface="Times New Roman" panose="02020603050405020304" pitchFamily="18" charset="0"/>
                <a:ea typeface="黑体" panose="02010609060101010101" pitchFamily="49" charset="-122"/>
              </a:rPr>
              <a:t>是</a:t>
            </a:r>
            <a:r>
              <a:rPr lang="en-US" altLang="zh-CN" sz="2600" b="1" i="1" dirty="0">
                <a:solidFill>
                  <a:schemeClr val="hlink"/>
                </a:solidFill>
                <a:latin typeface="Times New Roman" panose="02020603050405020304" pitchFamily="18" charset="0"/>
                <a:ea typeface="黑体" panose="02010609060101010101" pitchFamily="49" charset="-122"/>
              </a:rPr>
              <a:t>a</a:t>
            </a:r>
            <a:r>
              <a:rPr lang="zh-CN" altLang="en-US" sz="2600" b="1" dirty="0">
                <a:solidFill>
                  <a:schemeClr val="hlink"/>
                </a:solidFill>
                <a:latin typeface="Times New Roman" panose="02020603050405020304" pitchFamily="18" charset="0"/>
                <a:ea typeface="黑体" panose="02010609060101010101" pitchFamily="49" charset="-122"/>
              </a:rPr>
              <a:t>的右逆元</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484505" indent="-484505" defTabSz="914400" eaLnBrk="1" hangingPunct="1">
              <a:lnSpc>
                <a:spcPct val="120000"/>
              </a:lnSpc>
              <a:buNone/>
              <a:tabLst>
                <a:tab pos="865505" algn="l"/>
              </a:tabLst>
            </a:pPr>
            <a:r>
              <a:rPr lang="zh-CN" altLang="en-US" sz="2600" b="1" dirty="0">
                <a:latin typeface="Times New Roman" panose="02020603050405020304" pitchFamily="18" charset="0"/>
                <a:ea typeface="黑体" panose="02010609060101010101" pitchFamily="49" charset="-122"/>
              </a:rPr>
              <a:t>(3) 若元素</a:t>
            </a:r>
            <a:r>
              <a:rPr lang="en-US" altLang="zh-CN" sz="2600" b="1" i="1" dirty="0">
                <a:latin typeface="Times New Roman" panose="02020603050405020304" pitchFamily="18" charset="0"/>
                <a:ea typeface="黑体" panose="02010609060101010101" pitchFamily="49" charset="-122"/>
              </a:rPr>
              <a:t>b</a:t>
            </a:r>
            <a:r>
              <a:rPr lang="zh-CN" altLang="en-US" sz="2600" b="1" dirty="0">
                <a:latin typeface="Times New Roman" panose="02020603050405020304" pitchFamily="18" charset="0"/>
                <a:ea typeface="黑体" panose="02010609060101010101" pitchFamily="49" charset="-122"/>
              </a:rPr>
              <a:t>既是</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的左逆元</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又是右逆元，则称</a:t>
            </a:r>
            <a:r>
              <a:rPr lang="en-US" altLang="zh-CN" sz="2600" b="1" i="1" dirty="0">
                <a:latin typeface="Times New Roman" panose="02020603050405020304" pitchFamily="18" charset="0"/>
                <a:ea typeface="黑体" panose="02010609060101010101" pitchFamily="49" charset="-122"/>
              </a:rPr>
              <a:t>b</a:t>
            </a:r>
            <a:r>
              <a:rPr lang="zh-CN" altLang="en-US" sz="2600" b="1" dirty="0">
                <a:latin typeface="Times New Roman" panose="02020603050405020304" pitchFamily="18" charset="0"/>
                <a:ea typeface="黑体" panose="02010609060101010101" pitchFamily="49" charset="-122"/>
              </a:rPr>
              <a:t>是</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的一个逆元。</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5F3C7CD-AF84-46AF-BDC1-17D5836B5E5E}"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481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52579" name="Rectangle 3"/>
          <p:cNvSpPr>
            <a:spLocks noGrp="1"/>
          </p:cNvSpPr>
          <p:nvPr>
            <p:ph idx="1" hasCustomPrompt="1"/>
          </p:nvPr>
        </p:nvSpPr>
        <p:spPr>
          <a:xfrm>
            <a:off x="381000" y="1400175"/>
            <a:ext cx="8305800" cy="4619625"/>
          </a:xfrm>
        </p:spPr>
        <p:txBody>
          <a:bodyPr vert="horz" wrap="square" lIns="91440" tIns="45720" rIns="91440" bIns="45720" anchor="t" anchorCtr="0"/>
          <a:p>
            <a:pPr marL="865505" indent="-865505" eaLnBrk="1" hangingPunct="1">
              <a:lnSpc>
                <a:spcPct val="115000"/>
              </a:lnSpc>
              <a:spcBef>
                <a:spcPct val="0"/>
              </a:spcBef>
              <a:buClrTx/>
              <a:buSzTx/>
              <a:buFontTx/>
              <a:buNone/>
            </a:pPr>
            <a:r>
              <a:rPr lang="zh-CN" altLang="en-US" sz="2600" b="1" dirty="0">
                <a:latin typeface="Times New Roman" panose="02020603050405020304" pitchFamily="18" charset="0"/>
                <a:ea typeface="黑体" panose="02010609060101010101" pitchFamily="49" charset="-122"/>
              </a:rPr>
              <a:t>讨论：</a:t>
            </a:r>
            <a:endParaRPr lang="zh-CN" altLang="en-US" sz="2600" b="1" dirty="0">
              <a:latin typeface="Times New Roman" panose="02020603050405020304" pitchFamily="18" charset="0"/>
              <a:ea typeface="黑体" panose="02010609060101010101" pitchFamily="49" charset="-122"/>
            </a:endParaRPr>
          </a:p>
          <a:p>
            <a:pPr marL="865505" indent="-865505" eaLnBrk="1" hangingPunct="1">
              <a:lnSpc>
                <a:spcPct val="115000"/>
              </a:lnSpc>
              <a:spcBef>
                <a:spcPct val="0"/>
              </a:spcBef>
              <a:buClrTx/>
              <a:buSzTx/>
              <a:buFontTx/>
              <a:buNone/>
            </a:pP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若</a:t>
            </a:r>
            <a:r>
              <a:rPr lang="en-US" altLang="zh-CN" sz="2600" b="1" i="1" dirty="0">
                <a:latin typeface="Times New Roman" panose="02020603050405020304" pitchFamily="18" charset="0"/>
                <a:ea typeface="黑体" panose="02010609060101010101" pitchFamily="49" charset="-122"/>
              </a:rPr>
              <a:t>b</a:t>
            </a:r>
            <a:r>
              <a:rPr lang="zh-CN" altLang="en-US" sz="2600" b="1" dirty="0">
                <a:latin typeface="Times New Roman" panose="02020603050405020304" pitchFamily="18" charset="0"/>
                <a:ea typeface="黑体" panose="02010609060101010101" pitchFamily="49" charset="-122"/>
              </a:rPr>
              <a:t>是</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的逆元，那么</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也是</a:t>
            </a:r>
            <a:r>
              <a:rPr lang="en-US" altLang="zh-CN" sz="2600" b="1" i="1" dirty="0">
                <a:latin typeface="Times New Roman" panose="02020603050405020304" pitchFamily="18" charset="0"/>
                <a:ea typeface="黑体" panose="02010609060101010101" pitchFamily="49" charset="-122"/>
              </a:rPr>
              <a:t>b</a:t>
            </a:r>
            <a:r>
              <a:rPr lang="zh-CN" altLang="en-US" sz="2600" b="1" dirty="0">
                <a:latin typeface="Times New Roman" panose="02020603050405020304" pitchFamily="18" charset="0"/>
                <a:ea typeface="黑体" panose="02010609060101010101" pitchFamily="49" charset="-122"/>
              </a:rPr>
              <a:t>的逆元，称</a:t>
            </a:r>
            <a:r>
              <a:rPr lang="en-US" altLang="zh-CN" sz="2600" b="1" i="1" dirty="0">
                <a:solidFill>
                  <a:schemeClr val="hlink"/>
                </a:solidFill>
                <a:latin typeface="Times New Roman" panose="02020603050405020304" pitchFamily="18" charset="0"/>
                <a:ea typeface="黑体" panose="02010609060101010101" pitchFamily="49" charset="-122"/>
              </a:rPr>
              <a:t>a</a:t>
            </a:r>
            <a:r>
              <a:rPr lang="zh-CN" altLang="en-US" sz="2600" b="1" dirty="0">
                <a:solidFill>
                  <a:schemeClr val="hlink"/>
                </a:solidFill>
                <a:latin typeface="Times New Roman" panose="02020603050405020304" pitchFamily="18" charset="0"/>
                <a:ea typeface="黑体" panose="02010609060101010101" pitchFamily="49" charset="-122"/>
              </a:rPr>
              <a:t>与</a:t>
            </a:r>
            <a:r>
              <a:rPr lang="en-US" altLang="zh-CN" sz="2600" b="1" i="1" dirty="0">
                <a:solidFill>
                  <a:schemeClr val="hlink"/>
                </a:solidFill>
                <a:latin typeface="Times New Roman" panose="02020603050405020304" pitchFamily="18" charset="0"/>
                <a:ea typeface="黑体" panose="02010609060101010101" pitchFamily="49" charset="-122"/>
              </a:rPr>
              <a:t>b</a:t>
            </a:r>
            <a:r>
              <a:rPr lang="zh-CN" altLang="en-US" sz="2600" b="1" dirty="0">
                <a:solidFill>
                  <a:schemeClr val="hlink"/>
                </a:solidFill>
                <a:latin typeface="Times New Roman" panose="02020603050405020304" pitchFamily="18" charset="0"/>
                <a:ea typeface="黑体" panose="02010609060101010101" pitchFamily="49" charset="-122"/>
              </a:rPr>
              <a:t>互为逆元</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865505" indent="-865505" eaLnBrk="1" hangingPunct="1">
              <a:lnSpc>
                <a:spcPct val="115000"/>
              </a:lnSpc>
              <a:spcBef>
                <a:spcPct val="0"/>
              </a:spcBef>
              <a:buClrTx/>
              <a:buSzTx/>
              <a:buFontTx/>
              <a:buNone/>
            </a:pPr>
            <a:r>
              <a:rPr lang="en-US" altLang="zh-CN" sz="2600" b="1" dirty="0">
                <a:latin typeface="Times New Roman" panose="02020603050405020304" pitchFamily="18" charset="0"/>
                <a:ea typeface="黑体" panose="02010609060101010101" pitchFamily="49" charset="-122"/>
              </a:rPr>
              <a:t>（2）</a:t>
            </a:r>
            <a:r>
              <a:rPr lang="en-US" altLang="zh-CN" sz="2600" b="1" i="1" dirty="0">
                <a:solidFill>
                  <a:schemeClr val="hlink"/>
                </a:solidFill>
                <a:latin typeface="Times New Roman" panose="02020603050405020304" pitchFamily="18" charset="0"/>
                <a:ea typeface="黑体" panose="02010609060101010101" pitchFamily="49" charset="-122"/>
              </a:rPr>
              <a:t>x</a:t>
            </a:r>
            <a:r>
              <a:rPr lang="zh-CN" altLang="en-US" sz="2600" b="1" dirty="0">
                <a:solidFill>
                  <a:schemeClr val="hlink"/>
                </a:solidFill>
                <a:latin typeface="Times New Roman" panose="02020603050405020304" pitchFamily="18" charset="0"/>
                <a:ea typeface="黑体" panose="02010609060101010101" pitchFamily="49" charset="-122"/>
              </a:rPr>
              <a:t>的逆元通常记为</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baseline="30000" dirty="0">
                <a:solidFill>
                  <a:schemeClr val="hlink"/>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rPr>
              <a:t>;</a:t>
            </a:r>
            <a:endParaRPr lang="en-US" altLang="zh-CN" sz="2600" b="1" dirty="0">
              <a:latin typeface="Times New Roman" panose="02020603050405020304" pitchFamily="18" charset="0"/>
              <a:ea typeface="黑体" panose="02010609060101010101" pitchFamily="49" charset="-122"/>
            </a:endParaRPr>
          </a:p>
          <a:p>
            <a:pPr marL="865505" indent="-865505" eaLnBrk="1" hangingPunct="1">
              <a:lnSpc>
                <a:spcPct val="115000"/>
              </a:lnSpc>
              <a:spcBef>
                <a:spcPct val="0"/>
              </a:spcBef>
              <a:buClrTx/>
              <a:buSzTx/>
              <a:buFontTx/>
              <a:buNone/>
            </a:pPr>
            <a:r>
              <a:rPr lang="zh-CN" altLang="en-US" sz="2600" b="1" dirty="0">
                <a:latin typeface="Times New Roman" panose="02020603050405020304" pitchFamily="18" charset="0"/>
                <a:ea typeface="黑体" panose="02010609060101010101" pitchFamily="49" charset="-122"/>
              </a:rPr>
              <a:t>           但当运算被称为“加法运算”（记为+）时，</a:t>
            </a:r>
            <a:r>
              <a:rPr lang="en-US" altLang="zh-CN" sz="2600" b="1" i="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的逆元可记为-</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 。</a:t>
            </a:r>
            <a:endParaRPr lang="en-US" altLang="zh-CN" sz="2600" b="1" dirty="0">
              <a:latin typeface="Times New Roman" panose="02020603050405020304" pitchFamily="18" charset="0"/>
              <a:ea typeface="黑体" panose="02010609060101010101" pitchFamily="49" charset="-122"/>
            </a:endParaRPr>
          </a:p>
          <a:p>
            <a:pPr marL="865505" indent="-865505" eaLnBrk="1" hangingPunct="1">
              <a:lnSpc>
                <a:spcPct val="115000"/>
              </a:lnSpc>
              <a:spcBef>
                <a:spcPct val="0"/>
              </a:spcBef>
              <a:buClrTx/>
              <a:buSzTx/>
              <a:buNone/>
            </a:pPr>
            <a:r>
              <a:rPr lang="zh-CN" altLang="en-US" sz="2600" b="1" dirty="0">
                <a:latin typeface="Times New Roman" panose="02020603050405020304" pitchFamily="18" charset="0"/>
                <a:ea typeface="黑体" panose="02010609060101010101" pitchFamily="49" charset="-122"/>
              </a:rPr>
              <a:t> （3）</a:t>
            </a:r>
            <a:r>
              <a:rPr lang="zh-CN" altLang="en-US" sz="2600" b="1" dirty="0">
                <a:latin typeface="Times New Roman" panose="02020603050405020304" pitchFamily="18" charset="0"/>
                <a:ea typeface="黑体" panose="02010609060101010101" pitchFamily="49" charset="-122"/>
                <a:sym typeface="Wingdings 2" panose="05020102010507070707" pitchFamily="18" charset="2"/>
              </a:rPr>
              <a:t>一个元素的</a:t>
            </a:r>
            <a:r>
              <a:rPr lang="zh-CN" altLang="en-US" sz="2600" b="1" dirty="0">
                <a:latin typeface="Times New Roman" panose="02020603050405020304" pitchFamily="18" charset="0"/>
                <a:ea typeface="黑体" panose="02010609060101010101" pitchFamily="49" charset="-122"/>
              </a:rPr>
              <a:t>左逆元</a:t>
            </a:r>
            <a:r>
              <a:rPr lang="zh-CN" altLang="en-US" sz="2600" b="1" dirty="0">
                <a:latin typeface="Times New Roman" panose="02020603050405020304" pitchFamily="18" charset="0"/>
                <a:ea typeface="黑体" panose="02010609060101010101" pitchFamily="49" charset="-122"/>
                <a:sym typeface="Wingdings 2" panose="05020102010507070707" pitchFamily="18" charset="2"/>
              </a:rPr>
              <a:t>不一定等于它的</a:t>
            </a:r>
            <a:r>
              <a:rPr lang="zh-CN" altLang="en-US" sz="2600" b="1" dirty="0">
                <a:latin typeface="Times New Roman" panose="02020603050405020304" pitchFamily="18" charset="0"/>
                <a:ea typeface="黑体" panose="02010609060101010101" pitchFamily="49" charset="-122"/>
              </a:rPr>
              <a:t>右逆元</a:t>
            </a:r>
            <a:r>
              <a:rPr lang="zh-CN" altLang="en-US" sz="2600" b="1" dirty="0">
                <a:latin typeface="Times New Roman" panose="02020603050405020304" pitchFamily="18" charset="0"/>
                <a:ea typeface="黑体" panose="02010609060101010101" pitchFamily="49" charset="-122"/>
                <a:sym typeface="Wingdings 2" panose="05020102010507070707" pitchFamily="18" charset="2"/>
              </a:rPr>
              <a:t>。</a:t>
            </a:r>
            <a:endParaRPr lang="zh-CN" altLang="en-US" sz="2600" b="1" dirty="0">
              <a:latin typeface="Times New Roman" panose="02020603050405020304" pitchFamily="18" charset="0"/>
              <a:ea typeface="黑体" panose="02010609060101010101" pitchFamily="49" charset="-122"/>
              <a:sym typeface="Wingdings 2" panose="05020102010507070707" pitchFamily="18" charset="2"/>
            </a:endParaRPr>
          </a:p>
          <a:p>
            <a:pPr marL="865505" indent="-865505" eaLnBrk="1" hangingPunct="1">
              <a:lnSpc>
                <a:spcPct val="115000"/>
              </a:lnSpc>
              <a:spcBef>
                <a:spcPct val="0"/>
              </a:spcBef>
              <a:buClrTx/>
              <a:buSzTx/>
              <a:buNone/>
            </a:pPr>
            <a:r>
              <a:rPr lang="zh-CN" altLang="en-US" sz="2600" b="1" dirty="0">
                <a:latin typeface="Times New Roman" panose="02020603050405020304" pitchFamily="18" charset="0"/>
                <a:ea typeface="黑体" panose="02010609060101010101" pitchFamily="49" charset="-122"/>
                <a:sym typeface="Wingdings 2" panose="05020102010507070707" pitchFamily="18" charset="2"/>
              </a:rPr>
              <a:t>           一个元素可以有</a:t>
            </a:r>
            <a:r>
              <a:rPr lang="zh-CN" altLang="en-US" sz="2600" b="1" dirty="0">
                <a:latin typeface="Times New Roman" panose="02020603050405020304" pitchFamily="18" charset="0"/>
                <a:ea typeface="黑体" panose="02010609060101010101" pitchFamily="49" charset="-122"/>
              </a:rPr>
              <a:t>左逆元</a:t>
            </a:r>
            <a:r>
              <a:rPr lang="zh-CN" altLang="en-US" sz="2600" b="1" dirty="0">
                <a:latin typeface="Times New Roman" panose="02020603050405020304" pitchFamily="18" charset="0"/>
                <a:ea typeface="黑体" panose="02010609060101010101" pitchFamily="49" charset="-122"/>
                <a:sym typeface="Wingdings 2" panose="05020102010507070707" pitchFamily="18" charset="2"/>
              </a:rPr>
              <a:t>而没有</a:t>
            </a:r>
            <a:r>
              <a:rPr lang="zh-CN" altLang="en-US" sz="2600" b="1" dirty="0">
                <a:latin typeface="Times New Roman" panose="02020603050405020304" pitchFamily="18" charset="0"/>
                <a:ea typeface="黑体" panose="02010609060101010101" pitchFamily="49" charset="-122"/>
              </a:rPr>
              <a:t>右逆元</a:t>
            </a:r>
            <a:r>
              <a:rPr lang="zh-CN" altLang="en-US" sz="2600" b="1" dirty="0">
                <a:latin typeface="Times New Roman" panose="02020603050405020304" pitchFamily="18" charset="0"/>
                <a:ea typeface="黑体" panose="02010609060101010101" pitchFamily="49" charset="-122"/>
                <a:sym typeface="Wingdings 2" panose="05020102010507070707" pitchFamily="18" charset="2"/>
              </a:rPr>
              <a:t>。</a:t>
            </a:r>
            <a:endParaRPr lang="zh-CN" altLang="en-US" sz="2600" b="1" dirty="0">
              <a:latin typeface="Times New Roman" panose="02020603050405020304" pitchFamily="18" charset="0"/>
              <a:ea typeface="黑体" panose="02010609060101010101" pitchFamily="49" charset="-122"/>
              <a:sym typeface="Wingdings 2" panose="05020102010507070707" pitchFamily="18" charset="2"/>
            </a:endParaRPr>
          </a:p>
          <a:p>
            <a:pPr marL="865505" indent="-865505" eaLnBrk="1" hangingPunct="1">
              <a:lnSpc>
                <a:spcPct val="115000"/>
              </a:lnSpc>
              <a:spcBef>
                <a:spcPct val="0"/>
              </a:spcBef>
              <a:buClrTx/>
              <a:buSzTx/>
              <a:buNone/>
            </a:pPr>
            <a:r>
              <a:rPr lang="zh-CN" altLang="en-US" sz="2600" b="1" dirty="0">
                <a:latin typeface="Times New Roman" panose="02020603050405020304" pitchFamily="18" charset="0"/>
                <a:ea typeface="黑体" panose="02010609060101010101" pitchFamily="49" charset="-122"/>
                <a:sym typeface="Wingdings 2" panose="05020102010507070707" pitchFamily="18" charset="2"/>
              </a:rPr>
              <a:t>           一个元素的</a:t>
            </a:r>
            <a:r>
              <a:rPr lang="zh-CN" altLang="en-US" sz="2600" b="1" dirty="0">
                <a:latin typeface="Times New Roman" panose="02020603050405020304" pitchFamily="18" charset="0"/>
                <a:ea typeface="黑体" panose="02010609060101010101" pitchFamily="49" charset="-122"/>
              </a:rPr>
              <a:t>左（右）逆元</a:t>
            </a:r>
            <a:r>
              <a:rPr lang="zh-CN" altLang="en-US" sz="2600" b="1" dirty="0">
                <a:latin typeface="Times New Roman" panose="02020603050405020304" pitchFamily="18" charset="0"/>
                <a:ea typeface="黑体" panose="02010609060101010101" pitchFamily="49" charset="-122"/>
                <a:sym typeface="Wingdings 2" panose="05020102010507070707" pitchFamily="18" charset="2"/>
              </a:rPr>
              <a:t>不一定是唯一的。</a:t>
            </a:r>
            <a:endParaRPr lang="zh-CN" altLang="en-US" sz="2600" b="1" dirty="0">
              <a:latin typeface="Times New Roman" panose="02020603050405020304" pitchFamily="18" charset="0"/>
              <a:ea typeface="黑体" panose="02010609060101010101" pitchFamily="49" charset="-122"/>
              <a:sym typeface="Wingdings 2" panose="05020102010507070707" pitchFamily="18" charset="2"/>
            </a:endParaRPr>
          </a:p>
          <a:p>
            <a:pPr marL="865505" indent="-865505" eaLnBrk="1" hangingPunct="1">
              <a:buNone/>
            </a:pP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9">
                                            <p:txEl>
                                              <p:charRg st="4"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2579">
                                            <p:txEl>
                                              <p:charRg st="35" end="5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2579">
                                            <p:txEl>
                                              <p:charRg st="51" end="9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2579">
                                            <p:txEl>
                                              <p:charRg st="94" end="11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2579">
                                            <p:txEl>
                                              <p:charRg st="118" end="14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2579">
                                            <p:txEl>
                                              <p:charRg st="147" end="17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灯片编号占位符 6"/>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A0CC6CF-2999-4C02-8725-5496CD4C634B}"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5843" name="Rectangle 31"/>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35844" name="Rectangle 3"/>
          <p:cNvSpPr>
            <a:spLocks noGrp="1"/>
          </p:cNvSpPr>
          <p:nvPr>
            <p:ph type="body" sz="half" idx="1" hasCustomPrompt="1"/>
          </p:nvPr>
        </p:nvSpPr>
        <p:spPr>
          <a:xfrm>
            <a:off x="228600" y="1400175"/>
            <a:ext cx="8305800" cy="1495425"/>
          </a:xfrm>
        </p:spPr>
        <p:txBody>
          <a:bodyPr vert="horz" wrap="square" lIns="91440" tIns="45720" rIns="91440" bIns="45720" anchor="t" anchorCtr="0"/>
          <a:p>
            <a:pPr eaLnBrk="1" hangingPunct="1">
              <a:lnSpc>
                <a:spcPct val="120000"/>
              </a:lnSpc>
              <a:buClr>
                <a:schemeClr val="folHlink"/>
              </a:buClr>
              <a:buSzPct val="60000"/>
              <a:buFont typeface="Wingdings" panose="05000000000000000000" pitchFamily="2" charset="2"/>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9</a:t>
            </a:r>
            <a:r>
              <a:rPr lang="zh-CN" altLang="en-US" sz="2600" b="1" dirty="0">
                <a:latin typeface="Times New Roman" panose="02020603050405020304" pitchFamily="18" charset="0"/>
                <a:ea typeface="黑体" panose="02010609060101010101" pitchFamily="49" charset="-122"/>
              </a:rPr>
              <a:t>：设集合</a:t>
            </a:r>
            <a:r>
              <a:rPr lang="en-US" altLang="zh-CN" sz="2600" b="1" dirty="0">
                <a:latin typeface="Times New Roman" panose="02020603050405020304" pitchFamily="18" charset="0"/>
                <a:ea typeface="黑体" panose="02010609060101010101" pitchFamily="49" charset="-122"/>
              </a:rPr>
              <a:t>S={</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，定义在</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上的一个二元运算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如表所示。指出代数系统</a:t>
            </a:r>
            <a:r>
              <a:rPr lang="en-US" altLang="zh-CN" sz="2600" b="1" dirty="0">
                <a:latin typeface="Times New Roman" panose="02020603050405020304" pitchFamily="18" charset="0"/>
                <a:ea typeface="黑体" panose="02010609060101010101" pitchFamily="49" charset="-122"/>
              </a:rPr>
              <a:t>&lt;S</a:t>
            </a:r>
            <a:r>
              <a:rPr lang="zh-CN" altLang="en-US"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&gt;</a:t>
            </a:r>
            <a:r>
              <a:rPr lang="zh-CN" altLang="en-US" sz="2600" b="1" dirty="0">
                <a:latin typeface="Times New Roman" panose="02020603050405020304" pitchFamily="18" charset="0"/>
                <a:ea typeface="黑体" panose="02010609060101010101" pitchFamily="49" charset="-122"/>
              </a:rPr>
              <a:t>中各个元素的左、右逆元情况。</a:t>
            </a:r>
            <a:endParaRPr lang="zh-CN" altLang="en-US" sz="2600" b="1" dirty="0">
              <a:latin typeface="Times New Roman" panose="02020603050405020304" pitchFamily="18" charset="0"/>
              <a:ea typeface="黑体" panose="02010609060101010101" pitchFamily="49" charset="-122"/>
            </a:endParaRPr>
          </a:p>
        </p:txBody>
      </p:sp>
      <p:graphicFrame>
        <p:nvGraphicFramePr>
          <p:cNvPr id="67639" name="Group 55"/>
          <p:cNvGraphicFramePr>
            <a:graphicFrameLocks noGrp="1"/>
          </p:cNvGraphicFramePr>
          <p:nvPr>
            <p:ph sz="half" idx="1"/>
          </p:nvPr>
        </p:nvGraphicFramePr>
        <p:xfrm>
          <a:off x="3886200" y="2505075"/>
          <a:ext cx="3657600" cy="2378075"/>
        </p:xfrm>
        <a:graphic>
          <a:graphicData uri="http://schemas.openxmlformats.org/drawingml/2006/table">
            <a:tbl>
              <a:tblPr/>
              <a:tblGrid>
                <a:gridCol w="838200"/>
                <a:gridCol w="2819400"/>
              </a:tblGrid>
              <a:tr h="457322">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0" lang="zh-CN" altLang="en-US"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32" marB="45732"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32" marB="45732"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920753">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32" marB="45732"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endPar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    </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p>
                      <a:pPr marL="342900" marR="0" lvl="0" indent="-342900" algn="ctr" defTabSz="914400" rtl="0" eaLnBrk="0" fontAlgn="base" latinLnBrk="0" hangingPunct="0">
                        <a:lnSpc>
                          <a:spcPct val="100000"/>
                        </a:lnSpc>
                        <a:spcBef>
                          <a:spcPct val="0"/>
                        </a:spcBef>
                        <a:spcAft>
                          <a:spcPct val="0"/>
                        </a:spcAft>
                        <a:buClrTx/>
                        <a:buSzTx/>
                        <a:buFontTx/>
                        <a:buNone/>
                      </a:pP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4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rPr>
                        <a:t>    </a:t>
                      </a:r>
                      <a:r>
                        <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             </a:t>
                      </a:r>
                      <a:endParaRPr kumimoji="1" lang="en-US" altLang="zh-CN" sz="24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T="45732" marB="45732"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67619" name="Text Box 35"/>
          <p:cNvSpPr txBox="1"/>
          <p:nvPr/>
        </p:nvSpPr>
        <p:spPr>
          <a:xfrm>
            <a:off x="304800" y="4572000"/>
            <a:ext cx="8382000" cy="1917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zh-CN" altLang="en-US" sz="2600" b="1" dirty="0">
                <a:latin typeface="Times New Roman" panose="02020603050405020304" pitchFamily="18" charset="0"/>
                <a:ea typeface="黑体" panose="02010609060101010101" pitchFamily="49" charset="-122"/>
              </a:rPr>
              <a:t>解：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是幺元；</a:t>
            </a:r>
            <a:endParaRPr lang="zh-CN" altLang="en-US" sz="2600" b="1" dirty="0">
              <a:latin typeface="Times New Roman" panose="02020603050405020304" pitchFamily="18" charset="0"/>
              <a:ea typeface="黑体" panose="02010609060101010101" pitchFamily="49" charset="-122"/>
            </a:endParaRPr>
          </a:p>
          <a:p>
            <a:pPr marL="0" lvl="0" indent="0" eaLnBrk="1" hangingPunct="1">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rPr>
              <a:t>的左逆元和右逆元都是</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；即</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互为逆元；</a:t>
            </a:r>
            <a:endParaRPr lang="zh-CN" altLang="en-US" sz="2600" b="1" dirty="0">
              <a:latin typeface="Times New Roman" panose="02020603050405020304" pitchFamily="18" charset="0"/>
              <a:ea typeface="黑体" panose="02010609060101010101" pitchFamily="49" charset="-122"/>
            </a:endParaRPr>
          </a:p>
          <a:p>
            <a:pPr marL="0" lvl="0" indent="0" eaLnBrk="1" hangingPunct="1">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rPr>
              <a:t>的左逆元是</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而右逆元是</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有两个左逆元</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和</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rPr>
              <a:t>的右逆元是</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，但</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没有左逆元。</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619">
                                            <p:txEl>
                                              <p:charRg st="0"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7619">
                                            <p:txEl>
                                              <p:charRg st="9" end="4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7619">
                                            <p:txEl>
                                              <p:charRg st="41" end="7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7619">
                                            <p:txEl>
                                              <p:charRg st="76" end="1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16B498E-1E9B-45FF-AEC4-9D88FB326796}"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686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36868" name="Rectangle 3"/>
          <p:cNvSpPr>
            <a:spLocks noGrp="1"/>
          </p:cNvSpPr>
          <p:nvPr>
            <p:ph idx="1" hasCustomPrompt="1"/>
          </p:nvPr>
        </p:nvSpPr>
        <p:spPr>
          <a:xfrm>
            <a:off x="381000" y="1828800"/>
            <a:ext cx="8153400" cy="3255963"/>
          </a:xfrm>
        </p:spPr>
        <p:txBody>
          <a:bodyPr vert="horz" wrap="square" lIns="91440" tIns="45720" rIns="91440" bIns="45720" anchor="t" anchorCtr="0"/>
          <a:p>
            <a:pPr marL="952500" indent="-952500" eaLnBrk="1" hangingPunct="1">
              <a:lnSpc>
                <a:spcPct val="120000"/>
              </a:lnSpc>
              <a:spcBef>
                <a:spcPct val="0"/>
              </a:spcBef>
              <a:buNone/>
            </a:pPr>
            <a:r>
              <a:rPr lang="zh-CN" altLang="en-US" sz="2600" b="1" dirty="0">
                <a:solidFill>
                  <a:srgbClr val="0000CC"/>
                </a:solidFill>
                <a:latin typeface="Times New Roman" panose="02020603050405020304" pitchFamily="18" charset="0"/>
                <a:ea typeface="黑体" panose="02010609060101010101" pitchFamily="49" charset="-122"/>
              </a:rPr>
              <a:t>定理</a:t>
            </a:r>
            <a:r>
              <a:rPr lang="en-US" altLang="zh-CN" sz="2600" b="1" dirty="0">
                <a:solidFill>
                  <a:srgbClr val="0000CC"/>
                </a:solidFill>
                <a:latin typeface="Times New Roman" panose="02020603050405020304" pitchFamily="18" charset="0"/>
                <a:ea typeface="黑体" panose="02010609060101010101" pitchFamily="49" charset="-122"/>
              </a:rPr>
              <a:t>(</a:t>
            </a:r>
            <a:r>
              <a:rPr lang="zh-CN" altLang="en-US" sz="2600" b="1" dirty="0">
                <a:solidFill>
                  <a:srgbClr val="0000CC"/>
                </a:solidFill>
                <a:latin typeface="Times New Roman" panose="02020603050405020304" pitchFamily="18" charset="0"/>
                <a:ea typeface="黑体" panose="02010609060101010101" pitchFamily="49" charset="-122"/>
              </a:rPr>
              <a:t>补充</a:t>
            </a:r>
            <a:r>
              <a:rPr lang="en-US" altLang="zh-CN" sz="2600" b="1" dirty="0">
                <a:solidFill>
                  <a:srgbClr val="0000CC"/>
                </a:solidFill>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  设&lt;</a:t>
            </a:r>
            <a:r>
              <a:rPr lang="en-US" altLang="zh-CN" sz="2600" b="1" dirty="0">
                <a:latin typeface="Times New Roman" panose="02020603050405020304" pitchFamily="18" charset="0"/>
                <a:ea typeface="黑体" panose="02010609060101010101" pitchFamily="49" charset="-122"/>
              </a:rPr>
              <a:t>A,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&gt;</a:t>
            </a:r>
            <a:r>
              <a:rPr lang="zh-CN" altLang="en-US" sz="2600" b="1" dirty="0">
                <a:latin typeface="Times New Roman" panose="02020603050405020304" pitchFamily="18" charset="0"/>
                <a:ea typeface="黑体" panose="02010609060101010101" pitchFamily="49" charset="-122"/>
              </a:rPr>
              <a:t>是一个代数系统，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a:t>
            </a:r>
            <a:r>
              <a:rPr lang="zh-CN" altLang="en-US" sz="2600" b="1" dirty="0">
                <a:solidFill>
                  <a:schemeClr val="hlink"/>
                </a:solidFill>
                <a:latin typeface="Times New Roman" panose="02020603050405020304" pitchFamily="18" charset="0"/>
                <a:ea typeface="黑体" panose="02010609060101010101" pitchFamily="49" charset="-122"/>
              </a:rPr>
              <a:t>可结合</a:t>
            </a:r>
            <a:r>
              <a:rPr lang="zh-CN" altLang="en-US" sz="2600" b="1" dirty="0">
                <a:latin typeface="Times New Roman" panose="02020603050405020304" pitchFamily="18" charset="0"/>
                <a:ea typeface="黑体" panose="02010609060101010101" pitchFamily="49" charset="-122"/>
              </a:rPr>
              <a:t>的二元运算，且</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中存在幺元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若</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中元素</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运算</a:t>
            </a:r>
            <a:r>
              <a:rPr lang="zh-CN" altLang="en-US" sz="2600" b="1" dirty="0">
                <a:latin typeface="Times New Roman" panose="02020603050405020304" pitchFamily="18" charset="0"/>
                <a:ea typeface="黑体" panose="02010609060101010101" pitchFamily="49" charset="-122"/>
              </a:rPr>
              <a:t>存在左逆元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latin typeface="Times New Roman" panose="02020603050405020304" pitchFamily="18" charset="0"/>
                <a:ea typeface="黑体" panose="02010609060101010101" pitchFamily="49" charset="-122"/>
              </a:rPr>
              <a:t>和右逆元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c</a:t>
            </a:r>
            <a:r>
              <a:rPr lang="zh-CN" altLang="en-US" sz="2600" b="1" dirty="0">
                <a:latin typeface="Times New Roman" panose="02020603050405020304" pitchFamily="18" charset="0"/>
                <a:ea typeface="黑体" panose="02010609060101010101" pitchFamily="49" charset="-122"/>
              </a:rPr>
              <a:t>，则必有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b</a:t>
            </a:r>
            <a:r>
              <a:rPr lang="en-US" altLang="zh-CN" sz="2600" b="1" baseline="-25000" dirty="0">
                <a:solidFill>
                  <a:schemeClr val="hlink"/>
                </a:solidFill>
                <a:latin typeface="Times New Roman" panose="02020603050405020304" pitchFamily="18" charset="0"/>
                <a:ea typeface="黑体" panose="02010609060101010101" pitchFamily="49" charset="-122"/>
              </a:rPr>
              <a:t> </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c</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，即元素</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运算存在逆元，且逆元</a:t>
            </a:r>
            <a:r>
              <a:rPr lang="zh-CN" altLang="en-US" sz="2600" b="1" dirty="0">
                <a:solidFill>
                  <a:schemeClr val="hlink"/>
                </a:solidFill>
                <a:latin typeface="Times New Roman" panose="02020603050405020304" pitchFamily="18" charset="0"/>
                <a:ea typeface="黑体" panose="02010609060101010101" pitchFamily="49" charset="-122"/>
              </a:rPr>
              <a:t>是唯一</a:t>
            </a:r>
            <a:r>
              <a:rPr lang="zh-CN" altLang="en-US" sz="2600" b="1" dirty="0">
                <a:latin typeface="Times New Roman" panose="02020603050405020304" pitchFamily="18" charset="0"/>
                <a:ea typeface="黑体" panose="02010609060101010101" pitchFamily="49" charset="-122"/>
              </a:rPr>
              <a:t>的</a:t>
            </a:r>
            <a:r>
              <a:rPr lang="en-US" altLang="zh-CN" sz="2600" b="1" dirty="0">
                <a:latin typeface="Times New Roman" panose="02020603050405020304" pitchFamily="18" charset="0"/>
                <a:ea typeface="黑体" panose="02010609060101010101" pitchFamily="49" charset="-122"/>
              </a:rPr>
              <a:t>.</a:t>
            </a:r>
            <a:endParaRPr lang="en-US" altLang="zh-CN" sz="2600" b="1" dirty="0">
              <a:latin typeface="Times New Roman" panose="02020603050405020304" pitchFamily="18" charset="0"/>
              <a:ea typeface="黑体" panose="02010609060101010101" pitchFamily="49" charset="-122"/>
            </a:endParaRPr>
          </a:p>
          <a:p>
            <a:pPr marL="952500" indent="-952500" eaLnBrk="1" hangingPunct="1">
              <a:lnSpc>
                <a:spcPct val="120000"/>
              </a:lnSpc>
              <a:spcBef>
                <a:spcPct val="0"/>
              </a:spcBef>
              <a:buNone/>
            </a:pPr>
            <a:endParaRPr lang="en-US" altLang="zh-CN" sz="2600" b="1" dirty="0">
              <a:latin typeface="Times New Roman" panose="02020603050405020304" pitchFamily="18" charset="0"/>
              <a:ea typeface="黑体" panose="02010609060101010101" pitchFamily="49" charset="-122"/>
            </a:endParaRPr>
          </a:p>
          <a:p>
            <a:pPr marL="952500" indent="-95250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请补充证明过程</a:t>
            </a:r>
            <a:r>
              <a:rPr lang="en-US" altLang="zh-CN"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p:txBody>
      </p:sp>
      <p:sp>
        <p:nvSpPr>
          <p:cNvPr id="36869" name="AutoShape 4">
            <a:hlinkClick r:id="" action="ppaction://hlinkshowjump?jump=lastslideviewed"/>
          </p:cNvPr>
          <p:cNvSpPr/>
          <p:nvPr/>
        </p:nvSpPr>
        <p:spPr>
          <a:xfrm>
            <a:off x="8763000" y="6477000"/>
            <a:ext cx="381000" cy="381000"/>
          </a:xfrm>
          <a:prstGeom prst="actionButtonReturn">
            <a:avLst/>
          </a:prstGeom>
          <a:solidFill>
            <a:schemeClr val="accent1"/>
          </a:solidFill>
          <a:ln w="9525" cap="flat" cmpd="sng">
            <a:solidFill>
              <a:srgbClr val="0000FF"/>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16B498E-1E9B-45FF-AEC4-9D88FB326796}"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789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37892" name="Rectangle 3"/>
          <p:cNvSpPr>
            <a:spLocks noGrp="1"/>
          </p:cNvSpPr>
          <p:nvPr>
            <p:ph idx="1" hasCustomPrompt="1"/>
          </p:nvPr>
        </p:nvSpPr>
        <p:spPr>
          <a:xfrm>
            <a:off x="381000" y="1828800"/>
            <a:ext cx="8153400" cy="2590800"/>
          </a:xfrm>
        </p:spPr>
        <p:txBody>
          <a:bodyPr vert="horz" wrap="square" lIns="91440" tIns="45720" rIns="91440" bIns="45720" anchor="t" anchorCtr="0"/>
          <a:p>
            <a:pPr marL="952500" indent="-952500" eaLnBrk="1" hangingPunct="1">
              <a:lnSpc>
                <a:spcPct val="120000"/>
              </a:lnSpc>
              <a:spcBef>
                <a:spcPct val="0"/>
              </a:spcBef>
              <a:buNone/>
            </a:pPr>
            <a:r>
              <a:rPr lang="zh-CN" altLang="en-US" sz="2600" b="1" dirty="0">
                <a:solidFill>
                  <a:srgbClr val="0000CC"/>
                </a:solidFill>
                <a:latin typeface="Times New Roman" panose="02020603050405020304" pitchFamily="18" charset="0"/>
                <a:ea typeface="黑体" panose="02010609060101010101" pitchFamily="49" charset="-122"/>
              </a:rPr>
              <a:t>定理4</a:t>
            </a:r>
            <a:r>
              <a:rPr lang="zh-CN" altLang="en-US" sz="2600" b="1" dirty="0">
                <a:latin typeface="Times New Roman" panose="02020603050405020304" pitchFamily="18" charset="0"/>
                <a:ea typeface="黑体" panose="02010609060101010101" pitchFamily="49" charset="-122"/>
              </a:rPr>
              <a:t>  设&lt;</a:t>
            </a:r>
            <a:r>
              <a:rPr lang="en-US" altLang="zh-CN" sz="2600" b="1" dirty="0">
                <a:latin typeface="Times New Roman" panose="02020603050405020304" pitchFamily="18" charset="0"/>
                <a:ea typeface="黑体" panose="02010609060101010101" pitchFamily="49" charset="-122"/>
              </a:rPr>
              <a:t>A,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&gt;</a:t>
            </a:r>
            <a:r>
              <a:rPr lang="zh-CN" altLang="en-US" sz="2600" b="1" dirty="0">
                <a:latin typeface="Times New Roman" panose="02020603050405020304" pitchFamily="18" charset="0"/>
                <a:ea typeface="黑体" panose="02010609060101010101" pitchFamily="49" charset="-122"/>
              </a:rPr>
              <a:t>是代数系统，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上的二元运算，</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中存在幺元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且每个元素都有左逆元。若</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a:t>
            </a:r>
            <a:r>
              <a:rPr lang="zh-CN" altLang="en-US" sz="2600" b="1" dirty="0">
                <a:solidFill>
                  <a:schemeClr val="hlink"/>
                </a:solidFill>
                <a:latin typeface="Times New Roman" panose="02020603050405020304" pitchFamily="18" charset="0"/>
                <a:ea typeface="黑体" panose="02010609060101010101" pitchFamily="49" charset="-122"/>
              </a:rPr>
              <a:t>可结合的</a:t>
            </a:r>
            <a:r>
              <a:rPr lang="zh-CN" altLang="en-US" sz="2600" b="1" dirty="0">
                <a:latin typeface="Times New Roman" panose="02020603050405020304" pitchFamily="18" charset="0"/>
                <a:ea typeface="黑体" panose="02010609060101010101" pitchFamily="49" charset="-122"/>
              </a:rPr>
              <a:t>，则该代数系统中任何一个元素的左逆元必定是该元素的右逆元，且每个元素的逆元是唯一的。</a:t>
            </a:r>
            <a:endParaRPr lang="zh-CN" altLang="en-US" sz="2600" b="1" dirty="0">
              <a:latin typeface="Times New Roman" panose="02020603050405020304" pitchFamily="18" charset="0"/>
              <a:ea typeface="黑体" panose="02010609060101010101" pitchFamily="49" charset="-122"/>
            </a:endParaRPr>
          </a:p>
        </p:txBody>
      </p:sp>
      <p:sp>
        <p:nvSpPr>
          <p:cNvPr id="37893" name="AutoShape 4">
            <a:hlinkClick r:id="" action="ppaction://hlinkshowjump?jump=lastslideviewed"/>
          </p:cNvPr>
          <p:cNvSpPr/>
          <p:nvPr/>
        </p:nvSpPr>
        <p:spPr>
          <a:xfrm>
            <a:off x="8763000" y="6477000"/>
            <a:ext cx="381000" cy="381000"/>
          </a:xfrm>
          <a:prstGeom prst="actionButtonReturn">
            <a:avLst/>
          </a:prstGeom>
          <a:solidFill>
            <a:schemeClr val="accent1"/>
          </a:solidFill>
          <a:ln w="9525" cap="flat" cmpd="sng">
            <a:solidFill>
              <a:srgbClr val="0000FF"/>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4A00D61-733F-472F-8AF6-BEF986419314}"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891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53603" name="Rectangle 3"/>
          <p:cNvSpPr>
            <a:spLocks noGrp="1"/>
          </p:cNvSpPr>
          <p:nvPr>
            <p:ph idx="1" hasCustomPrompt="1"/>
          </p:nvPr>
        </p:nvSpPr>
        <p:spPr/>
        <p:txBody>
          <a:bodyPr vert="horz" wrap="square" lIns="91440" tIns="45720" rIns="91440" bIns="45720" anchor="t" anchorCtr="0"/>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证明：</a:t>
            </a:r>
            <a:r>
              <a:rPr lang="zh-CN" altLang="en-US" sz="2600" b="1" dirty="0">
                <a:solidFill>
                  <a:srgbClr val="FF0000"/>
                </a:solidFill>
                <a:latin typeface="Times New Roman" panose="02020603050405020304" pitchFamily="18" charset="0"/>
                <a:ea typeface="黑体" panose="02010609060101010101" pitchFamily="49" charset="-122"/>
              </a:rPr>
              <a:t>先证左逆元=右逆元 </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设</a:t>
            </a:r>
            <a:r>
              <a:rPr lang="en-US" altLang="zh-CN" sz="2600" b="1" i="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c</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且</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是</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的左逆元，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c</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是</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的左逆元</a:t>
            </a:r>
            <a:endParaRPr lang="zh-CN" altLang="en-US"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b </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e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b </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b</a:t>
            </a:r>
            <a:endParaRPr lang="en-US" altLang="zh-CN" sz="2600" b="1" i="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e</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c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b</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rPr>
              <a:t>c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a </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a:t>
            </a:r>
            <a:r>
              <a:rPr lang="en-US" altLang="zh-CN" sz="2600" b="1" dirty="0">
                <a:latin typeface="Times New Roman" panose="02020603050405020304" pitchFamily="18" charset="0"/>
                <a:ea typeface="黑体" panose="02010609060101010101" pitchFamily="49" charset="-122"/>
              </a:rPr>
              <a:t> ) </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rPr>
              <a:t>c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a </a:t>
            </a:r>
            <a:r>
              <a:rPr lang="en-US" altLang="zh-CN" sz="2600" b="1" dirty="0">
                <a:latin typeface="Times New Roman" panose="02020603050405020304" pitchFamily="18" charset="0"/>
                <a:ea typeface="黑体" panose="02010609060101010101" pitchFamily="49" charset="-122"/>
              </a:rPr>
              <a:t>) )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a:t>
            </a:r>
            <a:r>
              <a:rPr lang="en-US" altLang="zh-CN" sz="2600" b="1" dirty="0">
                <a:latin typeface="Times New Roman" panose="02020603050405020304" pitchFamily="18" charset="0"/>
                <a:ea typeface="黑体" panose="02010609060101010101" pitchFamily="49" charset="-122"/>
              </a:rPr>
              <a:t> </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                            = ( (</a:t>
            </a:r>
            <a:r>
              <a:rPr lang="en-US" altLang="zh-CN" sz="2600" b="1" i="1" dirty="0">
                <a:latin typeface="Times New Roman" panose="02020603050405020304" pitchFamily="18" charset="0"/>
                <a:ea typeface="黑体" panose="02010609060101010101" pitchFamily="49" charset="-122"/>
              </a:rPr>
              <a:t>c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b</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rPr>
              <a:t> )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a:t>
            </a:r>
            <a:endParaRPr lang="en-US" altLang="zh-CN" sz="2600" b="1" i="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                            = ( e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a </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a:t>
            </a:r>
            <a:endParaRPr lang="en-US" altLang="zh-CN" sz="2600" b="1" i="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rPr>
              <a:t>a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b</a:t>
            </a:r>
            <a:r>
              <a:rPr lang="en-US" altLang="zh-CN" sz="2600" b="1" dirty="0">
                <a:latin typeface="Times New Roman" panose="02020603050405020304" pitchFamily="18" charset="0"/>
                <a:ea typeface="黑体" panose="02010609060101010101" pitchFamily="49" charset="-122"/>
              </a:rPr>
              <a:t>                   </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rPr>
              <a:t>b</a:t>
            </a:r>
            <a:r>
              <a:rPr lang="zh-CN" altLang="en-US" sz="2600" b="1" dirty="0">
                <a:latin typeface="Times New Roman" panose="02020603050405020304" pitchFamily="18" charset="0"/>
                <a:ea typeface="黑体" panose="02010609060101010101" pitchFamily="49" charset="-122"/>
              </a:rPr>
              <a:t>也是</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的右逆元 </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3603">
                                            <p:txEl>
                                              <p:charRg st="14" end="50"/>
                                            </p:txEl>
                                          </p:spTgt>
                                        </p:tgtEl>
                                        <p:attrNameLst>
                                          <p:attrName>style.visibility</p:attrName>
                                        </p:attrNameLst>
                                      </p:cBhvr>
                                      <p:to>
                                        <p:strVal val="visible"/>
                                      </p:to>
                                    </p:set>
                                    <p:animEffect transition="in" filter="checkerboard(across)">
                                      <p:cBhvr>
                                        <p:cTn id="7" dur="500"/>
                                        <p:tgtEl>
                                          <p:spTgt spid="153603">
                                            <p:txEl>
                                              <p:charRg st="14" end="5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3603">
                                            <p:txEl>
                                              <p:charRg st="50" end="83"/>
                                            </p:txEl>
                                          </p:spTgt>
                                        </p:tgtEl>
                                        <p:attrNameLst>
                                          <p:attrName>style.visibility</p:attrName>
                                        </p:attrNameLst>
                                      </p:cBhvr>
                                      <p:to>
                                        <p:strVal val="visible"/>
                                      </p:to>
                                    </p:set>
                                    <p:animEffect transition="in" filter="checkerboard(across)">
                                      <p:cBhvr>
                                        <p:cTn id="10" dur="500"/>
                                        <p:tgtEl>
                                          <p:spTgt spid="153603">
                                            <p:txEl>
                                              <p:charRg st="50" end="8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3603">
                                            <p:txEl>
                                              <p:charRg st="83" end="125"/>
                                            </p:txEl>
                                          </p:spTgt>
                                        </p:tgtEl>
                                        <p:attrNameLst>
                                          <p:attrName>style.visibility</p:attrName>
                                        </p:attrNameLst>
                                      </p:cBhvr>
                                      <p:to>
                                        <p:strVal val="visible"/>
                                      </p:to>
                                    </p:set>
                                    <p:animEffect transition="in" filter="checkerboard(across)">
                                      <p:cBhvr>
                                        <p:cTn id="13" dur="500"/>
                                        <p:tgtEl>
                                          <p:spTgt spid="153603">
                                            <p:txEl>
                                              <p:charRg st="83" end="125"/>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53603">
                                            <p:txEl>
                                              <p:charRg st="125" end="176"/>
                                            </p:txEl>
                                          </p:spTgt>
                                        </p:tgtEl>
                                        <p:attrNameLst>
                                          <p:attrName>style.visibility</p:attrName>
                                        </p:attrNameLst>
                                      </p:cBhvr>
                                      <p:to>
                                        <p:strVal val="visible"/>
                                      </p:to>
                                    </p:set>
                                    <p:animEffect transition="in" filter="checkerboard(across)">
                                      <p:cBhvr>
                                        <p:cTn id="16" dur="500"/>
                                        <p:tgtEl>
                                          <p:spTgt spid="153603">
                                            <p:txEl>
                                              <p:charRg st="125" end="17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53603">
                                            <p:txEl>
                                              <p:charRg st="176" end="224"/>
                                            </p:txEl>
                                          </p:spTgt>
                                        </p:tgtEl>
                                        <p:attrNameLst>
                                          <p:attrName>style.visibility</p:attrName>
                                        </p:attrNameLst>
                                      </p:cBhvr>
                                      <p:to>
                                        <p:strVal val="visible"/>
                                      </p:to>
                                    </p:set>
                                    <p:animEffect transition="in" filter="checkerboard(across)">
                                      <p:cBhvr>
                                        <p:cTn id="19" dur="500"/>
                                        <p:tgtEl>
                                          <p:spTgt spid="153603">
                                            <p:txEl>
                                              <p:charRg st="176" end="22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53603">
                                            <p:txEl>
                                              <p:charRg st="224" end="267"/>
                                            </p:txEl>
                                          </p:spTgt>
                                        </p:tgtEl>
                                        <p:attrNameLst>
                                          <p:attrName>style.visibility</p:attrName>
                                        </p:attrNameLst>
                                      </p:cBhvr>
                                      <p:to>
                                        <p:strVal val="visible"/>
                                      </p:to>
                                    </p:set>
                                    <p:animEffect transition="in" filter="checkerboard(across)">
                                      <p:cBhvr>
                                        <p:cTn id="22" dur="500"/>
                                        <p:tgtEl>
                                          <p:spTgt spid="153603">
                                            <p:txEl>
                                              <p:charRg st="224" end="26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53603">
                                            <p:txEl>
                                              <p:charRg st="267" end="321"/>
                                            </p:txEl>
                                          </p:spTgt>
                                        </p:tgtEl>
                                        <p:attrNameLst>
                                          <p:attrName>style.visibility</p:attrName>
                                        </p:attrNameLst>
                                      </p:cBhvr>
                                      <p:to>
                                        <p:strVal val="visible"/>
                                      </p:to>
                                    </p:set>
                                    <p:animEffect transition="in" filter="checkerboard(across)">
                                      <p:cBhvr>
                                        <p:cTn id="25" dur="500"/>
                                        <p:tgtEl>
                                          <p:spTgt spid="153603">
                                            <p:txEl>
                                              <p:charRg st="267" end="321"/>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153603">
                                            <p:txEl>
                                              <p:charRg st="321" end="346"/>
                                            </p:txEl>
                                          </p:spTgt>
                                        </p:tgtEl>
                                        <p:attrNameLst>
                                          <p:attrName>style.visibility</p:attrName>
                                        </p:attrNameLst>
                                      </p:cBhvr>
                                      <p:to>
                                        <p:strVal val="visible"/>
                                      </p:to>
                                    </p:set>
                                    <p:animEffect transition="in" filter="checkerboard(across)">
                                      <p:cBhvr>
                                        <p:cTn id="28" dur="500"/>
                                        <p:tgtEl>
                                          <p:spTgt spid="153603">
                                            <p:txEl>
                                              <p:charRg st="321" end="34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20FCA96-CE74-4667-826F-5677677AF992}"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3993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79875" name="Rectangle 3"/>
          <p:cNvSpPr>
            <a:spLocks noGrp="1"/>
          </p:cNvSpPr>
          <p:nvPr>
            <p:ph idx="1" hasCustomPrompt="1"/>
          </p:nvPr>
        </p:nvSpPr>
        <p:spPr>
          <a:xfrm>
            <a:off x="990600" y="1371600"/>
            <a:ext cx="6934200" cy="3400425"/>
          </a:xfrm>
        </p:spPr>
        <p:txBody>
          <a:bodyPr vert="horz" wrap="square" lIns="91440" tIns="45720" rIns="91440" bIns="45720" anchor="t" anchorCtr="0"/>
          <a:p>
            <a:pPr eaLnBrk="1" hangingPunct="1">
              <a:spcBef>
                <a:spcPct val="50000"/>
              </a:spcBef>
              <a:buClrTx/>
              <a:buSzTx/>
              <a:buFontTx/>
              <a:buNone/>
            </a:pPr>
            <a:r>
              <a:rPr lang="zh-CN" altLang="en-US" sz="2600" b="1" dirty="0">
                <a:solidFill>
                  <a:srgbClr val="FF0000"/>
                </a:solidFill>
                <a:latin typeface="Times New Roman" panose="02020603050405020304" pitchFamily="18" charset="0"/>
                <a:ea typeface="黑体" panose="02010609060101010101" pitchFamily="49" charset="-122"/>
              </a:rPr>
              <a:t>再证逆元是唯一的</a:t>
            </a:r>
            <a:endParaRPr lang="zh-CN" altLang="en-US" sz="2600" b="1" dirty="0">
              <a:latin typeface="Times New Roman" panose="02020603050405020304" pitchFamily="18" charset="0"/>
              <a:ea typeface="黑体" panose="02010609060101010101" pitchFamily="49" charset="-122"/>
            </a:endParaRPr>
          </a:p>
          <a:p>
            <a:pPr eaLnBrk="1" hangingPunct="1">
              <a:buNone/>
            </a:pPr>
            <a:r>
              <a:rPr lang="zh-CN" altLang="en-US" sz="2600" b="1" dirty="0">
                <a:latin typeface="Times New Roman" panose="02020603050405020304" pitchFamily="18" charset="0"/>
                <a:ea typeface="黑体" panose="02010609060101010101" pitchFamily="49" charset="-122"/>
              </a:rPr>
              <a:t>设</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有两个逆元</a:t>
            </a:r>
            <a:r>
              <a:rPr lang="en-US" altLang="zh-CN" sz="2600" b="1" i="1" dirty="0">
                <a:latin typeface="Times New Roman" panose="02020603050405020304" pitchFamily="18" charset="0"/>
                <a:ea typeface="黑体" panose="02010609060101010101" pitchFamily="49" charset="-122"/>
              </a:rPr>
              <a:t>b</a:t>
            </a:r>
            <a:r>
              <a:rPr lang="zh-CN" altLang="en-US" sz="2600" b="1" dirty="0">
                <a:latin typeface="Times New Roman" panose="02020603050405020304" pitchFamily="18" charset="0"/>
                <a:ea typeface="黑体" panose="02010609060101010101" pitchFamily="49" charset="-122"/>
              </a:rPr>
              <a:t>和</a:t>
            </a:r>
            <a:r>
              <a:rPr lang="en-US" altLang="zh-CN" sz="2600" b="1" i="1" dirty="0">
                <a:latin typeface="Times New Roman" panose="02020603050405020304" pitchFamily="18" charset="0"/>
                <a:ea typeface="黑体" panose="02010609060101010101" pitchFamily="49" charset="-122"/>
              </a:rPr>
              <a:t>c</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那么</a:t>
            </a:r>
            <a:endParaRPr lang="zh-CN" altLang="en-US" sz="2600" b="1" dirty="0">
              <a:latin typeface="Times New Roman" panose="02020603050405020304" pitchFamily="18" charset="0"/>
              <a:ea typeface="黑体" panose="02010609060101010101" pitchFamily="49" charset="-122"/>
            </a:endParaRPr>
          </a:p>
          <a:p>
            <a:pPr eaLnBrk="1" hangingPunct="1">
              <a:buNone/>
            </a:pP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 </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e </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b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rPr>
              <a:t>a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c </a:t>
            </a:r>
            <a:r>
              <a:rPr lang="en-US" altLang="zh-CN" sz="2600" b="1" dirty="0">
                <a:latin typeface="Times New Roman" panose="02020603050405020304" pitchFamily="18" charset="0"/>
                <a:ea typeface="黑体" panose="02010609060101010101" pitchFamily="49" charset="-122"/>
              </a:rPr>
              <a:t>)</a:t>
            </a:r>
            <a:endParaRPr lang="en-US" altLang="zh-CN" sz="2600" b="1" dirty="0">
              <a:latin typeface="Times New Roman" panose="02020603050405020304" pitchFamily="18" charset="0"/>
              <a:ea typeface="黑体" panose="02010609060101010101" pitchFamily="49" charset="-122"/>
            </a:endParaRPr>
          </a:p>
          <a:p>
            <a:pPr eaLnBrk="1" hangingPunct="1">
              <a:buNone/>
            </a:pP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rPr>
              <a:t>b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a</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c</a:t>
            </a:r>
            <a:endParaRPr lang="en-US" altLang="zh-CN" sz="2600" b="1" i="1" dirty="0">
              <a:latin typeface="Times New Roman" panose="02020603050405020304" pitchFamily="18" charset="0"/>
              <a:ea typeface="黑体" panose="02010609060101010101" pitchFamily="49" charset="-122"/>
            </a:endParaRPr>
          </a:p>
          <a:p>
            <a:pPr eaLnBrk="1" hangingPunct="1">
              <a:buNone/>
            </a:pP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rPr>
              <a:t>e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c</a:t>
            </a:r>
            <a:endParaRPr lang="en-US" altLang="zh-CN" sz="2600" b="1" i="1" dirty="0">
              <a:latin typeface="Times New Roman" panose="02020603050405020304" pitchFamily="18" charset="0"/>
              <a:ea typeface="黑体" panose="02010609060101010101" pitchFamily="49" charset="-122"/>
            </a:endParaRPr>
          </a:p>
          <a:p>
            <a:pPr eaLnBrk="1" hangingPunct="1">
              <a:buNone/>
            </a:pP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rPr>
              <a:t>c</a:t>
            </a:r>
            <a:endParaRPr lang="en-US" altLang="zh-CN" sz="2600" b="1" i="1" dirty="0">
              <a:latin typeface="Times New Roman" panose="02020603050405020304" pitchFamily="18" charset="0"/>
              <a:ea typeface="黑体" panose="02010609060101010101" pitchFamily="49" charset="-122"/>
            </a:endParaRPr>
          </a:p>
          <a:p>
            <a:pPr eaLnBrk="1" hangingPunct="1">
              <a:buNone/>
            </a:pP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 a</a:t>
            </a:r>
            <a:r>
              <a:rPr lang="zh-CN" altLang="en-US" sz="2600" b="1" dirty="0">
                <a:latin typeface="Times New Roman" panose="02020603050405020304" pitchFamily="18" charset="0"/>
                <a:ea typeface="黑体" panose="02010609060101010101" pitchFamily="49" charset="-122"/>
              </a:rPr>
              <a:t>的逆元是唯一的。</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9875">
                                            <p:txEl>
                                              <p:charRg st="9" end="23"/>
                                            </p:txEl>
                                          </p:spTgt>
                                        </p:tgtEl>
                                        <p:attrNameLst>
                                          <p:attrName>style.visibility</p:attrName>
                                        </p:attrNameLst>
                                      </p:cBhvr>
                                      <p:to>
                                        <p:strVal val="visible"/>
                                      </p:to>
                                    </p:set>
                                    <p:animEffect transition="in" filter="checkerboard(across)">
                                      <p:cBhvr>
                                        <p:cTn id="7" dur="500"/>
                                        <p:tgtEl>
                                          <p:spTgt spid="79875">
                                            <p:txEl>
                                              <p:charRg st="9" end="23"/>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79875">
                                            <p:txEl>
                                              <p:charRg st="23" end="62"/>
                                            </p:txEl>
                                          </p:spTgt>
                                        </p:tgtEl>
                                        <p:attrNameLst>
                                          <p:attrName>style.visibility</p:attrName>
                                        </p:attrNameLst>
                                      </p:cBhvr>
                                      <p:to>
                                        <p:strVal val="visible"/>
                                      </p:to>
                                    </p:set>
                                    <p:animEffect transition="in" filter="checkerboard(across)">
                                      <p:cBhvr>
                                        <p:cTn id="10" dur="500"/>
                                        <p:tgtEl>
                                          <p:spTgt spid="79875">
                                            <p:txEl>
                                              <p:charRg st="23" end="6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79875">
                                            <p:txEl>
                                              <p:charRg st="62" end="102"/>
                                            </p:txEl>
                                          </p:spTgt>
                                        </p:tgtEl>
                                        <p:attrNameLst>
                                          <p:attrName>style.visibility</p:attrName>
                                        </p:attrNameLst>
                                      </p:cBhvr>
                                      <p:to>
                                        <p:strVal val="visible"/>
                                      </p:to>
                                    </p:set>
                                    <p:animEffect transition="in" filter="checkerboard(across)">
                                      <p:cBhvr>
                                        <p:cTn id="13" dur="500"/>
                                        <p:tgtEl>
                                          <p:spTgt spid="79875">
                                            <p:txEl>
                                              <p:charRg st="62" end="10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79875">
                                            <p:txEl>
                                              <p:charRg st="102" end="136"/>
                                            </p:txEl>
                                          </p:spTgt>
                                        </p:tgtEl>
                                        <p:attrNameLst>
                                          <p:attrName>style.visibility</p:attrName>
                                        </p:attrNameLst>
                                      </p:cBhvr>
                                      <p:to>
                                        <p:strVal val="visible"/>
                                      </p:to>
                                    </p:set>
                                    <p:animEffect transition="in" filter="checkerboard(across)">
                                      <p:cBhvr>
                                        <p:cTn id="16" dur="500"/>
                                        <p:tgtEl>
                                          <p:spTgt spid="79875">
                                            <p:txEl>
                                              <p:charRg st="102" end="136"/>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79875">
                                            <p:txEl>
                                              <p:charRg st="136" end="166"/>
                                            </p:txEl>
                                          </p:spTgt>
                                        </p:tgtEl>
                                        <p:attrNameLst>
                                          <p:attrName>style.visibility</p:attrName>
                                        </p:attrNameLst>
                                      </p:cBhvr>
                                      <p:to>
                                        <p:strVal val="visible"/>
                                      </p:to>
                                    </p:set>
                                    <p:animEffect transition="in" filter="checkerboard(across)">
                                      <p:cBhvr>
                                        <p:cTn id="19" dur="500"/>
                                        <p:tgtEl>
                                          <p:spTgt spid="79875">
                                            <p:txEl>
                                              <p:charRg st="136" end="16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79875">
                                            <p:txEl>
                                              <p:charRg st="166" end="179"/>
                                            </p:txEl>
                                          </p:spTgt>
                                        </p:tgtEl>
                                        <p:attrNameLst>
                                          <p:attrName>style.visibility</p:attrName>
                                        </p:attrNameLst>
                                      </p:cBhvr>
                                      <p:to>
                                        <p:strVal val="visible"/>
                                      </p:to>
                                    </p:set>
                                    <p:animEffect transition="in" filter="checkerboard(across)">
                                      <p:cBhvr>
                                        <p:cTn id="22" dur="500"/>
                                        <p:tgtEl>
                                          <p:spTgt spid="79875">
                                            <p:txEl>
                                              <p:charRg st="166" end="17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B386C3A-AFE3-49A7-B8D5-830C6C3E703D}"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096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54628" name="Text Box 4"/>
          <p:cNvSpPr/>
          <p:nvPr>
            <p:ph idx="1" hasCustomPrompt="1"/>
          </p:nvPr>
        </p:nvSpPr>
        <p:spPr/>
        <p:txBody>
          <a:bodyPr vert="horz" wrap="square" lIns="91440" tIns="45720" rIns="91440" bIns="45720" anchor="t" anchorCtr="0"/>
          <a:p>
            <a:pPr eaLnBrk="1" hangingPunct="1">
              <a:lnSpc>
                <a:spcPct val="120000"/>
              </a:lnSpc>
              <a:buNone/>
            </a:pPr>
            <a:r>
              <a:rPr lang="en-US" altLang="zh-CN" sz="2600" b="1" dirty="0">
                <a:solidFill>
                  <a:srgbClr val="0000CC"/>
                </a:solidFill>
                <a:latin typeface="Times New Roman" panose="02020603050405020304" pitchFamily="18" charset="0"/>
                <a:ea typeface="黑体" panose="02010609060101010101" pitchFamily="49" charset="-122"/>
              </a:rPr>
              <a:t>《</a:t>
            </a:r>
            <a:r>
              <a:rPr lang="zh-CN" altLang="en-US" sz="2600" b="1" dirty="0">
                <a:solidFill>
                  <a:srgbClr val="0000CC"/>
                </a:solidFill>
                <a:latin typeface="Times New Roman" panose="02020603050405020304" pitchFamily="18" charset="0"/>
                <a:ea typeface="黑体" panose="02010609060101010101" pitchFamily="49" charset="-122"/>
              </a:rPr>
              <a:t>推论</a:t>
            </a:r>
            <a:r>
              <a:rPr lang="en-US" altLang="zh-CN" sz="2600" b="1" dirty="0">
                <a:solidFill>
                  <a:srgbClr val="0000CC"/>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  </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baseline="30000" dirty="0">
                <a:solidFill>
                  <a:schemeClr val="hlink"/>
                </a:solidFill>
                <a:latin typeface="Times New Roman" panose="02020603050405020304" pitchFamily="18" charset="0"/>
                <a:ea typeface="黑体" panose="02010609060101010101" pitchFamily="49" charset="-122"/>
              </a:rPr>
              <a:t>-1</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baseline="30000" dirty="0">
                <a:solidFill>
                  <a:schemeClr val="hlink"/>
                </a:solidFill>
                <a:latin typeface="Times New Roman" panose="02020603050405020304" pitchFamily="18" charset="0"/>
                <a:ea typeface="黑体" panose="02010609060101010101" pitchFamily="49" charset="-122"/>
              </a:rPr>
              <a:t>-1 </a:t>
            </a:r>
            <a:r>
              <a:rPr lang="en-US" altLang="zh-CN"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rPr>
              <a:t> ，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baseline="30000" dirty="0">
                <a:solidFill>
                  <a:schemeClr val="hlink"/>
                </a:solidFill>
                <a:latin typeface="Times New Roman" panose="02020603050405020304" pitchFamily="18" charset="0"/>
                <a:ea typeface="黑体" panose="02010609060101010101" pitchFamily="49" charset="-122"/>
              </a:rPr>
              <a:t>-1</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br>
              <a:rPr lang="en-US" altLang="zh-CN" sz="2600" b="1" dirty="0">
                <a:latin typeface="Times New Roman" panose="02020603050405020304" pitchFamily="18" charset="0"/>
                <a:ea typeface="黑体" panose="02010609060101010101" pitchFamily="49" charset="-122"/>
              </a:rPr>
            </a:br>
            <a:endParaRPr lang="en-US" altLang="zh-CN" sz="2600" b="1" baseline="30000" dirty="0">
              <a:solidFill>
                <a:schemeClr val="hlink"/>
              </a:solidFill>
              <a:latin typeface="Times New Roman" panose="02020603050405020304" pitchFamily="18" charset="0"/>
              <a:ea typeface="黑体" panose="02010609060101010101" pitchFamily="49" charset="-122"/>
            </a:endParaRPr>
          </a:p>
          <a:p>
            <a:pPr eaLnBrk="1" hangingPunct="1">
              <a:lnSpc>
                <a:spcPct val="120000"/>
              </a:lnSpc>
              <a:buNone/>
            </a:pPr>
            <a:r>
              <a:rPr lang="zh-CN" altLang="en-US" sz="2600" b="1" dirty="0">
                <a:latin typeface="Times New Roman" panose="02020603050405020304" pitchFamily="18" charset="0"/>
                <a:ea typeface="黑体" panose="02010609060101010101" pitchFamily="49" charset="-122"/>
              </a:rPr>
              <a:t>证明：∵ </a:t>
            </a:r>
            <a:r>
              <a:rPr lang="en-US" altLang="zh-CN" sz="2600" b="1" i="1" dirty="0">
                <a:latin typeface="Times New Roman" panose="02020603050405020304" pitchFamily="18" charset="0"/>
                <a:ea typeface="黑体" panose="02010609060101010101" pitchFamily="49" charset="-122"/>
              </a:rPr>
              <a:t>x</a:t>
            </a:r>
            <a:r>
              <a:rPr lang="en-US" altLang="zh-CN" sz="2600" b="1" baseline="30000" dirty="0">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rPr>
              <a:t> </a:t>
            </a:r>
            <a:r>
              <a:rPr lang="zh-CN" altLang="en-US" sz="30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x </a:t>
            </a:r>
            <a:r>
              <a:rPr lang="zh-CN" altLang="en-US" sz="30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x</a:t>
            </a:r>
            <a:r>
              <a:rPr lang="en-US" altLang="zh-CN" sz="2600" b="1" baseline="30000" dirty="0">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rPr>
              <a:t> =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   </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buNone/>
            </a:pP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x</a:t>
            </a:r>
            <a:r>
              <a:rPr lang="en-US" altLang="zh-CN" sz="2600" b="1" baseline="30000" dirty="0">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rPr>
              <a:t>)</a:t>
            </a:r>
            <a:r>
              <a:rPr lang="en-US" altLang="zh-CN" sz="2600" b="1" baseline="30000" dirty="0">
                <a:latin typeface="Times New Roman" panose="02020603050405020304" pitchFamily="18" charset="0"/>
                <a:ea typeface="黑体" panose="02010609060101010101" pitchFamily="49" charset="-122"/>
              </a:rPr>
              <a:t>-1 </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x</a:t>
            </a:r>
            <a:br>
              <a:rPr lang="en-US" altLang="zh-CN" sz="2600" b="1" dirty="0">
                <a:latin typeface="Times New Roman" panose="02020603050405020304" pitchFamily="18" charset="0"/>
                <a:ea typeface="黑体" panose="02010609060101010101" pitchFamily="49" charset="-122"/>
              </a:rPr>
            </a:b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baseline="30000" dirty="0">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rPr>
              <a:t> </a:t>
            </a:r>
            <a:r>
              <a:rPr lang="zh-CN" altLang="en-US" sz="30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 </a:t>
            </a:r>
            <a:r>
              <a:rPr lang="zh-CN" altLang="en-US" sz="30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      </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buNone/>
            </a:pP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baseline="30000" dirty="0">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en-US" altLang="zh-CN" sz="2600" b="1" dirty="0">
                <a:latin typeface="Times New Roman" panose="02020603050405020304" pitchFamily="18" charset="0"/>
                <a:ea typeface="黑体" panose="02010609060101010101" pitchFamily="49" charset="-122"/>
              </a:rPr>
              <a:t> </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buNone/>
            </a:pPr>
            <a:endParaRPr lang="zh-CN" altLang="en-US" sz="2600" b="1" dirty="0">
              <a:latin typeface="Times New Roman" panose="02020603050405020304" pitchFamily="18" charset="0"/>
              <a:ea typeface="黑体" panose="02010609060101010101" pitchFamily="49" charset="-122"/>
            </a:endParaRPr>
          </a:p>
        </p:txBody>
      </p:sp>
      <p:sp>
        <p:nvSpPr>
          <p:cNvPr id="40965" name="AutoShape 5"/>
          <p:cNvSpPr/>
          <p:nvPr/>
        </p:nvSpPr>
        <p:spPr>
          <a:xfrm>
            <a:off x="539750" y="1989138"/>
            <a:ext cx="1655763" cy="360362"/>
          </a:xfrm>
          <a:prstGeom prst="wedgeRoundRectCallout">
            <a:avLst>
              <a:gd name="adj1" fmla="val 70421"/>
              <a:gd name="adj2" fmla="val 105065"/>
              <a:gd name="adj3" fmla="val 16667"/>
            </a:avLst>
          </a:prstGeom>
          <a:noFill/>
          <a:ln w="9525" cap="flat" cmpd="sng">
            <a:solidFill>
              <a:schemeClr val="hlink"/>
            </a:solidFill>
            <a:prstDash val="solid"/>
            <a:miter/>
            <a:headEnd type="none" w="med" len="med"/>
            <a:tailEnd type="none" w="med" len="med"/>
          </a:ln>
        </p:spPr>
        <p:txBody>
          <a:bodyPr lIns="18000" tIns="10800" rIns="18000" bIns="1080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lnSpc>
                <a:spcPct val="120000"/>
              </a:lnSpc>
              <a:spcBef>
                <a:spcPct val="0"/>
              </a:spcBef>
              <a:buNone/>
            </a:pPr>
            <a:r>
              <a:rPr lang="en-US" altLang="zh-CN" sz="1400" b="1" dirty="0">
                <a:latin typeface="Times New Roman" panose="02020603050405020304" pitchFamily="18" charset="0"/>
              </a:rPr>
              <a:t>X</a:t>
            </a:r>
            <a:r>
              <a:rPr lang="zh-CN" altLang="en-US" sz="1400" b="1" dirty="0">
                <a:latin typeface="Times New Roman" panose="02020603050405020304" pitchFamily="18" charset="0"/>
              </a:rPr>
              <a:t>是</a:t>
            </a:r>
            <a:r>
              <a:rPr lang="en-US" altLang="zh-CN" sz="1400" b="1" i="1" dirty="0">
                <a:latin typeface="Times New Roman" panose="02020603050405020304" pitchFamily="18" charset="0"/>
                <a:ea typeface="黑体" panose="02010609060101010101" pitchFamily="49" charset="-122"/>
              </a:rPr>
              <a:t>x</a:t>
            </a:r>
            <a:r>
              <a:rPr lang="en-US" altLang="zh-CN" sz="1400" b="1" baseline="30000" dirty="0">
                <a:latin typeface="Times New Roman" panose="02020603050405020304" pitchFamily="18" charset="0"/>
                <a:ea typeface="黑体" panose="02010609060101010101" pitchFamily="49" charset="-122"/>
              </a:rPr>
              <a:t>-1</a:t>
            </a:r>
            <a:r>
              <a:rPr lang="zh-CN" altLang="en-US" sz="1400" dirty="0">
                <a:latin typeface="Times New Roman" panose="02020603050405020304" pitchFamily="18" charset="0"/>
                <a:ea typeface="黑体" panose="02010609060101010101" pitchFamily="49" charset="-122"/>
              </a:rPr>
              <a:t>的右逆元</a:t>
            </a:r>
            <a:endParaRPr lang="zh-CN" altLang="en-US" sz="1400" dirty="0">
              <a:latin typeface="Times New Roman" panose="02020603050405020304" pitchFamily="18" charset="0"/>
              <a:ea typeface="黑体" panose="02010609060101010101" pitchFamily="49" charset="-122"/>
            </a:endParaRPr>
          </a:p>
        </p:txBody>
      </p:sp>
      <p:sp>
        <p:nvSpPr>
          <p:cNvPr id="40966" name="AutoShape 6"/>
          <p:cNvSpPr/>
          <p:nvPr/>
        </p:nvSpPr>
        <p:spPr>
          <a:xfrm>
            <a:off x="3132138" y="1916113"/>
            <a:ext cx="1655762" cy="360362"/>
          </a:xfrm>
          <a:prstGeom prst="wedgeRoundRectCallout">
            <a:avLst>
              <a:gd name="adj1" fmla="val -53356"/>
              <a:gd name="adj2" fmla="val 129736"/>
              <a:gd name="adj3" fmla="val 16667"/>
            </a:avLst>
          </a:prstGeom>
          <a:noFill/>
          <a:ln w="9525" cap="flat" cmpd="sng">
            <a:solidFill>
              <a:schemeClr val="hlink"/>
            </a:solidFill>
            <a:prstDash val="solid"/>
            <a:miter/>
            <a:headEnd type="none" w="med" len="med"/>
            <a:tailEnd type="none" w="med" len="med"/>
          </a:ln>
        </p:spPr>
        <p:txBody>
          <a:bodyPr lIns="18000" tIns="10800" rIns="18000" bIns="1080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lnSpc>
                <a:spcPct val="120000"/>
              </a:lnSpc>
              <a:spcBef>
                <a:spcPct val="0"/>
              </a:spcBef>
              <a:buNone/>
            </a:pPr>
            <a:r>
              <a:rPr lang="en-US" altLang="zh-CN" sz="1400" b="1" dirty="0">
                <a:latin typeface="Times New Roman" panose="02020603050405020304" pitchFamily="18" charset="0"/>
              </a:rPr>
              <a:t>X</a:t>
            </a:r>
            <a:r>
              <a:rPr lang="zh-CN" altLang="en-US" sz="1400" b="1" dirty="0">
                <a:latin typeface="Times New Roman" panose="02020603050405020304" pitchFamily="18" charset="0"/>
              </a:rPr>
              <a:t>是</a:t>
            </a:r>
            <a:r>
              <a:rPr lang="en-US" altLang="zh-CN" sz="1400" b="1" i="1" dirty="0">
                <a:latin typeface="Times New Roman" panose="02020603050405020304" pitchFamily="18" charset="0"/>
                <a:ea typeface="黑体" panose="02010609060101010101" pitchFamily="49" charset="-122"/>
              </a:rPr>
              <a:t>x</a:t>
            </a:r>
            <a:r>
              <a:rPr lang="en-US" altLang="zh-CN" sz="1400" b="1" baseline="30000" dirty="0">
                <a:latin typeface="Times New Roman" panose="02020603050405020304" pitchFamily="18" charset="0"/>
                <a:ea typeface="黑体" panose="02010609060101010101" pitchFamily="49" charset="-122"/>
              </a:rPr>
              <a:t>-1</a:t>
            </a:r>
            <a:r>
              <a:rPr lang="zh-CN" altLang="en-US" sz="1400" dirty="0">
                <a:latin typeface="Times New Roman" panose="02020603050405020304" pitchFamily="18" charset="0"/>
                <a:ea typeface="黑体" panose="02010609060101010101" pitchFamily="49" charset="-122"/>
              </a:rPr>
              <a:t>的左逆元</a:t>
            </a:r>
            <a:endParaRPr lang="zh-CN" altLang="en-US" sz="14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4628">
                                            <p:txEl>
                                              <p:charRg st="27" end="56"/>
                                            </p:txEl>
                                          </p:spTgt>
                                        </p:tgtEl>
                                        <p:attrNameLst>
                                          <p:attrName>style.visibility</p:attrName>
                                        </p:attrNameLst>
                                      </p:cBhvr>
                                      <p:to>
                                        <p:strVal val="visible"/>
                                      </p:to>
                                    </p:set>
                                    <p:animEffect transition="in" filter="checkerboard(across)">
                                      <p:cBhvr>
                                        <p:cTn id="7" dur="500"/>
                                        <p:tgtEl>
                                          <p:spTgt spid="154628">
                                            <p:txEl>
                                              <p:charRg st="27" end="56"/>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4628">
                                            <p:txEl>
                                              <p:charRg st="56" end="127"/>
                                            </p:txEl>
                                          </p:spTgt>
                                        </p:tgtEl>
                                        <p:attrNameLst>
                                          <p:attrName>style.visibility</p:attrName>
                                        </p:attrNameLst>
                                      </p:cBhvr>
                                      <p:to>
                                        <p:strVal val="visible"/>
                                      </p:to>
                                    </p:set>
                                    <p:animEffect transition="in" filter="checkerboard(across)">
                                      <p:cBhvr>
                                        <p:cTn id="10" dur="500"/>
                                        <p:tgtEl>
                                          <p:spTgt spid="154628">
                                            <p:txEl>
                                              <p:charRg st="56" end="127"/>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4628">
                                            <p:txEl>
                                              <p:charRg st="127" end="155"/>
                                            </p:txEl>
                                          </p:spTgt>
                                        </p:tgtEl>
                                        <p:attrNameLst>
                                          <p:attrName>style.visibility</p:attrName>
                                        </p:attrNameLst>
                                      </p:cBhvr>
                                      <p:to>
                                        <p:strVal val="visible"/>
                                      </p:to>
                                    </p:set>
                                    <p:animEffect transition="in" filter="checkerboard(across)">
                                      <p:cBhvr>
                                        <p:cTn id="13" dur="500"/>
                                        <p:tgtEl>
                                          <p:spTgt spid="154628">
                                            <p:txEl>
                                              <p:charRg st="127" end="1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0D401AE-CC4B-44D4-A6EB-43C8601DD274}"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198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50179" name="Rectangle 3"/>
          <p:cNvSpPr>
            <a:spLocks noGrp="1"/>
          </p:cNvSpPr>
          <p:nvPr>
            <p:ph idx="1" hasCustomPrompt="1"/>
          </p:nvPr>
        </p:nvSpPr>
        <p:spPr>
          <a:xfrm>
            <a:off x="381000" y="1219200"/>
            <a:ext cx="8077200" cy="5029200"/>
          </a:xfrm>
        </p:spPr>
        <p:txBody>
          <a:bodyPr vert="horz" wrap="square" lIns="91440" tIns="45720" rIns="91440" bIns="45720" anchor="t" anchorCtr="0"/>
          <a:p>
            <a:pPr marL="865505" indent="-865505"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）在实数集合</a:t>
            </a:r>
            <a:r>
              <a:rPr lang="en-US" altLang="zh-CN" sz="2600" b="1" dirty="0">
                <a:latin typeface="Times New Roman" panose="02020603050405020304" pitchFamily="18" charset="0"/>
                <a:ea typeface="黑体" panose="02010609060101010101" pitchFamily="49" charset="-122"/>
              </a:rPr>
              <a:t>R</a:t>
            </a:r>
            <a:r>
              <a:rPr lang="zh-CN" altLang="en-US" sz="2600" b="1" dirty="0">
                <a:latin typeface="Times New Roman" panose="02020603050405020304" pitchFamily="18" charset="0"/>
                <a:ea typeface="黑体" panose="02010609060101010101" pitchFamily="49" charset="-122"/>
              </a:rPr>
              <a:t>中，</a:t>
            </a:r>
            <a:endParaRPr lang="zh-CN" altLang="en-US" sz="2600" b="1" dirty="0">
              <a:latin typeface="Times New Roman" panose="02020603050405020304" pitchFamily="18" charset="0"/>
              <a:ea typeface="黑体" panose="02010609060101010101" pitchFamily="49" charset="-122"/>
            </a:endParaRPr>
          </a:p>
          <a:p>
            <a:pPr marL="865505" indent="-865505"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对“</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运算， 加法幺元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zh-CN" altLang="en-US" sz="2600" b="1" dirty="0">
                <a:latin typeface="Times New Roman" panose="02020603050405020304" pitchFamily="18" charset="0"/>
                <a:ea typeface="黑体" panose="02010609060101010101" pitchFamily="49" charset="-122"/>
              </a:rPr>
              <a:t>是0</a:t>
            </a:r>
            <a:endParaRPr lang="zh-CN" altLang="en-US" sz="2600" b="1" dirty="0">
              <a:latin typeface="Times New Roman" panose="02020603050405020304" pitchFamily="18" charset="0"/>
              <a:ea typeface="黑体" panose="02010609060101010101" pitchFamily="49" charset="-122"/>
            </a:endParaRPr>
          </a:p>
          <a:p>
            <a:pPr marL="865505" indent="-865505"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R     </a:t>
            </a:r>
            <a:r>
              <a:rPr lang="zh-CN" altLang="en-US"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x </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 = 0           ∴</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baseline="30000" dirty="0">
                <a:solidFill>
                  <a:schemeClr val="hlink"/>
                </a:solidFill>
                <a:latin typeface="Times New Roman" panose="02020603050405020304" pitchFamily="18" charset="0"/>
                <a:ea typeface="黑体" panose="02010609060101010101" pitchFamily="49" charset="-122"/>
              </a:rPr>
              <a:t>-1</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865505" indent="-865505"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对“</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运算， 乘法幺元</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e</a:t>
            </a:r>
            <a:r>
              <a:rPr lang="zh-CN" altLang="en-US" sz="2600" b="1" dirty="0">
                <a:latin typeface="Times New Roman" panose="02020603050405020304" pitchFamily="18" charset="0"/>
                <a:ea typeface="黑体" panose="02010609060101010101" pitchFamily="49" charset="-122"/>
              </a:rPr>
              <a:t>是1；</a:t>
            </a:r>
            <a:endParaRPr lang="zh-CN" altLang="en-US" sz="2600" b="1" dirty="0">
              <a:latin typeface="Times New Roman" panose="02020603050405020304" pitchFamily="18" charset="0"/>
              <a:ea typeface="黑体" panose="02010609060101010101" pitchFamily="49" charset="-122"/>
            </a:endParaRPr>
          </a:p>
          <a:p>
            <a:pPr marL="865505" indent="-865505"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R (</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0</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 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x</a:t>
            </a:r>
            <a:r>
              <a:rPr lang="en-US" altLang="zh-CN" sz="2600" b="1" dirty="0">
                <a:latin typeface="Times New Roman" panose="02020603050405020304" pitchFamily="18" charset="0"/>
                <a:ea typeface="黑体" panose="02010609060101010101" pitchFamily="49" charset="-122"/>
              </a:rPr>
              <a:t> =1</a:t>
            </a: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 </a:t>
            </a:r>
            <a:r>
              <a:rPr lang="en-US" altLang="zh-CN" sz="2600" b="1" i="1" dirty="0">
                <a:solidFill>
                  <a:schemeClr val="hlink"/>
                </a:solidFill>
                <a:latin typeface="Times New Roman" panose="02020603050405020304" pitchFamily="18" charset="0"/>
                <a:ea typeface="黑体" panose="02010609060101010101" pitchFamily="49" charset="-122"/>
              </a:rPr>
              <a:t>x</a:t>
            </a:r>
            <a:r>
              <a:rPr lang="en-US" altLang="zh-CN" sz="2600" b="1" baseline="30000" dirty="0">
                <a:solidFill>
                  <a:schemeClr val="hlink"/>
                </a:solidFill>
                <a:latin typeface="Times New Roman" panose="02020603050405020304" pitchFamily="18" charset="0"/>
                <a:ea typeface="黑体" panose="02010609060101010101" pitchFamily="49" charset="-122"/>
              </a:rPr>
              <a:t>-1</a:t>
            </a:r>
            <a:r>
              <a:rPr lang="en-US" altLang="zh-CN" sz="2600" b="1" dirty="0">
                <a:solidFill>
                  <a:schemeClr val="hlink"/>
                </a:solidFill>
                <a:latin typeface="Times New Roman" panose="02020603050405020304" pitchFamily="18" charset="0"/>
                <a:ea typeface="黑体" panose="02010609060101010101" pitchFamily="49" charset="-122"/>
              </a:rPr>
              <a:t> =1</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x</a:t>
            </a:r>
            <a:r>
              <a:rPr lang="zh-CN" altLang="en-US" sz="2600" b="1" dirty="0">
                <a:latin typeface="Times New Roman" panose="02020603050405020304" pitchFamily="18" charset="0"/>
                <a:ea typeface="黑体" panose="02010609060101010101" pitchFamily="49" charset="-122"/>
              </a:rPr>
              <a:t>        </a:t>
            </a:r>
            <a:endParaRPr lang="zh-CN" altLang="en-US" sz="2600" b="1" dirty="0">
              <a:latin typeface="Times New Roman" panose="02020603050405020304" pitchFamily="18" charset="0"/>
              <a:ea typeface="黑体" panose="02010609060101010101" pitchFamily="49" charset="-122"/>
            </a:endParaRPr>
          </a:p>
          <a:p>
            <a:pPr marL="865505" indent="-865505"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）在函数的合成运算中</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每一个双射函数都是可逆的， </a:t>
            </a:r>
            <a:r>
              <a:rPr lang="en-US" altLang="zh-CN" sz="2600" b="1" i="1" dirty="0">
                <a:latin typeface="Times New Roman" panose="02020603050405020304" pitchFamily="18" charset="0"/>
                <a:ea typeface="黑体" panose="02010609060101010101" pitchFamily="49" charset="-122"/>
              </a:rPr>
              <a:t>f </a:t>
            </a:r>
            <a:r>
              <a:rPr lang="en-US" altLang="zh-CN" sz="2600" b="1" baseline="30000"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f</a:t>
            </a:r>
            <a:r>
              <a:rPr lang="zh-CN" altLang="en-US" sz="2600" b="1" dirty="0">
                <a:latin typeface="Times New Roman" panose="02020603050405020304" pitchFamily="18" charset="0"/>
                <a:ea typeface="黑体" panose="02010609060101010101" pitchFamily="49" charset="-122"/>
              </a:rPr>
              <a:t>的逆关系）；</a:t>
            </a:r>
            <a:endParaRPr lang="zh-CN" altLang="en-US" sz="2600" b="1" dirty="0">
              <a:latin typeface="Times New Roman" panose="02020603050405020304" pitchFamily="18" charset="0"/>
              <a:ea typeface="黑体" panose="02010609060101010101" pitchFamily="49" charset="-122"/>
            </a:endParaRPr>
          </a:p>
          <a:p>
            <a:pPr marL="865505" indent="-865505"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3</a:t>
            </a:r>
            <a:r>
              <a:rPr lang="zh-CN" altLang="en-US" sz="2600" b="1" dirty="0">
                <a:latin typeface="Times New Roman" panose="02020603050405020304" pitchFamily="18" charset="0"/>
                <a:ea typeface="黑体" panose="02010609060101010101" pitchFamily="49" charset="-122"/>
              </a:rPr>
              <a:t>）在所有的二元运算中，</a:t>
            </a:r>
            <a:r>
              <a:rPr lang="zh-CN" altLang="en-US" sz="2600" b="1" dirty="0">
                <a:solidFill>
                  <a:schemeClr val="hlink"/>
                </a:solidFill>
                <a:latin typeface="Times New Roman" panose="02020603050405020304" pitchFamily="18" charset="0"/>
                <a:ea typeface="黑体" panose="02010609060101010101" pitchFamily="49" charset="-122"/>
              </a:rPr>
              <a:t>零元一定不存在逆元</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865505" indent="-865505"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i="1" dirty="0">
                <a:latin typeface="Times New Roman" panose="02020603050405020304" pitchFamily="18" charset="0"/>
                <a:ea typeface="黑体" panose="02010609060101010101" pitchFamily="49" charset="-122"/>
              </a:rPr>
              <a:t>x </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x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 </a:t>
            </a:r>
            <a:r>
              <a:rPr lang="en-US" altLang="zh-CN" sz="2600" b="1" i="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 </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79">
                                            <p:txEl>
                                              <p:charRg st="14" end="4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0179">
                                            <p:txEl>
                                              <p:charRg st="41" end="10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179">
                                            <p:txEl>
                                              <p:charRg st="100" end="12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0179">
                                            <p:txEl>
                                              <p:charRg st="128" end="19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0179">
                                            <p:txEl>
                                              <p:charRg st="191" end="231"/>
                                            </p:txEl>
                                          </p:spTgt>
                                        </p:tgtEl>
                                        <p:attrNameLst>
                                          <p:attrName>style.visibility</p:attrName>
                                        </p:attrNameLst>
                                      </p:cBhvr>
                                      <p:to>
                                        <p:strVal val="visible"/>
                                      </p:to>
                                    </p:set>
                                    <p:animEffect transition="in" filter="checkerboard(across)">
                                      <p:cBhvr>
                                        <p:cTn id="17" dur="500"/>
                                        <p:tgtEl>
                                          <p:spTgt spid="50179">
                                            <p:txEl>
                                              <p:charRg st="191" end="23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0179">
                                            <p:txEl>
                                              <p:charRg st="231" end="255"/>
                                            </p:txEl>
                                          </p:spTgt>
                                        </p:tgtEl>
                                        <p:attrNameLst>
                                          <p:attrName>style.visibility</p:attrName>
                                        </p:attrNameLst>
                                      </p:cBhvr>
                                      <p:to>
                                        <p:strVal val="visible"/>
                                      </p:to>
                                    </p:set>
                                    <p:animEffect transition="in" filter="box(in)">
                                      <p:cBhvr>
                                        <p:cTn id="22" dur="500"/>
                                        <p:tgtEl>
                                          <p:spTgt spid="50179">
                                            <p:txEl>
                                              <p:charRg st="231" end="25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50179">
                                            <p:txEl>
                                              <p:charRg st="255" end="296"/>
                                            </p:txEl>
                                          </p:spTgt>
                                        </p:tgtEl>
                                        <p:attrNameLst>
                                          <p:attrName>style.visibility</p:attrName>
                                        </p:attrNameLst>
                                      </p:cBhvr>
                                      <p:to>
                                        <p:strVal val="visible"/>
                                      </p:to>
                                    </p:set>
                                    <p:animEffect transition="in" filter="box(in)">
                                      <p:cBhvr>
                                        <p:cTn id="25" dur="500"/>
                                        <p:tgtEl>
                                          <p:spTgt spid="50179">
                                            <p:txEl>
                                              <p:charRg st="255" end="2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A1065A7-3F3D-40AA-B660-D97F86D82163}"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301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43012" name="Rectangle 3"/>
          <p:cNvSpPr>
            <a:spLocks noGrp="1"/>
          </p:cNvSpPr>
          <p:nvPr>
            <p:ph idx="1" hasCustomPrompt="1"/>
          </p:nvPr>
        </p:nvSpPr>
        <p:spPr>
          <a:xfrm>
            <a:off x="381000" y="1400175"/>
            <a:ext cx="8229600" cy="1190625"/>
          </a:xfrm>
        </p:spPr>
        <p:txBody>
          <a:bodyPr vert="horz" wrap="square" lIns="91440" tIns="45720" rIns="91440" bIns="45720" anchor="t" anchorCtr="0"/>
          <a:p>
            <a:pPr marL="762000" indent="-762000" eaLnBrk="1" hangingPunct="1">
              <a:lnSpc>
                <a:spcPct val="120000"/>
              </a:lnSpc>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9</a:t>
            </a:r>
            <a:r>
              <a:rPr lang="zh-CN" altLang="en-US" sz="2600" b="1" dirty="0">
                <a:latin typeface="Times New Roman" panose="02020603050405020304" pitchFamily="18" charset="0"/>
                <a:ea typeface="黑体" panose="02010609060101010101" pitchFamily="49" charset="-122"/>
              </a:rPr>
              <a:t>：试构造一个代数系统，使得其中只有一个元素具有逆元。</a:t>
            </a:r>
            <a:endParaRPr lang="zh-CN" altLang="en-US" sz="2600" b="1" dirty="0">
              <a:latin typeface="Times New Roman" panose="02020603050405020304" pitchFamily="18" charset="0"/>
              <a:ea typeface="黑体" panose="02010609060101010101" pitchFamily="49" charset="-122"/>
            </a:endParaRPr>
          </a:p>
        </p:txBody>
      </p:sp>
      <p:sp>
        <p:nvSpPr>
          <p:cNvPr id="70660" name="Text Box 4"/>
          <p:cNvSpPr txBox="1"/>
          <p:nvPr/>
        </p:nvSpPr>
        <p:spPr>
          <a:xfrm>
            <a:off x="457200" y="2743200"/>
            <a:ext cx="8001000" cy="2155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解：设</a:t>
            </a:r>
            <a:r>
              <a:rPr lang="en-US" altLang="zh-CN" sz="2600" b="1" i="1" dirty="0">
                <a:latin typeface="Times New Roman" panose="02020603050405020304" pitchFamily="18" charset="0"/>
                <a:ea typeface="黑体" panose="02010609060101010101" pitchFamily="49" charset="-122"/>
              </a:rPr>
              <a:t>m</a:t>
            </a:r>
            <a:r>
              <a:rPr lang="zh-CN" altLang="en-US"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I</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T={</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I</a:t>
            </a:r>
            <a:r>
              <a:rPr lang="zh-CN" altLang="en-US"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m</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那么，代数系统 </a:t>
            </a:r>
            <a:r>
              <a:rPr lang="en-US" altLang="zh-CN" sz="2600" b="1" dirty="0">
                <a:solidFill>
                  <a:schemeClr val="hlink"/>
                </a:solidFill>
                <a:latin typeface="Times New Roman" panose="02020603050405020304" pitchFamily="18" charset="0"/>
                <a:ea typeface="黑体" panose="02010609060101010101" pitchFamily="49" charset="-122"/>
              </a:rPr>
              <a:t>&lt;T</a:t>
            </a:r>
            <a:r>
              <a:rPr lang="zh-CN" altLang="en-US" sz="2600" b="1" dirty="0">
                <a:solidFill>
                  <a:schemeClr val="hlink"/>
                </a:solidFill>
                <a:latin typeface="Times New Roman" panose="02020603050405020304" pitchFamily="18" charset="0"/>
                <a:ea typeface="黑体" panose="02010609060101010101" pitchFamily="49" charset="-122"/>
              </a:rPr>
              <a:t>，</a:t>
            </a:r>
            <a:r>
              <a:rPr lang="en-US" altLang="zh-CN" sz="2600" b="1" i="1" dirty="0">
                <a:solidFill>
                  <a:schemeClr val="hlink"/>
                </a:solidFill>
                <a:latin typeface="Times New Roman" panose="02020603050405020304" pitchFamily="18" charset="0"/>
                <a:ea typeface="黑体" panose="02010609060101010101" pitchFamily="49" charset="-122"/>
              </a:rPr>
              <a:t>max</a:t>
            </a:r>
            <a:r>
              <a:rPr lang="en-US" altLang="zh-CN" sz="2600" b="1" dirty="0">
                <a:solidFill>
                  <a:schemeClr val="hlink"/>
                </a:solidFill>
                <a:latin typeface="Times New Roman" panose="02020603050405020304" pitchFamily="18" charset="0"/>
                <a:ea typeface="黑体" panose="02010609060101010101" pitchFamily="49" charset="-122"/>
              </a:rPr>
              <a:t>&gt;</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中有一个幺元是</a:t>
            </a:r>
            <a:r>
              <a:rPr lang="en-US" altLang="zh-CN" sz="2600" b="1" i="1" dirty="0">
                <a:latin typeface="Times New Roman" panose="02020603050405020304" pitchFamily="18" charset="0"/>
                <a:ea typeface="黑体" panose="02010609060101010101" pitchFamily="49" charset="-122"/>
              </a:rPr>
              <a:t>m</a:t>
            </a:r>
            <a:r>
              <a:rPr lang="zh-CN" altLang="en-US" sz="2600" b="1" dirty="0">
                <a:latin typeface="Times New Roman" panose="02020603050405020304" pitchFamily="18" charset="0"/>
                <a:ea typeface="黑体" panose="02010609060101010101" pitchFamily="49" charset="-122"/>
              </a:rPr>
              <a:t>，且只有</a:t>
            </a:r>
            <a:r>
              <a:rPr lang="en-US" altLang="zh-CN" sz="2600" b="1" i="1" dirty="0">
                <a:latin typeface="Times New Roman" panose="02020603050405020304" pitchFamily="18" charset="0"/>
                <a:ea typeface="黑体" panose="02010609060101010101" pitchFamily="49" charset="-122"/>
              </a:rPr>
              <a:t>m</a:t>
            </a:r>
            <a:r>
              <a:rPr lang="zh-CN" altLang="en-US" sz="2600" b="1" dirty="0">
                <a:latin typeface="Times New Roman" panose="02020603050405020304" pitchFamily="18" charset="0"/>
                <a:ea typeface="黑体" panose="02010609060101010101" pitchFamily="49" charset="-122"/>
              </a:rPr>
              <a:t>有逆元，</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buNone/>
            </a:pPr>
            <a:r>
              <a:rPr lang="zh-CN" altLang="en-US" sz="2600" b="1" dirty="0">
                <a:latin typeface="Times New Roman" panose="02020603050405020304" pitchFamily="18" charset="0"/>
                <a:ea typeface="黑体" panose="02010609060101010101" pitchFamily="49" charset="-122"/>
              </a:rPr>
              <a:t>      因为</a:t>
            </a:r>
            <a:r>
              <a:rPr lang="en-US" altLang="zh-CN" sz="2600" b="1" dirty="0">
                <a:latin typeface="Times New Roman" panose="02020603050405020304" pitchFamily="18" charset="0"/>
                <a:ea typeface="黑体" panose="02010609060101010101" pitchFamily="49" charset="-122"/>
              </a:rPr>
              <a:t>m=</a:t>
            </a:r>
            <a:r>
              <a:rPr lang="en-US" altLang="zh-CN" sz="2600" b="1" i="1" dirty="0">
                <a:latin typeface="Times New Roman" panose="02020603050405020304" pitchFamily="18" charset="0"/>
                <a:ea typeface="黑体" panose="02010609060101010101" pitchFamily="49" charset="-122"/>
              </a:rPr>
              <a:t>max</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m</a:t>
            </a:r>
            <a:r>
              <a:rPr lang="zh-CN" altLang="en-US"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m</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a:t>
            </a:r>
            <a:endParaRPr lang="zh-CN" altLang="en-US" sz="26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0660"/>
                                        </p:tgtEl>
                                        <p:attrNameLst>
                                          <p:attrName>style.visibility</p:attrName>
                                        </p:attrNameLst>
                                      </p:cBhvr>
                                      <p:to>
                                        <p:strVal val="visible"/>
                                      </p:to>
                                    </p:set>
                                    <p:animEffect transition="in" filter="checkerboard(across)">
                                      <p:cBhvr>
                                        <p:cTn id="7" dur="500"/>
                                        <p:tgtEl>
                                          <p:spTgt spid="70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4767FB0-73E4-4BB1-8ABC-E3328AF65A4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717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§5-1  </a:t>
            </a:r>
            <a:r>
              <a:rPr lang="zh-CN" altLang="en-US" sz="3200" b="1" dirty="0">
                <a:solidFill>
                  <a:srgbClr val="0000CC"/>
                </a:solidFill>
                <a:latin typeface="Arial" panose="020B0604020202020204" pitchFamily="34" charset="0"/>
                <a:ea typeface="黑体" panose="02010609060101010101" pitchFamily="49" charset="-122"/>
              </a:rPr>
              <a:t>代数系统的引入</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37219" name="Rectangle 3"/>
          <p:cNvSpPr>
            <a:spLocks noGrp="1" noChangeArrowheads="1"/>
          </p:cNvSpPr>
          <p:nvPr>
            <p:ph idx="1" hasCustomPrompt="1"/>
          </p:nvPr>
        </p:nvSpPr>
        <p:spPr/>
        <p:txBody>
          <a:bodyPr vert="horz" wrap="square" lIns="91440" tIns="45720" rIns="91440" bIns="45720" numCol="1" anchor="t" anchorCtr="0" compatLnSpc="1"/>
          <a:lstStyle/>
          <a:p>
            <a:pPr marL="981075" marR="0" lvl="0" indent="-981075"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defRPr/>
            </a:pPr>
            <a:r>
              <a:rPr kumimoji="0" lang="zh-CN" altLang="en-US" sz="2800" b="1" i="0" u="none" strike="noStrike" kern="1200" cap="none" spc="0" normalizeH="0" baseline="0" noProof="0" dirty="0" smtClean="0">
                <a:ln>
                  <a:noFill/>
                </a:ln>
                <a:solidFill>
                  <a:srgbClr val="0000CC"/>
                </a:solidFill>
                <a:effectLst/>
                <a:uLnTx/>
                <a:uFillTx/>
                <a:latin typeface="Times New Roman" panose="02020603050405020304" pitchFamily="18" charset="0"/>
                <a:ea typeface="黑体" panose="02010609060101010101" pitchFamily="49" charset="-122"/>
                <a:cs typeface="+mn-cs"/>
              </a:rPr>
              <a:t>定义1</a:t>
            </a:r>
            <a:r>
              <a:rPr kumimoji="0" lang="zh-CN" altLang="en-US" sz="2800" b="1" i="0" u="none" strike="noStrike" kern="1200" cap="none" spc="0" normalizeH="0" baseline="0" noProof="0" dirty="0" smtClean="0">
                <a:ln>
                  <a:noFill/>
                </a:ln>
                <a:solidFill>
                  <a:srgbClr val="66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 </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设</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是一个集合，</a:t>
            </a:r>
            <a:r>
              <a:rPr kumimoji="1" lang="en-US" altLang="zh-CN" sz="26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f</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是一个函数，</a:t>
            </a:r>
            <a:r>
              <a:rPr kumimoji="1" lang="en-US" altLang="zh-CN" sz="2600" b="1" i="1" u="none" strike="noStrike" kern="120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mn-cs"/>
              </a:rPr>
              <a:t>f</a:t>
            </a:r>
            <a:r>
              <a:rPr kumimoji="1" lang="zh-CN" altLang="en-US" sz="2600" b="1" i="0" u="none" strike="noStrike" kern="120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mn-cs"/>
              </a:rPr>
              <a:t>：</a:t>
            </a:r>
            <a:r>
              <a:rPr kumimoji="1" lang="en-US" altLang="zh-CN" sz="2600" b="1" i="0" u="none" strike="noStrike" kern="1200" cap="none" spc="0" normalizeH="0" baseline="0" noProof="0" dirty="0" err="1" smtClean="0">
                <a:ln>
                  <a:noFill/>
                </a:ln>
                <a:solidFill>
                  <a:schemeClr val="hlink"/>
                </a:solidFill>
                <a:effectLst/>
                <a:uLnTx/>
                <a:uFillTx/>
                <a:latin typeface="Times New Roman" panose="02020603050405020304" pitchFamily="18" charset="0"/>
                <a:ea typeface="黑体" panose="02010609060101010101" pitchFamily="49" charset="-122"/>
                <a:cs typeface="+mn-cs"/>
              </a:rPr>
              <a:t>A</a:t>
            </a:r>
            <a:r>
              <a:rPr kumimoji="1" lang="en-US" altLang="zh-CN" sz="2600" b="1" i="0" u="none" strike="noStrike" kern="1200" cap="none" spc="0" normalizeH="0" baseline="50000" noProof="0" dirty="0" err="1" smtClean="0">
                <a:ln>
                  <a:noFill/>
                </a:ln>
                <a:solidFill>
                  <a:schemeClr val="hlink"/>
                </a:solidFill>
                <a:effectLst/>
                <a:uLnTx/>
                <a:uFillTx/>
                <a:latin typeface="Times New Roman" panose="02020603050405020304" pitchFamily="18" charset="0"/>
                <a:ea typeface="黑体" panose="02010609060101010101" pitchFamily="49" charset="-122"/>
                <a:cs typeface="+mn-cs"/>
              </a:rPr>
              <a:t>n</a:t>
            </a:r>
            <a:r>
              <a:rPr kumimoji="1" lang="en-US" altLang="zh-CN" sz="2600" b="1" i="0" u="none" strike="noStrike" kern="1200" cap="none" spc="0" normalizeH="0" baseline="0" noProof="0" dirty="0" err="1" smtClean="0">
                <a:ln>
                  <a:noFill/>
                </a:ln>
                <a:solidFill>
                  <a:schemeClr val="hlink"/>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A</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，则称</a:t>
            </a:r>
            <a:r>
              <a:rPr kumimoji="1" lang="en-US" altLang="zh-CN" sz="26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f</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为</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上的</a:t>
            </a:r>
            <a:r>
              <a:rPr kumimoji="1" lang="en-US" altLang="zh-CN" sz="2600" b="1" i="0" u="none" strike="noStrike" kern="120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mn-cs"/>
              </a:rPr>
              <a:t>n</a:t>
            </a:r>
            <a:r>
              <a:rPr kumimoji="1" lang="zh-CN" altLang="en-US" sz="2600" b="1" i="0" u="none" strike="noStrike" kern="120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mn-cs"/>
              </a:rPr>
              <a:t>元运算</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，整数</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n</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称为运算的阶</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元，次</a:t>
            </a:r>
            <a:r>
              <a:rPr kumimoji="1"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t>
            </a:r>
            <a:endParaRPr kumimoji="1" lang="zh-CN" altLang="en-US" sz="2600" b="1" i="0" u="none" strike="noStrike" kern="120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mn-cs"/>
            </a:endParaRPr>
          </a:p>
          <a:p>
            <a:pPr marL="981075" marR="0" lvl="0" indent="-981075"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defRPr/>
            </a:pP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若</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n=1</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，则称</a:t>
            </a:r>
            <a:r>
              <a:rPr kumimoji="1" lang="en-US" altLang="zh-CN" sz="26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f</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A</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为一元运算；</a:t>
            </a:r>
            <a:endPar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981075" marR="0" lvl="0" indent="-981075"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defRPr/>
            </a:pP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若</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n=2</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，则称</a:t>
            </a:r>
            <a:r>
              <a:rPr kumimoji="1" lang="en-US" altLang="zh-CN" sz="26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f</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A</a:t>
            </a:r>
            <a:r>
              <a:rPr kumimoji="1" lang="en-US" altLang="zh-CN" sz="2600" b="1" i="0" u="none" strike="noStrike" kern="1200" cap="none" spc="0" normalizeH="0" baseline="3000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2</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A</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为二元运算。</a:t>
            </a:r>
            <a:endParaRPr kumimoji="1"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endParaRPr>
          </a:p>
          <a:p>
            <a:pPr marL="981075" marR="0" lvl="0" indent="-981075" algn="l" defTabSz="914400" rtl="0" eaLnBrk="1" fontAlgn="base" latinLnBrk="0" hangingPunct="1">
              <a:lnSpc>
                <a:spcPct val="120000"/>
              </a:lnSpc>
              <a:spcBef>
                <a:spcPct val="20000"/>
              </a:spcBef>
              <a:spcAft>
                <a:spcPct val="0"/>
              </a:spcAft>
              <a:buClr>
                <a:schemeClr val="folHlink"/>
              </a:buClr>
              <a:buSzPct val="60000"/>
              <a:buFont typeface="Wingdings" panose="05000000000000000000" pitchFamily="2" charset="2"/>
              <a:buNone/>
              <a:defRPr/>
            </a:pP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若用运算符</a:t>
            </a:r>
            <a:r>
              <a:rPr kumimoji="1" lang="en-US" altLang="zh-CN" sz="2600" b="1" i="0" u="none" strike="noStrike" kern="120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表示二元运算</a:t>
            </a:r>
            <a:r>
              <a:rPr kumimoji="1" lang="en-US" altLang="zh-CN" sz="26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f</a:t>
            </a:r>
            <a:r>
              <a:rPr kumimoji="1" lang="zh-CN" altLang="en-US" sz="26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 </a:t>
            </a:r>
            <a:r>
              <a:rPr kumimoji="1"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rPr>
              <a:t>A</a:t>
            </a:r>
            <a:r>
              <a:rPr kumimoji="1" lang="en-US" altLang="zh-CN" sz="2600" b="1" i="0" u="none" strike="noStrike" kern="1200" cap="none" spc="0" normalizeH="0" baseline="30000" noProof="0" dirty="0">
                <a:ln>
                  <a:noFill/>
                </a:ln>
                <a:solidFill>
                  <a:schemeClr val="tx1"/>
                </a:solidFill>
                <a:effectLst/>
                <a:uLnTx/>
                <a:uFillTx/>
                <a:latin typeface="Times New Roman" panose="02020603050405020304" pitchFamily="18" charset="0"/>
                <a:ea typeface="黑体" panose="02010609060101010101" pitchFamily="49" charset="-122"/>
                <a:cs typeface="+mn-cs"/>
              </a:rPr>
              <a:t>2</a:t>
            </a:r>
            <a:r>
              <a:rPr kumimoji="1" lang="en-US" altLang="zh-CN" sz="26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A</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，则常用</a:t>
            </a:r>
            <a:r>
              <a:rPr kumimoji="1" lang="en-US" altLang="zh-CN" sz="26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x</a:t>
            </a:r>
            <a:r>
              <a:rPr kumimoji="1" lang="en-US" altLang="zh-CN" sz="2600" b="1" i="0" u="none" strike="noStrike" kern="1200" cap="none" spc="0" normalizeH="0" baseline="0" noProof="0" dirty="0" smtClean="0">
                <a:ln>
                  <a:noFill/>
                </a:ln>
                <a:solidFill>
                  <a:schemeClr val="hlink"/>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 </a:t>
            </a:r>
            <a:r>
              <a:rPr kumimoji="1" lang="en-US" altLang="zh-CN" sz="2600" b="1" i="0" u="none" strike="noStrike" kern="1200" cap="none" spc="0" normalizeH="0" baseline="0" noProof="0" dirty="0">
                <a:ln>
                  <a:noFill/>
                </a:ln>
                <a:solidFill>
                  <a:schemeClr val="hlink"/>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 </a:t>
            </a:r>
            <a:r>
              <a:rPr kumimoji="1" lang="en-US" altLang="zh-CN" sz="26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y</a:t>
            </a:r>
            <a:r>
              <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sym typeface="Symbol" panose="05050102010706020507" pitchFamily="18" charset="2"/>
              </a:rPr>
              <a:t>表示</a:t>
            </a:r>
            <a:r>
              <a:rPr kumimoji="1" lang="en-US" altLang="zh-CN" sz="26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f</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(&lt;</a:t>
            </a:r>
            <a:r>
              <a:rPr kumimoji="1" lang="en-US" altLang="zh-CN" sz="2600" b="1" i="1"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49" charset="-122"/>
                <a:cs typeface="+mn-cs"/>
              </a:rPr>
              <a:t>x</a:t>
            </a:r>
            <a:r>
              <a:rPr kumimoji="1" lang="en-US" altLang="zh-CN" sz="26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49" charset="-122"/>
                <a:cs typeface="+mn-cs"/>
              </a:rPr>
              <a:t>y</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rPr>
              <a:t>&gt;).</a:t>
            </a:r>
            <a:endParaRPr kumimoji="1" lang="zh-CN" altLang="en-US"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37219">
                                            <p:txEl>
                                              <p:charRg st="54" end="78"/>
                                            </p:txEl>
                                          </p:spTgt>
                                        </p:tgtEl>
                                        <p:attrNameLst>
                                          <p:attrName>style.visibility</p:attrName>
                                        </p:attrNameLst>
                                      </p:cBhvr>
                                      <p:to>
                                        <p:strVal val="visible"/>
                                      </p:to>
                                    </p:set>
                                    <p:animEffect transition="in" filter="checkerboard(across)">
                                      <p:cBhvr>
                                        <p:cTn id="7" dur="500"/>
                                        <p:tgtEl>
                                          <p:spTgt spid="137219">
                                            <p:txEl>
                                              <p:charRg st="54" end="78"/>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37219">
                                            <p:txEl>
                                              <p:charRg st="78" end="103"/>
                                            </p:txEl>
                                          </p:spTgt>
                                        </p:tgtEl>
                                        <p:attrNameLst>
                                          <p:attrName>style.visibility</p:attrName>
                                        </p:attrNameLst>
                                      </p:cBhvr>
                                      <p:to>
                                        <p:strVal val="visible"/>
                                      </p:to>
                                    </p:set>
                                    <p:animEffect transition="in" filter="checkerboard(across)">
                                      <p:cBhvr>
                                        <p:cTn id="10" dur="500"/>
                                        <p:tgtEl>
                                          <p:spTgt spid="137219">
                                            <p:txEl>
                                              <p:charRg st="78" end="10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37219">
                                            <p:txEl>
                                              <p:charRg st="103" end="143"/>
                                            </p:txEl>
                                          </p:spTgt>
                                        </p:tgtEl>
                                        <p:attrNameLst>
                                          <p:attrName>style.visibility</p:attrName>
                                        </p:attrNameLst>
                                      </p:cBhvr>
                                      <p:to>
                                        <p:strVal val="visible"/>
                                      </p:to>
                                    </p:set>
                                    <p:animEffect transition="in" filter="checkerboard(across)">
                                      <p:cBhvr>
                                        <p:cTn id="13" dur="500"/>
                                        <p:tgtEl>
                                          <p:spTgt spid="137219">
                                            <p:txEl>
                                              <p:charRg st="103" end="1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BB1A60E-6032-4B12-B090-E339FE2AC3E9}"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403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44036" name="Rectangle 3"/>
          <p:cNvSpPr>
            <a:spLocks noGrp="1"/>
          </p:cNvSpPr>
          <p:nvPr>
            <p:ph idx="1" hasCustomPrompt="1"/>
          </p:nvPr>
        </p:nvSpPr>
        <p:spPr>
          <a:xfrm>
            <a:off x="381000" y="1400175"/>
            <a:ext cx="8382000" cy="3324225"/>
          </a:xfrm>
        </p:spPr>
        <p:txBody>
          <a:bodyPr vert="horz" wrap="square" lIns="91440" tIns="45720" rIns="91440" bIns="45720" anchor="t" anchorCtr="0"/>
          <a:p>
            <a:pPr eaLnBrk="1" hangingPunct="1">
              <a:lnSpc>
                <a:spcPct val="120000"/>
              </a:lnSpc>
              <a:buNone/>
            </a:pPr>
            <a:r>
              <a:rPr lang="zh-CN" altLang="en-US" sz="2600" b="1" dirty="0">
                <a:latin typeface="Times New Roman" panose="02020603050405020304" pitchFamily="18" charset="0"/>
                <a:ea typeface="黑体" panose="02010609060101010101" pitchFamily="49" charset="-122"/>
              </a:rPr>
              <a:t>例</a:t>
            </a:r>
            <a:r>
              <a:rPr lang="en-US" altLang="zh-CN" sz="2600" b="1" dirty="0">
                <a:latin typeface="Times New Roman" panose="02020603050405020304" pitchFamily="18" charset="0"/>
                <a:ea typeface="黑体" panose="02010609060101010101" pitchFamily="49" charset="-122"/>
              </a:rPr>
              <a:t>10</a:t>
            </a:r>
            <a:r>
              <a:rPr lang="zh-CN" altLang="en-US" sz="2600" b="1" dirty="0">
                <a:latin typeface="Times New Roman" panose="02020603050405020304" pitchFamily="18" charset="0"/>
                <a:ea typeface="黑体" panose="02010609060101010101" pitchFamily="49" charset="-122"/>
              </a:rPr>
              <a:t>：对于代数系统</a:t>
            </a:r>
            <a:r>
              <a:rPr lang="en-US" altLang="zh-CN" sz="2600" b="1" dirty="0">
                <a:latin typeface="Times New Roman" panose="02020603050405020304" pitchFamily="18" charset="0"/>
                <a:ea typeface="黑体" panose="02010609060101010101" pitchFamily="49" charset="-122"/>
              </a:rPr>
              <a:t>&lt;N</a:t>
            </a:r>
            <a:r>
              <a:rPr lang="en-US" altLang="zh-CN" sz="2600" b="1" baseline="-25000" dirty="0">
                <a:latin typeface="Times New Roman" panose="02020603050405020304" pitchFamily="18" charset="0"/>
                <a:ea typeface="黑体" panose="02010609060101010101" pitchFamily="49" charset="-122"/>
              </a:rPr>
              <a:t>k</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t>
            </a:r>
            <a:r>
              <a:rPr lang="en-US" altLang="zh-CN" sz="2600" b="1" baseline="-25000" dirty="0">
                <a:latin typeface="Times New Roman" panose="02020603050405020304" pitchFamily="18" charset="0"/>
                <a:ea typeface="黑体" panose="02010609060101010101" pitchFamily="49" charset="-122"/>
              </a:rPr>
              <a:t>k</a:t>
            </a:r>
            <a:r>
              <a:rPr lang="en-US" altLang="zh-CN" sz="2600" b="1" dirty="0">
                <a:latin typeface="Times New Roman" panose="02020603050405020304" pitchFamily="18" charset="0"/>
                <a:ea typeface="黑体" panose="02010609060101010101" pitchFamily="49" charset="-122"/>
              </a:rPr>
              <a:t>&gt;</a:t>
            </a:r>
            <a:r>
              <a:rPr lang="zh-CN" altLang="en-US" sz="2600" b="1" dirty="0">
                <a:latin typeface="Times New Roman" panose="02020603050405020304" pitchFamily="18" charset="0"/>
                <a:ea typeface="黑体" panose="02010609060101010101" pitchFamily="49" charset="-122"/>
              </a:rPr>
              <a:t>，这里</a:t>
            </a:r>
            <a:r>
              <a:rPr lang="en-US" altLang="zh-CN" sz="2600" b="1" dirty="0">
                <a:latin typeface="Times New Roman" panose="02020603050405020304" pitchFamily="18" charset="0"/>
                <a:ea typeface="黑体" panose="02010609060101010101" pitchFamily="49" charset="-122"/>
              </a:rPr>
              <a:t>N</a:t>
            </a:r>
            <a:r>
              <a:rPr lang="en-US" altLang="zh-CN" sz="2600" b="1" baseline="-25000" dirty="0">
                <a:latin typeface="Times New Roman" panose="02020603050405020304" pitchFamily="18" charset="0"/>
                <a:ea typeface="黑体" panose="02010609060101010101" pitchFamily="49" charset="-122"/>
              </a:rPr>
              <a:t>k</a:t>
            </a:r>
            <a:r>
              <a:rPr lang="en-US" altLang="zh-CN" sz="2600" b="1" dirty="0">
                <a:latin typeface="Times New Roman" panose="02020603050405020304" pitchFamily="18" charset="0"/>
                <a:ea typeface="黑体" panose="02010609060101010101" pitchFamily="49" charset="-122"/>
              </a:rPr>
              <a:t>={0</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k-1}</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t>
            </a:r>
            <a:r>
              <a:rPr lang="en-US" altLang="zh-CN" sz="2600" b="1" baseline="-25000" dirty="0">
                <a:latin typeface="Times New Roman" panose="02020603050405020304" pitchFamily="18" charset="0"/>
                <a:ea typeface="黑体" panose="02010609060101010101" pitchFamily="49" charset="-122"/>
              </a:rPr>
              <a:t>k</a:t>
            </a:r>
            <a:r>
              <a:rPr lang="zh-CN" altLang="en-US" sz="2600" b="1" dirty="0">
                <a:latin typeface="Times New Roman" panose="02020603050405020304" pitchFamily="18" charset="0"/>
                <a:ea typeface="黑体" panose="02010609060101010101" pitchFamily="49" charset="-122"/>
              </a:rPr>
              <a:t>是定义在</a:t>
            </a:r>
            <a:r>
              <a:rPr lang="en-US" altLang="zh-CN" sz="2600" b="1" dirty="0">
                <a:latin typeface="Times New Roman" panose="02020603050405020304" pitchFamily="18" charset="0"/>
                <a:ea typeface="黑体" panose="02010609060101010101" pitchFamily="49" charset="-122"/>
              </a:rPr>
              <a:t>N</a:t>
            </a:r>
            <a:r>
              <a:rPr lang="en-US" altLang="zh-CN" sz="2600" b="1" baseline="-25000" dirty="0">
                <a:latin typeface="Times New Roman" panose="02020603050405020304" pitchFamily="18" charset="0"/>
                <a:ea typeface="黑体" panose="02010609060101010101" pitchFamily="49" charset="-122"/>
              </a:rPr>
              <a:t>k</a:t>
            </a:r>
            <a:r>
              <a:rPr lang="zh-CN" altLang="en-US" sz="2600" b="1" dirty="0">
                <a:latin typeface="Times New Roman" panose="02020603050405020304" pitchFamily="18" charset="0"/>
                <a:ea typeface="黑体" panose="02010609060101010101" pitchFamily="49" charset="-122"/>
              </a:rPr>
              <a:t>上的模</a:t>
            </a:r>
            <a:r>
              <a:rPr lang="en-US" altLang="zh-CN" sz="2600" b="1" dirty="0">
                <a:latin typeface="Times New Roman" panose="02020603050405020304" pitchFamily="18" charset="0"/>
                <a:ea typeface="黑体" panose="02010609060101010101" pitchFamily="49" charset="-122"/>
              </a:rPr>
              <a:t>k</a:t>
            </a:r>
            <a:r>
              <a:rPr lang="zh-CN" altLang="en-US" sz="2600" b="1" dirty="0">
                <a:latin typeface="Times New Roman" panose="02020603050405020304" pitchFamily="18" charset="0"/>
                <a:ea typeface="黑体" panose="02010609060101010101" pitchFamily="49" charset="-122"/>
              </a:rPr>
              <a:t>加法运算，定义如下：对于任意</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i="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y</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N</a:t>
            </a:r>
            <a:r>
              <a:rPr lang="en-US" altLang="zh-CN" sz="2600" b="1" baseline="-25000" dirty="0">
                <a:latin typeface="Times New Roman" panose="02020603050405020304" pitchFamily="18" charset="0"/>
                <a:ea typeface="黑体" panose="02010609060101010101" pitchFamily="49" charset="-122"/>
              </a:rPr>
              <a:t>k</a:t>
            </a:r>
            <a:r>
              <a:rPr lang="en-US" altLang="zh-CN" sz="2600" b="1" dirty="0">
                <a:latin typeface="Times New Roman" panose="02020603050405020304" pitchFamily="18" charset="0"/>
                <a:ea typeface="黑体" panose="02010609060101010101" pitchFamily="49" charset="-122"/>
              </a:rPr>
              <a:t> </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pP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pP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buNone/>
            </a:pPr>
            <a:r>
              <a:rPr lang="zh-CN" altLang="en-US" sz="2600" b="1" dirty="0">
                <a:latin typeface="Times New Roman" panose="02020603050405020304" pitchFamily="18" charset="0"/>
                <a:ea typeface="黑体" panose="02010609060101010101" pitchFamily="49" charset="-122"/>
              </a:rPr>
              <a:t>   问是否每个元素都有逆元。</a:t>
            </a:r>
            <a:endParaRPr lang="zh-CN" altLang="en-US" sz="2600" b="1" dirty="0">
              <a:latin typeface="Times New Roman" panose="02020603050405020304" pitchFamily="18" charset="0"/>
              <a:ea typeface="黑体" panose="02010609060101010101" pitchFamily="49" charset="-122"/>
            </a:endParaRPr>
          </a:p>
        </p:txBody>
      </p:sp>
      <p:grpSp>
        <p:nvGrpSpPr>
          <p:cNvPr id="44037" name="Group 12"/>
          <p:cNvGrpSpPr/>
          <p:nvPr/>
        </p:nvGrpSpPr>
        <p:grpSpPr>
          <a:xfrm>
            <a:off x="2286000" y="2743200"/>
            <a:ext cx="4176713" cy="1423988"/>
            <a:chOff x="1392" y="1776"/>
            <a:chExt cx="2631" cy="897"/>
          </a:xfrm>
        </p:grpSpPr>
        <p:sp>
          <p:nvSpPr>
            <p:cNvPr id="44039" name="Text Box 9"/>
            <p:cNvSpPr txBox="1"/>
            <p:nvPr/>
          </p:nvSpPr>
          <p:spPr>
            <a:xfrm>
              <a:off x="1392" y="2057"/>
              <a:ext cx="877" cy="384"/>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 +</a:t>
              </a:r>
              <a:r>
                <a:rPr lang="en-US" altLang="zh-CN" sz="2600" b="1" baseline="-25000" dirty="0">
                  <a:latin typeface="Times New Roman" panose="02020603050405020304" pitchFamily="18" charset="0"/>
                </a:rPr>
                <a:t>k</a:t>
              </a:r>
              <a:r>
                <a:rPr lang="en-US" altLang="zh-CN" sz="2600" b="1" dirty="0">
                  <a:latin typeface="Times New Roman" panose="02020603050405020304" pitchFamily="18" charset="0"/>
                </a:rPr>
                <a:t> </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endParaRPr lang="en-US" altLang="zh-CN" sz="2600" b="1" dirty="0"/>
            </a:p>
          </p:txBody>
        </p:sp>
        <p:sp>
          <p:nvSpPr>
            <p:cNvPr id="44040" name="Text Box 10"/>
            <p:cNvSpPr txBox="1"/>
            <p:nvPr/>
          </p:nvSpPr>
          <p:spPr>
            <a:xfrm>
              <a:off x="2269" y="1776"/>
              <a:ext cx="1754" cy="897"/>
            </a:xfrm>
            <a:prstGeom prst="rect">
              <a:avLst/>
            </a:prstGeom>
            <a:solidFill>
              <a:srgbClr val="FFFFFF"/>
            </a:solid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eaLnBrk="1" hangingPunct="1">
                <a:spcBef>
                  <a:spcPct val="0"/>
                </a:spcBef>
                <a:buClrTx/>
                <a:buSzTx/>
                <a:buFontTx/>
                <a:buNone/>
              </a:pP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若</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&lt;</a:t>
              </a:r>
              <a:r>
                <a:rPr lang="en-US" altLang="zh-CN" sz="2600" b="1" i="1" dirty="0">
                  <a:latin typeface="Times New Roman" panose="02020603050405020304" pitchFamily="18" charset="0"/>
                </a:rPr>
                <a:t>k</a:t>
              </a:r>
              <a:endParaRPr lang="en-US" altLang="zh-CN" sz="2600" b="1" i="1" dirty="0">
                <a:latin typeface="Times New Roman" panose="02020603050405020304" pitchFamily="18" charset="0"/>
              </a:endParaRPr>
            </a:p>
            <a:p>
              <a:pPr marL="0" lvl="0" indent="0" algn="just" eaLnBrk="1" hangingPunct="1">
                <a:spcBef>
                  <a:spcPct val="0"/>
                </a:spcBef>
                <a:buClrTx/>
                <a:buSzTx/>
                <a:buFontTx/>
                <a:buNone/>
              </a:pPr>
              <a:endParaRPr lang="en-US" altLang="zh-CN" sz="2600" b="1" dirty="0">
                <a:latin typeface="Times New Roman" panose="02020603050405020304" pitchFamily="18" charset="0"/>
              </a:endParaRPr>
            </a:p>
            <a:p>
              <a:pPr marL="0" lvl="0" indent="0" algn="just" eaLnBrk="1" hangingPunct="1">
                <a:spcBef>
                  <a:spcPct val="0"/>
                </a:spcBef>
                <a:buClrTx/>
                <a:buSzTx/>
                <a:buFontTx/>
                <a:buNone/>
              </a:pP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k</a:t>
              </a:r>
              <a:r>
                <a:rPr lang="en-US" altLang="zh-CN" sz="2600" b="1" dirty="0">
                  <a:latin typeface="Times New Roman" panose="02020603050405020304" pitchFamily="18" charset="0"/>
                </a:rPr>
                <a:t>   </a:t>
              </a:r>
              <a:r>
                <a:rPr lang="zh-CN" altLang="en-US" sz="2600" b="1" dirty="0">
                  <a:latin typeface="Times New Roman" panose="02020603050405020304" pitchFamily="18" charset="0"/>
                </a:rPr>
                <a:t>若</a:t>
              </a:r>
              <a:r>
                <a:rPr lang="en-US" altLang="zh-CN" sz="2600" b="1" i="1" dirty="0">
                  <a:latin typeface="Times New Roman" panose="02020603050405020304" pitchFamily="18" charset="0"/>
                </a:rPr>
                <a:t>x</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y</a:t>
              </a:r>
              <a:r>
                <a:rPr lang="en-US" altLang="zh-CN" sz="2600" b="1" dirty="0">
                  <a:latin typeface="Times New Roman" panose="02020603050405020304" pitchFamily="18" charset="0"/>
                </a:rPr>
                <a:t>≥</a:t>
              </a:r>
              <a:r>
                <a:rPr lang="en-US" altLang="zh-CN" sz="2600" b="1" i="1" dirty="0">
                  <a:latin typeface="Times New Roman" panose="02020603050405020304" pitchFamily="18" charset="0"/>
                </a:rPr>
                <a:t>k</a:t>
              </a:r>
              <a:endParaRPr lang="en-US" altLang="zh-CN" sz="2600" b="1" i="1" dirty="0">
                <a:latin typeface="Times New Roman" panose="02020603050405020304" pitchFamily="18" charset="0"/>
              </a:endParaRPr>
            </a:p>
          </p:txBody>
        </p:sp>
        <p:sp>
          <p:nvSpPr>
            <p:cNvPr id="44041" name="AutoShape 11"/>
            <p:cNvSpPr/>
            <p:nvPr/>
          </p:nvSpPr>
          <p:spPr>
            <a:xfrm>
              <a:off x="2112" y="1968"/>
              <a:ext cx="145" cy="512"/>
            </a:xfrm>
            <a:prstGeom prst="leftBrace">
              <a:avLst>
                <a:gd name="adj1" fmla="val 29425"/>
                <a:gd name="adj2" fmla="val 50000"/>
              </a:avLst>
            </a:prstGeom>
            <a:noFill/>
            <a:ln w="1905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endParaRPr lang="zh-CN" altLang="en-US" sz="2600" b="1" dirty="0">
                <a:latin typeface="Times New Roman" panose="02020603050405020304" pitchFamily="18" charset="0"/>
                <a:ea typeface="黑体" panose="02010609060101010101" pitchFamily="49" charset="-122"/>
              </a:endParaRPr>
            </a:p>
          </p:txBody>
        </p:sp>
      </p:grpSp>
      <p:sp>
        <p:nvSpPr>
          <p:cNvPr id="71693" name="Text Box 13"/>
          <p:cNvSpPr txBox="1"/>
          <p:nvPr/>
        </p:nvSpPr>
        <p:spPr>
          <a:xfrm>
            <a:off x="381000" y="4648200"/>
            <a:ext cx="8153400" cy="1520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571500" lvl="0" indent="-571500" eaLnBrk="1" hangingPunct="1">
              <a:lnSpc>
                <a:spcPct val="120000"/>
              </a:lnSpc>
              <a:spcBef>
                <a:spcPct val="0"/>
              </a:spcBef>
              <a:buClrTx/>
              <a:buSzTx/>
              <a:buFontTx/>
              <a:buNone/>
            </a:pPr>
            <a:r>
              <a:rPr lang="zh-CN" altLang="en-US" sz="2600" b="1" dirty="0">
                <a:latin typeface="Times New Roman" panose="02020603050405020304" pitchFamily="18" charset="0"/>
                <a:ea typeface="黑体" panose="02010609060101010101" pitchFamily="49" charset="-122"/>
              </a:rPr>
              <a:t>解：可以验证，</a:t>
            </a:r>
            <a:r>
              <a:rPr lang="en-US" altLang="zh-CN" sz="2600" b="1" dirty="0">
                <a:latin typeface="Times New Roman" panose="02020603050405020304" pitchFamily="18" charset="0"/>
                <a:ea typeface="黑体" panose="02010609060101010101" pitchFamily="49" charset="-122"/>
              </a:rPr>
              <a:t>+</a:t>
            </a:r>
            <a:r>
              <a:rPr lang="en-US" altLang="zh-CN" sz="2600" b="1" baseline="-25000" dirty="0">
                <a:latin typeface="Times New Roman" panose="02020603050405020304" pitchFamily="18" charset="0"/>
                <a:ea typeface="黑体" panose="02010609060101010101" pitchFamily="49" charset="-122"/>
              </a:rPr>
              <a:t>k</a:t>
            </a:r>
            <a:r>
              <a:rPr lang="zh-CN" altLang="en-US" sz="2600" b="1" dirty="0">
                <a:latin typeface="Times New Roman" panose="02020603050405020304" pitchFamily="18" charset="0"/>
                <a:ea typeface="黑体" panose="02010609060101010101" pitchFamily="49" charset="-122"/>
              </a:rPr>
              <a:t>是一个可结合的二元运算，</a:t>
            </a:r>
            <a:r>
              <a:rPr lang="en-US" altLang="zh-CN" sz="2600" b="1" dirty="0">
                <a:latin typeface="Times New Roman" panose="02020603050405020304" pitchFamily="18" charset="0"/>
                <a:ea typeface="黑体" panose="02010609060101010101" pitchFamily="49" charset="-122"/>
              </a:rPr>
              <a:t>N</a:t>
            </a:r>
            <a:r>
              <a:rPr lang="en-US" altLang="zh-CN" sz="2600" b="1" baseline="-25000" dirty="0">
                <a:latin typeface="Times New Roman" panose="02020603050405020304" pitchFamily="18" charset="0"/>
                <a:ea typeface="黑体" panose="02010609060101010101" pitchFamily="49" charset="-122"/>
              </a:rPr>
              <a:t>k</a:t>
            </a:r>
            <a:r>
              <a:rPr lang="zh-CN" altLang="en-US" sz="2600" b="1" dirty="0">
                <a:latin typeface="Times New Roman" panose="02020603050405020304" pitchFamily="18" charset="0"/>
                <a:ea typeface="黑体" panose="02010609060101010101" pitchFamily="49" charset="-122"/>
              </a:rPr>
              <a:t>中关于   运算</a:t>
            </a:r>
            <a:r>
              <a:rPr lang="en-US" altLang="zh-CN" sz="2600" b="1" dirty="0">
                <a:latin typeface="Times New Roman" panose="02020603050405020304" pitchFamily="18" charset="0"/>
                <a:ea typeface="黑体" panose="02010609060101010101" pitchFamily="49" charset="-122"/>
              </a:rPr>
              <a:t>+</a:t>
            </a:r>
            <a:r>
              <a:rPr lang="en-US" altLang="zh-CN" sz="2600" b="1" baseline="-25000" dirty="0">
                <a:latin typeface="Times New Roman" panose="02020603050405020304" pitchFamily="18" charset="0"/>
                <a:ea typeface="黑体" panose="02010609060101010101" pitchFamily="49" charset="-122"/>
              </a:rPr>
              <a:t>k</a:t>
            </a:r>
            <a:r>
              <a:rPr lang="zh-CN" altLang="en-US" sz="2600" b="1" dirty="0">
                <a:latin typeface="Times New Roman" panose="02020603050405020304" pitchFamily="18" charset="0"/>
                <a:ea typeface="黑体" panose="02010609060101010101" pitchFamily="49" charset="-122"/>
              </a:rPr>
              <a:t>的幺元是</a:t>
            </a:r>
            <a:r>
              <a:rPr lang="en-US" altLang="zh-CN" sz="2600" b="1" dirty="0">
                <a:latin typeface="Times New Roman" panose="02020603050405020304" pitchFamily="18" charset="0"/>
                <a:ea typeface="黑体" panose="02010609060101010101" pitchFamily="49" charset="-122"/>
              </a:rPr>
              <a:t>0</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N</a:t>
            </a:r>
            <a:r>
              <a:rPr lang="en-US" altLang="zh-CN" sz="2600" b="1" baseline="-25000" dirty="0">
                <a:latin typeface="Times New Roman" panose="02020603050405020304" pitchFamily="18" charset="0"/>
                <a:ea typeface="黑体" panose="02010609060101010101" pitchFamily="49" charset="-122"/>
              </a:rPr>
              <a:t>k</a:t>
            </a:r>
            <a:r>
              <a:rPr lang="zh-CN" altLang="en-US" sz="2600" b="1" dirty="0">
                <a:latin typeface="Times New Roman" panose="02020603050405020304" pitchFamily="18" charset="0"/>
                <a:ea typeface="黑体" panose="02010609060101010101" pitchFamily="49" charset="-122"/>
              </a:rPr>
              <a:t>中的每一个元素都有唯一的逆元，即</a:t>
            </a:r>
            <a:r>
              <a:rPr lang="en-US" altLang="zh-CN" sz="2600" b="1" dirty="0">
                <a:latin typeface="Times New Roman" panose="02020603050405020304" pitchFamily="18" charset="0"/>
                <a:ea typeface="黑体" panose="02010609060101010101" pitchFamily="49" charset="-122"/>
              </a:rPr>
              <a:t>0</a:t>
            </a:r>
            <a:r>
              <a:rPr lang="zh-CN" altLang="en-US" sz="2600" b="1" dirty="0">
                <a:latin typeface="Times New Roman" panose="02020603050405020304" pitchFamily="18" charset="0"/>
                <a:ea typeface="黑体" panose="02010609060101010101" pitchFamily="49" charset="-122"/>
              </a:rPr>
              <a:t>的逆元是</a:t>
            </a:r>
            <a:r>
              <a:rPr lang="en-US" altLang="zh-CN" sz="2600" b="1" dirty="0">
                <a:latin typeface="Times New Roman" panose="02020603050405020304" pitchFamily="18" charset="0"/>
                <a:ea typeface="黑体" panose="02010609060101010101" pitchFamily="49" charset="-122"/>
              </a:rPr>
              <a:t>0</a:t>
            </a:r>
            <a:r>
              <a:rPr lang="zh-CN" altLang="en-US" sz="2600" b="1" dirty="0">
                <a:latin typeface="Times New Roman" panose="02020603050405020304" pitchFamily="18" charset="0"/>
                <a:ea typeface="黑体" panose="02010609060101010101" pitchFamily="49" charset="-122"/>
              </a:rPr>
              <a:t>，每个非零元素</a:t>
            </a:r>
            <a:r>
              <a:rPr lang="en-US" altLang="zh-CN" sz="2600" b="1" i="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的逆元是</a:t>
            </a:r>
            <a:r>
              <a:rPr lang="en-US" altLang="zh-CN" sz="2600" b="1" i="1" dirty="0">
                <a:latin typeface="Times New Roman" panose="02020603050405020304" pitchFamily="18" charset="0"/>
                <a:ea typeface="黑体" panose="02010609060101010101" pitchFamily="49" charset="-122"/>
              </a:rPr>
              <a:t>k</a:t>
            </a:r>
            <a:r>
              <a:rPr lang="en-US" altLang="zh-CN" sz="2600" b="1" dirty="0">
                <a:latin typeface="Times New Roman" panose="02020603050405020304" pitchFamily="18" charset="0"/>
                <a:ea typeface="黑体" panose="02010609060101010101" pitchFamily="49" charset="-122"/>
              </a:rPr>
              <a:t>-</a:t>
            </a:r>
            <a:r>
              <a:rPr lang="en-US" altLang="zh-CN" sz="2600" b="1" i="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93"/>
                                        </p:tgtEl>
                                        <p:attrNameLst>
                                          <p:attrName>style.visibility</p:attrName>
                                        </p:attrNameLst>
                                      </p:cBhvr>
                                      <p:to>
                                        <p:strVal val="visible"/>
                                      </p:to>
                                    </p:set>
                                    <p:anim calcmode="lin" valueType="num">
                                      <p:cBhvr additive="base">
                                        <p:cTn id="7" dur="500" fill="hold"/>
                                        <p:tgtEl>
                                          <p:spTgt spid="71693"/>
                                        </p:tgtEl>
                                        <p:attrNameLst>
                                          <p:attrName>ppt_x</p:attrName>
                                        </p:attrNameLst>
                                      </p:cBhvr>
                                      <p:tavLst>
                                        <p:tav tm="0">
                                          <p:val>
                                            <p:strVal val="#ppt_x"/>
                                          </p:val>
                                        </p:tav>
                                        <p:tav tm="100000">
                                          <p:val>
                                            <p:strVal val="#ppt_x"/>
                                          </p:val>
                                        </p:tav>
                                      </p:tavLst>
                                    </p:anim>
                                    <p:anim calcmode="lin" valueType="num">
                                      <p:cBhvr additive="base">
                                        <p:cTn id="8" dur="500" fill="hold"/>
                                        <p:tgtEl>
                                          <p:spTgt spid="716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12190C3-DF93-4C9D-8854-62544929A2E5}"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505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72707" name="Rectangle 3"/>
          <p:cNvSpPr>
            <a:spLocks noGrp="1"/>
          </p:cNvSpPr>
          <p:nvPr>
            <p:ph idx="1" hasCustomPrompt="1"/>
          </p:nvPr>
        </p:nvSpPr>
        <p:spPr>
          <a:xfrm>
            <a:off x="381000" y="1400175"/>
            <a:ext cx="8153400" cy="4619625"/>
          </a:xfrm>
        </p:spPr>
        <p:txBody>
          <a:bodyPr vert="horz" wrap="square" lIns="91440" tIns="45720" rIns="91440" bIns="45720" anchor="t" anchorCtr="0"/>
          <a:p>
            <a:pPr marL="865505" indent="-865505" defTabSz="914400" eaLnBrk="1" hangingPunct="1">
              <a:lnSpc>
                <a:spcPct val="120000"/>
              </a:lnSpc>
              <a:buNone/>
              <a:tabLst>
                <a:tab pos="675005" algn="l"/>
              </a:tabLst>
            </a:pPr>
            <a:r>
              <a:rPr lang="zh-CN" altLang="en-US" sz="2600" b="1" dirty="0">
                <a:solidFill>
                  <a:srgbClr val="0000CC"/>
                </a:solidFill>
                <a:latin typeface="Times New Roman" panose="02020603050405020304" pitchFamily="18" charset="0"/>
                <a:ea typeface="黑体" panose="02010609060101010101" pitchFamily="49" charset="-122"/>
              </a:rPr>
              <a:t>二元运算的性质与</a:t>
            </a:r>
            <a:r>
              <a:rPr lang="zh-CN" altLang="en-US" sz="2600" b="1" dirty="0">
                <a:solidFill>
                  <a:schemeClr val="hlink"/>
                </a:solidFill>
                <a:latin typeface="Times New Roman" panose="02020603050405020304" pitchFamily="18" charset="0"/>
                <a:ea typeface="黑体" panose="02010609060101010101" pitchFamily="49" charset="-122"/>
              </a:rPr>
              <a:t>运算表</a:t>
            </a:r>
            <a:r>
              <a:rPr lang="zh-CN" altLang="en-US" sz="2600" b="1" dirty="0">
                <a:solidFill>
                  <a:srgbClr val="0000CC"/>
                </a:solidFill>
                <a:latin typeface="Times New Roman" panose="02020603050405020304" pitchFamily="18" charset="0"/>
                <a:ea typeface="黑体" panose="02010609060101010101" pitchFamily="49" charset="-122"/>
              </a:rPr>
              <a:t>的关系</a:t>
            </a:r>
            <a:endParaRPr lang="zh-CN" altLang="en-US" sz="2600" b="1" dirty="0">
              <a:solidFill>
                <a:srgbClr val="0000CC"/>
              </a:solidFill>
              <a:latin typeface="Times New Roman" panose="02020603050405020304" pitchFamily="18" charset="0"/>
              <a:ea typeface="黑体" panose="02010609060101010101" pitchFamily="49" charset="-122"/>
            </a:endParaRPr>
          </a:p>
          <a:p>
            <a:pPr marL="865505" indent="-865505" defTabSz="914400" eaLnBrk="1" hangingPunct="1">
              <a:lnSpc>
                <a:spcPct val="120000"/>
              </a:lnSpc>
              <a:buNone/>
              <a:tabLst>
                <a:tab pos="675005" algn="l"/>
              </a:tabLst>
            </a:pPr>
            <a:r>
              <a:rPr lang="en-US" altLang="zh-CN" sz="2600" b="1" dirty="0">
                <a:latin typeface="Times New Roman" panose="02020603050405020304" pitchFamily="18" charset="0"/>
                <a:ea typeface="黑体" panose="02010609060101010101" pitchFamily="49" charset="-122"/>
              </a:rPr>
              <a:t>    &lt;A</a:t>
            </a:r>
            <a:r>
              <a:rPr lang="zh-CN" altLang="en-US"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&gt;</a:t>
            </a:r>
            <a:r>
              <a:rPr lang="zh-CN" altLang="en-US" sz="2600" b="1" dirty="0">
                <a:latin typeface="Times New Roman" panose="02020603050405020304" pitchFamily="18" charset="0"/>
                <a:ea typeface="黑体" panose="02010609060101010101" pitchFamily="49" charset="-122"/>
              </a:rPr>
              <a:t>是一个代数系统，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是</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上的一个二元运算。</a:t>
            </a:r>
            <a:endParaRPr lang="zh-CN" altLang="en-US" sz="2600" b="1" dirty="0">
              <a:latin typeface="Times New Roman" panose="02020603050405020304" pitchFamily="18" charset="0"/>
              <a:ea typeface="黑体" panose="02010609060101010101" pitchFamily="49" charset="-122"/>
            </a:endParaRPr>
          </a:p>
          <a:p>
            <a:pPr marL="865505" indent="-865505" defTabSz="914400" eaLnBrk="1" hangingPunct="1">
              <a:lnSpc>
                <a:spcPct val="120000"/>
              </a:lnSpc>
              <a:buNone/>
              <a:tabLst>
                <a:tab pos="675005" algn="l"/>
              </a:tabLst>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具有</a:t>
            </a:r>
            <a:r>
              <a:rPr lang="zh-CN" altLang="en-US" sz="2600" b="1" dirty="0">
                <a:solidFill>
                  <a:schemeClr val="hlink"/>
                </a:solidFill>
                <a:latin typeface="Times New Roman" panose="02020603050405020304" pitchFamily="18" charset="0"/>
                <a:ea typeface="黑体" panose="02010609060101010101" pitchFamily="49" charset="-122"/>
              </a:rPr>
              <a:t>可交换性</a:t>
            </a:r>
            <a:r>
              <a:rPr lang="zh-CN" altLang="en-US" sz="2600" b="1" dirty="0">
                <a:latin typeface="Times New Roman" panose="02020603050405020304" pitchFamily="18" charset="0"/>
                <a:ea typeface="黑体" panose="02010609060101010101" pitchFamily="49" charset="-122"/>
              </a:rPr>
              <a:t>，当且仅当运算表关于主对角线是对称的。</a:t>
            </a:r>
            <a:endParaRPr lang="zh-CN" altLang="en-US" sz="2600" b="1" dirty="0">
              <a:latin typeface="Times New Roman" panose="02020603050405020304" pitchFamily="18" charset="0"/>
              <a:ea typeface="黑体" panose="02010609060101010101" pitchFamily="49" charset="-122"/>
            </a:endParaRPr>
          </a:p>
          <a:p>
            <a:pPr marL="865505" indent="-865505" defTabSz="914400" eaLnBrk="1" hangingPunct="1">
              <a:lnSpc>
                <a:spcPct val="120000"/>
              </a:lnSpc>
              <a:buNone/>
              <a:tabLst>
                <a:tab pos="675005" algn="l"/>
              </a:tabLst>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）运算</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具有</a:t>
            </a:r>
            <a:r>
              <a:rPr lang="zh-CN" altLang="en-US" sz="2600" b="1" dirty="0">
                <a:solidFill>
                  <a:schemeClr val="hlink"/>
                </a:solidFill>
                <a:latin typeface="Times New Roman" panose="02020603050405020304" pitchFamily="18" charset="0"/>
                <a:ea typeface="黑体" panose="02010609060101010101" pitchFamily="49" charset="-122"/>
              </a:rPr>
              <a:t>幂等性</a:t>
            </a:r>
            <a:r>
              <a:rPr lang="zh-CN" altLang="en-US" sz="2600" b="1" dirty="0">
                <a:latin typeface="Times New Roman" panose="02020603050405020304" pitchFamily="18" charset="0"/>
                <a:ea typeface="黑体" panose="02010609060101010101" pitchFamily="49" charset="-122"/>
              </a:rPr>
              <a:t>，当且仅当运算表的主对角线上的每一元素与它所在行（列）的表头元素相同。</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2707">
                                            <p:txEl>
                                              <p:charRg st="47" end="7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2707">
                                            <p:txEl>
                                              <p:charRg st="79" end="12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7"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83110AD-01DD-4822-B3A2-13B82CAE12BD}"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4608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§5-2   </a:t>
            </a:r>
            <a:r>
              <a:rPr lang="zh-CN" altLang="en-US" sz="3200" b="1" dirty="0">
                <a:solidFill>
                  <a:srgbClr val="0000CC"/>
                </a:solidFill>
                <a:latin typeface="Arial" panose="020B0604020202020204" pitchFamily="34" charset="0"/>
                <a:ea typeface="黑体" panose="02010609060101010101" pitchFamily="49" charset="-122"/>
              </a:rPr>
              <a:t>运算及其性质</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46084" name="Rectangle 3"/>
          <p:cNvSpPr>
            <a:spLocks noGrp="1"/>
          </p:cNvSpPr>
          <p:nvPr>
            <p:ph idx="1" hasCustomPrompt="1"/>
          </p:nvPr>
        </p:nvSpPr>
        <p:spPr>
          <a:xfrm>
            <a:off x="381000" y="1400175"/>
            <a:ext cx="8305800" cy="4619625"/>
          </a:xfrm>
        </p:spPr>
        <p:txBody>
          <a:bodyPr vert="horz" wrap="square" lIns="91440" tIns="45720" rIns="91440" bIns="45720" anchor="t" anchorCtr="0"/>
          <a:p>
            <a:pPr marL="762000" indent="-762000" eaLnBrk="1" hangingPunct="1">
              <a:lnSpc>
                <a:spcPct val="120000"/>
              </a:lnSpc>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3</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关于</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solidFill>
                  <a:schemeClr val="hlink"/>
                </a:solidFill>
                <a:latin typeface="Times New Roman" panose="02020603050405020304" pitchFamily="18" charset="0"/>
                <a:ea typeface="黑体" panose="02010609060101010101" pitchFamily="49" charset="-122"/>
              </a:rPr>
              <a:t>有零元</a:t>
            </a:r>
            <a:r>
              <a:rPr lang="zh-CN" altLang="en-US" sz="2600" b="1" dirty="0">
                <a:latin typeface="Times New Roman" panose="02020603050405020304" pitchFamily="18" charset="0"/>
                <a:ea typeface="黑体" panose="02010609060101010101" pitchFamily="49" charset="-122"/>
              </a:rPr>
              <a:t>，当且仅当该元素所对应的行和列中元素都与该元素相同。</a:t>
            </a:r>
            <a:endParaRPr lang="zh-CN" altLang="en-US" sz="2600" b="1" dirty="0">
              <a:latin typeface="Times New Roman" panose="02020603050405020304" pitchFamily="18" charset="0"/>
              <a:ea typeface="黑体" panose="02010609060101010101" pitchFamily="49" charset="-122"/>
            </a:endParaRPr>
          </a:p>
          <a:p>
            <a:pPr marL="762000" indent="-762000" eaLnBrk="1" hangingPunct="1">
              <a:lnSpc>
                <a:spcPct val="120000"/>
              </a:lnSpc>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4</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关于</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solidFill>
                  <a:schemeClr val="hlink"/>
                </a:solidFill>
                <a:latin typeface="Times New Roman" panose="02020603050405020304" pitchFamily="18" charset="0"/>
                <a:ea typeface="黑体" panose="02010609060101010101" pitchFamily="49" charset="-122"/>
              </a:rPr>
              <a:t>有幺元</a:t>
            </a:r>
            <a:r>
              <a:rPr lang="zh-CN" altLang="en-US" sz="2600" b="1" dirty="0">
                <a:latin typeface="Times New Roman" panose="02020603050405020304" pitchFamily="18" charset="0"/>
                <a:ea typeface="黑体" panose="02010609060101010101" pitchFamily="49" charset="-122"/>
              </a:rPr>
              <a:t>，当且仅当该元素所对应的行和列依次与运算表的行和列相一致。</a:t>
            </a:r>
            <a:endParaRPr lang="zh-CN" altLang="en-US" sz="2600" b="1" dirty="0">
              <a:latin typeface="Times New Roman" panose="02020603050405020304" pitchFamily="18" charset="0"/>
              <a:ea typeface="黑体" panose="02010609060101010101" pitchFamily="49" charset="-122"/>
            </a:endParaRPr>
          </a:p>
          <a:p>
            <a:pPr marL="762000" indent="-762000" eaLnBrk="1" hangingPunct="1">
              <a:lnSpc>
                <a:spcPct val="120000"/>
              </a:lnSpc>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5</a:t>
            </a:r>
            <a:r>
              <a:rPr lang="zh-CN" altLang="en-US" sz="2600" b="1" dirty="0">
                <a:latin typeface="Times New Roman" panose="02020603050405020304" pitchFamily="18" charset="0"/>
                <a:ea typeface="黑体" panose="02010609060101010101" pitchFamily="49" charset="-122"/>
              </a:rPr>
              <a:t>）设</a:t>
            </a:r>
            <a:r>
              <a:rPr lang="en-US" altLang="zh-CN" sz="2600" b="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中有幺元，</a:t>
            </a:r>
            <a:r>
              <a:rPr lang="en-US" altLang="zh-CN" sz="2600" b="1" i="1" dirty="0">
                <a:solidFill>
                  <a:schemeClr val="hlink"/>
                </a:solidFill>
                <a:latin typeface="Times New Roman" panose="02020603050405020304" pitchFamily="18" charset="0"/>
                <a:ea typeface="黑体" panose="02010609060101010101" pitchFamily="49" charset="-122"/>
              </a:rPr>
              <a:t>a</a:t>
            </a:r>
            <a:r>
              <a:rPr lang="zh-CN" altLang="en-US" sz="2600" b="1" dirty="0">
                <a:solidFill>
                  <a:schemeClr val="hlink"/>
                </a:solidFill>
                <a:latin typeface="Times New Roman" panose="02020603050405020304" pitchFamily="18" charset="0"/>
                <a:ea typeface="黑体" panose="02010609060101010101" pitchFamily="49" charset="-122"/>
              </a:rPr>
              <a:t>和</a:t>
            </a:r>
            <a:r>
              <a:rPr lang="en-US" altLang="zh-CN" sz="2600" b="1" i="1" dirty="0">
                <a:solidFill>
                  <a:schemeClr val="hlink"/>
                </a:solidFill>
                <a:latin typeface="Times New Roman" panose="02020603050405020304" pitchFamily="18" charset="0"/>
                <a:ea typeface="黑体" panose="02010609060101010101" pitchFamily="49" charset="-122"/>
              </a:rPr>
              <a:t>b</a:t>
            </a:r>
            <a:r>
              <a:rPr lang="zh-CN" altLang="en-US" sz="2600" b="1" dirty="0">
                <a:solidFill>
                  <a:schemeClr val="hlink"/>
                </a:solidFill>
                <a:latin typeface="Times New Roman" panose="02020603050405020304" pitchFamily="18" charset="0"/>
                <a:ea typeface="黑体" panose="02010609060101010101" pitchFamily="49" charset="-122"/>
              </a:rPr>
              <a:t>互逆</a:t>
            </a:r>
            <a:r>
              <a:rPr lang="zh-CN" altLang="en-US" sz="2600" b="1" dirty="0">
                <a:latin typeface="Times New Roman" panose="02020603050405020304" pitchFamily="18" charset="0"/>
                <a:ea typeface="黑体" panose="02010609060101010101" pitchFamily="49" charset="-122"/>
              </a:rPr>
              <a:t>，当且仅当位于</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所在行，</a:t>
            </a:r>
            <a:r>
              <a:rPr lang="en-US" altLang="zh-CN" sz="2600" b="1" i="1" dirty="0">
                <a:latin typeface="Times New Roman" panose="02020603050405020304" pitchFamily="18" charset="0"/>
                <a:ea typeface="黑体" panose="02010609060101010101" pitchFamily="49" charset="-122"/>
              </a:rPr>
              <a:t>b</a:t>
            </a:r>
            <a:r>
              <a:rPr lang="zh-CN" altLang="en-US" sz="2600" b="1" dirty="0">
                <a:latin typeface="Times New Roman" panose="02020603050405020304" pitchFamily="18" charset="0"/>
                <a:ea typeface="黑体" panose="02010609060101010101" pitchFamily="49" charset="-122"/>
              </a:rPr>
              <a:t>所在列的元素以及其</a:t>
            </a:r>
            <a:r>
              <a:rPr lang="en-US" altLang="zh-CN" sz="2600" b="1" i="1" dirty="0">
                <a:latin typeface="Times New Roman" panose="02020603050405020304" pitchFamily="18" charset="0"/>
                <a:ea typeface="黑体" panose="02010609060101010101" pitchFamily="49" charset="-122"/>
              </a:rPr>
              <a:t>b</a:t>
            </a:r>
            <a:r>
              <a:rPr lang="zh-CN" altLang="en-US" sz="2600" b="1" dirty="0">
                <a:latin typeface="Times New Roman" panose="02020603050405020304" pitchFamily="18" charset="0"/>
                <a:ea typeface="黑体" panose="02010609060101010101" pitchFamily="49" charset="-122"/>
              </a:rPr>
              <a:t>所在行，</a:t>
            </a:r>
            <a:r>
              <a:rPr lang="en-US" altLang="zh-CN" sz="2600" b="1" i="1" dirty="0">
                <a:latin typeface="Times New Roman" panose="02020603050405020304" pitchFamily="18" charset="0"/>
                <a:ea typeface="黑体" panose="02010609060101010101" pitchFamily="49" charset="-122"/>
              </a:rPr>
              <a:t>a</a:t>
            </a:r>
            <a:r>
              <a:rPr lang="zh-CN" altLang="en-US" sz="2600" b="1" dirty="0">
                <a:latin typeface="Times New Roman" panose="02020603050405020304" pitchFamily="18" charset="0"/>
                <a:ea typeface="黑体" panose="02010609060101010101" pitchFamily="49" charset="-122"/>
              </a:rPr>
              <a:t>所在列的元素都是幺元。 </a:t>
            </a:r>
            <a:endParaRPr lang="zh-CN" altLang="en-US" sz="2600" b="1" dirty="0">
              <a:latin typeface="Times New Roman" panose="02020603050405020304" pitchFamily="18" charset="0"/>
              <a:ea typeface="黑体" panose="02010609060101010101" pitchFamily="49" charset="-122"/>
            </a:endParaRPr>
          </a:p>
          <a:p>
            <a:pPr marL="762000" indent="-762000" eaLnBrk="1" hangingPunct="1">
              <a:lnSpc>
                <a:spcPct val="120000"/>
              </a:lnSpc>
            </a:pP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381D620-4BD7-4776-BF8A-E980E7E3D824}"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819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§5-1  </a:t>
            </a:r>
            <a:r>
              <a:rPr lang="zh-CN" altLang="en-US" sz="3200" b="1" dirty="0">
                <a:solidFill>
                  <a:srgbClr val="0000CC"/>
                </a:solidFill>
                <a:latin typeface="Arial" panose="020B0604020202020204" pitchFamily="34" charset="0"/>
                <a:ea typeface="黑体" panose="02010609060101010101" pitchFamily="49" charset="-122"/>
              </a:rPr>
              <a:t>代数系统的引入</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40291" name="Rectangle 3"/>
          <p:cNvSpPr>
            <a:spLocks noGrp="1"/>
          </p:cNvSpPr>
          <p:nvPr>
            <p:ph idx="1" hasCustomPrompt="1"/>
          </p:nvPr>
        </p:nvSpPr>
        <p:spPr>
          <a:xfrm>
            <a:off x="381000" y="1400175"/>
            <a:ext cx="8305800" cy="4924425"/>
          </a:xfrm>
        </p:spPr>
        <p:txBody>
          <a:bodyPr vert="horz" wrap="square" lIns="91440" tIns="45720" rIns="91440" bIns="45720" anchor="t" anchorCtr="0"/>
          <a:p>
            <a:pPr eaLnBrk="1" hangingPunct="1">
              <a:lnSpc>
                <a:spcPct val="110000"/>
              </a:lnSpc>
              <a:buNone/>
            </a:pPr>
            <a:r>
              <a:rPr lang="zh-CN" altLang="en-US" sz="2600" b="1" dirty="0">
                <a:latin typeface="Times New Roman" panose="02020603050405020304" pitchFamily="18" charset="0"/>
                <a:ea typeface="黑体" panose="02010609060101010101" pitchFamily="49" charset="-122"/>
              </a:rPr>
              <a:t>例：（1）在整数集</a:t>
            </a:r>
            <a:r>
              <a:rPr lang="en-US" altLang="zh-CN" sz="2600" b="1" dirty="0">
                <a:latin typeface="Times New Roman" panose="02020603050405020304" pitchFamily="18" charset="0"/>
                <a:ea typeface="黑体" panose="02010609060101010101" pitchFamily="49" charset="-122"/>
              </a:rPr>
              <a:t>I</a:t>
            </a:r>
            <a:r>
              <a:rPr lang="zh-CN" altLang="en-US" sz="2600" b="1" dirty="0">
                <a:latin typeface="Times New Roman" panose="02020603050405020304" pitchFamily="18" charset="0"/>
                <a:ea typeface="黑体" panose="02010609060101010101" pitchFamily="49" charset="-122"/>
              </a:rPr>
              <a:t>和实数集</a:t>
            </a:r>
            <a:r>
              <a:rPr lang="en-US" altLang="zh-CN" sz="2600" b="1" dirty="0">
                <a:latin typeface="Times New Roman" panose="02020603050405020304" pitchFamily="18" charset="0"/>
                <a:ea typeface="黑体" panose="02010609060101010101" pitchFamily="49" charset="-122"/>
              </a:rPr>
              <a:t>R</a:t>
            </a:r>
            <a:r>
              <a:rPr lang="zh-CN" altLang="en-US" sz="2600" b="1" dirty="0">
                <a:latin typeface="Times New Roman" panose="02020603050405020304" pitchFamily="18" charset="0"/>
                <a:ea typeface="黑体" panose="02010609060101010101" pitchFamily="49" charset="-122"/>
              </a:rPr>
              <a:t>中，</a:t>
            </a:r>
            <a:r>
              <a:rPr lang="zh-CN" altLang="en-US" sz="2600" b="1" dirty="0">
                <a:solidFill>
                  <a:schemeClr val="hlink"/>
                </a:solidFill>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均为二元运算</a:t>
            </a:r>
            <a:r>
              <a:rPr lang="en-US" altLang="zh-CN"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eaLnBrk="1" hangingPunct="1">
              <a:lnSpc>
                <a:spcPct val="110000"/>
              </a:lnSpc>
              <a:buNone/>
            </a:pPr>
            <a:r>
              <a:rPr lang="zh-CN" altLang="en-US" sz="2600" b="1" dirty="0">
                <a:latin typeface="Times New Roman" panose="02020603050405020304" pitchFamily="18" charset="0"/>
                <a:ea typeface="黑体" panose="02010609060101010101" pitchFamily="49" charset="-122"/>
              </a:rPr>
              <a:t>        （2）在集合</a:t>
            </a:r>
            <a:r>
              <a:rPr lang="en-US" altLang="zh-CN" sz="2600" b="1" dirty="0">
                <a:latin typeface="Times New Roman" panose="02020603050405020304" pitchFamily="18" charset="0"/>
                <a:ea typeface="黑体" panose="02010609060101010101" pitchFamily="49" charset="-122"/>
              </a:rPr>
              <a:t>Z</a:t>
            </a:r>
            <a:r>
              <a:rPr lang="zh-CN" altLang="en-US" sz="2600" b="1" dirty="0">
                <a:latin typeface="Times New Roman" panose="02020603050405020304" pitchFamily="18" charset="0"/>
                <a:ea typeface="黑体" panose="02010609060101010101" pitchFamily="49" charset="-122"/>
              </a:rPr>
              <a:t>的幂集</a:t>
            </a:r>
            <a:r>
              <a:rPr lang="en-US" altLang="zh-CN" sz="2600" b="1" i="1" dirty="0">
                <a:solidFill>
                  <a:srgbClr val="000000"/>
                </a:solidFill>
                <a:latin typeface="Times New Roman" panose="02020603050405020304" pitchFamily="18" charset="0"/>
                <a:ea typeface="黑体" panose="02010609060101010101" pitchFamily="49" charset="-122"/>
                <a:sym typeface="Euclid Symbol" pitchFamily="18" charset="2"/>
              </a:rPr>
              <a:t>P</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Z)</a:t>
            </a:r>
            <a:r>
              <a:rPr lang="zh-CN" altLang="en-US" sz="2600" b="1" dirty="0">
                <a:latin typeface="Times New Roman" panose="02020603050405020304" pitchFamily="18" charset="0"/>
                <a:ea typeface="黑体" panose="02010609060101010101" pitchFamily="49" charset="-122"/>
              </a:rPr>
              <a:t>中，</a:t>
            </a:r>
            <a:r>
              <a:rPr lang="zh-CN" altLang="en-US"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均为二元运算，而“~”是一元运算</a:t>
            </a:r>
            <a:r>
              <a:rPr lang="en-US" altLang="zh-CN"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eaLnBrk="1" hangingPunct="1">
              <a:lnSpc>
                <a:spcPct val="110000"/>
              </a:lnSpc>
              <a:buNone/>
            </a:pPr>
            <a:r>
              <a:rPr lang="zh-CN" altLang="en-US" sz="2600" b="1" dirty="0">
                <a:latin typeface="Times New Roman" panose="02020603050405020304" pitchFamily="18" charset="0"/>
                <a:ea typeface="黑体" panose="02010609060101010101" pitchFamily="49" charset="-122"/>
              </a:rPr>
              <a:t>        （3）{命题公式}中，</a:t>
            </a:r>
            <a:r>
              <a:rPr lang="zh-CN" altLang="en-US" sz="2600" b="1" dirty="0">
                <a:solidFill>
                  <a:schemeClr val="hlink"/>
                </a:solidFill>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均为二元运算，而“</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”为一元运算</a:t>
            </a:r>
            <a:r>
              <a:rPr lang="en-US" altLang="zh-CN"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eaLnBrk="1" hangingPunct="1">
              <a:lnSpc>
                <a:spcPct val="110000"/>
              </a:lnSpc>
              <a:buNone/>
            </a:pPr>
            <a:r>
              <a:rPr lang="zh-CN" altLang="en-US" sz="2600" b="1" dirty="0">
                <a:latin typeface="Times New Roman" panose="02020603050405020304" pitchFamily="18" charset="0"/>
                <a:ea typeface="黑体" panose="02010609060101010101" pitchFamily="49" charset="-122"/>
              </a:rPr>
              <a:t>        （4）{双射函数}中，函数的</a:t>
            </a:r>
            <a:r>
              <a:rPr lang="zh-CN" altLang="en-US" sz="2600" b="1" dirty="0">
                <a:solidFill>
                  <a:schemeClr val="hlink"/>
                </a:solidFill>
                <a:latin typeface="Times New Roman" panose="02020603050405020304" pitchFamily="18" charset="0"/>
                <a:ea typeface="黑体" panose="02010609060101010101" pitchFamily="49" charset="-122"/>
              </a:rPr>
              <a:t>合成</a:t>
            </a:r>
            <a:r>
              <a:rPr lang="zh-CN" altLang="en-US" sz="2600" b="1" dirty="0">
                <a:latin typeface="Times New Roman" panose="02020603050405020304" pitchFamily="18" charset="0"/>
                <a:ea typeface="黑体" panose="02010609060101010101" pitchFamily="49" charset="-122"/>
              </a:rPr>
              <a:t>运算是二元运算</a:t>
            </a:r>
            <a:r>
              <a:rPr lang="en-US" altLang="zh-CN"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a:p>
            <a:pPr eaLnBrk="1" hangingPunct="1">
              <a:lnSpc>
                <a:spcPct val="110000"/>
              </a:lnSpc>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5</a:t>
            </a:r>
            <a:r>
              <a:rPr lang="zh-CN" altLang="en-US" sz="2600" b="1" dirty="0">
                <a:latin typeface="Times New Roman" panose="02020603050405020304" pitchFamily="18" charset="0"/>
                <a:ea typeface="黑体" panose="02010609060101010101" pitchFamily="49" charset="-122"/>
              </a:rPr>
              <a:t>）在正偶数集合中</a:t>
            </a:r>
            <a:r>
              <a:rPr lang="en-US" altLang="zh-CN" sz="2600" b="1" dirty="0">
                <a:latin typeface="Times New Roman" panose="02020603050405020304" pitchFamily="18" charset="0"/>
                <a:ea typeface="黑体" panose="02010609060101010101" pitchFamily="49" charset="-122"/>
              </a:rPr>
              <a:t>，</a:t>
            </a:r>
            <a:r>
              <a:rPr lang="en-US" altLang="zh-CN" sz="2600" b="1" dirty="0">
                <a:solidFill>
                  <a:schemeClr val="hlink"/>
                </a:solidFill>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是二元运算；在正奇数集合中</a:t>
            </a:r>
            <a:r>
              <a:rPr lang="en-US" altLang="zh-CN" sz="2600" b="1" dirty="0">
                <a:latin typeface="Times New Roman" panose="02020603050405020304" pitchFamily="18" charset="0"/>
                <a:ea typeface="黑体" panose="02010609060101010101" pitchFamily="49" charset="-122"/>
              </a:rPr>
              <a:t>，</a:t>
            </a:r>
            <a:r>
              <a:rPr lang="en-US" altLang="zh-CN" sz="2600" b="1" dirty="0">
                <a:solidFill>
                  <a:schemeClr val="hlink"/>
                </a:solidFill>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是二元运算</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而</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不是二元运算</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正奇数集合对加法不封闭</a:t>
            </a:r>
            <a:r>
              <a:rPr lang="en-US" altLang="zh-CN"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1">
                                            <p:txEl>
                                              <p:charRg st="30" end="7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0291">
                                            <p:txEl>
                                              <p:charRg st="75" end="11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0291">
                                            <p:txEl>
                                              <p:charRg st="115" end="14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0291">
                                            <p:txEl>
                                              <p:charRg st="148" end="2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B084451-3389-4722-A278-E6E5E60ED15C}"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921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§5-1  </a:t>
            </a:r>
            <a:r>
              <a:rPr lang="zh-CN" altLang="en-US" sz="3200" b="1" dirty="0">
                <a:solidFill>
                  <a:srgbClr val="0000CC"/>
                </a:solidFill>
                <a:latin typeface="Arial" panose="020B0604020202020204" pitchFamily="34" charset="0"/>
                <a:ea typeface="黑体" panose="02010609060101010101" pitchFamily="49" charset="-122"/>
              </a:rPr>
              <a:t>代数系统的引入</a:t>
            </a:r>
            <a:endParaRPr lang="en-US" altLang="zh-CN" sz="3200" b="1" dirty="0">
              <a:solidFill>
                <a:srgbClr val="0000CC"/>
              </a:solidFill>
              <a:latin typeface="Arial" panose="020B0604020202020204" pitchFamily="34" charset="0"/>
              <a:ea typeface="黑体" panose="02010609060101010101" pitchFamily="49" charset="-122"/>
            </a:endParaRPr>
          </a:p>
        </p:txBody>
      </p:sp>
      <p:sp>
        <p:nvSpPr>
          <p:cNvPr id="36867" name="Rectangle 3"/>
          <p:cNvSpPr>
            <a:spLocks noGrp="1" noChangeArrowheads="1"/>
          </p:cNvSpPr>
          <p:nvPr>
            <p:ph idx="1" hasCustomPrompt="1"/>
          </p:nvPr>
        </p:nvSpPr>
        <p:spPr>
          <a:xfrm>
            <a:off x="381000" y="1400175"/>
            <a:ext cx="8153400" cy="1724025"/>
          </a:xfrm>
        </p:spPr>
        <p:txBody>
          <a:bodyPr vert="horz" wrap="square" lIns="91440" tIns="45720" rIns="91440" bIns="45720" numCol="1" anchor="t" anchorCtr="0" compatLnSpc="1"/>
          <a:lstStyle/>
          <a:p>
            <a:pPr marL="805180" marR="0" lvl="0" indent="-80518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r>
              <a:rPr kumimoji="0" lang="zh-CN" altLang="en-US" sz="2400" b="1" i="0" u="none" strike="noStrike" kern="1200" cap="none" spc="0" normalizeH="0" baseline="0" noProof="0" smtClean="0">
                <a:ln>
                  <a:noFill/>
                </a:ln>
                <a:solidFill>
                  <a:srgbClr val="0000CC"/>
                </a:solidFill>
                <a:effectLst/>
                <a:uLnTx/>
                <a:uFillTx/>
                <a:latin typeface="Times New Roman" panose="02020603050405020304" pitchFamily="18" charset="0"/>
                <a:ea typeface="黑体" panose="02010609060101010101" pitchFamily="49" charset="-122"/>
                <a:cs typeface="+mn-cs"/>
              </a:rPr>
              <a:t>定义2</a:t>
            </a:r>
            <a:r>
              <a:rPr kumimoji="0" lang="zh-CN" altLang="en-US" sz="2400" b="1" i="0" u="none" strike="noStrike" kern="1200" cap="none" spc="0" normalizeH="0" baseline="0" noProof="0" smtClean="0">
                <a:ln>
                  <a:noFill/>
                </a:ln>
                <a:solidFill>
                  <a:srgbClr val="66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 </a:t>
            </a:r>
            <a:r>
              <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一个非空集合</a:t>
            </a:r>
            <a:r>
              <a:rPr kumimoji="1" lang="en-US" altLang="zh-CN"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A</a:t>
            </a:r>
            <a:r>
              <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连同若干个定义在该集合上的运算</a:t>
            </a:r>
            <a:r>
              <a:rPr kumimoji="1"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f</a:t>
            </a:r>
            <a:r>
              <a:rPr kumimoji="1" lang="en-US" altLang="zh-CN" sz="2600" b="1" i="0" u="none" strike="noStrike" kern="1200" cap="none" spc="0" normalizeH="0" baseline="-2500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1</a:t>
            </a:r>
            <a:r>
              <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f</a:t>
            </a:r>
            <a:r>
              <a:rPr kumimoji="1" lang="en-US" altLang="zh-CN" sz="2600" b="1" i="0" u="none" strike="noStrike" kern="1200" cap="none" spc="0" normalizeH="0" baseline="-2500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2</a:t>
            </a:r>
            <a:r>
              <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a:t>
            </a:r>
            <a:r>
              <a:rPr kumimoji="1" lang="en-US" altLang="zh-CN" sz="2600" b="1" i="1"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f</a:t>
            </a:r>
            <a:r>
              <a:rPr kumimoji="1" lang="en-US" altLang="zh-CN" sz="2600" b="1" i="0" u="none" strike="noStrike" kern="1200" cap="none" spc="0" normalizeH="0" baseline="-2500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k</a:t>
            </a:r>
            <a:r>
              <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所组成的系统就称为一个</a:t>
            </a:r>
            <a:r>
              <a:rPr kumimoji="1" lang="zh-CN" altLang="en-US" sz="2600" b="1" i="0"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代数系统（代数结构），记作</a:t>
            </a:r>
            <a:r>
              <a:rPr kumimoji="1" lang="en-US" altLang="zh-CN" sz="2600" b="1" i="0"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&lt;A, </a:t>
            </a:r>
            <a:r>
              <a:rPr kumimoji="1" lang="zh-CN" altLang="en-US" sz="2600" b="1" i="0"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 </a:t>
            </a:r>
            <a:r>
              <a:rPr kumimoji="1" lang="en-US" altLang="zh-CN" sz="2600" b="1" i="1"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f</a:t>
            </a:r>
            <a:r>
              <a:rPr kumimoji="1" lang="en-US" altLang="zh-CN" sz="2600" b="1" i="0" u="none" strike="noStrike" kern="1200" cap="none" spc="0" normalizeH="0" baseline="-2500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1</a:t>
            </a:r>
            <a:r>
              <a:rPr kumimoji="1" lang="zh-CN" altLang="en-US" sz="2600" b="1" i="0"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 </a:t>
            </a:r>
            <a:r>
              <a:rPr kumimoji="1" lang="en-US" altLang="zh-CN" sz="2600" b="1" i="1"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f</a:t>
            </a:r>
            <a:r>
              <a:rPr kumimoji="1" lang="en-US" altLang="zh-CN" sz="2600" b="1" i="0" u="none" strike="noStrike" kern="1200" cap="none" spc="0" normalizeH="0" baseline="-2500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2</a:t>
            </a:r>
            <a:r>
              <a:rPr kumimoji="1" lang="zh-CN" altLang="en-US" sz="2600" b="1" i="0"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 </a:t>
            </a:r>
            <a:r>
              <a:rPr kumimoji="1" lang="en-US" altLang="zh-CN" sz="2600" b="1" i="0"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a:t>
            </a:r>
            <a:r>
              <a:rPr kumimoji="1" lang="zh-CN" altLang="en-US" sz="2600" b="1" i="0"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 </a:t>
            </a:r>
            <a:r>
              <a:rPr kumimoji="1" lang="en-US" altLang="zh-CN" sz="2600" b="1" i="1"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f</a:t>
            </a:r>
            <a:r>
              <a:rPr kumimoji="1" lang="en-US" altLang="zh-CN" sz="2600" b="1" i="0" u="none" strike="noStrike" kern="1200" cap="none" spc="0" normalizeH="0" baseline="-2500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k</a:t>
            </a:r>
            <a:r>
              <a:rPr kumimoji="1" lang="en-US" altLang="zh-CN" sz="2600" b="1" i="0" u="none" strike="noStrike" kern="1200" cap="none" spc="0" normalizeH="0" baseline="0" noProof="0" smtClean="0">
                <a:ln>
                  <a:noFill/>
                </a:ln>
                <a:solidFill>
                  <a:schemeClr val="hlink"/>
                </a:solidFill>
                <a:effectLst/>
                <a:uLnTx/>
                <a:uFillTx/>
                <a:latin typeface="Times New Roman" panose="02020603050405020304" pitchFamily="18" charset="0"/>
                <a:ea typeface="黑体" panose="02010609060101010101" pitchFamily="49" charset="-122"/>
                <a:cs typeface="+mn-cs"/>
              </a:rPr>
              <a:t>&gt;</a:t>
            </a:r>
            <a:r>
              <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rPr>
              <a:t>。</a:t>
            </a:r>
            <a:endParaRPr kumimoji="1" lang="zh-CN" altLang="en-US" sz="2600" b="1" i="0" u="none" strike="noStrike" kern="1200" cap="none" spc="0" normalizeH="0" baseline="0" noProof="0" smtClean="0">
              <a:ln>
                <a:noFill/>
              </a:ln>
              <a:solidFill>
                <a:schemeClr val="tx1"/>
              </a:solidFill>
              <a:effectLst/>
              <a:uLnTx/>
              <a:uFillTx/>
              <a:latin typeface="Times New Roman" panose="02020603050405020304" pitchFamily="18" charset="0"/>
              <a:ea typeface="黑体" panose="02010609060101010101" pitchFamily="49" charset="-122"/>
              <a:cs typeface="+mn-cs"/>
            </a:endParaRPr>
          </a:p>
        </p:txBody>
      </p:sp>
      <p:sp>
        <p:nvSpPr>
          <p:cNvPr id="36868" name="Text Box 4"/>
          <p:cNvSpPr txBox="1">
            <a:spLocks noChangeArrowheads="1"/>
          </p:cNvSpPr>
          <p:nvPr/>
        </p:nvSpPr>
        <p:spPr bwMode="auto">
          <a:xfrm>
            <a:off x="304800" y="3352800"/>
            <a:ext cx="8229600"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R="0" defTabSz="914400" eaLnBrk="1" hangingPunct="1">
              <a:lnSpc>
                <a:spcPct val="120000"/>
              </a:lnSpc>
              <a:buClrTx/>
              <a:buSzTx/>
              <a:buFont typeface="Wingdings" panose="05000000000000000000" pitchFamily="2" charset="2"/>
              <a:buNone/>
              <a:defRPr/>
            </a:pPr>
            <a:r>
              <a:rPr kumimoji="0" lang="zh-CN" altLang="en-US" kern="1200" cap="none" spc="0" normalizeH="0" baseline="0" noProof="0" dirty="0">
                <a:solidFill>
                  <a:srgbClr val="0000CC"/>
                </a:solidFill>
                <a:latin typeface="Times New Roman" panose="02020603050405020304" pitchFamily="18" charset="0"/>
                <a:ea typeface="黑体" panose="02010609060101010101" pitchFamily="49" charset="-122"/>
                <a:cs typeface="+mn-cs"/>
              </a:rPr>
              <a:t> 定义2</a:t>
            </a:r>
            <a:r>
              <a:rPr kumimoji="0" lang="zh-CN" altLang="en-US" kern="1200" cap="none" spc="0" normalizeH="0" baseline="0" noProof="0" dirty="0">
                <a:solidFill>
                  <a:srgbClr val="0000CC"/>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a:t>
            </a:r>
            <a:r>
              <a:rPr kumimoji="0" lang="zh-CN" altLang="en-US" kern="1200" cap="none" spc="0" normalizeH="0" baseline="0" noProof="0" dirty="0">
                <a:solidFill>
                  <a:srgbClr val="660066"/>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mn-cs"/>
              </a:rPr>
              <a:t>   </a:t>
            </a:r>
            <a:r>
              <a:rPr kumimoji="0" lang="zh-CN" altLang="en-US" kern="1200" cap="none" spc="0" normalizeH="0" baseline="0" noProof="0" dirty="0">
                <a:latin typeface="Times New Roman" panose="02020603050405020304" pitchFamily="18" charset="0"/>
                <a:ea typeface="黑体" panose="02010609060101010101" pitchFamily="49" charset="-122"/>
                <a:cs typeface="+mn-cs"/>
              </a:rPr>
              <a:t>代数结构是由三个部分组成的数学结构：</a:t>
            </a:r>
            <a:endParaRPr kumimoji="0" lang="zh-CN" altLang="en-US" kern="1200" cap="none" spc="0" normalizeH="0" baseline="0" noProof="0" dirty="0">
              <a:latin typeface="Times New Roman" panose="02020603050405020304" pitchFamily="18" charset="0"/>
              <a:ea typeface="黑体" panose="02010609060101010101" pitchFamily="49" charset="-122"/>
              <a:cs typeface="+mn-cs"/>
            </a:endParaRPr>
          </a:p>
          <a:p>
            <a:pPr marR="0" defTabSz="914400" eaLnBrk="1" hangingPunct="1">
              <a:lnSpc>
                <a:spcPct val="120000"/>
              </a:lnSpc>
              <a:buClrTx/>
              <a:buSzTx/>
              <a:buFontTx/>
              <a:buNone/>
              <a:defRPr/>
            </a:pPr>
            <a:r>
              <a:rPr kumimoji="0" lang="zh-CN" altLang="en-US" kern="1200" cap="none" spc="0" normalizeH="0" baseline="0" noProof="0" dirty="0">
                <a:latin typeface="Times New Roman" panose="02020603050405020304" pitchFamily="18" charset="0"/>
                <a:ea typeface="黑体" panose="02010609060101010101" pitchFamily="49" charset="-122"/>
                <a:cs typeface="+mn-cs"/>
              </a:rPr>
              <a:t>    （1）非空</a:t>
            </a:r>
            <a:r>
              <a:rPr kumimoji="0" lang="zh-CN" altLang="en-US" kern="1200" cap="none" spc="0" normalizeH="0" baseline="0" noProof="0" dirty="0">
                <a:solidFill>
                  <a:schemeClr val="hlink"/>
                </a:solidFill>
                <a:latin typeface="Times New Roman" panose="02020603050405020304" pitchFamily="18" charset="0"/>
                <a:ea typeface="黑体" panose="02010609060101010101" pitchFamily="49" charset="-122"/>
                <a:cs typeface="+mn-cs"/>
              </a:rPr>
              <a:t>集合</a:t>
            </a:r>
            <a:r>
              <a:rPr kumimoji="0" lang="en-US" altLang="zh-CN" kern="1200" cap="none" spc="0" normalizeH="0" baseline="0" noProof="0" dirty="0">
                <a:solidFill>
                  <a:schemeClr val="hlink"/>
                </a:solidFill>
                <a:latin typeface="Times New Roman" panose="02020603050405020304" pitchFamily="18" charset="0"/>
                <a:ea typeface="黑体" panose="02010609060101010101" pitchFamily="49" charset="-122"/>
                <a:cs typeface="+mn-cs"/>
              </a:rPr>
              <a:t>S</a:t>
            </a:r>
            <a:r>
              <a:rPr kumimoji="0" lang="en-US" altLang="zh-CN" kern="1200" cap="none" spc="0" normalizeH="0" baseline="0" noProof="0" dirty="0">
                <a:latin typeface="Times New Roman" panose="02020603050405020304" pitchFamily="18" charset="0"/>
                <a:ea typeface="黑体" panose="02010609060101010101" pitchFamily="49" charset="-122"/>
                <a:cs typeface="+mn-cs"/>
              </a:rPr>
              <a:t>，</a:t>
            </a:r>
            <a:r>
              <a:rPr kumimoji="0" lang="zh-CN" altLang="en-US" kern="1200" cap="none" spc="0" normalizeH="0" baseline="0" noProof="0" dirty="0">
                <a:latin typeface="Times New Roman" panose="02020603050405020304" pitchFamily="18" charset="0"/>
                <a:ea typeface="黑体" panose="02010609060101010101" pitchFamily="49" charset="-122"/>
                <a:cs typeface="+mn-cs"/>
              </a:rPr>
              <a:t>称为代数结构的载体。</a:t>
            </a:r>
            <a:endParaRPr kumimoji="0" lang="zh-CN" altLang="en-US" kern="1200" cap="none" spc="0" normalizeH="0" baseline="0" noProof="0" dirty="0">
              <a:latin typeface="Times New Roman" panose="02020603050405020304" pitchFamily="18" charset="0"/>
              <a:ea typeface="黑体" panose="02010609060101010101" pitchFamily="49" charset="-122"/>
              <a:cs typeface="+mn-cs"/>
            </a:endParaRPr>
          </a:p>
          <a:p>
            <a:pPr marR="0" defTabSz="914400" eaLnBrk="1" hangingPunct="1">
              <a:lnSpc>
                <a:spcPct val="120000"/>
              </a:lnSpc>
              <a:buClrTx/>
              <a:buSzTx/>
              <a:buFontTx/>
              <a:buNone/>
              <a:defRPr/>
            </a:pPr>
            <a:r>
              <a:rPr kumimoji="0" lang="zh-CN" altLang="en-US" kern="1200" cap="none" spc="0" normalizeH="0" baseline="0" noProof="0" dirty="0">
                <a:latin typeface="Times New Roman" panose="02020603050405020304" pitchFamily="18" charset="0"/>
                <a:ea typeface="黑体" panose="02010609060101010101" pitchFamily="49" charset="-122"/>
                <a:cs typeface="+mn-cs"/>
              </a:rPr>
              <a:t>    （2）载体</a:t>
            </a:r>
            <a:r>
              <a:rPr kumimoji="0" lang="en-US" altLang="zh-CN" kern="1200" cap="none" spc="0" normalizeH="0" baseline="0" noProof="0" dirty="0">
                <a:latin typeface="Times New Roman" panose="02020603050405020304" pitchFamily="18" charset="0"/>
                <a:ea typeface="黑体" panose="02010609060101010101" pitchFamily="49" charset="-122"/>
                <a:cs typeface="+mn-cs"/>
              </a:rPr>
              <a:t>S</a:t>
            </a:r>
            <a:r>
              <a:rPr kumimoji="0" lang="zh-CN" altLang="en-US" kern="1200" cap="none" spc="0" normalizeH="0" baseline="0" noProof="0" dirty="0">
                <a:latin typeface="Times New Roman" panose="02020603050405020304" pitchFamily="18" charset="0"/>
                <a:ea typeface="黑体" panose="02010609060101010101" pitchFamily="49" charset="-122"/>
                <a:cs typeface="+mn-cs"/>
              </a:rPr>
              <a:t>上的</a:t>
            </a:r>
            <a:r>
              <a:rPr kumimoji="0" lang="zh-CN" altLang="en-US" kern="1200" cap="none" spc="0" normalizeH="0" baseline="0" noProof="0" dirty="0">
                <a:solidFill>
                  <a:schemeClr val="hlink"/>
                </a:solidFill>
                <a:latin typeface="Times New Roman" panose="02020603050405020304" pitchFamily="18" charset="0"/>
                <a:ea typeface="黑体" panose="02010609060101010101" pitchFamily="49" charset="-122"/>
                <a:cs typeface="+mn-cs"/>
              </a:rPr>
              <a:t>若干运算</a:t>
            </a:r>
            <a:r>
              <a:rPr kumimoji="0" lang="zh-CN" altLang="en-US" kern="1200" cap="none" spc="0" normalizeH="0" baseline="0" noProof="0" dirty="0">
                <a:latin typeface="Times New Roman" panose="02020603050405020304" pitchFamily="18" charset="0"/>
                <a:ea typeface="黑体" panose="02010609060101010101" pitchFamily="49" charset="-122"/>
                <a:cs typeface="+mn-cs"/>
              </a:rPr>
              <a:t>。</a:t>
            </a:r>
            <a:endParaRPr kumimoji="0" lang="zh-CN" altLang="en-US" kern="1200" cap="none" spc="0" normalizeH="0" baseline="0" noProof="0" dirty="0">
              <a:latin typeface="Times New Roman" panose="02020603050405020304" pitchFamily="18" charset="0"/>
              <a:ea typeface="黑体" panose="02010609060101010101" pitchFamily="49" charset="-122"/>
              <a:cs typeface="+mn-cs"/>
            </a:endParaRPr>
          </a:p>
          <a:p>
            <a:pPr marR="0" defTabSz="914400" eaLnBrk="1" hangingPunct="1">
              <a:lnSpc>
                <a:spcPct val="120000"/>
              </a:lnSpc>
              <a:buClrTx/>
              <a:buSzTx/>
              <a:buFontTx/>
              <a:buNone/>
              <a:defRPr/>
            </a:pPr>
            <a:r>
              <a:rPr kumimoji="0" lang="zh-CN" altLang="en-US" kern="1200" cap="none" spc="0" normalizeH="0" baseline="0" noProof="0" dirty="0">
                <a:latin typeface="Times New Roman" panose="02020603050405020304" pitchFamily="18" charset="0"/>
                <a:ea typeface="黑体" panose="02010609060101010101" pitchFamily="49" charset="-122"/>
                <a:cs typeface="+mn-cs"/>
              </a:rPr>
              <a:t>    （3）一组刻划载体上各运算所满足性质的</a:t>
            </a:r>
            <a:r>
              <a:rPr kumimoji="0" lang="zh-CN" altLang="en-US" kern="1200" cap="none" spc="0" normalizeH="0" baseline="0" noProof="0" dirty="0">
                <a:solidFill>
                  <a:schemeClr val="hlink"/>
                </a:solidFill>
                <a:latin typeface="Times New Roman" panose="02020603050405020304" pitchFamily="18" charset="0"/>
                <a:ea typeface="黑体" panose="02010609060101010101" pitchFamily="49" charset="-122"/>
                <a:cs typeface="+mn-cs"/>
              </a:rPr>
              <a:t>公理</a:t>
            </a:r>
            <a:r>
              <a:rPr kumimoji="0" lang="zh-CN" altLang="en-US" kern="1200" cap="none" spc="0" normalizeH="0" baseline="0" noProof="0" dirty="0">
                <a:latin typeface="Times New Roman" panose="02020603050405020304" pitchFamily="18" charset="0"/>
                <a:ea typeface="黑体" panose="02010609060101010101" pitchFamily="49" charset="-122"/>
                <a:cs typeface="+mn-cs"/>
              </a:rPr>
              <a:t>。</a:t>
            </a:r>
            <a:endParaRPr kumimoji="0" lang="zh-CN" altLang="en-US" kern="1200" cap="none" spc="0" normalizeH="0" baseline="0" noProof="0" dirty="0">
              <a:latin typeface="Times New Roman" panose="02020603050405020304" pitchFamily="18" charset="0"/>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0-#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29F4128-8643-4C5A-9A9D-091169695431}"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024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§5-1  </a:t>
            </a:r>
            <a:r>
              <a:rPr lang="zh-CN" altLang="en-US" sz="3200" b="1" dirty="0">
                <a:solidFill>
                  <a:srgbClr val="0000CC"/>
                </a:solidFill>
                <a:latin typeface="Arial" panose="020B0604020202020204" pitchFamily="34" charset="0"/>
                <a:ea typeface="黑体" panose="02010609060101010101" pitchFamily="49" charset="-122"/>
              </a:rPr>
              <a:t>代数系统的引入</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0244" name="Rectangle 3"/>
          <p:cNvSpPr>
            <a:spLocks noGrp="1"/>
          </p:cNvSpPr>
          <p:nvPr>
            <p:ph idx="1" hasCustomPrompt="1"/>
          </p:nvPr>
        </p:nvSpPr>
        <p:spPr>
          <a:xfrm>
            <a:off x="304800" y="1447800"/>
            <a:ext cx="8458200" cy="1905000"/>
          </a:xfrm>
        </p:spPr>
        <p:txBody>
          <a:bodyPr vert="horz" wrap="square" lIns="91440" tIns="45720" rIns="91440" bIns="45720" anchor="t" anchorCtr="0"/>
          <a:p>
            <a:pPr marL="103505" indent="571500" eaLnBrk="1" hangingPunct="1">
              <a:lnSpc>
                <a:spcPct val="120000"/>
              </a:lnSpc>
              <a:spcBef>
                <a:spcPct val="0"/>
              </a:spcBef>
              <a:buClrTx/>
              <a:buSzTx/>
              <a:buFontTx/>
              <a:buNone/>
            </a:pPr>
            <a:r>
              <a:rPr lang="zh-CN" altLang="en-US" sz="2600" b="1" dirty="0">
                <a:latin typeface="Times New Roman" panose="02020603050405020304" pitchFamily="18" charset="0"/>
                <a:ea typeface="黑体" panose="02010609060101010101" pitchFamily="49" charset="-122"/>
              </a:rPr>
              <a:t> 代数结构常用一个多元序组</a:t>
            </a:r>
            <a:r>
              <a:rPr lang="zh-CN" altLang="en-US" sz="2600" b="1" dirty="0">
                <a:solidFill>
                  <a:schemeClr val="hlink"/>
                </a:solidFill>
                <a:latin typeface="Times New Roman" panose="02020603050405020304" pitchFamily="18" charset="0"/>
                <a:ea typeface="黑体" panose="02010609060101010101" pitchFamily="49" charset="-122"/>
              </a:rPr>
              <a:t>&lt;</a:t>
            </a:r>
            <a:r>
              <a:rPr lang="en-US" altLang="zh-CN" sz="2600" b="1" dirty="0">
                <a:solidFill>
                  <a:schemeClr val="hlink"/>
                </a:solidFill>
                <a:latin typeface="Times New Roman" panose="02020603050405020304" pitchFamily="18" charset="0"/>
                <a:ea typeface="黑体" panose="02010609060101010101" pitchFamily="49" charset="-122"/>
              </a:rPr>
              <a:t>S,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chemeClr val="hlink"/>
                </a:solidFill>
                <a:latin typeface="Times New Roman" panose="02020603050405020304" pitchFamily="18" charset="0"/>
                <a:ea typeface="黑体" panose="02010609060101010101" pitchFamily="49" charset="-122"/>
              </a:rPr>
              <a:t>, … &gt;</a:t>
            </a:r>
            <a:r>
              <a:rPr lang="zh-CN" altLang="en-US" sz="2600" b="1" dirty="0">
                <a:latin typeface="Times New Roman" panose="02020603050405020304" pitchFamily="18" charset="0"/>
                <a:ea typeface="黑体" panose="02010609060101010101" pitchFamily="49" charset="-122"/>
              </a:rPr>
              <a:t>来表示, 其中 </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是载体，</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，…为各种运算。有时为了强调</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有某些元素地位特殊，也可将它们列入这种多元序组的末尾。</a:t>
            </a:r>
            <a:endParaRPr lang="zh-CN" altLang="en-US" sz="2600" b="1" dirty="0">
              <a:latin typeface="Times New Roman" panose="02020603050405020304" pitchFamily="18" charset="0"/>
              <a:ea typeface="黑体" panose="02010609060101010101" pitchFamily="49" charset="-122"/>
            </a:endParaRPr>
          </a:p>
        </p:txBody>
      </p:sp>
      <p:sp>
        <p:nvSpPr>
          <p:cNvPr id="10245" name="Text Box 4"/>
          <p:cNvSpPr txBox="1"/>
          <p:nvPr/>
        </p:nvSpPr>
        <p:spPr>
          <a:xfrm>
            <a:off x="533400" y="3505200"/>
            <a:ext cx="8153400" cy="24733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例：(1) 整数集合 </a:t>
            </a:r>
            <a:r>
              <a:rPr lang="en-US" altLang="zh-CN" sz="2600" b="1" dirty="0">
                <a:latin typeface="Times New Roman" panose="02020603050405020304" pitchFamily="18" charset="0"/>
                <a:ea typeface="黑体" panose="02010609060101010101" pitchFamily="49" charset="-122"/>
              </a:rPr>
              <a:t>I </a:t>
            </a:r>
            <a:r>
              <a:rPr lang="zh-CN" altLang="en-US" sz="2600" b="1" dirty="0">
                <a:latin typeface="Times New Roman" panose="02020603050405020304" pitchFamily="18" charset="0"/>
                <a:ea typeface="黑体" panose="02010609060101010101" pitchFamily="49" charset="-122"/>
              </a:rPr>
              <a:t>上</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 </a:t>
            </a:r>
            <a:endParaRPr lang="en-US" altLang="zh-CN"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                  +    </a:t>
            </a:r>
            <a:r>
              <a:rPr lang="zh-CN" altLang="en-US"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f</a:t>
            </a: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I</a:t>
            </a:r>
            <a:r>
              <a:rPr lang="en-US" altLang="zh-CN" sz="2600" b="1" baseline="30000" dirty="0">
                <a:latin typeface="Times New Roman" panose="02020603050405020304" pitchFamily="18" charset="0"/>
                <a:ea typeface="黑体" panose="02010609060101010101" pitchFamily="49" charset="-122"/>
              </a:rPr>
              <a:t>2</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I</a:t>
            </a:r>
            <a:r>
              <a:rPr lang="zh-CN" altLang="en-US" sz="2600" b="1" dirty="0">
                <a:latin typeface="Times New Roman" panose="02020603050405020304" pitchFamily="18" charset="0"/>
                <a:ea typeface="黑体" panose="02010609060101010101" pitchFamily="49" charset="-122"/>
              </a:rPr>
              <a:t>为二元运算</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 </a:t>
            </a:r>
            <a:r>
              <a:rPr lang="en-US" altLang="zh-CN" sz="2600" b="1" i="1" dirty="0">
                <a:latin typeface="Times New Roman" panose="02020603050405020304" pitchFamily="18" charset="0"/>
                <a:ea typeface="黑体" panose="02010609060101010101" pitchFamily="49" charset="-122"/>
              </a:rPr>
              <a:t>f</a:t>
            </a: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I</a:t>
            </a:r>
            <a:r>
              <a:rPr lang="en-US" altLang="zh-CN" sz="2600" b="1" baseline="30000" dirty="0">
                <a:latin typeface="Times New Roman" panose="02020603050405020304" pitchFamily="18" charset="0"/>
                <a:ea typeface="黑体" panose="02010609060101010101" pitchFamily="49" charset="-122"/>
              </a:rPr>
              <a:t>2</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I</a:t>
            </a:r>
            <a:r>
              <a:rPr lang="zh-CN" altLang="en-US" sz="2600" b="1" dirty="0">
                <a:latin typeface="Times New Roman" panose="02020603050405020304" pitchFamily="18" charset="0"/>
                <a:ea typeface="黑体" panose="02010609060101010101" pitchFamily="49" charset="-122"/>
              </a:rPr>
              <a:t>为二元运算</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所以&lt;</a:t>
            </a:r>
            <a:r>
              <a:rPr lang="en-US" altLang="zh-CN" sz="2600" b="1" dirty="0">
                <a:latin typeface="Times New Roman" panose="02020603050405020304" pitchFamily="18" charset="0"/>
                <a:ea typeface="黑体" panose="02010609060101010101" pitchFamily="49" charset="-122"/>
              </a:rPr>
              <a:t>I，+， × &gt;</a:t>
            </a:r>
            <a:r>
              <a:rPr lang="zh-CN" altLang="en-US" sz="2600" b="1" dirty="0">
                <a:latin typeface="Times New Roman" panose="02020603050405020304" pitchFamily="18" charset="0"/>
                <a:ea typeface="黑体" panose="02010609060101010101" pitchFamily="49" charset="-122"/>
              </a:rPr>
              <a:t>是代数系统。</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(2)&lt; </a:t>
            </a:r>
            <a:r>
              <a:rPr lang="en-US" altLang="zh-CN" sz="2600" b="1" i="1" dirty="0">
                <a:solidFill>
                  <a:srgbClr val="000000"/>
                </a:solidFill>
                <a:latin typeface="Times New Roman" panose="02020603050405020304" pitchFamily="18" charset="0"/>
                <a:ea typeface="黑体" panose="02010609060101010101" pitchFamily="49" charset="-122"/>
                <a:sym typeface="Euclid Symbol" pitchFamily="18" charset="2"/>
              </a:rPr>
              <a:t>P</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(S)</a:t>
            </a:r>
            <a:r>
              <a:rPr lang="zh-CN" altLang="en-US" sz="2600" b="1" dirty="0">
                <a:latin typeface="Times New Roman" panose="02020603050405020304" pitchFamily="18" charset="0"/>
                <a:ea typeface="黑体" panose="02010609060101010101" pitchFamily="49" charset="-122"/>
              </a:rPr>
              <a:t> ，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 ，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600" b="1" dirty="0">
                <a:latin typeface="Times New Roman" panose="02020603050405020304" pitchFamily="18" charset="0"/>
                <a:ea typeface="黑体" panose="02010609060101010101" pitchFamily="49" charset="-122"/>
              </a:rPr>
              <a:t> ， </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 &gt;是代数系统。</a:t>
            </a:r>
            <a:endParaRPr lang="zh-CN" altLang="en-US" sz="2600" b="1" dirty="0">
              <a:latin typeface="Times New Roman" panose="02020603050405020304" pitchFamily="18" charset="0"/>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00B6E9B-0090-440E-A711-77C3B57D6ADA}"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126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§5-1  </a:t>
            </a:r>
            <a:r>
              <a:rPr lang="zh-CN" altLang="en-US" sz="3200" b="1" dirty="0">
                <a:solidFill>
                  <a:srgbClr val="0000CC"/>
                </a:solidFill>
                <a:latin typeface="Arial" panose="020B0604020202020204" pitchFamily="34" charset="0"/>
                <a:ea typeface="黑体" panose="02010609060101010101" pitchFamily="49" charset="-122"/>
              </a:rPr>
              <a:t>代数系统的引入</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1268" name="Rectangle 3"/>
          <p:cNvSpPr>
            <a:spLocks noGrp="1"/>
          </p:cNvSpPr>
          <p:nvPr>
            <p:ph idx="1" hasCustomPrompt="1"/>
          </p:nvPr>
        </p:nvSpPr>
        <p:spPr>
          <a:xfrm>
            <a:off x="457200" y="1371600"/>
            <a:ext cx="7848600" cy="2133600"/>
          </a:xfrm>
        </p:spPr>
        <p:txBody>
          <a:bodyPr vert="horz" wrap="square" lIns="91440" tIns="45720" rIns="91440" bIns="45720" anchor="t" anchorCtr="0"/>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例：&lt;</a:t>
            </a:r>
            <a:r>
              <a:rPr lang="en-US" altLang="zh-CN" sz="2600" b="1" dirty="0">
                <a:latin typeface="Times New Roman" panose="02020603050405020304" pitchFamily="18" charset="0"/>
                <a:ea typeface="黑体" panose="02010609060101010101" pitchFamily="49" charset="-122"/>
              </a:rPr>
              <a:t>I，+&gt;，</a:t>
            </a:r>
            <a:r>
              <a:rPr lang="zh-CN" altLang="en-US" sz="2600" b="1" dirty="0">
                <a:latin typeface="Times New Roman" panose="02020603050405020304" pitchFamily="18" charset="0"/>
                <a:ea typeface="黑体" panose="02010609060101010101" pitchFamily="49" charset="-122"/>
              </a:rPr>
              <a:t>对于二元运算“+”满足如下运算规律：</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x+y= y+x                 		</a:t>
            </a:r>
            <a:r>
              <a:rPr lang="zh-CN" altLang="en-US" sz="2600" b="1" dirty="0">
                <a:latin typeface="Times New Roman" panose="02020603050405020304" pitchFamily="18" charset="0"/>
                <a:ea typeface="黑体" panose="02010609060101010101" pitchFamily="49" charset="-122"/>
              </a:rPr>
              <a:t>交换律</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(x+y)+z = x+(y+z)           	</a:t>
            </a:r>
            <a:r>
              <a:rPr lang="zh-CN" altLang="en-US" sz="2600" b="1" dirty="0">
                <a:latin typeface="Times New Roman" panose="02020603050405020304" pitchFamily="18" charset="0"/>
                <a:ea typeface="黑体" panose="02010609060101010101" pitchFamily="49" charset="-122"/>
              </a:rPr>
              <a:t>结合律</a:t>
            </a:r>
            <a:endParaRPr lang="zh-CN" altLang="en-US" sz="2600" b="1" dirty="0">
              <a:latin typeface="Times New Roman" panose="02020603050405020304" pitchFamily="18" charset="0"/>
              <a:ea typeface="黑体" panose="02010609060101010101" pitchFamily="49" charset="-122"/>
            </a:endParaRPr>
          </a:p>
        </p:txBody>
      </p:sp>
      <p:graphicFrame>
        <p:nvGraphicFramePr>
          <p:cNvPr id="143421" name="Group 61"/>
          <p:cNvGraphicFramePr>
            <a:graphicFrameLocks noGrp="1"/>
          </p:cNvGraphicFramePr>
          <p:nvPr/>
        </p:nvGraphicFramePr>
        <p:xfrm>
          <a:off x="914400" y="3505200"/>
          <a:ext cx="6858000" cy="2606675"/>
        </p:xfrm>
        <a:graphic>
          <a:graphicData uri="http://schemas.openxmlformats.org/drawingml/2006/table">
            <a:tbl>
              <a:tblPr/>
              <a:tblGrid>
                <a:gridCol w="946150"/>
                <a:gridCol w="1260475"/>
                <a:gridCol w="1419225"/>
                <a:gridCol w="1576388"/>
                <a:gridCol w="1655762"/>
              </a:tblGrid>
              <a:tr h="563797">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&lt;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I, </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&gt;</a:t>
                      </a:r>
                      <a:endPar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&lt;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R, +&gt;</a:t>
                      </a:r>
                      <a:endPar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&lt; </a:t>
                      </a:r>
                      <a:r>
                        <a:rPr lang="en-US" altLang="zh-CN" sz="2000" b="1" i="1" dirty="0" smtClean="0">
                          <a:solidFill>
                            <a:srgbClr val="000000"/>
                          </a:solidFill>
                          <a:latin typeface="Times New Roman" panose="02020603050405020304" pitchFamily="18" charset="0"/>
                          <a:ea typeface="黑体" panose="02010609060101010101" pitchFamily="49" charset="-122"/>
                          <a:sym typeface="Euclid Symbol" pitchFamily="18" charset="2"/>
                        </a:rPr>
                        <a:t>P</a:t>
                      </a:r>
                      <a:r>
                        <a:rPr kumimoji="1" lang="en-US" altLang="zh-CN"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(S)</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&gt;</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&lt; </a:t>
                      </a:r>
                      <a:r>
                        <a:rPr lang="en-US" altLang="zh-CN" sz="2000" b="1" i="1" dirty="0" smtClean="0">
                          <a:solidFill>
                            <a:srgbClr val="000000"/>
                          </a:solidFill>
                          <a:latin typeface="Times New Roman" panose="02020603050405020304" pitchFamily="18" charset="0"/>
                          <a:ea typeface="黑体" panose="02010609060101010101" pitchFamily="49" charset="-122"/>
                          <a:sym typeface="Euclid Symbol" pitchFamily="18" charset="2"/>
                        </a:rPr>
                        <a:t>P</a:t>
                      </a:r>
                      <a:r>
                        <a:rPr kumimoji="1" lang="en-US" altLang="zh-CN"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(S)</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&gt;</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707">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集合</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整数</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实数</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S</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的幂集</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S</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的幂集</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974">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运算</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乘法</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加法</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集合的并</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集合的交</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26974">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交换律</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x</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y= y·x</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x</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y= y+x</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B=B</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B=B</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761987">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结合律</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(x</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y) ·z = x·(y·z)</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(x</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y)+z = x+(y+z)</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(A</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B)</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C</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 = A</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rPr>
                        <a:t>B</a:t>
                      </a:r>
                      <a:r>
                        <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C)</a:t>
                      </a:r>
                      <a:endParaRPr kumimoji="1" lang="zh-CN" altLang="en-US" sz="22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defRPr kumimoji="1"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defRPr kumimoji="1" sz="2400">
                          <a:solidFill>
                            <a:schemeClr val="tx1"/>
                          </a:solidFill>
                          <a:latin typeface="Tahoma" panose="020B0604030504040204" pitchFamily="34" charset="0"/>
                          <a:ea typeface="宋体" panose="02010600030101010101" pitchFamily="2" charset="-122"/>
                        </a:defRPr>
                      </a:lvl2pPr>
                      <a:lvl3pPr>
                        <a:spcBef>
                          <a:spcPct val="20000"/>
                        </a:spcBef>
                        <a:buSzPct val="50000"/>
                        <a:defRPr kumimoji="1"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defRPr kumimoji="1">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defRPr kumimoji="1">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(A</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B)</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C</a:t>
                      </a:r>
                      <a:r>
                        <a:rPr kumimoji="1" lang="en-US" altLang="zh-CN"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 = A</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rPr>
                        <a:t>B</a:t>
                      </a:r>
                      <a:r>
                        <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a:t>
                      </a:r>
                      <a:r>
                        <a:rPr kumimoji="1" lang="en-US" altLang="zh-CN"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rPr>
                        <a:t>C)</a:t>
                      </a:r>
                      <a:endParaRPr kumimoji="1" lang="zh-CN" altLang="en-US" sz="2200" b="1" i="0" u="none" strike="noStrike" cap="none" normalizeH="0" baseline="0" dirty="0" smtClean="0">
                        <a:ln>
                          <a:noFill/>
                        </a:ln>
                        <a:solidFill>
                          <a:schemeClr val="tx1"/>
                        </a:solidFill>
                        <a:effectLst/>
                        <a:latin typeface="Times New Roman" panose="02020603050405020304" pitchFamily="18" charset="0"/>
                        <a:ea typeface="黑体" panose="02010609060101010101" pitchFamily="49" charset="-122"/>
                        <a:sym typeface="Symbol" panose="05050102010706020507" pitchFamily="18" charset="2"/>
                      </a:endParaRPr>
                    </a:p>
                  </a:txBody>
                  <a:tcPr marL="0" marR="0" marT="45714" marB="45714" anchor="ctr" anchorCtr="1"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21"/>
                                        </p:tgtEl>
                                        <p:attrNameLst>
                                          <p:attrName>style.visibility</p:attrName>
                                        </p:attrNameLst>
                                      </p:cBhvr>
                                      <p:to>
                                        <p:strVal val="visible"/>
                                      </p:to>
                                    </p:set>
                                    <p:anim calcmode="lin" valueType="num">
                                      <p:cBhvr additive="base">
                                        <p:cTn id="7" dur="500" fill="hold"/>
                                        <p:tgtEl>
                                          <p:spTgt spid="143421"/>
                                        </p:tgtEl>
                                        <p:attrNameLst>
                                          <p:attrName>ppt_x</p:attrName>
                                        </p:attrNameLst>
                                      </p:cBhvr>
                                      <p:tavLst>
                                        <p:tav tm="0">
                                          <p:val>
                                            <p:strVal val="#ppt_x"/>
                                          </p:val>
                                        </p:tav>
                                        <p:tav tm="100000">
                                          <p:val>
                                            <p:strVal val="#ppt_x"/>
                                          </p:val>
                                        </p:tav>
                                      </p:tavLst>
                                    </p:anim>
                                    <p:anim calcmode="lin" valueType="num">
                                      <p:cBhvr additive="base">
                                        <p:cTn id="8" dur="500" fill="hold"/>
                                        <p:tgtEl>
                                          <p:spTgt spid="1434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21D46D8-20A8-46BA-A92F-24D5BFACE7AC}" type="slidenum">
              <a:rPr kumimoji="0" lang="zh-CN" altLang="en-US" sz="1400" b="0" i="0" u="none" strike="noStrike" kern="1200" cap="none" spc="0" normalizeH="0" baseline="0" noProof="0">
                <a:ln>
                  <a:noFill/>
                </a:ln>
                <a:solidFill>
                  <a:schemeClr val="tx1"/>
                </a:solidFill>
                <a:effectLst/>
                <a:uLnTx/>
                <a:uFillTx/>
                <a:latin typeface="+mn-lt"/>
                <a:ea typeface="+mn-ea"/>
                <a:cs typeface="+mn-cs"/>
              </a:rPr>
            </a:fld>
            <a:endParaRPr kumimoji="0" lang="en-US" altLang="zh-CN" sz="1400" b="0" i="0" u="none" strike="noStrike" kern="1200" cap="none" spc="0" normalizeH="0" baseline="0" noProof="0">
              <a:ln>
                <a:noFill/>
              </a:ln>
              <a:solidFill>
                <a:schemeClr val="tx1"/>
              </a:solidFill>
              <a:effectLst/>
              <a:uLnTx/>
              <a:uFillTx/>
              <a:latin typeface="+mn-lt"/>
              <a:ea typeface="+mn-ea"/>
              <a:cs typeface="+mn-cs"/>
            </a:endParaRPr>
          </a:p>
        </p:txBody>
      </p:sp>
      <p:sp>
        <p:nvSpPr>
          <p:cNvPr id="1229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Arial" panose="020B0604020202020204" pitchFamily="34" charset="0"/>
                <a:ea typeface="黑体" panose="02010609060101010101" pitchFamily="49" charset="-122"/>
              </a:rPr>
              <a:t>§5-1  </a:t>
            </a:r>
            <a:r>
              <a:rPr lang="zh-CN" altLang="en-US" sz="3200" b="1" dirty="0">
                <a:solidFill>
                  <a:srgbClr val="0000CC"/>
                </a:solidFill>
                <a:latin typeface="Arial" panose="020B0604020202020204" pitchFamily="34" charset="0"/>
                <a:ea typeface="黑体" panose="02010609060101010101" pitchFamily="49" charset="-122"/>
              </a:rPr>
              <a:t>代数系统的引入</a:t>
            </a:r>
            <a:endParaRPr lang="zh-CN" altLang="en-US" sz="3200" b="1" dirty="0">
              <a:solidFill>
                <a:srgbClr val="0000CC"/>
              </a:solidFill>
              <a:latin typeface="Arial" panose="020B0604020202020204" pitchFamily="34" charset="0"/>
              <a:ea typeface="黑体" panose="02010609060101010101" pitchFamily="49" charset="-122"/>
            </a:endParaRPr>
          </a:p>
        </p:txBody>
      </p:sp>
      <p:sp>
        <p:nvSpPr>
          <p:cNvPr id="12292" name="Rectangle 3"/>
          <p:cNvSpPr>
            <a:spLocks noGrp="1"/>
          </p:cNvSpPr>
          <p:nvPr>
            <p:ph idx="1" hasCustomPrompt="1"/>
          </p:nvPr>
        </p:nvSpPr>
        <p:spPr>
          <a:xfrm>
            <a:off x="457200" y="1524000"/>
            <a:ext cx="8153400" cy="1828800"/>
          </a:xfrm>
        </p:spPr>
        <p:txBody>
          <a:bodyPr vert="horz" wrap="square" lIns="91440" tIns="45720" rIns="91440" bIns="45720" anchor="t" anchorCtr="0"/>
          <a:p>
            <a:pPr marL="0" indent="673100" eaLnBrk="1" hangingPunct="1">
              <a:lnSpc>
                <a:spcPct val="125000"/>
              </a:lnSpc>
              <a:spcBef>
                <a:spcPct val="50000"/>
              </a:spcBef>
              <a:buClrTx/>
              <a:buSzTx/>
              <a:buFontTx/>
              <a:buNone/>
            </a:pPr>
            <a:r>
              <a:rPr lang="zh-CN" altLang="en-US" sz="2800" b="1" dirty="0">
                <a:latin typeface="Times New Roman" panose="02020603050405020304" pitchFamily="18" charset="0"/>
                <a:ea typeface="黑体" panose="02010609060101010101" pitchFamily="49" charset="-122"/>
              </a:rPr>
              <a:t> 虽然集合不同，运算不同，但是它们是一些具有共同运算规律的运算</a:t>
            </a:r>
            <a:r>
              <a:rPr lang="en-US" altLang="zh-CN"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p:txBody>
      </p:sp>
      <p:sp>
        <p:nvSpPr>
          <p:cNvPr id="142340" name="Rectangle 4"/>
          <p:cNvSpPr>
            <a:spLocks noChangeArrowheads="1"/>
          </p:cNvSpPr>
          <p:nvPr/>
        </p:nvSpPr>
        <p:spPr bwMode="auto">
          <a:xfrm>
            <a:off x="681038" y="2924175"/>
            <a:ext cx="7705725" cy="251142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r>
              <a:rPr kumimoji="0" lang="zh-CN" altLang="en-US"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用代数的方法从不同的研究对象中概括出一般的数学模型并研究其规律、性质和结构。</a:t>
            </a:r>
            <a:endParaRPr kumimoji="0" lang="zh-CN" altLang="en-US"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a:pPr>
            <a:r>
              <a:rPr kumimoji="0" lang="zh-CN" altLang="en-US"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       抽象代数的研究对象是抽象的，它不是以某一具体对象为研究对象，而是以</a:t>
            </a:r>
            <a:r>
              <a:rPr kumimoji="0" lang="zh-CN" altLang="en-US" sz="2200" b="1" i="0" u="none" strike="noStrike" kern="1200" cap="none" spc="0" normalizeH="0" baseline="0" noProof="0" dirty="0">
                <a:ln>
                  <a:noFill/>
                </a:ln>
                <a:solidFill>
                  <a:srgbClr val="FF3300"/>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一大类具有某种共同性质的对象为研究对象</a:t>
            </a:r>
            <a:r>
              <a:rPr kumimoji="0" lang="zh-CN" altLang="en-US"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rPr>
              <a:t>，因此其研究成果适用于这一类对象中的每个对象，从而达到了事半功倍的效果。</a:t>
            </a:r>
            <a:endParaRPr kumimoji="0" lang="zh-CN" altLang="en-US" sz="2200" b="1" i="0" u="none" strike="noStrike" kern="1200" cap="none" spc="0" normalizeH="0" baseline="0" noProof="0" dirty="0">
              <a:ln>
                <a:noFill/>
              </a:ln>
              <a:solidFill>
                <a:schemeClr val="tx1"/>
              </a:solidFill>
              <a:effectLst>
                <a:outerShdw blurRad="38100" dist="38100" dir="2700000" algn="tl">
                  <a:srgbClr val="C0C0C0"/>
                </a:outerShdw>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slide(fromBottom)">
                                      <p:cBhvr>
                                        <p:cTn id="7" dur="500"/>
                                        <p:tgtEl>
                                          <p:spTgt spid="142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kumimoji="1" lang="en-US" altLang="zh-CN" sz="2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120000"/>
          </a:lnSpc>
          <a:spcBef>
            <a:spcPct val="0"/>
          </a:spcBef>
          <a:spcAft>
            <a:spcPct val="0"/>
          </a:spcAft>
          <a:buClr>
            <a:schemeClr val="folHlink"/>
          </a:buClr>
          <a:buSzPct val="60000"/>
          <a:buFont typeface="Wingdings" panose="05000000000000000000" pitchFamily="2" charset="2"/>
          <a:buNone/>
          <a:defRPr kumimoji="1" lang="en-US" altLang="zh-CN" sz="2600" b="1" i="0" u="none" strike="noStrike" cap="none" normalizeH="0" baseline="0" smtClean="0">
            <a:ln>
              <a:noFill/>
            </a:ln>
            <a:solidFill>
              <a:schemeClr val="tx1"/>
            </a:solidFill>
            <a:effectLst/>
            <a:latin typeface="Times New Roman" panose="02020603050405020304" pitchFamily="18" charset="0"/>
            <a:ea typeface="黑体" panose="02010609060101010101"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8370</Words>
  <Application>WPS 演示</Application>
  <PresentationFormat>全屏显示(4:3)</PresentationFormat>
  <Paragraphs>604</Paragraphs>
  <Slides>42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42</vt:i4>
      </vt:variant>
    </vt:vector>
  </HeadingPairs>
  <TitlesOfParts>
    <vt:vector size="55" baseType="lpstr">
      <vt:lpstr>Arial</vt:lpstr>
      <vt:lpstr>宋体</vt:lpstr>
      <vt:lpstr>Wingdings</vt:lpstr>
      <vt:lpstr>Times New Roman</vt:lpstr>
      <vt:lpstr>黑体</vt:lpstr>
      <vt:lpstr>Tahoma</vt:lpstr>
      <vt:lpstr>Symbol</vt:lpstr>
      <vt:lpstr>Euclid Symbol</vt:lpstr>
      <vt:lpstr>Symbol</vt:lpstr>
      <vt:lpstr>微软雅黑</vt:lpstr>
      <vt:lpstr>Arial Unicode MS</vt:lpstr>
      <vt:lpstr>Wingdings 2</vt:lpstr>
      <vt:lpstr>Blends</vt:lpstr>
      <vt:lpstr>第三篇   代数系统</vt:lpstr>
      <vt:lpstr>第三篇   代数系统</vt:lpstr>
      <vt:lpstr>第五章    代数结构</vt:lpstr>
      <vt:lpstr>§5-1  代数系统的引入</vt:lpstr>
      <vt:lpstr>§5-1  代数系统的引入</vt:lpstr>
      <vt:lpstr>§5-1  代数系统的引入</vt:lpstr>
      <vt:lpstr>§5-1  代数系统的引入</vt:lpstr>
      <vt:lpstr>§5-1  代数系统的引入</vt:lpstr>
      <vt:lpstr>§5-1  代数系统的引入</vt:lpstr>
      <vt:lpstr>第五章    代数结构</vt:lpstr>
      <vt:lpstr>§5-2   运算及其性质</vt:lpstr>
      <vt:lpstr>§5-2   运算及其性质</vt:lpstr>
      <vt:lpstr>§5-2   运算及其性质</vt:lpstr>
      <vt:lpstr>§5-2   运算及其性质</vt:lpstr>
      <vt:lpstr>§5-2   运算及其性质</vt:lpstr>
      <vt:lpstr>PowerPoint 演示文稿</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lpstr>§5-2   运算及其性质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  基数的概念</dc:title>
  <dc:creator/>
  <cp:lastModifiedBy>芬迪</cp:lastModifiedBy>
  <cp:revision>854</cp:revision>
  <dcterms:created xsi:type="dcterms:W3CDTF">2021-04-22T06:13:00Z</dcterms:created>
  <dcterms:modified xsi:type="dcterms:W3CDTF">2021-06-12T15:14:56Z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ED57BA1A661E44A887E74CE70390C84E</vt:lpwstr>
  </property>
  <property fmtid="{D5CDD505-2E9C-101B-9397-08002B2CF9AE}" pid="3" name="KSOProductBuildVer">
    <vt:lpwstr>2052-11.1.0.10577</vt:lpwstr>
  </property>
</Properties>
</file>