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3"/>
    <p:sldId id="269" r:id="rId4"/>
    <p:sldId id="270" r:id="rId5"/>
    <p:sldId id="271" r:id="rId6"/>
    <p:sldId id="272" r:id="rId7"/>
    <p:sldId id="273" r:id="rId8"/>
    <p:sldId id="292" r:id="rId9"/>
    <p:sldId id="293" r:id="rId10"/>
    <p:sldId id="298" r:id="rId11"/>
    <p:sldId id="294" r:id="rId12"/>
    <p:sldId id="295" r:id="rId13"/>
    <p:sldId id="296" r:id="rId14"/>
    <p:sldId id="279" r:id="rId15"/>
    <p:sldId id="285" r:id="rId16"/>
    <p:sldId id="288" r:id="rId17"/>
    <p:sldId id="290" r:id="rId18"/>
    <p:sldId id="297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66CC"/>
    <a:srgbClr val="D9F1FF"/>
    <a:srgbClr val="000082"/>
    <a:srgbClr val="FF0066"/>
    <a:srgbClr val="FF3300"/>
    <a:srgbClr val="E5ECFF"/>
    <a:srgbClr val="1D0F73"/>
    <a:srgbClr val="1F0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DB9CCE-9604-4463-9332-8BB938C186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77543E-18A7-4A0D-BEF7-1D2E8E0A328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B8F64-FC34-416A-B7B2-F5E642183F2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430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2.2 </a:t>
            </a:r>
            <a:r>
              <a:rPr lang="zh-CN" altLang="en-US" b="1" dirty="0">
                <a:latin typeface="Times New Roman" panose="02020603050405020304" pitchFamily="18" charset="0"/>
              </a:rPr>
              <a:t>一阶逻辑公式及解释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457200" y="2109788"/>
            <a:ext cx="8229600" cy="331946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合式公式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简称公式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个体变项的自由出现和约束出现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解释与赋值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公式分类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buSzPct val="15000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永真式，矛盾式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可满足式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4213" y="569913"/>
            <a:ext cx="8229600" cy="787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实例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16" name="Text Box 11"/>
          <p:cNvSpPr txBox="1"/>
          <p:nvPr/>
        </p:nvSpPr>
        <p:spPr>
          <a:xfrm>
            <a:off x="611188" y="1341438"/>
            <a:ext cx="7416800" cy="4746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给定解释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宋体" panose="02010600030101010101" pitchFamily="2" charset="-122"/>
              </a:rPr>
              <a:t>如下</a:t>
            </a:r>
            <a:r>
              <a:rPr lang="en-US" altLang="zh-CN" sz="2800" b="1" dirty="0">
                <a:latin typeface="宋体" panose="02010600030101010101" pitchFamily="2" charset="-122"/>
              </a:rPr>
              <a:t>: 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=N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谓词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以及赋值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)=0,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)=1,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)=2.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说明下列公式在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下的涵义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并讨论真值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18"/>
          <p:cNvGraphicFramePr>
            <a:graphicFrameLocks noChangeAspect="1"/>
          </p:cNvGraphicFramePr>
          <p:nvPr/>
        </p:nvGraphicFramePr>
        <p:xfrm>
          <a:off x="1619250" y="2422525"/>
          <a:ext cx="1020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68300" imgH="177800" progId="Equation.3">
                  <p:embed/>
                </p:oleObj>
              </mc:Choice>
              <mc:Fallback>
                <p:oleObj name="" r:id="rId1" imgW="368300" imgH="177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422525"/>
                        <a:ext cx="10207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9"/>
          <p:cNvGraphicFramePr>
            <a:graphicFrameLocks noChangeAspect="1"/>
          </p:cNvGraphicFramePr>
          <p:nvPr/>
        </p:nvGraphicFramePr>
        <p:xfrm>
          <a:off x="1547813" y="2927350"/>
          <a:ext cx="4381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828800" imgH="228600" progId="Equation.3">
                  <p:embed/>
                </p:oleObj>
              </mc:Choice>
              <mc:Fallback>
                <p:oleObj name="" r:id="rId3" imgW="18288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2927350"/>
                        <a:ext cx="43815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0"/>
          <p:cNvGraphicFramePr>
            <a:graphicFrameLocks noChangeAspect="1"/>
          </p:cNvGraphicFramePr>
          <p:nvPr/>
        </p:nvGraphicFramePr>
        <p:xfrm>
          <a:off x="2411413" y="3430588"/>
          <a:ext cx="2311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65200" imgH="228600" progId="Equation.3">
                  <p:embed/>
                </p:oleObj>
              </mc:Choice>
              <mc:Fallback>
                <p:oleObj name="" r:id="rId5" imgW="965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3430588"/>
                        <a:ext cx="23114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403350" y="5595938"/>
            <a:ext cx="42672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x=</a:t>
            </a:r>
            <a:r>
              <a:rPr lang="en-US" altLang="zh-CN" sz="2800" b="1" dirty="0">
                <a:latin typeface="Times New Roman" panose="02020603050405020304" pitchFamily="18" charset="0"/>
              </a:rPr>
              <a:t>1)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假命题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4213" y="569913"/>
            <a:ext cx="8229600" cy="787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340" name="Text Box 11"/>
          <p:cNvSpPr txBox="1"/>
          <p:nvPr/>
        </p:nvSpPr>
        <p:spPr>
          <a:xfrm>
            <a:off x="611188" y="1341438"/>
            <a:ext cx="7416800" cy="5176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)))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1071563" y="1928813"/>
            <a:ext cx="579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x+</a:t>
            </a:r>
            <a:r>
              <a:rPr lang="en-US" altLang="zh-CN" sz="2800" b="1" dirty="0">
                <a:latin typeface="Times New Roman" panose="02020603050405020304" pitchFamily="18" charset="0"/>
              </a:rPr>
              <a:t>2=1)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(0=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+2)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真命题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1147763" y="39100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真命题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642938" y="235743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1143000" y="2909888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+1=2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真命题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604838" y="4429125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Text Box 6"/>
          <p:cNvSpPr txBox="1"/>
          <p:nvPr/>
        </p:nvSpPr>
        <p:spPr>
          <a:xfrm>
            <a:off x="1042988" y="5000625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y+z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假命题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38" y="3429000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38" y="5797550"/>
            <a:ext cx="4214812" cy="560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闭式只需要解释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</a:rPr>
              <a:t>(4),(5)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公式的分类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539750" y="1843088"/>
            <a:ext cx="8229600" cy="39433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永真式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逻辑有效式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在任何解释和赋值下为真命题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矛盾式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永假式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在任何解释和赋值下为假命题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可满足式</a:t>
            </a:r>
            <a:r>
              <a:rPr lang="zh-CN" altLang="en-US" sz="2800" b="1" dirty="0">
                <a:latin typeface="宋体" panose="02010600030101010101" pitchFamily="2" charset="-122"/>
              </a:rPr>
              <a:t>：存在成真的解释和赋值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说明：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永真式为可满足式，但反之不真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谓词公式的可满足性（永真性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永假性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是不可判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定的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代换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39750" y="1700213"/>
            <a:ext cx="8229600" cy="4343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是含命题变项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的命题公式，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个谓词公式，用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处处代替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 </a:t>
            </a:r>
            <a:endParaRPr lang="en-US" altLang="zh-CN" sz="2800" b="1" i="1" baseline="-300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，所得公式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代换实例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2800" b="1" dirty="0">
              <a:solidFill>
                <a:srgbClr val="1D0F73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如 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1D0F73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1D0F73"/>
                </a:solidFill>
                <a:latin typeface="Times New Roman" panose="02020603050405020304" pitchFamily="18" charset="0"/>
              </a:rPr>
              <a:t>的代换实例</a:t>
            </a:r>
            <a:endParaRPr lang="zh-CN" altLang="en-US" sz="2800" b="1" dirty="0">
              <a:solidFill>
                <a:srgbClr val="1D0F73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重言式的代换实例都是永真式，矛盾式的代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换实例都是矛盾式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714875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3" y="2857500"/>
            <a:ext cx="821531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设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为任意的解释，若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为假，则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)→∃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为真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为真，则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也为真，所以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)→∃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也为真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kumimoji="0" 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是逻辑有效式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0" name="TextBox 5"/>
          <p:cNvSpPr txBox="1"/>
          <p:nvPr/>
        </p:nvSpPr>
        <p:spPr>
          <a:xfrm>
            <a:off x="500063" y="4643438"/>
            <a:ext cx="6643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)→(∀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3" y="5262563"/>
            <a:ext cx="77152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重言式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→(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的代换实例，是逻辑有效式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63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1529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)→(∀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" y="2357438"/>
            <a:ext cx="742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重言式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的代换实例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是逻辑有效式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3476625"/>
            <a:ext cx="6643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" y="4119563"/>
            <a:ext cx="70723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矛盾式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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∧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的代换实例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是矛盾式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41529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2428875"/>
            <a:ext cx="82153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取解释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：个体域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公式被解释为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∀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，其值为假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3763963"/>
            <a:ext cx="8143875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得到一个新的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公式被解释为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，其值为真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是非逻辑有效式的可满足式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41529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2428875"/>
            <a:ext cx="82153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取解释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：个体域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x&lt;y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赋值</a:t>
            </a:r>
            <a:r>
              <a:rPr kumimoji="0" lang="zh-CN" alt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</a:t>
            </a:r>
            <a:r>
              <a:rPr kumimoji="0" lang="en-US" altLang="zh-CN" sz="2800" b="1" kern="120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：</a:t>
            </a:r>
            <a:r>
              <a:rPr kumimoji="0" lang="zh-CN" alt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</a:t>
            </a:r>
            <a:r>
              <a:rPr kumimoji="0" lang="en-US" altLang="zh-CN" sz="2800" b="1" kern="120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(y)=1.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zh-CN" alt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</a:t>
            </a:r>
            <a:r>
              <a:rPr kumimoji="0" lang="en-US" altLang="zh-CN" sz="2800" b="1" kern="120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∃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，真命题</a:t>
            </a:r>
            <a:r>
              <a:rPr kumimoji="0" 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3763963"/>
            <a:ext cx="8143875" cy="1949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取解释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(y)=0.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∃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假命题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是非逻辑有效式的可满足式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字母表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539750" y="1700213"/>
            <a:ext cx="8280400" cy="44196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 字母表</a:t>
            </a:r>
            <a:r>
              <a:rPr lang="zh-CN" altLang="en-US" sz="2800" b="1" dirty="0">
                <a:latin typeface="Times New Roman" panose="02020603050405020304" pitchFamily="18" charset="0"/>
              </a:rPr>
              <a:t>包含下述符号：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个体常项：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个体变项：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函数符号：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谓词符号：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量词符号：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(6) </a:t>
            </a:r>
            <a:r>
              <a:rPr lang="zh-CN" altLang="en-US" sz="2800" b="1" dirty="0">
                <a:latin typeface="Times New Roman" panose="02020603050405020304" pitchFamily="18" charset="0"/>
              </a:rPr>
              <a:t>联结词符号：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(7) </a:t>
            </a:r>
            <a:r>
              <a:rPr lang="zh-CN" altLang="en-US" sz="2800" b="1" dirty="0">
                <a:latin typeface="Times New Roman" panose="02020603050405020304" pitchFamily="18" charset="0"/>
              </a:rPr>
              <a:t>括号与逗号：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(, ),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项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539750" y="1752600"/>
            <a:ext cx="8229600" cy="45561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 项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的定义如下：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个体常项和个体变项是项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元函数，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endParaRPr lang="en-US" altLang="zh-CN" sz="2800" b="1" i="1" baseline="-300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个项，则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是项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所有的项都是有限次使用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(1),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原子公式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611188" y="1989138"/>
            <a:ext cx="8229600" cy="2743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元谓词，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endParaRPr lang="en-US" altLang="zh-CN" sz="2800" b="1" i="1" baseline="-300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个项，则称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原子公式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原子公式是由项组成的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元谓词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等均为原子公式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合式公式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8064500" cy="48720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合式公式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（简称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公式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）定义如下：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原子公式是合式公式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只有有限次地应用</a:t>
            </a:r>
            <a:r>
              <a:rPr lang="en-US" altLang="zh-CN" sz="2800" b="1" dirty="0">
                <a:latin typeface="Times New Roman" panose="02020603050405020304" pitchFamily="18" charset="0"/>
              </a:rPr>
              <a:t>(1)~(4)</a:t>
            </a:r>
            <a:r>
              <a:rPr lang="zh-CN" altLang="en-US" sz="2800" b="1" dirty="0">
                <a:latin typeface="Times New Roman" panose="02020603050405020304" pitchFamily="18" charset="0"/>
              </a:rPr>
              <a:t>形成的符号串是合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式公式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如  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0,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)), 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00008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=1)</a:t>
            </a:r>
            <a:endParaRPr lang="en-US" altLang="zh-CN" sz="2800" b="1" dirty="0">
              <a:solidFill>
                <a:srgbClr val="00008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个体变项的自由出现与约束出现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6799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在公式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指导变元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为相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应量词的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辖域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辖域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的所有出现都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约束出现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中不是约束出现的其他变项均称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自由出现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在公式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的辖域，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为指导变元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的两次出现均为约束出现，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均为自由出现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闭式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不含自由出现的个体变项的公式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公式的解释与分类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539750" y="1916113"/>
            <a:ext cx="8229600" cy="46815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闭式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不含自由出现的个体变项的公式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给定闭式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取个体域</a:t>
            </a:r>
            <a:r>
              <a:rPr lang="en-US" altLang="zh-CN" sz="2800" b="1" dirty="0">
                <a:latin typeface="Times New Roman" panose="02020603050405020304" pitchFamily="18" charset="0"/>
              </a:rPr>
              <a:t>N,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&gt;2,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&gt;1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代入得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&gt;1)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真命题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给定非闭式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取个体域</a:t>
            </a:r>
            <a:r>
              <a:rPr lang="en-US" altLang="zh-CN" sz="2800" b="1" dirty="0">
                <a:latin typeface="Times New Roman" panose="02020603050405020304" pitchFamily="18" charset="0"/>
              </a:rPr>
              <a:t>N,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代入得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不是命题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=1,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1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假命题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6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解释和赋值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8625" y="1325563"/>
            <a:ext cx="8072438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公式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指定1  个体域:全总个体域,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):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是人,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):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是黄种人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假命题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指定2  个体域:实数集,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):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):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真命题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指定  个体域:自然数集,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):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x=y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真命题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6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解释和赋值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2292" name="Text Box 9"/>
          <p:cNvSpPr txBox="1"/>
          <p:nvPr/>
        </p:nvSpPr>
        <p:spPr>
          <a:xfrm>
            <a:off x="428625" y="1325563"/>
            <a:ext cx="8072438" cy="5091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解释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由下面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部分组成：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(a) </a:t>
            </a:r>
            <a:r>
              <a:rPr lang="zh-CN" altLang="en-US" sz="2800" b="1" dirty="0">
                <a:latin typeface="Times New Roman" panose="02020603050405020304" pitchFamily="18" charset="0"/>
              </a:rPr>
              <a:t>非空个体域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5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(b) 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对每一个个体常项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指定一个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(c) 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对每一个函数符号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指定一个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上的函数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(d) 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对每一个谓词符号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指定一个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上的谓词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赋值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：对每一个命题变项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指定一个值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公式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在解释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和赋值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下的含义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取个体域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并将公式中出现的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分别解释成    、  、  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把自由出现的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换成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后所得到的命题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在给定的解释和赋值下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任何公式都成为命题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800" dirty="0"/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6024563" y="2500313"/>
          <a:ext cx="3333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39700" imgH="165100" progId="Equation.3">
                  <p:embed/>
                </p:oleObj>
              </mc:Choice>
              <mc:Fallback>
                <p:oleObj name="" r:id="rId1" imgW="139700" imgH="165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4563" y="2500313"/>
                        <a:ext cx="333375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7500938" y="2970213"/>
          <a:ext cx="382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65100" imgH="228600" progId="Equation.3">
                  <p:embed/>
                </p:oleObj>
              </mc:Choice>
              <mc:Fallback>
                <p:oleObj name="" r:id="rId3" imgW="1651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0938" y="2970213"/>
                        <a:ext cx="38258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7643813" y="3500438"/>
          <a:ext cx="412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77800" imgH="190500" progId="Equation.3">
                  <p:embed/>
                </p:oleObj>
              </mc:Choice>
              <mc:Fallback>
                <p:oleObj name="" r:id="rId5" imgW="177800" imgH="190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3813" y="3500438"/>
                        <a:ext cx="41275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6667500" y="5035550"/>
          <a:ext cx="333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39700" imgH="165100" progId="Equation.3">
                  <p:embed/>
                </p:oleObj>
              </mc:Choice>
              <mc:Fallback>
                <p:oleObj name="" r:id="rId7" imgW="139700" imgH="165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7500" y="5035550"/>
                        <a:ext cx="33337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"/>
          <p:cNvGraphicFramePr>
            <a:graphicFrameLocks noChangeAspect="1"/>
          </p:cNvGraphicFramePr>
          <p:nvPr/>
        </p:nvGraphicFramePr>
        <p:xfrm>
          <a:off x="7280275" y="4997450"/>
          <a:ext cx="3635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65100" imgH="228600" progId="Equation.3">
                  <p:embed/>
                </p:oleObj>
              </mc:Choice>
              <mc:Fallback>
                <p:oleObj name="" r:id="rId9" imgW="1651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0275" y="4997450"/>
                        <a:ext cx="3635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/>
          <p:cNvGraphicFramePr>
            <a:graphicFrameLocks noChangeAspect="1"/>
          </p:cNvGraphicFramePr>
          <p:nvPr/>
        </p:nvGraphicFramePr>
        <p:xfrm>
          <a:off x="7978775" y="5000625"/>
          <a:ext cx="379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0" imgW="177800" imgH="190500" progId="Equation.3">
                  <p:embed/>
                </p:oleObj>
              </mc:Choice>
              <mc:Fallback>
                <p:oleObj name="" r:id="rId10" imgW="177800" imgH="190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8775" y="5000625"/>
                        <a:ext cx="3794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2950</Words>
  <Application>WPS 演示</Application>
  <PresentationFormat>全屏显示(4:3)</PresentationFormat>
  <Paragraphs>247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Times New Roman</vt:lpstr>
      <vt:lpstr>Symbol</vt:lpstr>
      <vt:lpstr>Symbol</vt:lpstr>
      <vt:lpstr>微软雅黑</vt:lpstr>
      <vt:lpstr>Arial Unicode MS</vt:lpstr>
      <vt:lpstr>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芬迪</cp:lastModifiedBy>
  <cp:revision>90</cp:revision>
  <dcterms:created xsi:type="dcterms:W3CDTF">2004-11-29T12:10:45Z</dcterms:created>
  <dcterms:modified xsi:type="dcterms:W3CDTF">2021-03-23T14:27:49Z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931B25E1CC6640A8BA247F2DF7B1C804</vt:lpwstr>
  </property>
  <property fmtid="{D5CDD505-2E9C-101B-9397-08002B2CF9AE}" pid="4" name="KSOProductBuildVer">
    <vt:lpwstr>2052-11.1.0.10356</vt:lpwstr>
  </property>
</Properties>
</file>