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5" r:id="rId3"/>
    <p:sldId id="286" r:id="rId4"/>
    <p:sldId id="303" r:id="rId5"/>
    <p:sldId id="287" r:id="rId6"/>
    <p:sldId id="304" r:id="rId7"/>
    <p:sldId id="288" r:id="rId8"/>
    <p:sldId id="305" r:id="rId9"/>
    <p:sldId id="289" r:id="rId10"/>
    <p:sldId id="306" r:id="rId11"/>
    <p:sldId id="307" r:id="rId12"/>
    <p:sldId id="290" r:id="rId13"/>
    <p:sldId id="291" r:id="rId14"/>
    <p:sldId id="292" r:id="rId15"/>
    <p:sldId id="293" r:id="rId16"/>
    <p:sldId id="296" r:id="rId17"/>
    <p:sldId id="297" r:id="rId18"/>
    <p:sldId id="298" r:id="rId19"/>
    <p:sldId id="311" r:id="rId20"/>
    <p:sldId id="316" r:id="rId21"/>
    <p:sldId id="299" r:id="rId22"/>
    <p:sldId id="314" r:id="rId23"/>
    <p:sldId id="313" r:id="rId24"/>
    <p:sldId id="315" r:id="rId25"/>
    <p:sldId id="300" r:id="rId26"/>
    <p:sldId id="301" r:id="rId27"/>
    <p:sldId id="302" r:id="rId28"/>
    <p:sldId id="308" r:id="rId29"/>
    <p:sldId id="309" r:id="rId30"/>
    <p:sldId id="310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AD7E9"/>
    <a:srgbClr val="D5D1E5"/>
    <a:srgbClr val="FFFFCD"/>
    <a:srgbClr val="003399"/>
    <a:srgbClr val="FFFFCC"/>
    <a:srgbClr val="DDFAFB"/>
    <a:srgbClr val="FF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83"/>
    <p:restoredTop sz="94660"/>
  </p:normalViewPr>
  <p:slideViewPr>
    <p:cSldViewPr showGuides="1">
      <p:cViewPr varScale="1">
        <p:scale>
          <a:sx n="100" d="100"/>
          <a:sy n="100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1BAF47-E6E9-4402-80EB-E1BC355235F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86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86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C44AEB-AF6F-4D74-B37B-89A6172FA9B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5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033AED-7F39-48B6-9B15-09860A4830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5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二元关系的性质</a:t>
            </a:r>
            <a:endParaRPr lang="zh-CN" altLang="en-US" b="1" dirty="0"/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自反性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反自反性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对称性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反对称性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传递性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实例</a:t>
            </a:r>
            <a:endParaRPr lang="zh-CN" altLang="en-US" b="1" dirty="0"/>
          </a:p>
        </p:txBody>
      </p:sp>
      <p:sp>
        <p:nvSpPr>
          <p:cNvPr id="13316" name="Text Box 3"/>
          <p:cNvSpPr txBox="1"/>
          <p:nvPr/>
        </p:nvSpPr>
        <p:spPr>
          <a:xfrm>
            <a:off x="684213" y="1412875"/>
            <a:ext cx="79200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判断下图中关系的性质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并说明理由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3892" name="Text Box 4"/>
          <p:cNvSpPr txBox="1"/>
          <p:nvPr/>
        </p:nvSpPr>
        <p:spPr>
          <a:xfrm>
            <a:off x="755650" y="4868863"/>
            <a:ext cx="799306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(b)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反自反，不是自反的；反对称，不是对称的；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是传递的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3894" name="Text Box 6"/>
          <p:cNvSpPr txBox="1"/>
          <p:nvPr/>
        </p:nvSpPr>
        <p:spPr>
          <a:xfrm>
            <a:off x="755650" y="4313238"/>
            <a:ext cx="81375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en-US" sz="2800" b="1" dirty="0">
                <a:solidFill>
                  <a:schemeClr val="bg2"/>
                </a:solidFill>
              </a:rPr>
              <a:t>不自反也不反自反；对称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</a:rPr>
              <a:t>不反对称；不传递</a:t>
            </a:r>
            <a:r>
              <a:rPr lang="en-US" altLang="zh-CN" sz="2800" b="1" dirty="0">
                <a:solidFill>
                  <a:schemeClr val="bg2"/>
                </a:solidFill>
              </a:rPr>
              <a:t>.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293895" name="Text Box 7"/>
          <p:cNvSpPr txBox="1"/>
          <p:nvPr/>
        </p:nvSpPr>
        <p:spPr>
          <a:xfrm>
            <a:off x="755650" y="5805488"/>
            <a:ext cx="8064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(c)</a:t>
            </a:r>
            <a:r>
              <a:rPr lang="zh-CN" altLang="en-US" sz="2800" b="1" dirty="0">
                <a:solidFill>
                  <a:schemeClr val="bg2"/>
                </a:solidFill>
              </a:rPr>
              <a:t>自反，不反自反；反对称，不是对称；不传递</a:t>
            </a:r>
            <a:r>
              <a:rPr lang="en-US" altLang="zh-CN" sz="2800" b="1" dirty="0">
                <a:solidFill>
                  <a:schemeClr val="bg2"/>
                </a:solidFill>
              </a:rPr>
              <a:t>. </a:t>
            </a:r>
            <a:endParaRPr lang="en-US" altLang="zh-CN" sz="2800" dirty="0"/>
          </a:p>
        </p:txBody>
      </p:sp>
      <p:pic>
        <p:nvPicPr>
          <p:cNvPr id="13320" name="Picture 9" descr="4T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1844675"/>
            <a:ext cx="6027737" cy="2520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/>
      <p:bldP spid="2938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/>
          <p:nvPr/>
        </p:nvSpPr>
        <p:spPr>
          <a:xfrm>
            <a:off x="684213" y="1844675"/>
            <a:ext cx="7632700" cy="1873250"/>
          </a:xfrm>
          <a:prstGeom prst="rect">
            <a:avLst/>
          </a:prstGeom>
          <a:noFill/>
          <a:ln w="28575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0099"/>
              </a:solidFill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自反性证明</a:t>
            </a:r>
            <a:endParaRPr lang="zh-CN" altLang="en-US" b="1" dirty="0"/>
          </a:p>
        </p:txBody>
      </p:sp>
      <p:sp>
        <p:nvSpPr>
          <p:cNvPr id="14341" name="Text Box 4"/>
          <p:cNvSpPr txBox="1"/>
          <p:nvPr/>
        </p:nvSpPr>
        <p:spPr>
          <a:xfrm>
            <a:off x="790575" y="1844675"/>
            <a:ext cx="8353425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上自反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任取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……………..….…….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                 推理过程                         结论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342" name="Text Box 5"/>
          <p:cNvSpPr txBox="1"/>
          <p:nvPr/>
        </p:nvSpPr>
        <p:spPr>
          <a:xfrm>
            <a:off x="900113" y="4149725"/>
            <a:ext cx="7920037" cy="2143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上自反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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上是自反的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/>
          <p:nvPr/>
        </p:nvSpPr>
        <p:spPr>
          <a:xfrm>
            <a:off x="611188" y="1916113"/>
            <a:ext cx="7777162" cy="2089150"/>
          </a:xfrm>
          <a:prstGeom prst="rect">
            <a:avLst/>
          </a:prstGeom>
          <a:noFill/>
          <a:ln w="28575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0099"/>
              </a:solidFill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对称性证明</a:t>
            </a:r>
            <a:endParaRPr lang="zh-CN" altLang="en-US" b="1" dirty="0"/>
          </a:p>
        </p:txBody>
      </p:sp>
      <p:sp>
        <p:nvSpPr>
          <p:cNvPr id="15365" name="Text Box 5"/>
          <p:cNvSpPr txBox="1"/>
          <p:nvPr/>
        </p:nvSpPr>
        <p:spPr>
          <a:xfrm>
            <a:off x="611188" y="2060575"/>
            <a:ext cx="8316912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上对称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&lt;x,y&gt;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……………..….…….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                   推理过程                       结论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684213" y="4149725"/>
            <a:ext cx="7488237" cy="265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上对称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x,y&gt;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  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上是对称的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/>
          <p:nvPr/>
        </p:nvSpPr>
        <p:spPr>
          <a:xfrm>
            <a:off x="684213" y="1844675"/>
            <a:ext cx="7777162" cy="1871663"/>
          </a:xfrm>
          <a:prstGeom prst="rect">
            <a:avLst/>
          </a:prstGeom>
          <a:noFill/>
          <a:ln w="28575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0099"/>
              </a:solidFill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反对称性证明</a:t>
            </a:r>
            <a:endParaRPr lang="zh-CN" altLang="en-US" b="1" dirty="0"/>
          </a:p>
        </p:txBody>
      </p:sp>
      <p:sp>
        <p:nvSpPr>
          <p:cNvPr id="16389" name="Text Box 4"/>
          <p:cNvSpPr txBox="1"/>
          <p:nvPr/>
        </p:nvSpPr>
        <p:spPr>
          <a:xfrm>
            <a:off x="950913" y="170656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 dirty="0"/>
          </a:p>
        </p:txBody>
      </p:sp>
      <p:sp>
        <p:nvSpPr>
          <p:cNvPr id="16390" name="Text Box 5"/>
          <p:cNvSpPr txBox="1"/>
          <p:nvPr/>
        </p:nvSpPr>
        <p:spPr>
          <a:xfrm>
            <a:off x="755650" y="1916113"/>
            <a:ext cx="7723188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上反对称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&lt;x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………..……….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x=y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                      推理过程            结论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6391" name="Text Box 6"/>
          <p:cNvSpPr txBox="1"/>
          <p:nvPr/>
        </p:nvSpPr>
        <p:spPr>
          <a:xfrm>
            <a:off x="684213" y="3933825"/>
            <a:ext cx="8280400" cy="265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上反对称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x,y&gt;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y, 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x,y&gt;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x=y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上是反对称的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/>
          <p:nvPr/>
        </p:nvSpPr>
        <p:spPr>
          <a:xfrm>
            <a:off x="684213" y="1773238"/>
            <a:ext cx="7848600" cy="2087562"/>
          </a:xfrm>
          <a:prstGeom prst="rect">
            <a:avLst/>
          </a:prstGeom>
          <a:noFill/>
          <a:ln w="28575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0099"/>
              </a:solidFill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传递性证明</a:t>
            </a:r>
            <a:endParaRPr lang="zh-CN" altLang="en-US" b="1" dirty="0"/>
          </a:p>
        </p:txBody>
      </p:sp>
      <p:sp>
        <p:nvSpPr>
          <p:cNvPr id="17413" name="Text Box 4"/>
          <p:cNvSpPr txBox="1"/>
          <p:nvPr/>
        </p:nvSpPr>
        <p:spPr>
          <a:xfrm>
            <a:off x="950913" y="170656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 dirty="0"/>
          </a:p>
        </p:txBody>
      </p:sp>
      <p:sp>
        <p:nvSpPr>
          <p:cNvPr id="17414" name="Text Box 5"/>
          <p:cNvSpPr txBox="1"/>
          <p:nvPr/>
        </p:nvSpPr>
        <p:spPr>
          <a:xfrm>
            <a:off x="684213" y="1916113"/>
            <a:ext cx="7723187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上传递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y, 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&lt;x,y&gt;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y, 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…..……….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                  推理过程             结论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7415" name="Text Box 6"/>
          <p:cNvSpPr txBox="1"/>
          <p:nvPr/>
        </p:nvSpPr>
        <p:spPr>
          <a:xfrm>
            <a:off x="684213" y="4076700"/>
            <a:ext cx="8137525" cy="2143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7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上传递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y, 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&lt;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x,y&gt;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y,z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    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上是传递的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运算与性质的关系</a:t>
            </a:r>
            <a:endParaRPr lang="zh-CN" altLang="en-US" b="1" dirty="0"/>
          </a:p>
        </p:txBody>
      </p:sp>
      <p:graphicFrame>
        <p:nvGraphicFramePr>
          <p:cNvPr id="18436" name="表格占位符 18435"/>
          <p:cNvGraphicFramePr/>
          <p:nvPr>
            <p:ph type="tbl" idx="1"/>
          </p:nvPr>
        </p:nvGraphicFramePr>
        <p:xfrm>
          <a:off x="611188" y="2492375"/>
          <a:ext cx="7988300" cy="2809875"/>
        </p:xfrm>
        <a:graphic>
          <a:graphicData uri="http://schemas.openxmlformats.org/drawingml/2006/table">
            <a:tbl>
              <a:tblPr/>
              <a:tblGrid>
                <a:gridCol w="1306513"/>
                <a:gridCol w="1214437"/>
                <a:gridCol w="1476375"/>
                <a:gridCol w="1258888"/>
                <a:gridCol w="1430337"/>
                <a:gridCol w="1301750"/>
              </a:tblGrid>
              <a:tr h="4746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自反性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反自反性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对称性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反对称性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传递性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en-US" altLang="zh-CN" sz="2400" b="1" baseline="30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∩</a:t>
                      </a:r>
                      <a:r>
                        <a:rPr lang="en-US" altLang="zh-CN" sz="24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∪</a:t>
                      </a:r>
                      <a:r>
                        <a:rPr lang="en-US" altLang="zh-CN" sz="24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4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∘</a:t>
                      </a:r>
                      <a:r>
                        <a:rPr lang="en-US" altLang="zh-CN" sz="24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关系的闭包</a:t>
            </a:r>
            <a:endParaRPr lang="zh-CN" altLang="en-US" b="1" dirty="0"/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闭包定义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闭包的构造方法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 集合表示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 矩阵表示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 图表示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闭包的性质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闭包定义</a:t>
            </a:r>
            <a:endParaRPr lang="zh-CN" altLang="en-US" b="1" dirty="0"/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395288" y="1773238"/>
            <a:ext cx="7921625" cy="45307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是非空集合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自反（对称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传递）闭包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满足以下条件：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是自反的（对称的或传递的）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上任何包含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的自反（对称或传递）关系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一般将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的自反闭包记作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对称闭包记作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传递闭包记作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).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7772400" cy="5106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23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不动点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23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  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是自反的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23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  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是对称的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23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③  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是传递的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990600" y="914400"/>
            <a:ext cx="7772400" cy="5106988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2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单调性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 </a:t>
            </a:r>
            <a:r>
              <a:rPr lang="zh-CN" altLang="en-US" dirty="0"/>
              <a:t>若</a:t>
            </a:r>
            <a:r>
              <a:rPr lang="en-US" altLang="zh-CN" i="1" dirty="0"/>
              <a:t>R,S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A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zh-CN" altLang="en-US" dirty="0"/>
              <a:t>，且</a:t>
            </a:r>
            <a:r>
              <a:rPr lang="en-US" altLang="zh-CN" i="1" dirty="0"/>
              <a:t>R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S</a:t>
            </a:r>
            <a:r>
              <a:rPr lang="zh-CN" altLang="en-US" dirty="0"/>
              <a:t>则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230000"/>
              </a:lnSpc>
              <a:buNone/>
            </a:pPr>
            <a:r>
              <a:rPr lang="zh-CN" altLang="en-US" dirty="0"/>
              <a:t>① 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230000"/>
              </a:lnSpc>
              <a:buNone/>
            </a:pPr>
            <a:r>
              <a:rPr lang="en-US" altLang="zh-CN" dirty="0"/>
              <a:t>② 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230000"/>
              </a:lnSpc>
              <a:buNone/>
            </a:pPr>
            <a:r>
              <a:rPr lang="en-US" altLang="zh-CN" dirty="0"/>
              <a:t>③ 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自反性与反自反性</a:t>
            </a:r>
            <a:endParaRPr lang="zh-CN" altLang="en-US" b="1" dirty="0"/>
          </a:p>
        </p:txBody>
      </p:sp>
      <p:sp>
        <p:nvSpPr>
          <p:cNvPr id="5124" name="Text Box 3"/>
          <p:cNvSpPr txBox="1"/>
          <p:nvPr/>
        </p:nvSpPr>
        <p:spPr>
          <a:xfrm>
            <a:off x="611188" y="1700213"/>
            <a:ext cx="8208962" cy="4791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 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自反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反自反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自反关系：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上的全域关系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恒等关系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小于等于关系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整除关系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baseline="-25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反自反关系：实数集上的小于关系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 幂集上的真包含关系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闭包的构造方法</a:t>
            </a:r>
            <a:endParaRPr lang="zh-CN" altLang="en-US" b="1" dirty="0"/>
          </a:p>
        </p:txBody>
      </p:sp>
      <p:sp>
        <p:nvSpPr>
          <p:cNvPr id="23556" name="Text Box 3"/>
          <p:cNvSpPr txBox="1"/>
          <p:nvPr/>
        </p:nvSpPr>
        <p:spPr>
          <a:xfrm>
            <a:off x="808038" y="163353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 dirty="0"/>
          </a:p>
        </p:txBody>
      </p:sp>
      <p:sp>
        <p:nvSpPr>
          <p:cNvPr id="23557" name="Text Box 4"/>
          <p:cNvSpPr txBox="1"/>
          <p:nvPr/>
        </p:nvSpPr>
        <p:spPr>
          <a:xfrm>
            <a:off x="684213" y="1844675"/>
            <a:ext cx="7993062" cy="371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     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(2)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(3)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∪…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说明：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</a:rPr>
              <a:t>  对于有穷集合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(|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(3)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中的并最多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不超过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pic>
        <p:nvPicPr>
          <p:cNvPr id="2457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8" y="1828800"/>
            <a:ext cx="8658225" cy="416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b="1" dirty="0"/>
              <a:t>闭包运算与性质的关系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838200"/>
            <a:ext cx="7807325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371600" marR="0" lvl="3" indent="0" algn="just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①  </a:t>
            </a:r>
            <a:r>
              <a:rPr kumimoji="0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rs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)=</a:t>
            </a:r>
            <a:r>
              <a:rPr kumimoji="0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sr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</a:endParaRPr>
          </a:p>
          <a:p>
            <a:pPr marL="1371600" marR="0" lvl="3" indent="0" algn="just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②  </a:t>
            </a:r>
            <a:r>
              <a:rPr kumimoji="0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)=</a:t>
            </a:r>
            <a:r>
              <a:rPr kumimoji="0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tr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</a:endParaRPr>
          </a:p>
          <a:p>
            <a:pPr marL="1371600" marR="0" lvl="3" indent="0" algn="just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③  </a:t>
            </a:r>
            <a:r>
              <a:rPr kumimoji="0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sym typeface="Symbol" panose="05050102010706020507" pitchFamily="18" charset="2"/>
              </a:rPr>
              <a:t></a:t>
            </a:r>
            <a:r>
              <a:rPr kumimoji="0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ts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7010400" y="838200"/>
          <a:ext cx="103346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8300" imgH="431800" progId="Equation.3">
                  <p:embed/>
                </p:oleObj>
              </mc:Choice>
              <mc:Fallback>
                <p:oleObj name="" r:id="rId1" imgW="3683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010400" y="838200"/>
                        <a:ext cx="1033463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pic>
        <p:nvPicPr>
          <p:cNvPr id="2662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547688"/>
            <a:ext cx="9048750" cy="5762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684213" y="1989138"/>
            <a:ext cx="7920037" cy="423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的关系矩阵分别为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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   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    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'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Times New Roman" panose="02020603050405020304" pitchFamily="18" charset="0"/>
              </a:rPr>
              <a:t>+ …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</a:rPr>
              <a:t>同阶的单位矩阵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的转置矩阵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注意在上述等式中矩阵的元素相加时使用逻辑加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7652" name="Rectangle 4"/>
          <p:cNvSpPr/>
          <p:nvPr/>
        </p:nvSpPr>
        <p:spPr>
          <a:xfrm>
            <a:off x="1547813" y="3213100"/>
            <a:ext cx="4537075" cy="1728788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0099"/>
              </a:solidFill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type="title"/>
          </p:nvPr>
        </p:nvSpPr>
        <p:spPr>
          <a:xfrm>
            <a:off x="539750" y="404813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闭包的构造方法（续）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闭包的构造方法（续）</a:t>
            </a:r>
            <a:endParaRPr lang="zh-CN" altLang="en-US" b="1" dirty="0"/>
          </a:p>
        </p:txBody>
      </p:sp>
      <p:sp>
        <p:nvSpPr>
          <p:cNvPr id="28676" name="Text Box 3"/>
          <p:cNvSpPr txBox="1"/>
          <p:nvPr/>
        </p:nvSpPr>
        <p:spPr>
          <a:xfrm>
            <a:off x="539750" y="1628775"/>
            <a:ext cx="8388350" cy="4706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的关系图分别记为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的顶点集与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的顶点集相等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除了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的边以外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以下述方法添加新边：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考察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的每个顶点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如果没有环就加上一个环，最终得到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考察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的每条边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如果有一条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的单向边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≠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中加一条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的反方向边，最终得到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</a:rPr>
              <a:t>考察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的每个顶点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找从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出发的每一条路径，如果从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到路径中任何结点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没有边，就加上这条边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当检查完所有的顶点后就得到图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539750" y="333375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实例</a:t>
            </a:r>
            <a:endParaRPr lang="zh-CN" altLang="en-US" b="1" dirty="0"/>
          </a:p>
        </p:txBody>
      </p:sp>
      <p:sp>
        <p:nvSpPr>
          <p:cNvPr id="29700" name="Text Box 3"/>
          <p:cNvSpPr txBox="1"/>
          <p:nvPr/>
        </p:nvSpPr>
        <p:spPr>
          <a:xfrm>
            <a:off x="468313" y="1557338"/>
            <a:ext cx="7991475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的关系图如下图所示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701" name="Group 16"/>
          <p:cNvGrpSpPr/>
          <p:nvPr/>
        </p:nvGrpSpPr>
        <p:grpSpPr>
          <a:xfrm>
            <a:off x="539750" y="2940050"/>
            <a:ext cx="7920038" cy="3513138"/>
            <a:chOff x="386" y="1687"/>
            <a:chExt cx="4989" cy="2213"/>
          </a:xfrm>
        </p:grpSpPr>
        <p:pic>
          <p:nvPicPr>
            <p:cNvPr id="29702" name="Picture 11" descr="7-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6" y="1687"/>
              <a:ext cx="4989" cy="18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703" name="Text Box 12"/>
            <p:cNvSpPr txBox="1"/>
            <p:nvPr/>
          </p:nvSpPr>
          <p:spPr>
            <a:xfrm>
              <a:off x="1310" y="223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i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4" name="Text Box 13"/>
            <p:cNvSpPr txBox="1"/>
            <p:nvPr/>
          </p:nvSpPr>
          <p:spPr>
            <a:xfrm>
              <a:off x="4105" y="2205"/>
              <a:ext cx="4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800" b="1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8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5" name="Text Box 14"/>
            <p:cNvSpPr txBox="1"/>
            <p:nvPr/>
          </p:nvSpPr>
          <p:spPr>
            <a:xfrm>
              <a:off x="1247" y="3550"/>
              <a:ext cx="4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800" b="1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8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6" name="Text Box 15"/>
            <p:cNvSpPr txBox="1"/>
            <p:nvPr/>
          </p:nvSpPr>
          <p:spPr>
            <a:xfrm>
              <a:off x="4105" y="3612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800" b="1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8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539750" y="620713"/>
            <a:ext cx="8208963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传递闭包的计算</a:t>
            </a:r>
            <a:r>
              <a:rPr lang="en-US" altLang="zh-CN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——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4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685800" y="1844675"/>
            <a:ext cx="7847013" cy="440055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算法思路：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个矩阵的序列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将矩阵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列的元素记作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=0,1,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当且仅当在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的关系图中存在一条从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的路径，并且这条路径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除端点外中间只经过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中的顶点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不难证明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的关系矩阵，而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就对应了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的传递闭包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开始，顺序计算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i="1" dirty="0"/>
              <a:t> 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3072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accent2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4"/>
          <p:cNvSpPr txBox="1"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算法的依据</a:t>
            </a:r>
            <a:endParaRPr lang="zh-CN" altLang="en-US" sz="4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844675"/>
            <a:ext cx="7993063" cy="4897438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={1,2,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+2,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+1}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中间只经过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+1}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中点的路径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这些路径分为两类：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类：只经过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中点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类：经过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类路径：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]=1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类路径：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+1]=1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]=1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b="1" dirty="0"/>
          </a:p>
        </p:txBody>
      </p:sp>
      <p:pic>
        <p:nvPicPr>
          <p:cNvPr id="31749" name="Picture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3816350" cy="2913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算法及其效率</a:t>
            </a:r>
            <a:endParaRPr lang="en-US" altLang="zh-CN" sz="4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632700" cy="3744913"/>
          </a:xfrm>
          <a:ln w="22225">
            <a:solidFill>
              <a:srgbClr val="00008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Warshall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的关系矩阵）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的关系矩阵）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for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for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3" name="Text Box 4"/>
          <p:cNvSpPr txBox="1"/>
          <p:nvPr/>
        </p:nvSpPr>
        <p:spPr>
          <a:xfrm>
            <a:off x="755650" y="5805488"/>
            <a:ext cx="6264275" cy="457200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时间复杂度 </a:t>
            </a:r>
            <a:r>
              <a:rPr lang="zh-CN" altLang="en-US" sz="24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=O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实例</a:t>
            </a:r>
            <a:endParaRPr lang="zh-CN" altLang="en-US" b="1" dirty="0"/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244951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={1,2,3},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{&lt;1,1&gt;,&lt;2,2&gt;}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{&lt;1,1&gt;,&lt;2,2&gt;,&lt;3,3&gt;,&lt;1,2&gt;}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{&lt;1,3&gt;}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288772" name="Text Box 4"/>
          <p:cNvSpPr txBox="1"/>
          <p:nvPr/>
        </p:nvSpPr>
        <p:spPr>
          <a:xfrm>
            <a:off x="684213" y="4365625"/>
            <a:ext cx="6767512" cy="2033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自反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反自反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既不是自反也不是反自反的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对称性与反对称性</a:t>
            </a:r>
            <a:endParaRPr lang="zh-CN" altLang="en-US" b="1" dirty="0"/>
          </a:p>
        </p:txBody>
      </p:sp>
      <p:sp>
        <p:nvSpPr>
          <p:cNvPr id="7172" name="Text Box 3"/>
          <p:cNvSpPr txBox="1"/>
          <p:nvPr/>
        </p:nvSpPr>
        <p:spPr>
          <a:xfrm>
            <a:off x="611188" y="1557338"/>
            <a:ext cx="8013700" cy="5411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 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对称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),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反对称</a:t>
            </a:r>
            <a:r>
              <a:rPr lang="zh-CN" altLang="en-US" sz="2800" b="1" dirty="0">
                <a:latin typeface="Times New Roman" panose="02020603050405020304" pitchFamily="18" charset="0"/>
              </a:rPr>
              <a:t>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对称关系：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上的全域关系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恒等关系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和空关系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反对称关系：恒等关系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空关系是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上的反对称关系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实例</a:t>
            </a:r>
            <a:endParaRPr lang="zh-CN" altLang="en-US" b="1" dirty="0"/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611188" y="1773238"/>
            <a:ext cx="8229600" cy="2311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{1,2,3},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都是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{&lt;1,1&gt;,&lt;2,2&gt;}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{&lt;1,1&gt;,&lt;1,2&gt;,&lt;2,1&gt;}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{&lt;1,2&gt;,&lt;1,3&gt;}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{&lt;1,2&gt;,&lt;2,1&gt;,&lt;1,3&gt;}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90820" name="Text Box 4"/>
          <p:cNvSpPr txBox="1"/>
          <p:nvPr/>
        </p:nvSpPr>
        <p:spPr>
          <a:xfrm>
            <a:off x="1187450" y="4365625"/>
            <a:ext cx="5761038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对称、反对称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 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对称，不反对称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反对称，不对称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不对称、也不反对称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传递性  </a:t>
            </a:r>
            <a:endParaRPr lang="zh-CN" altLang="en-US" b="1" dirty="0"/>
          </a:p>
        </p:txBody>
      </p:sp>
      <p:sp>
        <p:nvSpPr>
          <p:cNvPr id="9220" name="Text Box 3"/>
          <p:cNvSpPr txBox="1"/>
          <p:nvPr/>
        </p:nvSpPr>
        <p:spPr>
          <a:xfrm>
            <a:off x="468313" y="1628775"/>
            <a:ext cx="8351837" cy="4492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传递</a:t>
            </a:r>
            <a:r>
              <a:rPr lang="zh-CN" altLang="en-US" sz="2800" b="1" dirty="0">
                <a:latin typeface="Times New Roman" panose="02020603050405020304" pitchFamily="18" charset="0"/>
              </a:rPr>
              <a:t>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endParaRPr lang="zh-CN" altLang="en-US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上的全域关系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恒等关系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和空关系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小于等于关系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小于关系，整除关系，包含关系，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真包含关系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实例</a:t>
            </a:r>
            <a:endParaRPr lang="zh-CN" altLang="en-US" b="1" dirty="0"/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539750" y="1844675"/>
            <a:ext cx="8229600" cy="21685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{1,2,3},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{&lt;1,1&gt;,&lt;2,2&gt;}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{&lt;1,2&gt;,&lt;2,3&gt;}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{&lt;1,3&gt;}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1844" name="Text Box 4"/>
          <p:cNvSpPr txBox="1"/>
          <p:nvPr/>
        </p:nvSpPr>
        <p:spPr>
          <a:xfrm>
            <a:off x="1258888" y="4508500"/>
            <a:ext cx="7200900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上的传递关系 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上的传递关系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关系性质的充要条件</a:t>
            </a:r>
            <a:endParaRPr lang="zh-CN" altLang="en-US" b="1" dirty="0"/>
          </a:p>
        </p:txBody>
      </p:sp>
      <p:sp>
        <p:nvSpPr>
          <p:cNvPr id="11268" name="Text Box 3"/>
          <p:cNvSpPr txBox="1"/>
          <p:nvPr/>
        </p:nvSpPr>
        <p:spPr>
          <a:xfrm>
            <a:off x="684213" y="1844675"/>
            <a:ext cx="7581900" cy="404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自反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 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b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反自反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对称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 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br>
              <a:rPr lang="en-US" altLang="zh-CN" sz="28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en-US" altLang="zh-CN" sz="28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(4)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反对称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 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b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(5)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传递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 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b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关系性质判别</a:t>
            </a:r>
            <a:endParaRPr lang="zh-CN" altLang="en-US" b="1" dirty="0"/>
          </a:p>
        </p:txBody>
      </p:sp>
      <p:graphicFrame>
        <p:nvGraphicFramePr>
          <p:cNvPr id="292867" name="Group 3"/>
          <p:cNvGraphicFramePr>
            <a:graphicFrameLocks noGrp="1"/>
          </p:cNvGraphicFramePr>
          <p:nvPr>
            <p:ph idx="1"/>
          </p:nvPr>
        </p:nvGraphicFramePr>
        <p:xfrm>
          <a:off x="250825" y="1773238"/>
          <a:ext cx="8640763" cy="4389438"/>
        </p:xfrm>
        <a:graphic>
          <a:graphicData uri="http://schemas.openxmlformats.org/drawingml/2006/table">
            <a:tbl>
              <a:tblPr/>
              <a:tblGrid>
                <a:gridCol w="1152525"/>
                <a:gridCol w="1079500"/>
                <a:gridCol w="1368425"/>
                <a:gridCol w="1800225"/>
                <a:gridCol w="1655763"/>
                <a:gridCol w="1584325"/>
              </a:tblGrid>
              <a:tr h="457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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自反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反自反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对称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反对称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传递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关系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矩阵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主对角线元素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全是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矩阵是对称矩阵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若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且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ji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对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所在位置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中相应位置都是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关系图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每个顶点都有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环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每个顶点都没有环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如果两个顶点之间有边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是一对方向相反的边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无单边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如果两点之间有边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是一条有向边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无双向边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如果顶点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连通到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则从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到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有边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4347</Words>
  <Application>WPS 演示</Application>
  <PresentationFormat>全屏显示(4:3)</PresentationFormat>
  <Paragraphs>401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Arial Black</vt:lpstr>
      <vt:lpstr>Times New Roman</vt:lpstr>
      <vt:lpstr>Symbol</vt:lpstr>
      <vt:lpstr>华文中宋</vt:lpstr>
      <vt:lpstr>微软雅黑</vt:lpstr>
      <vt:lpstr>Arial Unicode MS</vt:lpstr>
      <vt:lpstr>Lucida Sans Unicode</vt:lpstr>
      <vt:lpstr>华文行楷</vt:lpstr>
      <vt:lpstr>1_Pixel</vt:lpstr>
      <vt:lpstr>Equation.3</vt:lpstr>
      <vt:lpstr>二元关系的性质</vt:lpstr>
      <vt:lpstr>自反性与反自反性</vt:lpstr>
      <vt:lpstr>实例</vt:lpstr>
      <vt:lpstr>对称性与反对称性</vt:lpstr>
      <vt:lpstr>实例</vt:lpstr>
      <vt:lpstr>传递性  </vt:lpstr>
      <vt:lpstr>实例</vt:lpstr>
      <vt:lpstr>关系性质的充要条件</vt:lpstr>
      <vt:lpstr>关系性质判别</vt:lpstr>
      <vt:lpstr>实例</vt:lpstr>
      <vt:lpstr>自反性证明</vt:lpstr>
      <vt:lpstr>对称性证明</vt:lpstr>
      <vt:lpstr>反对称性证明</vt:lpstr>
      <vt:lpstr>传递性证明</vt:lpstr>
      <vt:lpstr>运算与性质的关系</vt:lpstr>
      <vt:lpstr>关系的闭包</vt:lpstr>
      <vt:lpstr>闭包定义</vt:lpstr>
      <vt:lpstr>PowerPoint 演示文稿</vt:lpstr>
      <vt:lpstr>PowerPoint 演示文稿</vt:lpstr>
      <vt:lpstr>闭包的构造方法</vt:lpstr>
      <vt:lpstr>闭包运算与性质的关系</vt:lpstr>
      <vt:lpstr>PowerPoint 演示文稿</vt:lpstr>
      <vt:lpstr>PowerPoint 演示文稿</vt:lpstr>
      <vt:lpstr>闭包的构造方法（续）</vt:lpstr>
      <vt:lpstr>闭包的构造方法（续）</vt:lpstr>
      <vt:lpstr>实例</vt:lpstr>
      <vt:lpstr>传递闭包的计算——Warshall算法</vt:lpstr>
      <vt:lpstr>Warshall算法的依据</vt:lpstr>
      <vt:lpstr>Warshall算法及其效率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芬迪</cp:lastModifiedBy>
  <cp:revision>54</cp:revision>
  <dcterms:created xsi:type="dcterms:W3CDTF">2004-11-29T12:10:00Z</dcterms:created>
  <dcterms:modified xsi:type="dcterms:W3CDTF">2021-06-12T08:00:09Z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96073853516548469135CAB44EBAD2BB</vt:lpwstr>
  </property>
  <property fmtid="{D5CDD505-2E9C-101B-9397-08002B2CF9AE}" pid="4" name="KSOProductBuildVer">
    <vt:lpwstr>2052-11.1.0.10577</vt:lpwstr>
  </property>
</Properties>
</file>