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271" r:id="rId19"/>
    <p:sldId id="272" r:id="rId20"/>
    <p:sldId id="273" r:id="rId21"/>
    <p:sldId id="274" r:id="rId22"/>
    <p:sldId id="287" r:id="rId23"/>
    <p:sldId id="275" r:id="rId24"/>
    <p:sldId id="310" r:id="rId25"/>
    <p:sldId id="276" r:id="rId26"/>
    <p:sldId id="277" r:id="rId27"/>
    <p:sldId id="292" r:id="rId28"/>
    <p:sldId id="291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8" r:id="rId37"/>
    <p:sldId id="289" r:id="rId38"/>
    <p:sldId id="290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FFF"/>
    <a:srgbClr val="FFFFC1"/>
    <a:srgbClr val="3366CC"/>
    <a:srgbClr val="FECCBE"/>
    <a:srgbClr val="0033CC"/>
    <a:srgbClr val="D9FFD9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3" autoAdjust="0"/>
    <p:restoredTop sz="94660"/>
  </p:normalViewPr>
  <p:slideViewPr>
    <p:cSldViewPr>
      <p:cViewPr varScale="1">
        <p:scale>
          <a:sx n="100" d="100"/>
          <a:sy n="100" d="100"/>
        </p:scale>
        <p:origin x="6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1E5898C-D5D7-4711-891A-1893A388136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867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867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94976A-2B1F-4A68-BAF6-987C39F412E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E178F91-2D0E-4D45-9C85-AE11C25C3ED1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0971F4-A119-4F90-88D6-9C3B2202C2CB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771140-66E6-4484-A2F9-53BB1E0637FF}" type="slidenum">
              <a:rPr lang="en-US" altLang="zh-CN"/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57DD80-E1F5-46CD-9D92-9D51294F5611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A5C3FB-6712-46C9-B43D-AEE9CFD890DD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B2D5E8-827C-4FFB-81C9-88D62426D34C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3D839F-D1BA-46B6-9026-4CABF0B121A1}" type="slidenum">
              <a:rPr lang="en-US" altLang="zh-CN"/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4AEB8E-DF24-4A0D-AB03-01148ACC74E2}" type="slidenum">
              <a:rPr lang="en-US" altLang="zh-CN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C39567-B3F7-4AF3-8A25-41A91D6E5E1C}" type="slidenum">
              <a:rPr lang="en-US" altLang="zh-CN"/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17EEA0-30F4-4EA6-8572-369BD613A68F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390A93-A807-4454-B9C3-03E431B4ADF1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D31F2BE9-5159-4FB0-8A1C-17D1B934CE7E}" type="slidenum">
              <a:rPr lang="en-US" altLang="zh-CN"/>
            </a:fld>
            <a:endParaRPr lang="en-US" altLang="zh-CN"/>
          </a:p>
        </p:txBody>
      </p:sp>
      <p:grpSp>
        <p:nvGrpSpPr>
          <p:cNvPr id="614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8570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570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570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570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570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570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570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570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570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614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615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857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2.xml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8.emf"/><Relationship Id="rId1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0.emf"/><Relationship Id="rId1" Type="http://schemas.openxmlformats.org/officeDocument/2006/relationships/oleObject" Target="../embeddings/oleObject6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8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4B4B98-4B35-435D-8B7F-35EF6D51DFCF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集合</a:t>
            </a:r>
            <a:r>
              <a:rPr lang="zh-CN" altLang="en-US" b="1" dirty="0" smtClean="0"/>
              <a:t>的笛卡儿积和二元关系</a:t>
            </a:r>
            <a:endParaRPr lang="zh-CN" altLang="en-US" b="1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3400" smtClean="0">
                <a:solidFill>
                  <a:srgbClr val="333300"/>
                </a:solidFill>
              </a:rPr>
              <a:t> </a:t>
            </a:r>
            <a:r>
              <a:rPr lang="zh-CN" altLang="en-US" sz="3400" b="1" smtClean="0">
                <a:solidFill>
                  <a:srgbClr val="333300"/>
                </a:solidFill>
              </a:rPr>
              <a:t>有序对</a:t>
            </a:r>
            <a:endParaRPr lang="zh-CN" altLang="en-US" b="1" smtClean="0">
              <a:solidFill>
                <a:srgbClr val="3333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b="1" smtClean="0">
                <a:solidFill>
                  <a:srgbClr val="333300"/>
                </a:solidFill>
              </a:rPr>
              <a:t> 笛卡儿积及其性质</a:t>
            </a:r>
            <a:endParaRPr lang="zh-CN" altLang="en-US" b="1" smtClean="0">
              <a:solidFill>
                <a:srgbClr val="3333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b="1" smtClean="0">
                <a:solidFill>
                  <a:srgbClr val="333300"/>
                </a:solidFill>
              </a:rPr>
              <a:t> 二元关系的定义</a:t>
            </a:r>
            <a:endParaRPr lang="zh-CN" altLang="en-US" b="1" smtClean="0">
              <a:solidFill>
                <a:srgbClr val="3333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b="1" smtClean="0">
                <a:solidFill>
                  <a:srgbClr val="333300"/>
                </a:solidFill>
              </a:rPr>
              <a:t> 二元关系的表示</a:t>
            </a:r>
            <a:endParaRPr lang="zh-CN" altLang="en-US" b="1" smtClean="0">
              <a:solidFill>
                <a:srgbClr val="333300"/>
              </a:solidFill>
            </a:endParaRPr>
          </a:p>
          <a:p>
            <a:pPr lvl="1" eaLnBrk="1" hangingPunct="1"/>
            <a:endParaRPr lang="zh-CN" altLang="en-US" sz="3200" b="1" smtClean="0"/>
          </a:p>
          <a:p>
            <a:pPr lvl="1" eaLnBrk="1" hangingPunct="1"/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DE4188-8C20-4C5A-B7DB-53915418537F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二元关系的定义</a:t>
            </a:r>
            <a:endParaRPr lang="zh-CN" altLang="en-US" b="1" smtClean="0"/>
          </a:p>
        </p:txBody>
      </p:sp>
      <p:sp>
        <p:nvSpPr>
          <p:cNvPr id="14343" name="Text Box 3"/>
          <p:cNvSpPr txBox="1">
            <a:spLocks noChangeArrowheads="1"/>
          </p:cNvSpPr>
          <p:nvPr/>
        </p:nvSpPr>
        <p:spPr bwMode="auto">
          <a:xfrm>
            <a:off x="611188" y="1827213"/>
            <a:ext cx="8135937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如果一个集合满足以下条件之一：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）集合非空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且它的元素都是有序对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）集合是空集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则称该集合为一个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二元关系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简称为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关系</a:t>
            </a:r>
            <a:r>
              <a:rPr lang="zh-CN" altLang="en-US" sz="2800" b="1" dirty="0">
                <a:latin typeface="Times New Roman" panose="02020603050405020304" pitchFamily="18" charset="0"/>
              </a:rPr>
              <a:t>，记作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如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可记作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xRy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；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实例：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={&lt;1,2&gt;,&lt;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&gt;},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={&lt;1,2&gt;,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}. </a:t>
            </a:r>
            <a:endParaRPr lang="en-US" altLang="zh-CN" sz="28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是二元关系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不是有序对时，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不是二元关系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根据上面的记法，可以写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2, </a:t>
            </a:r>
            <a:r>
              <a:rPr lang="en-US" altLang="zh-CN" sz="2800" b="1" i="1" dirty="0" err="1" smtClean="0">
                <a:solidFill>
                  <a:schemeClr val="bg2"/>
                </a:solidFill>
                <a:latin typeface="Times New Roman" panose="02020603050405020304" pitchFamily="18" charset="0"/>
              </a:rPr>
              <a:t>aRb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等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.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7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AED1FB-E060-477F-8129-138AD6267A2B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从</a:t>
            </a:r>
            <a:r>
              <a:rPr lang="en-US" altLang="zh-CN" b="1" i="1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>
                <a:latin typeface="Times New Roman" panose="02020603050405020304" pitchFamily="18" charset="0"/>
              </a:rPr>
              <a:t>到</a:t>
            </a:r>
            <a:r>
              <a:rPr lang="en-US" altLang="zh-CN" b="1" i="1" smtClean="0">
                <a:latin typeface="Times New Roman" panose="02020603050405020304" pitchFamily="18" charset="0"/>
              </a:rPr>
              <a:t>B</a:t>
            </a:r>
            <a:r>
              <a:rPr lang="zh-CN" altLang="en-US" b="1" smtClean="0">
                <a:latin typeface="Times New Roman" panose="02020603050405020304" pitchFamily="18" charset="0"/>
              </a:rPr>
              <a:t>的关系与</a:t>
            </a:r>
            <a:r>
              <a:rPr lang="en-US" altLang="zh-CN" b="1" i="1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>
                <a:latin typeface="Times New Roman" panose="02020603050405020304" pitchFamily="18" charset="0"/>
              </a:rPr>
              <a:t>上</a:t>
            </a:r>
            <a:r>
              <a:rPr lang="zh-CN" altLang="en-US" b="1" smtClean="0"/>
              <a:t>的关系</a:t>
            </a:r>
            <a:endParaRPr lang="zh-CN" altLang="en-US" b="1" smtClean="0"/>
          </a:p>
        </p:txBody>
      </p:sp>
      <p:grpSp>
        <p:nvGrpSpPr>
          <p:cNvPr id="15364" name="Group 6"/>
          <p:cNvGrpSpPr/>
          <p:nvPr/>
        </p:nvGrpSpPr>
        <p:grpSpPr bwMode="auto">
          <a:xfrm>
            <a:off x="539750" y="1700213"/>
            <a:ext cx="8353425" cy="4568825"/>
            <a:chOff x="385" y="1096"/>
            <a:chExt cx="5262" cy="2878"/>
          </a:xfrm>
        </p:grpSpPr>
        <p:sp>
          <p:nvSpPr>
            <p:cNvPr id="15365" name="Text Box 2"/>
            <p:cNvSpPr txBox="1">
              <a:spLocks noChangeArrowheads="1"/>
            </p:cNvSpPr>
            <p:nvPr/>
          </p:nvSpPr>
          <p:spPr bwMode="auto">
            <a:xfrm>
              <a:off x="385" y="1096"/>
              <a:ext cx="5262" cy="2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定义 </a:t>
              </a:r>
              <a:r>
                <a:rPr lang="zh-CN" altLang="en-US" sz="2800" b="1">
                  <a:latin typeface="Times New Roman" panose="02020603050405020304" pitchFamily="18" charset="0"/>
                </a:rPr>
                <a:t>设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,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B</a:t>
              </a:r>
              <a:r>
                <a:rPr lang="zh-CN" altLang="en-US" sz="2800" b="1">
                  <a:latin typeface="Times New Roman" panose="02020603050405020304" pitchFamily="18" charset="0"/>
                </a:rPr>
                <a:t>为集合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×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B</a:t>
              </a:r>
              <a:r>
                <a:rPr lang="zh-CN" altLang="en-US" sz="2800" b="1">
                  <a:latin typeface="Times New Roman" panose="02020603050405020304" pitchFamily="18" charset="0"/>
                </a:rPr>
                <a:t>的任何子集所定义的二元</a:t>
              </a:r>
              <a:endParaRPr lang="zh-CN" altLang="en-US" sz="2800" b="1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</a:rPr>
                <a:t>关系叫做</a:t>
              </a:r>
              <a:r>
                <a:rPr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从</a:t>
              </a:r>
              <a:r>
                <a:rPr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到</a:t>
              </a:r>
              <a:r>
                <a:rPr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B</a:t>
              </a:r>
              <a:r>
                <a:rPr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的二元关系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</a:rPr>
                <a:t>当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=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B</a:t>
              </a:r>
              <a:r>
                <a:rPr lang="zh-CN" altLang="en-US" sz="2800" b="1">
                  <a:latin typeface="Times New Roman" panose="02020603050405020304" pitchFamily="18" charset="0"/>
                </a:rPr>
                <a:t>时则叫做 </a:t>
              </a:r>
              <a:r>
                <a:rPr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上</a:t>
              </a:r>
              <a:endPara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的二元关系</a:t>
              </a:r>
              <a:r>
                <a:rPr lang="en-US" altLang="zh-CN" sz="2800" b="1">
                  <a:latin typeface="Times New Roman" panose="02020603050405020304" pitchFamily="18" charset="0"/>
                </a:rPr>
                <a:t>.</a:t>
              </a:r>
              <a:endParaRPr lang="en-US" altLang="zh-CN" sz="2800" b="1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4 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={0,1},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={1,2,3}, 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={&lt;0,2&gt;}, 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=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×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, 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=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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, 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={&lt;0,1&gt;}. </a:t>
              </a:r>
              <a:r>
                <a: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那么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</a:rPr>
                <a:t>4</a:t>
              </a:r>
              <a:r>
                <a: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是从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A </a:t>
              </a:r>
              <a:r>
                <a: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到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B </a:t>
              </a:r>
              <a:endPara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的二元关系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</a:rPr>
                <a:t>3</a:t>
              </a:r>
              <a:r>
                <a: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和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</a:rPr>
                <a:t>4</a:t>
              </a:r>
              <a:r>
                <a: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同时也是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上的二元关系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. </a:t>
              </a:r>
              <a:endPara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u="sng">
                  <a:latin typeface="Times New Roman" panose="02020603050405020304" pitchFamily="18" charset="0"/>
                </a:rPr>
                <a:t>计数</a:t>
              </a:r>
              <a:endParaRPr lang="zh-CN" altLang="en-US" sz="2800" b="1" u="sng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|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|=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|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×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|=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 baseline="3000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×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zh-CN" altLang="en-US" sz="2800" b="1">
                  <a:latin typeface="Times New Roman" panose="02020603050405020304" pitchFamily="18" charset="0"/>
                </a:rPr>
                <a:t>的子集有     个</a:t>
              </a:r>
              <a:r>
                <a:rPr lang="en-US" altLang="zh-CN" sz="2800" b="1">
                  <a:latin typeface="Times New Roman" panose="02020603050405020304" pitchFamily="18" charset="0"/>
                </a:rPr>
                <a:t>. </a:t>
              </a:r>
              <a:r>
                <a:rPr lang="zh-CN" altLang="en-US" sz="2800" b="1">
                  <a:latin typeface="Times New Roman" panose="02020603050405020304" pitchFamily="18" charset="0"/>
                </a:rPr>
                <a:t>所以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zh-CN" altLang="en-US" sz="2800" b="1">
                  <a:latin typeface="Times New Roman" panose="02020603050405020304" pitchFamily="18" charset="0"/>
                </a:rPr>
                <a:t>上有       </a:t>
              </a:r>
              <a:endParaRPr lang="zh-CN" altLang="en-US" sz="2800" b="1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</a:rPr>
                <a:t>      个不同的二元关系</a:t>
              </a:r>
              <a:r>
                <a:rPr lang="en-US" altLang="zh-CN" sz="2800" b="1">
                  <a:latin typeface="Times New Roman" panose="02020603050405020304" pitchFamily="18" charset="0"/>
                </a:rPr>
                <a:t>. </a:t>
              </a:r>
              <a:endParaRPr lang="en-US" altLang="zh-CN" sz="2800" b="1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例如 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|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|=3, </a:t>
              </a:r>
              <a:r>
                <a: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则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上有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=512</a:t>
              </a:r>
              <a:r>
                <a: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个不同的二元关系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. </a:t>
              </a:r>
              <a:endPara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5366" name="Object 4"/>
            <p:cNvGraphicFramePr>
              <a:graphicFrameLocks noChangeAspect="1"/>
            </p:cNvGraphicFramePr>
            <p:nvPr/>
          </p:nvGraphicFramePr>
          <p:xfrm>
            <a:off x="3515" y="3067"/>
            <a:ext cx="40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2" name="公式" r:id="rId1" imgW="228600" imgH="203200" progId="Equation.3">
                    <p:embed/>
                  </p:oleObj>
                </mc:Choice>
                <mc:Fallback>
                  <p:oleObj name="公式" r:id="rId1" imgW="228600" imgH="203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3067"/>
                          <a:ext cx="408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7" name="Object 5"/>
            <p:cNvGraphicFramePr>
              <a:graphicFrameLocks noChangeAspect="1"/>
            </p:cNvGraphicFramePr>
            <p:nvPr/>
          </p:nvGraphicFramePr>
          <p:xfrm>
            <a:off x="476" y="3396"/>
            <a:ext cx="363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3" name="公式" r:id="rId3" imgW="228600" imgH="203200" progId="Equation.3">
                    <p:embed/>
                  </p:oleObj>
                </mc:Choice>
                <mc:Fallback>
                  <p:oleObj name="公式" r:id="rId3" imgW="228600" imgH="203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3396"/>
                          <a:ext cx="363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662125-BEEE-4257-9CDF-434BD66AA6C7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572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CN" b="1" i="1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/>
              <a:t>上重要关系的实例</a:t>
            </a:r>
            <a:endParaRPr lang="zh-CN" altLang="en-US" b="1" smtClean="0"/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755650" y="1844675"/>
            <a:ext cx="8137525" cy="470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设 </a:t>
            </a:r>
            <a:r>
              <a:rPr lang="en-US" altLang="zh-CN" sz="2800" b="1" i="1">
                <a:latin typeface="Times New Roman" panose="02020603050405020304" pitchFamily="18" charset="0"/>
              </a:rPr>
              <a:t>A </a:t>
            </a:r>
            <a:r>
              <a:rPr lang="zh-CN" altLang="en-US" sz="2800" b="1">
                <a:latin typeface="Times New Roman" panose="02020603050405020304" pitchFamily="18" charset="0"/>
              </a:rPr>
              <a:t>为任意集合，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800" b="1">
                <a:latin typeface="Times New Roman" panose="02020603050405020304" pitchFamily="18" charset="0"/>
              </a:rPr>
              <a:t>是 </a:t>
            </a:r>
            <a:r>
              <a:rPr lang="en-US" altLang="zh-CN" sz="2800" b="1" i="1">
                <a:latin typeface="Times New Roman" panose="02020603050405020304" pitchFamily="18" charset="0"/>
              </a:rPr>
              <a:t>A </a:t>
            </a:r>
            <a:r>
              <a:rPr lang="zh-CN" altLang="en-US" sz="2800" b="1">
                <a:latin typeface="Times New Roman" panose="02020603050405020304" pitchFamily="18" charset="0"/>
              </a:rPr>
              <a:t>上的关系，称为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空关系</a:t>
            </a:r>
            <a:endParaRPr lang="zh-CN" altLang="en-US" sz="2800" b="1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A </a:t>
            </a:r>
            <a:r>
              <a:rPr lang="zh-CN" altLang="en-US" sz="2800" b="1">
                <a:latin typeface="Times New Roman" panose="02020603050405020304" pitchFamily="18" charset="0"/>
              </a:rPr>
              <a:t>分别称为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全域关系</a:t>
            </a:r>
            <a:r>
              <a:rPr lang="zh-CN" altLang="en-US" sz="2800" b="1">
                <a:latin typeface="Times New Roman" panose="02020603050405020304" pitchFamily="18" charset="0"/>
              </a:rPr>
              <a:t>与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恒等关系</a:t>
            </a:r>
            <a:r>
              <a:rPr lang="zh-CN" altLang="en-US" sz="2800" b="1">
                <a:latin typeface="Times New Roman" panose="02020603050405020304" pitchFamily="18" charset="0"/>
              </a:rPr>
              <a:t>，定义如下：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   </a:t>
            </a:r>
            <a:r>
              <a:rPr lang="en-US" altLang="zh-CN" sz="2800" b="1" i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={&lt;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&gt;|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∧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}=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×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en-US" altLang="zh-CN" sz="2800" b="1">
                <a:latin typeface="Times New Roman" panose="02020603050405020304" pitchFamily="18" charset="0"/>
              </a:rPr>
              <a:t>   </a:t>
            </a:r>
            <a:r>
              <a:rPr lang="en-US" altLang="zh-CN" sz="2800" b="1" i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={&lt;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&gt;|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}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例如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={1,2},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则</a:t>
            </a:r>
            <a:b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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={&lt;1,1&gt;,&lt;1,2&gt;,&lt;2,1&gt;,&lt;2,2&gt;}</a:t>
            </a:r>
            <a:b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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={&lt;1,1&gt;,&lt;2,2&gt;}</a:t>
            </a:r>
            <a:b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83AAF1-CF10-4F62-9248-E1DA0325C8B4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en-US" altLang="zh-CN" b="1" i="1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/>
              <a:t>上重要关系的实例（续）</a:t>
            </a:r>
            <a:endParaRPr lang="zh-CN" altLang="en-US" b="1" smtClean="0"/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684213" y="1989138"/>
            <a:ext cx="7993062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小于等于关系 </a:t>
            </a:r>
            <a:r>
              <a:rPr lang="en-US" altLang="zh-CN" sz="2800" b="1" i="1">
                <a:latin typeface="Times New Roman" panose="02020603050405020304" pitchFamily="18" charset="0"/>
              </a:rPr>
              <a:t>L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整除关系</a:t>
            </a:r>
            <a:r>
              <a:rPr lang="en-US" altLang="zh-CN" sz="2800" b="1" i="1">
                <a:latin typeface="Times New Roman" panose="02020603050405020304" pitchFamily="18" charset="0"/>
              </a:rPr>
              <a:t>D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包含关系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zh-CN" altLang="en-US" sz="2800" b="1">
                <a:latin typeface="Times New Roman" panose="02020603050405020304" pitchFamily="18" charset="0"/>
              </a:rPr>
              <a:t>定义：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i="1">
                <a:latin typeface="Times New Roman" panose="02020603050405020304" pitchFamily="18" charset="0"/>
              </a:rPr>
              <a:t>     </a:t>
            </a:r>
            <a:r>
              <a:rPr lang="en-US" altLang="zh-CN" sz="2800" b="1" i="1">
                <a:latin typeface="Times New Roman" panose="02020603050405020304" pitchFamily="18" charset="0"/>
              </a:rPr>
              <a:t>L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={&lt;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&gt;|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∧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≤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}, </a:t>
            </a:r>
            <a:r>
              <a:rPr lang="zh-CN" altLang="en-US" sz="2800" b="1">
                <a:latin typeface="Times New Roman" panose="02020603050405020304" pitchFamily="18" charset="0"/>
              </a:rPr>
              <a:t>这里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</a:rPr>
              <a:t>为实数集合 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i="1">
                <a:latin typeface="Times New Roman" panose="02020603050405020304" pitchFamily="18" charset="0"/>
              </a:rPr>
              <a:t>     </a:t>
            </a:r>
            <a:r>
              <a:rPr lang="en-US" altLang="zh-CN" sz="2800" b="1" i="1">
                <a:latin typeface="Times New Roman" panose="02020603050405020304" pitchFamily="18" charset="0"/>
              </a:rPr>
              <a:t>D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={&lt;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&gt;|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∧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zh-CN" altLang="en-US" sz="2800" b="1">
                <a:latin typeface="Times New Roman" panose="02020603050405020304" pitchFamily="18" charset="0"/>
              </a:rPr>
              <a:t>整除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}, </a:t>
            </a:r>
            <a:r>
              <a:rPr lang="zh-CN" altLang="en-US" sz="2800" b="1">
                <a:latin typeface="Times New Roman" panose="02020603050405020304" pitchFamily="18" charset="0"/>
              </a:rPr>
              <a:t>这里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>
                <a:latin typeface="Times New Roman" panose="02020603050405020304" pitchFamily="18" charset="0"/>
              </a:rPr>
              <a:t>Z*, Z*</a:t>
            </a:r>
            <a:r>
              <a:rPr lang="zh-CN" altLang="en-US" sz="2800" b="1">
                <a:latin typeface="Times New Roman" panose="02020603050405020304" pitchFamily="18" charset="0"/>
              </a:rPr>
              <a:t>为非</a:t>
            </a:r>
            <a:r>
              <a:rPr lang="en-US" altLang="zh-CN" sz="2800" b="1">
                <a:latin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</a:rPr>
              <a:t>整数集    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i="1">
                <a:latin typeface="Times New Roman" panose="02020603050405020304" pitchFamily="18" charset="0"/>
              </a:rPr>
              <a:t>     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>
                <a:latin typeface="Times New Roman" panose="02020603050405020304" pitchFamily="18" charset="0"/>
              </a:rPr>
              <a:t>={&lt;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&gt;|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∧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}, </a:t>
            </a:r>
            <a:r>
              <a:rPr lang="zh-CN" altLang="en-US" sz="2800" b="1">
                <a:latin typeface="Times New Roman" panose="02020603050405020304" pitchFamily="18" charset="0"/>
              </a:rPr>
              <a:t>这里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是集合族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类似的还可以定义大于等于关系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小于关系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大于关系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真包含关系等等</a:t>
            </a:r>
            <a:r>
              <a:rPr lang="en-US" altLang="zh-CN" sz="2800" b="1">
                <a:latin typeface="Times New Roman" panose="02020603050405020304" pitchFamily="18" charset="0"/>
              </a:rPr>
              <a:t>. 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CF7F94-A332-40CE-AF11-76E9899612BE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实例</a:t>
            </a:r>
            <a:endParaRPr lang="zh-CN" altLang="en-US" b="1" smtClean="0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229600" cy="1592263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例如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= {1, 2, 3},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={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}, 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则</a:t>
            </a:r>
            <a:b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 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800" b="1" i="1" baseline="-25000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={&lt;1,1&gt;,&lt;1,2&gt;,&lt;1,3&gt;,&lt;2,2&gt;,&lt;2,3&gt;,&lt;3,3&gt;}</a:t>
            </a:r>
            <a:b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 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i="1" baseline="-25000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={&lt;1,1&gt;,&lt;1,2&gt;,&lt;1,3&gt;,&lt;2,2&gt;,&lt;3,3&gt;}</a:t>
            </a:r>
            <a:endParaRPr lang="en-US" altLang="zh-CN" sz="2800" b="1" smtClean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b="1" smtClean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7748" name="Text Box 4"/>
          <p:cNvSpPr txBox="1">
            <a:spLocks noChangeArrowheads="1"/>
          </p:cNvSpPr>
          <p:nvPr/>
        </p:nvSpPr>
        <p:spPr bwMode="auto">
          <a:xfrm>
            <a:off x="592138" y="4021138"/>
            <a:ext cx="80835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)={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},{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},{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}},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则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上的包含关系是       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={&lt;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}&gt;,&lt;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}&gt;,&lt;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}&gt;,&lt;{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},{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}&gt;,                </a:t>
            </a: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&lt;{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},{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}&gt;,&lt;{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},{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}&gt;,&lt;{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},{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}&gt;,&lt;{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},{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}&gt;}</a:t>
            </a:r>
            <a:b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</a:rPr>
            </a:br>
            <a:endParaRPr lang="en-US" altLang="zh-CN" sz="2800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7" grpId="0" build="p"/>
      <p:bldP spid="2877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D1A7EC-5192-405E-BC36-2BC560B36C4A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关系的表示</a:t>
            </a:r>
            <a:endParaRPr lang="zh-CN" altLang="en-US" b="1" smtClean="0"/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539750" y="1557338"/>
            <a:ext cx="820896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表示方式：关系的集合表达式、关系矩阵、关系图 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关系矩阵</a:t>
            </a:r>
            <a:r>
              <a:rPr lang="zh-CN" altLang="en-US" sz="2400" b="1">
                <a:latin typeface="Times New Roman" panose="02020603050405020304" pitchFamily="18" charset="0"/>
              </a:rPr>
              <a:t>：若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</a:rPr>
              <a:t>={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</a:rPr>
              <a:t>, …, 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m</a:t>
            </a:r>
            <a:r>
              <a:rPr lang="en-US" altLang="zh-CN" sz="2400" b="1">
                <a:latin typeface="Times New Roman" panose="02020603050405020304" pitchFamily="18" charset="0"/>
              </a:rPr>
              <a:t>}</a:t>
            </a:r>
            <a:r>
              <a:rPr lang="zh-CN" altLang="en-US" sz="2400" b="1">
                <a:latin typeface="Times New Roman" panose="02020603050405020304" pitchFamily="18" charset="0"/>
              </a:rPr>
              <a:t>，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</a:rPr>
              <a:t>={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</a:rPr>
              <a:t>, …, 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</a:rPr>
              <a:t>}</a:t>
            </a:r>
            <a:r>
              <a:rPr lang="zh-CN" altLang="en-US" sz="2400" b="1">
                <a:latin typeface="Times New Roman" panose="02020603050405020304" pitchFamily="18" charset="0"/>
              </a:rPr>
              <a:t>，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zh-CN" altLang="en-US" sz="2400" b="1">
                <a:latin typeface="Times New Roman" panose="02020603050405020304" pitchFamily="18" charset="0"/>
              </a:rPr>
              <a:t>是从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到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</a:rPr>
              <a:t>的关系，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zh-CN" altLang="en-US" sz="2400" b="1">
                <a:latin typeface="Times New Roman" panose="02020603050405020304" pitchFamily="18" charset="0"/>
              </a:rPr>
              <a:t>的关系矩阵是布尔矩阵</a:t>
            </a:r>
            <a:r>
              <a:rPr lang="en-US" altLang="zh-CN" sz="2400" b="1" i="1">
                <a:latin typeface="Times New Roman" panose="02020603050405020304" pitchFamily="18" charset="0"/>
              </a:rPr>
              <a:t>M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</a:rPr>
              <a:t> = [ 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ij</a:t>
            </a:r>
            <a:r>
              <a:rPr lang="en-US" altLang="zh-CN" sz="2400" b="1">
                <a:latin typeface="Times New Roman" panose="02020603050405020304" pitchFamily="18" charset="0"/>
              </a:rPr>
              <a:t> ] 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m</a:t>
            </a:r>
            <a:r>
              <a:rPr lang="en-US" altLang="zh-CN" sz="24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</a:rPr>
              <a:t>其中  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ij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</a:rPr>
              <a:t>= 1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b="1">
                <a:latin typeface="Times New Roman" panose="02020603050405020304" pitchFamily="18" charset="0"/>
              </a:rPr>
              <a:t> &lt; 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j</a:t>
            </a:r>
            <a:r>
              <a:rPr lang="en-US" altLang="zh-CN" sz="2400" b="1">
                <a:latin typeface="Times New Roman" panose="02020603050405020304" pitchFamily="18" charset="0"/>
              </a:rPr>
              <a:t>&gt; 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</a:rPr>
              <a:t>. 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关系图</a:t>
            </a:r>
            <a:r>
              <a:rPr lang="zh-CN" altLang="en-US" sz="2400" b="1">
                <a:latin typeface="Times New Roman" panose="02020603050405020304" pitchFamily="18" charset="0"/>
              </a:rPr>
              <a:t>：若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</a:rPr>
              <a:t>= {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</a:rPr>
              <a:t>, …, 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m</a:t>
            </a:r>
            <a:r>
              <a:rPr lang="en-US" altLang="zh-CN" sz="2400" b="1">
                <a:latin typeface="Times New Roman" panose="02020603050405020304" pitchFamily="18" charset="0"/>
              </a:rPr>
              <a:t>}</a:t>
            </a:r>
            <a:r>
              <a:rPr lang="zh-CN" altLang="en-US" sz="2400" b="1">
                <a:latin typeface="Times New Roman" panose="02020603050405020304" pitchFamily="18" charset="0"/>
              </a:rPr>
              <a:t>，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zh-CN" altLang="en-US" sz="2400" b="1">
                <a:latin typeface="Times New Roman" panose="02020603050405020304" pitchFamily="18" charset="0"/>
              </a:rPr>
              <a:t>是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上的关系，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zh-CN" altLang="en-US" sz="2400" b="1">
                <a:latin typeface="Times New Roman" panose="02020603050405020304" pitchFamily="18" charset="0"/>
              </a:rPr>
              <a:t>的关系图是</a:t>
            </a:r>
            <a:r>
              <a:rPr lang="en-US" altLang="zh-CN" sz="2400" b="1" i="1">
                <a:latin typeface="Times New Roman" panose="02020603050405020304" pitchFamily="18" charset="0"/>
              </a:rPr>
              <a:t>G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</a:rPr>
              <a:t>=&lt;</a:t>
            </a:r>
            <a:r>
              <a:rPr lang="en-US" altLang="zh-CN" sz="2400" b="1" i="1">
                <a:latin typeface="Times New Roman" panose="02020603050405020304" pitchFamily="18" charset="0"/>
              </a:rPr>
              <a:t>V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</a:rPr>
              <a:t>E</a:t>
            </a:r>
            <a:r>
              <a:rPr lang="en-US" altLang="zh-CN" sz="2400" b="1">
                <a:latin typeface="Times New Roman" panose="02020603050405020304" pitchFamily="18" charset="0"/>
              </a:rPr>
              <a:t>&gt;, </a:t>
            </a:r>
            <a:r>
              <a:rPr lang="zh-CN" altLang="en-US" sz="2400" b="1">
                <a:latin typeface="Times New Roman" panose="02020603050405020304" pitchFamily="18" charset="0"/>
              </a:rPr>
              <a:t>其中</a:t>
            </a:r>
            <a:r>
              <a:rPr lang="en-US" altLang="zh-CN" sz="2400" b="1" i="1">
                <a:latin typeface="Times New Roman" panose="02020603050405020304" pitchFamily="18" charset="0"/>
              </a:rPr>
              <a:t>V</a:t>
            </a:r>
            <a:r>
              <a:rPr lang="en-US" altLang="zh-CN" sz="2400" b="1">
                <a:latin typeface="Times New Roman" panose="02020603050405020304" pitchFamily="18" charset="0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为顶点集，</a:t>
            </a:r>
            <a:r>
              <a:rPr lang="en-US" altLang="zh-CN" sz="2400" b="1" i="1">
                <a:latin typeface="Times New Roman" panose="02020603050405020304" pitchFamily="18" charset="0"/>
              </a:rPr>
              <a:t>E</a:t>
            </a:r>
            <a:r>
              <a:rPr lang="zh-CN" altLang="en-US" sz="2400" b="1">
                <a:latin typeface="Times New Roman" panose="02020603050405020304" pitchFamily="18" charset="0"/>
              </a:rPr>
              <a:t>为边集</a:t>
            </a:r>
            <a:r>
              <a:rPr lang="en-US" altLang="zh-CN" sz="2400" b="1">
                <a:latin typeface="Times New Roman" panose="02020603050405020304" pitchFamily="18" charset="0"/>
              </a:rPr>
              <a:t>.</a:t>
            </a:r>
            <a:r>
              <a:rPr lang="zh-CN" altLang="en-US" sz="2400" b="1">
                <a:latin typeface="Times New Roman" panose="02020603050405020304" pitchFamily="18" charset="0"/>
              </a:rPr>
              <a:t>如果</a:t>
            </a:r>
            <a:r>
              <a:rPr lang="en-US" altLang="zh-CN" sz="2400" b="1">
                <a:latin typeface="Times New Roman" panose="02020603050405020304" pitchFamily="18" charset="0"/>
              </a:rPr>
              <a:t>&lt;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j</a:t>
            </a:r>
            <a:r>
              <a:rPr lang="en-US" altLang="zh-CN" sz="2400" b="1">
                <a:latin typeface="Times New Roman" panose="02020603050405020304" pitchFamily="18" charset="0"/>
              </a:rPr>
              <a:t>&gt;</a:t>
            </a:r>
            <a:r>
              <a:rPr lang="zh-CN" altLang="en-US" sz="2400" b="1">
                <a:latin typeface="Times New Roman" panose="02020603050405020304" pitchFamily="18" charset="0"/>
              </a:rPr>
              <a:t>属于关系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zh-CN" altLang="en-US" sz="2400" b="1">
                <a:latin typeface="Times New Roman" panose="02020603050405020304" pitchFamily="18" charset="0"/>
              </a:rPr>
              <a:t>，在图中就有一条从 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sz="2400" b="1" i="1"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</a:rPr>
              <a:t>到 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j </a:t>
            </a:r>
            <a:r>
              <a:rPr lang="zh-CN" altLang="en-US" sz="2400" b="1">
                <a:latin typeface="Times New Roman" panose="02020603050405020304" pitchFamily="18" charset="0"/>
              </a:rPr>
              <a:t>的有向边</a:t>
            </a:r>
            <a:r>
              <a:rPr lang="en-US" altLang="zh-CN" sz="2400" b="1">
                <a:latin typeface="Times New Roman" panose="02020603050405020304" pitchFamily="18" charset="0"/>
              </a:rPr>
              <a:t>. 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注意：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</a:rPr>
              <a:t>为有穷集，关系矩阵适于表示从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到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</a:rPr>
              <a:t>的关系或者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上的关系，关系图适于表示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上的关系 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44A4BC-D58E-4026-985F-874658EB8C67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33375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实例</a:t>
            </a:r>
            <a:endParaRPr lang="zh-CN" altLang="en-US" b="1" smtClean="0"/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950913" y="1674813"/>
            <a:ext cx="77978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={1,2,3,4}, </a:t>
            </a: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={&lt;1,1&gt;,&lt;1,2&gt;,&lt;2,3&gt;,&lt;2,4&gt;,&lt;4,2&gt;},</a:t>
            </a:r>
            <a:endParaRPr lang="en-US" altLang="zh-CN" sz="2800" b="1" i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的关系矩阵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和关系图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如下：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485" name="Object 4"/>
          <p:cNvGraphicFramePr>
            <a:graphicFrameLocks noChangeAspect="1"/>
          </p:cNvGraphicFramePr>
          <p:nvPr/>
        </p:nvGraphicFramePr>
        <p:xfrm>
          <a:off x="1116013" y="3638550"/>
          <a:ext cx="3024187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公式" r:id="rId1" imgW="1342390" imgH="923925" progId="Equation.3">
                  <p:embed/>
                </p:oleObj>
              </mc:Choice>
              <mc:Fallback>
                <p:oleObj name="公式" r:id="rId1" imgW="1342390" imgH="9239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638550"/>
                        <a:ext cx="3024187" cy="2095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6" name="Picture 6" descr="7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522663"/>
            <a:ext cx="2447925" cy="2354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8F4F5F1-60CE-42BD-939C-A896990E3B5F}" type="slidenum">
              <a:rPr lang="en-US" altLang="zh-CN">
                <a:latin typeface="Arial Black" panose="020B0A04020102020204" pitchFamily="34" charset="0"/>
              </a:rPr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基本运算定义</a:t>
            </a:r>
            <a:endParaRPr lang="zh-CN" altLang="en-US" b="1" dirty="0" smtClean="0"/>
          </a:p>
          <a:p>
            <a:pPr lvl="1" eaLnBrk="1" hangingPunct="1"/>
            <a:r>
              <a:rPr lang="zh-CN" altLang="en-US" b="1" dirty="0" smtClean="0"/>
              <a:t>定义域、值域、域</a:t>
            </a:r>
            <a:endParaRPr lang="zh-CN" altLang="en-US" b="1" dirty="0" smtClean="0"/>
          </a:p>
          <a:p>
            <a:pPr lvl="1" eaLnBrk="1" hangingPunct="1"/>
            <a:r>
              <a:rPr lang="zh-CN" altLang="en-US" b="1" dirty="0" smtClean="0"/>
              <a:t>逆、合成、限制、像</a:t>
            </a:r>
            <a:endParaRPr lang="zh-CN" altLang="en-US" b="1" dirty="0" smtClean="0"/>
          </a:p>
          <a:p>
            <a:pPr eaLnBrk="1" hangingPunct="1"/>
            <a:r>
              <a:rPr lang="zh-CN" altLang="en-US" b="1" dirty="0" smtClean="0"/>
              <a:t>基本运算的性质</a:t>
            </a:r>
            <a:endParaRPr lang="zh-CN" altLang="en-US" b="1" dirty="0" smtClean="0"/>
          </a:p>
          <a:p>
            <a:pPr eaLnBrk="1" hangingPunct="1"/>
            <a:r>
              <a:rPr lang="zh-CN" altLang="en-US" b="1" dirty="0" smtClean="0"/>
              <a:t>幂运算</a:t>
            </a:r>
            <a:endParaRPr lang="zh-CN" altLang="en-US" b="1" dirty="0" smtClean="0"/>
          </a:p>
          <a:p>
            <a:pPr lvl="1" eaLnBrk="1" hangingPunct="1"/>
            <a:r>
              <a:rPr lang="zh-CN" altLang="en-US" b="1" dirty="0" smtClean="0"/>
              <a:t>定义</a:t>
            </a:r>
            <a:endParaRPr lang="zh-CN" altLang="en-US" b="1" dirty="0" smtClean="0"/>
          </a:p>
          <a:p>
            <a:pPr lvl="1" eaLnBrk="1" hangingPunct="1"/>
            <a:r>
              <a:rPr lang="zh-CN" altLang="en-US" b="1" dirty="0" smtClean="0"/>
              <a:t>求法</a:t>
            </a:r>
            <a:endParaRPr lang="zh-CN" altLang="en-US" b="1" dirty="0" smtClean="0"/>
          </a:p>
          <a:p>
            <a:pPr lvl="1" eaLnBrk="1" hangingPunct="1"/>
            <a:r>
              <a:rPr lang="zh-CN" altLang="en-US" b="1" dirty="0" smtClean="0"/>
              <a:t>性质</a:t>
            </a:r>
            <a:endParaRPr lang="zh-CN" altLang="en-US" b="1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dirty="0" smtClean="0"/>
              <a:t>关系</a:t>
            </a:r>
            <a:r>
              <a:rPr lang="zh-CN" altLang="en-US" b="1" dirty="0" smtClean="0"/>
              <a:t>的运算</a:t>
            </a:r>
            <a:endParaRPr lang="zh-CN" altLang="en-US" b="1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45185DE-1E2A-4DA0-B680-19731387446A}" type="slidenum">
              <a:rPr lang="en-US" altLang="zh-CN">
                <a:latin typeface="Arial Black" panose="020B0A04020102020204" pitchFamily="34" charset="0"/>
              </a:rPr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关系的基本运算定义</a:t>
            </a:r>
            <a:endParaRPr lang="zh-CN" altLang="en-US" b="1" smtClean="0"/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827088" y="1700213"/>
            <a:ext cx="7272337" cy="21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定义域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值域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和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 域</a:t>
            </a:r>
            <a:endParaRPr lang="zh-CN" altLang="en-US" sz="2800" b="1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       </a:t>
            </a:r>
            <a:r>
              <a:rPr lang="en-US" altLang="zh-CN" sz="2800" b="1">
                <a:latin typeface="Times New Roman" panose="02020603050405020304" pitchFamily="18" charset="0"/>
              </a:rPr>
              <a:t>dom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 = {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 |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 (&lt;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) }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       ran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 = { 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 |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 (&lt;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) }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       fld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 = dom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>
                <a:latin typeface="Times New Roman" panose="02020603050405020304" pitchFamily="18" charset="0"/>
              </a:rPr>
              <a:t> ran</a:t>
            </a:r>
            <a:r>
              <a:rPr lang="en-US" altLang="zh-CN" sz="2800" b="1" i="1">
                <a:latin typeface="Times New Roman" panose="02020603050405020304" pitchFamily="18" charset="0"/>
              </a:rPr>
              <a:t>R 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971550" y="4149725"/>
            <a:ext cx="7272338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1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={&lt;1,2&gt;,&lt;1,3&gt;,&lt;2,4&gt;,&lt;4,3&gt;},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则   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   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dom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={1, 2, 4}   </a:t>
            </a: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   ran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={2, 3, 4}   </a:t>
            </a: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  fld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={1, 2, 3, 4} </a:t>
            </a: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368F65-45A4-413A-AB44-85259BF0BC7E}" type="slidenum">
              <a:rPr lang="en-US" altLang="zh-CN">
                <a:latin typeface="Arial Black" panose="020B0A04020102020204" pitchFamily="34" charset="0"/>
              </a:rPr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关系的基本运算定义（续）</a:t>
            </a:r>
            <a:endParaRPr lang="zh-CN" altLang="en-US" b="1" smtClean="0"/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827088" y="1773238"/>
            <a:ext cx="7705725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逆</a:t>
            </a:r>
            <a:r>
              <a:rPr lang="zh-CN" altLang="en-US" sz="2800" b="1">
                <a:latin typeface="Times New Roman" panose="02020603050405020304" pitchFamily="18" charset="0"/>
              </a:rPr>
              <a:t>与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合成</a:t>
            </a:r>
            <a:r>
              <a:rPr lang="zh-CN" altLang="en-US" sz="2800" b="1">
                <a:latin typeface="Times New Roman" panose="02020603050405020304" pitchFamily="18" charset="0"/>
              </a:rPr>
              <a:t>  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 = {&lt;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&gt; | 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}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</a:rPr>
              <a:t> = |&lt;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z</a:t>
            </a:r>
            <a:r>
              <a:rPr lang="en-US" altLang="zh-CN" sz="2800" b="1">
                <a:latin typeface="Times New Roman" panose="02020603050405020304" pitchFamily="18" charset="0"/>
              </a:rPr>
              <a:t>&gt; |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 (&lt;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z</a:t>
            </a:r>
            <a:r>
              <a:rPr lang="en-US" altLang="zh-CN" sz="2800" b="1">
                <a:latin typeface="Times New Roman" panose="02020603050405020304" pitchFamily="18" charset="0"/>
              </a:rPr>
              <a:t>&gt;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</a:rPr>
              <a:t>) } 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042988" y="3716338"/>
            <a:ext cx="7345362" cy="268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2  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={&lt;1,2&gt;, &lt;2,3&gt;, &lt;1,4&gt;, &lt;2,2&gt;}</a:t>
            </a: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={&lt;1,1&gt;, &lt;1,3&gt;, &lt;2,3&gt;, &lt;3,2&gt;, &lt;3,3&gt;} </a:t>
            </a: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={&lt;2,1&gt;, &lt;3,2&gt;, &lt;4,1&gt;, &lt;2,2&gt;} </a:t>
            </a: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/>
              <a:t>∘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={&lt;1,3&gt;, &lt;2,2&gt;, &lt;2,3&gt;}</a:t>
            </a: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/>
              <a:t>∘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={&lt;1,2&gt;, &lt;1,4&gt;, &lt;3,2&gt;, &lt;3,3&gt;}</a:t>
            </a: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55776A-6618-4942-90CC-10AF5E178BE4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1908175" y="4581525"/>
            <a:ext cx="46799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有序对</a:t>
            </a:r>
            <a:endParaRPr lang="zh-CN" altLang="en-US" b="1" smtClean="0"/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8208963" cy="3095625"/>
          </a:xfrm>
        </p:spPr>
        <p:txBody>
          <a:bodyPr/>
          <a:lstStyle/>
          <a:p>
            <a:pPr marL="711200" indent="-711200"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由两个元素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x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和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y</a:t>
            </a:r>
            <a:r>
              <a:rPr lang="zh-CN" altLang="en-US" sz="2800" b="1" smtClean="0">
                <a:latin typeface="Times New Roman" panose="02020603050405020304" pitchFamily="18" charset="0"/>
              </a:rPr>
              <a:t>，按照一定的顺序组成的</a:t>
            </a:r>
            <a:endParaRPr lang="zh-CN" altLang="en-US" sz="2800" b="1" smtClean="0">
              <a:latin typeface="Times New Roman" panose="02020603050405020304" pitchFamily="18" charset="0"/>
            </a:endParaRPr>
          </a:p>
          <a:p>
            <a:pPr marL="711200" indent="-711200"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</a:rPr>
              <a:t>     二元组称为</a:t>
            </a:r>
            <a:r>
              <a:rPr lang="zh-CN" altLang="en-US" sz="2800" b="1" smtClean="0">
                <a:solidFill>
                  <a:srgbClr val="FF3300"/>
                </a:solidFill>
                <a:latin typeface="Times New Roman" panose="02020603050405020304" pitchFamily="18" charset="0"/>
              </a:rPr>
              <a:t>有序对</a:t>
            </a:r>
            <a:r>
              <a:rPr lang="zh-CN" altLang="en-US" sz="2800" b="1" smtClean="0">
                <a:latin typeface="Times New Roman" panose="02020603050405020304" pitchFamily="18" charset="0"/>
              </a:rPr>
              <a:t>（也称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序偶</a:t>
            </a:r>
            <a:r>
              <a:rPr lang="zh-CN" altLang="en-US" sz="2800" b="1" smtClean="0">
                <a:latin typeface="Times New Roman" panose="02020603050405020304" pitchFamily="18" charset="0"/>
              </a:rPr>
              <a:t>），记作</a:t>
            </a:r>
            <a:r>
              <a:rPr lang="en-US" altLang="zh-CN" sz="2800" b="1" smtClean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smtClean="0">
                <a:latin typeface="Times New Roman" panose="02020603050405020304" pitchFamily="18" charset="0"/>
              </a:rPr>
              <a:t>,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y</a:t>
            </a:r>
            <a:r>
              <a:rPr lang="en-US" altLang="zh-CN" sz="2800" b="1" smtClean="0">
                <a:latin typeface="Times New Roman" panose="02020603050405020304" pitchFamily="18" charset="0"/>
              </a:rPr>
              <a:t>&gt;</a:t>
            </a:r>
            <a:endParaRPr lang="en-US" altLang="zh-CN" sz="2800" b="1" smtClean="0">
              <a:latin typeface="Times New Roman" panose="02020603050405020304" pitchFamily="18" charset="0"/>
            </a:endParaRPr>
          </a:p>
          <a:p>
            <a:pPr marL="711200" indent="-711200"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</a:rPr>
              <a:t>实例：点的直角坐标</a:t>
            </a:r>
            <a:r>
              <a:rPr lang="en-US" altLang="zh-CN" sz="2800" b="1" smtClean="0">
                <a:latin typeface="Times New Roman" panose="02020603050405020304" pitchFamily="18" charset="0"/>
              </a:rPr>
              <a:t>(3,</a:t>
            </a:r>
            <a:r>
              <a:rPr lang="en-US" altLang="zh-CN" sz="28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smtClean="0">
                <a:latin typeface="Times New Roman" panose="02020603050405020304" pitchFamily="18" charset="0"/>
              </a:rPr>
              <a:t>4) </a:t>
            </a:r>
            <a:endParaRPr lang="en-US" altLang="zh-CN" sz="2800" b="1" smtClean="0">
              <a:latin typeface="Times New Roman" panose="02020603050405020304" pitchFamily="18" charset="0"/>
            </a:endParaRPr>
          </a:p>
          <a:p>
            <a:pPr marL="711200" indent="-711200"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</a:rPr>
              <a:t>有序对性质</a:t>
            </a:r>
            <a:endParaRPr lang="zh-CN" altLang="en-US" sz="2800" b="1" smtClean="0">
              <a:latin typeface="Times New Roman" panose="02020603050405020304" pitchFamily="18" charset="0"/>
            </a:endParaRPr>
          </a:p>
          <a:p>
            <a:pPr marL="711200" indent="-711200"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</a:rPr>
              <a:t>      有序性  </a:t>
            </a:r>
            <a:r>
              <a:rPr lang="en-US" altLang="zh-CN" sz="2800" b="1" smtClean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smtClean="0">
                <a:latin typeface="Times New Roman" panose="02020603050405020304" pitchFamily="18" charset="0"/>
              </a:rPr>
              <a:t>,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y</a:t>
            </a:r>
            <a:r>
              <a:rPr lang="en-US" altLang="zh-CN" sz="2800" b="1" smtClean="0">
                <a:latin typeface="Times New Roman" panose="02020603050405020304" pitchFamily="18" charset="0"/>
              </a:rPr>
              <a:t>&gt;</a:t>
            </a:r>
            <a:r>
              <a:rPr lang="en-US" altLang="zh-CN" sz="28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800" b="1" smtClean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y,x</a:t>
            </a:r>
            <a:r>
              <a:rPr lang="en-US" altLang="zh-CN" sz="2800" b="1" smtClean="0">
                <a:latin typeface="Times New Roman" panose="02020603050405020304" pitchFamily="18" charset="0"/>
              </a:rPr>
              <a:t>&gt;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（当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i="1" smtClean="0">
                <a:latin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y</a:t>
            </a:r>
            <a:r>
              <a:rPr lang="zh-CN" altLang="en-US" sz="2800" b="1" smtClean="0">
                <a:latin typeface="Times New Roman" panose="02020603050405020304" pitchFamily="18" charset="0"/>
              </a:rPr>
              <a:t>时）  </a:t>
            </a:r>
            <a:endParaRPr lang="zh-CN" altLang="en-US" sz="2800" b="1" smtClean="0">
              <a:latin typeface="Times New Roman" panose="02020603050405020304" pitchFamily="18" charset="0"/>
            </a:endParaRPr>
          </a:p>
          <a:p>
            <a:pPr marL="711200" indent="-711200"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</a:rPr>
              <a:t>     </a:t>
            </a:r>
            <a:r>
              <a:rPr lang="en-US" altLang="zh-CN" sz="2800" b="1" smtClean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x,y</a:t>
            </a:r>
            <a:r>
              <a:rPr lang="en-US" altLang="zh-CN" sz="2800" b="1" smtClean="0">
                <a:latin typeface="Times New Roman" panose="02020603050405020304" pitchFamily="18" charset="0"/>
              </a:rPr>
              <a:t>&gt;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与 </a:t>
            </a:r>
            <a:r>
              <a:rPr lang="en-US" altLang="zh-CN" sz="2800" b="1" smtClean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u,v</a:t>
            </a:r>
            <a:r>
              <a:rPr lang="en-US" altLang="zh-CN" sz="2800" b="1" smtClean="0">
                <a:latin typeface="Times New Roman" panose="02020603050405020304" pitchFamily="18" charset="0"/>
              </a:rPr>
              <a:t>&gt;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相等的充分必要条件是</a:t>
            </a:r>
            <a:endParaRPr lang="zh-CN" altLang="en-US" sz="2800" b="1" smtClean="0">
              <a:latin typeface="Times New Roman" panose="02020603050405020304" pitchFamily="18" charset="0"/>
            </a:endParaRPr>
          </a:p>
          <a:p>
            <a:pPr marL="711200" indent="-711200"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</a:rPr>
              <a:t>                 </a:t>
            </a:r>
            <a:r>
              <a:rPr lang="en-US" altLang="zh-CN" sz="2800" b="1" smtClean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x,y</a:t>
            </a:r>
            <a:r>
              <a:rPr lang="en-US" altLang="zh-CN" sz="2800" b="1" smtClean="0">
                <a:latin typeface="Times New Roman" panose="02020603050405020304" pitchFamily="18" charset="0"/>
              </a:rPr>
              <a:t>&gt;=&lt;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u,v</a:t>
            </a:r>
            <a:r>
              <a:rPr lang="en-US" altLang="zh-CN" sz="2800" b="1" smtClean="0">
                <a:latin typeface="Times New Roman" panose="02020603050405020304" pitchFamily="18" charset="0"/>
              </a:rPr>
              <a:t>&gt; </a:t>
            </a:r>
            <a:r>
              <a:rPr lang="en-US" altLang="zh-CN" sz="28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x=u </a:t>
            </a:r>
            <a:r>
              <a:rPr lang="en-US" altLang="zh-CN" sz="28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y=v</a:t>
            </a:r>
            <a:endParaRPr lang="en-US" altLang="zh-CN" sz="2800" b="1" i="1" smtClean="0">
              <a:latin typeface="Times New Roman" panose="02020603050405020304" pitchFamily="18" charset="0"/>
            </a:endParaRP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684213" y="5229225"/>
            <a:ext cx="7292975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1  &lt;2,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+5&gt; = &lt;3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4,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，求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x, y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. </a:t>
            </a: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解    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b="1"/>
              <a:t>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4 = 2,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+5 =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2,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 3</a:t>
            </a:r>
            <a:r>
              <a:rPr lang="en-US" altLang="zh-CN" sz="1800" b="1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  <a:r>
              <a:rPr lang="en-US" altLang="zh-CN" sz="1800" b="1">
                <a:solidFill>
                  <a:schemeClr val="bg2"/>
                </a:solidFill>
              </a:rPr>
              <a:t> </a:t>
            </a:r>
            <a:endParaRPr lang="en-US" altLang="zh-CN" sz="1800" b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D0922F6-E57E-4885-8E33-9B790041E792}" type="slidenum">
              <a:rPr lang="en-US" altLang="zh-CN">
                <a:latin typeface="Arial Black" panose="020B0A04020102020204" pitchFamily="34" charset="0"/>
              </a:rPr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合成运算的图示方法</a:t>
            </a:r>
            <a:endParaRPr lang="zh-CN" altLang="en-US" b="1" smtClean="0"/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950913" y="1644650"/>
            <a:ext cx="6861175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/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利用图示（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不是关系图</a:t>
            </a:r>
            <a:r>
              <a:rPr lang="zh-CN" altLang="en-US" sz="2800" b="1">
                <a:latin typeface="Times New Roman" panose="02020603050405020304" pitchFamily="18" charset="0"/>
              </a:rPr>
              <a:t>）方法求合成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     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</a:rPr>
              <a:t> ={&lt;1,3&gt;, &lt;2,2&gt;, &lt;2,3&gt;}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     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 ={&lt;1,2&gt;, &lt;1,4&gt;, &lt;3,2&gt;, &lt;3,3&gt;}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pic>
        <p:nvPicPr>
          <p:cNvPr id="24581" name="Picture 4" descr="图片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357563"/>
            <a:ext cx="6608762" cy="268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5DD8440-DF43-48B3-A4D5-B36B8165D276}" type="slidenum">
              <a:rPr lang="en-US" altLang="zh-CN">
                <a:latin typeface="Arial Black" panose="020B0A04020102020204" pitchFamily="34" charset="0"/>
              </a:rPr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限制与像</a:t>
            </a:r>
            <a:endParaRPr lang="zh-CN" altLang="en-US" b="1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8229600" cy="5013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b="1" i="1" smtClean="0">
                <a:latin typeface="Times New Roman" panose="02020603050405020304" pitchFamily="18" charset="0"/>
              </a:rPr>
              <a:t>  </a:t>
            </a:r>
            <a:r>
              <a:rPr lang="en-US" altLang="zh-CN" b="1" i="1" smtClean="0">
                <a:latin typeface="Times New Roman" panose="02020603050405020304" pitchFamily="18" charset="0"/>
              </a:rPr>
              <a:t>F </a:t>
            </a:r>
            <a:r>
              <a:rPr lang="zh-CN" altLang="en-US" b="1" smtClean="0">
                <a:latin typeface="Times New Roman" panose="02020603050405020304" pitchFamily="18" charset="0"/>
              </a:rPr>
              <a:t>在</a:t>
            </a:r>
            <a:r>
              <a:rPr lang="en-US" altLang="zh-CN" b="1" i="1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>
                <a:latin typeface="Times New Roman" panose="02020603050405020304" pitchFamily="18" charset="0"/>
              </a:rPr>
              <a:t>上的</a:t>
            </a:r>
            <a:r>
              <a:rPr lang="zh-CN" altLang="en-US" b="1" smtClean="0">
                <a:solidFill>
                  <a:srgbClr val="FF3300"/>
                </a:solidFill>
                <a:latin typeface="Times New Roman" panose="02020603050405020304" pitchFamily="18" charset="0"/>
              </a:rPr>
              <a:t>限制 </a:t>
            </a:r>
            <a:r>
              <a:rPr lang="zh-CN" altLang="en-US" b="1" smtClean="0">
                <a:latin typeface="Times New Roman" panose="02020603050405020304" pitchFamily="18" charset="0"/>
              </a:rPr>
              <a:t> </a:t>
            </a:r>
            <a:endParaRPr lang="zh-CN" altLang="en-US" b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          </a:t>
            </a:r>
            <a:r>
              <a:rPr lang="en-US" altLang="zh-CN" b="1" i="1" smtClean="0">
                <a:latin typeface="Times New Roman" panose="02020603050405020304" pitchFamily="18" charset="0"/>
              </a:rPr>
              <a:t>F</a:t>
            </a:r>
            <a:r>
              <a:rPr lang="en-US" altLang="zh-CN" b="1" smtClean="0">
                <a:latin typeface="Times New Roman" panose="02020603050405020304" pitchFamily="18" charset="0"/>
                <a:cs typeface="Lucida Sans Unicode" panose="020B0602030504020204" pitchFamily="34" charset="0"/>
              </a:rPr>
              <a:t>↾</a:t>
            </a:r>
            <a:r>
              <a:rPr lang="en-US" altLang="zh-CN" b="1" i="1" smtClean="0">
                <a:latin typeface="Times New Roman" panose="02020603050405020304" pitchFamily="18" charset="0"/>
                <a:cs typeface="Lucida Sans Unicode" panose="020B0602030504020204" pitchFamily="34" charset="0"/>
              </a:rPr>
              <a:t>A </a:t>
            </a:r>
            <a:r>
              <a:rPr lang="en-US" altLang="zh-CN" b="1" smtClean="0">
                <a:latin typeface="Times New Roman" panose="02020603050405020304" pitchFamily="18" charset="0"/>
                <a:cs typeface="Lucida Sans Unicode" panose="020B0602030504020204" pitchFamily="34" charset="0"/>
              </a:rPr>
              <a:t>= {&lt;</a:t>
            </a:r>
            <a:r>
              <a:rPr lang="en-US" altLang="zh-CN" b="1" i="1" smtClean="0">
                <a:latin typeface="Times New Roman" panose="02020603050405020304" pitchFamily="18" charset="0"/>
                <a:cs typeface="Lucida Sans Unicode" panose="020B0602030504020204" pitchFamily="34" charset="0"/>
              </a:rPr>
              <a:t>x</a:t>
            </a:r>
            <a:r>
              <a:rPr lang="en-US" altLang="zh-CN" b="1" smtClean="0">
                <a:latin typeface="Times New Roman" panose="02020603050405020304" pitchFamily="18" charset="0"/>
                <a:cs typeface="Lucida Sans Unicode" panose="020B0602030504020204" pitchFamily="34" charset="0"/>
              </a:rPr>
              <a:t>,</a:t>
            </a:r>
            <a:r>
              <a:rPr lang="en-US" altLang="zh-CN" b="1" i="1" smtClean="0">
                <a:latin typeface="Times New Roman" panose="02020603050405020304" pitchFamily="18" charset="0"/>
                <a:cs typeface="Lucida Sans Unicode" panose="020B0602030504020204" pitchFamily="34" charset="0"/>
              </a:rPr>
              <a:t>y</a:t>
            </a:r>
            <a:r>
              <a:rPr lang="en-US" altLang="zh-CN" b="1" smtClean="0">
                <a:latin typeface="Times New Roman" panose="02020603050405020304" pitchFamily="18" charset="0"/>
                <a:cs typeface="Lucida Sans Unicode" panose="020B0602030504020204" pitchFamily="34" charset="0"/>
              </a:rPr>
              <a:t>&gt; | </a:t>
            </a:r>
            <a:r>
              <a:rPr lang="en-US" altLang="zh-CN" b="1" i="1" smtClean="0">
                <a:latin typeface="Times New Roman" panose="02020603050405020304" pitchFamily="18" charset="0"/>
                <a:cs typeface="Lucida Sans Unicode" panose="020B0602030504020204" pitchFamily="34" charset="0"/>
              </a:rPr>
              <a:t>xFy</a:t>
            </a:r>
            <a:r>
              <a:rPr lang="en-US" altLang="zh-CN" b="1" smtClean="0">
                <a:latin typeface="Times New Roman" panose="02020603050405020304" pitchFamily="18" charset="0"/>
                <a:cs typeface="Lucida Sans Unicode" panose="020B0602030504020204" pitchFamily="34" charset="0"/>
              </a:rPr>
              <a:t> </a:t>
            </a:r>
            <a:r>
              <a:rPr lang="en-US" altLang="zh-CN" b="1" smtClean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1" i="1" smtClean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x</a:t>
            </a:r>
            <a:r>
              <a:rPr lang="en-US" altLang="zh-CN" b="1" smtClean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b="1" i="1" smtClean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A</a:t>
            </a:r>
            <a:r>
              <a:rPr lang="en-US" altLang="zh-CN" b="1" smtClean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}</a:t>
            </a:r>
            <a:endParaRPr lang="en-US" altLang="zh-CN" b="1" smtClean="0">
              <a:latin typeface="Times New Roman" panose="02020603050405020304" pitchFamily="18" charset="0"/>
              <a:cs typeface="Lucida Sans Unicode" panose="020B0602030504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i="1" smtClean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         A </a:t>
            </a:r>
            <a:r>
              <a:rPr lang="zh-CN" altLang="en-US" b="1" smtClean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在</a:t>
            </a:r>
            <a:r>
              <a:rPr lang="en-US" altLang="zh-CN" b="1" i="1" smtClean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F</a:t>
            </a:r>
            <a:r>
              <a:rPr lang="zh-CN" altLang="en-US" b="1" smtClean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下的</a:t>
            </a:r>
            <a:r>
              <a:rPr lang="zh-CN" altLang="en-US" b="1" smtClean="0">
                <a:solidFill>
                  <a:srgbClr val="FF3300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像</a:t>
            </a:r>
            <a:endParaRPr lang="zh-CN" altLang="en-US" b="1" smtClean="0">
              <a:solidFill>
                <a:srgbClr val="FF3300"/>
              </a:solidFill>
              <a:latin typeface="Times New Roman" panose="02020603050405020304" pitchFamily="18" charset="0"/>
              <a:cs typeface="Lucida Sans Unicode" panose="020B0602030504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         </a:t>
            </a:r>
            <a:r>
              <a:rPr lang="en-US" altLang="zh-CN" b="1" i="1" smtClean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F</a:t>
            </a:r>
            <a:r>
              <a:rPr lang="en-US" altLang="zh-CN" b="1" smtClean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[</a:t>
            </a:r>
            <a:r>
              <a:rPr lang="en-US" altLang="zh-CN" b="1" i="1" smtClean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A</a:t>
            </a:r>
            <a:r>
              <a:rPr lang="en-US" altLang="zh-CN" b="1" smtClean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] = ran(</a:t>
            </a:r>
            <a:r>
              <a:rPr lang="en-US" altLang="zh-CN" b="1" i="1" smtClean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F</a:t>
            </a:r>
            <a:r>
              <a:rPr lang="en-US" altLang="zh-CN" b="1" smtClean="0">
                <a:latin typeface="Times New Roman" panose="02020603050405020304" pitchFamily="18" charset="0"/>
                <a:cs typeface="Lucida Sans Unicode" panose="020B0602030504020204" pitchFamily="34" charset="0"/>
              </a:rPr>
              <a:t>↾</a:t>
            </a:r>
            <a:r>
              <a:rPr lang="en-US" altLang="zh-CN" b="1" i="1" smtClean="0">
                <a:latin typeface="Times New Roman" panose="02020603050405020304" pitchFamily="18" charset="0"/>
                <a:cs typeface="Lucida Sans Unicode" panose="020B0602030504020204" pitchFamily="34" charset="0"/>
              </a:rPr>
              <a:t>A</a:t>
            </a:r>
            <a:r>
              <a:rPr lang="en-US" altLang="zh-CN" b="1" smtClean="0">
                <a:latin typeface="Times New Roman" panose="02020603050405020304" pitchFamily="18" charset="0"/>
                <a:cs typeface="Lucida Sans Unicode" panose="020B0602030504020204" pitchFamily="34" charset="0"/>
              </a:rPr>
              <a:t>)  </a:t>
            </a:r>
            <a:endParaRPr lang="en-US" altLang="zh-CN" b="1" smtClean="0">
              <a:latin typeface="Times New Roman" panose="02020603050405020304" pitchFamily="18" charset="0"/>
              <a:cs typeface="Lucida Sans Unicode" panose="020B0602030504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实例   </a:t>
            </a:r>
            <a:r>
              <a:rPr lang="en-US" altLang="zh-CN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={&lt;1,2&gt;, &lt;2,3&gt;, &lt;1,4&gt;, &lt;2,2&gt;} </a:t>
            </a:r>
            <a:endParaRPr lang="en-US" altLang="zh-CN" b="1" smtClean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↾{1}={&lt;1,2&gt;,&lt;1,4&gt;}</a:t>
            </a:r>
            <a:endParaRPr lang="en-US" altLang="zh-CN" b="1" smtClean="0">
              <a:solidFill>
                <a:schemeClr val="bg2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[{1}]={2,4}</a:t>
            </a:r>
            <a:endParaRPr lang="en-US" altLang="zh-CN" b="1" smtClean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↾</a:t>
            </a: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=</a:t>
            </a:r>
            <a:endParaRPr lang="en-US" altLang="zh-CN" b="1" smtClean="0">
              <a:solidFill>
                <a:schemeClr val="bg2"/>
              </a:solidFill>
              <a:latin typeface="Times New Roman" panose="02020603050405020304" pitchFamily="18" charset="0"/>
              <a:cs typeface="Lucida Sans Unicode" panose="020B0602030504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  <a:r>
              <a:rPr lang="en-US" altLang="zh-CN" b="1" i="1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[{1,2}]={2,3,4}</a:t>
            </a:r>
            <a:endParaRPr lang="en-US" altLang="zh-CN" b="1" smtClean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rgbClr val="FF33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注意：</a:t>
            </a:r>
            <a:r>
              <a:rPr lang="en-US" altLang="zh-CN" sz="2800" b="1" i="1" smtClean="0">
                <a:solidFill>
                  <a:srgbClr val="FF33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F</a:t>
            </a:r>
            <a:r>
              <a:rPr lang="en-US" altLang="zh-CN" b="1" smtClean="0">
                <a:solidFill>
                  <a:srgbClr val="FF33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↾</a:t>
            </a:r>
            <a:r>
              <a:rPr lang="en-US" altLang="zh-CN" b="1" i="1" smtClean="0">
                <a:solidFill>
                  <a:srgbClr val="FF33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A</a:t>
            </a:r>
            <a:r>
              <a:rPr lang="en-US" altLang="zh-CN" b="1" smtClean="0">
                <a:solidFill>
                  <a:srgbClr val="FF3300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</a:t>
            </a:r>
            <a:r>
              <a:rPr lang="en-US" altLang="zh-CN" b="1" i="1" smtClean="0">
                <a:solidFill>
                  <a:srgbClr val="FF3300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F</a:t>
            </a:r>
            <a:r>
              <a:rPr lang="en-US" altLang="zh-CN" b="1" smtClean="0">
                <a:solidFill>
                  <a:srgbClr val="FF3300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,  </a:t>
            </a:r>
            <a:r>
              <a:rPr lang="en-US" altLang="zh-CN" b="1" i="1" smtClean="0">
                <a:solidFill>
                  <a:srgbClr val="FF3300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F</a:t>
            </a:r>
            <a:r>
              <a:rPr lang="en-US" altLang="zh-CN" b="1" smtClean="0">
                <a:solidFill>
                  <a:srgbClr val="FF3300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[</a:t>
            </a:r>
            <a:r>
              <a:rPr lang="en-US" altLang="zh-CN" b="1" i="1" smtClean="0">
                <a:solidFill>
                  <a:srgbClr val="FF3300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A</a:t>
            </a:r>
            <a:r>
              <a:rPr lang="en-US" altLang="zh-CN" b="1" smtClean="0">
                <a:solidFill>
                  <a:srgbClr val="FF3300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] ran</a:t>
            </a:r>
            <a:r>
              <a:rPr lang="en-US" altLang="zh-CN" b="1" i="1" smtClean="0">
                <a:solidFill>
                  <a:srgbClr val="FF3300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F</a:t>
            </a:r>
            <a:r>
              <a:rPr lang="en-US" altLang="zh-CN" sz="2800" b="1" smtClean="0">
                <a:solidFill>
                  <a:srgbClr val="FF33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 </a:t>
            </a:r>
            <a:endParaRPr lang="en-US" altLang="zh-CN" sz="2800" b="1" smtClean="0">
              <a:solidFill>
                <a:srgbClr val="FF33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C8D810-7DAD-42AF-A610-8CDACDFCDA50}" type="slidenum">
              <a:rPr lang="en-US" altLang="zh-CN">
                <a:latin typeface="Arial Black" panose="020B0A04020102020204" pitchFamily="34" charset="0"/>
              </a:rPr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关系基本运算的性质 </a:t>
            </a:r>
            <a:endParaRPr lang="zh-CN" altLang="en-US" b="1" smtClean="0"/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755650" y="1700213"/>
            <a:ext cx="7993063" cy="457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1  </a:t>
            </a:r>
            <a:r>
              <a:rPr lang="zh-CN" altLang="en-US" sz="2800" b="1">
                <a:latin typeface="Times New Roman" panose="02020603050405020304" pitchFamily="18" charset="0"/>
              </a:rPr>
              <a:t>设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zh-CN" altLang="en-US" sz="2800" b="1">
                <a:latin typeface="Times New Roman" panose="02020603050405020304" pitchFamily="18" charset="0"/>
              </a:rPr>
              <a:t>是任意的关系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则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</a:t>
            </a:r>
            <a:r>
              <a:rPr lang="en-US" altLang="zh-CN" sz="2800" b="1">
                <a:latin typeface="Times New Roman" panose="02020603050405020304" pitchFamily="18" charset="0"/>
              </a:rPr>
              <a:t>(1) </a:t>
            </a:r>
            <a:r>
              <a:rPr lang="en-US" altLang="zh-CN" sz="2800" b="1" i="1">
                <a:latin typeface="Times New Roman" panose="02020603050405020304" pitchFamily="18" charset="0"/>
              </a:rPr>
              <a:t>(F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 i="1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 i="1">
                <a:latin typeface="Times New Roman" panose="02020603050405020304" pitchFamily="18" charset="0"/>
              </a:rPr>
              <a:t>=F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(2) dom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=ran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, ran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=dom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证  </a:t>
            </a:r>
            <a:r>
              <a:rPr lang="en-US" altLang="zh-CN" sz="2800" b="1">
                <a:latin typeface="Times New Roman" panose="02020603050405020304" pitchFamily="18" charset="0"/>
              </a:rPr>
              <a:t>(1) </a:t>
            </a:r>
            <a:r>
              <a:rPr lang="zh-CN" altLang="en-US" sz="2800" b="1">
                <a:latin typeface="Times New Roman" panose="02020603050405020304" pitchFamily="18" charset="0"/>
              </a:rPr>
              <a:t>任取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&gt;, </a:t>
            </a:r>
            <a:r>
              <a:rPr lang="zh-CN" altLang="en-US" sz="2800" b="1">
                <a:latin typeface="Times New Roman" panose="02020603050405020304" pitchFamily="18" charset="0"/>
              </a:rPr>
              <a:t>由逆的定义有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      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&gt;∈(</a:t>
            </a:r>
            <a:r>
              <a:rPr lang="en-US" altLang="zh-CN" sz="2800" b="1" i="1">
                <a:latin typeface="Times New Roman" panose="02020603050405020304" pitchFamily="18" charset="0"/>
              </a:rPr>
              <a:t>F </a:t>
            </a:r>
            <a:r>
              <a:rPr lang="en-US" altLang="zh-CN" sz="2800" b="1" i="1" baseline="30000">
                <a:sym typeface="Symbol" panose="05050102010706020507" pitchFamily="18" charset="2"/>
              </a:rPr>
              <a:t></a:t>
            </a:r>
            <a:r>
              <a:rPr lang="en-US" altLang="zh-CN" sz="2800" b="1"/>
              <a:t> 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所以有 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  (2) </a:t>
            </a:r>
            <a:r>
              <a:rPr lang="zh-CN" altLang="en-US" sz="2800" b="1">
                <a:latin typeface="Times New Roman" panose="02020603050405020304" pitchFamily="18" charset="0"/>
              </a:rPr>
              <a:t>任取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endParaRPr lang="en-US" altLang="zh-CN" sz="2800" b="1" i="1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800" b="1" i="1">
                <a:latin typeface="Times New Roman" panose="02020603050405020304" pitchFamily="18" charset="0"/>
              </a:rPr>
              <a:t>          x</a:t>
            </a:r>
            <a:r>
              <a:rPr lang="en-US" altLang="zh-CN" sz="2800" b="1">
                <a:latin typeface="Times New Roman" panose="02020603050405020304" pitchFamily="18" charset="0"/>
              </a:rPr>
              <a:t>∈dom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(&lt;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  <a:endParaRPr lang="en-US" altLang="zh-CN" sz="28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        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(&lt;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∈ran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zh-CN" altLang="en-US" sz="2800" b="1">
                <a:latin typeface="Times New Roman" panose="02020603050405020304" pitchFamily="18" charset="0"/>
              </a:rPr>
              <a:t>所以有</a:t>
            </a:r>
            <a:r>
              <a:rPr lang="en-US" altLang="zh-CN" sz="2800" b="1">
                <a:latin typeface="Times New Roman" panose="02020603050405020304" pitchFamily="18" charset="0"/>
              </a:rPr>
              <a:t>dom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= ran</a:t>
            </a:r>
            <a:r>
              <a:rPr lang="en-US" altLang="zh-CN" sz="2800" b="1" i="1">
                <a:latin typeface="Times New Roman" panose="02020603050405020304" pitchFamily="18" charset="0"/>
              </a:rPr>
              <a:t>F.  </a:t>
            </a:r>
            <a:r>
              <a:rPr lang="zh-CN" altLang="en-US" sz="2800" b="1">
                <a:latin typeface="Times New Roman" panose="02020603050405020304" pitchFamily="18" charset="0"/>
              </a:rPr>
              <a:t>同理可证 </a:t>
            </a:r>
            <a:r>
              <a:rPr lang="en-US" altLang="zh-CN" sz="2800" b="1">
                <a:latin typeface="Times New Roman" panose="02020603050405020304" pitchFamily="18" charset="0"/>
              </a:rPr>
              <a:t>ran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 = dom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C8D810-7DAD-42AF-A610-8CDACDFCDA50}" type="slidenum">
              <a:rPr lang="en-US" altLang="zh-CN">
                <a:latin typeface="Arial Black" panose="020B0A04020102020204" pitchFamily="34" charset="0"/>
              </a:rPr>
            </a:fld>
            <a:endParaRPr lang="en-US" altLang="zh-CN" dirty="0">
              <a:latin typeface="Arial Black" panose="020B0A040201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关系基本运算的性质 </a:t>
            </a:r>
            <a:endParaRPr lang="zh-CN" altLang="en-US" b="1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28" name="Text Box 3"/>
              <p:cNvSpPr txBox="1">
                <a:spLocks noChangeArrowheads="1"/>
              </p:cNvSpPr>
              <p:nvPr/>
            </p:nvSpPr>
            <p:spPr bwMode="auto">
              <a:xfrm>
                <a:off x="755650" y="1700213"/>
                <a:ext cx="7993063" cy="48710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 smtClean="0">
                    <a:solidFill>
                      <a:schemeClr val="tx1"/>
                    </a:solidFill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，则有</a:t>
                </a:r>
                <a:endPara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 sz="2800" b="1" dirty="0" smtClean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性质</a:t>
                </a:r>
                <a:r>
                  <a:rPr lang="en-US" altLang="zh-CN" sz="2800" b="1" dirty="0" smtClean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zh-CN" altLang="en-US" sz="2800" b="1" dirty="0" smtClean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：</a:t>
                </a:r>
                <a:endParaRPr lang="en-US" altLang="zh-CN" sz="2800" b="1" dirty="0" smtClean="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𝐝𝐨𝐦</m:t>
                      </m:r>
                      <m:d>
                        <m:dPr>
                          <m:ctrlPr>
                            <a:rPr lang="en-US" altLang="zh-CN" sz="2800" b="1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𝐝𝐨𝐦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𝐝𝐨𝐦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altLang="zh-CN" sz="2800" b="1" dirty="0" smtClean="0">
                  <a:latin typeface="Times New Roman" panose="020206030504050203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𝐫𝐚𝐧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>
                          <a:latin typeface="Cambria Math" panose="02040503050406030204" pitchFamily="18" charset="0"/>
                        </a:rPr>
                        <m:t>𝐫𝐚𝐧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altLang="zh-CN" sz="2800" b="1">
                          <a:latin typeface="Cambria Math" panose="02040503050406030204" pitchFamily="18" charset="0"/>
                        </a:rPr>
                        <m:t>𝐫𝐚𝐧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altLang="zh-CN" sz="2800" b="1" dirty="0">
                  <a:latin typeface="Times New Roman" panose="020206030504050203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>
                          <a:latin typeface="Cambria Math" panose="02040503050406030204" pitchFamily="18" charset="0"/>
                        </a:rPr>
                        <m:t>𝐝𝐨𝐦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altLang="zh-CN" sz="2800" b="1">
                          <a:latin typeface="Cambria Math" panose="02040503050406030204" pitchFamily="18" charset="0"/>
                        </a:rPr>
                        <m:t>𝐝𝐨𝐦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2800" b="1">
                          <a:latin typeface="Cambria Math" panose="02040503050406030204" pitchFamily="18" charset="0"/>
                        </a:rPr>
                        <m:t>𝐝𝐨𝐦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altLang="zh-CN" sz="2800" b="1" dirty="0">
                  <a:latin typeface="Times New Roman" panose="020206030504050203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>
                          <a:latin typeface="Cambria Math" panose="02040503050406030204" pitchFamily="18" charset="0"/>
                        </a:rPr>
                        <m:t>𝐫𝐚𝐧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altLang="zh-CN" sz="2800" b="1">
                          <a:latin typeface="Cambria Math" panose="02040503050406030204" pitchFamily="18" charset="0"/>
                        </a:rPr>
                        <m:t>𝐫𝐚𝐧</m:t>
                      </m:r>
                      <m:r>
                        <a:rPr lang="en-US" altLang="zh-CN" sz="28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2800" b="1">
                          <a:latin typeface="Cambria Math" panose="02040503050406030204" pitchFamily="18" charset="0"/>
                        </a:rPr>
                        <m:t>𝐫𝐚𝐧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altLang="zh-CN" sz="2800" b="1" dirty="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 sz="2800" b="1" dirty="0" smtClean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性质</a:t>
                </a:r>
                <a:r>
                  <a:rPr lang="en-US" altLang="zh-CN" sz="2800" b="1" dirty="0" smtClean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zh-CN" altLang="en-US" sz="2800" b="1" dirty="0" smtClean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：</a:t>
                </a:r>
                <a:endParaRPr lang="en-US" altLang="zh-CN" sz="2800" b="1" dirty="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∪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altLang="zh-CN" sz="2800" b="1" dirty="0" smtClean="0">
                  <a:latin typeface="Times New Roman" panose="020206030504050203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∩</m:t>
                      </m:r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altLang="zh-CN" sz="2800" b="1" dirty="0" smtClean="0">
                  <a:latin typeface="Times New Roman" panose="020206030504050203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altLang="zh-CN" sz="2800" b="1" dirty="0" smtClean="0">
                  <a:latin typeface="Times New Roman" panose="020206030504050203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628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" y="1700213"/>
                <a:ext cx="7993063" cy="4871077"/>
              </a:xfrm>
              <a:prstGeom prst="rect">
                <a:avLst/>
              </a:prstGeom>
              <a:blipFill rotWithShape="1">
                <a:blip r:embed="rId1"/>
                <a:stretch>
                  <a:fillRect t="-7" r="4" b="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A69340-7A32-4DEA-BCEB-B3EE648BE99F}" type="slidenum">
              <a:rPr lang="en-US" altLang="zh-CN">
                <a:latin typeface="Arial Black" panose="020B0A04020102020204" pitchFamily="34" charset="0"/>
              </a:rPr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755650" y="1557338"/>
            <a:ext cx="806450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2   </a:t>
            </a:r>
            <a:r>
              <a:rPr lang="zh-CN" altLang="en-US" sz="2800" b="1">
                <a:latin typeface="Times New Roman" panose="02020603050405020304" pitchFamily="18" charset="0"/>
              </a:rPr>
              <a:t>设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zh-CN" altLang="en-US" sz="2800" b="1">
                <a:latin typeface="Times New Roman" panose="02020603050405020304" pitchFamily="18" charset="0"/>
              </a:rPr>
              <a:t>是任意的关系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则  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</a:rPr>
              <a:t>(1) (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/>
              <a:t>∘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    (2) (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 G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 </a:t>
            </a:r>
            <a:endParaRPr lang="en-US" altLang="zh-CN" sz="2800" b="1" baseline="30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证 </a:t>
            </a:r>
            <a:r>
              <a:rPr lang="en-US" altLang="zh-CN" sz="2800" b="1">
                <a:latin typeface="Times New Roman" panose="02020603050405020304" pitchFamily="18" charset="0"/>
              </a:rPr>
              <a:t>(1) </a:t>
            </a:r>
            <a:r>
              <a:rPr lang="zh-CN" altLang="en-US" sz="2800" b="1">
                <a:latin typeface="Times New Roman" panose="02020603050405020304" pitchFamily="18" charset="0"/>
              </a:rPr>
              <a:t>任取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&gt;, 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  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 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</a:rPr>
              <a:t>(&lt;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∧&lt;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y&gt;</a:t>
            </a:r>
            <a:r>
              <a:rPr lang="en-US" altLang="zh-CN" sz="2800" b="1"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endParaRPr lang="en-US" altLang="zh-CN" sz="28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   </a:t>
            </a:r>
            <a:r>
              <a:rPr lang="en-US" altLang="zh-CN" sz="2800" b="1" i="1">
                <a:latin typeface="Times New Roman" panose="02020603050405020304" pitchFamily="18" charset="0"/>
              </a:rPr>
              <a:t>t 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</a:rPr>
              <a:t>(&lt;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∧&lt;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)∧&lt;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en-US" altLang="zh-CN" sz="2800" b="1">
                <a:latin typeface="Times New Roman" panose="02020603050405020304" pitchFamily="18" charset="0"/>
              </a:rPr>
              <a:t> 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2800" b="1" i="1">
                <a:latin typeface="Times New Roman" panose="02020603050405020304" pitchFamily="18" charset="0"/>
              </a:rPr>
              <a:t>t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latin typeface="Times New Roman" panose="02020603050405020304" pitchFamily="18" charset="0"/>
              </a:rPr>
              <a:t>s </a:t>
            </a:r>
            <a:r>
              <a:rPr lang="en-US" altLang="zh-CN" sz="2800" b="1">
                <a:latin typeface="Times New Roman" panose="02020603050405020304" pitchFamily="18" charset="0"/>
              </a:rPr>
              <a:t>(&lt;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∧&lt;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∧&lt;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en-US" altLang="zh-CN" sz="2800" b="1">
                <a:latin typeface="Times New Roman" panose="02020603050405020304" pitchFamily="18" charset="0"/>
              </a:rPr>
              <a:t> 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2800" b="1" i="1">
                <a:latin typeface="Times New Roman" panose="02020603050405020304" pitchFamily="18" charset="0"/>
              </a:rPr>
              <a:t>s </a:t>
            </a:r>
            <a:r>
              <a:rPr lang="en-US" altLang="zh-CN" sz="2800" b="1">
                <a:latin typeface="Times New Roman" panose="02020603050405020304" pitchFamily="18" charset="0"/>
              </a:rPr>
              <a:t>(&lt;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∧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latin typeface="Times New Roman" panose="02020603050405020304" pitchFamily="18" charset="0"/>
              </a:rPr>
              <a:t>t </a:t>
            </a:r>
            <a:r>
              <a:rPr lang="en-US" altLang="zh-CN" sz="2800" b="1">
                <a:latin typeface="Times New Roman" panose="02020603050405020304" pitchFamily="18" charset="0"/>
              </a:rPr>
              <a:t>(&lt;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∧&lt;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</a:rPr>
              <a:t>))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en-US" altLang="zh-CN" sz="2800" b="1">
                <a:latin typeface="Times New Roman" panose="02020603050405020304" pitchFamily="18" charset="0"/>
              </a:rPr>
              <a:t> 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2800" b="1" i="1">
                <a:latin typeface="Times New Roman" panose="02020603050405020304" pitchFamily="18" charset="0"/>
              </a:rPr>
              <a:t>s </a:t>
            </a:r>
            <a:r>
              <a:rPr lang="en-US" altLang="zh-CN" sz="2800" b="1">
                <a:latin typeface="Times New Roman" panose="02020603050405020304" pitchFamily="18" charset="0"/>
              </a:rPr>
              <a:t>(&lt;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∧&lt;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en-US" altLang="zh-CN" sz="2800" b="1">
                <a:latin typeface="Times New Roman" panose="02020603050405020304" pitchFamily="18" charset="0"/>
              </a:rPr>
              <a:t> 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/>
              <a:t>∘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zh-CN" altLang="en-US" sz="2800" b="1">
                <a:latin typeface="Times New Roman" panose="02020603050405020304" pitchFamily="18" charset="0"/>
              </a:rPr>
              <a:t>所以 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H </a:t>
            </a:r>
            <a:r>
              <a:rPr lang="en-US" altLang="zh-CN" sz="2800" b="1">
                <a:latin typeface="Times New Roman" panose="02020603050405020304" pitchFamily="18" charset="0"/>
              </a:rPr>
              <a:t>= 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/>
              <a:t>∘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关系基本运算的性质（续）</a:t>
            </a:r>
            <a:r>
              <a:rPr lang="zh-CN" altLang="en-US" smtClean="0"/>
              <a:t> 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AC1ECB-28A4-4152-8648-2BAD5DEE362D}" type="slidenum">
              <a:rPr lang="en-US" altLang="zh-CN">
                <a:latin typeface="Arial Black" panose="020B0A04020102020204" pitchFamily="34" charset="0"/>
              </a:rPr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755650" y="2060575"/>
            <a:ext cx="7416800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 (2) </a:t>
            </a:r>
            <a:r>
              <a:rPr lang="zh-CN" altLang="en-US" sz="2800" b="1">
                <a:latin typeface="Times New Roman" panose="02020603050405020304" pitchFamily="18" charset="0"/>
              </a:rPr>
              <a:t>任取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&gt;, 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 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&gt;∈(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en-US" altLang="zh-CN" sz="2800" b="1">
                <a:latin typeface="Times New Roman" panose="02020603050405020304" pitchFamily="18" charset="0"/>
              </a:rPr>
              <a:t> 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en-US" altLang="zh-CN" sz="2800" b="1">
                <a:latin typeface="Times New Roman" panose="02020603050405020304" pitchFamily="18" charset="0"/>
              </a:rPr>
              <a:t> 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2800" b="1" i="1">
                <a:latin typeface="Times New Roman" panose="02020603050405020304" pitchFamily="18" charset="0"/>
              </a:rPr>
              <a:t>t </a:t>
            </a:r>
            <a:r>
              <a:rPr lang="en-US" altLang="zh-CN" sz="2800" b="1">
                <a:latin typeface="Times New Roman" panose="02020603050405020304" pitchFamily="18" charset="0"/>
              </a:rPr>
              <a:t>(&lt;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∧(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)∈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en-US" altLang="zh-CN" sz="2800" b="1">
                <a:latin typeface="Times New Roman" panose="02020603050405020304" pitchFamily="18" charset="0"/>
              </a:rPr>
              <a:t> 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2800" b="1" i="1">
                <a:latin typeface="Times New Roman" panose="02020603050405020304" pitchFamily="18" charset="0"/>
              </a:rPr>
              <a:t>t </a:t>
            </a:r>
            <a:r>
              <a:rPr lang="en-US" altLang="zh-CN" sz="2800" b="1">
                <a:latin typeface="Times New Roman" panose="02020603050405020304" pitchFamily="18" charset="0"/>
              </a:rPr>
              <a:t>(&lt;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∧(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)∈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en-US" altLang="zh-CN" sz="2800" b="1">
                <a:latin typeface="Times New Roman" panose="02020603050405020304" pitchFamily="18" charset="0"/>
              </a:rPr>
              <a:t> 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endParaRPr lang="en-US" altLang="zh-CN" sz="2800" b="1" baseline="30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      </a:t>
            </a:r>
            <a:r>
              <a:rPr lang="zh-CN" altLang="en-US" sz="2800" b="1">
                <a:latin typeface="Times New Roman" panose="02020603050405020304" pitchFamily="18" charset="0"/>
              </a:rPr>
              <a:t>所以 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 =</a:t>
            </a:r>
            <a:r>
              <a:rPr lang="en-US" altLang="zh-CN" sz="2800" b="1" i="1">
                <a:latin typeface="Times New Roman" panose="02020603050405020304" pitchFamily="18" charset="0"/>
              </a:rPr>
              <a:t> G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关系基本运算的性质（续）</a:t>
            </a:r>
            <a:r>
              <a:rPr lang="zh-CN" altLang="en-US" smtClean="0"/>
              <a:t> 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AC1ECB-28A4-4152-8648-2BAD5DEE362D}" type="slidenum">
              <a:rPr lang="en-US" altLang="zh-CN">
                <a:latin typeface="Arial Black" panose="020B0A04020102020204" pitchFamily="34" charset="0"/>
              </a:rPr>
            </a:fld>
            <a:endParaRPr lang="en-US" altLang="zh-CN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75" name="Text Box 2"/>
              <p:cNvSpPr txBox="1">
                <a:spLocks noChangeArrowheads="1"/>
              </p:cNvSpPr>
              <p:nvPr/>
            </p:nvSpPr>
            <p:spPr bwMode="auto">
              <a:xfrm>
                <a:off x="688975" y="1681083"/>
                <a:ext cx="7931150" cy="50815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Times New Roman" panose="02020603050405020304" pitchFamily="18" charset="0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)∪(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Times New Roman" panose="02020603050405020304" pitchFamily="18" charset="0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∩(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400" b="1" dirty="0" smtClean="0">
                    <a:latin typeface="Times New Roman" panose="02020603050405020304" pitchFamily="18" charset="0"/>
                  </a:rPr>
                  <a:t>证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</a:rPr>
                  <a:t>(1)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</a:rPr>
                  <a:t>：</a:t>
                </a:r>
                <a:endParaRPr lang="en-US" altLang="zh-CN" sz="2400" b="1" dirty="0" smtClean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400" b="1" dirty="0" smtClean="0">
                    <a:latin typeface="Times New Roman" panose="02020603050405020304" pitchFamily="18" charset="0"/>
                  </a:rPr>
                  <a:t>    任取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有</m:t>
                    </m:r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</m:oMath>
                  </m:oMathPara>
                </a14:m>
                <a:endParaRPr lang="en-US" altLang="zh-CN" sz="2400" b="1" dirty="0" smtClean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⇔∃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</m:oMath>
                  </m:oMathPara>
                </a14:m>
                <a:endParaRPr lang="en-US" altLang="zh-CN" sz="2400" b="1" dirty="0" smtClean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⇔∃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400" b="1" dirty="0" smtClean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⇔∃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400" b="1" dirty="0" smtClean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⇔∃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∨∃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</m:oMath>
                  </m:oMathPara>
                </a14:m>
                <a:endParaRPr lang="en-US" altLang="zh-CN" sz="2400" b="1" dirty="0" smtClean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altLang="zh-CN" sz="2400" b="1" dirty="0" smtClean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</m:oMath>
                  </m:oMathPara>
                </a14:m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67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8975" y="1681083"/>
                <a:ext cx="7931150" cy="5081519"/>
              </a:xfrm>
              <a:prstGeom prst="rect">
                <a:avLst/>
              </a:prstGeom>
              <a:blipFill rotWithShape="1">
                <a:blip r:embed="rId1"/>
                <a:stretch>
                  <a:fillRect t="-5" b="1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6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/>
              <a:t>关系基本运算的性质（续）</a:t>
            </a:r>
            <a:r>
              <a:rPr lang="zh-CN" altLang="en-US" dirty="0" smtClean="0"/>
              <a:t> 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AC1ECB-28A4-4152-8648-2BAD5DEE362D}" type="slidenum">
              <a:rPr lang="en-US" altLang="zh-CN">
                <a:latin typeface="Arial Black" panose="020B0A04020102020204" pitchFamily="34" charset="0"/>
              </a:rPr>
            </a:fld>
            <a:endParaRPr lang="en-US" altLang="zh-CN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75" name="Text Box 2"/>
              <p:cNvSpPr txBox="1">
                <a:spLocks noChangeArrowheads="1"/>
              </p:cNvSpPr>
              <p:nvPr/>
            </p:nvSpPr>
            <p:spPr bwMode="auto">
              <a:xfrm>
                <a:off x="688975" y="1681083"/>
                <a:ext cx="7931150" cy="5024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Times New Roman" panose="02020603050405020304" pitchFamily="18" charset="0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)∪(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Times New Roman" panose="02020603050405020304" pitchFamily="18" charset="0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∩(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400" b="1" dirty="0" smtClean="0">
                    <a:latin typeface="Times New Roman" panose="02020603050405020304" pitchFamily="18" charset="0"/>
                  </a:rPr>
                  <a:t>证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</a:rPr>
                  <a:t>(2)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</a:rPr>
                  <a:t>：</a:t>
                </a:r>
                <a:endParaRPr lang="en-US" altLang="zh-CN" sz="2400" b="1" dirty="0" smtClean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400" b="1" dirty="0" smtClean="0">
                    <a:latin typeface="Times New Roman" panose="02020603050405020304" pitchFamily="18" charset="0"/>
                  </a:rPr>
                  <a:t>    任取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有</m:t>
                    </m:r>
                  </m:oMath>
                </a14:m>
                <a:endParaRPr lang="en-US" altLang="zh-CN" sz="2400" b="1" dirty="0" smtClean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</m:oMath>
                  </m:oMathPara>
                </a14:m>
                <a:endParaRPr lang="en-US" altLang="zh-CN" sz="2400" b="1" dirty="0" smtClean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⇔∃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</m:oMath>
                  </m:oMathPara>
                </a14:m>
                <a:endParaRPr lang="en-US" altLang="zh-CN" sz="2400" b="1" dirty="0" smtClean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⇔∃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</m:oMath>
                  </m:oMathPara>
                </a14:m>
                <a:endParaRPr lang="en-US" altLang="zh-CN" sz="2400" b="1" dirty="0" smtClean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⇔∃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400" b="1" dirty="0" smtClean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∧∃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</m:oMath>
                  </m:oMathPara>
                </a14:m>
                <a:endParaRPr lang="en-US" altLang="zh-CN" sz="2400" b="1" dirty="0" smtClean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altLang="zh-CN" sz="2400" b="1" dirty="0" smtClean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∩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</m:oMath>
                  </m:oMathPara>
                </a14:m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67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8975" y="1681083"/>
                <a:ext cx="7931150" cy="5024517"/>
              </a:xfrm>
              <a:prstGeom prst="rect">
                <a:avLst/>
              </a:prstGeom>
              <a:blipFill rotWithShape="1">
                <a:blip r:embed="rId1"/>
                <a:stretch>
                  <a:fillRect t="-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6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/>
              <a:t>关系基本运算的性质（续）</a:t>
            </a:r>
            <a:r>
              <a:rPr lang="zh-CN" altLang="en-US" dirty="0" smtClean="0"/>
              <a:t> 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70F137D-0C1A-415F-8B44-8D84C9FB4C19}" type="slidenum">
              <a:rPr lang="en-US" altLang="zh-CN">
                <a:latin typeface="Arial Black" panose="020B0A04020102020204" pitchFamily="34" charset="0"/>
              </a:rPr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49275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CN" b="1" i="1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/>
              <a:t>上关系的幂运算</a:t>
            </a:r>
            <a:endParaRPr lang="zh-CN" altLang="en-US" b="1" smtClean="0"/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611188" y="1916113"/>
            <a:ext cx="8342312" cy="470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设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</a:rPr>
              <a:t>为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上的关系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</a:rPr>
              <a:t>为自然数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则 </a:t>
            </a:r>
            <a:r>
              <a:rPr lang="en-US" altLang="zh-CN" sz="2800" b="1" i="1">
                <a:latin typeface="Times New Roman" panose="02020603050405020304" pitchFamily="18" charset="0"/>
              </a:rPr>
              <a:t>R </a:t>
            </a:r>
            <a:r>
              <a:rPr lang="zh-CN" altLang="en-US" sz="2800" b="1">
                <a:latin typeface="Times New Roman" panose="02020603050405020304" pitchFamily="18" charset="0"/>
              </a:rPr>
              <a:t>的 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次幂</a:t>
            </a:r>
            <a:r>
              <a:rPr lang="zh-CN" altLang="en-US" sz="2800" b="1">
                <a:latin typeface="Times New Roman" panose="02020603050405020304" pitchFamily="18" charset="0"/>
              </a:rPr>
              <a:t>定义为：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   </a:t>
            </a:r>
            <a:r>
              <a:rPr lang="en-US" altLang="zh-CN" sz="2800" b="1">
                <a:latin typeface="Times New Roman" panose="02020603050405020304" pitchFamily="18" charset="0"/>
              </a:rPr>
              <a:t>(1) 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</a:rPr>
              <a:t>={&lt;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&gt; |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latin typeface="Times New Roman" panose="02020603050405020304" pitchFamily="18" charset="0"/>
              </a:rPr>
              <a:t>A </a:t>
            </a:r>
            <a:r>
              <a:rPr lang="en-US" altLang="zh-CN" sz="2800" b="1">
                <a:latin typeface="Times New Roman" panose="02020603050405020304" pitchFamily="18" charset="0"/>
              </a:rPr>
              <a:t>}=</a:t>
            </a:r>
            <a:r>
              <a:rPr lang="en-US" altLang="zh-CN" sz="2800" b="1" i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A</a:t>
            </a:r>
            <a:endParaRPr lang="en-US" altLang="zh-CN" sz="2800" b="1" i="1" baseline="-25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  (2) 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+1 </a:t>
            </a:r>
            <a:r>
              <a:rPr lang="en-US" altLang="zh-CN" sz="2800" b="1">
                <a:latin typeface="Times New Roman" panose="02020603050405020304" pitchFamily="18" charset="0"/>
              </a:rPr>
              <a:t>= 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n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注意：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       对于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上的任何关系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和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都有 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                 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0 </a:t>
            </a:r>
            <a:r>
              <a:rPr lang="en-US" altLang="zh-CN" sz="2800" b="1">
                <a:latin typeface="Times New Roman" panose="02020603050405020304" pitchFamily="18" charset="0"/>
              </a:rPr>
              <a:t>= 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0 </a:t>
            </a:r>
            <a:r>
              <a:rPr lang="en-US" altLang="zh-CN" sz="2800" b="1">
                <a:latin typeface="Times New Roman" panose="02020603050405020304" pitchFamily="18" charset="0"/>
              </a:rPr>
              <a:t>= </a:t>
            </a:r>
            <a:r>
              <a:rPr lang="en-US" altLang="zh-CN" sz="2800" b="1" i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对于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上的任何关系 </a:t>
            </a:r>
            <a:r>
              <a:rPr lang="en-US" altLang="zh-CN" sz="2800" b="1" i="1">
                <a:latin typeface="Times New Roman" panose="02020603050405020304" pitchFamily="18" charset="0"/>
              </a:rPr>
              <a:t>R </a:t>
            </a:r>
            <a:r>
              <a:rPr lang="zh-CN" altLang="en-US" sz="2800" b="1">
                <a:latin typeface="Times New Roman" panose="02020603050405020304" pitchFamily="18" charset="0"/>
              </a:rPr>
              <a:t>都有 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                 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 </a:t>
            </a:r>
            <a:r>
              <a:rPr lang="en-US" altLang="zh-CN" sz="2800" b="1">
                <a:latin typeface="Times New Roman" panose="02020603050405020304" pitchFamily="18" charset="0"/>
              </a:rPr>
              <a:t>= </a:t>
            </a:r>
            <a:r>
              <a:rPr lang="en-US" altLang="zh-CN" sz="2800" b="1" i="1">
                <a:latin typeface="Times New Roman" panose="02020603050405020304" pitchFamily="18" charset="0"/>
              </a:rPr>
              <a:t>R </a:t>
            </a:r>
            <a:endParaRPr lang="en-US" altLang="zh-CN" sz="2800" b="1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8DA0256-1A4B-4FA8-8E6A-08F86F5832A0}" type="slidenum">
              <a:rPr lang="en-US" altLang="zh-CN">
                <a:latin typeface="Arial Black" panose="020B0A04020102020204" pitchFamily="34" charset="0"/>
              </a:rPr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幂的求法</a:t>
            </a:r>
            <a:endParaRPr lang="zh-CN" altLang="en-US" b="1" smtClean="0"/>
          </a:p>
        </p:txBody>
      </p:sp>
      <p:sp>
        <p:nvSpPr>
          <p:cNvPr id="3078" name="Text Box 3"/>
          <p:cNvSpPr txBox="1">
            <a:spLocks noChangeArrowheads="1"/>
          </p:cNvSpPr>
          <p:nvPr/>
        </p:nvSpPr>
        <p:spPr bwMode="auto">
          <a:xfrm>
            <a:off x="684213" y="1628775"/>
            <a:ext cx="7942262" cy="248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对于集合表示的关系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</a:rPr>
              <a:t>，计算 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n </a:t>
            </a:r>
            <a:r>
              <a:rPr lang="zh-CN" altLang="en-US" sz="2800" b="1">
                <a:latin typeface="Times New Roman" panose="02020603050405020304" pitchFamily="18" charset="0"/>
              </a:rPr>
              <a:t>就是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</a:rPr>
              <a:t>个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</a:rPr>
              <a:t>右复合 </a:t>
            </a:r>
            <a:r>
              <a:rPr lang="en-US" altLang="zh-CN" sz="2800" b="1">
                <a:latin typeface="Times New Roman" panose="02020603050405020304" pitchFamily="18" charset="0"/>
              </a:rPr>
              <a:t>. 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矩阵表示就是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</a:rPr>
              <a:t>个矩阵相乘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其中相加采用逻辑加</a:t>
            </a:r>
            <a:r>
              <a:rPr lang="en-US" altLang="zh-CN" sz="2800" b="1">
                <a:latin typeface="Times New Roman" panose="02020603050405020304" pitchFamily="18" charset="0"/>
              </a:rPr>
              <a:t>.  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3 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&gt;}, </a:t>
            </a: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的各次幂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分别用矩阵和关系图表示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  <a:b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解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的关系矩阵分别为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sp>
        <p:nvSpPr>
          <p:cNvPr id="307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467544" y="4243388"/>
          <a:ext cx="2232025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公式" r:id="rId1" imgW="1157605" imgH="885190" progId="Equation.3">
                  <p:embed/>
                </p:oleObj>
              </mc:Choice>
              <mc:Fallback>
                <p:oleObj name="公式" r:id="rId1" imgW="1157605" imgH="88519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243388"/>
                        <a:ext cx="2232025" cy="170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3059113" y="4276725"/>
          <a:ext cx="5761037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公式" r:id="rId3" imgW="3035300" imgH="885190" progId="Equation.3">
                  <p:embed/>
                </p:oleObj>
              </mc:Choice>
              <mc:Fallback>
                <p:oleObj name="公式" r:id="rId3" imgW="3035300" imgH="88519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276725"/>
                        <a:ext cx="5761037" cy="167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E65C1D-D165-4272-BCAB-B041761DC948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有序 </a:t>
            </a:r>
            <a:r>
              <a:rPr lang="en-US" altLang="zh-CN" b="1" i="1" smtClean="0">
                <a:latin typeface="Times New Roman" panose="02020603050405020304" pitchFamily="18" charset="0"/>
              </a:rPr>
              <a:t>n </a:t>
            </a:r>
            <a:r>
              <a:rPr lang="zh-CN" altLang="en-US" b="1" smtClean="0"/>
              <a:t>元组</a:t>
            </a:r>
            <a:endParaRPr lang="zh-CN" altLang="en-US" b="1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  一个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有序 </a:t>
            </a:r>
            <a:r>
              <a:rPr lang="en-US" altLang="zh-CN" sz="2800" b="1" i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n 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3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元组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&gt;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是一个</a:t>
            </a:r>
            <a:endParaRPr lang="zh-CN" altLang="en-US" sz="2800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有序对，其中第一个元素是一个有序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-1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元组，即</a:t>
            </a:r>
            <a:endParaRPr lang="zh-CN" altLang="en-US" sz="2800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            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&gt; = &lt; &lt;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 dirty="0" smtClean="0">
                <a:latin typeface="Times New Roman" panose="02020603050405020304" pitchFamily="18" charset="0"/>
              </a:rPr>
              <a:t>-1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&gt;, 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&gt; </a:t>
            </a:r>
            <a:endParaRPr lang="en-US" altLang="zh-CN" sz="2800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当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=1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时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, &lt;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&gt;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形式上可以看成有序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1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元组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.  </a:t>
            </a:r>
            <a:endParaRPr lang="en-US" altLang="zh-CN" sz="2800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800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实例 </a:t>
            </a:r>
            <a:r>
              <a:rPr lang="zh-CN" altLang="en-US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维向量是有序</a:t>
            </a:r>
            <a:r>
              <a:rPr lang="zh-CN" altLang="en-US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元组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.  </a:t>
            </a:r>
            <a:endParaRPr lang="en-US" altLang="zh-CN" sz="2800" b="1" dirty="0" smtClean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202FC7-5761-4BDE-A28D-1267B0B37A0E}" type="slidenum">
              <a:rPr lang="en-US" altLang="zh-CN">
                <a:latin typeface="Arial Black" panose="020B0A04020102020204" pitchFamily="34" charset="0"/>
              </a:rPr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4101" name="Text Box 2"/>
          <p:cNvSpPr txBox="1">
            <a:spLocks noChangeArrowheads="1"/>
          </p:cNvSpPr>
          <p:nvPr/>
        </p:nvSpPr>
        <p:spPr bwMode="auto">
          <a:xfrm>
            <a:off x="971550" y="1916113"/>
            <a:ext cx="58642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同理，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的矩阵分别是：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因此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即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因此可以得到</a:t>
            </a:r>
            <a:b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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=…, 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=…</a:t>
            </a:r>
            <a:b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</a:rPr>
            </a:br>
            <a:endParaRPr lang="en-US" altLang="zh-CN" sz="2800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419475" y="2752725"/>
          <a:ext cx="4824413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公式" r:id="rId1" imgW="2558415" imgH="885190" progId="Equation.3">
                  <p:embed/>
                </p:oleObj>
              </mc:Choice>
              <mc:Fallback>
                <p:oleObj name="公式" r:id="rId1" imgW="2558415" imgH="8851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752725"/>
                        <a:ext cx="4824413" cy="167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971550" y="2767013"/>
          <a:ext cx="2303463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公式" r:id="rId3" imgW="1216025" imgH="885190" progId="Equation.3">
                  <p:embed/>
                </p:oleObj>
              </mc:Choice>
              <mc:Fallback>
                <p:oleObj name="公式" r:id="rId3" imgW="1216025" imgH="88519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767013"/>
                        <a:ext cx="2303463" cy="168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47625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幂的求法（续）</a:t>
            </a:r>
            <a:endParaRPr lang="zh-CN" altLang="en-US" b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9C0607A-D84E-4B92-9599-1807DD66EA80}" type="slidenum">
              <a:rPr lang="en-US" altLang="zh-CN">
                <a:latin typeface="Arial Black" panose="020B0A04020102020204" pitchFamily="34" charset="0"/>
              </a:rPr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611188" y="1844675"/>
            <a:ext cx="7993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,…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的关系图如下图所示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幂的求法（续）</a:t>
            </a:r>
            <a:endParaRPr lang="zh-CN" altLang="en-US" b="1" smtClean="0"/>
          </a:p>
        </p:txBody>
      </p:sp>
      <p:pic>
        <p:nvPicPr>
          <p:cNvPr id="30725" name="Picture 4" descr="图片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855"/>
          <a:stretch>
            <a:fillRect/>
          </a:stretch>
        </p:blipFill>
        <p:spPr bwMode="auto">
          <a:xfrm>
            <a:off x="611188" y="2879725"/>
            <a:ext cx="7848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7" descr="图片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00" b="9482"/>
          <a:stretch>
            <a:fillRect/>
          </a:stretch>
        </p:blipFill>
        <p:spPr bwMode="auto">
          <a:xfrm>
            <a:off x="539750" y="4221163"/>
            <a:ext cx="7848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2138363" y="37639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0</a:t>
            </a:r>
            <a:endParaRPr lang="en-US" altLang="zh-CN" sz="2400" b="1" baseline="30000">
              <a:latin typeface="Times New Roman" panose="02020603050405020304" pitchFamily="18" charset="0"/>
            </a:endParaRPr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6515100" y="3743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1</a:t>
            </a:r>
            <a:endParaRPr lang="en-US" altLang="zh-CN" sz="2400" b="1" baseline="30000">
              <a:latin typeface="Times New Roman" panose="02020603050405020304" pitchFamily="18" charset="0"/>
            </a:endParaRPr>
          </a:p>
        </p:txBody>
      </p:sp>
      <p:sp>
        <p:nvSpPr>
          <p:cNvPr id="30729" name="Text Box 10"/>
          <p:cNvSpPr txBox="1">
            <a:spLocks noChangeArrowheads="1"/>
          </p:cNvSpPr>
          <p:nvPr/>
        </p:nvSpPr>
        <p:spPr bwMode="auto">
          <a:xfrm>
            <a:off x="1908175" y="5516563"/>
            <a:ext cx="1444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4</a:t>
            </a:r>
            <a:r>
              <a:rPr lang="en-US" altLang="zh-CN" sz="2400" b="1">
                <a:latin typeface="Times New Roman" panose="02020603050405020304" pitchFamily="18" charset="0"/>
              </a:rPr>
              <a:t>=…</a:t>
            </a:r>
            <a:endParaRPr lang="en-US" altLang="zh-CN" sz="2400" b="1" baseline="30000">
              <a:latin typeface="Times New Roman" panose="02020603050405020304" pitchFamily="18" charset="0"/>
            </a:endParaRPr>
          </a:p>
        </p:txBody>
      </p:sp>
      <p:sp>
        <p:nvSpPr>
          <p:cNvPr id="30730" name="Text Box 11"/>
          <p:cNvSpPr txBox="1">
            <a:spLocks noChangeArrowheads="1"/>
          </p:cNvSpPr>
          <p:nvPr/>
        </p:nvSpPr>
        <p:spPr bwMode="auto">
          <a:xfrm>
            <a:off x="6300788" y="5516563"/>
            <a:ext cx="1444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5</a:t>
            </a:r>
            <a:r>
              <a:rPr lang="en-US" altLang="zh-CN" sz="2400" b="1">
                <a:latin typeface="Times New Roman" panose="02020603050405020304" pitchFamily="18" charset="0"/>
              </a:rPr>
              <a:t>=…</a:t>
            </a:r>
            <a:endParaRPr lang="en-US" altLang="zh-CN" sz="2400" b="1" baseline="30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C830E02-A4B9-40EE-A1CC-04DDB57D1109}" type="slidenum">
              <a:rPr lang="en-US" altLang="zh-CN">
                <a:latin typeface="Arial Black" panose="020B0A04020102020204" pitchFamily="34" charset="0"/>
              </a:rPr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幂运算的性质</a:t>
            </a:r>
            <a:endParaRPr lang="zh-CN" altLang="en-US" b="1" smtClean="0"/>
          </a:p>
        </p:txBody>
      </p:sp>
      <p:grpSp>
        <p:nvGrpSpPr>
          <p:cNvPr id="5125" name="Group 5"/>
          <p:cNvGrpSpPr/>
          <p:nvPr/>
        </p:nvGrpSpPr>
        <p:grpSpPr bwMode="auto">
          <a:xfrm>
            <a:off x="827088" y="1916113"/>
            <a:ext cx="7848600" cy="4194175"/>
            <a:chOff x="521" y="1207"/>
            <a:chExt cx="4944" cy="2642"/>
          </a:xfrm>
        </p:grpSpPr>
        <p:sp>
          <p:nvSpPr>
            <p:cNvPr id="5126" name="Text Box 3"/>
            <p:cNvSpPr txBox="1">
              <a:spLocks noChangeArrowheads="1"/>
            </p:cNvSpPr>
            <p:nvPr/>
          </p:nvSpPr>
          <p:spPr bwMode="auto">
            <a:xfrm>
              <a:off x="521" y="1207"/>
              <a:ext cx="4944" cy="2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28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定理</a:t>
              </a:r>
              <a:r>
                <a:rPr lang="en-US" altLang="zh-CN" sz="28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3 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设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为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n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元集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R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是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上的关系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则存在自然数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s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和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使得    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i="1" baseline="30000" dirty="0" err="1">
                  <a:latin typeface="Times New Roman" panose="02020603050405020304" pitchFamily="18" charset="0"/>
                </a:rPr>
                <a:t>s</a:t>
              </a:r>
              <a:r>
                <a:rPr lang="en-US" altLang="zh-CN" sz="2800" b="1" i="1" baseline="30000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=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i="1" baseline="30000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.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</a:pPr>
              <a:endParaRPr lang="en-US" altLang="zh-CN" sz="2800" b="1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证 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R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为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上的关系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由于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|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|=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上的不同关系只有      个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. 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当列出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R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的各次幂</a:t>
              </a:r>
              <a:endParaRPr lang="zh-CN" altLang="en-US" sz="2800" b="1" i="1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2800" b="1" i="1" dirty="0">
                  <a:latin typeface="Times New Roman" panose="02020603050405020304" pitchFamily="18" charset="0"/>
                </a:rPr>
                <a:t>         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30000" dirty="0">
                  <a:latin typeface="Times New Roman" panose="02020603050405020304" pitchFamily="18" charset="0"/>
                </a:rPr>
                <a:t>0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30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30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…, , …, 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必存在自然数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s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和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t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使得  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i="1" baseline="30000" dirty="0" err="1">
                  <a:latin typeface="Times New Roman" panose="02020603050405020304" pitchFamily="18" charset="0"/>
                </a:rPr>
                <a:t>s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=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i="1" baseline="30000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.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22" name="Object 4"/>
            <p:cNvGraphicFramePr>
              <a:graphicFrameLocks noChangeAspect="1"/>
            </p:cNvGraphicFramePr>
            <p:nvPr/>
          </p:nvGraphicFramePr>
          <p:xfrm>
            <a:off x="839" y="2560"/>
            <a:ext cx="363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" name="公式" r:id="rId1" imgW="228600" imgH="203200" progId="Equation.3">
                    <p:embed/>
                  </p:oleObj>
                </mc:Choice>
                <mc:Fallback>
                  <p:oleObj name="公式" r:id="rId1" imgW="228600" imgH="203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560"/>
                          <a:ext cx="363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DC7DDF-5B76-42F0-B428-2F2B37A596A4}" type="slidenum">
              <a:rPr lang="en-US" altLang="zh-CN">
                <a:latin typeface="Arial Black" panose="020B0A04020102020204" pitchFamily="34" charset="0"/>
              </a:rPr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971550" y="1844675"/>
            <a:ext cx="7921625" cy="477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4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∈N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 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dirty="0" err="1"/>
              <a:t>∘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 dirty="0" err="1">
                <a:latin typeface="Times New Roman" panose="02020603050405020304" pitchFamily="18" charset="0"/>
              </a:rPr>
              <a:t>+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(2) 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mn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  </a:t>
            </a:r>
            <a:endParaRPr lang="en-US" altLang="zh-CN" sz="2800" b="1" baseline="300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</a:rPr>
              <a:t>证 用归纳法  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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对于任意给定的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∈N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zh-CN" altLang="en-US" sz="2800" b="1" dirty="0">
                <a:latin typeface="Times New Roman" panose="02020603050405020304" pitchFamily="18" charset="0"/>
              </a:rPr>
              <a:t>施归纳于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=0,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则有 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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/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dirty="0" err="1"/>
              <a:t>∘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+0 </a:t>
            </a:r>
            <a:endParaRPr lang="en-US" altLang="zh-CN" sz="2800" b="1" baseline="30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假设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dirty="0" err="1"/>
              <a:t>∘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 dirty="0" err="1">
                <a:latin typeface="Times New Roman" panose="02020603050405020304" pitchFamily="18" charset="0"/>
              </a:rPr>
              <a:t>+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则有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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/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+1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/>
              <a:t>∘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 err="1"/>
              <a:t>∘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)=(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dirty="0" err="1"/>
              <a:t>∘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/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+1</a:t>
            </a:r>
            <a:r>
              <a:rPr lang="en-US" altLang="zh-CN" sz="2800" b="1" dirty="0">
                <a:latin typeface="Times New Roman" panose="02020603050405020304" pitchFamily="18" charset="0"/>
              </a:rPr>
              <a:t> ,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所以对一切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∈N</a:t>
            </a:r>
            <a:r>
              <a:rPr lang="zh-CN" altLang="en-US" sz="2800" b="1" dirty="0">
                <a:latin typeface="Times New Roman" panose="02020603050405020304" pitchFamily="18" charset="0"/>
              </a:rPr>
              <a:t>有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dirty="0" err="1"/>
              <a:t>∘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 dirty="0" err="1">
                <a:latin typeface="Times New Roman" panose="02020603050405020304" pitchFamily="18" charset="0"/>
              </a:rPr>
              <a:t>+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endParaRPr lang="en-US" altLang="zh-CN" sz="2800" b="1" baseline="300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800" b="1" baseline="30000" dirty="0">
              <a:latin typeface="Times New Roman" panose="02020603050405020304" pitchFamily="18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47625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幂运算的性质（续）</a:t>
            </a:r>
            <a:endParaRPr lang="zh-CN" altLang="en-US" b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EE5EC30-5095-439E-88F2-7938F80DF51B}" type="slidenum">
              <a:rPr lang="en-US" altLang="zh-CN">
                <a:latin typeface="Arial Black" panose="020B0A04020102020204" pitchFamily="34" charset="0"/>
              </a:rPr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827088" y="1800225"/>
            <a:ext cx="7705725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zh-CN" altLang="en-US" sz="2800" b="1">
                <a:latin typeface="Times New Roman" panose="02020603050405020304" pitchFamily="18" charset="0"/>
              </a:rPr>
              <a:t>接上页证明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(2) </a:t>
            </a:r>
            <a:r>
              <a:rPr lang="zh-CN" altLang="en-US" sz="2800" b="1">
                <a:latin typeface="Times New Roman" panose="02020603050405020304" pitchFamily="18" charset="0"/>
              </a:rPr>
              <a:t>对于任意给定的 </a:t>
            </a:r>
            <a:r>
              <a:rPr lang="en-US" altLang="zh-CN" sz="2800" b="1" i="1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∈N,  </a:t>
            </a:r>
            <a:r>
              <a:rPr lang="zh-CN" altLang="en-US" sz="2800" b="1">
                <a:latin typeface="Times New Roman" panose="02020603050405020304" pitchFamily="18" charset="0"/>
              </a:rPr>
              <a:t>施归纳于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若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=0, </a:t>
            </a:r>
            <a:r>
              <a:rPr lang="zh-CN" altLang="en-US" sz="2800" b="1">
                <a:latin typeface="Times New Roman" panose="02020603050405020304" pitchFamily="18" charset="0"/>
              </a:rPr>
              <a:t>则有 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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×0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假设 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mn</a:t>
            </a:r>
            <a:r>
              <a:rPr lang="en-US" altLang="zh-CN" sz="2800" b="1">
                <a:latin typeface="Times New Roman" panose="02020603050405020304" pitchFamily="18" charset="0"/>
              </a:rPr>
              <a:t>,  </a:t>
            </a:r>
            <a:r>
              <a:rPr lang="zh-CN" altLang="en-US" sz="2800" b="1">
                <a:latin typeface="Times New Roman" panose="02020603050405020304" pitchFamily="18" charset="0"/>
              </a:rPr>
              <a:t>则有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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+1</a:t>
            </a:r>
            <a:r>
              <a:rPr lang="en-US" altLang="zh-CN" sz="2800" b="1">
                <a:latin typeface="Times New Roman" panose="02020603050405020304" pitchFamily="18" charset="0"/>
              </a:rPr>
              <a:t>=(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n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=(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mn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mn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+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(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+1)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所以对一切 </a:t>
            </a:r>
            <a:r>
              <a:rPr lang="en-US" altLang="zh-CN" sz="2800" b="1" i="1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∈N</a:t>
            </a:r>
            <a:r>
              <a:rPr lang="en-US" altLang="zh-CN" sz="2800" b="1" i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有 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mn</a:t>
            </a:r>
            <a:r>
              <a:rPr lang="en-US" altLang="zh-CN" sz="2800" b="1">
                <a:latin typeface="Times New Roman" panose="02020603050405020304" pitchFamily="18" charset="0"/>
              </a:rPr>
              <a:t>. 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幂运算的性质（续）</a:t>
            </a:r>
            <a:endParaRPr lang="zh-CN" altLang="en-US" b="1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2603D21C-E893-44B4-94A1-3D359292BBE1}" type="slidenum">
              <a:rPr lang="zh-CN" altLang="en-US" sz="1200" smtClean="0">
                <a:latin typeface="Times New Roman" panose="02020603050405020304" pitchFamily="18" charset="0"/>
              </a:rPr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16113"/>
            <a:ext cx="7848600" cy="43926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上的关系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若存在自然数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(1)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对任何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∈N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(2)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对任何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∈N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kp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altLang="zh-CN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(3)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则对于任意的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∈N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altLang="zh-CN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证明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∘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∘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归纳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=0,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则有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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+0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400" b="1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假设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kp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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+(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+1)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kp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kp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∘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altLang="zh-CN" sz="2400" b="1" i="1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∘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b="1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由归纳法命题得证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4213" y="47625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 smtClean="0"/>
              <a:t>幂运算的性质（续）</a:t>
            </a:r>
            <a:endParaRPr lang="zh-CN" altLang="en-US" b="1" kern="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EEC29CA8-7669-412A-B049-29F55172CC13}" type="slidenum">
              <a:rPr lang="zh-CN" altLang="en-US" sz="1200" smtClean="0">
                <a:latin typeface="Times New Roman" panose="02020603050405020304" pitchFamily="18" charset="0"/>
              </a:rPr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任取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∈N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显然有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则存在自然数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kp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0≤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于是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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kp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b="1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而        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=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=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这就证明了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4213" y="47625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 smtClean="0"/>
              <a:t>幂运算的性质（续）</a:t>
            </a:r>
            <a:endParaRPr lang="zh-CN" altLang="en-US" b="1" kern="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C9E825-8E20-4945-8240-F0676F9E8B66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611188" y="1844675"/>
            <a:ext cx="7993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,…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的关系图如下图所示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重新审视前例：</a:t>
            </a:r>
            <a:endParaRPr lang="zh-CN" altLang="en-US" b="1" smtClean="0"/>
          </a:p>
        </p:txBody>
      </p:sp>
      <p:pic>
        <p:nvPicPr>
          <p:cNvPr id="39941" name="Picture 4" descr="图片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855"/>
          <a:stretch>
            <a:fillRect/>
          </a:stretch>
        </p:blipFill>
        <p:spPr bwMode="auto">
          <a:xfrm>
            <a:off x="611188" y="2879725"/>
            <a:ext cx="7848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7" descr="图片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00" b="9482"/>
          <a:stretch>
            <a:fillRect/>
          </a:stretch>
        </p:blipFill>
        <p:spPr bwMode="auto">
          <a:xfrm>
            <a:off x="539750" y="4221163"/>
            <a:ext cx="7848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Text Box 8"/>
          <p:cNvSpPr txBox="1">
            <a:spLocks noChangeArrowheads="1"/>
          </p:cNvSpPr>
          <p:nvPr/>
        </p:nvSpPr>
        <p:spPr bwMode="auto">
          <a:xfrm>
            <a:off x="2138363" y="37639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0</a:t>
            </a:r>
            <a:endParaRPr lang="en-US" altLang="zh-CN" sz="2400" b="1" baseline="30000">
              <a:latin typeface="Times New Roman" panose="02020603050405020304" pitchFamily="18" charset="0"/>
            </a:endParaRPr>
          </a:p>
        </p:txBody>
      </p:sp>
      <p:sp>
        <p:nvSpPr>
          <p:cNvPr id="39944" name="Text Box 9"/>
          <p:cNvSpPr txBox="1">
            <a:spLocks noChangeArrowheads="1"/>
          </p:cNvSpPr>
          <p:nvPr/>
        </p:nvSpPr>
        <p:spPr bwMode="auto">
          <a:xfrm>
            <a:off x="6515100" y="3743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1</a:t>
            </a:r>
            <a:endParaRPr lang="en-US" altLang="zh-CN" sz="2400" b="1" baseline="30000">
              <a:latin typeface="Times New Roman" panose="02020603050405020304" pitchFamily="18" charset="0"/>
            </a:endParaRPr>
          </a:p>
        </p:txBody>
      </p:sp>
      <p:sp>
        <p:nvSpPr>
          <p:cNvPr id="39945" name="Text Box 10"/>
          <p:cNvSpPr txBox="1">
            <a:spLocks noChangeArrowheads="1"/>
          </p:cNvSpPr>
          <p:nvPr/>
        </p:nvSpPr>
        <p:spPr bwMode="auto">
          <a:xfrm>
            <a:off x="1908175" y="5516563"/>
            <a:ext cx="1444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4</a:t>
            </a:r>
            <a:r>
              <a:rPr lang="en-US" altLang="zh-CN" sz="2400" b="1">
                <a:latin typeface="Times New Roman" panose="02020603050405020304" pitchFamily="18" charset="0"/>
              </a:rPr>
              <a:t>=…</a:t>
            </a:r>
            <a:endParaRPr lang="en-US" altLang="zh-CN" sz="2400" b="1" baseline="30000">
              <a:latin typeface="Times New Roman" panose="02020603050405020304" pitchFamily="18" charset="0"/>
            </a:endParaRPr>
          </a:p>
        </p:txBody>
      </p:sp>
      <p:sp>
        <p:nvSpPr>
          <p:cNvPr id="39946" name="Text Box 11"/>
          <p:cNvSpPr txBox="1">
            <a:spLocks noChangeArrowheads="1"/>
          </p:cNvSpPr>
          <p:nvPr/>
        </p:nvSpPr>
        <p:spPr bwMode="auto">
          <a:xfrm>
            <a:off x="6300788" y="5516563"/>
            <a:ext cx="1444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5</a:t>
            </a:r>
            <a:r>
              <a:rPr lang="en-US" altLang="zh-CN" sz="2400" b="1">
                <a:latin typeface="Times New Roman" panose="02020603050405020304" pitchFamily="18" charset="0"/>
              </a:rPr>
              <a:t>=…</a:t>
            </a:r>
            <a:endParaRPr lang="en-US" altLang="zh-CN" sz="2400" b="1" baseline="30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5D93FF-172D-4A70-85FD-F163E09DD050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笛卡儿积</a:t>
            </a:r>
            <a:endParaRPr lang="zh-CN" altLang="en-US" b="1" smtClean="0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755650" y="1628775"/>
            <a:ext cx="79914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  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为集合，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笛卡儿积</a:t>
            </a:r>
            <a:r>
              <a:rPr lang="zh-CN" altLang="en-US" sz="2800" b="1" dirty="0">
                <a:latin typeface="Times New Roman" panose="02020603050405020304" pitchFamily="18" charset="0"/>
              </a:rPr>
              <a:t>记作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， 定义为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latin typeface="Times New Roman" panose="02020603050405020304" pitchFamily="18" charset="0"/>
              </a:rPr>
              <a:t>={ 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 |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757238" y="2997200"/>
            <a:ext cx="777557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2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={1,2,3},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&gt;,&lt;1,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&gt;,&lt;1,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&gt;,&lt;2,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&gt;,&lt;2,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&gt;,&lt;2,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&lt;3,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&gt;,&lt;3,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&gt;,&lt;3,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&gt;}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,1&gt;,&lt;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,1&gt;,&lt;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,1&gt;,&lt;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,2&gt;,&lt;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,2&gt;,&lt;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,2&gt;,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,3&gt;,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,3&gt;,&lt;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,3&gt;}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},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 &lt;{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},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&gt;}     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FF1C3A-923D-4A36-BBE7-4B7CB9FEC790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笛卡儿积的性质</a:t>
            </a:r>
            <a:endParaRPr lang="zh-CN" altLang="en-US" b="1" smtClean="0"/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684213" y="1793875"/>
            <a:ext cx="8135937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中有一个为空集，则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就是空集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  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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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不适合交换律</a:t>
            </a:r>
            <a:r>
              <a:rPr lang="zh-CN" altLang="en-US" sz="2800" b="1">
                <a:latin typeface="Times New Roman" panose="02020603050405020304" pitchFamily="18" charset="0"/>
              </a:rPr>
              <a:t>  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不适合结合律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对于并或交运算满足分配律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 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)=(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)     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 (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=(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)=(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)      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 (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=(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|=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|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|=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en-US" altLang="zh-CN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|=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mn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348A35-02CA-4A73-9775-1267447656B9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762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性质的证明</a:t>
            </a:r>
            <a:endParaRPr lang="zh-CN" altLang="en-US" b="1" smtClean="0"/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1042988" y="1803400"/>
            <a:ext cx="7273925" cy="464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证明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)=(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证 任取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×(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∪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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∧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∪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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∧(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∨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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</a:rPr>
              <a:t> 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∧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)∨(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∧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    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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</a:rPr>
              <a:t> 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∨&lt;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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</a:rPr>
              <a:t> 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)∪(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所以有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×(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∪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 =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)∪(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428153-D56A-44D4-97CD-77B47EDBE510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例题 </a:t>
            </a:r>
            <a:endParaRPr lang="zh-CN" altLang="en-US" b="1" smtClean="0"/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684213" y="3068638"/>
            <a:ext cx="7920037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解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任取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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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684213" y="1628775"/>
            <a:ext cx="76327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3  (1)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证明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(2)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是否推出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solidFill>
                  <a:schemeClr val="bg2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solidFill>
                  <a:schemeClr val="bg2"/>
                </a:solidFill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?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为什么？</a:t>
            </a:r>
            <a:endParaRPr lang="zh-CN" altLang="en-US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684213" y="5013325"/>
            <a:ext cx="80121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不一定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反例如下：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={1}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={2},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则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但是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/>
      <p:bldP spid="198660" grpId="0"/>
      <p:bldP spid="1986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1105C1-764F-4277-AB3B-5B2A0962D893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例题 </a:t>
            </a:r>
            <a:endParaRPr lang="zh-CN" altLang="en-US" b="1" smtClean="0"/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684213" y="1628775"/>
            <a:ext cx="76327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3  (3)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证明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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逆命题在什么情况下成立？</a:t>
            </a:r>
            <a:endParaRPr lang="zh-CN" altLang="en-US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2D7AAA-E36D-422B-A0E0-6978823252B4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例题 </a:t>
            </a:r>
            <a:endParaRPr lang="zh-CN" altLang="en-US" b="1" smtClean="0"/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684213" y="1628775"/>
            <a:ext cx="7632700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3  (4) 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为任意集合，以下等式是否成立？</a:t>
            </a:r>
            <a:endParaRPr lang="en-US" altLang="zh-CN" sz="2800" b="1" dirty="0" smtClean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∩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)×(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∩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)  =(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∩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endParaRPr lang="en-US" altLang="zh-CN" sz="2800" b="1" dirty="0" smtClean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∪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)×(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∪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)=(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∪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endParaRPr lang="zh-CN" altLang="en-US" sz="2800" dirty="0" smtClean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A−B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)×(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C−D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)   =(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 − 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endParaRPr lang="zh-CN" altLang="en-US" sz="2800" dirty="0" smtClean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)×(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)  =(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endParaRPr lang="zh-CN" altLang="en-US" sz="2800" dirty="0" smtClean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endParaRPr lang="zh-CN" altLang="en-US" sz="2800" dirty="0" smtClean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/>
    </p:bldLst>
  </p:timing>
</p:sld>
</file>

<file path=ppt/theme/theme1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7315</Words>
  <Application>WPS 演示</Application>
  <PresentationFormat>全屏显示(4:3)</PresentationFormat>
  <Paragraphs>460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37</vt:i4>
      </vt:variant>
    </vt:vector>
  </HeadingPairs>
  <TitlesOfParts>
    <vt:vector size="57" baseType="lpstr">
      <vt:lpstr>Arial</vt:lpstr>
      <vt:lpstr>宋体</vt:lpstr>
      <vt:lpstr>Wingdings</vt:lpstr>
      <vt:lpstr>Arial Black</vt:lpstr>
      <vt:lpstr>Times New Roman</vt:lpstr>
      <vt:lpstr>Symbol</vt:lpstr>
      <vt:lpstr>黑体</vt:lpstr>
      <vt:lpstr>微软雅黑</vt:lpstr>
      <vt:lpstr>Arial Unicode MS</vt:lpstr>
      <vt:lpstr>Lucida Sans Unicode</vt:lpstr>
      <vt:lpstr>Cambria Math</vt:lpstr>
      <vt:lpstr>1_Pixel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集合的笛卡儿积和二元关系</vt:lpstr>
      <vt:lpstr>有序对</vt:lpstr>
      <vt:lpstr>有序 n 元组</vt:lpstr>
      <vt:lpstr>笛卡儿积</vt:lpstr>
      <vt:lpstr>笛卡儿积的性质</vt:lpstr>
      <vt:lpstr>性质的证明</vt:lpstr>
      <vt:lpstr>例题 </vt:lpstr>
      <vt:lpstr>例题 </vt:lpstr>
      <vt:lpstr>例题 </vt:lpstr>
      <vt:lpstr>二元关系的定义</vt:lpstr>
      <vt:lpstr>从A到B的关系与A上的关系</vt:lpstr>
      <vt:lpstr>A上重要关系的实例</vt:lpstr>
      <vt:lpstr>A上重要关系的实例（续）</vt:lpstr>
      <vt:lpstr>实例</vt:lpstr>
      <vt:lpstr>关系的表示</vt:lpstr>
      <vt:lpstr>实例</vt:lpstr>
      <vt:lpstr>关系的运算</vt:lpstr>
      <vt:lpstr>关系的基本运算定义</vt:lpstr>
      <vt:lpstr>关系的基本运算定义（续）</vt:lpstr>
      <vt:lpstr>合成运算的图示方法</vt:lpstr>
      <vt:lpstr>限制与像</vt:lpstr>
      <vt:lpstr>关系基本运算的性质 </vt:lpstr>
      <vt:lpstr>关系基本运算的性质 </vt:lpstr>
      <vt:lpstr>关系基本运算的性质（续） </vt:lpstr>
      <vt:lpstr>关系基本运算的性质（续） </vt:lpstr>
      <vt:lpstr>关系基本运算的性质（续） </vt:lpstr>
      <vt:lpstr>关系基本运算的性质（续） </vt:lpstr>
      <vt:lpstr>A上关系的幂运算</vt:lpstr>
      <vt:lpstr>幂的求法</vt:lpstr>
      <vt:lpstr>幂的求法（续）</vt:lpstr>
      <vt:lpstr>幂的求法（续）</vt:lpstr>
      <vt:lpstr>幂运算的性质</vt:lpstr>
      <vt:lpstr>幂运算的性质（续）</vt:lpstr>
      <vt:lpstr>幂运算的性质（续）</vt:lpstr>
      <vt:lpstr>PowerPoint 演示文稿</vt:lpstr>
      <vt:lpstr>PowerPoint 演示文稿</vt:lpstr>
      <vt:lpstr>重新审视前例：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集合论</dc:title>
  <dc:creator>Qu Wan Ling</dc:creator>
  <cp:lastModifiedBy>芬迪</cp:lastModifiedBy>
  <cp:revision>55</cp:revision>
  <cp:lastPrinted>2113-01-01T00:00:00Z</cp:lastPrinted>
  <dcterms:created xsi:type="dcterms:W3CDTF">2004-11-29T12:10:00Z</dcterms:created>
  <dcterms:modified xsi:type="dcterms:W3CDTF">2021-06-12T07:21:31Z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  <property fmtid="{D5CDD505-2E9C-101B-9397-08002B2CF9AE}" pid="3" name="ICV">
    <vt:lpwstr>451F808CAE934A569C9C22CE1C91EFAB</vt:lpwstr>
  </property>
  <property fmtid="{D5CDD505-2E9C-101B-9397-08002B2CF9AE}" pid="4" name="KSOProductBuildVer">
    <vt:lpwstr>2052-11.1.0.10577</vt:lpwstr>
  </property>
</Properties>
</file>