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74" r:id="rId3"/>
    <p:sldId id="265" r:id="rId4"/>
    <p:sldId id="355" r:id="rId5"/>
    <p:sldId id="335" r:id="rId6"/>
    <p:sldId id="336" r:id="rId7"/>
    <p:sldId id="354" r:id="rId8"/>
    <p:sldId id="268" r:id="rId9"/>
    <p:sldId id="337" r:id="rId10"/>
    <p:sldId id="338" r:id="rId11"/>
    <p:sldId id="339" r:id="rId12"/>
    <p:sldId id="340" r:id="rId13"/>
    <p:sldId id="341" r:id="rId14"/>
    <p:sldId id="356" r:id="rId15"/>
    <p:sldId id="342" r:id="rId16"/>
    <p:sldId id="343" r:id="rId17"/>
    <p:sldId id="269" r:id="rId18"/>
    <p:sldId id="362" r:id="rId19"/>
    <p:sldId id="357" r:id="rId20"/>
    <p:sldId id="358" r:id="rId21"/>
    <p:sldId id="375" r:id="rId22"/>
    <p:sldId id="271" r:id="rId23"/>
    <p:sldId id="344" r:id="rId24"/>
    <p:sldId id="359" r:id="rId25"/>
    <p:sldId id="346" r:id="rId26"/>
    <p:sldId id="347" r:id="rId27"/>
    <p:sldId id="352" r:id="rId28"/>
    <p:sldId id="348" r:id="rId29"/>
    <p:sldId id="353" r:id="rId30"/>
    <p:sldId id="363" r:id="rId31"/>
    <p:sldId id="349" r:id="rId32"/>
    <p:sldId id="350" r:id="rId33"/>
    <p:sldId id="360" r:id="rId34"/>
    <p:sldId id="361" r:id="rId35"/>
    <p:sldId id="283" r:id="rId36"/>
    <p:sldId id="285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99"/>
    <a:srgbClr val="FF0000"/>
    <a:srgbClr val="0033CC"/>
    <a:srgbClr val="00CC99"/>
    <a:srgbClr val="FFFF00"/>
    <a:srgbClr val="0000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343"/>
    <p:restoredTop sz="94660"/>
  </p:normalViewPr>
  <p:slideViewPr>
    <p:cSldViewPr showGuides="1">
      <p:cViewPr varScale="1">
        <p:scale>
          <a:sx n="81" d="100"/>
          <a:sy n="81" d="100"/>
        </p:scale>
        <p:origin x="1410" y="96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D8F32D-F1FF-4000-B4F5-EBDAEE2F855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64B92B-0F62-452F-86A3-14D889F4F40D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6" name="Group 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7" name="Group 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0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40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0435FD-A4A6-40DB-BB7E-B2DDA6A0A0D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1EAFB5-AE79-49BB-970F-3EE9894085F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2125" y="0"/>
            <a:ext cx="210185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0"/>
            <a:ext cx="6156325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1EAFB5-AE79-49BB-970F-3EE9894085F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0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533400" y="1600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495800" y="1600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495800" y="3733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1EAFB5-AE79-49BB-970F-3EE9894085F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1EAFB5-AE79-49BB-970F-3EE9894085F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1EAFB5-AE79-49BB-970F-3EE9894085F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33400" y="1600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495800" y="1600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1EAFB5-AE79-49BB-970F-3EE9894085F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1EAFB5-AE79-49BB-970F-3EE9894085F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1EAFB5-AE79-49BB-970F-3EE9894085F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1EAFB5-AE79-49BB-970F-3EE9894085F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1EAFB5-AE79-49BB-970F-3EE9894085F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1EAFB5-AE79-49BB-970F-3EE9894085F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481013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481013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903288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903288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8302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373063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1636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0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4" name="Rectangle 10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9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1EAFB5-AE79-49BB-970F-3EE9894085F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9.xml"/><Relationship Id="rId1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代数系统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2579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409700"/>
            <a:ext cx="8229600" cy="4191000"/>
          </a:xfrm>
          <a:ln/>
        </p:spPr>
        <p:txBody>
          <a:bodyPr vert="horz" wrap="square" lIns="91440" tIns="45720" rIns="91440" bIns="45720" anchor="t" anchorCtr="0"/>
          <a:p>
            <a:pPr marL="485775" indent="-271145" eaLnBrk="1" hangingPunct="1">
              <a:lnSpc>
                <a:spcPct val="125000"/>
              </a:lnSpc>
              <a:spcAft>
                <a:spcPct val="2000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			</a:t>
            </a:r>
            <a:r>
              <a:rPr lang="zh-CN" altLang="en-US" sz="3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第六章	格和布尔代数</a:t>
            </a:r>
            <a:endParaRPr lang="zh-CN" altLang="en-US" sz="3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85775" indent="-271145" eaLnBrk="1" fontAlgn="ctr" hangingPunct="1">
              <a:lnSpc>
                <a:spcPct val="12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		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§1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格的概念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85775" indent="-271145" eaLnBrk="1" fontAlgn="ctr" hangingPunct="1">
              <a:lnSpc>
                <a:spcPct val="12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		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§2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分配格	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85775" indent="-271145" eaLnBrk="1" fontAlgn="ctr" hangingPunct="1">
              <a:lnSpc>
                <a:spcPct val="12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		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§3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有补格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85775" indent="-271145" eaLnBrk="1" fontAlgn="ctr" hangingPunct="1">
              <a:lnSpc>
                <a:spcPct val="12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5258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3360738"/>
            <a:ext cx="360363" cy="284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152579">
                                            <p:txEl>
                                              <p:charRg st="14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2" dur="indefinite"/>
                                        <p:tgtEl>
                                          <p:spTgt spid="152579">
                                            <p:txEl>
                                              <p:charRg st="14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52579">
                                            <p:txEl>
                                              <p:charRg st="3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5" dur="indefinite"/>
                                        <p:tgtEl>
                                          <p:spTgt spid="152579">
                                            <p:txEl>
                                              <p:charRg st="36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4339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268413"/>
            <a:ext cx="8240713" cy="2465387"/>
          </a:xfrm>
          <a:ln/>
        </p:spPr>
        <p:txBody>
          <a:bodyPr vert="horz" wrap="square" lIns="91440" tIns="45720" rIns="91440" bIns="45720" anchor="t" anchorCtr="0"/>
          <a:p>
            <a:pPr marL="663575" indent="-66357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&lt;A, ∨, ∧&gt;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是由格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&lt;A, </a:t>
            </a:r>
            <a:r>
              <a:rPr lang="en-US" altLang="zh-CN" sz="3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所诱导的代数系统。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如果对于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a, b, cA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663575" indent="-66357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当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时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有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  (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 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c) =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 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(a  c 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663575" indent="-66357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则称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&lt;A, </a:t>
            </a:r>
            <a:r>
              <a:rPr lang="en-US" altLang="zh-CN" sz="3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为模格。也称戴德金格。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03428" name="Text Box 4"/>
          <p:cNvSpPr txBox="1"/>
          <p:nvPr/>
        </p:nvSpPr>
        <p:spPr>
          <a:xfrm>
            <a:off x="304800" y="4114800"/>
            <a:ext cx="8458200" cy="16795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29080" lvl="0" indent="-1529080" algn="just" eaLnBrk="1" hangingPunct="1">
              <a:lnSpc>
                <a:spcPct val="120000"/>
              </a:lnSpc>
              <a:buClr>
                <a:schemeClr val="accent1"/>
              </a:buClr>
              <a:buSzPct val="65000"/>
              <a:buNone/>
            </a:pPr>
            <a:r>
              <a:rPr lang="zh-CN" altLang="en-US" sz="2600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600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6-1.7</a:t>
            </a:r>
            <a:r>
              <a:rPr lang="zh-CN" altLang="en-US" sz="2600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是一个格，则对于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a, b, cA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，有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529080" lvl="0" indent="-1529080" algn="just" eaLnBrk="1" hangingPunct="1">
              <a:lnSpc>
                <a:spcPct val="120000"/>
              </a:lnSpc>
              <a:buClr>
                <a:schemeClr val="accent1"/>
              </a:buClr>
              <a:buSzPct val="65000"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a≼c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a∨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b∧c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）≼（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a∨b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）∧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529080" lvl="0" indent="-1529080" algn="just" eaLnBrk="1" hangingPunct="1">
              <a:lnSpc>
                <a:spcPct val="120000"/>
              </a:lnSpc>
              <a:buClr>
                <a:schemeClr val="accent1"/>
              </a:buClr>
              <a:buSzPct val="65000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模不等式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3429" name="AutoShape 5"/>
          <p:cNvSpPr/>
          <p:nvPr/>
        </p:nvSpPr>
        <p:spPr>
          <a:xfrm>
            <a:off x="3635375" y="3429000"/>
            <a:ext cx="4648200" cy="685800"/>
          </a:xfrm>
          <a:prstGeom prst="wedgeRoundRectCallout">
            <a:avLst>
              <a:gd name="adj1" fmla="val -6111"/>
              <a:gd name="adj2" fmla="val -125463"/>
              <a:gd name="adj3" fmla="val 16667"/>
            </a:avLst>
          </a:prstGeom>
          <a:solidFill>
            <a:srgbClr val="0000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(b  c)  a = b (c  a )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03430" name="AutoShape 6"/>
          <p:cNvSpPr/>
          <p:nvPr/>
        </p:nvSpPr>
        <p:spPr>
          <a:xfrm>
            <a:off x="685800" y="3429000"/>
            <a:ext cx="2903538" cy="685800"/>
          </a:xfrm>
          <a:prstGeom prst="wedgeRoundRectCallout">
            <a:avLst>
              <a:gd name="adj1" fmla="val 50657"/>
              <a:gd name="adj2" fmla="val -141667"/>
              <a:gd name="adj3" fmla="val 16667"/>
            </a:avLst>
          </a:prstGeom>
          <a:solidFill>
            <a:srgbClr val="0000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模律（模等式）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43" name="Rectangle 10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6-2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分配格	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4" name="AutoShape 11">
            <a:hlinkClick r:id="" action="ppaction://hlinkshowjump?jump=lastslideviewed"/>
          </p:cNvPr>
          <p:cNvSpPr/>
          <p:nvPr/>
        </p:nvSpPr>
        <p:spPr>
          <a:xfrm>
            <a:off x="8686800" y="6553200"/>
            <a:ext cx="457200" cy="304800"/>
          </a:xfrm>
          <a:prstGeom prst="actionButtonReturn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nimBg="1"/>
      <p:bldP spid="103429" grpId="0" animBg="1"/>
      <p:bldP spid="1034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5363" name="Rectangle 3"/>
          <p:cNvSpPr>
            <a:spLocks noGrp="1"/>
          </p:cNvSpPr>
          <p:nvPr>
            <p:ph idx="1" hasCustomPrompt="1"/>
          </p:nvPr>
        </p:nvSpPr>
        <p:spPr>
          <a:xfrm>
            <a:off x="468313" y="1398588"/>
            <a:ext cx="8229600" cy="1728787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&lt;A, ≼&gt;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是模格，当且仅当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不含有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适合下述条件的元素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w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﹤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且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u∨w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v∨w , u∧w=v∧w </a:t>
            </a:r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4457" name="Rectangle 9"/>
          <p:cNvSpPr/>
          <p:nvPr/>
        </p:nvSpPr>
        <p:spPr>
          <a:xfrm>
            <a:off x="381000" y="2974975"/>
            <a:ext cx="8135938" cy="3425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证明：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反证法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(1) 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存在这样三个元素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u, v, w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满足上式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∵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u∧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w∨v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u∧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w∨u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u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u∧w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）∨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v=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v∧w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）∨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v = v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又∵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v&lt;u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∴ v∨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w∧u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v∨w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）∧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u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模不等式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∴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不是模格。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365" name="Rectangle 1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6-2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分配格	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6" name="AutoShape 12">
            <a:hlinkClick r:id="rId1" action="ppaction://hlinksldjump"/>
          </p:cNvPr>
          <p:cNvSpPr/>
          <p:nvPr/>
        </p:nvSpPr>
        <p:spPr>
          <a:xfrm>
            <a:off x="8686800" y="6553200"/>
            <a:ext cx="457200" cy="304800"/>
          </a:xfrm>
          <a:prstGeom prst="actionButtonForwardNex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6387" name="Rectangle 3"/>
          <p:cNvSpPr>
            <a:spLocks noGrp="1"/>
          </p:cNvSpPr>
          <p:nvPr>
            <p:ph idx="1" hasCustomPrompt="1"/>
          </p:nvPr>
        </p:nvSpPr>
        <p:spPr>
          <a:xfrm>
            <a:off x="228600" y="1295400"/>
            <a:ext cx="8261350" cy="1258888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）若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</a:t>
            </a:r>
            <a:r>
              <a:rPr lang="zh-CN" altLang="en-US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 ≼ 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不是模格，则存在 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b, c</a:t>
            </a:r>
            <a:r>
              <a:rPr lang="zh-CN" altLang="en-US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lang="zh-CN" altLang="en-US" sz="31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当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b≼a</a:t>
            </a:r>
            <a:r>
              <a:rPr lang="zh-CN" altLang="en-US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时，有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b∨(c∧ a)&lt;</a:t>
            </a:r>
            <a:r>
              <a:rPr lang="zh-CN" altLang="en-US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b∨c</a:t>
            </a:r>
            <a:r>
              <a:rPr lang="zh-CN" altLang="en-US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 ∧ 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endParaRPr lang="en-US" altLang="zh-CN" sz="31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5481" name="Text Box 9"/>
          <p:cNvSpPr txBox="1"/>
          <p:nvPr/>
        </p:nvSpPr>
        <p:spPr>
          <a:xfrm>
            <a:off x="346075" y="2492375"/>
            <a:ext cx="8569325" cy="3902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令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 = b∨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c∧ a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），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u =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b∨c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）∧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w=c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u∧w =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b∨c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）∧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）∧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= a∧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b∨c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）∧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a∧c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=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a∧c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）∧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 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又∵ （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a∧c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b∨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c∧ a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∴ （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a∧c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）∧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 ≼( b∨( c∧ a ) 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∧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即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u∧w ≼ v∧w   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389" name="Rectangle 1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6-2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分配格	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29026" name="Text Box 2"/>
          <p:cNvSpPr txBox="1"/>
          <p:nvPr/>
        </p:nvSpPr>
        <p:spPr>
          <a:xfrm>
            <a:off x="533400" y="4143375"/>
            <a:ext cx="8280400" cy="1481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因此，若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不是模格，就一定存在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w∈A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，使得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﹤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u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且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u∨w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v∨w , u∧w=v∧w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所以，定理成立。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412" name="Text Box 4"/>
          <p:cNvSpPr txBox="1"/>
          <p:nvPr/>
        </p:nvSpPr>
        <p:spPr>
          <a:xfrm>
            <a:off x="762000" y="1628775"/>
            <a:ext cx="6781800" cy="1997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又∵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v ﹤ u        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∴ v∧w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u∧w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故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u∧w = v∧w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同理：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u∨w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v∨w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2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413" name="Rectangle 5"/>
          <p:cNvSpPr/>
          <p:nvPr/>
        </p:nvSpPr>
        <p:spPr>
          <a:xfrm>
            <a:off x="1150938" y="0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6-2</a:t>
            </a: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分配格	</a:t>
            </a:r>
            <a:endParaRPr lang="zh-CN" altLang="en-US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06499" name="Rectangle 3"/>
          <p:cNvSpPr>
            <a:spLocks noGrp="1"/>
          </p:cNvSpPr>
          <p:nvPr>
            <p:ph idx="1" hasCustomPrompt="1"/>
          </p:nvPr>
        </p:nvSpPr>
        <p:spPr>
          <a:xfrm>
            <a:off x="228600" y="3657600"/>
            <a:ext cx="8229600" cy="2590800"/>
          </a:xfrm>
          <a:ln/>
        </p:spPr>
        <p:txBody>
          <a:bodyPr vert="horz" wrap="square" lIns="91440" tIns="45720" rIns="91440" bIns="45720" anchor="t" anchorCtr="0"/>
          <a:p>
            <a:pPr marL="1146175" indent="-1146175" eaLnBrk="1" hangingPunct="1">
              <a:lnSpc>
                <a:spcPct val="135000"/>
              </a:lnSpc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对于模格，若有三个元素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b, c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，使得上面三个式子的任何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一个式子中把“≼ ”换成“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=”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成立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，则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另外两个式子中把“≼ ”换成“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=”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也必成立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    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8436" name="Text Box 6"/>
          <p:cNvSpPr txBox="1"/>
          <p:nvPr/>
        </p:nvSpPr>
        <p:spPr>
          <a:xfrm>
            <a:off x="381000" y="1219200"/>
            <a:ext cx="7772400" cy="1997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一般的格中，下式成立：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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(a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(a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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c) ≼ a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(b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 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 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a) ≼(a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 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 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437" name="Rectangle 8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6-2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分配格	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9459" name="Text Box 5"/>
          <p:cNvSpPr txBox="1"/>
          <p:nvPr/>
        </p:nvSpPr>
        <p:spPr>
          <a:xfrm>
            <a:off x="228600" y="1371600"/>
            <a:ext cx="8512175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证明：仅证（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）中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=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成立可推出（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）中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也成立。其余参考本周作业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9574" name="Text Box 6"/>
          <p:cNvSpPr txBox="1"/>
          <p:nvPr/>
        </p:nvSpPr>
        <p:spPr>
          <a:xfrm>
            <a:off x="544513" y="2652713"/>
            <a:ext cx="8374062" cy="2949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若（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）中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成立，则有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c) =a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 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 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 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= 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( (a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(b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(c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a))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= 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( (b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 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 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a))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= (a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(a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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(c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= (a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 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461" name="Rectangle 8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6-2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分配格	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0483" name="Rectangle 3"/>
          <p:cNvSpPr>
            <a:spLocks noGrp="1"/>
          </p:cNvSpPr>
          <p:nvPr>
            <p:ph idx="1" hasCustomPrompt="1"/>
          </p:nvPr>
        </p:nvSpPr>
        <p:spPr>
          <a:xfrm>
            <a:off x="539750" y="1341438"/>
            <a:ext cx="8229600" cy="868362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分配格必定是模格。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508" name="Text Box 4"/>
          <p:cNvSpPr txBox="1"/>
          <p:nvPr/>
        </p:nvSpPr>
        <p:spPr>
          <a:xfrm>
            <a:off x="457200" y="2057400"/>
            <a:ext cx="8458200" cy="2751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&lt;A,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是一个分配格，对于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a, b, cA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，则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  b=b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	  a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 (b   c) = (a   b)   (a   c) = b   (a   c)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	∴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分配格是模格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485" name="AutoShape 5">
            <a:hlinkClick r:id="rId1" action="ppaction://hlinksldjump"/>
          </p:cNvPr>
          <p:cNvSpPr/>
          <p:nvPr/>
        </p:nvSpPr>
        <p:spPr>
          <a:xfrm>
            <a:off x="8686800" y="6553200"/>
            <a:ext cx="457200" cy="304800"/>
          </a:xfrm>
          <a:prstGeom prst="actionButtonBackPrevious">
            <a:avLst/>
          </a:prstGeom>
          <a:solidFill>
            <a:srgbClr val="00CC99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20486" name="Rectangle 7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6-2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分配格	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1507" name="Text Box 1026"/>
          <p:cNvSpPr txBox="1"/>
          <p:nvPr/>
        </p:nvSpPr>
        <p:spPr>
          <a:xfrm>
            <a:off x="457200" y="1600200"/>
            <a:ext cx="8229600" cy="56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注意：分配格一定是模格，但模格不一定是分配格。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6208" name="Text Box 1040"/>
          <p:cNvSpPr txBox="1"/>
          <p:nvPr/>
        </p:nvSpPr>
        <p:spPr>
          <a:xfrm>
            <a:off x="3124200" y="2232025"/>
            <a:ext cx="5410200" cy="104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对于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y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z∈{0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c}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若有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y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x,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则只有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y=0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或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x=1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136214" name="Group 1046"/>
          <p:cNvGrpSpPr/>
          <p:nvPr/>
        </p:nvGrpSpPr>
        <p:grpSpPr>
          <a:xfrm>
            <a:off x="381000" y="2116138"/>
            <a:ext cx="2895600" cy="2968625"/>
            <a:chOff x="96" y="864"/>
            <a:chExt cx="1824" cy="1870"/>
          </a:xfrm>
        </p:grpSpPr>
        <p:grpSp>
          <p:nvGrpSpPr>
            <p:cNvPr id="21515" name="Group 1027"/>
            <p:cNvGrpSpPr/>
            <p:nvPr/>
          </p:nvGrpSpPr>
          <p:grpSpPr>
            <a:xfrm>
              <a:off x="288" y="1104"/>
              <a:ext cx="1296" cy="1296"/>
              <a:chOff x="3072" y="1536"/>
              <a:chExt cx="864" cy="1152"/>
            </a:xfrm>
          </p:grpSpPr>
          <p:grpSp>
            <p:nvGrpSpPr>
              <p:cNvPr id="21521" name="Group 1028"/>
              <p:cNvGrpSpPr/>
              <p:nvPr/>
            </p:nvGrpSpPr>
            <p:grpSpPr>
              <a:xfrm>
                <a:off x="3072" y="1536"/>
                <a:ext cx="864" cy="1152"/>
                <a:chOff x="2592" y="1248"/>
                <a:chExt cx="864" cy="1152"/>
              </a:xfrm>
            </p:grpSpPr>
            <p:sp>
              <p:nvSpPr>
                <p:cNvPr id="21525" name="Oval 1029"/>
                <p:cNvSpPr/>
                <p:nvPr/>
              </p:nvSpPr>
              <p:spPr>
                <a:xfrm>
                  <a:off x="2976" y="1248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21526" name="Oval 1030"/>
                <p:cNvSpPr/>
                <p:nvPr/>
              </p:nvSpPr>
              <p:spPr>
                <a:xfrm>
                  <a:off x="3408" y="1776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21527" name="Oval 1031"/>
                <p:cNvSpPr/>
                <p:nvPr/>
              </p:nvSpPr>
              <p:spPr>
                <a:xfrm>
                  <a:off x="2592" y="1776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21528" name="Oval 1032"/>
                <p:cNvSpPr/>
                <p:nvPr/>
              </p:nvSpPr>
              <p:spPr>
                <a:xfrm>
                  <a:off x="2976" y="2352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21529" name="Line 1033"/>
                <p:cNvSpPr/>
                <p:nvPr/>
              </p:nvSpPr>
              <p:spPr>
                <a:xfrm flipH="1">
                  <a:off x="2640" y="1296"/>
                  <a:ext cx="336" cy="48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530" name="Line 1034"/>
                <p:cNvSpPr/>
                <p:nvPr/>
              </p:nvSpPr>
              <p:spPr>
                <a:xfrm>
                  <a:off x="3024" y="1296"/>
                  <a:ext cx="384" cy="48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531" name="Line 1035"/>
                <p:cNvSpPr/>
                <p:nvPr/>
              </p:nvSpPr>
              <p:spPr>
                <a:xfrm>
                  <a:off x="2640" y="1824"/>
                  <a:ext cx="336" cy="52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532" name="Line 1036"/>
                <p:cNvSpPr/>
                <p:nvPr/>
              </p:nvSpPr>
              <p:spPr>
                <a:xfrm flipH="1">
                  <a:off x="3024" y="1824"/>
                  <a:ext cx="384" cy="52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1522" name="Oval 1037"/>
              <p:cNvSpPr/>
              <p:nvPr/>
            </p:nvSpPr>
            <p:spPr>
              <a:xfrm>
                <a:off x="3456" y="2064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1523" name="Line 1038"/>
              <p:cNvSpPr/>
              <p:nvPr/>
            </p:nvSpPr>
            <p:spPr>
              <a:xfrm>
                <a:off x="3480" y="1584"/>
                <a:ext cx="0" cy="48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24" name="Line 1039"/>
              <p:cNvSpPr/>
              <p:nvPr/>
            </p:nvSpPr>
            <p:spPr>
              <a:xfrm>
                <a:off x="3480" y="2112"/>
                <a:ext cx="0" cy="52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1516" name="Text Box 1041"/>
            <p:cNvSpPr txBox="1"/>
            <p:nvPr/>
          </p:nvSpPr>
          <p:spPr>
            <a:xfrm>
              <a:off x="816" y="2400"/>
              <a:ext cx="336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517" name="Text Box 1042"/>
            <p:cNvSpPr txBox="1"/>
            <p:nvPr/>
          </p:nvSpPr>
          <p:spPr>
            <a:xfrm>
              <a:off x="816" y="864"/>
              <a:ext cx="336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518" name="Text Box 1043"/>
            <p:cNvSpPr txBox="1"/>
            <p:nvPr/>
          </p:nvSpPr>
          <p:spPr>
            <a:xfrm>
              <a:off x="96" y="1584"/>
              <a:ext cx="336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519" name="Text Box 1044"/>
            <p:cNvSpPr txBox="1"/>
            <p:nvPr/>
          </p:nvSpPr>
          <p:spPr>
            <a:xfrm>
              <a:off x="960" y="1584"/>
              <a:ext cx="336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520" name="Text Box 1045"/>
            <p:cNvSpPr txBox="1"/>
            <p:nvPr/>
          </p:nvSpPr>
          <p:spPr>
            <a:xfrm>
              <a:off x="1584" y="1584"/>
              <a:ext cx="336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endPara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36215" name="Text Box 1047"/>
          <p:cNvSpPr txBox="1"/>
          <p:nvPr/>
        </p:nvSpPr>
        <p:spPr>
          <a:xfrm>
            <a:off x="3200400" y="3298825"/>
            <a:ext cx="4343400" cy="104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y=0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，则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 (y  z)=x  z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    y (x  z)=x  z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36217" name="Text Box 1049"/>
          <p:cNvSpPr txBox="1"/>
          <p:nvPr/>
        </p:nvSpPr>
        <p:spPr>
          <a:xfrm>
            <a:off x="3276600" y="4441825"/>
            <a:ext cx="4419600" cy="104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x=1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，则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 (y  z)=y   z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    y (x  z)=y  z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36218" name="Text Box 1050"/>
          <p:cNvSpPr txBox="1"/>
          <p:nvPr/>
        </p:nvSpPr>
        <p:spPr>
          <a:xfrm>
            <a:off x="1066800" y="5410200"/>
            <a:ext cx="7315200" cy="104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所以，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 (y  z)= y (x  z)    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即该格是模格，但不是分配格。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1513" name="Rectangle 1051"/>
          <p:cNvSpPr/>
          <p:nvPr/>
        </p:nvSpPr>
        <p:spPr>
          <a:xfrm>
            <a:off x="1150938" y="0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6-2</a:t>
            </a: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分配格	</a:t>
            </a:r>
            <a:endParaRPr lang="zh-CN" altLang="en-US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14" name="Rectangle 1052"/>
          <p:cNvSpPr/>
          <p:nvPr/>
        </p:nvSpPr>
        <p:spPr>
          <a:xfrm>
            <a:off x="3657600" y="990600"/>
            <a:ext cx="4829175" cy="549275"/>
          </a:xfrm>
          <a:prstGeom prst="rect">
            <a:avLst/>
          </a:prstGeom>
          <a:solidFill>
            <a:srgbClr val="0000CC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000" b="1" dirty="0">
                <a:solidFill>
                  <a:srgbClr val="FFFF00"/>
                </a:solidFill>
                <a:cs typeface="Lucida Sans Unicode" panose="020B0602030504020204" pitchFamily="34" charset="0"/>
              </a:rPr>
              <a:t>≼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时，有 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a(bc) = b(ac)</a:t>
            </a:r>
            <a:endParaRPr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8" grpId="0"/>
      <p:bldP spid="136215" grpId="0"/>
      <p:bldP spid="136217" grpId="0"/>
      <p:bldP spid="1362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0050" name="Text Box 2"/>
          <p:cNvSpPr txBox="1"/>
          <p:nvPr/>
        </p:nvSpPr>
        <p:spPr>
          <a:xfrm>
            <a:off x="685800" y="1600200"/>
            <a:ext cx="7620000" cy="120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补充性质：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四个元素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以下的格都是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分配格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30131" name="Group 83"/>
          <p:cNvGrpSpPr/>
          <p:nvPr/>
        </p:nvGrpSpPr>
        <p:grpSpPr>
          <a:xfrm>
            <a:off x="1447800" y="3124200"/>
            <a:ext cx="6248400" cy="2362200"/>
            <a:chOff x="912" y="1248"/>
            <a:chExt cx="3936" cy="1488"/>
          </a:xfrm>
        </p:grpSpPr>
        <p:sp>
          <p:nvSpPr>
            <p:cNvPr id="22534" name="Oval 3"/>
            <p:cNvSpPr/>
            <p:nvPr/>
          </p:nvSpPr>
          <p:spPr>
            <a:xfrm>
              <a:off x="912" y="1968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grpSp>
          <p:nvGrpSpPr>
            <p:cNvPr id="22535" name="Group 8"/>
            <p:cNvGrpSpPr/>
            <p:nvPr/>
          </p:nvGrpSpPr>
          <p:grpSpPr>
            <a:xfrm>
              <a:off x="1680" y="1728"/>
              <a:ext cx="48" cy="528"/>
              <a:chOff x="1056" y="1248"/>
              <a:chExt cx="48" cy="528"/>
            </a:xfrm>
          </p:grpSpPr>
          <p:sp>
            <p:nvSpPr>
              <p:cNvPr id="22562" name="Oval 4"/>
              <p:cNvSpPr/>
              <p:nvPr/>
            </p:nvSpPr>
            <p:spPr>
              <a:xfrm>
                <a:off x="1056" y="1248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2563" name="Oval 5"/>
              <p:cNvSpPr/>
              <p:nvPr/>
            </p:nvSpPr>
            <p:spPr>
              <a:xfrm>
                <a:off x="1056" y="1728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2564" name="Line 7"/>
              <p:cNvSpPr/>
              <p:nvPr/>
            </p:nvSpPr>
            <p:spPr>
              <a:xfrm>
                <a:off x="1080" y="1296"/>
                <a:ext cx="0" cy="43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2536" name="Group 15"/>
            <p:cNvGrpSpPr/>
            <p:nvPr/>
          </p:nvGrpSpPr>
          <p:grpSpPr>
            <a:xfrm>
              <a:off x="2544" y="1488"/>
              <a:ext cx="48" cy="1056"/>
              <a:chOff x="1440" y="1056"/>
              <a:chExt cx="48" cy="1056"/>
            </a:xfrm>
          </p:grpSpPr>
          <p:grpSp>
            <p:nvGrpSpPr>
              <p:cNvPr id="22556" name="Group 9"/>
              <p:cNvGrpSpPr/>
              <p:nvPr/>
            </p:nvGrpSpPr>
            <p:grpSpPr>
              <a:xfrm>
                <a:off x="1440" y="1056"/>
                <a:ext cx="48" cy="528"/>
                <a:chOff x="1056" y="1248"/>
                <a:chExt cx="48" cy="528"/>
              </a:xfrm>
            </p:grpSpPr>
            <p:sp>
              <p:nvSpPr>
                <p:cNvPr id="22559" name="Oval 10"/>
                <p:cNvSpPr/>
                <p:nvPr/>
              </p:nvSpPr>
              <p:spPr>
                <a:xfrm>
                  <a:off x="1056" y="1248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22560" name="Oval 11"/>
                <p:cNvSpPr/>
                <p:nvPr/>
              </p:nvSpPr>
              <p:spPr>
                <a:xfrm>
                  <a:off x="1056" y="1728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22561" name="Line 12"/>
                <p:cNvSpPr/>
                <p:nvPr/>
              </p:nvSpPr>
              <p:spPr>
                <a:xfrm>
                  <a:off x="1080" y="1296"/>
                  <a:ext cx="0" cy="43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2557" name="Oval 13"/>
              <p:cNvSpPr/>
              <p:nvPr/>
            </p:nvSpPr>
            <p:spPr>
              <a:xfrm>
                <a:off x="1440" y="2064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2558" name="Line 14"/>
              <p:cNvSpPr/>
              <p:nvPr/>
            </p:nvSpPr>
            <p:spPr>
              <a:xfrm>
                <a:off x="1464" y="1584"/>
                <a:ext cx="0" cy="48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2537" name="Group 26"/>
            <p:cNvGrpSpPr/>
            <p:nvPr/>
          </p:nvGrpSpPr>
          <p:grpSpPr>
            <a:xfrm>
              <a:off x="3312" y="1248"/>
              <a:ext cx="48" cy="1488"/>
              <a:chOff x="1824" y="1152"/>
              <a:chExt cx="48" cy="1488"/>
            </a:xfrm>
          </p:grpSpPr>
          <p:sp>
            <p:nvSpPr>
              <p:cNvPr id="22547" name="Oval 23"/>
              <p:cNvSpPr/>
              <p:nvPr/>
            </p:nvSpPr>
            <p:spPr>
              <a:xfrm>
                <a:off x="1824" y="2592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grpSp>
            <p:nvGrpSpPr>
              <p:cNvPr id="22548" name="Group 16"/>
              <p:cNvGrpSpPr/>
              <p:nvPr/>
            </p:nvGrpSpPr>
            <p:grpSpPr>
              <a:xfrm>
                <a:off x="1824" y="1152"/>
                <a:ext cx="48" cy="1056"/>
                <a:chOff x="1440" y="1056"/>
                <a:chExt cx="48" cy="1056"/>
              </a:xfrm>
            </p:grpSpPr>
            <p:grpSp>
              <p:nvGrpSpPr>
                <p:cNvPr id="22550" name="Group 17"/>
                <p:cNvGrpSpPr/>
                <p:nvPr/>
              </p:nvGrpSpPr>
              <p:grpSpPr>
                <a:xfrm>
                  <a:off x="1440" y="1056"/>
                  <a:ext cx="48" cy="528"/>
                  <a:chOff x="1056" y="1248"/>
                  <a:chExt cx="48" cy="528"/>
                </a:xfrm>
              </p:grpSpPr>
              <p:sp>
                <p:nvSpPr>
                  <p:cNvPr id="22553" name="Oval 18"/>
                  <p:cNvSpPr/>
                  <p:nvPr/>
                </p:nvSpPr>
                <p:spPr>
                  <a:xfrm>
                    <a:off x="1056" y="1248"/>
                    <a:ext cx="48" cy="48"/>
                  </a:xfrm>
                  <a:prstGeom prst="ellipse">
                    <a:avLst/>
                  </a:pr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dirty="0"/>
                  </a:p>
                </p:txBody>
              </p:sp>
              <p:sp>
                <p:nvSpPr>
                  <p:cNvPr id="22554" name="Oval 19"/>
                  <p:cNvSpPr/>
                  <p:nvPr/>
                </p:nvSpPr>
                <p:spPr>
                  <a:xfrm>
                    <a:off x="1056" y="1728"/>
                    <a:ext cx="48" cy="48"/>
                  </a:xfrm>
                  <a:prstGeom prst="ellipse">
                    <a:avLst/>
                  </a:pr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dirty="0"/>
                  </a:p>
                </p:txBody>
              </p:sp>
              <p:sp>
                <p:nvSpPr>
                  <p:cNvPr id="22555" name="Line 20"/>
                  <p:cNvSpPr/>
                  <p:nvPr/>
                </p:nvSpPr>
                <p:spPr>
                  <a:xfrm>
                    <a:off x="1080" y="1296"/>
                    <a:ext cx="0" cy="432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22551" name="Oval 21"/>
                <p:cNvSpPr/>
                <p:nvPr/>
              </p:nvSpPr>
              <p:spPr>
                <a:xfrm>
                  <a:off x="1440" y="2064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22552" name="Line 22"/>
                <p:cNvSpPr/>
                <p:nvPr/>
              </p:nvSpPr>
              <p:spPr>
                <a:xfrm>
                  <a:off x="1464" y="1584"/>
                  <a:ext cx="0" cy="48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2549" name="Line 24"/>
              <p:cNvSpPr/>
              <p:nvPr/>
            </p:nvSpPr>
            <p:spPr>
              <a:xfrm>
                <a:off x="1848" y="2208"/>
                <a:ext cx="0" cy="38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2538" name="Group 36"/>
            <p:cNvGrpSpPr/>
            <p:nvPr/>
          </p:nvGrpSpPr>
          <p:grpSpPr>
            <a:xfrm>
              <a:off x="3984" y="1392"/>
              <a:ext cx="864" cy="1152"/>
              <a:chOff x="2592" y="1248"/>
              <a:chExt cx="864" cy="1152"/>
            </a:xfrm>
          </p:grpSpPr>
          <p:sp>
            <p:nvSpPr>
              <p:cNvPr id="22539" name="Oval 27"/>
              <p:cNvSpPr/>
              <p:nvPr/>
            </p:nvSpPr>
            <p:spPr>
              <a:xfrm>
                <a:off x="2976" y="1248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2540" name="Oval 28"/>
              <p:cNvSpPr/>
              <p:nvPr/>
            </p:nvSpPr>
            <p:spPr>
              <a:xfrm>
                <a:off x="3408" y="1776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2541" name="Oval 29"/>
              <p:cNvSpPr/>
              <p:nvPr/>
            </p:nvSpPr>
            <p:spPr>
              <a:xfrm>
                <a:off x="2592" y="1776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2542" name="Oval 30"/>
              <p:cNvSpPr/>
              <p:nvPr/>
            </p:nvSpPr>
            <p:spPr>
              <a:xfrm>
                <a:off x="2976" y="2352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2543" name="Line 32"/>
              <p:cNvSpPr/>
              <p:nvPr/>
            </p:nvSpPr>
            <p:spPr>
              <a:xfrm flipH="1">
                <a:off x="2640" y="1296"/>
                <a:ext cx="336" cy="48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544" name="Line 33"/>
              <p:cNvSpPr/>
              <p:nvPr/>
            </p:nvSpPr>
            <p:spPr>
              <a:xfrm>
                <a:off x="3024" y="1296"/>
                <a:ext cx="384" cy="48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545" name="Line 34"/>
              <p:cNvSpPr/>
              <p:nvPr/>
            </p:nvSpPr>
            <p:spPr>
              <a:xfrm>
                <a:off x="2640" y="1824"/>
                <a:ext cx="336" cy="52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546" name="Line 35"/>
              <p:cNvSpPr/>
              <p:nvPr/>
            </p:nvSpPr>
            <p:spPr>
              <a:xfrm flipH="1">
                <a:off x="3024" y="1824"/>
                <a:ext cx="384" cy="52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22533" name="Rectangle 84"/>
          <p:cNvSpPr/>
          <p:nvPr/>
        </p:nvSpPr>
        <p:spPr>
          <a:xfrm>
            <a:off x="1150938" y="0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6-2</a:t>
            </a: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分配格	</a:t>
            </a:r>
            <a:endParaRPr lang="zh-CN" altLang="en-US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1111" name="Text Box 39"/>
          <p:cNvSpPr txBox="1"/>
          <p:nvPr/>
        </p:nvSpPr>
        <p:spPr>
          <a:xfrm>
            <a:off x="533400" y="1600200"/>
            <a:ext cx="769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）五个元素的格仅有两个格是非分配格。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1173" name="Group 101"/>
          <p:cNvGrpSpPr/>
          <p:nvPr/>
        </p:nvGrpSpPr>
        <p:grpSpPr>
          <a:xfrm>
            <a:off x="685800" y="2819400"/>
            <a:ext cx="7543800" cy="3048000"/>
            <a:chOff x="432" y="1152"/>
            <a:chExt cx="4752" cy="1920"/>
          </a:xfrm>
        </p:grpSpPr>
        <p:grpSp>
          <p:nvGrpSpPr>
            <p:cNvPr id="23558" name="Group 2"/>
            <p:cNvGrpSpPr/>
            <p:nvPr/>
          </p:nvGrpSpPr>
          <p:grpSpPr>
            <a:xfrm>
              <a:off x="432" y="1152"/>
              <a:ext cx="48" cy="1920"/>
              <a:chOff x="3792" y="1056"/>
              <a:chExt cx="48" cy="1920"/>
            </a:xfrm>
          </p:grpSpPr>
          <p:grpSp>
            <p:nvGrpSpPr>
              <p:cNvPr id="23607" name="Group 3"/>
              <p:cNvGrpSpPr/>
              <p:nvPr/>
            </p:nvGrpSpPr>
            <p:grpSpPr>
              <a:xfrm>
                <a:off x="3792" y="1056"/>
                <a:ext cx="48" cy="1488"/>
                <a:chOff x="1824" y="1152"/>
                <a:chExt cx="48" cy="1488"/>
              </a:xfrm>
            </p:grpSpPr>
            <p:sp>
              <p:nvSpPr>
                <p:cNvPr id="23610" name="Oval 4"/>
                <p:cNvSpPr/>
                <p:nvPr/>
              </p:nvSpPr>
              <p:spPr>
                <a:xfrm>
                  <a:off x="1824" y="2592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grpSp>
              <p:nvGrpSpPr>
                <p:cNvPr id="23611" name="Group 5"/>
                <p:cNvGrpSpPr/>
                <p:nvPr/>
              </p:nvGrpSpPr>
              <p:grpSpPr>
                <a:xfrm>
                  <a:off x="1824" y="1152"/>
                  <a:ext cx="48" cy="1056"/>
                  <a:chOff x="1440" y="1056"/>
                  <a:chExt cx="48" cy="1056"/>
                </a:xfrm>
              </p:grpSpPr>
              <p:grpSp>
                <p:nvGrpSpPr>
                  <p:cNvPr id="23613" name="Group 6"/>
                  <p:cNvGrpSpPr/>
                  <p:nvPr/>
                </p:nvGrpSpPr>
                <p:grpSpPr>
                  <a:xfrm>
                    <a:off x="1440" y="1056"/>
                    <a:ext cx="48" cy="528"/>
                    <a:chOff x="1056" y="1248"/>
                    <a:chExt cx="48" cy="528"/>
                  </a:xfrm>
                </p:grpSpPr>
                <p:sp>
                  <p:nvSpPr>
                    <p:cNvPr id="23616" name="Oval 7"/>
                    <p:cNvSpPr/>
                    <p:nvPr/>
                  </p:nvSpPr>
                  <p:spPr>
                    <a:xfrm>
                      <a:off x="1056" y="1248"/>
                      <a:ext cx="48" cy="48"/>
                    </a:xfrm>
                    <a:prstGeom prst="ellipse">
                      <a:avLst/>
                    </a:pr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2400" dirty="0"/>
                    </a:p>
                  </p:txBody>
                </p:sp>
                <p:sp>
                  <p:nvSpPr>
                    <p:cNvPr id="23617" name="Oval 8"/>
                    <p:cNvSpPr/>
                    <p:nvPr/>
                  </p:nvSpPr>
                  <p:spPr>
                    <a:xfrm>
                      <a:off x="1056" y="1728"/>
                      <a:ext cx="48" cy="48"/>
                    </a:xfrm>
                    <a:prstGeom prst="ellipse">
                      <a:avLst/>
                    </a:pr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2400" dirty="0"/>
                    </a:p>
                  </p:txBody>
                </p:sp>
                <p:sp>
                  <p:nvSpPr>
                    <p:cNvPr id="23618" name="Line 9"/>
                    <p:cNvSpPr/>
                    <p:nvPr/>
                  </p:nvSpPr>
                  <p:spPr>
                    <a:xfrm>
                      <a:off x="1080" y="1296"/>
                      <a:ext cx="0" cy="432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23614" name="Oval 10"/>
                  <p:cNvSpPr/>
                  <p:nvPr/>
                </p:nvSpPr>
                <p:spPr>
                  <a:xfrm>
                    <a:off x="1440" y="2064"/>
                    <a:ext cx="48" cy="48"/>
                  </a:xfrm>
                  <a:prstGeom prst="ellipse">
                    <a:avLst/>
                  </a:pr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dirty="0"/>
                  </a:p>
                </p:txBody>
              </p:sp>
              <p:sp>
                <p:nvSpPr>
                  <p:cNvPr id="23615" name="Line 11"/>
                  <p:cNvSpPr/>
                  <p:nvPr/>
                </p:nvSpPr>
                <p:spPr>
                  <a:xfrm>
                    <a:off x="1464" y="1584"/>
                    <a:ext cx="0" cy="48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23612" name="Line 12"/>
                <p:cNvSpPr/>
                <p:nvPr/>
              </p:nvSpPr>
              <p:spPr>
                <a:xfrm>
                  <a:off x="1848" y="2208"/>
                  <a:ext cx="0" cy="38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3608" name="Oval 13"/>
              <p:cNvSpPr/>
              <p:nvPr/>
            </p:nvSpPr>
            <p:spPr>
              <a:xfrm>
                <a:off x="3792" y="2928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3609" name="Line 14"/>
              <p:cNvSpPr/>
              <p:nvPr/>
            </p:nvSpPr>
            <p:spPr>
              <a:xfrm>
                <a:off x="3816" y="2544"/>
                <a:ext cx="0" cy="38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3559" name="Group 74"/>
            <p:cNvGrpSpPr/>
            <p:nvPr/>
          </p:nvGrpSpPr>
          <p:grpSpPr>
            <a:xfrm>
              <a:off x="768" y="1344"/>
              <a:ext cx="864" cy="1728"/>
              <a:chOff x="768" y="1344"/>
              <a:chExt cx="864" cy="1728"/>
            </a:xfrm>
          </p:grpSpPr>
          <p:sp>
            <p:nvSpPr>
              <p:cNvPr id="23596" name="Oval 16"/>
              <p:cNvSpPr/>
              <p:nvPr/>
            </p:nvSpPr>
            <p:spPr>
              <a:xfrm>
                <a:off x="1152" y="3024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grpSp>
            <p:nvGrpSpPr>
              <p:cNvPr id="23597" name="Group 17"/>
              <p:cNvGrpSpPr/>
              <p:nvPr/>
            </p:nvGrpSpPr>
            <p:grpSpPr>
              <a:xfrm>
                <a:off x="768" y="1344"/>
                <a:ext cx="864" cy="1152"/>
                <a:chOff x="2592" y="1248"/>
                <a:chExt cx="864" cy="1152"/>
              </a:xfrm>
            </p:grpSpPr>
            <p:sp>
              <p:nvSpPr>
                <p:cNvPr id="23599" name="Oval 18"/>
                <p:cNvSpPr/>
                <p:nvPr/>
              </p:nvSpPr>
              <p:spPr>
                <a:xfrm>
                  <a:off x="2976" y="1248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23600" name="Oval 19"/>
                <p:cNvSpPr/>
                <p:nvPr/>
              </p:nvSpPr>
              <p:spPr>
                <a:xfrm>
                  <a:off x="3408" y="1776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23601" name="Oval 20"/>
                <p:cNvSpPr/>
                <p:nvPr/>
              </p:nvSpPr>
              <p:spPr>
                <a:xfrm>
                  <a:off x="2592" y="1776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23602" name="Oval 21"/>
                <p:cNvSpPr/>
                <p:nvPr/>
              </p:nvSpPr>
              <p:spPr>
                <a:xfrm>
                  <a:off x="2976" y="2352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23603" name="Line 22"/>
                <p:cNvSpPr/>
                <p:nvPr/>
              </p:nvSpPr>
              <p:spPr>
                <a:xfrm flipH="1">
                  <a:off x="2640" y="1296"/>
                  <a:ext cx="336" cy="48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3604" name="Line 23"/>
                <p:cNvSpPr/>
                <p:nvPr/>
              </p:nvSpPr>
              <p:spPr>
                <a:xfrm>
                  <a:off x="3024" y="1296"/>
                  <a:ext cx="384" cy="48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3605" name="Line 24"/>
                <p:cNvSpPr/>
                <p:nvPr/>
              </p:nvSpPr>
              <p:spPr>
                <a:xfrm>
                  <a:off x="2640" y="1824"/>
                  <a:ext cx="336" cy="52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3606" name="Line 25"/>
                <p:cNvSpPr/>
                <p:nvPr/>
              </p:nvSpPr>
              <p:spPr>
                <a:xfrm flipH="1">
                  <a:off x="3024" y="1824"/>
                  <a:ext cx="384" cy="52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3598" name="Line 26"/>
              <p:cNvSpPr/>
              <p:nvPr/>
            </p:nvSpPr>
            <p:spPr>
              <a:xfrm>
                <a:off x="1176" y="2496"/>
                <a:ext cx="0" cy="52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3560" name="Group 27"/>
            <p:cNvGrpSpPr/>
            <p:nvPr/>
          </p:nvGrpSpPr>
          <p:grpSpPr>
            <a:xfrm rot="-10782510">
              <a:off x="1872" y="1296"/>
              <a:ext cx="864" cy="1728"/>
              <a:chOff x="4128" y="960"/>
              <a:chExt cx="864" cy="1728"/>
            </a:xfrm>
          </p:grpSpPr>
          <p:sp>
            <p:nvSpPr>
              <p:cNvPr id="23585" name="Oval 28"/>
              <p:cNvSpPr/>
              <p:nvPr/>
            </p:nvSpPr>
            <p:spPr>
              <a:xfrm>
                <a:off x="4512" y="2640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grpSp>
            <p:nvGrpSpPr>
              <p:cNvPr id="23586" name="Group 29"/>
              <p:cNvGrpSpPr/>
              <p:nvPr/>
            </p:nvGrpSpPr>
            <p:grpSpPr>
              <a:xfrm>
                <a:off x="4128" y="960"/>
                <a:ext cx="864" cy="1152"/>
                <a:chOff x="2592" y="1248"/>
                <a:chExt cx="864" cy="1152"/>
              </a:xfrm>
            </p:grpSpPr>
            <p:sp>
              <p:nvSpPr>
                <p:cNvPr id="23588" name="Oval 30"/>
                <p:cNvSpPr/>
                <p:nvPr/>
              </p:nvSpPr>
              <p:spPr>
                <a:xfrm>
                  <a:off x="2976" y="1248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23589" name="Oval 31"/>
                <p:cNvSpPr/>
                <p:nvPr/>
              </p:nvSpPr>
              <p:spPr>
                <a:xfrm>
                  <a:off x="3408" y="1776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23590" name="Oval 32"/>
                <p:cNvSpPr/>
                <p:nvPr/>
              </p:nvSpPr>
              <p:spPr>
                <a:xfrm>
                  <a:off x="2592" y="1776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23591" name="Oval 33"/>
                <p:cNvSpPr/>
                <p:nvPr/>
              </p:nvSpPr>
              <p:spPr>
                <a:xfrm>
                  <a:off x="2976" y="2352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23592" name="Line 34"/>
                <p:cNvSpPr/>
                <p:nvPr/>
              </p:nvSpPr>
              <p:spPr>
                <a:xfrm flipH="1">
                  <a:off x="2640" y="1296"/>
                  <a:ext cx="336" cy="48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3593" name="Line 35"/>
                <p:cNvSpPr/>
                <p:nvPr/>
              </p:nvSpPr>
              <p:spPr>
                <a:xfrm>
                  <a:off x="3024" y="1296"/>
                  <a:ext cx="384" cy="48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3594" name="Line 36"/>
                <p:cNvSpPr/>
                <p:nvPr/>
              </p:nvSpPr>
              <p:spPr>
                <a:xfrm>
                  <a:off x="2640" y="1824"/>
                  <a:ext cx="336" cy="52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3595" name="Line 37"/>
                <p:cNvSpPr/>
                <p:nvPr/>
              </p:nvSpPr>
              <p:spPr>
                <a:xfrm flipH="1">
                  <a:off x="3024" y="1824"/>
                  <a:ext cx="384" cy="52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3587" name="Line 38"/>
              <p:cNvSpPr/>
              <p:nvPr/>
            </p:nvSpPr>
            <p:spPr>
              <a:xfrm>
                <a:off x="4536" y="2112"/>
                <a:ext cx="0" cy="52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3561" name="Group 94"/>
            <p:cNvGrpSpPr/>
            <p:nvPr/>
          </p:nvGrpSpPr>
          <p:grpSpPr>
            <a:xfrm>
              <a:off x="4368" y="1488"/>
              <a:ext cx="816" cy="1296"/>
              <a:chOff x="4416" y="1200"/>
              <a:chExt cx="816" cy="1296"/>
            </a:xfrm>
          </p:grpSpPr>
          <p:sp>
            <p:nvSpPr>
              <p:cNvPr id="23575" name="Oval 78"/>
              <p:cNvSpPr/>
              <p:nvPr/>
            </p:nvSpPr>
            <p:spPr>
              <a:xfrm>
                <a:off x="4668" y="1200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3576" name="Oval 79"/>
              <p:cNvSpPr/>
              <p:nvPr/>
            </p:nvSpPr>
            <p:spPr>
              <a:xfrm>
                <a:off x="5184" y="1536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3577" name="Oval 80"/>
              <p:cNvSpPr/>
              <p:nvPr/>
            </p:nvSpPr>
            <p:spPr>
              <a:xfrm>
                <a:off x="4416" y="1872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3578" name="Oval 81"/>
              <p:cNvSpPr/>
              <p:nvPr/>
            </p:nvSpPr>
            <p:spPr>
              <a:xfrm>
                <a:off x="5184" y="2112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3579" name="Oval 82"/>
              <p:cNvSpPr/>
              <p:nvPr/>
            </p:nvSpPr>
            <p:spPr>
              <a:xfrm>
                <a:off x="4752" y="2448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3580" name="Line 84"/>
              <p:cNvSpPr/>
              <p:nvPr/>
            </p:nvSpPr>
            <p:spPr>
              <a:xfrm flipH="1">
                <a:off x="4440" y="1248"/>
                <a:ext cx="240" cy="624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581" name="Line 85"/>
              <p:cNvSpPr/>
              <p:nvPr/>
            </p:nvSpPr>
            <p:spPr>
              <a:xfrm>
                <a:off x="5208" y="1584"/>
                <a:ext cx="0" cy="52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582" name="Line 86"/>
              <p:cNvSpPr/>
              <p:nvPr/>
            </p:nvSpPr>
            <p:spPr>
              <a:xfrm flipH="1">
                <a:off x="4800" y="2160"/>
                <a:ext cx="384" cy="28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583" name="Line 90"/>
              <p:cNvSpPr/>
              <p:nvPr/>
            </p:nvSpPr>
            <p:spPr>
              <a:xfrm>
                <a:off x="4716" y="1248"/>
                <a:ext cx="480" cy="28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584" name="Line 92"/>
              <p:cNvSpPr/>
              <p:nvPr/>
            </p:nvSpPr>
            <p:spPr>
              <a:xfrm>
                <a:off x="4440" y="1920"/>
                <a:ext cx="336" cy="52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3562" name="Group 99"/>
            <p:cNvGrpSpPr/>
            <p:nvPr/>
          </p:nvGrpSpPr>
          <p:grpSpPr>
            <a:xfrm>
              <a:off x="3072" y="1536"/>
              <a:ext cx="864" cy="1152"/>
              <a:chOff x="3072" y="1536"/>
              <a:chExt cx="864" cy="1152"/>
            </a:xfrm>
          </p:grpSpPr>
          <p:grpSp>
            <p:nvGrpSpPr>
              <p:cNvPr id="23563" name="Group 65"/>
              <p:cNvGrpSpPr/>
              <p:nvPr/>
            </p:nvGrpSpPr>
            <p:grpSpPr>
              <a:xfrm>
                <a:off x="3072" y="1536"/>
                <a:ext cx="864" cy="1152"/>
                <a:chOff x="2592" y="1248"/>
                <a:chExt cx="864" cy="1152"/>
              </a:xfrm>
            </p:grpSpPr>
            <p:sp>
              <p:nvSpPr>
                <p:cNvPr id="23567" name="Oval 66"/>
                <p:cNvSpPr/>
                <p:nvPr/>
              </p:nvSpPr>
              <p:spPr>
                <a:xfrm>
                  <a:off x="2976" y="1248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23568" name="Oval 67"/>
                <p:cNvSpPr/>
                <p:nvPr/>
              </p:nvSpPr>
              <p:spPr>
                <a:xfrm>
                  <a:off x="3408" y="1776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23569" name="Oval 68"/>
                <p:cNvSpPr/>
                <p:nvPr/>
              </p:nvSpPr>
              <p:spPr>
                <a:xfrm>
                  <a:off x="2592" y="1776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23570" name="Oval 69"/>
                <p:cNvSpPr/>
                <p:nvPr/>
              </p:nvSpPr>
              <p:spPr>
                <a:xfrm>
                  <a:off x="2976" y="2352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23571" name="Line 70"/>
                <p:cNvSpPr/>
                <p:nvPr/>
              </p:nvSpPr>
              <p:spPr>
                <a:xfrm flipH="1">
                  <a:off x="2640" y="1296"/>
                  <a:ext cx="336" cy="480"/>
                </a:xfrm>
                <a:prstGeom prst="line">
                  <a:avLst/>
                </a:prstGeom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3572" name="Line 71"/>
                <p:cNvSpPr/>
                <p:nvPr/>
              </p:nvSpPr>
              <p:spPr>
                <a:xfrm>
                  <a:off x="3024" y="1296"/>
                  <a:ext cx="384" cy="480"/>
                </a:xfrm>
                <a:prstGeom prst="line">
                  <a:avLst/>
                </a:prstGeom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3573" name="Line 72"/>
                <p:cNvSpPr/>
                <p:nvPr/>
              </p:nvSpPr>
              <p:spPr>
                <a:xfrm>
                  <a:off x="2640" y="1824"/>
                  <a:ext cx="336" cy="528"/>
                </a:xfrm>
                <a:prstGeom prst="line">
                  <a:avLst/>
                </a:prstGeom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3574" name="Line 73"/>
                <p:cNvSpPr/>
                <p:nvPr/>
              </p:nvSpPr>
              <p:spPr>
                <a:xfrm flipH="1">
                  <a:off x="3024" y="1824"/>
                  <a:ext cx="384" cy="528"/>
                </a:xfrm>
                <a:prstGeom prst="line">
                  <a:avLst/>
                </a:prstGeom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3564" name="Oval 96"/>
              <p:cNvSpPr/>
              <p:nvPr/>
            </p:nvSpPr>
            <p:spPr>
              <a:xfrm>
                <a:off x="3456" y="2064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23565" name="Line 97"/>
              <p:cNvSpPr/>
              <p:nvPr/>
            </p:nvSpPr>
            <p:spPr>
              <a:xfrm>
                <a:off x="3480" y="1584"/>
                <a:ext cx="0" cy="48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566" name="Line 98"/>
              <p:cNvSpPr/>
              <p:nvPr/>
            </p:nvSpPr>
            <p:spPr>
              <a:xfrm>
                <a:off x="3480" y="2112"/>
                <a:ext cx="0" cy="52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23557" name="Rectangle 102"/>
          <p:cNvSpPr/>
          <p:nvPr/>
        </p:nvSpPr>
        <p:spPr>
          <a:xfrm>
            <a:off x="1150938" y="0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6-2</a:t>
            </a: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分配格	</a:t>
            </a:r>
            <a:endParaRPr lang="zh-CN" altLang="en-US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6-2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分配格	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765175" indent="-765175" algn="just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定义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：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&lt;A, ∨, ∧&gt;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是由格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&lt;A,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所诱导的代数系统。如果对于任意的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a, b, cA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，满足：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765175" indent="-765175" algn="just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　　　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a∨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b∧c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）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a∨b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）∧（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a∨c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）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765175" indent="-765175" algn="just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　　　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a∧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b∨c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）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a∧b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）∨（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a∧c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）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765175" indent="-765175" algn="just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则称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分配格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765175" indent="-765175" eaLnBrk="1" hangingPunct="1">
              <a:lnSpc>
                <a:spcPct val="120000"/>
              </a:lnSpc>
              <a:buNone/>
            </a:pP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代数系统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3603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409700"/>
            <a:ext cx="8229600" cy="4191000"/>
          </a:xfrm>
          <a:ln/>
        </p:spPr>
        <p:txBody>
          <a:bodyPr vert="horz" wrap="square" lIns="91440" tIns="45720" rIns="91440" bIns="45720" anchor="t" anchorCtr="0"/>
          <a:p>
            <a:pPr marL="485775" indent="-271145" eaLnBrk="1" hangingPunct="1">
              <a:lnSpc>
                <a:spcPct val="125000"/>
              </a:lnSpc>
              <a:spcAft>
                <a:spcPct val="20000"/>
              </a:spcAft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			</a:t>
            </a:r>
            <a:r>
              <a:rPr lang="zh-CN" altLang="en-US" sz="3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第六章	格和布尔代数</a:t>
            </a:r>
            <a:endParaRPr lang="zh-CN" altLang="en-US" sz="3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85775" indent="-271145" eaLnBrk="1" fontAlgn="ctr" hangingPunct="1">
              <a:lnSpc>
                <a:spcPct val="12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		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§1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格的概念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85775" indent="-271145" eaLnBrk="1" fontAlgn="ctr" hangingPunct="1">
              <a:lnSpc>
                <a:spcPct val="12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		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§2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分配格	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85775" indent="-271145" eaLnBrk="1" fontAlgn="ctr" hangingPunct="1">
              <a:lnSpc>
                <a:spcPct val="12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		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§3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有补格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485775" indent="-271145" eaLnBrk="1" fontAlgn="ctr" hangingPunct="1">
              <a:lnSpc>
                <a:spcPct val="12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5360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4008438"/>
            <a:ext cx="360363" cy="284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153603">
                                            <p:txEl>
                                              <p:charRg st="14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2" dur="indefinite"/>
                                        <p:tgtEl>
                                          <p:spTgt spid="153603">
                                            <p:txEl>
                                              <p:charRg st="14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53603">
                                            <p:txEl>
                                              <p:charRg st="25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5" dur="indefinite"/>
                                        <p:tgtEl>
                                          <p:spTgt spid="153603">
                                            <p:txEl>
                                              <p:charRg st="25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6-3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有补格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8" name="Text Box 6"/>
          <p:cNvSpPr txBox="1"/>
          <p:nvPr/>
        </p:nvSpPr>
        <p:spPr>
          <a:xfrm>
            <a:off x="539750" y="1655763"/>
            <a:ext cx="7918450" cy="163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894080" lvl="0" indent="-89408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&lt;A,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是一个格，如果存在元素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aA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，对于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xA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，都有：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则称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为格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&lt;A,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的全下界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，记格的全下界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为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3559" name="Text Box 7"/>
          <p:cNvSpPr txBox="1"/>
          <p:nvPr/>
        </p:nvSpPr>
        <p:spPr>
          <a:xfrm>
            <a:off x="533400" y="3810000"/>
            <a:ext cx="8077200" cy="163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987425" lvl="0" indent="-987425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&lt;A,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是一个格，如果存在元素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bA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，对于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xA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，都有：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则称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为格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&lt;A,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的全上界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，记格的全上界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为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/>
      <p:bldP spid="235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6627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6-3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有补格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28" name="Text Box 5"/>
          <p:cNvSpPr txBox="1"/>
          <p:nvPr/>
        </p:nvSpPr>
        <p:spPr>
          <a:xfrm>
            <a:off x="468313" y="1341438"/>
            <a:ext cx="8137525" cy="1123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428750" lvl="0" indent="-142875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endParaRPr lang="en-US" altLang="zh-CN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428750" lvl="0" indent="-142875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如果格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&lt;A,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有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全上界（全下界），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那么它是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唯一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13671" name="Text Box 7"/>
          <p:cNvSpPr txBox="1"/>
          <p:nvPr/>
        </p:nvSpPr>
        <p:spPr>
          <a:xfrm>
            <a:off x="468313" y="2492375"/>
            <a:ext cx="7200900" cy="2870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证明：（反证法）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设有两个全上界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b,  a, bA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且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则由定义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，且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由“≼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”的反对称性，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2098" name="Text Box 2"/>
          <p:cNvSpPr txBox="1"/>
          <p:nvPr/>
        </p:nvSpPr>
        <p:spPr>
          <a:xfrm>
            <a:off x="4572000" y="4114800"/>
            <a:ext cx="2819400" cy="1084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全下界：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全上界：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652" name="Text Box 3"/>
          <p:cNvSpPr/>
          <p:nvPr>
            <p:ph type="title"/>
          </p:nvPr>
        </p:nvSpPr>
        <p:spPr>
          <a:xfrm>
            <a:off x="381000" y="1295400"/>
            <a:ext cx="8229600" cy="1295400"/>
          </a:xfrm>
          <a:ln/>
        </p:spPr>
        <p:txBody>
          <a:bodyPr vert="horz" wrap="square" lIns="91440" tIns="45720" rIns="91440" bIns="45720" anchor="t" anchorCtr="0"/>
          <a:p>
            <a:pPr marL="987425" indent="-987425" eaLnBrk="1" hangingPunct="1">
              <a:lnSpc>
                <a:spcPct val="120000"/>
              </a:lnSpc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  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如果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一个格中存在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全上界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和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全下界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，则称该格为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有界格</a:t>
            </a:r>
            <a:r>
              <a:rPr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  <a:endParaRPr lang="zh-CN" altLang="en-US" sz="26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32100" name="Text Box 4"/>
          <p:cNvSpPr txBox="1"/>
          <p:nvPr/>
        </p:nvSpPr>
        <p:spPr>
          <a:xfrm>
            <a:off x="609600" y="2743200"/>
            <a:ext cx="7848600" cy="1084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：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(S),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全下界：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φ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全上界：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32101" name="Group 5"/>
          <p:cNvGrpSpPr/>
          <p:nvPr/>
        </p:nvGrpSpPr>
        <p:grpSpPr>
          <a:xfrm>
            <a:off x="685800" y="3200400"/>
            <a:ext cx="3429000" cy="3460750"/>
            <a:chOff x="432" y="1776"/>
            <a:chExt cx="2160" cy="2180"/>
          </a:xfrm>
        </p:grpSpPr>
        <p:grpSp>
          <p:nvGrpSpPr>
            <p:cNvPr id="27656" name="Group 6"/>
            <p:cNvGrpSpPr/>
            <p:nvPr/>
          </p:nvGrpSpPr>
          <p:grpSpPr>
            <a:xfrm>
              <a:off x="1008" y="1776"/>
              <a:ext cx="1584" cy="2180"/>
              <a:chOff x="3120" y="1584"/>
              <a:chExt cx="1584" cy="2180"/>
            </a:xfrm>
          </p:grpSpPr>
          <p:grpSp>
            <p:nvGrpSpPr>
              <p:cNvPr id="27658" name="Group 7"/>
              <p:cNvGrpSpPr/>
              <p:nvPr/>
            </p:nvGrpSpPr>
            <p:grpSpPr>
              <a:xfrm>
                <a:off x="3360" y="1776"/>
                <a:ext cx="1104" cy="1776"/>
                <a:chOff x="3360" y="1776"/>
                <a:chExt cx="1104" cy="1776"/>
              </a:xfrm>
            </p:grpSpPr>
            <p:sp>
              <p:nvSpPr>
                <p:cNvPr id="27668" name="AutoShape 8"/>
                <p:cNvSpPr/>
                <p:nvPr/>
              </p:nvSpPr>
              <p:spPr>
                <a:xfrm rot="-5400000">
                  <a:off x="3300" y="1836"/>
                  <a:ext cx="1200" cy="1080"/>
                </a:xfrm>
                <a:prstGeom prst="hexagon">
                  <a:avLst>
                    <a:gd name="adj" fmla="val 27777"/>
                    <a:gd name="vf" fmla="val 115470"/>
                  </a:avLst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27669" name="Line 9"/>
                <p:cNvSpPr/>
                <p:nvPr/>
              </p:nvSpPr>
              <p:spPr>
                <a:xfrm>
                  <a:off x="3900" y="1776"/>
                  <a:ext cx="0" cy="52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670" name="Line 10"/>
                <p:cNvSpPr/>
                <p:nvPr/>
              </p:nvSpPr>
              <p:spPr>
                <a:xfrm flipH="1">
                  <a:off x="3360" y="2304"/>
                  <a:ext cx="528" cy="38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671" name="Line 11"/>
                <p:cNvSpPr/>
                <p:nvPr/>
              </p:nvSpPr>
              <p:spPr>
                <a:xfrm>
                  <a:off x="3888" y="2304"/>
                  <a:ext cx="576" cy="38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7672" name="Line 12"/>
                <p:cNvSpPr/>
                <p:nvPr/>
              </p:nvSpPr>
              <p:spPr>
                <a:xfrm>
                  <a:off x="3900" y="2976"/>
                  <a:ext cx="0" cy="57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7659" name="Text Box 13"/>
              <p:cNvSpPr txBox="1"/>
              <p:nvPr/>
            </p:nvSpPr>
            <p:spPr>
              <a:xfrm>
                <a:off x="3792" y="1584"/>
                <a:ext cx="240" cy="3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dirty="0">
                    <a:latin typeface="Times New Roman" panose="02020603050405020304" pitchFamily="18" charset="0"/>
                  </a:rPr>
                  <a:t>a</a:t>
                </a:r>
                <a:endParaRPr lang="en-US" altLang="zh-CN" sz="2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60" name="Text Box 14"/>
              <p:cNvSpPr txBox="1"/>
              <p:nvPr/>
            </p:nvSpPr>
            <p:spPr>
              <a:xfrm>
                <a:off x="3120" y="1920"/>
                <a:ext cx="240" cy="3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dirty="0">
                    <a:latin typeface="Times New Roman" panose="02020603050405020304" pitchFamily="18" charset="0"/>
                  </a:rPr>
                  <a:t>b</a:t>
                </a:r>
                <a:endParaRPr lang="en-US" altLang="zh-CN" sz="2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61" name="Text Box 15"/>
              <p:cNvSpPr txBox="1"/>
              <p:nvPr/>
            </p:nvSpPr>
            <p:spPr>
              <a:xfrm>
                <a:off x="4464" y="1920"/>
                <a:ext cx="240" cy="3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dirty="0">
                    <a:latin typeface="Times New Roman" panose="02020603050405020304" pitchFamily="18" charset="0"/>
                  </a:rPr>
                  <a:t>c</a:t>
                </a:r>
                <a:endParaRPr lang="en-US" altLang="zh-CN" sz="2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62" name="Text Box 16"/>
              <p:cNvSpPr txBox="1"/>
              <p:nvPr/>
            </p:nvSpPr>
            <p:spPr>
              <a:xfrm>
                <a:off x="3120" y="2544"/>
                <a:ext cx="240" cy="3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dirty="0">
                    <a:latin typeface="Times New Roman" panose="02020603050405020304" pitchFamily="18" charset="0"/>
                  </a:rPr>
                  <a:t>d</a:t>
                </a:r>
                <a:endParaRPr lang="en-US" altLang="zh-CN" sz="2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63" name="Text Box 17"/>
              <p:cNvSpPr txBox="1"/>
              <p:nvPr/>
            </p:nvSpPr>
            <p:spPr>
              <a:xfrm>
                <a:off x="3936" y="2160"/>
                <a:ext cx="240" cy="3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dirty="0">
                    <a:latin typeface="Times New Roman" panose="02020603050405020304" pitchFamily="18" charset="0"/>
                  </a:rPr>
                  <a:t>e</a:t>
                </a:r>
                <a:endParaRPr lang="en-US" altLang="zh-CN" sz="2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64" name="Text Box 18"/>
              <p:cNvSpPr txBox="1"/>
              <p:nvPr/>
            </p:nvSpPr>
            <p:spPr>
              <a:xfrm>
                <a:off x="4464" y="2496"/>
                <a:ext cx="240" cy="3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dirty="0">
                    <a:latin typeface="Times New Roman" panose="02020603050405020304" pitchFamily="18" charset="0"/>
                  </a:rPr>
                  <a:t>f</a:t>
                </a:r>
                <a:endParaRPr lang="en-US" altLang="zh-CN" sz="2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65" name="Text Box 19"/>
              <p:cNvSpPr txBox="1"/>
              <p:nvPr/>
            </p:nvSpPr>
            <p:spPr>
              <a:xfrm>
                <a:off x="3792" y="2688"/>
                <a:ext cx="240" cy="3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dirty="0">
                    <a:latin typeface="Times New Roman" panose="02020603050405020304" pitchFamily="18" charset="0"/>
                  </a:rPr>
                  <a:t>g</a:t>
                </a:r>
                <a:endParaRPr lang="en-US" altLang="zh-CN" sz="2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66" name="Text Box 20"/>
              <p:cNvSpPr txBox="1"/>
              <p:nvPr/>
            </p:nvSpPr>
            <p:spPr>
              <a:xfrm>
                <a:off x="3936" y="3456"/>
                <a:ext cx="240" cy="3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dirty="0">
                    <a:latin typeface="Times New Roman" panose="02020603050405020304" pitchFamily="18" charset="0"/>
                  </a:rPr>
                  <a:t>h</a:t>
                </a:r>
                <a:endParaRPr lang="en-US" altLang="zh-CN" sz="2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67" name="Oval 21"/>
              <p:cNvSpPr/>
              <p:nvPr/>
            </p:nvSpPr>
            <p:spPr>
              <a:xfrm>
                <a:off x="3876" y="3552"/>
                <a:ext cx="48" cy="4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</p:grpSp>
        <p:sp>
          <p:nvSpPr>
            <p:cNvPr id="27657" name="Text Box 22"/>
            <p:cNvSpPr txBox="1"/>
            <p:nvPr/>
          </p:nvSpPr>
          <p:spPr>
            <a:xfrm>
              <a:off x="432" y="1824"/>
              <a:ext cx="480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600" b="1" dirty="0">
                  <a:latin typeface="Times New Roman" panose="02020603050405020304" pitchFamily="18" charset="0"/>
                </a:rPr>
                <a:t>例</a:t>
              </a:r>
              <a:r>
                <a:rPr lang="en-US" altLang="zh-CN" sz="2600" b="1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600" b="1" dirty="0">
                  <a:latin typeface="Times New Roman" panose="02020603050405020304" pitchFamily="18" charset="0"/>
                </a:rPr>
                <a:t>：</a:t>
              </a:r>
              <a:endParaRPr lang="zh-CN" altLang="en-US" sz="26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7655" name="Rectangle 23"/>
          <p:cNvSpPr/>
          <p:nvPr/>
        </p:nvSpPr>
        <p:spPr>
          <a:xfrm>
            <a:off x="1150938" y="0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6-3</a:t>
            </a: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有补格</a:t>
            </a:r>
            <a:endParaRPr lang="zh-CN" altLang="en-US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/>
      <p:bldP spid="13210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8675" name="Text Box 5"/>
          <p:cNvSpPr txBox="1"/>
          <p:nvPr/>
        </p:nvSpPr>
        <p:spPr>
          <a:xfrm>
            <a:off x="539750" y="1447800"/>
            <a:ext cx="8070850" cy="183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987425" lvl="0" indent="-987425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600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如果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&lt;A,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是有界格，全上界和全下界分别是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，则对任意元素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aA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，有：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987425" lvl="0" indent="-987425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	       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a1=1a=1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    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a1= 1a=a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987425" lvl="0" indent="-987425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	        a0=0a=a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    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a0= 0a=0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17766" name="Text Box 6"/>
          <p:cNvSpPr txBox="1"/>
          <p:nvPr/>
        </p:nvSpPr>
        <p:spPr>
          <a:xfrm>
            <a:off x="395288" y="3352800"/>
            <a:ext cx="8748712" cy="2711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证明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: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(1)   </a:t>
            </a:r>
            <a:r>
              <a:rPr lang="en-US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∵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(a1) A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且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是全上界，∴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a1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1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又</a:t>
            </a:r>
            <a:r>
              <a:rPr lang="en-US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∵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a1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	        ∴ a1=1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由交换律：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1a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＝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a1=1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(2) </a:t>
            </a:r>
            <a:r>
              <a:rPr lang="en-US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∵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，∴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 a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a 1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，即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a 1                 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又</a:t>
            </a:r>
            <a:r>
              <a:rPr lang="en-US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∵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a1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a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   ∴ a1= a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由交换律：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a1= 1a=a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8677" name="Rectangle 9"/>
          <p:cNvSpPr/>
          <p:nvPr/>
        </p:nvSpPr>
        <p:spPr>
          <a:xfrm>
            <a:off x="1150938" y="0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6-3</a:t>
            </a: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有补格</a:t>
            </a:r>
            <a:endParaRPr lang="zh-CN" altLang="en-US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9699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433513"/>
            <a:ext cx="8229600" cy="1960562"/>
          </a:xfrm>
          <a:ln/>
        </p:spPr>
        <p:txBody>
          <a:bodyPr vert="horz" wrap="square" lIns="91440" tIns="45720" rIns="91440" bIns="45720" anchor="t" anchorCtr="0"/>
          <a:p>
            <a:pPr marL="987425" indent="-987425" defTabSz="914400" eaLnBrk="1" hangingPunct="1">
              <a:lnSpc>
                <a:spcPct val="120000"/>
              </a:lnSpc>
              <a:spcBef>
                <a:spcPct val="0"/>
              </a:spcBef>
              <a:buNone/>
              <a:tabLst>
                <a:tab pos="1344930" algn="l"/>
              </a:tabLst>
            </a:pPr>
            <a:r>
              <a:rPr lang="zh-CN" altLang="en-US" sz="27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en-US" altLang="zh-CN" sz="27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en-US" altLang="zh-CN" sz="27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7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en-US" altLang="zh-CN" sz="27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&lt;A, </a:t>
            </a:r>
            <a:r>
              <a:rPr lang="en-US" altLang="zh-CN" sz="27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7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</a:t>
            </a:r>
            <a:r>
              <a:rPr lang="zh-CN" altLang="en-US" sz="27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是一个有界格，对于</a:t>
            </a:r>
            <a:r>
              <a:rPr lang="en-US" altLang="zh-CN" sz="27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7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中的一个元素</a:t>
            </a:r>
            <a:r>
              <a:rPr lang="en-US" altLang="zh-CN" sz="27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7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，如果存在</a:t>
            </a:r>
            <a:r>
              <a:rPr lang="en-US" altLang="zh-CN" sz="27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bA</a:t>
            </a:r>
            <a:r>
              <a:rPr lang="zh-CN" altLang="en-US" sz="27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，使得</a:t>
            </a:r>
            <a:r>
              <a:rPr lang="en-US" altLang="zh-CN" sz="27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ab=1</a:t>
            </a: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和</a:t>
            </a:r>
            <a:r>
              <a:rPr lang="en-US" altLang="zh-CN" sz="27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ab=0</a:t>
            </a:r>
            <a:r>
              <a:rPr lang="zh-CN" altLang="en-US" sz="27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，则称元素</a:t>
            </a:r>
            <a:r>
              <a:rPr lang="en-US" altLang="zh-CN" sz="27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是元素</a:t>
            </a:r>
            <a:r>
              <a:rPr lang="en-US" altLang="zh-CN" sz="27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7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的补元</a:t>
            </a:r>
            <a:r>
              <a:rPr lang="zh-CN" altLang="en-US" sz="27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  <a:endParaRPr lang="zh-CN" altLang="en-US" sz="27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9700" name="Rectangle 4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119813" name="Text Box 5"/>
          <p:cNvSpPr txBox="1"/>
          <p:nvPr/>
        </p:nvSpPr>
        <p:spPr>
          <a:xfrm>
            <a:off x="457200" y="3276600"/>
            <a:ext cx="8229600" cy="247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讨论定义：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）∵ 和是可交换的，∴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补元是相互的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。 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）在有界格中，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互为补元； 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中一个元素的补元不一定是唯一的；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702" name="Rectangle 7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6-3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有补格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30723" name="Group 18"/>
          <p:cNvGrpSpPr/>
          <p:nvPr/>
        </p:nvGrpSpPr>
        <p:grpSpPr>
          <a:xfrm>
            <a:off x="1295400" y="1652588"/>
            <a:ext cx="2514600" cy="3886200"/>
            <a:chOff x="1344" y="528"/>
            <a:chExt cx="1584" cy="2448"/>
          </a:xfrm>
        </p:grpSpPr>
        <p:grpSp>
          <p:nvGrpSpPr>
            <p:cNvPr id="30727" name="Group 10"/>
            <p:cNvGrpSpPr/>
            <p:nvPr/>
          </p:nvGrpSpPr>
          <p:grpSpPr>
            <a:xfrm>
              <a:off x="1584" y="768"/>
              <a:ext cx="1056" cy="1920"/>
              <a:chOff x="1584" y="768"/>
              <a:chExt cx="1056" cy="1920"/>
            </a:xfrm>
          </p:grpSpPr>
          <p:sp>
            <p:nvSpPr>
              <p:cNvPr id="30735" name="Line 5"/>
              <p:cNvSpPr/>
              <p:nvPr/>
            </p:nvSpPr>
            <p:spPr>
              <a:xfrm>
                <a:off x="2112" y="1824"/>
                <a:ext cx="0" cy="86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36" name="AutoShape 2"/>
              <p:cNvSpPr/>
              <p:nvPr/>
            </p:nvSpPr>
            <p:spPr>
              <a:xfrm>
                <a:off x="1584" y="768"/>
                <a:ext cx="1056" cy="1056"/>
              </a:xfrm>
              <a:prstGeom prst="diamond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30737" name="Line 4"/>
              <p:cNvSpPr/>
              <p:nvPr/>
            </p:nvSpPr>
            <p:spPr>
              <a:xfrm>
                <a:off x="1584" y="1296"/>
                <a:ext cx="0" cy="86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38" name="Line 6"/>
              <p:cNvSpPr/>
              <p:nvPr/>
            </p:nvSpPr>
            <p:spPr>
              <a:xfrm>
                <a:off x="2640" y="1296"/>
                <a:ext cx="0" cy="86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39" name="Line 7"/>
              <p:cNvSpPr/>
              <p:nvPr/>
            </p:nvSpPr>
            <p:spPr>
              <a:xfrm flipV="1">
                <a:off x="2112" y="2160"/>
                <a:ext cx="528" cy="52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40" name="Line 8"/>
              <p:cNvSpPr/>
              <p:nvPr/>
            </p:nvSpPr>
            <p:spPr>
              <a:xfrm flipH="1" flipV="1">
                <a:off x="1584" y="2160"/>
                <a:ext cx="528" cy="52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0728" name="Text Box 11"/>
            <p:cNvSpPr txBox="1"/>
            <p:nvPr/>
          </p:nvSpPr>
          <p:spPr>
            <a:xfrm>
              <a:off x="2016" y="528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1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0729" name="Text Box 12"/>
            <p:cNvSpPr txBox="1"/>
            <p:nvPr/>
          </p:nvSpPr>
          <p:spPr>
            <a:xfrm>
              <a:off x="1344" y="1152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a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0730" name="Text Box 13"/>
            <p:cNvSpPr txBox="1"/>
            <p:nvPr/>
          </p:nvSpPr>
          <p:spPr>
            <a:xfrm>
              <a:off x="2016" y="153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b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0731" name="Text Box 14"/>
            <p:cNvSpPr txBox="1"/>
            <p:nvPr/>
          </p:nvSpPr>
          <p:spPr>
            <a:xfrm>
              <a:off x="2640" y="1152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c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0732" name="Text Box 15"/>
            <p:cNvSpPr txBox="1"/>
            <p:nvPr/>
          </p:nvSpPr>
          <p:spPr>
            <a:xfrm>
              <a:off x="1344" y="201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d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0733" name="Text Box 16"/>
            <p:cNvSpPr txBox="1"/>
            <p:nvPr/>
          </p:nvSpPr>
          <p:spPr>
            <a:xfrm>
              <a:off x="2016" y="2688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0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0734" name="Text Box 17"/>
            <p:cNvSpPr txBox="1"/>
            <p:nvPr/>
          </p:nvSpPr>
          <p:spPr>
            <a:xfrm>
              <a:off x="2640" y="201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e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24947" name="Text Box 19"/>
          <p:cNvSpPr txBox="1"/>
          <p:nvPr/>
        </p:nvSpPr>
        <p:spPr>
          <a:xfrm>
            <a:off x="4572000" y="1804988"/>
            <a:ext cx="3657600" cy="4367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∵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dc=1    dc=0        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∴ </a:t>
            </a:r>
            <a:r>
              <a:rPr lang="en-US" altLang="zh-CN" sz="2800" b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互补 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的补元：</a:t>
            </a:r>
            <a:r>
              <a:rPr lang="en-US" altLang="zh-CN" sz="2800" b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</a:rPr>
              <a:t>e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的补元：</a:t>
            </a:r>
            <a:r>
              <a:rPr lang="en-US" altLang="zh-CN" sz="2800" b="1" dirty="0">
                <a:latin typeface="Times New Roman" panose="02020603050405020304" pitchFamily="18" charset="0"/>
              </a:rPr>
              <a:t>e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的补元：无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的补元：</a:t>
            </a:r>
            <a:r>
              <a:rPr lang="en-US" altLang="zh-CN" sz="2800" b="1" dirty="0">
                <a:latin typeface="Times New Roman" panose="02020603050405020304" pitchFamily="18" charset="0"/>
              </a:rPr>
              <a:t>d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的补元：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</a:rPr>
              <a:t>d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0725" name="Rectangle 21"/>
          <p:cNvSpPr/>
          <p:nvPr/>
        </p:nvSpPr>
        <p:spPr>
          <a:xfrm>
            <a:off x="1150938" y="0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6-3</a:t>
            </a: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有补格</a:t>
            </a:r>
            <a:endParaRPr lang="zh-CN" altLang="en-US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6" name="Text Box 23"/>
          <p:cNvSpPr txBox="1"/>
          <p:nvPr/>
        </p:nvSpPr>
        <p:spPr>
          <a:xfrm>
            <a:off x="4572000" y="1803400"/>
            <a:ext cx="3657600" cy="4367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∵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dc=1    dc=0        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∴ </a:t>
            </a:r>
            <a:r>
              <a:rPr lang="en-US" altLang="zh-CN" sz="2800" b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互补 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的补元：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的补元：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的补元：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的补元：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的补元：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1747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093075" cy="1198563"/>
          </a:xfrm>
          <a:ln/>
        </p:spPr>
        <p:txBody>
          <a:bodyPr vert="horz" wrap="square" lIns="91440" tIns="45720" rIns="91440" bIns="45720" anchor="t" anchorCtr="0"/>
          <a:p>
            <a:pPr marL="987425" indent="-987425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在一个有界格中，如果每个元素都至少有一个补元素，则称此格为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有补格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748" name="Text Box 4"/>
          <p:cNvSpPr txBox="1"/>
          <p:nvPr/>
        </p:nvSpPr>
        <p:spPr>
          <a:xfrm>
            <a:off x="304800" y="2895600"/>
            <a:ext cx="8534400" cy="2671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注意：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）在有补格中，每一个元素一定存在补元（不一定只有一个补元）；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hlinkClick r:id="rId1" action="ppaction://hlinksldjump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hlinkClick r:id="rId1" action="ppaction://hlinksldjump"/>
              </a:rPr>
              <a:t>2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hlinkClick r:id="rId1" action="ppaction://hlinksldjump"/>
              </a:rPr>
              <a:t>）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有补格一定是有界格，而有界格不一定是有补格。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hlinkClick r:id="rId2" action="ppaction://hlinksldjump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hlinkClick r:id="rId2" action="ppaction://hlinksldjump"/>
              </a:rPr>
              <a:t>3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hlinkClick r:id="rId2" action="ppaction://hlinksldjump"/>
              </a:rPr>
              <a:t>）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有补格不一定是分配格，分配格不一定是有补格。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749" name="Rectangle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6-3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有补格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32771" name="Group 9"/>
          <p:cNvGrpSpPr/>
          <p:nvPr/>
        </p:nvGrpSpPr>
        <p:grpSpPr>
          <a:xfrm>
            <a:off x="1143000" y="1906588"/>
            <a:ext cx="1600200" cy="2292350"/>
            <a:chOff x="336" y="432"/>
            <a:chExt cx="2064" cy="1759"/>
          </a:xfrm>
        </p:grpSpPr>
        <p:sp>
          <p:nvSpPr>
            <p:cNvPr id="32815" name="AutoShape 2"/>
            <p:cNvSpPr/>
            <p:nvPr/>
          </p:nvSpPr>
          <p:spPr>
            <a:xfrm>
              <a:off x="688" y="659"/>
              <a:ext cx="1297" cy="1181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32816" name="Text Box 3"/>
            <p:cNvSpPr txBox="1"/>
            <p:nvPr/>
          </p:nvSpPr>
          <p:spPr>
            <a:xfrm>
              <a:off x="1206" y="432"/>
              <a:ext cx="365" cy="3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1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2817" name="Text Box 5"/>
            <p:cNvSpPr txBox="1"/>
            <p:nvPr/>
          </p:nvSpPr>
          <p:spPr>
            <a:xfrm>
              <a:off x="336" y="1113"/>
              <a:ext cx="362" cy="3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a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2818" name="Text Box 6"/>
            <p:cNvSpPr txBox="1"/>
            <p:nvPr/>
          </p:nvSpPr>
          <p:spPr>
            <a:xfrm>
              <a:off x="2038" y="1158"/>
              <a:ext cx="362" cy="3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b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2819" name="Text Box 7"/>
            <p:cNvSpPr txBox="1"/>
            <p:nvPr/>
          </p:nvSpPr>
          <p:spPr>
            <a:xfrm>
              <a:off x="1206" y="1840"/>
              <a:ext cx="365" cy="3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0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2772" name="Group 21"/>
          <p:cNvGrpSpPr/>
          <p:nvPr/>
        </p:nvGrpSpPr>
        <p:grpSpPr>
          <a:xfrm>
            <a:off x="4876800" y="1736725"/>
            <a:ext cx="2514600" cy="2606675"/>
            <a:chOff x="2208" y="384"/>
            <a:chExt cx="2256" cy="2038"/>
          </a:xfrm>
        </p:grpSpPr>
        <p:sp>
          <p:nvSpPr>
            <p:cNvPr id="32807" name="AutoShape 11"/>
            <p:cNvSpPr/>
            <p:nvPr/>
          </p:nvSpPr>
          <p:spPr>
            <a:xfrm>
              <a:off x="2400" y="624"/>
              <a:ext cx="1776" cy="1440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32808" name="AutoShape 12"/>
            <p:cNvSpPr/>
            <p:nvPr/>
          </p:nvSpPr>
          <p:spPr>
            <a:xfrm>
              <a:off x="2856" y="624"/>
              <a:ext cx="840" cy="1440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32809" name="Text Box 15"/>
            <p:cNvSpPr txBox="1"/>
            <p:nvPr/>
          </p:nvSpPr>
          <p:spPr>
            <a:xfrm>
              <a:off x="3167" y="384"/>
              <a:ext cx="338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1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2810" name="Text Box 16"/>
            <p:cNvSpPr txBox="1"/>
            <p:nvPr/>
          </p:nvSpPr>
          <p:spPr>
            <a:xfrm>
              <a:off x="3167" y="2064"/>
              <a:ext cx="338" cy="35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0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2811" name="Text Box 17"/>
            <p:cNvSpPr txBox="1"/>
            <p:nvPr/>
          </p:nvSpPr>
          <p:spPr>
            <a:xfrm>
              <a:off x="2208" y="1201"/>
              <a:ext cx="336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a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2812" name="Text Box 18"/>
            <p:cNvSpPr txBox="1"/>
            <p:nvPr/>
          </p:nvSpPr>
          <p:spPr>
            <a:xfrm>
              <a:off x="2880" y="1201"/>
              <a:ext cx="383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b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2813" name="Text Box 19"/>
            <p:cNvSpPr txBox="1"/>
            <p:nvPr/>
          </p:nvSpPr>
          <p:spPr>
            <a:xfrm>
              <a:off x="3456" y="1201"/>
              <a:ext cx="336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c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2814" name="Text Box 20"/>
            <p:cNvSpPr txBox="1"/>
            <p:nvPr/>
          </p:nvSpPr>
          <p:spPr>
            <a:xfrm>
              <a:off x="4128" y="1201"/>
              <a:ext cx="336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d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2773" name="Group 36"/>
          <p:cNvGrpSpPr/>
          <p:nvPr/>
        </p:nvGrpSpPr>
        <p:grpSpPr>
          <a:xfrm>
            <a:off x="1219200" y="4267200"/>
            <a:ext cx="1752600" cy="2189163"/>
            <a:chOff x="768" y="2016"/>
            <a:chExt cx="1344" cy="1941"/>
          </a:xfrm>
        </p:grpSpPr>
        <p:sp>
          <p:nvSpPr>
            <p:cNvPr id="32800" name="AutoShape 29"/>
            <p:cNvSpPr/>
            <p:nvPr/>
          </p:nvSpPr>
          <p:spPr>
            <a:xfrm rot="-5417108">
              <a:off x="744" y="2470"/>
              <a:ext cx="1293" cy="864"/>
            </a:xfrm>
            <a:prstGeom prst="hexagon">
              <a:avLst>
                <a:gd name="adj" fmla="val 37115"/>
                <a:gd name="vf" fmla="val 11547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32801" name="Text Box 30"/>
            <p:cNvSpPr txBox="1"/>
            <p:nvPr/>
          </p:nvSpPr>
          <p:spPr>
            <a:xfrm>
              <a:off x="1248" y="2016"/>
              <a:ext cx="288" cy="40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1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2802" name="Text Box 31"/>
            <p:cNvSpPr txBox="1"/>
            <p:nvPr/>
          </p:nvSpPr>
          <p:spPr>
            <a:xfrm>
              <a:off x="768" y="2400"/>
              <a:ext cx="289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a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2803" name="Text Box 32"/>
            <p:cNvSpPr txBox="1"/>
            <p:nvPr/>
          </p:nvSpPr>
          <p:spPr>
            <a:xfrm>
              <a:off x="1823" y="2448"/>
              <a:ext cx="289" cy="40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b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2804" name="Text Box 33"/>
            <p:cNvSpPr txBox="1"/>
            <p:nvPr/>
          </p:nvSpPr>
          <p:spPr>
            <a:xfrm>
              <a:off x="768" y="3072"/>
              <a:ext cx="289" cy="40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c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2805" name="Text Box 34"/>
            <p:cNvSpPr txBox="1"/>
            <p:nvPr/>
          </p:nvSpPr>
          <p:spPr>
            <a:xfrm>
              <a:off x="1823" y="3072"/>
              <a:ext cx="289" cy="40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d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2806" name="Text Box 35"/>
            <p:cNvSpPr txBox="1"/>
            <p:nvPr/>
          </p:nvSpPr>
          <p:spPr>
            <a:xfrm>
              <a:off x="1296" y="3551"/>
              <a:ext cx="288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0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2774" name="Group 49"/>
          <p:cNvGrpSpPr/>
          <p:nvPr/>
        </p:nvGrpSpPr>
        <p:grpSpPr>
          <a:xfrm>
            <a:off x="4876800" y="4038600"/>
            <a:ext cx="2057400" cy="2743200"/>
            <a:chOff x="3072" y="1920"/>
            <a:chExt cx="1536" cy="2074"/>
          </a:xfrm>
        </p:grpSpPr>
        <p:grpSp>
          <p:nvGrpSpPr>
            <p:cNvPr id="32788" name="Group 42"/>
            <p:cNvGrpSpPr/>
            <p:nvPr/>
          </p:nvGrpSpPr>
          <p:grpSpPr>
            <a:xfrm>
              <a:off x="3300" y="2160"/>
              <a:ext cx="1008" cy="1608"/>
              <a:chOff x="3300" y="2352"/>
              <a:chExt cx="1008" cy="1608"/>
            </a:xfrm>
          </p:grpSpPr>
          <p:sp>
            <p:nvSpPr>
              <p:cNvPr id="32795" name="AutoShape 37"/>
              <p:cNvSpPr/>
              <p:nvPr/>
            </p:nvSpPr>
            <p:spPr>
              <a:xfrm>
                <a:off x="3300" y="2352"/>
                <a:ext cx="1008" cy="816"/>
              </a:xfrm>
              <a:prstGeom prst="diamond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32796" name="Line 38"/>
              <p:cNvSpPr/>
              <p:nvPr/>
            </p:nvSpPr>
            <p:spPr>
              <a:xfrm flipH="1">
                <a:off x="3792" y="3168"/>
                <a:ext cx="0" cy="2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97" name="Oval 39"/>
              <p:cNvSpPr/>
              <p:nvPr/>
            </p:nvSpPr>
            <p:spPr>
              <a:xfrm>
                <a:off x="3768" y="3456"/>
                <a:ext cx="48" cy="96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32798" name="Line 40"/>
              <p:cNvSpPr/>
              <p:nvPr/>
            </p:nvSpPr>
            <p:spPr>
              <a:xfrm>
                <a:off x="3792" y="3552"/>
                <a:ext cx="0" cy="3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99" name="Oval 41"/>
              <p:cNvSpPr/>
              <p:nvPr/>
            </p:nvSpPr>
            <p:spPr>
              <a:xfrm>
                <a:off x="3768" y="3864"/>
                <a:ext cx="48" cy="96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</p:grpSp>
        <p:sp>
          <p:nvSpPr>
            <p:cNvPr id="32789" name="Text Box 43"/>
            <p:cNvSpPr txBox="1"/>
            <p:nvPr/>
          </p:nvSpPr>
          <p:spPr>
            <a:xfrm>
              <a:off x="3648" y="1920"/>
              <a:ext cx="192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1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2790" name="Text Box 44"/>
            <p:cNvSpPr txBox="1"/>
            <p:nvPr/>
          </p:nvSpPr>
          <p:spPr>
            <a:xfrm>
              <a:off x="3072" y="2448"/>
              <a:ext cx="192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a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2791" name="Text Box 45"/>
            <p:cNvSpPr txBox="1"/>
            <p:nvPr/>
          </p:nvSpPr>
          <p:spPr>
            <a:xfrm>
              <a:off x="4320" y="2448"/>
              <a:ext cx="288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b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2792" name="Text Box 46"/>
            <p:cNvSpPr txBox="1"/>
            <p:nvPr/>
          </p:nvSpPr>
          <p:spPr>
            <a:xfrm>
              <a:off x="3793" y="2880"/>
              <a:ext cx="288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c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2793" name="Text Box 47"/>
            <p:cNvSpPr txBox="1"/>
            <p:nvPr/>
          </p:nvSpPr>
          <p:spPr>
            <a:xfrm>
              <a:off x="3793" y="3168"/>
              <a:ext cx="384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d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2794" name="Text Box 48"/>
            <p:cNvSpPr txBox="1"/>
            <p:nvPr/>
          </p:nvSpPr>
          <p:spPr>
            <a:xfrm>
              <a:off x="3793" y="3648"/>
              <a:ext cx="384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0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32775" name="Text Box 50"/>
          <p:cNvSpPr txBox="1"/>
          <p:nvPr/>
        </p:nvSpPr>
        <p:spPr>
          <a:xfrm>
            <a:off x="762000" y="175895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(a)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2776" name="Text Box 51"/>
          <p:cNvSpPr txBox="1"/>
          <p:nvPr/>
        </p:nvSpPr>
        <p:spPr>
          <a:xfrm>
            <a:off x="4876800" y="1893888"/>
            <a:ext cx="9144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(b)</a:t>
            </a:r>
            <a:endParaRPr lang="en-US" altLang="zh-CN" sz="2600" b="1" dirty="0">
              <a:latin typeface="Times New Roman" panose="02020603050405020304" pitchFamily="18" charset="0"/>
            </a:endParaRPr>
          </a:p>
        </p:txBody>
      </p:sp>
      <p:sp>
        <p:nvSpPr>
          <p:cNvPr id="32777" name="Text Box 52"/>
          <p:cNvSpPr txBox="1"/>
          <p:nvPr/>
        </p:nvSpPr>
        <p:spPr>
          <a:xfrm>
            <a:off x="609600" y="4159250"/>
            <a:ext cx="9144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(c)</a:t>
            </a:r>
            <a:endParaRPr lang="en-US" altLang="zh-CN" sz="2600" b="1" dirty="0">
              <a:latin typeface="Times New Roman" panose="02020603050405020304" pitchFamily="18" charset="0"/>
            </a:endParaRPr>
          </a:p>
        </p:txBody>
      </p:sp>
      <p:sp>
        <p:nvSpPr>
          <p:cNvPr id="32778" name="Text Box 53"/>
          <p:cNvSpPr txBox="1"/>
          <p:nvPr/>
        </p:nvSpPr>
        <p:spPr>
          <a:xfrm>
            <a:off x="4648200" y="4083050"/>
            <a:ext cx="9144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(d)</a:t>
            </a:r>
            <a:endParaRPr lang="en-US" altLang="zh-CN" sz="2600" b="1" dirty="0">
              <a:latin typeface="Times New Roman" panose="02020603050405020304" pitchFamily="18" charset="0"/>
            </a:endParaRPr>
          </a:p>
        </p:txBody>
      </p:sp>
      <p:sp>
        <p:nvSpPr>
          <p:cNvPr id="126009" name="Freeform 57"/>
          <p:cNvSpPr/>
          <p:nvPr/>
        </p:nvSpPr>
        <p:spPr>
          <a:xfrm>
            <a:off x="533400" y="4114800"/>
            <a:ext cx="914400" cy="7239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576" h="456">
                <a:moveTo>
                  <a:pt x="0" y="144"/>
                </a:moveTo>
                <a:cubicBezTo>
                  <a:pt x="48" y="300"/>
                  <a:pt x="96" y="456"/>
                  <a:pt x="192" y="432"/>
                </a:cubicBezTo>
                <a:cubicBezTo>
                  <a:pt x="288" y="408"/>
                  <a:pt x="504" y="80"/>
                  <a:pt x="576" y="0"/>
                </a:cubicBezTo>
              </a:path>
            </a:pathLst>
          </a:cu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6010" name="Freeform 58"/>
          <p:cNvSpPr/>
          <p:nvPr/>
        </p:nvSpPr>
        <p:spPr>
          <a:xfrm>
            <a:off x="4800600" y="1835150"/>
            <a:ext cx="914400" cy="6858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576" h="456">
                <a:moveTo>
                  <a:pt x="0" y="144"/>
                </a:moveTo>
                <a:cubicBezTo>
                  <a:pt x="48" y="300"/>
                  <a:pt x="96" y="456"/>
                  <a:pt x="192" y="432"/>
                </a:cubicBezTo>
                <a:cubicBezTo>
                  <a:pt x="288" y="408"/>
                  <a:pt x="504" y="80"/>
                  <a:pt x="576" y="0"/>
                </a:cubicBezTo>
              </a:path>
            </a:pathLst>
          </a:cu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6011" name="Freeform 59"/>
          <p:cNvSpPr/>
          <p:nvPr/>
        </p:nvSpPr>
        <p:spPr>
          <a:xfrm>
            <a:off x="685800" y="1835150"/>
            <a:ext cx="914400" cy="7239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576" h="456">
                <a:moveTo>
                  <a:pt x="0" y="144"/>
                </a:moveTo>
                <a:cubicBezTo>
                  <a:pt x="48" y="300"/>
                  <a:pt x="96" y="456"/>
                  <a:pt x="192" y="432"/>
                </a:cubicBezTo>
                <a:cubicBezTo>
                  <a:pt x="288" y="408"/>
                  <a:pt x="504" y="80"/>
                  <a:pt x="576" y="0"/>
                </a:cubicBezTo>
              </a:path>
            </a:pathLst>
          </a:cu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26014" name="Group 62"/>
          <p:cNvGrpSpPr/>
          <p:nvPr/>
        </p:nvGrpSpPr>
        <p:grpSpPr>
          <a:xfrm>
            <a:off x="4572000" y="4191000"/>
            <a:ext cx="609600" cy="609600"/>
            <a:chOff x="2880" y="2208"/>
            <a:chExt cx="384" cy="384"/>
          </a:xfrm>
        </p:grpSpPr>
        <p:sp>
          <p:nvSpPr>
            <p:cNvPr id="32786" name="Line 60"/>
            <p:cNvSpPr/>
            <p:nvPr/>
          </p:nvSpPr>
          <p:spPr>
            <a:xfrm>
              <a:off x="2928" y="2208"/>
              <a:ext cx="336" cy="384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7" name="Line 61"/>
            <p:cNvSpPr/>
            <p:nvPr/>
          </p:nvSpPr>
          <p:spPr>
            <a:xfrm flipH="1">
              <a:off x="2880" y="2256"/>
              <a:ext cx="384" cy="28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2783" name="Text Box 63"/>
          <p:cNvSpPr txBox="1"/>
          <p:nvPr/>
        </p:nvSpPr>
        <p:spPr>
          <a:xfrm>
            <a:off x="990600" y="1295400"/>
            <a:ext cx="472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下类有界格中哪个是有补格？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32784" name="Rectangle 65"/>
          <p:cNvSpPr/>
          <p:nvPr/>
        </p:nvSpPr>
        <p:spPr>
          <a:xfrm>
            <a:off x="1150938" y="0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6-3</a:t>
            </a: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有补格</a:t>
            </a:r>
            <a:endParaRPr lang="zh-CN" altLang="en-US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85" name="AutoShape 66">
            <a:hlinkClick r:id="" action="ppaction://hlinkshowjump?jump=lastslideviewed"/>
          </p:cNvPr>
          <p:cNvSpPr/>
          <p:nvPr/>
        </p:nvSpPr>
        <p:spPr>
          <a:xfrm>
            <a:off x="8763000" y="6553200"/>
            <a:ext cx="381000" cy="304800"/>
          </a:xfrm>
          <a:prstGeom prst="actionButtonReturn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33795" name="Group 83"/>
          <p:cNvGrpSpPr/>
          <p:nvPr/>
        </p:nvGrpSpPr>
        <p:grpSpPr>
          <a:xfrm>
            <a:off x="4343400" y="1887538"/>
            <a:ext cx="2895600" cy="2895600"/>
            <a:chOff x="96" y="864"/>
            <a:chExt cx="1824" cy="1824"/>
          </a:xfrm>
        </p:grpSpPr>
        <p:grpSp>
          <p:nvGrpSpPr>
            <p:cNvPr id="33819" name="Group 84"/>
            <p:cNvGrpSpPr/>
            <p:nvPr/>
          </p:nvGrpSpPr>
          <p:grpSpPr>
            <a:xfrm>
              <a:off x="288" y="1104"/>
              <a:ext cx="1296" cy="1296"/>
              <a:chOff x="3072" y="1536"/>
              <a:chExt cx="864" cy="1152"/>
            </a:xfrm>
          </p:grpSpPr>
          <p:grpSp>
            <p:nvGrpSpPr>
              <p:cNvPr id="33825" name="Group 85"/>
              <p:cNvGrpSpPr/>
              <p:nvPr/>
            </p:nvGrpSpPr>
            <p:grpSpPr>
              <a:xfrm>
                <a:off x="3072" y="1536"/>
                <a:ext cx="864" cy="1152"/>
                <a:chOff x="2592" y="1248"/>
                <a:chExt cx="864" cy="1152"/>
              </a:xfrm>
            </p:grpSpPr>
            <p:sp>
              <p:nvSpPr>
                <p:cNvPr id="33829" name="Oval 86"/>
                <p:cNvSpPr/>
                <p:nvPr/>
              </p:nvSpPr>
              <p:spPr>
                <a:xfrm>
                  <a:off x="2976" y="1248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33830" name="Oval 87"/>
                <p:cNvSpPr/>
                <p:nvPr/>
              </p:nvSpPr>
              <p:spPr>
                <a:xfrm>
                  <a:off x="3408" y="1776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33831" name="Oval 88"/>
                <p:cNvSpPr/>
                <p:nvPr/>
              </p:nvSpPr>
              <p:spPr>
                <a:xfrm>
                  <a:off x="2592" y="1776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33832" name="Oval 89"/>
                <p:cNvSpPr/>
                <p:nvPr/>
              </p:nvSpPr>
              <p:spPr>
                <a:xfrm>
                  <a:off x="2976" y="2352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33833" name="Line 90"/>
                <p:cNvSpPr/>
                <p:nvPr/>
              </p:nvSpPr>
              <p:spPr>
                <a:xfrm flipH="1">
                  <a:off x="2640" y="1296"/>
                  <a:ext cx="336" cy="48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3834" name="Line 91"/>
                <p:cNvSpPr/>
                <p:nvPr/>
              </p:nvSpPr>
              <p:spPr>
                <a:xfrm>
                  <a:off x="3024" y="1296"/>
                  <a:ext cx="384" cy="48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3835" name="Line 92"/>
                <p:cNvSpPr/>
                <p:nvPr/>
              </p:nvSpPr>
              <p:spPr>
                <a:xfrm>
                  <a:off x="2640" y="1824"/>
                  <a:ext cx="336" cy="52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3836" name="Line 93"/>
                <p:cNvSpPr/>
                <p:nvPr/>
              </p:nvSpPr>
              <p:spPr>
                <a:xfrm flipH="1">
                  <a:off x="3024" y="1824"/>
                  <a:ext cx="384" cy="52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3826" name="Oval 94"/>
              <p:cNvSpPr/>
              <p:nvPr/>
            </p:nvSpPr>
            <p:spPr>
              <a:xfrm>
                <a:off x="3456" y="2064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33827" name="Line 95"/>
              <p:cNvSpPr/>
              <p:nvPr/>
            </p:nvSpPr>
            <p:spPr>
              <a:xfrm>
                <a:off x="3480" y="1584"/>
                <a:ext cx="0" cy="48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28" name="Line 96"/>
              <p:cNvSpPr/>
              <p:nvPr/>
            </p:nvSpPr>
            <p:spPr>
              <a:xfrm>
                <a:off x="3480" y="2112"/>
                <a:ext cx="0" cy="52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3820" name="Text Box 97"/>
            <p:cNvSpPr txBox="1"/>
            <p:nvPr/>
          </p:nvSpPr>
          <p:spPr>
            <a:xfrm>
              <a:off x="816" y="2400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0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3821" name="Text Box 98"/>
            <p:cNvSpPr txBox="1"/>
            <p:nvPr/>
          </p:nvSpPr>
          <p:spPr>
            <a:xfrm>
              <a:off x="816" y="864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1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3822" name="Text Box 99"/>
            <p:cNvSpPr txBox="1"/>
            <p:nvPr/>
          </p:nvSpPr>
          <p:spPr>
            <a:xfrm>
              <a:off x="96" y="1584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a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3823" name="Text Box 100"/>
            <p:cNvSpPr txBox="1"/>
            <p:nvPr/>
          </p:nvSpPr>
          <p:spPr>
            <a:xfrm>
              <a:off x="960" y="1584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b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3824" name="Text Box 101"/>
            <p:cNvSpPr txBox="1"/>
            <p:nvPr/>
          </p:nvSpPr>
          <p:spPr>
            <a:xfrm>
              <a:off x="1584" y="1584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c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3796" name="Group 107"/>
          <p:cNvGrpSpPr/>
          <p:nvPr/>
        </p:nvGrpSpPr>
        <p:grpSpPr>
          <a:xfrm>
            <a:off x="2438400" y="1735138"/>
            <a:ext cx="685800" cy="3352800"/>
            <a:chOff x="1536" y="816"/>
            <a:chExt cx="432" cy="2112"/>
          </a:xfrm>
        </p:grpSpPr>
        <p:grpSp>
          <p:nvGrpSpPr>
            <p:cNvPr id="33801" name="Group 22"/>
            <p:cNvGrpSpPr/>
            <p:nvPr/>
          </p:nvGrpSpPr>
          <p:grpSpPr>
            <a:xfrm>
              <a:off x="1536" y="864"/>
              <a:ext cx="48" cy="1920"/>
              <a:chOff x="3792" y="1056"/>
              <a:chExt cx="48" cy="1920"/>
            </a:xfrm>
          </p:grpSpPr>
          <p:grpSp>
            <p:nvGrpSpPr>
              <p:cNvPr id="33807" name="Group 23"/>
              <p:cNvGrpSpPr/>
              <p:nvPr/>
            </p:nvGrpSpPr>
            <p:grpSpPr>
              <a:xfrm>
                <a:off x="3792" y="1056"/>
                <a:ext cx="48" cy="1488"/>
                <a:chOff x="1824" y="1152"/>
                <a:chExt cx="48" cy="1488"/>
              </a:xfrm>
            </p:grpSpPr>
            <p:sp>
              <p:nvSpPr>
                <p:cNvPr id="33810" name="Oval 24"/>
                <p:cNvSpPr/>
                <p:nvPr/>
              </p:nvSpPr>
              <p:spPr>
                <a:xfrm>
                  <a:off x="1824" y="2592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grpSp>
              <p:nvGrpSpPr>
                <p:cNvPr id="33811" name="Group 25"/>
                <p:cNvGrpSpPr/>
                <p:nvPr/>
              </p:nvGrpSpPr>
              <p:grpSpPr>
                <a:xfrm>
                  <a:off x="1824" y="1152"/>
                  <a:ext cx="48" cy="1056"/>
                  <a:chOff x="1440" y="1056"/>
                  <a:chExt cx="48" cy="1056"/>
                </a:xfrm>
              </p:grpSpPr>
              <p:grpSp>
                <p:nvGrpSpPr>
                  <p:cNvPr id="33813" name="Group 26"/>
                  <p:cNvGrpSpPr/>
                  <p:nvPr/>
                </p:nvGrpSpPr>
                <p:grpSpPr>
                  <a:xfrm>
                    <a:off x="1440" y="1056"/>
                    <a:ext cx="48" cy="528"/>
                    <a:chOff x="1056" y="1248"/>
                    <a:chExt cx="48" cy="528"/>
                  </a:xfrm>
                </p:grpSpPr>
                <p:sp>
                  <p:nvSpPr>
                    <p:cNvPr id="33816" name="Oval 27"/>
                    <p:cNvSpPr/>
                    <p:nvPr/>
                  </p:nvSpPr>
                  <p:spPr>
                    <a:xfrm>
                      <a:off x="1056" y="1248"/>
                      <a:ext cx="48" cy="48"/>
                    </a:xfrm>
                    <a:prstGeom prst="ellipse">
                      <a:avLst/>
                    </a:pr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2400" dirty="0"/>
                    </a:p>
                  </p:txBody>
                </p:sp>
                <p:sp>
                  <p:nvSpPr>
                    <p:cNvPr id="33817" name="Oval 28"/>
                    <p:cNvSpPr/>
                    <p:nvPr/>
                  </p:nvSpPr>
                  <p:spPr>
                    <a:xfrm>
                      <a:off x="1056" y="1728"/>
                      <a:ext cx="48" cy="48"/>
                    </a:xfrm>
                    <a:prstGeom prst="ellipse">
                      <a:avLst/>
                    </a:pr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kumimoji="1" sz="3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kumimoji="1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kumimoji="1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2400" dirty="0"/>
                    </a:p>
                  </p:txBody>
                </p:sp>
                <p:sp>
                  <p:nvSpPr>
                    <p:cNvPr id="33818" name="Line 29"/>
                    <p:cNvSpPr/>
                    <p:nvPr/>
                  </p:nvSpPr>
                  <p:spPr>
                    <a:xfrm>
                      <a:off x="1080" y="1296"/>
                      <a:ext cx="0" cy="432"/>
                    </a:xfrm>
                    <a:prstGeom prst="line">
                      <a:avLst/>
                    </a:prstGeom>
                    <a:ln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sp>
                <p:nvSpPr>
                  <p:cNvPr id="33814" name="Oval 30"/>
                  <p:cNvSpPr/>
                  <p:nvPr/>
                </p:nvSpPr>
                <p:spPr>
                  <a:xfrm>
                    <a:off x="1440" y="2064"/>
                    <a:ext cx="48" cy="48"/>
                  </a:xfrm>
                  <a:prstGeom prst="ellipse">
                    <a:avLst/>
                  </a:pr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dirty="0"/>
                  </a:p>
                </p:txBody>
              </p:sp>
              <p:sp>
                <p:nvSpPr>
                  <p:cNvPr id="33815" name="Line 31"/>
                  <p:cNvSpPr/>
                  <p:nvPr/>
                </p:nvSpPr>
                <p:spPr>
                  <a:xfrm>
                    <a:off x="1464" y="1584"/>
                    <a:ext cx="0" cy="48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33812" name="Line 32"/>
                <p:cNvSpPr/>
                <p:nvPr/>
              </p:nvSpPr>
              <p:spPr>
                <a:xfrm>
                  <a:off x="1848" y="2208"/>
                  <a:ext cx="0" cy="384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3808" name="Oval 33"/>
              <p:cNvSpPr/>
              <p:nvPr/>
            </p:nvSpPr>
            <p:spPr>
              <a:xfrm>
                <a:off x="3792" y="2928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33809" name="Line 34"/>
              <p:cNvSpPr/>
              <p:nvPr/>
            </p:nvSpPr>
            <p:spPr>
              <a:xfrm>
                <a:off x="3816" y="2544"/>
                <a:ext cx="0" cy="38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3802" name="Text Box 102"/>
            <p:cNvSpPr txBox="1"/>
            <p:nvPr/>
          </p:nvSpPr>
          <p:spPr>
            <a:xfrm>
              <a:off x="1632" y="81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0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3803" name="Text Box 103"/>
            <p:cNvSpPr txBox="1"/>
            <p:nvPr/>
          </p:nvSpPr>
          <p:spPr>
            <a:xfrm>
              <a:off x="1584" y="1248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a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3804" name="Text Box 104"/>
            <p:cNvSpPr txBox="1"/>
            <p:nvPr/>
          </p:nvSpPr>
          <p:spPr>
            <a:xfrm>
              <a:off x="1584" y="177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b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3805" name="Text Box 105"/>
            <p:cNvSpPr txBox="1"/>
            <p:nvPr/>
          </p:nvSpPr>
          <p:spPr>
            <a:xfrm>
              <a:off x="1584" y="2208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c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3806" name="Text Box 106"/>
            <p:cNvSpPr txBox="1"/>
            <p:nvPr/>
          </p:nvSpPr>
          <p:spPr>
            <a:xfrm>
              <a:off x="1584" y="2640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1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33797" name="Text Box 108"/>
          <p:cNvSpPr txBox="1"/>
          <p:nvPr/>
        </p:nvSpPr>
        <p:spPr>
          <a:xfrm>
            <a:off x="990600" y="1430338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Arial" panose="020B0604020202020204" pitchFamily="34" charset="0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r>
              <a:rPr lang="zh-CN" altLang="en-US" sz="2800" b="1" dirty="0">
                <a:latin typeface="Arial" panose="020B0604020202020204" pitchFamily="34" charset="0"/>
              </a:rPr>
              <a:t>）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33798" name="Text Box 109"/>
          <p:cNvSpPr txBox="1"/>
          <p:nvPr/>
        </p:nvSpPr>
        <p:spPr>
          <a:xfrm>
            <a:off x="4114800" y="1430338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Arial" panose="020B0604020202020204" pitchFamily="34" charset="0"/>
              </a:rPr>
              <a:t>（</a:t>
            </a:r>
            <a:r>
              <a:rPr lang="en-US" altLang="zh-CN" sz="2800" b="1" dirty="0">
                <a:latin typeface="Arial" panose="020B0604020202020204" pitchFamily="34" charset="0"/>
              </a:rPr>
              <a:t>b</a:t>
            </a:r>
            <a:r>
              <a:rPr lang="zh-CN" altLang="en-US" sz="2800" b="1" dirty="0">
                <a:latin typeface="Arial" panose="020B0604020202020204" pitchFamily="34" charset="0"/>
              </a:rPr>
              <a:t>）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37326" name="Text Box 110"/>
          <p:cNvSpPr txBox="1"/>
          <p:nvPr/>
        </p:nvSpPr>
        <p:spPr>
          <a:xfrm>
            <a:off x="1219200" y="5240338"/>
            <a:ext cx="4876800" cy="1084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宋体" panose="02010600030101010101" pitchFamily="2" charset="-122"/>
              </a:rPr>
              <a:t>(a)</a:t>
            </a:r>
            <a:r>
              <a:rPr lang="zh-CN" altLang="en-US" sz="2600" b="1" dirty="0">
                <a:latin typeface="宋体" panose="02010600030101010101" pitchFamily="2" charset="-122"/>
              </a:rPr>
              <a:t>是分配格，不是有补格。</a:t>
            </a:r>
            <a:endParaRPr lang="zh-CN" altLang="en-US" sz="26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宋体" panose="02010600030101010101" pitchFamily="2" charset="-122"/>
              </a:rPr>
              <a:t>(b)</a:t>
            </a:r>
            <a:r>
              <a:rPr lang="zh-CN" altLang="en-US" sz="2600" b="1" dirty="0">
                <a:latin typeface="宋体" panose="02010600030101010101" pitchFamily="2" charset="-122"/>
              </a:rPr>
              <a:t>是有补格，不是分配格。</a:t>
            </a:r>
            <a:endParaRPr lang="zh-CN" altLang="en-US" sz="2600" b="1" dirty="0">
              <a:latin typeface="宋体" panose="02010600030101010101" pitchFamily="2" charset="-122"/>
            </a:endParaRPr>
          </a:p>
        </p:txBody>
      </p:sp>
      <p:sp>
        <p:nvSpPr>
          <p:cNvPr id="33800" name="Rectangle 111"/>
          <p:cNvSpPr/>
          <p:nvPr/>
        </p:nvSpPr>
        <p:spPr>
          <a:xfrm>
            <a:off x="1150938" y="0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6-3</a:t>
            </a: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有补格</a:t>
            </a:r>
            <a:endParaRPr lang="zh-CN" altLang="en-US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3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171" name="Rectangle 2"/>
          <p:cNvSpPr/>
          <p:nvPr/>
        </p:nvSpPr>
        <p:spPr>
          <a:xfrm>
            <a:off x="381000" y="1524000"/>
            <a:ext cx="8382000" cy="4522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spcBef>
                <a:spcPct val="50000"/>
              </a:spcBef>
              <a:buClrTx/>
              <a:buSzTx/>
              <a:buFontTx/>
              <a:buNone/>
              <a:tabLst>
                <a:tab pos="351790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讨论定义：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defTabSz="914400"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  <a:tabLst>
                <a:tab pos="351790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(1)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定义中的两式互为对偶式。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defTabSz="914400"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  <a:tabLst>
                <a:tab pos="351790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&lt;A,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&gt;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为非分配格，则有下面的分配不等式：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defTabSz="914400"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  <a:tabLst>
                <a:tab pos="351790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  (b  c)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(a  b)  (a  c)      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defTabSz="914400"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  <a:tabLst>
                <a:tab pos="351790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(a  b)  (a  c)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  (b  c)   (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  <a:hlinkClick r:id="" action="ppaction://noaction"/>
              </a:rPr>
              <a:t>定理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  <a:hlinkClick r:id="" action="ppaction://noaction"/>
              </a:rPr>
              <a:t>6-1.5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defTabSz="914400"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  <a:tabLst>
                <a:tab pos="351790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以及模不等式：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defTabSz="914400"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  <a:tabLst>
                <a:tab pos="351790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ca  (b  c)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(a  b)  c    (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  <a:hlinkClick r:id="" action="ppaction://noaction"/>
              </a:rPr>
              <a:t>定理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  <a:hlinkClick r:id="" action="ppaction://noaction"/>
              </a:rPr>
              <a:t>6-1.7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defTabSz="914400" eaLnBrk="1" hangingPunct="1">
              <a:spcBef>
                <a:spcPct val="50000"/>
              </a:spcBef>
              <a:buClr>
                <a:schemeClr val="accent1"/>
              </a:buClr>
              <a:buSzPct val="65000"/>
              <a:buNone/>
              <a:tabLst>
                <a:tab pos="3517900" algn="l"/>
              </a:tabLst>
            </a:pP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7172" name="Rectangle 3"/>
          <p:cNvSpPr/>
          <p:nvPr/>
        </p:nvSpPr>
        <p:spPr>
          <a:xfrm>
            <a:off x="1150938" y="0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6-2</a:t>
            </a: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分配格	</a:t>
            </a:r>
            <a:endParaRPr lang="zh-CN" altLang="en-US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4819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371600"/>
            <a:ext cx="8229600" cy="1371600"/>
          </a:xfrm>
          <a:ln/>
        </p:spPr>
        <p:txBody>
          <a:bodyPr vert="horz" wrap="square" lIns="91440" tIns="45720" rIns="91440" bIns="45720" anchor="t" anchorCtr="0"/>
          <a:p>
            <a:pPr marL="987425" indent="-98742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有界分配格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中，若有一个元素有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补元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，则必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是唯一的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21860" name="Text Box 4"/>
          <p:cNvSpPr txBox="1"/>
          <p:nvPr/>
        </p:nvSpPr>
        <p:spPr>
          <a:xfrm>
            <a:off x="381000" y="2743200"/>
            <a:ext cx="8229600" cy="354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有两个补元素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且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，即有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ab=1          ab=0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ac=1          ac=0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∴ ab= ac          ab= ac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由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  <a:hlinkClick r:id="rId1" action="ppaction://hlinksldjump"/>
              </a:rPr>
              <a:t>定理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  <a:hlinkClick r:id="rId1" action="ppaction://hlinksldjump"/>
              </a:rPr>
              <a:t>6-2.3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得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b=c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即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的补元是唯一的。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821" name="Rectangle 9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6-3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有补格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5843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219200"/>
            <a:ext cx="7848600" cy="1884363"/>
          </a:xfrm>
          <a:ln/>
        </p:spPr>
        <p:txBody>
          <a:bodyPr vert="horz" wrap="square" lIns="91440" tIns="45720" rIns="91440" bIns="45720" anchor="t" anchorCtr="0"/>
          <a:p>
            <a:pPr marL="952500" indent="-952500" eaLnBrk="1" hangingPunct="1">
              <a:lnSpc>
                <a:spcPct val="130000"/>
              </a:lnSpc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lang="en-US" altLang="zh-CN" sz="2600" b="1" dirty="0">
                <a:solidFill>
                  <a:srgbClr val="00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一个格如果它既是有补格，又是分配格，则称它为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有补分配格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。我们把有补分配格中任意元素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的唯一补元记为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844" name="Line 5"/>
          <p:cNvSpPr/>
          <p:nvPr/>
        </p:nvSpPr>
        <p:spPr>
          <a:xfrm>
            <a:off x="4284663" y="2514600"/>
            <a:ext cx="1905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886" name="Text Box 6"/>
          <p:cNvSpPr txBox="1"/>
          <p:nvPr/>
        </p:nvSpPr>
        <p:spPr>
          <a:xfrm>
            <a:off x="381000" y="4953000"/>
            <a:ext cx="71628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一个有补分配格称为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布尔格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846" name="Text Box 7"/>
          <p:cNvSpPr txBox="1"/>
          <p:nvPr/>
        </p:nvSpPr>
        <p:spPr>
          <a:xfrm>
            <a:off x="304800" y="3124200"/>
            <a:ext cx="8077200" cy="1123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性质：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有补分配格中，每个元素都存在唯一的补元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（定理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的推论）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847" name="Rectangle 9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6-3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有补格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6867" name="Rectangle 3"/>
          <p:cNvSpPr/>
          <p:nvPr/>
        </p:nvSpPr>
        <p:spPr>
          <a:xfrm>
            <a:off x="609600" y="1600200"/>
            <a:ext cx="8305800" cy="175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定义：由布尔格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&lt;A,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，可以诱导一个包括交，并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和补运算的代数系统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&lt;A,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, , 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-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&gt;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，称此代数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系统为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布尔代数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34148" name="Rectangle 4"/>
          <p:cNvSpPr/>
          <p:nvPr/>
        </p:nvSpPr>
        <p:spPr>
          <a:xfrm>
            <a:off x="457200" y="3429000"/>
            <a:ext cx="8382000" cy="2333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例：设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是一个非空有限集，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(S),&gt;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是一个格，且是一个布尔格。由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(S),&gt;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所诱导的代数系统为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(S)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,,~&gt;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它是一个布尔代数。其中“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,,~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”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分别是集合的交、并、补运算。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36869" name="Rectangle 5"/>
          <p:cNvSpPr/>
          <p:nvPr/>
        </p:nvSpPr>
        <p:spPr>
          <a:xfrm>
            <a:off x="1150938" y="0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6-4</a:t>
            </a: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布尔代数</a:t>
            </a:r>
            <a:endParaRPr lang="zh-CN" altLang="en-US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135210" name="Group 42"/>
          <p:cNvGrpSpPr/>
          <p:nvPr/>
        </p:nvGrpSpPr>
        <p:grpSpPr>
          <a:xfrm>
            <a:off x="4876800" y="2209800"/>
            <a:ext cx="3581400" cy="2819400"/>
            <a:chOff x="1152" y="720"/>
            <a:chExt cx="2256" cy="1776"/>
          </a:xfrm>
        </p:grpSpPr>
        <p:sp>
          <p:nvSpPr>
            <p:cNvPr id="37909" name="Text Box 13"/>
            <p:cNvSpPr txBox="1"/>
            <p:nvPr/>
          </p:nvSpPr>
          <p:spPr>
            <a:xfrm>
              <a:off x="2136" y="2208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0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7910" name="Text Box 14"/>
            <p:cNvSpPr txBox="1"/>
            <p:nvPr/>
          </p:nvSpPr>
          <p:spPr>
            <a:xfrm>
              <a:off x="2112" y="720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1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7911" name="Text Box 15"/>
            <p:cNvSpPr txBox="1"/>
            <p:nvPr/>
          </p:nvSpPr>
          <p:spPr>
            <a:xfrm>
              <a:off x="1152" y="1680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a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7912" name="Text Box 16"/>
            <p:cNvSpPr txBox="1"/>
            <p:nvPr/>
          </p:nvSpPr>
          <p:spPr>
            <a:xfrm>
              <a:off x="2016" y="1728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b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7913" name="Text Box 17"/>
            <p:cNvSpPr txBox="1"/>
            <p:nvPr/>
          </p:nvSpPr>
          <p:spPr>
            <a:xfrm>
              <a:off x="3072" y="1680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c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7914" name="Text Box 18"/>
            <p:cNvSpPr txBox="1"/>
            <p:nvPr/>
          </p:nvSpPr>
          <p:spPr>
            <a:xfrm>
              <a:off x="1152" y="1200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c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7915" name="Text Box 19"/>
            <p:cNvSpPr txBox="1"/>
            <p:nvPr/>
          </p:nvSpPr>
          <p:spPr>
            <a:xfrm>
              <a:off x="3072" y="1200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a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7916" name="Text Box 20"/>
            <p:cNvSpPr txBox="1"/>
            <p:nvPr/>
          </p:nvSpPr>
          <p:spPr>
            <a:xfrm>
              <a:off x="2208" y="1200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b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37917" name="Group 41"/>
            <p:cNvGrpSpPr/>
            <p:nvPr/>
          </p:nvGrpSpPr>
          <p:grpSpPr>
            <a:xfrm>
              <a:off x="1188" y="960"/>
              <a:ext cx="2076" cy="1248"/>
              <a:chOff x="1188" y="960"/>
              <a:chExt cx="2076" cy="1248"/>
            </a:xfrm>
          </p:grpSpPr>
          <p:grpSp>
            <p:nvGrpSpPr>
              <p:cNvPr id="37918" name="Group 11"/>
              <p:cNvGrpSpPr/>
              <p:nvPr/>
            </p:nvGrpSpPr>
            <p:grpSpPr>
              <a:xfrm>
                <a:off x="1344" y="960"/>
                <a:ext cx="1728" cy="1248"/>
                <a:chOff x="1296" y="672"/>
                <a:chExt cx="1728" cy="1248"/>
              </a:xfrm>
            </p:grpSpPr>
            <p:sp>
              <p:nvSpPr>
                <p:cNvPr id="37922" name="AutoShape 2"/>
                <p:cNvSpPr/>
                <p:nvPr/>
              </p:nvSpPr>
              <p:spPr>
                <a:xfrm>
                  <a:off x="1296" y="672"/>
                  <a:ext cx="1728" cy="816"/>
                </a:xfrm>
                <a:prstGeom prst="diamond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37923" name="AutoShape 3"/>
                <p:cNvSpPr/>
                <p:nvPr/>
              </p:nvSpPr>
              <p:spPr>
                <a:xfrm>
                  <a:off x="1296" y="1104"/>
                  <a:ext cx="1728" cy="816"/>
                </a:xfrm>
                <a:prstGeom prst="diamond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37924" name="Line 5"/>
                <p:cNvSpPr/>
                <p:nvPr/>
              </p:nvSpPr>
              <p:spPr>
                <a:xfrm>
                  <a:off x="1296" y="1080"/>
                  <a:ext cx="0" cy="43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7925" name="Line 6"/>
                <p:cNvSpPr/>
                <p:nvPr/>
              </p:nvSpPr>
              <p:spPr>
                <a:xfrm>
                  <a:off x="3024" y="1092"/>
                  <a:ext cx="0" cy="43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7926" name="Line 8"/>
                <p:cNvSpPr/>
                <p:nvPr/>
              </p:nvSpPr>
              <p:spPr>
                <a:xfrm>
                  <a:off x="2160" y="1488"/>
                  <a:ext cx="0" cy="43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7927" name="Line 10"/>
                <p:cNvSpPr/>
                <p:nvPr/>
              </p:nvSpPr>
              <p:spPr>
                <a:xfrm>
                  <a:off x="2160" y="672"/>
                  <a:ext cx="0" cy="432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7919" name="Line 21"/>
              <p:cNvSpPr/>
              <p:nvPr/>
            </p:nvSpPr>
            <p:spPr>
              <a:xfrm>
                <a:off x="3120" y="1260"/>
                <a:ext cx="1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7920" name="Line 22"/>
              <p:cNvSpPr/>
              <p:nvPr/>
            </p:nvSpPr>
            <p:spPr>
              <a:xfrm>
                <a:off x="2232" y="1236"/>
                <a:ext cx="1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7921" name="Line 23"/>
              <p:cNvSpPr/>
              <p:nvPr/>
            </p:nvSpPr>
            <p:spPr>
              <a:xfrm>
                <a:off x="1188" y="1260"/>
                <a:ext cx="1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37892" name="Group 43"/>
          <p:cNvGrpSpPr/>
          <p:nvPr/>
        </p:nvGrpSpPr>
        <p:grpSpPr>
          <a:xfrm>
            <a:off x="1066800" y="1447800"/>
            <a:ext cx="3200400" cy="3368675"/>
            <a:chOff x="3744" y="768"/>
            <a:chExt cx="2016" cy="2122"/>
          </a:xfrm>
        </p:grpSpPr>
        <p:graphicFrame>
          <p:nvGraphicFramePr>
            <p:cNvPr id="37894" name="Object 44"/>
            <p:cNvGraphicFramePr>
              <a:graphicFrameLocks noChangeAspect="1"/>
            </p:cNvGraphicFramePr>
            <p:nvPr/>
          </p:nvGraphicFramePr>
          <p:xfrm>
            <a:off x="3840" y="1008"/>
            <a:ext cx="1920" cy="1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1609725" imgH="1609725" progId="Paint.Picture">
                    <p:embed/>
                  </p:oleObj>
                </mc:Choice>
                <mc:Fallback>
                  <p:oleObj name="" r:id="rId1" imgW="1609725" imgH="1609725" progId="Paint.Picture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840" y="1008"/>
                          <a:ext cx="1920" cy="18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895" name="Group 45"/>
            <p:cNvGrpSpPr/>
            <p:nvPr/>
          </p:nvGrpSpPr>
          <p:grpSpPr>
            <a:xfrm>
              <a:off x="3744" y="768"/>
              <a:ext cx="1920" cy="2122"/>
              <a:chOff x="3744" y="768"/>
              <a:chExt cx="1920" cy="2122"/>
            </a:xfrm>
          </p:grpSpPr>
          <p:grpSp>
            <p:nvGrpSpPr>
              <p:cNvPr id="37896" name="Group 46"/>
              <p:cNvGrpSpPr/>
              <p:nvPr/>
            </p:nvGrpSpPr>
            <p:grpSpPr>
              <a:xfrm>
                <a:off x="3744" y="768"/>
                <a:ext cx="1920" cy="1680"/>
                <a:chOff x="1620" y="2688"/>
                <a:chExt cx="2700" cy="2340"/>
              </a:xfrm>
            </p:grpSpPr>
            <p:sp>
              <p:nvSpPr>
                <p:cNvPr id="37902" name="Text Box 47"/>
                <p:cNvSpPr txBox="1"/>
                <p:nvPr/>
              </p:nvSpPr>
              <p:spPr>
                <a:xfrm>
                  <a:off x="1800" y="4404"/>
                  <a:ext cx="72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dirty="0">
                      <a:latin typeface="Times New Roman" panose="02020603050405020304" pitchFamily="18" charset="0"/>
                    </a:rPr>
                    <a:t>{a}</a:t>
                  </a:r>
                  <a:endParaRPr lang="en-US" altLang="zh-CN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03" name="Text Box 48"/>
                <p:cNvSpPr txBox="1"/>
                <p:nvPr/>
              </p:nvSpPr>
              <p:spPr>
                <a:xfrm>
                  <a:off x="3420" y="4248"/>
                  <a:ext cx="72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dirty="0">
                      <a:latin typeface="Times New Roman" panose="02020603050405020304" pitchFamily="18" charset="0"/>
                    </a:rPr>
                    <a:t>  {c}</a:t>
                  </a:r>
                  <a:endParaRPr lang="en-US" altLang="zh-CN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04" name="Text Box 49"/>
                <p:cNvSpPr txBox="1"/>
                <p:nvPr/>
              </p:nvSpPr>
              <p:spPr>
                <a:xfrm>
                  <a:off x="2520" y="4404"/>
                  <a:ext cx="72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05" name="Text Box 50"/>
                <p:cNvSpPr txBox="1"/>
                <p:nvPr/>
              </p:nvSpPr>
              <p:spPr>
                <a:xfrm>
                  <a:off x="3420" y="3624"/>
                  <a:ext cx="90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dirty="0">
                      <a:latin typeface="Times New Roman" panose="02020603050405020304" pitchFamily="18" charset="0"/>
                    </a:rPr>
                    <a:t>  {b,c}</a:t>
                  </a:r>
                  <a:endParaRPr lang="en-US" altLang="zh-CN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06" name="Text Box 51"/>
                <p:cNvSpPr txBox="1"/>
                <p:nvPr/>
              </p:nvSpPr>
              <p:spPr>
                <a:xfrm>
                  <a:off x="2340" y="3624"/>
                  <a:ext cx="108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dirty="0">
                      <a:latin typeface="Times New Roman" panose="02020603050405020304" pitchFamily="18" charset="0"/>
                    </a:rPr>
                    <a:t>{a,c}</a:t>
                  </a:r>
                  <a:endParaRPr lang="en-US" altLang="zh-CN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07" name="Text Box 52"/>
                <p:cNvSpPr txBox="1"/>
                <p:nvPr/>
              </p:nvSpPr>
              <p:spPr>
                <a:xfrm>
                  <a:off x="1620" y="3624"/>
                  <a:ext cx="108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dirty="0">
                      <a:latin typeface="Times New Roman" panose="02020603050405020304" pitchFamily="18" charset="0"/>
                    </a:rPr>
                    <a:t>{a,b}</a:t>
                  </a:r>
                  <a:endParaRPr lang="en-US" altLang="zh-CN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08" name="Text Box 53"/>
                <p:cNvSpPr txBox="1"/>
                <p:nvPr/>
              </p:nvSpPr>
              <p:spPr>
                <a:xfrm>
                  <a:off x="2520" y="2688"/>
                  <a:ext cx="108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400" dirty="0">
                    <a:latin typeface="Times New Roman" panose="02020603050405020304" pitchFamily="18" charset="0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dirty="0">
                      <a:latin typeface="Times New Roman" panose="02020603050405020304" pitchFamily="18" charset="0"/>
                    </a:rPr>
                    <a:t>{a, b, c}</a:t>
                  </a:r>
                  <a:endParaRPr lang="en-US" altLang="zh-CN" sz="24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7897" name="Rectangle 54"/>
              <p:cNvSpPr/>
              <p:nvPr/>
            </p:nvSpPr>
            <p:spPr>
              <a:xfrm>
                <a:off x="4512" y="2640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</a:rPr>
                  <a:t>φ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898" name="Line 55"/>
              <p:cNvSpPr/>
              <p:nvPr/>
            </p:nvSpPr>
            <p:spPr>
              <a:xfrm>
                <a:off x="4224" y="1680"/>
                <a:ext cx="432" cy="52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7899" name="Line 56"/>
              <p:cNvSpPr/>
              <p:nvPr/>
            </p:nvSpPr>
            <p:spPr>
              <a:xfrm flipV="1">
                <a:off x="4656" y="1680"/>
                <a:ext cx="528" cy="52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7900" name="Text Box 57"/>
              <p:cNvSpPr txBox="1"/>
              <p:nvPr/>
            </p:nvSpPr>
            <p:spPr>
              <a:xfrm>
                <a:off x="4656" y="2102"/>
                <a:ext cx="3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dirty="0">
                    <a:latin typeface="Arial" panose="020B0604020202020204" pitchFamily="34" charset="0"/>
                  </a:rPr>
                  <a:t>{b}</a:t>
                </a:r>
                <a:endParaRPr lang="en-US" altLang="zh-CN" sz="2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901" name="Line 58"/>
              <p:cNvSpPr/>
              <p:nvPr/>
            </p:nvSpPr>
            <p:spPr>
              <a:xfrm>
                <a:off x="4656" y="2208"/>
                <a:ext cx="48" cy="43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37893" name="Rectangle 59"/>
          <p:cNvSpPr/>
          <p:nvPr/>
        </p:nvSpPr>
        <p:spPr>
          <a:xfrm>
            <a:off x="1150938" y="0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6-4</a:t>
            </a: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布尔代数</a:t>
            </a:r>
            <a:endParaRPr lang="zh-CN" altLang="en-US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7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6-4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布尔代数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6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sz="half" idx="1" hasCustomPrompt="1"/>
          </p:nvPr>
        </p:nvSpPr>
        <p:spPr bwMode="auto">
          <a:xfrm>
            <a:off x="539750" y="1484313"/>
            <a:ext cx="7931150" cy="4536975"/>
          </a:xfrm>
          <a:blipFill>
            <a:blip r:embed="rId1"/>
            <a:stretch>
              <a:fillRect l="-1614" t="-1745"/>
            </a:stretch>
          </a:blipFill>
          <a:ln/>
          <a:effectLst/>
          <a:scene3d>
            <a:camera prst="orthographicFront"/>
            <a:lightRig rig="balanced" dir="t"/>
          </a:scene3d>
          <a:sp3d prstMaterial="plastic"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6-4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布尔代数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idx="1" hasCustomPrompt="1"/>
          </p:nvPr>
        </p:nvSpPr>
        <p:spPr>
          <a:xfrm>
            <a:off x="533400" y="1371600"/>
            <a:ext cx="7924800" cy="1985963"/>
          </a:xfrm>
          <a:ln/>
        </p:spPr>
        <p:txBody>
          <a:bodyPr vert="horz" wrap="square" lIns="91440" tIns="45720" rIns="91440" bIns="45720" anchor="t" anchorCtr="0"/>
          <a:p>
            <a:pPr marL="765175" indent="-765175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定理：</a:t>
            </a:r>
            <a:r>
              <a:rPr lang="zh-CN" altLang="en-US" sz="2600" b="1" dirty="0">
                <a:latin typeface="Times New Roman" panose="02020603050405020304" pitchFamily="18" charset="0"/>
              </a:rPr>
              <a:t>设</a:t>
            </a:r>
            <a:r>
              <a:rPr lang="en-US" altLang="zh-CN" sz="2600" b="1" dirty="0">
                <a:latin typeface="Times New Roman" panose="02020603050405020304" pitchFamily="18" charset="0"/>
              </a:rPr>
              <a:t>&lt;A,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,,</a:t>
            </a:r>
            <a:r>
              <a:rPr lang="en-US" altLang="zh-CN" sz="26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是由有限布尔格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&lt;A,≤&gt;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所诱导的一个有限布尔代数，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是布尔格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&lt;A,≤&gt;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中的所有原子的集合，则</a:t>
            </a:r>
            <a:r>
              <a:rPr lang="en-US" altLang="zh-CN" sz="2600" b="1" dirty="0">
                <a:latin typeface="Times New Roman" panose="02020603050405020304" pitchFamily="18" charset="0"/>
              </a:rPr>
              <a:t>&lt;A,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,,</a:t>
            </a:r>
            <a:r>
              <a:rPr lang="en-US" altLang="zh-CN" sz="26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600" b="1" dirty="0">
                <a:latin typeface="Times New Roman" panose="02020603050405020304" pitchFamily="18" charset="0"/>
              </a:rPr>
              <a:t>&lt;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(S)</a:t>
            </a:r>
            <a:r>
              <a:rPr lang="en-US" altLang="zh-CN" sz="2600" b="1" dirty="0">
                <a:latin typeface="Times New Roman" panose="02020603050405020304" pitchFamily="18" charset="0"/>
              </a:rPr>
              <a:t>,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,,~&gt;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同构。</a:t>
            </a:r>
            <a:endParaRPr lang="zh-CN" altLang="en-US" sz="26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0964" name="Text Box 4"/>
          <p:cNvSpPr txBox="1"/>
          <p:nvPr/>
        </p:nvSpPr>
        <p:spPr>
          <a:xfrm>
            <a:off x="457200" y="3143250"/>
            <a:ext cx="8153400" cy="2949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76250" lvl="0" indent="-476250"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这里：</a:t>
            </a:r>
            <a:endParaRPr lang="zh-CN" altLang="en-US" sz="26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76250" lvl="0" indent="-476250"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当</a:t>
            </a:r>
            <a:r>
              <a:rPr lang="zh-CN" altLang="en-US" sz="2600" b="1" dirty="0">
                <a:latin typeface="Times New Roman" panose="02020603050405020304" pitchFamily="18" charset="0"/>
              </a:rPr>
              <a:t>布尔代数</a:t>
            </a:r>
            <a:r>
              <a:rPr lang="en-US" altLang="zh-CN" sz="2600" b="1" dirty="0">
                <a:latin typeface="Times New Roman" panose="02020603050405020304" pitchFamily="18" charset="0"/>
              </a:rPr>
              <a:t>&lt;A,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,,</a:t>
            </a:r>
            <a:r>
              <a:rPr lang="en-US" altLang="zh-CN" sz="26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</a:rPr>
              <a:t>的载体</a:t>
            </a:r>
            <a:r>
              <a:rPr lang="en-US" altLang="zh-CN" sz="2600" b="1" dirty="0">
                <a:latin typeface="Times New Roman" panose="02020603050405020304" pitchFamily="18" charset="0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</a:rPr>
              <a:t>的基数</a:t>
            </a:r>
            <a:r>
              <a:rPr lang="en-US" altLang="zh-CN" sz="2600" b="1" dirty="0">
                <a:latin typeface="Times New Roman" panose="02020603050405020304" pitchFamily="18" charset="0"/>
              </a:rPr>
              <a:t>|A|</a:t>
            </a:r>
            <a:r>
              <a:rPr lang="zh-CN" altLang="en-US" sz="2600" b="1" dirty="0">
                <a:latin typeface="Times New Roman" panose="02020603050405020304" pitchFamily="18" charset="0"/>
              </a:rPr>
              <a:t>是有限数时</a:t>
            </a:r>
            <a:r>
              <a:rPr lang="en-US" altLang="zh-CN" sz="2600" b="1" dirty="0">
                <a:latin typeface="Times New Roman" panose="02020603050405020304" pitchFamily="18" charset="0"/>
              </a:rPr>
              <a:t>,</a:t>
            </a:r>
            <a:r>
              <a:rPr lang="zh-CN" altLang="en-US" sz="2600" b="1" dirty="0">
                <a:latin typeface="Times New Roman" panose="02020603050405020304" pitchFamily="18" charset="0"/>
              </a:rPr>
              <a:t>则称之为有限布尔代数。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marL="476250" lvl="0" indent="-476250"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(2)</a:t>
            </a:r>
            <a:r>
              <a:rPr lang="zh-CN" altLang="en-US" sz="2600" b="1" dirty="0">
                <a:latin typeface="Times New Roman" panose="02020603050405020304" pitchFamily="18" charset="0"/>
              </a:rPr>
              <a:t>设</a:t>
            </a:r>
            <a:r>
              <a:rPr lang="en-US" altLang="zh-CN" sz="2600" b="1" dirty="0">
                <a:latin typeface="Times New Roman" panose="02020603050405020304" pitchFamily="18" charset="0"/>
              </a:rPr>
              <a:t>&lt;A,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,,</a:t>
            </a:r>
            <a:r>
              <a:rPr lang="en-US" altLang="zh-CN" sz="26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</a:rPr>
              <a:t>是一个布尔代数，</a:t>
            </a:r>
            <a:r>
              <a:rPr lang="en-US" altLang="zh-CN" sz="2600" b="1" dirty="0">
                <a:latin typeface="Times New Roman" panose="02020603050405020304" pitchFamily="18" charset="0"/>
              </a:rPr>
              <a:t>a∈A,</a:t>
            </a:r>
            <a:r>
              <a:rPr lang="zh-CN" altLang="en-US" sz="2600" b="1" dirty="0">
                <a:latin typeface="Times New Roman" panose="02020603050405020304" pitchFamily="18" charset="0"/>
              </a:rPr>
              <a:t>如果</a:t>
            </a:r>
            <a:r>
              <a:rPr lang="en-US" altLang="zh-CN" sz="2600" b="1" dirty="0">
                <a:latin typeface="Times New Roman" panose="02020603050405020304" pitchFamily="18" charset="0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</a:rPr>
              <a:t>盖住</a:t>
            </a:r>
            <a:r>
              <a:rPr lang="en-US" altLang="zh-CN" sz="2600" b="1" dirty="0">
                <a:latin typeface="Times New Roman" panose="02020603050405020304" pitchFamily="18" charset="0"/>
              </a:rPr>
              <a:t>0</a:t>
            </a:r>
            <a:r>
              <a:rPr lang="zh-CN" altLang="en-US" sz="2600" b="1" dirty="0">
                <a:latin typeface="Times New Roman" panose="02020603050405020304" pitchFamily="18" charset="0"/>
              </a:rPr>
              <a:t>，则称元素</a:t>
            </a:r>
            <a:r>
              <a:rPr lang="en-US" altLang="zh-CN" sz="2600" b="1" dirty="0">
                <a:latin typeface="Times New Roman" panose="02020603050405020304" pitchFamily="18" charset="0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</a:rPr>
              <a:t>是该布尔代数的一个原子。  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marL="476250" lvl="0" indent="-476250"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65000"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(3)A</a:t>
            </a:r>
            <a:r>
              <a:rPr lang="zh-CN" altLang="en-US" sz="2600" b="1" dirty="0">
                <a:latin typeface="Times New Roman" panose="02020603050405020304" pitchFamily="18" charset="0"/>
              </a:rPr>
              <a:t>中除</a:t>
            </a:r>
            <a:r>
              <a:rPr lang="en-US" altLang="zh-CN" sz="2600" b="1" dirty="0">
                <a:latin typeface="Times New Roman" panose="02020603050405020304" pitchFamily="18" charset="0"/>
              </a:rPr>
              <a:t>0</a:t>
            </a:r>
            <a:r>
              <a:rPr lang="zh-CN" altLang="en-US" sz="2600" b="1" dirty="0">
                <a:latin typeface="Times New Roman" panose="02020603050405020304" pitchFamily="18" charset="0"/>
              </a:rPr>
              <a:t>外的每个元素，都可唯一地表示成原子的并。 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6-4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布尔代数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64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例：</a:t>
            </a:r>
            <a:r>
              <a:rPr lang="en-US" altLang="zh-CN" sz="2600" b="1" dirty="0">
                <a:latin typeface="Times New Roman" panose="02020603050405020304" pitchFamily="18" charset="0"/>
              </a:rPr>
              <a:t>&lt;</a:t>
            </a: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(S)</a:t>
            </a:r>
            <a:r>
              <a:rPr lang="en-US" altLang="zh-CN" sz="2600" b="1" dirty="0">
                <a:latin typeface="Times New Roman" panose="02020603050405020304" pitchFamily="18" charset="0"/>
              </a:rPr>
              <a:t>, 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, , ~</a:t>
            </a:r>
            <a:r>
              <a:rPr lang="en-US" altLang="zh-CN" sz="2600" b="1" dirty="0">
                <a:latin typeface="Times New Roman" panose="02020603050405020304" pitchFamily="18" charset="0"/>
              </a:rPr>
              <a:t>, 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altLang="zh-CN" sz="2600" b="1" dirty="0">
                <a:latin typeface="Times New Roman" panose="02020603050405020304" pitchFamily="18" charset="0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</a:rPr>
              <a:t>，其中</a:t>
            </a:r>
            <a:r>
              <a:rPr lang="en-US" altLang="zh-CN" sz="2600" b="1" dirty="0">
                <a:latin typeface="Times New Roman" panose="02020603050405020304" pitchFamily="18" charset="0"/>
              </a:rPr>
              <a:t>S={a, b, c}</a:t>
            </a:r>
            <a:r>
              <a:rPr lang="zh-CN" altLang="en-US" sz="2600" b="1" dirty="0">
                <a:latin typeface="Times New Roman" panose="02020603050405020304" pitchFamily="18" charset="0"/>
              </a:rPr>
              <a:t>，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在这个布尔代数中的元素分三种情况：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</a:rPr>
              <a:t>ⅰ</a:t>
            </a:r>
            <a:r>
              <a:rPr lang="zh-CN" altLang="en-US" sz="2600" b="1" dirty="0">
                <a:latin typeface="Times New Roman" panose="02020603050405020304" pitchFamily="18" charset="0"/>
              </a:rPr>
              <a:t>）界：全上界</a:t>
            </a:r>
            <a:r>
              <a:rPr lang="en-US" altLang="zh-CN" sz="2600" b="1" dirty="0">
                <a:latin typeface="Times New Roman" panose="02020603050405020304" pitchFamily="18" charset="0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</a:rPr>
              <a:t>，全下界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zh-CN" altLang="en-US" sz="2600" b="1" dirty="0">
                <a:latin typeface="Times New Roman" panose="02020603050405020304" pitchFamily="18" charset="0"/>
              </a:rPr>
              <a:t> ；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</a:rPr>
              <a:t>ⅱ</a:t>
            </a:r>
            <a:r>
              <a:rPr lang="zh-CN" altLang="en-US" sz="2600" b="1" dirty="0">
                <a:latin typeface="Times New Roman" panose="02020603050405020304" pitchFamily="18" charset="0"/>
              </a:rPr>
              <a:t>）</a:t>
            </a:r>
            <a:r>
              <a:rPr lang="en-US" altLang="zh-CN" sz="2600" b="1" dirty="0">
                <a:latin typeface="Times New Roman" panose="02020603050405020304" pitchFamily="18" charset="0"/>
              </a:rPr>
              <a:t>{a},{b},{c}</a:t>
            </a:r>
            <a:r>
              <a:rPr lang="zh-CN" altLang="en-US" sz="2600" b="1" dirty="0">
                <a:latin typeface="Times New Roman" panose="02020603050405020304" pitchFamily="18" charset="0"/>
              </a:rPr>
              <a:t>单个元素集合的元素；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</a:rPr>
              <a:t>ⅲ</a:t>
            </a:r>
            <a:r>
              <a:rPr lang="zh-CN" altLang="en-US" sz="2600" b="1" dirty="0">
                <a:latin typeface="Times New Roman" panose="02020603050405020304" pitchFamily="18" charset="0"/>
              </a:rPr>
              <a:t>）二，三个元素作为集合的元素，但它们均可用单个元素的集合的元素来表述：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{a,b}={a}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600" b="1" dirty="0">
                <a:latin typeface="Times New Roman" panose="02020603050405020304" pitchFamily="18" charset="0"/>
              </a:rPr>
              <a:t>{b} ,{a,c}={a}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600" b="1" dirty="0">
                <a:latin typeface="Times New Roman" panose="02020603050405020304" pitchFamily="18" charset="0"/>
              </a:rPr>
              <a:t>{c},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 {b,c}={b}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600" b="1" dirty="0">
                <a:latin typeface="Times New Roman" panose="02020603050405020304" pitchFamily="18" charset="0"/>
              </a:rPr>
              <a:t>{c}, 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{a,b,c}={a}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600" b="1" dirty="0">
                <a:latin typeface="Times New Roman" panose="02020603050405020304" pitchFamily="18" charset="0"/>
              </a:rPr>
              <a:t>{b}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600" b="1" dirty="0">
                <a:latin typeface="Times New Roman" panose="02020603050405020304" pitchFamily="18" charset="0"/>
              </a:rPr>
              <a:t>{c} 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r>
              <a:rPr lang="zh-CN" altLang="en-US" sz="2600" b="1" dirty="0">
                <a:latin typeface="Times New Roman" panose="02020603050405020304" pitchFamily="18" charset="0"/>
                <a:ea typeface="仿宋_GB2312" pitchFamily="49" charset="-122"/>
              </a:rPr>
              <a:t>      </a:t>
            </a:r>
            <a:endParaRPr lang="zh-CN" altLang="en-US" sz="26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40965" name="Group 4"/>
          <p:cNvGrpSpPr/>
          <p:nvPr/>
        </p:nvGrpSpPr>
        <p:grpSpPr>
          <a:xfrm>
            <a:off x="5795963" y="4149725"/>
            <a:ext cx="2447925" cy="2016125"/>
            <a:chOff x="1152" y="2928"/>
            <a:chExt cx="941" cy="1075"/>
          </a:xfrm>
        </p:grpSpPr>
        <p:grpSp>
          <p:nvGrpSpPr>
            <p:cNvPr id="40974" name="Group 5"/>
            <p:cNvGrpSpPr/>
            <p:nvPr/>
          </p:nvGrpSpPr>
          <p:grpSpPr>
            <a:xfrm>
              <a:off x="1152" y="2955"/>
              <a:ext cx="905" cy="1048"/>
              <a:chOff x="5046" y="5312"/>
              <a:chExt cx="1095" cy="1248"/>
            </a:xfrm>
          </p:grpSpPr>
          <p:sp>
            <p:nvSpPr>
              <p:cNvPr id="40983" name="AutoShape 6"/>
              <p:cNvSpPr/>
              <p:nvPr/>
            </p:nvSpPr>
            <p:spPr>
              <a:xfrm>
                <a:off x="5061" y="5312"/>
                <a:ext cx="1080" cy="728"/>
              </a:xfrm>
              <a:prstGeom prst="diamond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0984" name="AutoShape 7"/>
              <p:cNvSpPr/>
              <p:nvPr/>
            </p:nvSpPr>
            <p:spPr>
              <a:xfrm>
                <a:off x="5061" y="5832"/>
                <a:ext cx="1080" cy="728"/>
              </a:xfrm>
              <a:prstGeom prst="diamond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/>
              </a:p>
            </p:txBody>
          </p:sp>
          <p:sp>
            <p:nvSpPr>
              <p:cNvPr id="40985" name="Line 8"/>
              <p:cNvSpPr/>
              <p:nvPr/>
            </p:nvSpPr>
            <p:spPr>
              <a:xfrm>
                <a:off x="5610" y="6040"/>
                <a:ext cx="0" cy="52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986" name="Line 9"/>
              <p:cNvSpPr/>
              <p:nvPr/>
            </p:nvSpPr>
            <p:spPr>
              <a:xfrm>
                <a:off x="5610" y="5328"/>
                <a:ext cx="0" cy="52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987" name="Line 10"/>
              <p:cNvSpPr/>
              <p:nvPr/>
            </p:nvSpPr>
            <p:spPr>
              <a:xfrm>
                <a:off x="6132" y="5699"/>
                <a:ext cx="0" cy="52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988" name="Line 11"/>
              <p:cNvSpPr/>
              <p:nvPr/>
            </p:nvSpPr>
            <p:spPr>
              <a:xfrm>
                <a:off x="5046" y="5690"/>
                <a:ext cx="0" cy="52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0975" name="Oval 12"/>
            <p:cNvSpPr/>
            <p:nvPr/>
          </p:nvSpPr>
          <p:spPr>
            <a:xfrm>
              <a:off x="1152" y="3214"/>
              <a:ext cx="48" cy="46"/>
            </a:xfrm>
            <a:prstGeom prst="ellipse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40976" name="Oval 13"/>
            <p:cNvSpPr/>
            <p:nvPr/>
          </p:nvSpPr>
          <p:spPr>
            <a:xfrm>
              <a:off x="1152" y="3666"/>
              <a:ext cx="48" cy="47"/>
            </a:xfrm>
            <a:prstGeom prst="ellipse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40977" name="Oval 14"/>
            <p:cNvSpPr/>
            <p:nvPr/>
          </p:nvSpPr>
          <p:spPr>
            <a:xfrm>
              <a:off x="1617" y="3952"/>
              <a:ext cx="48" cy="47"/>
            </a:xfrm>
            <a:prstGeom prst="ellipse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40978" name="Oval 15"/>
            <p:cNvSpPr/>
            <p:nvPr/>
          </p:nvSpPr>
          <p:spPr>
            <a:xfrm>
              <a:off x="2045" y="3642"/>
              <a:ext cx="48" cy="46"/>
            </a:xfrm>
            <a:prstGeom prst="ellipse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40979" name="Oval 16"/>
            <p:cNvSpPr/>
            <p:nvPr/>
          </p:nvSpPr>
          <p:spPr>
            <a:xfrm>
              <a:off x="2045" y="3238"/>
              <a:ext cx="48" cy="47"/>
            </a:xfrm>
            <a:prstGeom prst="ellipse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40980" name="Oval 17"/>
            <p:cNvSpPr/>
            <p:nvPr/>
          </p:nvSpPr>
          <p:spPr>
            <a:xfrm>
              <a:off x="1580" y="3570"/>
              <a:ext cx="48" cy="47"/>
            </a:xfrm>
            <a:prstGeom prst="ellipse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40981" name="Oval 18"/>
            <p:cNvSpPr/>
            <p:nvPr/>
          </p:nvSpPr>
          <p:spPr>
            <a:xfrm>
              <a:off x="1580" y="2928"/>
              <a:ext cx="48" cy="47"/>
            </a:xfrm>
            <a:prstGeom prst="ellipse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40982" name="Oval 19"/>
            <p:cNvSpPr/>
            <p:nvPr/>
          </p:nvSpPr>
          <p:spPr>
            <a:xfrm>
              <a:off x="1580" y="3381"/>
              <a:ext cx="48" cy="47"/>
            </a:xfrm>
            <a:prstGeom prst="ellipse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</p:grpSp>
      <p:sp>
        <p:nvSpPr>
          <p:cNvPr id="40966" name="Rectangle 20"/>
          <p:cNvSpPr/>
          <p:nvPr/>
        </p:nvSpPr>
        <p:spPr>
          <a:xfrm>
            <a:off x="5292725" y="4221163"/>
            <a:ext cx="8223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{a,c}</a:t>
            </a:r>
            <a:endParaRPr lang="en-US" altLang="zh-CN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967" name="Rectangle 21"/>
          <p:cNvSpPr/>
          <p:nvPr/>
        </p:nvSpPr>
        <p:spPr>
          <a:xfrm>
            <a:off x="6877050" y="3933825"/>
            <a:ext cx="1050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{a,b,c}</a:t>
            </a:r>
            <a:endParaRPr lang="en-US" altLang="zh-CN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968" name="Rectangle 22"/>
          <p:cNvSpPr/>
          <p:nvPr/>
        </p:nvSpPr>
        <p:spPr>
          <a:xfrm>
            <a:off x="8101013" y="4437063"/>
            <a:ext cx="8397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{a,b}</a:t>
            </a:r>
            <a:endParaRPr lang="en-US" altLang="zh-CN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969" name="Rectangle 23"/>
          <p:cNvSpPr/>
          <p:nvPr/>
        </p:nvSpPr>
        <p:spPr>
          <a:xfrm>
            <a:off x="7019925" y="4724400"/>
            <a:ext cx="8397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{b,c}</a:t>
            </a:r>
            <a:endParaRPr lang="en-US" altLang="zh-CN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970" name="Rectangle 24"/>
          <p:cNvSpPr/>
          <p:nvPr/>
        </p:nvSpPr>
        <p:spPr>
          <a:xfrm>
            <a:off x="7092950" y="5157788"/>
            <a:ext cx="6111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{a}</a:t>
            </a:r>
            <a:endParaRPr lang="en-US" altLang="zh-CN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971" name="Rectangle 25"/>
          <p:cNvSpPr/>
          <p:nvPr/>
        </p:nvSpPr>
        <p:spPr>
          <a:xfrm>
            <a:off x="5292725" y="5373688"/>
            <a:ext cx="6111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{c}</a:t>
            </a:r>
            <a:endParaRPr lang="en-US" altLang="zh-CN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972" name="Rectangle 26"/>
          <p:cNvSpPr/>
          <p:nvPr/>
        </p:nvSpPr>
        <p:spPr>
          <a:xfrm>
            <a:off x="8172450" y="5589588"/>
            <a:ext cx="6461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</a:rPr>
              <a:t>{b}</a:t>
            </a:r>
            <a:endParaRPr lang="en-US" altLang="zh-CN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973" name="Rectangle 27"/>
          <p:cNvSpPr/>
          <p:nvPr/>
        </p:nvSpPr>
        <p:spPr>
          <a:xfrm>
            <a:off x="6948488" y="6165850"/>
            <a:ext cx="4048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Ø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6-4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布尔代数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该定理可得以下两个推论：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a &lt;A,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,,</a:t>
            </a:r>
            <a:r>
              <a:rPr lang="en-US" altLang="zh-CN" sz="26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,0,1&gt;</a:t>
            </a:r>
            <a:r>
              <a:rPr lang="zh-CN" altLang="en-US" sz="2600" b="1" dirty="0">
                <a:latin typeface="Times New Roman" panose="02020603050405020304" pitchFamily="18" charset="0"/>
              </a:rPr>
              <a:t>与</a:t>
            </a:r>
            <a:r>
              <a:rPr lang="en-US" altLang="zh-CN" sz="2600" b="1" dirty="0">
                <a:latin typeface="Times New Roman" panose="02020603050405020304" pitchFamily="18" charset="0"/>
              </a:rPr>
              <a:t>&lt;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</a:rPr>
              <a:t>(S), ∪, ∩,   ~,Ø,S&gt;</a:t>
            </a:r>
            <a:r>
              <a:rPr lang="zh-CN" altLang="en-US" sz="2600" b="1" dirty="0">
                <a:latin typeface="Times New Roman" panose="02020603050405020304" pitchFamily="18" charset="0"/>
              </a:rPr>
              <a:t>同构，</a:t>
            </a:r>
            <a:r>
              <a:rPr lang="en-US" altLang="zh-CN" sz="2600" b="1" dirty="0">
                <a:latin typeface="Times New Roman" panose="02020603050405020304" pitchFamily="18" charset="0"/>
              </a:rPr>
              <a:t>|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</a:rPr>
              <a:t>(S)|=2</a:t>
            </a:r>
            <a:r>
              <a:rPr lang="en-US" altLang="zh-CN" sz="2600" b="1" baseline="30000" dirty="0">
                <a:latin typeface="Times New Roman" panose="02020603050405020304" pitchFamily="18" charset="0"/>
              </a:rPr>
              <a:t>|s|</a:t>
            </a:r>
            <a:r>
              <a:rPr lang="zh-CN" altLang="en-US" sz="2600" b="1" dirty="0">
                <a:latin typeface="Times New Roman" panose="02020603050405020304" pitchFamily="18" charset="0"/>
              </a:rPr>
              <a:t>所以，</a:t>
            </a:r>
            <a:r>
              <a:rPr lang="en-US" altLang="zh-CN" sz="2600" b="1" dirty="0">
                <a:latin typeface="Times New Roman" panose="02020603050405020304" pitchFamily="18" charset="0"/>
              </a:rPr>
              <a:t>|A|=2</a:t>
            </a:r>
            <a:r>
              <a:rPr lang="en-US" altLang="zh-CN" sz="2600" b="1" baseline="30000" dirty="0">
                <a:latin typeface="Times New Roman" panose="02020603050405020304" pitchFamily="18" charset="0"/>
              </a:rPr>
              <a:t>|s|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，故任一有限布尔代数载体的基数是</a:t>
            </a:r>
            <a:r>
              <a:rPr lang="en-US" altLang="zh-CN" sz="2600" b="1" dirty="0">
                <a:latin typeface="Times New Roman" panose="02020603050405020304" pitchFamily="18" charset="0"/>
              </a:rPr>
              <a:t>2</a:t>
            </a:r>
            <a:r>
              <a:rPr lang="zh-CN" altLang="en-US" sz="2600" b="1" dirty="0">
                <a:latin typeface="Times New Roman" panose="02020603050405020304" pitchFamily="18" charset="0"/>
              </a:rPr>
              <a:t>的幂。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b)</a:t>
            </a:r>
            <a:r>
              <a:rPr lang="zh-CN" altLang="en-US" sz="2600" b="1" dirty="0">
                <a:latin typeface="Times New Roman" panose="02020603050405020304" pitchFamily="18" charset="0"/>
              </a:rPr>
              <a:t>任一有限布尔代数和它的原子集合</a:t>
            </a:r>
            <a:r>
              <a:rPr lang="en-US" altLang="zh-CN" sz="2600" b="1" dirty="0">
                <a:latin typeface="Times New Roman" panose="02020603050405020304" pitchFamily="18" charset="0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</a:rPr>
              <a:t>构成的幂集集合代数</a:t>
            </a:r>
            <a:r>
              <a:rPr lang="en-US" altLang="zh-CN" sz="2600" b="1" dirty="0">
                <a:latin typeface="Times New Roman" panose="02020603050405020304" pitchFamily="18" charset="0"/>
              </a:rPr>
              <a:t>&lt;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</a:rPr>
              <a:t>(S), ∪, ∩,  ~ ,Ø,S&gt;</a:t>
            </a:r>
            <a:r>
              <a:rPr lang="zh-CN" altLang="en-US" sz="2600" b="1" dirty="0">
                <a:latin typeface="Times New Roman" panose="02020603050405020304" pitchFamily="18" charset="0"/>
              </a:rPr>
              <a:t>同构，但后者又与任一基数相同的幂集集合代数同构，故具有相同载体基数的有限布尔代数都同构。 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6-4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布尔代数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3012" name="Group 3"/>
          <p:cNvGrpSpPr/>
          <p:nvPr/>
        </p:nvGrpSpPr>
        <p:grpSpPr>
          <a:xfrm>
            <a:off x="1331913" y="1905000"/>
            <a:ext cx="6553200" cy="2667000"/>
            <a:chOff x="768" y="1632"/>
            <a:chExt cx="4128" cy="1680"/>
          </a:xfrm>
        </p:grpSpPr>
        <p:sp>
          <p:nvSpPr>
            <p:cNvPr id="43019" name="Text Box 4"/>
            <p:cNvSpPr txBox="1"/>
            <p:nvPr/>
          </p:nvSpPr>
          <p:spPr>
            <a:xfrm>
              <a:off x="1195" y="2032"/>
              <a:ext cx="355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格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0" name="Text Box 5"/>
            <p:cNvSpPr txBox="1"/>
            <p:nvPr/>
          </p:nvSpPr>
          <p:spPr>
            <a:xfrm>
              <a:off x="1692" y="1632"/>
              <a:ext cx="948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有界格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1" name="Text Box 6"/>
            <p:cNvSpPr txBox="1"/>
            <p:nvPr/>
          </p:nvSpPr>
          <p:spPr>
            <a:xfrm>
              <a:off x="2617" y="1632"/>
              <a:ext cx="1175" cy="56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有补格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2" name="Text Box 7"/>
            <p:cNvSpPr txBox="1"/>
            <p:nvPr/>
          </p:nvSpPr>
          <p:spPr>
            <a:xfrm>
              <a:off x="3541" y="2032"/>
              <a:ext cx="1115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布尔代数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3" name="Text Box 8"/>
            <p:cNvSpPr txBox="1"/>
            <p:nvPr/>
          </p:nvSpPr>
          <p:spPr>
            <a:xfrm>
              <a:off x="2261" y="2672"/>
              <a:ext cx="955" cy="40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分配格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4" name="Text Box 9"/>
            <p:cNvSpPr txBox="1"/>
            <p:nvPr/>
          </p:nvSpPr>
          <p:spPr>
            <a:xfrm>
              <a:off x="768" y="2432"/>
              <a:ext cx="1872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结合律 吸收律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marL="0" lvl="0" indent="0"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交换律  幂等律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25" name="Text Box 10"/>
            <p:cNvSpPr txBox="1"/>
            <p:nvPr/>
          </p:nvSpPr>
          <p:spPr>
            <a:xfrm>
              <a:off x="1764" y="1872"/>
              <a:ext cx="972" cy="56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同一律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marL="0" lvl="0" indent="0"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零    律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26" name="Text Box 11"/>
            <p:cNvSpPr txBox="1"/>
            <p:nvPr/>
          </p:nvSpPr>
          <p:spPr>
            <a:xfrm>
              <a:off x="2617" y="1952"/>
              <a:ext cx="791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互补律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27" name="Text Box 12"/>
            <p:cNvSpPr txBox="1"/>
            <p:nvPr/>
          </p:nvSpPr>
          <p:spPr>
            <a:xfrm>
              <a:off x="2261" y="2992"/>
              <a:ext cx="1051" cy="32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分配律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3028" name="Text Box 13"/>
            <p:cNvSpPr txBox="1"/>
            <p:nvPr/>
          </p:nvSpPr>
          <p:spPr>
            <a:xfrm>
              <a:off x="3541" y="2352"/>
              <a:ext cx="1355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德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·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摩根律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marL="0" lvl="0" indent="0"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双重否定律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3013" name="Group 14"/>
          <p:cNvGrpSpPr/>
          <p:nvPr/>
        </p:nvGrpSpPr>
        <p:grpSpPr>
          <a:xfrm>
            <a:off x="2438400" y="2133600"/>
            <a:ext cx="3606800" cy="1708150"/>
            <a:chOff x="1408" y="1792"/>
            <a:chExt cx="2272" cy="1076"/>
          </a:xfrm>
        </p:grpSpPr>
        <p:sp>
          <p:nvSpPr>
            <p:cNvPr id="43014" name="Line 15"/>
            <p:cNvSpPr/>
            <p:nvPr/>
          </p:nvSpPr>
          <p:spPr>
            <a:xfrm>
              <a:off x="1408" y="2270"/>
              <a:ext cx="912" cy="59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43015" name="Line 16"/>
            <p:cNvSpPr/>
            <p:nvPr/>
          </p:nvSpPr>
          <p:spPr>
            <a:xfrm flipV="1">
              <a:off x="2828" y="2317"/>
              <a:ext cx="832" cy="51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stealth" w="sm" len="lg"/>
            </a:ln>
          </p:spPr>
        </p:sp>
        <p:sp>
          <p:nvSpPr>
            <p:cNvPr id="43016" name="Line 17"/>
            <p:cNvSpPr/>
            <p:nvPr/>
          </p:nvSpPr>
          <p:spPr>
            <a:xfrm flipV="1">
              <a:off x="1408" y="1878"/>
              <a:ext cx="388" cy="23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43017" name="Line 18"/>
            <p:cNvSpPr/>
            <p:nvPr/>
          </p:nvSpPr>
          <p:spPr>
            <a:xfrm>
              <a:off x="2190" y="1792"/>
              <a:ext cx="530" cy="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43018" name="Line 19"/>
            <p:cNvSpPr/>
            <p:nvPr/>
          </p:nvSpPr>
          <p:spPr>
            <a:xfrm>
              <a:off x="3115" y="1792"/>
              <a:ext cx="565" cy="36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stealth" w="sm" len="lg"/>
            </a:ln>
          </p:spPr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6-4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布尔代数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036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077200" cy="4530725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例：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       设</a:t>
            </a:r>
            <a:r>
              <a:rPr lang="en-US" altLang="zh-CN" sz="2600" b="1" dirty="0">
                <a:latin typeface="Times New Roman" panose="02020603050405020304" pitchFamily="18" charset="0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</a:rPr>
              <a:t>是一非空集合，</a:t>
            </a: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</a:rPr>
              <a:t>(A)</a:t>
            </a:r>
            <a:r>
              <a:rPr lang="zh-CN" altLang="en-US" sz="2600" b="1" dirty="0">
                <a:latin typeface="Times New Roman" panose="02020603050405020304" pitchFamily="18" charset="0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</a:rPr>
              <a:t>的幂集，可以验证，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&lt; </a:t>
            </a: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</a:rPr>
              <a:t>(A), ∪, ∩, ~, 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600" b="1" dirty="0">
                <a:latin typeface="Times New Roman" panose="02020603050405020304" pitchFamily="18" charset="0"/>
              </a:rPr>
              <a:t>,  A&gt;</a:t>
            </a:r>
            <a:r>
              <a:rPr lang="zh-CN" altLang="en-US" sz="2600" b="1" dirty="0">
                <a:latin typeface="Times New Roman" panose="02020603050405020304" pitchFamily="18" charset="0"/>
              </a:rPr>
              <a:t>是个布尔代数</a:t>
            </a:r>
            <a:r>
              <a:rPr lang="en-US" altLang="zh-CN" sz="2600" b="1" dirty="0">
                <a:latin typeface="Times New Roman" panose="02020603050405020304" pitchFamily="18" charset="0"/>
              </a:rPr>
              <a:t>,</a:t>
            </a:r>
            <a:r>
              <a:rPr lang="zh-CN" altLang="en-US" sz="2600" b="1" dirty="0">
                <a:latin typeface="Times New Roman" panose="02020603050405020304" pitchFamily="18" charset="0"/>
              </a:rPr>
              <a:t>称此为集合代数，其中运算为∪</a:t>
            </a:r>
            <a:r>
              <a:rPr lang="en-US" altLang="zh-CN" sz="2600" b="1" dirty="0">
                <a:latin typeface="Times New Roman" panose="02020603050405020304" pitchFamily="18" charset="0"/>
              </a:rPr>
              <a:t>, ∩, ~,</a:t>
            </a:r>
            <a:r>
              <a:rPr lang="zh-CN" altLang="en-US" sz="2600" b="1" dirty="0">
                <a:latin typeface="Times New Roman" panose="02020603050405020304" pitchFamily="18" charset="0"/>
              </a:rPr>
              <a:t>最小元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600" b="1" dirty="0">
                <a:latin typeface="Times New Roman" panose="02020603050405020304" pitchFamily="18" charset="0"/>
              </a:rPr>
              <a:t>,</a:t>
            </a:r>
            <a:r>
              <a:rPr lang="zh-CN" altLang="en-US" sz="2600" b="1" dirty="0">
                <a:latin typeface="Times New Roman" panose="02020603050405020304" pitchFamily="18" charset="0"/>
              </a:rPr>
              <a:t>最大元</a:t>
            </a:r>
            <a:r>
              <a:rPr lang="en-US" altLang="zh-CN" sz="2600" b="1" dirty="0">
                <a:latin typeface="Times New Roman" panose="02020603050405020304" pitchFamily="18" charset="0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7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8195" name="Rectangle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431925"/>
            <a:ext cx="7848600" cy="1844675"/>
          </a:xfrm>
          <a:ln/>
        </p:spPr>
        <p:txBody>
          <a:bodyPr vert="horz" wrap="square" lIns="91440" tIns="45720" rIns="91440" bIns="45720" anchor="t" anchorCtr="0"/>
          <a:p>
            <a:pPr marL="389255" indent="-389255" defTabSz="914400" eaLnBrk="1" fontAlgn="t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295775" algn="l"/>
              </a:tabLst>
            </a:pPr>
            <a:r>
              <a:rPr lang="zh-CN" altLang="en-US" sz="2600" b="1" dirty="0">
                <a:latin typeface="Times New Roman" panose="02020603050405020304" pitchFamily="18" charset="0"/>
              </a:rPr>
              <a:t>例：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S={a,b,c}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9255" indent="-389255" defTabSz="914400" eaLnBrk="1" fontAlgn="t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295775" algn="l"/>
              </a:tabLst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Euclid Symbol" pitchFamily="18" charset="2"/>
              </a:rPr>
              <a:t>  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Euclid Symbol" pitchFamily="18" charset="2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</a:rPr>
              <a:t>(S)={φ,{a},{b},{c},{a,b},{b,c},{c,a},{a,b,c}}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389255" indent="-389255" defTabSz="914400" eaLnBrk="1" hangingPunct="1">
              <a:lnSpc>
                <a:spcPct val="120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>
                <a:tab pos="4295775" algn="l"/>
              </a:tabLst>
            </a:pPr>
            <a:r>
              <a:rPr lang="en-US" altLang="zh-CN" sz="2600" b="1" dirty="0">
                <a:latin typeface="Times New Roman" panose="02020603050405020304" pitchFamily="18" charset="0"/>
              </a:rPr>
              <a:t>    &lt;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Euclid Symbol" pitchFamily="18" charset="2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</a:rPr>
              <a:t>(S), 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∪,∩</a:t>
            </a:r>
            <a:r>
              <a:rPr lang="en-US" altLang="zh-CN" sz="2600" b="1" dirty="0">
                <a:latin typeface="Times New Roman" panose="02020603050405020304" pitchFamily="18" charset="0"/>
              </a:rPr>
              <a:t> &gt;</a:t>
            </a:r>
            <a:endParaRPr lang="en-US" altLang="zh-CN" sz="2600" b="1" dirty="0">
              <a:latin typeface="Times New Roman" panose="02020603050405020304" pitchFamily="18" charset="0"/>
            </a:endParaRPr>
          </a:p>
        </p:txBody>
      </p:sp>
      <p:grpSp>
        <p:nvGrpSpPr>
          <p:cNvPr id="8196" name="Group 4"/>
          <p:cNvGrpSpPr/>
          <p:nvPr/>
        </p:nvGrpSpPr>
        <p:grpSpPr>
          <a:xfrm>
            <a:off x="5861050" y="2727325"/>
            <a:ext cx="3200400" cy="3368675"/>
            <a:chOff x="3744" y="768"/>
            <a:chExt cx="2016" cy="2122"/>
          </a:xfrm>
        </p:grpSpPr>
        <p:graphicFrame>
          <p:nvGraphicFramePr>
            <p:cNvPr id="8201" name="Object 5"/>
            <p:cNvGraphicFramePr>
              <a:graphicFrameLocks noChangeAspect="1"/>
            </p:cNvGraphicFramePr>
            <p:nvPr/>
          </p:nvGraphicFramePr>
          <p:xfrm>
            <a:off x="3840" y="1008"/>
            <a:ext cx="1920" cy="1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1609725" imgH="1609725" progId="Paint.Picture">
                    <p:embed/>
                  </p:oleObj>
                </mc:Choice>
                <mc:Fallback>
                  <p:oleObj name="" r:id="rId1" imgW="1609725" imgH="1609725" progId="Paint.Picture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840" y="1008"/>
                          <a:ext cx="1920" cy="18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02" name="Group 6"/>
            <p:cNvGrpSpPr/>
            <p:nvPr/>
          </p:nvGrpSpPr>
          <p:grpSpPr>
            <a:xfrm>
              <a:off x="3744" y="768"/>
              <a:ext cx="1920" cy="2122"/>
              <a:chOff x="3744" y="768"/>
              <a:chExt cx="1920" cy="2122"/>
            </a:xfrm>
          </p:grpSpPr>
          <p:grpSp>
            <p:nvGrpSpPr>
              <p:cNvPr id="8203" name="Group 7"/>
              <p:cNvGrpSpPr/>
              <p:nvPr/>
            </p:nvGrpSpPr>
            <p:grpSpPr>
              <a:xfrm>
                <a:off x="3744" y="768"/>
                <a:ext cx="1920" cy="1680"/>
                <a:chOff x="1620" y="2688"/>
                <a:chExt cx="2700" cy="2340"/>
              </a:xfrm>
            </p:grpSpPr>
            <p:sp>
              <p:nvSpPr>
                <p:cNvPr id="8209" name="Text Box 8"/>
                <p:cNvSpPr txBox="1"/>
                <p:nvPr/>
              </p:nvSpPr>
              <p:spPr>
                <a:xfrm>
                  <a:off x="1800" y="4404"/>
                  <a:ext cx="72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solidFill>
                        <a:srgbClr val="0000CC"/>
                      </a:solidFill>
                      <a:latin typeface="Times New Roman" panose="02020603050405020304" pitchFamily="18" charset="0"/>
                    </a:rPr>
                    <a:t>{a}</a:t>
                  </a:r>
                  <a:endParaRPr lang="en-US" altLang="zh-CN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10" name="Text Box 9"/>
                <p:cNvSpPr txBox="1"/>
                <p:nvPr/>
              </p:nvSpPr>
              <p:spPr>
                <a:xfrm>
                  <a:off x="3420" y="4248"/>
                  <a:ext cx="72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solidFill>
                        <a:srgbClr val="0000CC"/>
                      </a:solidFill>
                      <a:latin typeface="Times New Roman" panose="02020603050405020304" pitchFamily="18" charset="0"/>
                    </a:rPr>
                    <a:t>  {c}</a:t>
                  </a:r>
                  <a:endParaRPr lang="en-US" altLang="zh-CN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11" name="Text Box 10"/>
                <p:cNvSpPr txBox="1"/>
                <p:nvPr/>
              </p:nvSpPr>
              <p:spPr>
                <a:xfrm>
                  <a:off x="2520" y="4404"/>
                  <a:ext cx="72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12" name="Text Box 11"/>
                <p:cNvSpPr txBox="1"/>
                <p:nvPr/>
              </p:nvSpPr>
              <p:spPr>
                <a:xfrm>
                  <a:off x="3420" y="3624"/>
                  <a:ext cx="90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solidFill>
                        <a:srgbClr val="0000CC"/>
                      </a:solidFill>
                      <a:latin typeface="Times New Roman" panose="02020603050405020304" pitchFamily="18" charset="0"/>
                    </a:rPr>
                    <a:t>  {b,c}</a:t>
                  </a:r>
                  <a:endParaRPr lang="en-US" altLang="zh-CN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13" name="Text Box 12"/>
                <p:cNvSpPr txBox="1"/>
                <p:nvPr/>
              </p:nvSpPr>
              <p:spPr>
                <a:xfrm>
                  <a:off x="2340" y="3624"/>
                  <a:ext cx="108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solidFill>
                        <a:srgbClr val="0000CC"/>
                      </a:solidFill>
                      <a:latin typeface="Times New Roman" panose="02020603050405020304" pitchFamily="18" charset="0"/>
                    </a:rPr>
                    <a:t>{a,c}</a:t>
                  </a:r>
                  <a:endParaRPr lang="en-US" altLang="zh-CN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14" name="Text Box 13"/>
                <p:cNvSpPr txBox="1"/>
                <p:nvPr/>
              </p:nvSpPr>
              <p:spPr>
                <a:xfrm>
                  <a:off x="1620" y="3624"/>
                  <a:ext cx="108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solidFill>
                        <a:srgbClr val="0000CC"/>
                      </a:solidFill>
                      <a:latin typeface="Times New Roman" panose="02020603050405020304" pitchFamily="18" charset="0"/>
                    </a:rPr>
                    <a:t>{a,b}</a:t>
                  </a:r>
                  <a:endParaRPr lang="en-US" altLang="zh-CN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15" name="Text Box 14"/>
                <p:cNvSpPr txBox="1"/>
                <p:nvPr/>
              </p:nvSpPr>
              <p:spPr>
                <a:xfrm>
                  <a:off x="2520" y="2688"/>
                  <a:ext cx="108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1" dirty="0">
                      <a:solidFill>
                        <a:srgbClr val="0000CC"/>
                      </a:solidFill>
                      <a:latin typeface="Times New Roman" panose="02020603050405020304" pitchFamily="18" charset="0"/>
                    </a:rPr>
                    <a:t>{a, b, c}</a:t>
                  </a:r>
                  <a:endParaRPr lang="en-US" altLang="zh-CN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204" name="Rectangle 15"/>
              <p:cNvSpPr/>
              <p:nvPr/>
            </p:nvSpPr>
            <p:spPr>
              <a:xfrm>
                <a:off x="4512" y="2640"/>
                <a:ext cx="28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φ</a:t>
                </a:r>
                <a:endParaRPr lang="en-US" altLang="zh-CN" sz="2000" b="1" dirty="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05" name="Line 16"/>
              <p:cNvSpPr/>
              <p:nvPr/>
            </p:nvSpPr>
            <p:spPr>
              <a:xfrm>
                <a:off x="4224" y="1680"/>
                <a:ext cx="432" cy="52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06" name="Line 17"/>
              <p:cNvSpPr/>
              <p:nvPr/>
            </p:nvSpPr>
            <p:spPr>
              <a:xfrm flipV="1">
                <a:off x="4656" y="1680"/>
                <a:ext cx="528" cy="52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07" name="Text Box 18"/>
              <p:cNvSpPr txBox="1"/>
              <p:nvPr/>
            </p:nvSpPr>
            <p:spPr>
              <a:xfrm>
                <a:off x="4656" y="2102"/>
                <a:ext cx="33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 dirty="0">
                    <a:solidFill>
                      <a:srgbClr val="0000CC"/>
                    </a:solidFill>
                    <a:latin typeface="Arial" panose="020B0604020202020204" pitchFamily="34" charset="0"/>
                  </a:rPr>
                  <a:t>{b}</a:t>
                </a:r>
                <a:endParaRPr lang="en-US" altLang="zh-CN" sz="2000" b="1" dirty="0">
                  <a:solidFill>
                    <a:srgbClr val="0000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08" name="Line 19"/>
              <p:cNvSpPr/>
              <p:nvPr/>
            </p:nvSpPr>
            <p:spPr>
              <a:xfrm>
                <a:off x="4656" y="2208"/>
                <a:ext cx="48" cy="43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98325" name="Text Box 21"/>
          <p:cNvSpPr txBox="1"/>
          <p:nvPr/>
        </p:nvSpPr>
        <p:spPr>
          <a:xfrm>
            <a:off x="685800" y="3276600"/>
            <a:ext cx="5189538" cy="152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对于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600" b="1" dirty="0">
                <a:latin typeface="Times New Roman" panose="02020603050405020304" pitchFamily="18" charset="0"/>
              </a:rPr>
              <a:t>P, 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600" b="1" dirty="0">
                <a:latin typeface="Times New Roman" panose="02020603050405020304" pitchFamily="18" charset="0"/>
              </a:rPr>
              <a:t>, 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Euclid Symbol" pitchFamily="18" charset="2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</a:rPr>
              <a:t>(S),</a:t>
            </a:r>
            <a:r>
              <a:rPr lang="zh-CN" altLang="en-US" sz="2600" b="1" dirty="0">
                <a:latin typeface="Times New Roman" panose="02020603050405020304" pitchFamily="18" charset="0"/>
              </a:rPr>
              <a:t>有</a:t>
            </a:r>
            <a:endParaRPr lang="zh-CN" altLang="en-US" sz="26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∩(Q∪R)= (</a:t>
            </a:r>
            <a:r>
              <a:rPr lang="en-US" altLang="zh-CN" sz="2600" b="1" dirty="0">
                <a:latin typeface="Times New Roman" panose="02020603050405020304" pitchFamily="18" charset="0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∩Q) ∪ (</a:t>
            </a:r>
            <a:r>
              <a:rPr lang="en-US" altLang="zh-CN" sz="2600" b="1" dirty="0">
                <a:latin typeface="Times New Roman" panose="02020603050405020304" pitchFamily="18" charset="0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∩R)</a:t>
            </a:r>
            <a:endParaRPr lang="en-US" altLang="zh-CN" sz="26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∪(Q∩R)= (</a:t>
            </a:r>
            <a:r>
              <a:rPr lang="en-US" altLang="zh-CN" sz="2600" b="1" dirty="0">
                <a:latin typeface="Times New Roman" panose="02020603050405020304" pitchFamily="18" charset="0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∪Q) ∩ (</a:t>
            </a:r>
            <a:r>
              <a:rPr lang="en-US" altLang="zh-CN" sz="2600" b="1" dirty="0">
                <a:latin typeface="Times New Roman" panose="02020603050405020304" pitchFamily="18" charset="0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∪R)</a:t>
            </a:r>
            <a:endParaRPr lang="en-US" altLang="zh-CN" sz="26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8326" name="Text Box 22"/>
          <p:cNvSpPr txBox="1"/>
          <p:nvPr/>
        </p:nvSpPr>
        <p:spPr>
          <a:xfrm>
            <a:off x="685800" y="5105400"/>
            <a:ext cx="4725988" cy="592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5000"/>
              </a:lnSpc>
              <a:buClr>
                <a:schemeClr val="accent1"/>
              </a:buClr>
              <a:buSzPct val="65000"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则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sym typeface="Euclid Symbol" pitchFamily="18" charset="2"/>
              </a:rPr>
              <a:t>P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(S),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&gt;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是一个分配格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9" name="Rectangle 2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6-2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分配格	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00" name="AutoShape 24">
            <a:hlinkClick r:id="" action="ppaction://hlinkshowjump?jump=lastslideviewed"/>
          </p:cNvPr>
          <p:cNvSpPr/>
          <p:nvPr/>
        </p:nvSpPr>
        <p:spPr>
          <a:xfrm>
            <a:off x="8839200" y="6553200"/>
            <a:ext cx="304800" cy="304800"/>
          </a:xfrm>
          <a:prstGeom prst="actionButtonReturn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5" grpId="0"/>
      <p:bldP spid="983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9219" name="Group 33"/>
          <p:cNvGrpSpPr/>
          <p:nvPr/>
        </p:nvGrpSpPr>
        <p:grpSpPr>
          <a:xfrm>
            <a:off x="152400" y="1143000"/>
            <a:ext cx="2881313" cy="2976563"/>
            <a:chOff x="612" y="300"/>
            <a:chExt cx="1815" cy="1875"/>
          </a:xfrm>
        </p:grpSpPr>
        <p:sp>
          <p:nvSpPr>
            <p:cNvPr id="9237" name="AutoShape 6"/>
            <p:cNvSpPr/>
            <p:nvPr/>
          </p:nvSpPr>
          <p:spPr>
            <a:xfrm>
              <a:off x="1449" y="542"/>
              <a:ext cx="46" cy="91"/>
            </a:xfrm>
            <a:prstGeom prst="flowChartConnector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9238" name="AutoShape 7"/>
            <p:cNvSpPr/>
            <p:nvPr/>
          </p:nvSpPr>
          <p:spPr>
            <a:xfrm>
              <a:off x="860" y="1201"/>
              <a:ext cx="46" cy="91"/>
            </a:xfrm>
            <a:prstGeom prst="flowChartConnector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9239" name="AutoShape 8"/>
            <p:cNvSpPr/>
            <p:nvPr/>
          </p:nvSpPr>
          <p:spPr>
            <a:xfrm>
              <a:off x="1452" y="1858"/>
              <a:ext cx="46" cy="91"/>
            </a:xfrm>
            <a:prstGeom prst="flowChartConnector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9240" name="AutoShape 9"/>
            <p:cNvSpPr/>
            <p:nvPr/>
          </p:nvSpPr>
          <p:spPr>
            <a:xfrm>
              <a:off x="2054" y="1199"/>
              <a:ext cx="46" cy="91"/>
            </a:xfrm>
            <a:prstGeom prst="flowChartConnector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9241" name="AutoShape 10"/>
            <p:cNvSpPr/>
            <p:nvPr/>
          </p:nvSpPr>
          <p:spPr>
            <a:xfrm>
              <a:off x="1450" y="1213"/>
              <a:ext cx="46" cy="91"/>
            </a:xfrm>
            <a:prstGeom prst="flowChartConnector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9242" name="AutoShape 11"/>
            <p:cNvSpPr/>
            <p:nvPr/>
          </p:nvSpPr>
          <p:spPr>
            <a:xfrm>
              <a:off x="884" y="588"/>
              <a:ext cx="1179" cy="1315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9243" name="Line 12"/>
            <p:cNvSpPr/>
            <p:nvPr/>
          </p:nvSpPr>
          <p:spPr>
            <a:xfrm>
              <a:off x="1474" y="588"/>
              <a:ext cx="0" cy="131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44" name="Text Box 13"/>
            <p:cNvSpPr txBox="1"/>
            <p:nvPr/>
          </p:nvSpPr>
          <p:spPr>
            <a:xfrm>
              <a:off x="1337" y="300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a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9245" name="Text Box 14"/>
            <p:cNvSpPr txBox="1"/>
            <p:nvPr/>
          </p:nvSpPr>
          <p:spPr>
            <a:xfrm>
              <a:off x="2109" y="1087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d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9246" name="Text Box 15"/>
            <p:cNvSpPr txBox="1"/>
            <p:nvPr/>
          </p:nvSpPr>
          <p:spPr>
            <a:xfrm>
              <a:off x="612" y="1087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b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9247" name="Text Box 16"/>
            <p:cNvSpPr txBox="1"/>
            <p:nvPr/>
          </p:nvSpPr>
          <p:spPr>
            <a:xfrm>
              <a:off x="1474" y="1087"/>
              <a:ext cx="22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c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9248" name="Text Box 17"/>
            <p:cNvSpPr txBox="1"/>
            <p:nvPr/>
          </p:nvSpPr>
          <p:spPr>
            <a:xfrm>
              <a:off x="1337" y="1887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e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9220" name="Group 30"/>
          <p:cNvGrpSpPr/>
          <p:nvPr/>
        </p:nvGrpSpPr>
        <p:grpSpPr>
          <a:xfrm>
            <a:off x="1066800" y="3352800"/>
            <a:ext cx="2305050" cy="3265488"/>
            <a:chOff x="3243" y="1253"/>
            <a:chExt cx="1452" cy="2057"/>
          </a:xfrm>
        </p:grpSpPr>
        <p:grpSp>
          <p:nvGrpSpPr>
            <p:cNvPr id="9226" name="Group 24"/>
            <p:cNvGrpSpPr/>
            <p:nvPr/>
          </p:nvGrpSpPr>
          <p:grpSpPr>
            <a:xfrm>
              <a:off x="3470" y="1480"/>
              <a:ext cx="816" cy="1587"/>
              <a:chOff x="3470" y="1480"/>
              <a:chExt cx="816" cy="1587"/>
            </a:xfrm>
          </p:grpSpPr>
          <p:sp>
            <p:nvSpPr>
              <p:cNvPr id="9232" name="Line 19"/>
              <p:cNvSpPr/>
              <p:nvPr/>
            </p:nvSpPr>
            <p:spPr>
              <a:xfrm flipH="1">
                <a:off x="3470" y="1480"/>
                <a:ext cx="408" cy="63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33" name="Line 20"/>
              <p:cNvSpPr/>
              <p:nvPr/>
            </p:nvSpPr>
            <p:spPr>
              <a:xfrm>
                <a:off x="3878" y="1480"/>
                <a:ext cx="408" cy="58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34" name="Line 21"/>
              <p:cNvSpPr/>
              <p:nvPr/>
            </p:nvSpPr>
            <p:spPr>
              <a:xfrm>
                <a:off x="4286" y="2069"/>
                <a:ext cx="0" cy="68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35" name="Line 22"/>
              <p:cNvSpPr/>
              <p:nvPr/>
            </p:nvSpPr>
            <p:spPr>
              <a:xfrm flipH="1">
                <a:off x="3878" y="2750"/>
                <a:ext cx="408" cy="31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36" name="Line 23"/>
              <p:cNvSpPr/>
              <p:nvPr/>
            </p:nvSpPr>
            <p:spPr>
              <a:xfrm>
                <a:off x="3470" y="2115"/>
                <a:ext cx="408" cy="95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227" name="Text Box 25"/>
            <p:cNvSpPr txBox="1"/>
            <p:nvPr/>
          </p:nvSpPr>
          <p:spPr>
            <a:xfrm>
              <a:off x="3787" y="1253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a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9228" name="Text Box 26"/>
            <p:cNvSpPr txBox="1"/>
            <p:nvPr/>
          </p:nvSpPr>
          <p:spPr>
            <a:xfrm>
              <a:off x="3243" y="1979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b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9229" name="Text Box 27"/>
            <p:cNvSpPr txBox="1"/>
            <p:nvPr/>
          </p:nvSpPr>
          <p:spPr>
            <a:xfrm>
              <a:off x="4377" y="1933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c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9230" name="Text Box 28"/>
            <p:cNvSpPr txBox="1"/>
            <p:nvPr/>
          </p:nvSpPr>
          <p:spPr>
            <a:xfrm>
              <a:off x="4332" y="2659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d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9231" name="Text Box 29"/>
            <p:cNvSpPr txBox="1"/>
            <p:nvPr/>
          </p:nvSpPr>
          <p:spPr>
            <a:xfrm>
              <a:off x="3696" y="3022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e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99359" name="Text Box 31"/>
          <p:cNvSpPr txBox="1"/>
          <p:nvPr/>
        </p:nvSpPr>
        <p:spPr>
          <a:xfrm>
            <a:off x="3124200" y="1524000"/>
            <a:ext cx="5105400" cy="885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b∧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c∨d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b ∧ a=b</a:t>
            </a:r>
            <a:endParaRPr lang="en-US" altLang="zh-CN" sz="26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b∧c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）∨（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b∧d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e∨e = e</a:t>
            </a:r>
            <a:endParaRPr lang="en-US" altLang="zh-CN" sz="26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9360" name="Text Box 32"/>
          <p:cNvSpPr txBox="1"/>
          <p:nvPr/>
        </p:nvSpPr>
        <p:spPr>
          <a:xfrm>
            <a:off x="3124200" y="4652963"/>
            <a:ext cx="5486400" cy="885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c∧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b∨d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c∧a = c</a:t>
            </a:r>
            <a:endParaRPr lang="en-US" altLang="zh-CN" sz="26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c∧b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）∨（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c∧d</a:t>
            </a:r>
            <a:r>
              <a:rPr lang="zh-CN" altLang="en-US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e∨d = d</a:t>
            </a:r>
            <a:endParaRPr lang="en-US" altLang="zh-CN" sz="26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9362" name="Text Box 34"/>
          <p:cNvSpPr txBox="1"/>
          <p:nvPr/>
        </p:nvSpPr>
        <p:spPr>
          <a:xfrm>
            <a:off x="3276600" y="2514600"/>
            <a:ext cx="5410200" cy="2012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注意：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一个格是分配格的充要条件是该格中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没有任何子格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与这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两个五元素格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中的任一个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同构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。这两个五元素格分别称为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钻石格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和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五角格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9224" name="AutoShape 36">
            <a:hlinkClick r:id="" action="ppaction://hlinkshowjump?jump=previousslide"/>
          </p:cNvPr>
          <p:cNvSpPr/>
          <p:nvPr/>
        </p:nvSpPr>
        <p:spPr>
          <a:xfrm>
            <a:off x="8686800" y="6553200"/>
            <a:ext cx="457200" cy="304800"/>
          </a:xfrm>
          <a:prstGeom prst="actionButtonBackPrevious">
            <a:avLst/>
          </a:prstGeom>
          <a:solidFill>
            <a:srgbClr val="00CC99"/>
          </a:solidFill>
          <a:ln w="952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9225" name="Rectangle 37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6-2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分配格	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9" grpId="0"/>
      <p:bldP spid="99360" grpId="0"/>
      <p:bldP spid="993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10243" name="Group 14"/>
          <p:cNvGrpSpPr/>
          <p:nvPr/>
        </p:nvGrpSpPr>
        <p:grpSpPr>
          <a:xfrm>
            <a:off x="2895600" y="1219200"/>
            <a:ext cx="2133600" cy="2895600"/>
            <a:chOff x="1776" y="912"/>
            <a:chExt cx="1344" cy="1824"/>
          </a:xfrm>
        </p:grpSpPr>
        <p:sp>
          <p:nvSpPr>
            <p:cNvPr id="10246" name="AutoShape 3"/>
            <p:cNvSpPr/>
            <p:nvPr/>
          </p:nvSpPr>
          <p:spPr>
            <a:xfrm rot="-5417108">
              <a:off x="1752" y="1366"/>
              <a:ext cx="1293" cy="864"/>
            </a:xfrm>
            <a:prstGeom prst="hexagon">
              <a:avLst>
                <a:gd name="adj" fmla="val 37115"/>
                <a:gd name="vf" fmla="val 11547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10247" name="Text Box 4"/>
            <p:cNvSpPr txBox="1"/>
            <p:nvPr/>
          </p:nvSpPr>
          <p:spPr>
            <a:xfrm>
              <a:off x="2256" y="912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a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248" name="Text Box 5"/>
            <p:cNvSpPr txBox="1"/>
            <p:nvPr/>
          </p:nvSpPr>
          <p:spPr>
            <a:xfrm>
              <a:off x="1776" y="1296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b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249" name="Text Box 6"/>
            <p:cNvSpPr txBox="1"/>
            <p:nvPr/>
          </p:nvSpPr>
          <p:spPr>
            <a:xfrm>
              <a:off x="2832" y="134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c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250" name="Text Box 7"/>
            <p:cNvSpPr txBox="1"/>
            <p:nvPr/>
          </p:nvSpPr>
          <p:spPr>
            <a:xfrm>
              <a:off x="1776" y="1968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d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251" name="Text Box 8"/>
            <p:cNvSpPr txBox="1"/>
            <p:nvPr/>
          </p:nvSpPr>
          <p:spPr>
            <a:xfrm>
              <a:off x="2832" y="1968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f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252" name="Text Box 9"/>
            <p:cNvSpPr txBox="1"/>
            <p:nvPr/>
          </p:nvSpPr>
          <p:spPr>
            <a:xfrm>
              <a:off x="2304" y="2448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g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10253" name="Oval 10"/>
            <p:cNvSpPr/>
            <p:nvPr/>
          </p:nvSpPr>
          <p:spPr>
            <a:xfrm>
              <a:off x="2376" y="1776"/>
              <a:ext cx="48" cy="4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10254" name="Line 11"/>
            <p:cNvSpPr/>
            <p:nvPr/>
          </p:nvSpPr>
          <p:spPr>
            <a:xfrm>
              <a:off x="2400" y="1152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5" name="Line 12"/>
            <p:cNvSpPr/>
            <p:nvPr/>
          </p:nvSpPr>
          <p:spPr>
            <a:xfrm>
              <a:off x="2400" y="1824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6" name="Text Box 13"/>
            <p:cNvSpPr txBox="1"/>
            <p:nvPr/>
          </p:nvSpPr>
          <p:spPr>
            <a:xfrm>
              <a:off x="2400" y="1680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Arial" panose="020B0604020202020204" pitchFamily="34" charset="0"/>
                </a:rPr>
                <a:t>e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0244" name="Text Box 15"/>
          <p:cNvSpPr txBox="1"/>
          <p:nvPr/>
        </p:nvSpPr>
        <p:spPr>
          <a:xfrm>
            <a:off x="533400" y="4191000"/>
            <a:ext cx="8229600" cy="1292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&lt;{a, b, d, g, c}, </a:t>
            </a:r>
            <a:r>
              <a:rPr lang="en-US" altLang="zh-CN" sz="26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≼ </a:t>
            </a:r>
            <a:r>
              <a:rPr lang="en-US" altLang="zh-CN" sz="2600" b="1" dirty="0">
                <a:latin typeface="Times New Roman" panose="02020603050405020304" pitchFamily="18" charset="0"/>
              </a:rPr>
              <a:t>&gt; </a:t>
            </a:r>
            <a:r>
              <a:rPr lang="zh-CN" altLang="en-US" sz="2600" b="1" dirty="0">
                <a:latin typeface="Times New Roman" panose="02020603050405020304" pitchFamily="18" charset="0"/>
              </a:rPr>
              <a:t>是格 </a:t>
            </a:r>
            <a:r>
              <a:rPr lang="en-US" altLang="zh-CN" sz="2600" b="1" dirty="0">
                <a:latin typeface="Times New Roman" panose="02020603050405020304" pitchFamily="18" charset="0"/>
              </a:rPr>
              <a:t>&lt;{a, b, c, d, e, f, g}, </a:t>
            </a:r>
            <a:r>
              <a:rPr lang="en-US" altLang="zh-CN" sz="26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</a:rPr>
              <a:t>的子格，该子格与五角格同构。所以</a:t>
            </a:r>
            <a:r>
              <a:rPr lang="en-US" altLang="zh-CN" sz="2600" b="1" dirty="0">
                <a:latin typeface="Times New Roman" panose="02020603050405020304" pitchFamily="18" charset="0"/>
              </a:rPr>
              <a:t>&lt;{a, b, c, d, e, f, g}, </a:t>
            </a:r>
            <a:r>
              <a:rPr lang="en-US" altLang="zh-CN" sz="26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</a:rPr>
              <a:t>不是分配格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  <p:sp>
        <p:nvSpPr>
          <p:cNvPr id="10245" name="Rectangle 16"/>
          <p:cNvSpPr/>
          <p:nvPr/>
        </p:nvSpPr>
        <p:spPr>
          <a:xfrm>
            <a:off x="1150938" y="0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6-2</a:t>
            </a:r>
            <a:r>
              <a:rPr lang="en-US" altLang="zh-CN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分配格	</a:t>
            </a:r>
            <a:endParaRPr lang="zh-CN" altLang="en-US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1267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229600" cy="1223963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如果格中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交对并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是分配的，那么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并对交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也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是分配的，反之亦然。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484" name="Rectangle 4"/>
          <p:cNvSpPr/>
          <p:nvPr/>
        </p:nvSpPr>
        <p:spPr>
          <a:xfrm>
            <a:off x="533400" y="2743200"/>
            <a:ext cx="8064500" cy="2870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证明：已知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  (b  c) = (a  b)  (a  c)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(a  b)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 (a  c) = (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(a  b)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 a)  (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(a  b)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 c)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			     = a  ((a  b)  c)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			     = a ((a  c)  (b  c))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			     = (a  (a  c))  (b  c)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			     = a  (b  c)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即：并对交也是分配的。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69" name="Rectangle 7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6-2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分配格	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6-2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分配格	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2" name="Rectangle 4"/>
          <p:cNvSpPr>
            <a:spLocks noGrp="1"/>
          </p:cNvSpPr>
          <p:nvPr>
            <p:ph idx="1" hasCustomPrompt="1"/>
          </p:nvPr>
        </p:nvSpPr>
        <p:spPr>
          <a:xfrm>
            <a:off x="457200" y="1371600"/>
            <a:ext cx="8229600" cy="6477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每个链均是分配格。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1381" name="Rectangle 5"/>
          <p:cNvSpPr/>
          <p:nvPr/>
        </p:nvSpPr>
        <p:spPr>
          <a:xfrm>
            <a:off x="457200" y="1905000"/>
            <a:ext cx="7010400" cy="3902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&lt;A,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是链。则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&lt;A,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一定是格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342900" indent="-342900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对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cA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342900" indent="-342900" eaLnBrk="1" hangingPunct="1">
              <a:lnSpc>
                <a:spcPct val="120000"/>
              </a:lnSpc>
              <a:buAutoNum type="arabicParenBoth"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若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a≼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 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或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a≼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c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，则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  (b  c) = a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342900" indent="-342900" eaLnBrk="1" hangingPunct="1">
              <a:lnSpc>
                <a:spcPct val="120000"/>
              </a:lnSpc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       (a  b)  (a  c) = a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342900" indent="-342900" eaLnBrk="1" hangingPunct="1">
              <a:lnSpc>
                <a:spcPct val="120000"/>
              </a:lnSpc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即：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  (b  c) = (a  b)  (a  c)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342900" indent="-342900" eaLnBrk="1" hangingPunct="1">
              <a:lnSpc>
                <a:spcPct val="120000"/>
              </a:lnSpc>
              <a:buNone/>
            </a:pP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(2)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若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≼a 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且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c≼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，则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  (b  c) = b  c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342900" indent="-342900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		            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(a  b)  (a  c) = b  c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342900" indent="-342900" eaLnBrk="1" hangingPunct="1">
              <a:lnSpc>
                <a:spcPct val="120000"/>
              </a:lnSpc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即：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  (b  c)  = (a  b)  (a  c)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13315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8229600" cy="1295400"/>
          </a:xfrm>
          <a:ln/>
        </p:spPr>
        <p:txBody>
          <a:bodyPr vert="horz" wrap="square" lIns="91440" tIns="45720" rIns="91440" bIns="45720" anchor="t" anchorCtr="0"/>
          <a:p>
            <a:pPr marL="663575" indent="-663575" eaLnBrk="1" hangingPunct="1">
              <a:lnSpc>
                <a:spcPct val="120000"/>
              </a:lnSpc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&lt;A,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≼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是一个分配格，对于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a, b, cA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，如果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ab = ac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和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ab = ac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成立，则必有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b=c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02404" name="Text Box 4"/>
          <p:cNvSpPr txBox="1"/>
          <p:nvPr/>
        </p:nvSpPr>
        <p:spPr>
          <a:xfrm>
            <a:off x="457200" y="2590800"/>
            <a:ext cx="8215313" cy="3425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证明：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  b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） 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=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（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  c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） 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c =c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而  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  b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） 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= (a  c)  (b  c)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                      = (a  b)  (b  c)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                      = b 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  c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）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                 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 b 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  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）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                 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 b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所以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b=c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3317" name="Rectangle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6-2</a:t>
            </a:r>
            <a:r>
              <a:rPr lang="en-US" altLang="zh-CN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分配格	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8" name="AutoShape 7">
            <a:hlinkClick r:id="" action="ppaction://hlinkshowjump?jump=lastslideviewed"/>
          </p:cNvPr>
          <p:cNvSpPr/>
          <p:nvPr/>
        </p:nvSpPr>
        <p:spPr>
          <a:xfrm>
            <a:off x="8763000" y="6629400"/>
            <a:ext cx="381000" cy="228600"/>
          </a:xfrm>
          <a:prstGeom prst="actionButtonReturn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6402</Words>
  <Application>WPS 演示</Application>
  <PresentationFormat>全屏显示(4:3)</PresentationFormat>
  <Paragraphs>680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6" baseType="lpstr">
      <vt:lpstr>Arial</vt:lpstr>
      <vt:lpstr>宋体</vt:lpstr>
      <vt:lpstr>Wingdings</vt:lpstr>
      <vt:lpstr>Tahoma</vt:lpstr>
      <vt:lpstr>Times New Roman</vt:lpstr>
      <vt:lpstr>黑体</vt:lpstr>
      <vt:lpstr>Symbol</vt:lpstr>
      <vt:lpstr>Lucida Sans Unicode</vt:lpstr>
      <vt:lpstr>Euclid Symbol</vt:lpstr>
      <vt:lpstr>Symbol</vt:lpstr>
      <vt:lpstr>仿宋_GB2312</vt:lpstr>
      <vt:lpstr>仿宋</vt:lpstr>
      <vt:lpstr>微软雅黑</vt:lpstr>
      <vt:lpstr>Arial Unicode MS</vt:lpstr>
      <vt:lpstr>Blends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王振英</dc:creator>
  <cp:lastModifiedBy>芬迪</cp:lastModifiedBy>
  <cp:revision>432</cp:revision>
  <cp:lastPrinted>2002-10-18T03:41:06Z</cp:lastPrinted>
  <dcterms:created xsi:type="dcterms:W3CDTF">2002-11-11T14:37:32Z</dcterms:created>
  <dcterms:modified xsi:type="dcterms:W3CDTF">2021-05-19T14:17:34Z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0A110E4BA035436684C1C81C204A55A3</vt:lpwstr>
  </property>
  <property fmtid="{D5CDD505-2E9C-101B-9397-08002B2CF9AE}" pid="3" name="KSOProductBuildVer">
    <vt:lpwstr>2052-11.1.0.10495</vt:lpwstr>
  </property>
</Properties>
</file>