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3"/>
  </p:handoutMasterIdLst>
  <p:sldIdLst>
    <p:sldId id="314" r:id="rId3"/>
    <p:sldId id="315" r:id="rId4"/>
    <p:sldId id="316"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58" r:id="rId27"/>
    <p:sldId id="340" r:id="rId28"/>
    <p:sldId id="359" r:id="rId29"/>
    <p:sldId id="341" r:id="rId30"/>
    <p:sldId id="360" r:id="rId31"/>
    <p:sldId id="343" r:id="rId32"/>
    <p:sldId id="344" r:id="rId33"/>
    <p:sldId id="345" r:id="rId34"/>
    <p:sldId id="346" r:id="rId35"/>
    <p:sldId id="347" r:id="rId36"/>
    <p:sldId id="348" r:id="rId37"/>
    <p:sldId id="349" r:id="rId38"/>
    <p:sldId id="350" r:id="rId39"/>
    <p:sldId id="351" r:id="rId40"/>
    <p:sldId id="352" r:id="rId41"/>
    <p:sldId id="361" r:id="rId42"/>
    <p:sldId id="362" r:id="rId43"/>
    <p:sldId id="363" r:id="rId44"/>
    <p:sldId id="353" r:id="rId45"/>
    <p:sldId id="354" r:id="rId46"/>
    <p:sldId id="355" r:id="rId47"/>
    <p:sldId id="356" r:id="rId48"/>
    <p:sldId id="357" r:id="rId49"/>
    <p:sldId id="364" r:id="rId50"/>
    <p:sldId id="365" r:id="rId52"/>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9"/>
    <p:restoredTop sz="93544"/>
  </p:normalViewPr>
  <p:slideViewPr>
    <p:cSldViewPr showGuides="1">
      <p:cViewPr varScale="1">
        <p:scale>
          <a:sx n="76" d="100"/>
          <a:sy n="76" d="100"/>
        </p:scale>
        <p:origin x="1422" y="96"/>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A87FA586-11EA-47F8-AE4C-4EFBAC90EABF}" type="slidenum">
              <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p:txBody>
          <a:bodyPr wrap="square" lIns="91440" tIns="45720" rIns="91440" bIns="45720" anchor="t" anchorCtr="0"/>
          <a:p>
            <a:pPr lvl="0"/>
            <a:endParaRPr lang="zh-CN" altLang="en-US" dirty="0">
              <a:latin typeface="Arial" panose="020B0604020202020204" pitchFamily="34" charset="0"/>
            </a:endParaRPr>
          </a:p>
        </p:txBody>
      </p:sp>
      <p:sp>
        <p:nvSpPr>
          <p:cNvPr id="5325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nchorCtr="0"/>
          <a:p>
            <a:pPr lvl="0"/>
            <a:endParaRPr lang="zh-CN" altLang="en-US" dirty="0">
              <a:latin typeface="Arial" panose="020B0604020202020204" pitchFamily="34" charset="0"/>
            </a:endParaRPr>
          </a:p>
        </p:txBody>
      </p:sp>
      <p:sp>
        <p:nvSpPr>
          <p:cNvPr id="5530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24" name="Rectangle 14"/>
          <p:cNvSpPr>
            <a:spLocks noGrp="1" noChangeArrowheads="1"/>
          </p:cNvSpPr>
          <p:nvPr>
            <p:ph type="dt" sz="half" idx="2"/>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727ACD9-0875-427C-9341-D3C23C298C7D}"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3AD1F36-0809-4060-97F2-B57A6C99A8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3075" y="76200"/>
            <a:ext cx="21209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457200" y="76200"/>
            <a:ext cx="6213475" cy="57912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3AD1F36-0809-4060-97F2-B57A6C99A8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marL="0" indent="0">
              <a:lnSpc>
                <a:spcPct val="120000"/>
              </a:lnSpc>
              <a:spcBef>
                <a:spcPts val="0"/>
              </a:spcBef>
              <a:buNone/>
              <a:defRPr sz="2600" b="1" i="0" baseline="0">
                <a:latin typeface="Times New Roman" panose="02020603050405020304" pitchFamily="18" charset="0"/>
                <a:ea typeface="黑体" panose="02010609060101010101" pitchFamily="2" charset="-122"/>
              </a:defRPr>
            </a:lvl1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3AD1F36-0809-4060-97F2-B57A6C99A8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3AD1F36-0809-4060-97F2-B57A6C99A8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457200" y="1752600"/>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419600" y="1752600"/>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3AD1F36-0809-4060-97F2-B57A6C99A8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3AD1F36-0809-4060-97F2-B57A6C99A8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3AD1F36-0809-4060-97F2-B57A6C99A8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3AD1F36-0809-4060-97F2-B57A6C99A8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3AD1F36-0809-4060-97F2-B57A6C99A8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3AD1F36-0809-4060-97F2-B57A6C99A8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557213"/>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557213"/>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979488"/>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979488"/>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9064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449263"/>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2398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76200"/>
            <a:ext cx="7793037"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457200" y="17526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85" name="Rectangle 13"/>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B3AD1F36-0809-4060-97F2-B57A6C99A8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323850" y="1377950"/>
            <a:ext cx="7924800" cy="701675"/>
          </a:xfrm>
        </p:spPr>
        <p:txBody>
          <a:bodyPr vert="horz" wrap="square" lIns="91440" tIns="45720" rIns="91440" bIns="45720" anchor="b" anchorCtr="0"/>
          <a:p>
            <a:pPr eaLnBrk="1" hangingPunct="1"/>
            <a:r>
              <a:rPr kumimoji="1" lang="zh-CN" altLang="en-US" sz="2800" kern="1200" dirty="0">
                <a:latin typeface="黑体" panose="02010609060101010101" pitchFamily="2" charset="-122"/>
                <a:ea typeface="黑体" panose="02010609060101010101" pitchFamily="2" charset="-122"/>
                <a:cs typeface="+mj-cs"/>
              </a:rPr>
              <a:t>一、欧拉图 </a:t>
            </a:r>
            <a:endParaRPr kumimoji="1" lang="zh-CN" altLang="en-US" sz="2800" kern="1200" dirty="0">
              <a:latin typeface="黑体" panose="02010609060101010101" pitchFamily="2" charset="-122"/>
              <a:ea typeface="黑体" panose="02010609060101010101" pitchFamily="2" charset="-122"/>
              <a:cs typeface="+mj-cs"/>
            </a:endParaRPr>
          </a:p>
        </p:txBody>
      </p:sp>
      <p:sp>
        <p:nvSpPr>
          <p:cNvPr id="1110019" name="Rectangle 3"/>
          <p:cNvSpPr>
            <a:spLocks noGrp="1" noChangeArrowheads="1"/>
          </p:cNvSpPr>
          <p:nvPr>
            <p:ph idx="1" hasCustomPrompt="1"/>
          </p:nvPr>
        </p:nvSpPr>
        <p:spPr>
          <a:xfrm>
            <a:off x="1296988" y="1997075"/>
            <a:ext cx="5918200" cy="3749675"/>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主要内容：</a:t>
            </a:r>
            <a:endParaRPr kumimoji="1" lang="zh-CN" altLang="en-US" sz="2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en-US" altLang="zh-CN" sz="2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1 </a:t>
            </a:r>
            <a:r>
              <a:rPr kumimoji="1" lang="zh-CN" altLang="en-US" sz="2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zh-CN" altLang="en-US" sz="2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欧拉图的定义</a:t>
            </a:r>
            <a:endParaRPr kumimoji="1" lang="zh-CN" altLang="en-US" sz="2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45000"/>
              </a:lnSpc>
              <a:spcBef>
                <a:spcPts val="0"/>
              </a:spcBef>
              <a:spcAft>
                <a:spcPct val="0"/>
              </a:spcAft>
              <a:buClr>
                <a:schemeClr val="folHlink"/>
              </a:buClr>
              <a:buSzPct val="60000"/>
              <a:buFont typeface="Wingdings" panose="05000000000000000000" pitchFamily="2" charset="2"/>
              <a:buNone/>
              <a:defRPr/>
            </a:pPr>
            <a:r>
              <a:rPr kumimoji="1" lang="en-US" altLang="zh-CN" sz="2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2</a:t>
            </a:r>
            <a:r>
              <a:rPr kumimoji="1" lang="zh-CN" altLang="en-US" sz="2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 </a:t>
            </a:r>
            <a:r>
              <a:rPr kumimoji="1" lang="zh-CN" altLang="en-US" sz="2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欧拉图的判定</a:t>
            </a:r>
            <a:endParaRPr kumimoji="1" lang="zh-CN" altLang="en-US" sz="2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45000"/>
              </a:lnSpc>
              <a:spcBef>
                <a:spcPts val="0"/>
              </a:spcBef>
              <a:spcAft>
                <a:spcPct val="0"/>
              </a:spcAft>
              <a:buClr>
                <a:schemeClr val="folHlink"/>
              </a:buClr>
              <a:buSzPct val="60000"/>
              <a:buFont typeface="Wingdings" panose="05000000000000000000" pitchFamily="2" charset="2"/>
              <a:buNone/>
              <a:defRPr/>
            </a:pPr>
            <a:r>
              <a:rPr kumimoji="1" lang="en-US" altLang="zh-CN" sz="2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3</a:t>
            </a:r>
            <a:r>
              <a:rPr kumimoji="1" lang="zh-CN" altLang="en-US" sz="2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zh-CN" altLang="en-US" sz="2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 建模：欧拉图应用</a:t>
            </a:r>
            <a:endParaRPr kumimoji="1" lang="zh-CN" altLang="en-US" sz="2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45000"/>
              </a:lnSpc>
              <a:spcBef>
                <a:spcPts val="0"/>
              </a:spcBef>
              <a:spcAft>
                <a:spcPct val="0"/>
              </a:spcAft>
              <a:buClr>
                <a:schemeClr val="folHlink"/>
              </a:buClr>
              <a:buSzPct val="60000"/>
              <a:buFont typeface="Wingdings" panose="05000000000000000000" pitchFamily="2" charset="2"/>
              <a:buNone/>
              <a:defRPr/>
            </a:pPr>
            <a:r>
              <a:rPr kumimoji="1" lang="zh-CN" altLang="en-US" sz="2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重点：</a:t>
            </a:r>
            <a:r>
              <a:rPr kumimoji="1" lang="zh-CN" altLang="en-US" sz="2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欧拉图判定定理</a:t>
            </a:r>
            <a:endParaRPr kumimoji="1" lang="zh-CN" altLang="en-US" sz="2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4100"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idx="1" hasCustomPrompt="1"/>
          </p:nvPr>
        </p:nvSpPr>
        <p:spPr>
          <a:xfrm>
            <a:off x="685800" y="1428750"/>
            <a:ext cx="7772400" cy="4953000"/>
          </a:xfrm>
        </p:spPr>
        <p:txBody>
          <a:bodyPr vert="horz" wrap="square" lIns="91440" tIns="45720" rIns="91440" bIns="45720" anchor="t" anchorCtr="0"/>
          <a:p>
            <a:pPr eaLnBrk="1" hangingPunct="1">
              <a:spcBef>
                <a:spcPct val="0"/>
              </a:spcBef>
              <a:buSzPct val="60000"/>
            </a:pPr>
            <a:r>
              <a:rPr kumimoji="1" lang="zh-CN" altLang="en-US" kern="1200" dirty="0">
                <a:solidFill>
                  <a:srgbClr val="FF0000"/>
                </a:solidFill>
                <a:latin typeface="Times New Roman" panose="02020603050405020304" pitchFamily="18" charset="0"/>
                <a:ea typeface="黑体" panose="02010609060101010101" pitchFamily="2" charset="-122"/>
                <a:cs typeface="+mn-cs"/>
              </a:rPr>
              <a:t>推论   </a:t>
            </a:r>
            <a:r>
              <a:rPr kumimoji="1" lang="zh-CN" altLang="en-US" kern="1200" dirty="0">
                <a:latin typeface="Times New Roman" panose="02020603050405020304" pitchFamily="18" charset="0"/>
                <a:ea typeface="黑体" panose="02010609060101010101" pitchFamily="2" charset="-122"/>
                <a:cs typeface="+mn-cs"/>
              </a:rPr>
              <a:t>无向图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具有一条欧拉回路，当且仅当</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是连通的，并且所有结点度数为偶数。</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    由于有了欧拉路和欧拉回路的判别准则，因此哥尼斯堡七桥问题立即有了确切的答案，因为有四个结点的度数皆为奇数，故欧拉路必不存在。</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13315" name="标题 1"/>
          <p:cNvSpPr>
            <a:spLocks noGrp="1"/>
          </p:cNvSpPr>
          <p:nvPr>
            <p:ph type="title"/>
          </p:nvPr>
        </p:nvSpPr>
        <p:spPr/>
        <p:txBody>
          <a:bodyPr vert="horz" wrap="square" lIns="91440" tIns="45720" rIns="91440" bIns="45720" anchor="b" anchorCtr="0"/>
          <a:p>
            <a:endParaRPr kumimoji="1" lang="zh-CN" altLang="en-US" kern="1200" dirty="0">
              <a:latin typeface="黑体" panose="02010609060101010101" pitchFamily="2" charset="-122"/>
              <a:ea typeface="黑体" panose="02010609060101010101" pitchFamily="2" charset="-122"/>
              <a:cs typeface="+mj-cs"/>
            </a:endParaRPr>
          </a:p>
        </p:txBody>
      </p:sp>
      <p:sp>
        <p:nvSpPr>
          <p:cNvPr id="13316"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192213" y="1549400"/>
            <a:ext cx="7772400" cy="579438"/>
          </a:xfrm>
        </p:spPr>
        <p:txBody>
          <a:bodyPr vert="horz" wrap="square" lIns="91440" tIns="45720" rIns="91440" bIns="45720" anchor="b" anchorCtr="0"/>
          <a:p>
            <a:pPr eaLnBrk="1" hangingPunct="1"/>
            <a:r>
              <a:rPr kumimoji="1" lang="zh-CN" altLang="en-US" sz="2800" kern="1200" dirty="0">
                <a:latin typeface="Comic Sans MS" panose="030F0702030302020204" pitchFamily="66" charset="0"/>
                <a:ea typeface="黑体" panose="02010609060101010101" pitchFamily="2" charset="-122"/>
                <a:cs typeface="+mj-cs"/>
              </a:rPr>
              <a:t>欧拉图的判定示例</a:t>
            </a:r>
            <a:endParaRPr kumimoji="1" lang="zh-CN" altLang="en-US" sz="2800" kern="1200" dirty="0">
              <a:latin typeface="Comic Sans MS" panose="030F0702030302020204" pitchFamily="66" charset="0"/>
              <a:ea typeface="黑体" panose="02010609060101010101" pitchFamily="2" charset="-122"/>
              <a:cs typeface="+mj-cs"/>
            </a:endParaRPr>
          </a:p>
        </p:txBody>
      </p:sp>
      <p:grpSp>
        <p:nvGrpSpPr>
          <p:cNvPr id="14339" name="Group 5"/>
          <p:cNvGrpSpPr/>
          <p:nvPr/>
        </p:nvGrpSpPr>
        <p:grpSpPr>
          <a:xfrm>
            <a:off x="2894013" y="2632075"/>
            <a:ext cx="2089150" cy="2303463"/>
            <a:chOff x="1344" y="1536"/>
            <a:chExt cx="1680" cy="1728"/>
          </a:xfrm>
        </p:grpSpPr>
        <p:sp>
          <p:nvSpPr>
            <p:cNvPr id="14356" name="Rectangle 6"/>
            <p:cNvSpPr/>
            <p:nvPr/>
          </p:nvSpPr>
          <p:spPr>
            <a:xfrm>
              <a:off x="1344" y="1573"/>
              <a:ext cx="79" cy="35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100" dirty="0">
                  <a:solidFill>
                    <a:srgbClr val="000000"/>
                  </a:solidFill>
                  <a:latin typeface="Times New Roman" panose="02020603050405020304" pitchFamily="18" charset="0"/>
                </a:rPr>
                <a:t> </a:t>
              </a:r>
              <a:endParaRPr lang="en-US" altLang="zh-CN" sz="2400" dirty="0">
                <a:latin typeface="Times New Roman" panose="02020603050405020304" pitchFamily="18" charset="0"/>
              </a:endParaRPr>
            </a:p>
          </p:txBody>
        </p:sp>
        <p:grpSp>
          <p:nvGrpSpPr>
            <p:cNvPr id="14357" name="Group 7"/>
            <p:cNvGrpSpPr/>
            <p:nvPr/>
          </p:nvGrpSpPr>
          <p:grpSpPr>
            <a:xfrm>
              <a:off x="1408" y="1560"/>
              <a:ext cx="1565" cy="1656"/>
              <a:chOff x="2211" y="1379"/>
              <a:chExt cx="2414" cy="2398"/>
            </a:xfrm>
          </p:grpSpPr>
          <p:grpSp>
            <p:nvGrpSpPr>
              <p:cNvPr id="14364" name="Group 8"/>
              <p:cNvGrpSpPr/>
              <p:nvPr/>
            </p:nvGrpSpPr>
            <p:grpSpPr>
              <a:xfrm>
                <a:off x="2211" y="1379"/>
                <a:ext cx="2414" cy="2398"/>
                <a:chOff x="2211" y="1379"/>
                <a:chExt cx="2414" cy="2398"/>
              </a:xfrm>
            </p:grpSpPr>
            <p:sp>
              <p:nvSpPr>
                <p:cNvPr id="14370" name="Freeform 9"/>
                <p:cNvSpPr/>
                <p:nvPr/>
              </p:nvSpPr>
              <p:spPr>
                <a:xfrm>
                  <a:off x="3418" y="1379"/>
                  <a:ext cx="1207" cy="945"/>
                </a:xfrm>
                <a:custGeom>
                  <a:avLst/>
                  <a:gdLst>
                    <a:gd name="txL" fmla="*/ 0 w 1207"/>
                    <a:gd name="txT" fmla="*/ 0 h 945"/>
                    <a:gd name="txR" fmla="*/ 1207 w 1207"/>
                    <a:gd name="txB" fmla="*/ 945 h 945"/>
                  </a:gdLst>
                  <a:ahLst/>
                  <a:cxnLst>
                    <a:cxn ang="0">
                      <a:pos x="20" y="0"/>
                    </a:cxn>
                    <a:cxn ang="0">
                      <a:pos x="0" y="35"/>
                    </a:cxn>
                    <a:cxn ang="0">
                      <a:pos x="1187" y="945"/>
                    </a:cxn>
                    <a:cxn ang="0">
                      <a:pos x="1207" y="910"/>
                    </a:cxn>
                    <a:cxn ang="0">
                      <a:pos x="20" y="0"/>
                    </a:cxn>
                  </a:cxnLst>
                  <a:rect l="txL" t="txT" r="txR" b="txB"/>
                  <a:pathLst>
                    <a:path w="1207" h="945">
                      <a:moveTo>
                        <a:pt x="20" y="0"/>
                      </a:moveTo>
                      <a:lnTo>
                        <a:pt x="0" y="35"/>
                      </a:lnTo>
                      <a:lnTo>
                        <a:pt x="1187" y="945"/>
                      </a:lnTo>
                      <a:lnTo>
                        <a:pt x="1207" y="910"/>
                      </a:lnTo>
                      <a:lnTo>
                        <a:pt x="20" y="0"/>
                      </a:lnTo>
                      <a:close/>
                    </a:path>
                  </a:pathLst>
                </a:custGeom>
                <a:solidFill>
                  <a:srgbClr val="008000">
                    <a:alpha val="100000"/>
                  </a:srgb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4371" name="Freeform 10"/>
                <p:cNvSpPr/>
                <p:nvPr/>
              </p:nvSpPr>
              <p:spPr>
                <a:xfrm>
                  <a:off x="2231" y="1379"/>
                  <a:ext cx="1207" cy="945"/>
                </a:xfrm>
                <a:custGeom>
                  <a:avLst/>
                  <a:gdLst>
                    <a:gd name="txL" fmla="*/ 0 w 1207"/>
                    <a:gd name="txT" fmla="*/ 0 h 945"/>
                    <a:gd name="txR" fmla="*/ 1207 w 1207"/>
                    <a:gd name="txB" fmla="*/ 945 h 945"/>
                  </a:gdLst>
                  <a:ahLst/>
                  <a:cxnLst>
                    <a:cxn ang="0">
                      <a:pos x="1207" y="35"/>
                    </a:cxn>
                    <a:cxn ang="0">
                      <a:pos x="1187" y="0"/>
                    </a:cxn>
                    <a:cxn ang="0">
                      <a:pos x="0" y="910"/>
                    </a:cxn>
                    <a:cxn ang="0">
                      <a:pos x="20" y="945"/>
                    </a:cxn>
                    <a:cxn ang="0">
                      <a:pos x="1207" y="35"/>
                    </a:cxn>
                  </a:cxnLst>
                  <a:rect l="txL" t="txT" r="txR" b="txB"/>
                  <a:pathLst>
                    <a:path w="1207" h="945">
                      <a:moveTo>
                        <a:pt x="1207" y="35"/>
                      </a:moveTo>
                      <a:lnTo>
                        <a:pt x="1187" y="0"/>
                      </a:lnTo>
                      <a:lnTo>
                        <a:pt x="0" y="910"/>
                      </a:lnTo>
                      <a:lnTo>
                        <a:pt x="20" y="945"/>
                      </a:lnTo>
                      <a:lnTo>
                        <a:pt x="1207" y="35"/>
                      </a:lnTo>
                      <a:close/>
                    </a:path>
                  </a:pathLst>
                </a:custGeom>
                <a:solidFill>
                  <a:srgbClr val="008000">
                    <a:alpha val="100000"/>
                  </a:srgb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4372" name="Rectangle 11"/>
                <p:cNvSpPr/>
                <p:nvPr/>
              </p:nvSpPr>
              <p:spPr>
                <a:xfrm>
                  <a:off x="2231" y="3742"/>
                  <a:ext cx="2374" cy="35"/>
                </a:xfrm>
                <a:prstGeom prst="rect">
                  <a:avLst/>
                </a:prstGeom>
                <a:solidFill>
                  <a:srgbClr val="008000"/>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4373" name="Rectangle 12"/>
                <p:cNvSpPr/>
                <p:nvPr/>
              </p:nvSpPr>
              <p:spPr>
                <a:xfrm>
                  <a:off x="2211" y="2324"/>
                  <a:ext cx="40" cy="1435"/>
                </a:xfrm>
                <a:prstGeom prst="rect">
                  <a:avLst/>
                </a:prstGeom>
                <a:solidFill>
                  <a:srgbClr val="008000"/>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4374" name="Rectangle 13"/>
                <p:cNvSpPr/>
                <p:nvPr/>
              </p:nvSpPr>
              <p:spPr>
                <a:xfrm>
                  <a:off x="4565" y="2307"/>
                  <a:ext cx="40" cy="1452"/>
                </a:xfrm>
                <a:prstGeom prst="rect">
                  <a:avLst/>
                </a:prstGeom>
                <a:solidFill>
                  <a:srgbClr val="008000"/>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grpSp>
          <p:sp>
            <p:nvSpPr>
              <p:cNvPr id="14365" name="Freeform 14"/>
              <p:cNvSpPr/>
              <p:nvPr/>
            </p:nvSpPr>
            <p:spPr>
              <a:xfrm>
                <a:off x="2231" y="1397"/>
                <a:ext cx="1207" cy="2380"/>
              </a:xfrm>
              <a:custGeom>
                <a:avLst/>
                <a:gdLst>
                  <a:gd name="txL" fmla="*/ 0 w 1207"/>
                  <a:gd name="txT" fmla="*/ 0 h 2380"/>
                  <a:gd name="txR" fmla="*/ 1207 w 1207"/>
                  <a:gd name="txB" fmla="*/ 2380 h 2380"/>
                </a:gdLst>
                <a:ahLst/>
                <a:cxnLst>
                  <a:cxn ang="0">
                    <a:pos x="1207" y="17"/>
                  </a:cxn>
                  <a:cxn ang="0">
                    <a:pos x="1187" y="0"/>
                  </a:cxn>
                  <a:cxn ang="0">
                    <a:pos x="0" y="2362"/>
                  </a:cxn>
                  <a:cxn ang="0">
                    <a:pos x="20" y="2380"/>
                  </a:cxn>
                  <a:cxn ang="0">
                    <a:pos x="1207" y="17"/>
                  </a:cxn>
                </a:cxnLst>
                <a:rect l="txL" t="txT" r="txR" b="txB"/>
                <a:pathLst>
                  <a:path w="1207" h="2380">
                    <a:moveTo>
                      <a:pt x="1207" y="17"/>
                    </a:moveTo>
                    <a:lnTo>
                      <a:pt x="1187" y="0"/>
                    </a:lnTo>
                    <a:lnTo>
                      <a:pt x="0" y="2362"/>
                    </a:lnTo>
                    <a:lnTo>
                      <a:pt x="20" y="2380"/>
                    </a:lnTo>
                    <a:lnTo>
                      <a:pt x="1207" y="17"/>
                    </a:lnTo>
                    <a:close/>
                  </a:path>
                </a:pathLst>
              </a:custGeom>
              <a:solidFill>
                <a:srgbClr val="008000">
                  <a:alpha val="100000"/>
                </a:srgb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4366" name="Freeform 15"/>
              <p:cNvSpPr/>
              <p:nvPr/>
            </p:nvSpPr>
            <p:spPr>
              <a:xfrm>
                <a:off x="3418" y="1397"/>
                <a:ext cx="1207" cy="2380"/>
              </a:xfrm>
              <a:custGeom>
                <a:avLst/>
                <a:gdLst>
                  <a:gd name="txL" fmla="*/ 0 w 1207"/>
                  <a:gd name="txT" fmla="*/ 0 h 2380"/>
                  <a:gd name="txR" fmla="*/ 1207 w 1207"/>
                  <a:gd name="txB" fmla="*/ 2380 h 2380"/>
                </a:gdLst>
                <a:ahLst/>
                <a:cxnLst>
                  <a:cxn ang="0">
                    <a:pos x="20" y="0"/>
                  </a:cxn>
                  <a:cxn ang="0">
                    <a:pos x="0" y="17"/>
                  </a:cxn>
                  <a:cxn ang="0">
                    <a:pos x="1187" y="2380"/>
                  </a:cxn>
                  <a:cxn ang="0">
                    <a:pos x="1207" y="2362"/>
                  </a:cxn>
                  <a:cxn ang="0">
                    <a:pos x="20" y="0"/>
                  </a:cxn>
                </a:cxnLst>
                <a:rect l="txL" t="txT" r="txR" b="txB"/>
                <a:pathLst>
                  <a:path w="1207" h="2380">
                    <a:moveTo>
                      <a:pt x="20" y="0"/>
                    </a:moveTo>
                    <a:lnTo>
                      <a:pt x="0" y="17"/>
                    </a:lnTo>
                    <a:lnTo>
                      <a:pt x="1187" y="2380"/>
                    </a:lnTo>
                    <a:lnTo>
                      <a:pt x="1207" y="2362"/>
                    </a:lnTo>
                    <a:lnTo>
                      <a:pt x="20" y="0"/>
                    </a:lnTo>
                    <a:close/>
                  </a:path>
                </a:pathLst>
              </a:custGeom>
              <a:solidFill>
                <a:srgbClr val="008000">
                  <a:alpha val="100000"/>
                </a:srgb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4367" name="Freeform 16"/>
              <p:cNvSpPr/>
              <p:nvPr/>
            </p:nvSpPr>
            <p:spPr>
              <a:xfrm>
                <a:off x="2231" y="2289"/>
                <a:ext cx="2394" cy="1488"/>
              </a:xfrm>
              <a:custGeom>
                <a:avLst/>
                <a:gdLst>
                  <a:gd name="txL" fmla="*/ 0 w 2394"/>
                  <a:gd name="txT" fmla="*/ 0 h 1488"/>
                  <a:gd name="txR" fmla="*/ 2394 w 2394"/>
                  <a:gd name="txB" fmla="*/ 1488 h 1488"/>
                </a:gdLst>
                <a:ahLst/>
                <a:cxnLst>
                  <a:cxn ang="0">
                    <a:pos x="2394" y="35"/>
                  </a:cxn>
                  <a:cxn ang="0">
                    <a:pos x="2374" y="0"/>
                  </a:cxn>
                  <a:cxn ang="0">
                    <a:pos x="0" y="1453"/>
                  </a:cxn>
                  <a:cxn ang="0">
                    <a:pos x="20" y="1488"/>
                  </a:cxn>
                  <a:cxn ang="0">
                    <a:pos x="2394" y="35"/>
                  </a:cxn>
                </a:cxnLst>
                <a:rect l="txL" t="txT" r="txR" b="txB"/>
                <a:pathLst>
                  <a:path w="2394" h="1488">
                    <a:moveTo>
                      <a:pt x="2394" y="35"/>
                    </a:moveTo>
                    <a:lnTo>
                      <a:pt x="2374" y="0"/>
                    </a:lnTo>
                    <a:lnTo>
                      <a:pt x="0" y="1453"/>
                    </a:lnTo>
                    <a:lnTo>
                      <a:pt x="20" y="1488"/>
                    </a:lnTo>
                    <a:lnTo>
                      <a:pt x="2394" y="35"/>
                    </a:lnTo>
                    <a:close/>
                  </a:path>
                </a:pathLst>
              </a:custGeom>
              <a:solidFill>
                <a:srgbClr val="008000">
                  <a:alpha val="100000"/>
                </a:srgb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4368" name="Freeform 17"/>
              <p:cNvSpPr/>
              <p:nvPr/>
            </p:nvSpPr>
            <p:spPr>
              <a:xfrm>
                <a:off x="2231" y="2289"/>
                <a:ext cx="2394" cy="1488"/>
              </a:xfrm>
              <a:custGeom>
                <a:avLst/>
                <a:gdLst>
                  <a:gd name="txL" fmla="*/ 0 w 2394"/>
                  <a:gd name="txT" fmla="*/ 0 h 1488"/>
                  <a:gd name="txR" fmla="*/ 2394 w 2394"/>
                  <a:gd name="txB" fmla="*/ 1488 h 1488"/>
                </a:gdLst>
                <a:ahLst/>
                <a:cxnLst>
                  <a:cxn ang="0">
                    <a:pos x="20" y="0"/>
                  </a:cxn>
                  <a:cxn ang="0">
                    <a:pos x="0" y="35"/>
                  </a:cxn>
                  <a:cxn ang="0">
                    <a:pos x="2374" y="1488"/>
                  </a:cxn>
                  <a:cxn ang="0">
                    <a:pos x="2394" y="1453"/>
                  </a:cxn>
                  <a:cxn ang="0">
                    <a:pos x="20" y="0"/>
                  </a:cxn>
                </a:cxnLst>
                <a:rect l="txL" t="txT" r="txR" b="txB"/>
                <a:pathLst>
                  <a:path w="2394" h="1488">
                    <a:moveTo>
                      <a:pt x="20" y="0"/>
                    </a:moveTo>
                    <a:lnTo>
                      <a:pt x="0" y="35"/>
                    </a:lnTo>
                    <a:lnTo>
                      <a:pt x="2374" y="1488"/>
                    </a:lnTo>
                    <a:lnTo>
                      <a:pt x="2394" y="1453"/>
                    </a:lnTo>
                    <a:lnTo>
                      <a:pt x="20" y="0"/>
                    </a:lnTo>
                    <a:close/>
                  </a:path>
                </a:pathLst>
              </a:custGeom>
              <a:solidFill>
                <a:srgbClr val="008000">
                  <a:alpha val="100000"/>
                </a:srgb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4369" name="Rectangle 18"/>
              <p:cNvSpPr/>
              <p:nvPr/>
            </p:nvSpPr>
            <p:spPr>
              <a:xfrm>
                <a:off x="2231" y="2289"/>
                <a:ext cx="2374" cy="35"/>
              </a:xfrm>
              <a:prstGeom prst="rect">
                <a:avLst/>
              </a:prstGeom>
              <a:solidFill>
                <a:srgbClr val="008000"/>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grpSp>
        <p:grpSp>
          <p:nvGrpSpPr>
            <p:cNvPr id="14358" name="Group 19"/>
            <p:cNvGrpSpPr/>
            <p:nvPr/>
          </p:nvGrpSpPr>
          <p:grpSpPr>
            <a:xfrm>
              <a:off x="1344" y="1536"/>
              <a:ext cx="1680" cy="1728"/>
              <a:chOff x="2112" y="1344"/>
              <a:chExt cx="2592" cy="2503"/>
            </a:xfrm>
          </p:grpSpPr>
          <p:sp>
            <p:nvSpPr>
              <p:cNvPr id="14359" name="Oval 20"/>
              <p:cNvSpPr/>
              <p:nvPr/>
            </p:nvSpPr>
            <p:spPr>
              <a:xfrm>
                <a:off x="3299" y="1344"/>
                <a:ext cx="257" cy="228"/>
              </a:xfrm>
              <a:prstGeom prst="ellipse">
                <a:avLst/>
              </a:prstGeom>
              <a:solidFill>
                <a:srgbClr val="D6ECFE"/>
              </a:solidFill>
              <a:ln w="3175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4360" name="Oval 21"/>
              <p:cNvSpPr/>
              <p:nvPr/>
            </p:nvSpPr>
            <p:spPr>
              <a:xfrm>
                <a:off x="4427" y="2202"/>
                <a:ext cx="257" cy="227"/>
              </a:xfrm>
              <a:prstGeom prst="ellipse">
                <a:avLst/>
              </a:prstGeom>
              <a:solidFill>
                <a:srgbClr val="D6ECFE"/>
              </a:solidFill>
              <a:ln w="3175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4361" name="Oval 22"/>
              <p:cNvSpPr/>
              <p:nvPr/>
            </p:nvSpPr>
            <p:spPr>
              <a:xfrm>
                <a:off x="4447" y="3619"/>
                <a:ext cx="257" cy="228"/>
              </a:xfrm>
              <a:prstGeom prst="ellipse">
                <a:avLst/>
              </a:prstGeom>
              <a:solidFill>
                <a:srgbClr val="D6ECFE"/>
              </a:solidFill>
              <a:ln w="3175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4362" name="Oval 23"/>
              <p:cNvSpPr/>
              <p:nvPr/>
            </p:nvSpPr>
            <p:spPr>
              <a:xfrm>
                <a:off x="2132" y="3602"/>
                <a:ext cx="257" cy="227"/>
              </a:xfrm>
              <a:prstGeom prst="ellipse">
                <a:avLst/>
              </a:prstGeom>
              <a:solidFill>
                <a:srgbClr val="D6ECFE"/>
              </a:solidFill>
              <a:ln w="3175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4363" name="Oval 24"/>
              <p:cNvSpPr/>
              <p:nvPr/>
            </p:nvSpPr>
            <p:spPr>
              <a:xfrm>
                <a:off x="2112" y="2184"/>
                <a:ext cx="257" cy="228"/>
              </a:xfrm>
              <a:prstGeom prst="ellipse">
                <a:avLst/>
              </a:prstGeom>
              <a:solidFill>
                <a:srgbClr val="D6ECFE"/>
              </a:solidFill>
              <a:ln w="3175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grpSp>
      </p:grpSp>
      <p:sp>
        <p:nvSpPr>
          <p:cNvPr id="1121324" name="Line 44"/>
          <p:cNvSpPr/>
          <p:nvPr/>
        </p:nvSpPr>
        <p:spPr>
          <a:xfrm flipH="1">
            <a:off x="3109913" y="2774950"/>
            <a:ext cx="720725" cy="649288"/>
          </a:xfrm>
          <a:prstGeom prst="line">
            <a:avLst/>
          </a:prstGeom>
          <a:ln w="28575" cap="flat" cmpd="sng">
            <a:solidFill>
              <a:srgbClr val="FF0000"/>
            </a:solidFill>
            <a:prstDash val="solid"/>
            <a:headEnd type="none" w="med" len="med"/>
            <a:tailEnd type="none" w="med" len="med"/>
          </a:ln>
        </p:spPr>
      </p:sp>
      <p:sp>
        <p:nvSpPr>
          <p:cNvPr id="1121325" name="Line 45"/>
          <p:cNvSpPr/>
          <p:nvPr/>
        </p:nvSpPr>
        <p:spPr>
          <a:xfrm>
            <a:off x="2984500" y="3640138"/>
            <a:ext cx="0" cy="1079500"/>
          </a:xfrm>
          <a:prstGeom prst="line">
            <a:avLst/>
          </a:prstGeom>
          <a:ln w="28575" cap="flat" cmpd="sng">
            <a:solidFill>
              <a:srgbClr val="FF0000"/>
            </a:solidFill>
            <a:prstDash val="solid"/>
            <a:headEnd type="none" w="med" len="med"/>
            <a:tailEnd type="none" w="med" len="med"/>
          </a:ln>
        </p:spPr>
      </p:sp>
      <p:sp>
        <p:nvSpPr>
          <p:cNvPr id="1121326" name="Line 46"/>
          <p:cNvSpPr/>
          <p:nvPr/>
        </p:nvSpPr>
        <p:spPr>
          <a:xfrm>
            <a:off x="3109913" y="4864100"/>
            <a:ext cx="1655762" cy="0"/>
          </a:xfrm>
          <a:prstGeom prst="line">
            <a:avLst/>
          </a:prstGeom>
          <a:ln w="28575" cap="flat" cmpd="sng">
            <a:solidFill>
              <a:srgbClr val="660066"/>
            </a:solidFill>
            <a:prstDash val="solid"/>
            <a:headEnd type="none" w="med" len="med"/>
            <a:tailEnd type="none" w="med" len="med"/>
          </a:ln>
        </p:spPr>
      </p:sp>
      <p:sp>
        <p:nvSpPr>
          <p:cNvPr id="1121327" name="Line 47"/>
          <p:cNvSpPr/>
          <p:nvPr/>
        </p:nvSpPr>
        <p:spPr>
          <a:xfrm flipV="1">
            <a:off x="4910138" y="3640138"/>
            <a:ext cx="0" cy="1079500"/>
          </a:xfrm>
          <a:prstGeom prst="line">
            <a:avLst/>
          </a:prstGeom>
          <a:ln w="28575" cap="flat" cmpd="sng">
            <a:solidFill>
              <a:srgbClr val="0000FF"/>
            </a:solidFill>
            <a:prstDash val="solid"/>
            <a:headEnd type="none" w="med" len="med"/>
            <a:tailEnd type="none" w="med" len="med"/>
          </a:ln>
        </p:spPr>
      </p:sp>
      <p:sp>
        <p:nvSpPr>
          <p:cNvPr id="1121328" name="Line 48"/>
          <p:cNvSpPr/>
          <p:nvPr/>
        </p:nvSpPr>
        <p:spPr>
          <a:xfrm flipH="1" flipV="1">
            <a:off x="4046538" y="2774950"/>
            <a:ext cx="792162" cy="649288"/>
          </a:xfrm>
          <a:prstGeom prst="line">
            <a:avLst/>
          </a:prstGeom>
          <a:ln w="28575" cap="flat" cmpd="sng">
            <a:solidFill>
              <a:srgbClr val="FF0000"/>
            </a:solidFill>
            <a:prstDash val="solid"/>
            <a:headEnd type="none" w="med" len="med"/>
            <a:tailEnd type="none" w="med" len="med"/>
          </a:ln>
        </p:spPr>
      </p:sp>
      <p:sp>
        <p:nvSpPr>
          <p:cNvPr id="1121329" name="Line 49"/>
          <p:cNvSpPr/>
          <p:nvPr/>
        </p:nvSpPr>
        <p:spPr>
          <a:xfrm>
            <a:off x="3038475" y="3567113"/>
            <a:ext cx="1800225" cy="1201737"/>
          </a:xfrm>
          <a:prstGeom prst="line">
            <a:avLst/>
          </a:prstGeom>
          <a:ln w="28575" cap="flat" cmpd="sng">
            <a:solidFill>
              <a:srgbClr val="0000FF"/>
            </a:solidFill>
            <a:prstDash val="solid"/>
            <a:headEnd type="none" w="med" len="med"/>
            <a:tailEnd type="none" w="med" len="med"/>
          </a:ln>
        </p:spPr>
      </p:sp>
      <p:sp>
        <p:nvSpPr>
          <p:cNvPr id="1121330" name="Line 50"/>
          <p:cNvSpPr/>
          <p:nvPr/>
        </p:nvSpPr>
        <p:spPr>
          <a:xfrm>
            <a:off x="4002088" y="2838450"/>
            <a:ext cx="860425" cy="1952625"/>
          </a:xfrm>
          <a:prstGeom prst="line">
            <a:avLst/>
          </a:prstGeom>
          <a:ln w="28575" cap="flat" cmpd="sng">
            <a:solidFill>
              <a:srgbClr val="660066"/>
            </a:solidFill>
            <a:prstDash val="solid"/>
            <a:headEnd type="none" w="med" len="med"/>
            <a:tailEnd type="none" w="med" len="med"/>
          </a:ln>
        </p:spPr>
      </p:sp>
      <p:sp>
        <p:nvSpPr>
          <p:cNvPr id="1121331" name="Line 51"/>
          <p:cNvSpPr/>
          <p:nvPr/>
        </p:nvSpPr>
        <p:spPr>
          <a:xfrm flipV="1">
            <a:off x="3038475" y="2774950"/>
            <a:ext cx="863600" cy="1944688"/>
          </a:xfrm>
          <a:prstGeom prst="line">
            <a:avLst/>
          </a:prstGeom>
          <a:ln w="28575" cap="flat" cmpd="sng">
            <a:solidFill>
              <a:srgbClr val="660066"/>
            </a:solidFill>
            <a:prstDash val="solid"/>
            <a:headEnd type="none" w="med" len="med"/>
            <a:tailEnd type="none" w="med" len="med"/>
          </a:ln>
        </p:spPr>
      </p:sp>
      <p:sp>
        <p:nvSpPr>
          <p:cNvPr id="1121332" name="Line 52"/>
          <p:cNvSpPr/>
          <p:nvPr/>
        </p:nvSpPr>
        <p:spPr>
          <a:xfrm flipV="1">
            <a:off x="3100388" y="3557588"/>
            <a:ext cx="1728787" cy="1223962"/>
          </a:xfrm>
          <a:prstGeom prst="line">
            <a:avLst/>
          </a:prstGeom>
          <a:ln w="28575" cap="flat" cmpd="sng">
            <a:solidFill>
              <a:srgbClr val="FF0000"/>
            </a:solidFill>
            <a:prstDash val="solid"/>
            <a:headEnd type="none" w="med" len="med"/>
            <a:tailEnd type="none" w="med" len="med"/>
          </a:ln>
        </p:spPr>
      </p:sp>
      <p:sp>
        <p:nvSpPr>
          <p:cNvPr id="1121333" name="Line 53"/>
          <p:cNvSpPr/>
          <p:nvPr/>
        </p:nvSpPr>
        <p:spPr>
          <a:xfrm>
            <a:off x="3109913" y="3495675"/>
            <a:ext cx="1655762" cy="0"/>
          </a:xfrm>
          <a:prstGeom prst="line">
            <a:avLst/>
          </a:prstGeom>
          <a:ln w="28575" cap="flat" cmpd="sng">
            <a:solidFill>
              <a:srgbClr val="0000FF"/>
            </a:solidFill>
            <a:prstDash val="solid"/>
            <a:headEnd type="none" w="med" len="med"/>
            <a:tailEnd type="none" w="med" len="med"/>
          </a:ln>
        </p:spPr>
      </p:sp>
      <p:sp>
        <p:nvSpPr>
          <p:cNvPr id="14350" name="Text Box 54"/>
          <p:cNvSpPr txBox="1"/>
          <p:nvPr/>
        </p:nvSpPr>
        <p:spPr>
          <a:xfrm>
            <a:off x="3516313" y="2271713"/>
            <a:ext cx="382587"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800" dirty="0">
                <a:latin typeface="Arial" panose="020B0604020202020204" pitchFamily="34" charset="0"/>
              </a:rPr>
              <a:t>v</a:t>
            </a:r>
            <a:r>
              <a:rPr lang="en-US" altLang="zh-CN" sz="1800" baseline="-25000" dirty="0">
                <a:latin typeface="Arial" panose="020B0604020202020204" pitchFamily="34" charset="0"/>
              </a:rPr>
              <a:t>1</a:t>
            </a:r>
            <a:endParaRPr lang="en-US" altLang="zh-CN" sz="1800" baseline="-25000" dirty="0">
              <a:latin typeface="Arial" panose="020B0604020202020204" pitchFamily="34" charset="0"/>
            </a:endParaRPr>
          </a:p>
        </p:txBody>
      </p:sp>
      <p:sp>
        <p:nvSpPr>
          <p:cNvPr id="14351" name="Text Box 55"/>
          <p:cNvSpPr txBox="1"/>
          <p:nvPr/>
        </p:nvSpPr>
        <p:spPr>
          <a:xfrm>
            <a:off x="2462213" y="3200400"/>
            <a:ext cx="382587"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800" dirty="0">
                <a:latin typeface="Arial" panose="020B0604020202020204" pitchFamily="34" charset="0"/>
              </a:rPr>
              <a:t>v</a:t>
            </a:r>
            <a:r>
              <a:rPr lang="en-US" altLang="zh-CN" sz="1800" baseline="-25000" dirty="0">
                <a:latin typeface="Arial" panose="020B0604020202020204" pitchFamily="34" charset="0"/>
              </a:rPr>
              <a:t>2</a:t>
            </a:r>
            <a:endParaRPr lang="en-US" altLang="zh-CN" sz="1800" baseline="-25000" dirty="0">
              <a:latin typeface="Arial" panose="020B0604020202020204" pitchFamily="34" charset="0"/>
            </a:endParaRPr>
          </a:p>
        </p:txBody>
      </p:sp>
      <p:sp>
        <p:nvSpPr>
          <p:cNvPr id="14352" name="Text Box 56"/>
          <p:cNvSpPr txBox="1"/>
          <p:nvPr/>
        </p:nvSpPr>
        <p:spPr>
          <a:xfrm>
            <a:off x="2462213" y="4575175"/>
            <a:ext cx="382587"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800" dirty="0">
                <a:latin typeface="Arial" panose="020B0604020202020204" pitchFamily="34" charset="0"/>
              </a:rPr>
              <a:t>v</a:t>
            </a:r>
            <a:r>
              <a:rPr lang="en-US" altLang="zh-CN" sz="1800" baseline="-25000" dirty="0">
                <a:latin typeface="Arial" panose="020B0604020202020204" pitchFamily="34" charset="0"/>
              </a:rPr>
              <a:t>3</a:t>
            </a:r>
            <a:endParaRPr lang="en-US" altLang="zh-CN" sz="1800" baseline="-25000" dirty="0">
              <a:latin typeface="Arial" panose="020B0604020202020204" pitchFamily="34" charset="0"/>
            </a:endParaRPr>
          </a:p>
        </p:txBody>
      </p:sp>
      <p:sp>
        <p:nvSpPr>
          <p:cNvPr id="14353" name="Text Box 57"/>
          <p:cNvSpPr txBox="1"/>
          <p:nvPr/>
        </p:nvSpPr>
        <p:spPr>
          <a:xfrm>
            <a:off x="5126038" y="4575175"/>
            <a:ext cx="382587"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800" dirty="0">
                <a:latin typeface="Arial" panose="020B0604020202020204" pitchFamily="34" charset="0"/>
              </a:rPr>
              <a:t>v</a:t>
            </a:r>
            <a:r>
              <a:rPr lang="en-US" altLang="zh-CN" sz="1800" baseline="-25000" dirty="0">
                <a:latin typeface="Arial" panose="020B0604020202020204" pitchFamily="34" charset="0"/>
              </a:rPr>
              <a:t>4</a:t>
            </a:r>
            <a:endParaRPr lang="en-US" altLang="zh-CN" sz="1800" baseline="-25000" dirty="0">
              <a:latin typeface="Arial" panose="020B0604020202020204" pitchFamily="34" charset="0"/>
            </a:endParaRPr>
          </a:p>
        </p:txBody>
      </p:sp>
      <p:sp>
        <p:nvSpPr>
          <p:cNvPr id="14354" name="Text Box 58"/>
          <p:cNvSpPr txBox="1"/>
          <p:nvPr/>
        </p:nvSpPr>
        <p:spPr>
          <a:xfrm>
            <a:off x="5054600" y="3279775"/>
            <a:ext cx="382588"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800" dirty="0">
                <a:latin typeface="Arial" panose="020B0604020202020204" pitchFamily="34" charset="0"/>
              </a:rPr>
              <a:t>v</a:t>
            </a:r>
            <a:r>
              <a:rPr lang="en-US" altLang="zh-CN" sz="1800" baseline="-25000" dirty="0">
                <a:latin typeface="Arial" panose="020B0604020202020204" pitchFamily="34" charset="0"/>
              </a:rPr>
              <a:t>5</a:t>
            </a:r>
            <a:endParaRPr lang="en-US" altLang="zh-CN" sz="1800" baseline="-25000" dirty="0">
              <a:latin typeface="Arial" panose="020B0604020202020204" pitchFamily="34" charset="0"/>
            </a:endParaRPr>
          </a:p>
        </p:txBody>
      </p:sp>
      <p:sp>
        <p:nvSpPr>
          <p:cNvPr id="14355"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1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13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1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1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13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13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13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13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13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21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471488" y="1154113"/>
            <a:ext cx="7772400" cy="762000"/>
          </a:xfrm>
        </p:spPr>
        <p:txBody>
          <a:bodyPr vert="horz" wrap="square" lIns="91440" tIns="45720" rIns="91440" bIns="45720" anchor="b" anchorCtr="0"/>
          <a:p>
            <a:pPr eaLnBrk="1" hangingPunct="1"/>
            <a:r>
              <a:rPr kumimoji="1" lang="zh-CN" altLang="en-US" sz="2800" kern="1200" dirty="0">
                <a:latin typeface="Comic Sans MS" panose="030F0702030302020204" pitchFamily="66" charset="0"/>
                <a:ea typeface="黑体" panose="02010609060101010101" pitchFamily="2" charset="-122"/>
                <a:cs typeface="+mj-cs"/>
              </a:rPr>
              <a:t>欧拉图的应用</a:t>
            </a:r>
            <a:r>
              <a:rPr kumimoji="1" lang="zh-CN" altLang="en-US" sz="2800" kern="1200" dirty="0">
                <a:latin typeface="黑体" panose="02010609060101010101" pitchFamily="2" charset="-122"/>
                <a:ea typeface="黑体" panose="02010609060101010101" pitchFamily="2" charset="-122"/>
                <a:cs typeface="+mj-cs"/>
              </a:rPr>
              <a:t> </a:t>
            </a:r>
            <a:endParaRPr kumimoji="1" lang="zh-CN" altLang="en-US" sz="2800" kern="1200" dirty="0">
              <a:latin typeface="黑体" panose="02010609060101010101" pitchFamily="2" charset="-122"/>
              <a:ea typeface="黑体" panose="02010609060101010101" pitchFamily="2" charset="-122"/>
              <a:cs typeface="+mj-cs"/>
            </a:endParaRPr>
          </a:p>
        </p:txBody>
      </p:sp>
      <p:sp>
        <p:nvSpPr>
          <p:cNvPr id="1122307" name="Rectangle 3"/>
          <p:cNvSpPr>
            <a:spLocks noGrp="1"/>
          </p:cNvSpPr>
          <p:nvPr>
            <p:ph idx="1" hasCustomPrompt="1"/>
          </p:nvPr>
        </p:nvSpPr>
        <p:spPr>
          <a:xfrm>
            <a:off x="550863" y="1800225"/>
            <a:ext cx="7729537" cy="1184275"/>
          </a:xfrm>
        </p:spPr>
        <p:txBody>
          <a:bodyPr vert="horz" wrap="square" lIns="91440" tIns="45720" rIns="91440" bIns="45720" anchor="t" anchorCtr="0"/>
          <a:p>
            <a:pPr eaLnBrk="1" hangingPunct="1">
              <a:spcBef>
                <a:spcPct val="0"/>
              </a:spcBef>
              <a:buSzPct val="60000"/>
            </a:pPr>
            <a:r>
              <a:rPr kumimoji="1" lang="en-US" altLang="zh-CN" sz="2400" kern="1200" dirty="0">
                <a:solidFill>
                  <a:schemeClr val="tx2"/>
                </a:solidFill>
                <a:latin typeface="Times New Roman" panose="02020603050405020304" pitchFamily="18" charset="0"/>
                <a:ea typeface="黑体" panose="02010609060101010101" pitchFamily="2" charset="-122"/>
                <a:cs typeface="+mn-cs"/>
              </a:rPr>
              <a:t>1 </a:t>
            </a:r>
            <a:r>
              <a:rPr kumimoji="1" lang="zh-CN" altLang="en-US" sz="2400" kern="1200" dirty="0">
                <a:latin typeface="Times New Roman" panose="02020603050405020304" pitchFamily="18" charset="0"/>
                <a:ea typeface="黑体" panose="02010609060101010101" pitchFamily="2" charset="-122"/>
                <a:cs typeface="+mn-cs"/>
              </a:rPr>
              <a:t>七桥问题 </a:t>
            </a:r>
            <a:endParaRPr kumimoji="1" lang="zh-CN" altLang="en-US" sz="2400"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sz="2400" kern="1200" dirty="0">
                <a:solidFill>
                  <a:schemeClr val="tx2"/>
                </a:solidFill>
                <a:latin typeface="Times New Roman" panose="02020603050405020304" pitchFamily="18" charset="0"/>
                <a:ea typeface="黑体" panose="02010609060101010101" pitchFamily="2" charset="-122"/>
                <a:cs typeface="+mn-cs"/>
              </a:rPr>
              <a:t>2 </a:t>
            </a:r>
            <a:r>
              <a:rPr kumimoji="1" lang="zh-CN" altLang="en-US" sz="2400" kern="1200" dirty="0">
                <a:latin typeface="Times New Roman" panose="02020603050405020304" pitchFamily="18" charset="0"/>
                <a:ea typeface="黑体" panose="02010609060101010101" pitchFamily="2" charset="-122"/>
                <a:cs typeface="+mn-cs"/>
              </a:rPr>
              <a:t>一笔画问题</a:t>
            </a:r>
            <a:r>
              <a:rPr kumimoji="1" lang="zh-CN" altLang="en-US" sz="2400" kern="1200" dirty="0">
                <a:latin typeface="黑体" panose="02010609060101010101" pitchFamily="2" charset="-122"/>
                <a:ea typeface="黑体" panose="02010609060101010101" pitchFamily="2" charset="-122"/>
                <a:cs typeface="+mn-cs"/>
              </a:rPr>
              <a:t> </a:t>
            </a:r>
            <a:endParaRPr kumimoji="1" lang="zh-CN" altLang="en-US" sz="2400" kern="1200" dirty="0">
              <a:latin typeface="黑体" panose="02010609060101010101" pitchFamily="2" charset="-122"/>
              <a:ea typeface="黑体" panose="02010609060101010101" pitchFamily="2" charset="-122"/>
              <a:cs typeface="+mn-cs"/>
            </a:endParaRPr>
          </a:p>
          <a:p>
            <a:pPr eaLnBrk="1" hangingPunct="1">
              <a:lnSpc>
                <a:spcPct val="90000"/>
              </a:lnSpc>
              <a:spcBef>
                <a:spcPct val="0"/>
              </a:spcBef>
              <a:buSzPct val="60000"/>
            </a:pPr>
            <a:r>
              <a:rPr kumimoji="1" lang="zh-CN" altLang="en-US" sz="2000" kern="1200" dirty="0">
                <a:latin typeface="Times New Roman" panose="02020603050405020304" pitchFamily="18" charset="0"/>
                <a:ea typeface="黑体" panose="02010609060101010101" pitchFamily="2" charset="-122"/>
                <a:cs typeface="+mn-cs"/>
              </a:rPr>
              <a:t>试问下列各图能否一笔画出？</a:t>
            </a:r>
            <a:r>
              <a:rPr kumimoji="1" lang="zh-CN" altLang="en-US" sz="2400" kern="1200" dirty="0">
                <a:latin typeface="Times New Roman" panose="02020603050405020304" pitchFamily="18" charset="0"/>
                <a:ea typeface="黑体" panose="02010609060101010101" pitchFamily="2" charset="-122"/>
                <a:cs typeface="+mn-cs"/>
              </a:rPr>
              <a:t> </a:t>
            </a:r>
            <a:endParaRPr kumimoji="1" lang="zh-CN" altLang="en-US" sz="2400" kern="1200" dirty="0">
              <a:latin typeface="Times New Roman" panose="02020603050405020304" pitchFamily="18" charset="0"/>
              <a:ea typeface="黑体" panose="02010609060101010101" pitchFamily="2" charset="-122"/>
              <a:cs typeface="+mn-cs"/>
            </a:endParaRPr>
          </a:p>
        </p:txBody>
      </p:sp>
      <p:pic>
        <p:nvPicPr>
          <p:cNvPr id="1122310" name="Picture 6"/>
          <p:cNvPicPr>
            <a:picLocks noChangeAspect="1"/>
          </p:cNvPicPr>
          <p:nvPr/>
        </p:nvPicPr>
        <p:blipFill>
          <a:blip r:embed="rId1"/>
          <a:stretch>
            <a:fillRect/>
          </a:stretch>
        </p:blipFill>
        <p:spPr>
          <a:xfrm>
            <a:off x="971550" y="3819525"/>
            <a:ext cx="1190625" cy="1352550"/>
          </a:xfrm>
          <a:prstGeom prst="rect">
            <a:avLst/>
          </a:prstGeom>
          <a:solidFill>
            <a:schemeClr val="tx1"/>
          </a:solidFill>
          <a:ln w="9525" cap="flat" cmpd="sng">
            <a:solidFill>
              <a:schemeClr val="tx1"/>
            </a:solidFill>
            <a:prstDash val="solid"/>
            <a:miter/>
            <a:headEnd type="none" w="med" len="med"/>
            <a:tailEnd type="none" w="med" len="med"/>
          </a:ln>
        </p:spPr>
      </p:pic>
      <p:grpSp>
        <p:nvGrpSpPr>
          <p:cNvPr id="2" name="Group 8"/>
          <p:cNvGrpSpPr/>
          <p:nvPr/>
        </p:nvGrpSpPr>
        <p:grpSpPr>
          <a:xfrm>
            <a:off x="2571750" y="3743325"/>
            <a:ext cx="1516063" cy="1485900"/>
            <a:chOff x="2125" y="2220"/>
            <a:chExt cx="2388" cy="2340"/>
          </a:xfrm>
        </p:grpSpPr>
        <p:sp>
          <p:nvSpPr>
            <p:cNvPr id="15415" name="Oval 9"/>
            <p:cNvSpPr/>
            <p:nvPr/>
          </p:nvSpPr>
          <p:spPr>
            <a:xfrm>
              <a:off x="3193" y="2220"/>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16" name="Oval 10"/>
            <p:cNvSpPr/>
            <p:nvPr/>
          </p:nvSpPr>
          <p:spPr>
            <a:xfrm>
              <a:off x="2125" y="2796"/>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17" name="Oval 11"/>
            <p:cNvSpPr/>
            <p:nvPr/>
          </p:nvSpPr>
          <p:spPr>
            <a:xfrm>
              <a:off x="2809" y="2784"/>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18" name="Oval 12"/>
            <p:cNvSpPr/>
            <p:nvPr/>
          </p:nvSpPr>
          <p:spPr>
            <a:xfrm>
              <a:off x="3601" y="2784"/>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19" name="Oval 13"/>
            <p:cNvSpPr/>
            <p:nvPr/>
          </p:nvSpPr>
          <p:spPr>
            <a:xfrm>
              <a:off x="4273" y="2784"/>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20" name="Oval 14"/>
            <p:cNvSpPr/>
            <p:nvPr/>
          </p:nvSpPr>
          <p:spPr>
            <a:xfrm>
              <a:off x="2137" y="3816"/>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21" name="Oval 15"/>
            <p:cNvSpPr/>
            <p:nvPr/>
          </p:nvSpPr>
          <p:spPr>
            <a:xfrm>
              <a:off x="2809" y="3840"/>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22" name="Oval 16"/>
            <p:cNvSpPr/>
            <p:nvPr/>
          </p:nvSpPr>
          <p:spPr>
            <a:xfrm>
              <a:off x="3577" y="3840"/>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23" name="Oval 17"/>
            <p:cNvSpPr/>
            <p:nvPr/>
          </p:nvSpPr>
          <p:spPr>
            <a:xfrm>
              <a:off x="4333" y="3840"/>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24" name="Oval 18"/>
            <p:cNvSpPr/>
            <p:nvPr/>
          </p:nvSpPr>
          <p:spPr>
            <a:xfrm>
              <a:off x="3193" y="4404"/>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25" name="Oval 19"/>
            <p:cNvSpPr/>
            <p:nvPr/>
          </p:nvSpPr>
          <p:spPr>
            <a:xfrm>
              <a:off x="2449" y="331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26" name="Oval 20"/>
            <p:cNvSpPr/>
            <p:nvPr/>
          </p:nvSpPr>
          <p:spPr>
            <a:xfrm>
              <a:off x="3949" y="3288"/>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27" name="Line 21"/>
            <p:cNvSpPr/>
            <p:nvPr/>
          </p:nvSpPr>
          <p:spPr>
            <a:xfrm>
              <a:off x="2293" y="2844"/>
              <a:ext cx="2160" cy="0"/>
            </a:xfrm>
            <a:prstGeom prst="line">
              <a:avLst/>
            </a:prstGeom>
            <a:ln w="9525" cap="flat" cmpd="sng">
              <a:solidFill>
                <a:schemeClr val="tx1"/>
              </a:solidFill>
              <a:prstDash val="solid"/>
              <a:headEnd type="none" w="med" len="med"/>
              <a:tailEnd type="none" w="med" len="med"/>
            </a:ln>
          </p:spPr>
        </p:sp>
        <p:sp>
          <p:nvSpPr>
            <p:cNvPr id="15428" name="Line 22"/>
            <p:cNvSpPr/>
            <p:nvPr/>
          </p:nvSpPr>
          <p:spPr>
            <a:xfrm>
              <a:off x="2293" y="3936"/>
              <a:ext cx="2160" cy="0"/>
            </a:xfrm>
            <a:prstGeom prst="line">
              <a:avLst/>
            </a:prstGeom>
            <a:ln w="9525" cap="flat" cmpd="sng">
              <a:solidFill>
                <a:schemeClr val="tx1"/>
              </a:solidFill>
              <a:prstDash val="solid"/>
              <a:headEnd type="none" w="med" len="med"/>
              <a:tailEnd type="none" w="med" len="med"/>
            </a:ln>
          </p:spPr>
        </p:sp>
        <p:sp>
          <p:nvSpPr>
            <p:cNvPr id="15429" name="Line 23"/>
            <p:cNvSpPr/>
            <p:nvPr/>
          </p:nvSpPr>
          <p:spPr>
            <a:xfrm flipH="1">
              <a:off x="2473" y="2376"/>
              <a:ext cx="720" cy="1092"/>
            </a:xfrm>
            <a:prstGeom prst="line">
              <a:avLst/>
            </a:prstGeom>
            <a:ln w="9525" cap="flat" cmpd="sng">
              <a:solidFill>
                <a:schemeClr val="tx1"/>
              </a:solidFill>
              <a:prstDash val="solid"/>
              <a:headEnd type="none" w="med" len="med"/>
              <a:tailEnd type="none" w="med" len="med"/>
            </a:ln>
          </p:spPr>
        </p:sp>
        <p:sp>
          <p:nvSpPr>
            <p:cNvPr id="15430" name="Line 24"/>
            <p:cNvSpPr/>
            <p:nvPr/>
          </p:nvSpPr>
          <p:spPr>
            <a:xfrm flipH="1">
              <a:off x="2257" y="3468"/>
              <a:ext cx="216" cy="360"/>
            </a:xfrm>
            <a:prstGeom prst="line">
              <a:avLst/>
            </a:prstGeom>
            <a:ln w="9525" cap="flat" cmpd="sng">
              <a:solidFill>
                <a:schemeClr val="tx1"/>
              </a:solidFill>
              <a:prstDash val="solid"/>
              <a:headEnd type="none" w="med" len="med"/>
              <a:tailEnd type="none" w="med" len="med"/>
            </a:ln>
          </p:spPr>
        </p:sp>
        <p:sp>
          <p:nvSpPr>
            <p:cNvPr id="15431" name="Line 25"/>
            <p:cNvSpPr/>
            <p:nvPr/>
          </p:nvSpPr>
          <p:spPr>
            <a:xfrm>
              <a:off x="2257" y="2940"/>
              <a:ext cx="936" cy="1464"/>
            </a:xfrm>
            <a:prstGeom prst="line">
              <a:avLst/>
            </a:prstGeom>
            <a:ln w="9525" cap="flat" cmpd="sng">
              <a:solidFill>
                <a:schemeClr val="tx1"/>
              </a:solidFill>
              <a:prstDash val="solid"/>
              <a:headEnd type="none" w="med" len="med"/>
              <a:tailEnd type="none" w="med" len="med"/>
            </a:ln>
          </p:spPr>
        </p:sp>
        <p:sp>
          <p:nvSpPr>
            <p:cNvPr id="15432" name="Line 26"/>
            <p:cNvSpPr/>
            <p:nvPr/>
          </p:nvSpPr>
          <p:spPr>
            <a:xfrm>
              <a:off x="3373" y="2376"/>
              <a:ext cx="1080" cy="1560"/>
            </a:xfrm>
            <a:prstGeom prst="line">
              <a:avLst/>
            </a:prstGeom>
            <a:ln w="9525" cap="flat" cmpd="sng">
              <a:solidFill>
                <a:schemeClr val="tx1"/>
              </a:solidFill>
              <a:prstDash val="solid"/>
              <a:headEnd type="none" w="med" len="med"/>
              <a:tailEnd type="none" w="med" len="med"/>
            </a:ln>
          </p:spPr>
        </p:sp>
        <p:sp>
          <p:nvSpPr>
            <p:cNvPr id="15433" name="Line 27"/>
            <p:cNvSpPr/>
            <p:nvPr/>
          </p:nvSpPr>
          <p:spPr>
            <a:xfrm flipH="1">
              <a:off x="3373" y="2892"/>
              <a:ext cx="972" cy="1512"/>
            </a:xfrm>
            <a:prstGeom prst="line">
              <a:avLst/>
            </a:prstGeom>
            <a:ln w="9525" cap="flat" cmpd="sng">
              <a:solidFill>
                <a:schemeClr val="tx1"/>
              </a:solidFill>
              <a:prstDash val="solid"/>
              <a:headEnd type="none" w="med" len="med"/>
              <a:tailEnd type="none" w="med" len="med"/>
            </a:ln>
          </p:spPr>
        </p:sp>
      </p:grpSp>
      <p:grpSp>
        <p:nvGrpSpPr>
          <p:cNvPr id="3" name="Group 28"/>
          <p:cNvGrpSpPr/>
          <p:nvPr/>
        </p:nvGrpSpPr>
        <p:grpSpPr>
          <a:xfrm>
            <a:off x="4400550" y="3743325"/>
            <a:ext cx="1516063" cy="1485900"/>
            <a:chOff x="4813" y="2220"/>
            <a:chExt cx="2388" cy="2340"/>
          </a:xfrm>
        </p:grpSpPr>
        <p:sp>
          <p:nvSpPr>
            <p:cNvPr id="15395" name="Oval 29"/>
            <p:cNvSpPr/>
            <p:nvPr/>
          </p:nvSpPr>
          <p:spPr>
            <a:xfrm>
              <a:off x="5893" y="2220"/>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96" name="Oval 30"/>
            <p:cNvSpPr/>
            <p:nvPr/>
          </p:nvSpPr>
          <p:spPr>
            <a:xfrm>
              <a:off x="4813" y="277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97" name="Oval 31"/>
            <p:cNvSpPr/>
            <p:nvPr/>
          </p:nvSpPr>
          <p:spPr>
            <a:xfrm>
              <a:off x="5509" y="277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98" name="Oval 32"/>
            <p:cNvSpPr/>
            <p:nvPr/>
          </p:nvSpPr>
          <p:spPr>
            <a:xfrm>
              <a:off x="6289" y="277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99" name="Oval 33"/>
            <p:cNvSpPr/>
            <p:nvPr/>
          </p:nvSpPr>
          <p:spPr>
            <a:xfrm>
              <a:off x="6973" y="2784"/>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00" name="Oval 34"/>
            <p:cNvSpPr/>
            <p:nvPr/>
          </p:nvSpPr>
          <p:spPr>
            <a:xfrm>
              <a:off x="4813" y="385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01" name="Oval 35"/>
            <p:cNvSpPr/>
            <p:nvPr/>
          </p:nvSpPr>
          <p:spPr>
            <a:xfrm>
              <a:off x="5509" y="385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02" name="Oval 36"/>
            <p:cNvSpPr/>
            <p:nvPr/>
          </p:nvSpPr>
          <p:spPr>
            <a:xfrm>
              <a:off x="6277" y="385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03" name="Oval 37"/>
            <p:cNvSpPr/>
            <p:nvPr/>
          </p:nvSpPr>
          <p:spPr>
            <a:xfrm>
              <a:off x="7021" y="3828"/>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04" name="Oval 38"/>
            <p:cNvSpPr/>
            <p:nvPr/>
          </p:nvSpPr>
          <p:spPr>
            <a:xfrm>
              <a:off x="5893" y="4404"/>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05" name="Oval 39"/>
            <p:cNvSpPr/>
            <p:nvPr/>
          </p:nvSpPr>
          <p:spPr>
            <a:xfrm>
              <a:off x="5173" y="3288"/>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06" name="Oval 40"/>
            <p:cNvSpPr/>
            <p:nvPr/>
          </p:nvSpPr>
          <p:spPr>
            <a:xfrm>
              <a:off x="6637" y="3264"/>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407" name="Line 41"/>
            <p:cNvSpPr/>
            <p:nvPr/>
          </p:nvSpPr>
          <p:spPr>
            <a:xfrm>
              <a:off x="4993" y="2844"/>
              <a:ext cx="2160" cy="0"/>
            </a:xfrm>
            <a:prstGeom prst="line">
              <a:avLst/>
            </a:prstGeom>
            <a:ln w="9525" cap="flat" cmpd="sng">
              <a:solidFill>
                <a:schemeClr val="tx1"/>
              </a:solidFill>
              <a:prstDash val="solid"/>
              <a:headEnd type="none" w="med" len="med"/>
              <a:tailEnd type="none" w="med" len="med"/>
            </a:ln>
          </p:spPr>
        </p:sp>
        <p:sp>
          <p:nvSpPr>
            <p:cNvPr id="15408" name="Line 42"/>
            <p:cNvSpPr/>
            <p:nvPr/>
          </p:nvSpPr>
          <p:spPr>
            <a:xfrm>
              <a:off x="4993" y="3936"/>
              <a:ext cx="2160" cy="0"/>
            </a:xfrm>
            <a:prstGeom prst="line">
              <a:avLst/>
            </a:prstGeom>
            <a:ln w="9525" cap="flat" cmpd="sng">
              <a:solidFill>
                <a:schemeClr val="tx1"/>
              </a:solidFill>
              <a:prstDash val="solid"/>
              <a:headEnd type="none" w="med" len="med"/>
              <a:tailEnd type="none" w="med" len="med"/>
            </a:ln>
          </p:spPr>
        </p:sp>
        <p:sp>
          <p:nvSpPr>
            <p:cNvPr id="15409" name="Line 43"/>
            <p:cNvSpPr/>
            <p:nvPr/>
          </p:nvSpPr>
          <p:spPr>
            <a:xfrm flipH="1">
              <a:off x="5173" y="2376"/>
              <a:ext cx="720" cy="1092"/>
            </a:xfrm>
            <a:prstGeom prst="line">
              <a:avLst/>
            </a:prstGeom>
            <a:ln w="9525" cap="flat" cmpd="sng">
              <a:solidFill>
                <a:schemeClr val="tx1"/>
              </a:solidFill>
              <a:prstDash val="solid"/>
              <a:headEnd type="none" w="med" len="med"/>
              <a:tailEnd type="none" w="med" len="med"/>
            </a:ln>
          </p:spPr>
        </p:sp>
        <p:sp>
          <p:nvSpPr>
            <p:cNvPr id="15410" name="Line 44"/>
            <p:cNvSpPr/>
            <p:nvPr/>
          </p:nvSpPr>
          <p:spPr>
            <a:xfrm flipH="1">
              <a:off x="4957" y="3468"/>
              <a:ext cx="216" cy="396"/>
            </a:xfrm>
            <a:prstGeom prst="line">
              <a:avLst/>
            </a:prstGeom>
            <a:ln w="9525" cap="flat" cmpd="sng">
              <a:solidFill>
                <a:schemeClr val="tx1"/>
              </a:solidFill>
              <a:prstDash val="solid"/>
              <a:headEnd type="none" w="med" len="med"/>
              <a:tailEnd type="none" w="med" len="med"/>
            </a:ln>
          </p:spPr>
        </p:sp>
        <p:sp>
          <p:nvSpPr>
            <p:cNvPr id="15411" name="Line 45"/>
            <p:cNvSpPr/>
            <p:nvPr/>
          </p:nvSpPr>
          <p:spPr>
            <a:xfrm>
              <a:off x="4945" y="2916"/>
              <a:ext cx="948" cy="1488"/>
            </a:xfrm>
            <a:prstGeom prst="line">
              <a:avLst/>
            </a:prstGeom>
            <a:ln w="9525" cap="flat" cmpd="sng">
              <a:solidFill>
                <a:schemeClr val="tx1"/>
              </a:solidFill>
              <a:prstDash val="solid"/>
              <a:headEnd type="none" w="med" len="med"/>
              <a:tailEnd type="none" w="med" len="med"/>
            </a:ln>
          </p:spPr>
        </p:sp>
        <p:sp>
          <p:nvSpPr>
            <p:cNvPr id="15412" name="Line 46"/>
            <p:cNvSpPr/>
            <p:nvPr/>
          </p:nvSpPr>
          <p:spPr>
            <a:xfrm>
              <a:off x="6073" y="2376"/>
              <a:ext cx="1080" cy="1560"/>
            </a:xfrm>
            <a:prstGeom prst="line">
              <a:avLst/>
            </a:prstGeom>
            <a:ln w="9525" cap="flat" cmpd="sng">
              <a:solidFill>
                <a:schemeClr val="tx1"/>
              </a:solidFill>
              <a:prstDash val="solid"/>
              <a:headEnd type="none" w="med" len="med"/>
              <a:tailEnd type="none" w="med" len="med"/>
            </a:ln>
          </p:spPr>
        </p:sp>
        <p:sp>
          <p:nvSpPr>
            <p:cNvPr id="15413" name="Line 47"/>
            <p:cNvSpPr/>
            <p:nvPr/>
          </p:nvSpPr>
          <p:spPr>
            <a:xfrm flipH="1">
              <a:off x="6073" y="2904"/>
              <a:ext cx="948" cy="1500"/>
            </a:xfrm>
            <a:prstGeom prst="line">
              <a:avLst/>
            </a:prstGeom>
            <a:ln w="9525" cap="flat" cmpd="sng">
              <a:solidFill>
                <a:schemeClr val="tx1"/>
              </a:solidFill>
              <a:prstDash val="solid"/>
              <a:headEnd type="none" w="med" len="med"/>
              <a:tailEnd type="none" w="med" len="med"/>
            </a:ln>
          </p:spPr>
        </p:sp>
        <p:sp>
          <p:nvSpPr>
            <p:cNvPr id="15414" name="Line 48"/>
            <p:cNvSpPr/>
            <p:nvPr/>
          </p:nvSpPr>
          <p:spPr>
            <a:xfrm>
              <a:off x="5353" y="3348"/>
              <a:ext cx="1260" cy="0"/>
            </a:xfrm>
            <a:prstGeom prst="line">
              <a:avLst/>
            </a:prstGeom>
            <a:ln w="9525" cap="flat" cmpd="sng">
              <a:solidFill>
                <a:schemeClr val="tx1"/>
              </a:solidFill>
              <a:prstDash val="solid"/>
              <a:headEnd type="none" w="med" len="med"/>
              <a:tailEnd type="none" w="med" len="med"/>
            </a:ln>
          </p:spPr>
        </p:sp>
      </p:grpSp>
      <p:grpSp>
        <p:nvGrpSpPr>
          <p:cNvPr id="4" name="Group 49"/>
          <p:cNvGrpSpPr/>
          <p:nvPr/>
        </p:nvGrpSpPr>
        <p:grpSpPr>
          <a:xfrm>
            <a:off x="6267450" y="3743325"/>
            <a:ext cx="1516063" cy="1485900"/>
            <a:chOff x="7513" y="2220"/>
            <a:chExt cx="2388" cy="2340"/>
          </a:xfrm>
        </p:grpSpPr>
        <p:sp>
          <p:nvSpPr>
            <p:cNvPr id="15373" name="Oval 50"/>
            <p:cNvSpPr/>
            <p:nvPr/>
          </p:nvSpPr>
          <p:spPr>
            <a:xfrm>
              <a:off x="8593" y="2220"/>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74" name="Oval 51"/>
            <p:cNvSpPr/>
            <p:nvPr/>
          </p:nvSpPr>
          <p:spPr>
            <a:xfrm>
              <a:off x="7513" y="277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75" name="Oval 52"/>
            <p:cNvSpPr/>
            <p:nvPr/>
          </p:nvSpPr>
          <p:spPr>
            <a:xfrm>
              <a:off x="8197" y="277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76" name="Oval 53"/>
            <p:cNvSpPr/>
            <p:nvPr/>
          </p:nvSpPr>
          <p:spPr>
            <a:xfrm>
              <a:off x="9001" y="277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77" name="Oval 54"/>
            <p:cNvSpPr/>
            <p:nvPr/>
          </p:nvSpPr>
          <p:spPr>
            <a:xfrm>
              <a:off x="9673" y="277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78" name="Oval 55"/>
            <p:cNvSpPr/>
            <p:nvPr/>
          </p:nvSpPr>
          <p:spPr>
            <a:xfrm>
              <a:off x="7513" y="3840"/>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79" name="Oval 56"/>
            <p:cNvSpPr/>
            <p:nvPr/>
          </p:nvSpPr>
          <p:spPr>
            <a:xfrm>
              <a:off x="8209" y="3840"/>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80" name="Oval 57"/>
            <p:cNvSpPr/>
            <p:nvPr/>
          </p:nvSpPr>
          <p:spPr>
            <a:xfrm>
              <a:off x="9001" y="3852"/>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81" name="Oval 58"/>
            <p:cNvSpPr/>
            <p:nvPr/>
          </p:nvSpPr>
          <p:spPr>
            <a:xfrm>
              <a:off x="9721" y="3840"/>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82" name="Oval 59"/>
            <p:cNvSpPr/>
            <p:nvPr/>
          </p:nvSpPr>
          <p:spPr>
            <a:xfrm>
              <a:off x="8593" y="4404"/>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83" name="Oval 60"/>
            <p:cNvSpPr/>
            <p:nvPr/>
          </p:nvSpPr>
          <p:spPr>
            <a:xfrm>
              <a:off x="7861" y="3288"/>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84" name="Oval 61"/>
            <p:cNvSpPr/>
            <p:nvPr/>
          </p:nvSpPr>
          <p:spPr>
            <a:xfrm>
              <a:off x="9349" y="3276"/>
              <a:ext cx="180" cy="156"/>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5385" name="Line 62"/>
            <p:cNvSpPr/>
            <p:nvPr/>
          </p:nvSpPr>
          <p:spPr>
            <a:xfrm>
              <a:off x="7693" y="2844"/>
              <a:ext cx="2160" cy="0"/>
            </a:xfrm>
            <a:prstGeom prst="line">
              <a:avLst/>
            </a:prstGeom>
            <a:ln w="9525" cap="flat" cmpd="sng">
              <a:solidFill>
                <a:schemeClr val="tx1"/>
              </a:solidFill>
              <a:prstDash val="solid"/>
              <a:headEnd type="none" w="med" len="med"/>
              <a:tailEnd type="none" w="med" len="med"/>
            </a:ln>
          </p:spPr>
        </p:sp>
        <p:sp>
          <p:nvSpPr>
            <p:cNvPr id="15386" name="Line 63"/>
            <p:cNvSpPr/>
            <p:nvPr/>
          </p:nvSpPr>
          <p:spPr>
            <a:xfrm>
              <a:off x="7693" y="3936"/>
              <a:ext cx="2160" cy="0"/>
            </a:xfrm>
            <a:prstGeom prst="line">
              <a:avLst/>
            </a:prstGeom>
            <a:ln w="9525" cap="flat" cmpd="sng">
              <a:solidFill>
                <a:schemeClr val="tx1"/>
              </a:solidFill>
              <a:prstDash val="solid"/>
              <a:headEnd type="none" w="med" len="med"/>
              <a:tailEnd type="none" w="med" len="med"/>
            </a:ln>
          </p:spPr>
        </p:sp>
        <p:sp>
          <p:nvSpPr>
            <p:cNvPr id="15387" name="Line 64"/>
            <p:cNvSpPr/>
            <p:nvPr/>
          </p:nvSpPr>
          <p:spPr>
            <a:xfrm flipH="1">
              <a:off x="7873" y="2376"/>
              <a:ext cx="720" cy="1092"/>
            </a:xfrm>
            <a:prstGeom prst="line">
              <a:avLst/>
            </a:prstGeom>
            <a:ln w="9525" cap="flat" cmpd="sng">
              <a:solidFill>
                <a:schemeClr val="tx1"/>
              </a:solidFill>
              <a:prstDash val="solid"/>
              <a:headEnd type="none" w="med" len="med"/>
              <a:tailEnd type="none" w="med" len="med"/>
            </a:ln>
          </p:spPr>
        </p:sp>
        <p:sp>
          <p:nvSpPr>
            <p:cNvPr id="15388" name="Line 65"/>
            <p:cNvSpPr/>
            <p:nvPr/>
          </p:nvSpPr>
          <p:spPr>
            <a:xfrm flipH="1">
              <a:off x="7645" y="3468"/>
              <a:ext cx="228" cy="372"/>
            </a:xfrm>
            <a:prstGeom prst="line">
              <a:avLst/>
            </a:prstGeom>
            <a:ln w="9525" cap="flat" cmpd="sng">
              <a:solidFill>
                <a:schemeClr val="tx1"/>
              </a:solidFill>
              <a:prstDash val="solid"/>
              <a:headEnd type="none" w="med" len="med"/>
              <a:tailEnd type="none" w="med" len="med"/>
            </a:ln>
          </p:spPr>
        </p:sp>
        <p:sp>
          <p:nvSpPr>
            <p:cNvPr id="15389" name="Line 66"/>
            <p:cNvSpPr/>
            <p:nvPr/>
          </p:nvSpPr>
          <p:spPr>
            <a:xfrm>
              <a:off x="7645" y="2904"/>
              <a:ext cx="948" cy="1500"/>
            </a:xfrm>
            <a:prstGeom prst="line">
              <a:avLst/>
            </a:prstGeom>
            <a:ln w="9525" cap="flat" cmpd="sng">
              <a:solidFill>
                <a:schemeClr val="tx1"/>
              </a:solidFill>
              <a:prstDash val="solid"/>
              <a:headEnd type="none" w="med" len="med"/>
              <a:tailEnd type="none" w="med" len="med"/>
            </a:ln>
          </p:spPr>
        </p:sp>
        <p:sp>
          <p:nvSpPr>
            <p:cNvPr id="15390" name="Line 67"/>
            <p:cNvSpPr/>
            <p:nvPr/>
          </p:nvSpPr>
          <p:spPr>
            <a:xfrm>
              <a:off x="8773" y="2376"/>
              <a:ext cx="1080" cy="1560"/>
            </a:xfrm>
            <a:prstGeom prst="line">
              <a:avLst/>
            </a:prstGeom>
            <a:ln w="9525" cap="flat" cmpd="sng">
              <a:solidFill>
                <a:schemeClr val="tx1"/>
              </a:solidFill>
              <a:prstDash val="solid"/>
              <a:headEnd type="none" w="med" len="med"/>
              <a:tailEnd type="none" w="med" len="med"/>
            </a:ln>
          </p:spPr>
        </p:sp>
        <p:sp>
          <p:nvSpPr>
            <p:cNvPr id="15391" name="Line 68"/>
            <p:cNvSpPr/>
            <p:nvPr/>
          </p:nvSpPr>
          <p:spPr>
            <a:xfrm flipH="1">
              <a:off x="8773" y="2904"/>
              <a:ext cx="948" cy="1500"/>
            </a:xfrm>
            <a:prstGeom prst="line">
              <a:avLst/>
            </a:prstGeom>
            <a:ln w="9525" cap="flat" cmpd="sng">
              <a:solidFill>
                <a:schemeClr val="tx1"/>
              </a:solidFill>
              <a:prstDash val="solid"/>
              <a:headEnd type="none" w="med" len="med"/>
              <a:tailEnd type="none" w="med" len="med"/>
            </a:ln>
          </p:spPr>
        </p:sp>
        <p:sp>
          <p:nvSpPr>
            <p:cNvPr id="15392" name="Line 69"/>
            <p:cNvSpPr/>
            <p:nvPr/>
          </p:nvSpPr>
          <p:spPr>
            <a:xfrm>
              <a:off x="8053" y="3348"/>
              <a:ext cx="1440" cy="0"/>
            </a:xfrm>
            <a:prstGeom prst="line">
              <a:avLst/>
            </a:prstGeom>
            <a:ln w="9525" cap="flat" cmpd="sng">
              <a:solidFill>
                <a:schemeClr val="tx1"/>
              </a:solidFill>
              <a:prstDash val="solid"/>
              <a:headEnd type="none" w="med" len="med"/>
              <a:tailEnd type="none" w="med" len="med"/>
            </a:ln>
          </p:spPr>
        </p:sp>
        <p:sp>
          <p:nvSpPr>
            <p:cNvPr id="15393" name="Line 70"/>
            <p:cNvSpPr/>
            <p:nvPr/>
          </p:nvSpPr>
          <p:spPr>
            <a:xfrm>
              <a:off x="8353" y="2892"/>
              <a:ext cx="780" cy="1044"/>
            </a:xfrm>
            <a:prstGeom prst="line">
              <a:avLst/>
            </a:prstGeom>
            <a:ln w="9525" cap="flat" cmpd="sng">
              <a:solidFill>
                <a:schemeClr val="tx1"/>
              </a:solidFill>
              <a:prstDash val="solid"/>
              <a:headEnd type="none" w="med" len="med"/>
              <a:tailEnd type="none" w="med" len="med"/>
            </a:ln>
          </p:spPr>
        </p:sp>
        <p:sp>
          <p:nvSpPr>
            <p:cNvPr id="15394" name="Line 71"/>
            <p:cNvSpPr/>
            <p:nvPr/>
          </p:nvSpPr>
          <p:spPr>
            <a:xfrm flipH="1">
              <a:off x="8233" y="2892"/>
              <a:ext cx="792" cy="1044"/>
            </a:xfrm>
            <a:prstGeom prst="line">
              <a:avLst/>
            </a:prstGeom>
            <a:ln w="9525" cap="flat" cmpd="sng">
              <a:solidFill>
                <a:schemeClr val="tx1"/>
              </a:solidFill>
              <a:prstDash val="solid"/>
              <a:headEnd type="none" w="med" len="med"/>
              <a:tailEnd type="none" w="med" len="med"/>
            </a:ln>
          </p:spPr>
        </p:sp>
      </p:grpSp>
      <p:sp>
        <p:nvSpPr>
          <p:cNvPr id="1122376" name="Freeform 72"/>
          <p:cNvSpPr/>
          <p:nvPr/>
        </p:nvSpPr>
        <p:spPr>
          <a:xfrm>
            <a:off x="6743700" y="3933825"/>
            <a:ext cx="503238" cy="144463"/>
          </a:xfrm>
          <a:custGeom>
            <a:avLst/>
            <a:gdLst>
              <a:gd name="txL" fmla="*/ 0 w 317"/>
              <a:gd name="txT" fmla="*/ 0 h 91"/>
              <a:gd name="txR" fmla="*/ 317 w 317"/>
              <a:gd name="txB" fmla="*/ 91 h 91"/>
            </a:gdLst>
            <a:ahLst/>
            <a:cxnLst>
              <a:cxn ang="0">
                <a:pos x="0" y="2147483646"/>
              </a:cxn>
              <a:cxn ang="0">
                <a:pos x="2147483646" y="0"/>
              </a:cxn>
              <a:cxn ang="0">
                <a:pos x="2147483646" y="2147483646"/>
              </a:cxn>
            </a:cxnLst>
            <a:rect l="txL" t="txT" r="txR" b="txB"/>
            <a:pathLst>
              <a:path w="317" h="91">
                <a:moveTo>
                  <a:pt x="0" y="91"/>
                </a:moveTo>
                <a:cubicBezTo>
                  <a:pt x="64" y="45"/>
                  <a:pt x="128" y="0"/>
                  <a:pt x="181" y="0"/>
                </a:cubicBezTo>
                <a:cubicBezTo>
                  <a:pt x="234" y="0"/>
                  <a:pt x="294" y="76"/>
                  <a:pt x="317" y="91"/>
                </a:cubicBezTo>
              </a:path>
            </a:pathLst>
          </a:custGeom>
          <a:noFill/>
          <a:ln w="12700" cap="sq" cmpd="sng">
            <a:solidFill>
              <a:srgbClr val="FF3300">
                <a:alpha val="100000"/>
              </a:srgbClr>
            </a:solidFill>
            <a:prstDash val="solid"/>
            <a:round/>
            <a:headEnd type="none" w="sm" len="sm"/>
            <a:tailEnd type="none" w="sm" len="sm"/>
          </a:ln>
        </p:spPr>
        <p:txBody>
          <a:bodyPr/>
          <a:p>
            <a:endParaRPr lang="zh-CN" altLang="en-US"/>
          </a:p>
        </p:txBody>
      </p:sp>
      <p:sp>
        <p:nvSpPr>
          <p:cNvPr id="1122377" name="Freeform 73"/>
          <p:cNvSpPr/>
          <p:nvPr/>
        </p:nvSpPr>
        <p:spPr>
          <a:xfrm>
            <a:off x="7246938" y="4438650"/>
            <a:ext cx="288925" cy="420688"/>
          </a:xfrm>
          <a:custGeom>
            <a:avLst/>
            <a:gdLst>
              <a:gd name="txL" fmla="*/ 0 w 182"/>
              <a:gd name="txT" fmla="*/ 0 h 265"/>
              <a:gd name="txR" fmla="*/ 182 w 182"/>
              <a:gd name="txB" fmla="*/ 265 h 265"/>
            </a:gdLst>
            <a:ahLst/>
            <a:cxnLst>
              <a:cxn ang="0">
                <a:pos x="2147483646" y="0"/>
              </a:cxn>
              <a:cxn ang="0">
                <a:pos x="2147483646" y="2147483646"/>
              </a:cxn>
              <a:cxn ang="0">
                <a:pos x="0" y="2147483646"/>
              </a:cxn>
            </a:cxnLst>
            <a:rect l="txL" t="txT" r="txR" b="txB"/>
            <a:pathLst>
              <a:path w="182" h="265">
                <a:moveTo>
                  <a:pt x="182" y="0"/>
                </a:moveTo>
                <a:cubicBezTo>
                  <a:pt x="174" y="94"/>
                  <a:pt x="166" y="189"/>
                  <a:pt x="136" y="227"/>
                </a:cubicBezTo>
                <a:cubicBezTo>
                  <a:pt x="106" y="265"/>
                  <a:pt x="53" y="246"/>
                  <a:pt x="0" y="227"/>
                </a:cubicBezTo>
              </a:path>
            </a:pathLst>
          </a:custGeom>
          <a:noFill/>
          <a:ln w="12700" cap="sq" cmpd="sng">
            <a:solidFill>
              <a:srgbClr val="FF3300">
                <a:alpha val="100000"/>
              </a:srgbClr>
            </a:solidFill>
            <a:prstDash val="solid"/>
            <a:round/>
            <a:headEnd type="none" w="sm" len="sm"/>
            <a:tailEnd type="none" w="sm" len="sm"/>
          </a:ln>
        </p:spPr>
        <p:txBody>
          <a:bodyPr/>
          <a:p>
            <a:endParaRPr lang="zh-CN" altLang="en-US"/>
          </a:p>
        </p:txBody>
      </p:sp>
      <p:sp>
        <p:nvSpPr>
          <p:cNvPr id="1122378" name="Freeform 74"/>
          <p:cNvSpPr/>
          <p:nvPr/>
        </p:nvSpPr>
        <p:spPr>
          <a:xfrm>
            <a:off x="6491288" y="4438650"/>
            <a:ext cx="252412" cy="360363"/>
          </a:xfrm>
          <a:custGeom>
            <a:avLst/>
            <a:gdLst>
              <a:gd name="txL" fmla="*/ 0 w 159"/>
              <a:gd name="txT" fmla="*/ 0 h 227"/>
              <a:gd name="txR" fmla="*/ 159 w 159"/>
              <a:gd name="txB" fmla="*/ 227 h 227"/>
            </a:gdLst>
            <a:ahLst/>
            <a:cxnLst>
              <a:cxn ang="0">
                <a:pos x="2147483646" y="0"/>
              </a:cxn>
              <a:cxn ang="0">
                <a:pos x="2147483646" y="2147483646"/>
              </a:cxn>
              <a:cxn ang="0">
                <a:pos x="2147483646" y="2147483646"/>
              </a:cxn>
            </a:cxnLst>
            <a:rect l="txL" t="txT" r="txR" b="txB"/>
            <a:pathLst>
              <a:path w="159" h="227">
                <a:moveTo>
                  <a:pt x="23" y="0"/>
                </a:moveTo>
                <a:cubicBezTo>
                  <a:pt x="11" y="71"/>
                  <a:pt x="0" y="143"/>
                  <a:pt x="23" y="181"/>
                </a:cubicBezTo>
                <a:cubicBezTo>
                  <a:pt x="46" y="219"/>
                  <a:pt x="102" y="223"/>
                  <a:pt x="159" y="227"/>
                </a:cubicBezTo>
              </a:path>
            </a:pathLst>
          </a:custGeom>
          <a:noFill/>
          <a:ln w="12700" cap="sq" cmpd="sng">
            <a:solidFill>
              <a:srgbClr val="FF3300">
                <a:alpha val="100000"/>
              </a:srgbClr>
            </a:solidFill>
            <a:prstDash val="solid"/>
            <a:round/>
            <a:headEnd type="none" w="sm" len="sm"/>
            <a:tailEnd type="none" w="sm" len="sm"/>
          </a:ln>
        </p:spPr>
        <p:txBody>
          <a:bodyPr/>
          <a:p>
            <a:endParaRPr lang="zh-CN" altLang="en-US"/>
          </a:p>
        </p:txBody>
      </p:sp>
      <p:sp>
        <p:nvSpPr>
          <p:cNvPr id="1122383" name="Text Box 79"/>
          <p:cNvSpPr txBox="1"/>
          <p:nvPr/>
        </p:nvSpPr>
        <p:spPr>
          <a:xfrm>
            <a:off x="684213" y="5589588"/>
            <a:ext cx="7056437" cy="519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solidFill>
                  <a:srgbClr val="FF3300"/>
                </a:solidFill>
                <a:latin typeface="Times New Roman" panose="02020603050405020304" pitchFamily="18" charset="0"/>
                <a:ea typeface="方正舒体" panose="02010601030101010101" pitchFamily="2" charset="-122"/>
              </a:rPr>
              <a:t> </a:t>
            </a:r>
            <a:r>
              <a:rPr lang="zh-CN" altLang="en-US" sz="2800" b="1" dirty="0">
                <a:solidFill>
                  <a:srgbClr val="FF3300"/>
                </a:solidFill>
                <a:latin typeface="Times New Roman" panose="02020603050405020304" pitchFamily="18" charset="0"/>
                <a:ea typeface="方正舒体" panose="02010601030101010101" pitchFamily="2" charset="-122"/>
              </a:rPr>
              <a:t>请你思考：</a:t>
            </a:r>
            <a:r>
              <a:rPr lang="zh-CN" altLang="en-US" sz="2800" b="1" dirty="0">
                <a:latin typeface="楷体_GB2312" pitchFamily="49" charset="-122"/>
                <a:ea typeface="楷体_GB2312" pitchFamily="49" charset="-122"/>
              </a:rPr>
              <a:t>完全图</a:t>
            </a:r>
            <a:r>
              <a:rPr lang="en-US" altLang="zh-CN" sz="2800" b="1" i="1" dirty="0">
                <a:latin typeface="楷体_GB2312" pitchFamily="49" charset="-122"/>
                <a:ea typeface="楷体_GB2312" pitchFamily="49" charset="-122"/>
              </a:rPr>
              <a:t>K</a:t>
            </a:r>
            <a:r>
              <a:rPr lang="en-US" altLang="zh-CN" sz="2800" b="1" i="1" baseline="-25000" dirty="0">
                <a:latin typeface="楷体_GB2312" pitchFamily="49" charset="-122"/>
                <a:ea typeface="楷体_GB2312" pitchFamily="49" charset="-122"/>
              </a:rPr>
              <a:t>n</a:t>
            </a:r>
            <a:r>
              <a:rPr lang="zh-CN" altLang="en-US" sz="2800" b="1" dirty="0">
                <a:latin typeface="楷体_GB2312" pitchFamily="49" charset="-122"/>
                <a:ea typeface="楷体_GB2312" pitchFamily="49" charset="-122"/>
              </a:rPr>
              <a:t>可以几笔画出？</a:t>
            </a:r>
            <a:endParaRPr lang="zh-CN" altLang="en-US" sz="2800" b="1" dirty="0">
              <a:latin typeface="楷体_GB2312" pitchFamily="49" charset="-122"/>
              <a:ea typeface="楷体_GB2312" pitchFamily="49" charset="-122"/>
            </a:endParaRPr>
          </a:p>
        </p:txBody>
      </p:sp>
      <p:sp>
        <p:nvSpPr>
          <p:cNvPr id="15372"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2307">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2307">
                                            <p:txEl>
                                              <p:charRg st="8" end="1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2307">
                                            <p:txEl>
                                              <p:charRg st="17" end="3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23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22378"/>
                                        </p:tgtEl>
                                        <p:attrNameLst>
                                          <p:attrName>style.visibility</p:attrName>
                                        </p:attrNameLst>
                                      </p:cBhvr>
                                      <p:to>
                                        <p:strVal val="visible"/>
                                      </p:to>
                                    </p:set>
                                    <p:anim calcmode="lin" valueType="num">
                                      <p:cBhvr additive="base">
                                        <p:cTn id="29" dur="500" fill="hold"/>
                                        <p:tgtEl>
                                          <p:spTgt spid="1122378"/>
                                        </p:tgtEl>
                                        <p:attrNameLst>
                                          <p:attrName>ppt_x</p:attrName>
                                        </p:attrNameLst>
                                      </p:cBhvr>
                                      <p:tavLst>
                                        <p:tav tm="0">
                                          <p:val>
                                            <p:strVal val="#ppt_x"/>
                                          </p:val>
                                        </p:tav>
                                        <p:tav tm="100000">
                                          <p:val>
                                            <p:strVal val="#ppt_x"/>
                                          </p:val>
                                        </p:tav>
                                      </p:tavLst>
                                    </p:anim>
                                    <p:anim calcmode="lin" valueType="num">
                                      <p:cBhvr additive="base">
                                        <p:cTn id="30" dur="500" fill="hold"/>
                                        <p:tgtEl>
                                          <p:spTgt spid="112237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22376"/>
                                        </p:tgtEl>
                                        <p:attrNameLst>
                                          <p:attrName>style.visibility</p:attrName>
                                        </p:attrNameLst>
                                      </p:cBhvr>
                                      <p:to>
                                        <p:strVal val="visible"/>
                                      </p:to>
                                    </p:set>
                                    <p:anim calcmode="lin" valueType="num">
                                      <p:cBhvr additive="base">
                                        <p:cTn id="33" dur="500" fill="hold"/>
                                        <p:tgtEl>
                                          <p:spTgt spid="1122376"/>
                                        </p:tgtEl>
                                        <p:attrNameLst>
                                          <p:attrName>ppt_x</p:attrName>
                                        </p:attrNameLst>
                                      </p:cBhvr>
                                      <p:tavLst>
                                        <p:tav tm="0">
                                          <p:val>
                                            <p:strVal val="#ppt_x"/>
                                          </p:val>
                                        </p:tav>
                                        <p:tav tm="100000">
                                          <p:val>
                                            <p:strVal val="#ppt_x"/>
                                          </p:val>
                                        </p:tav>
                                      </p:tavLst>
                                    </p:anim>
                                    <p:anim calcmode="lin" valueType="num">
                                      <p:cBhvr additive="base">
                                        <p:cTn id="34" dur="500" fill="hold"/>
                                        <p:tgtEl>
                                          <p:spTgt spid="112237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22377"/>
                                        </p:tgtEl>
                                        <p:attrNameLst>
                                          <p:attrName>style.visibility</p:attrName>
                                        </p:attrNameLst>
                                      </p:cBhvr>
                                      <p:to>
                                        <p:strVal val="visible"/>
                                      </p:to>
                                    </p:set>
                                    <p:anim calcmode="lin" valueType="num">
                                      <p:cBhvr additive="base">
                                        <p:cTn id="37" dur="500" fill="hold"/>
                                        <p:tgtEl>
                                          <p:spTgt spid="1122377"/>
                                        </p:tgtEl>
                                        <p:attrNameLst>
                                          <p:attrName>ppt_x</p:attrName>
                                        </p:attrNameLst>
                                      </p:cBhvr>
                                      <p:tavLst>
                                        <p:tav tm="0">
                                          <p:val>
                                            <p:strVal val="#ppt_x"/>
                                          </p:val>
                                        </p:tav>
                                        <p:tav tm="100000">
                                          <p:val>
                                            <p:strVal val="#ppt_x"/>
                                          </p:val>
                                        </p:tav>
                                      </p:tavLst>
                                    </p:anim>
                                    <p:anim calcmode="lin" valueType="num">
                                      <p:cBhvr additive="base">
                                        <p:cTn id="38" dur="500" fill="hold"/>
                                        <p:tgtEl>
                                          <p:spTgt spid="11223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2383"/>
                                        </p:tgtEl>
                                        <p:attrNameLst>
                                          <p:attrName>style.visibility</p:attrName>
                                        </p:attrNameLst>
                                      </p:cBhvr>
                                      <p:to>
                                        <p:strVal val="visible"/>
                                      </p:to>
                                    </p:set>
                                    <p:anim calcmode="lin" valueType="num">
                                      <p:cBhvr additive="base">
                                        <p:cTn id="43" dur="500" fill="hold"/>
                                        <p:tgtEl>
                                          <p:spTgt spid="1122383"/>
                                        </p:tgtEl>
                                        <p:attrNameLst>
                                          <p:attrName>ppt_x</p:attrName>
                                        </p:attrNameLst>
                                      </p:cBhvr>
                                      <p:tavLst>
                                        <p:tav tm="0">
                                          <p:val>
                                            <p:strVal val="#ppt_x"/>
                                          </p:val>
                                        </p:tav>
                                        <p:tav tm="100000">
                                          <p:val>
                                            <p:strVal val="#ppt_x"/>
                                          </p:val>
                                        </p:tav>
                                      </p:tavLst>
                                    </p:anim>
                                    <p:anim calcmode="lin" valueType="num">
                                      <p:cBhvr additive="base">
                                        <p:cTn id="44" dur="500" fill="hold"/>
                                        <p:tgtEl>
                                          <p:spTgt spid="1122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07" grpId="0" build="p"/>
      <p:bldP spid="11223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047750" y="692150"/>
            <a:ext cx="7772400" cy="579438"/>
          </a:xfrm>
        </p:spPr>
        <p:txBody>
          <a:bodyPr vert="horz" wrap="square" lIns="91440" tIns="45720" rIns="91440" bIns="45720" anchor="b" anchorCtr="0"/>
          <a:p>
            <a:pPr eaLnBrk="1" hangingPunct="1"/>
            <a:r>
              <a:rPr kumimoji="1" lang="zh-CN" altLang="en-US" sz="2800" kern="1200" dirty="0">
                <a:latin typeface="Comic Sans MS" panose="030F0702030302020204" pitchFamily="66" charset="0"/>
                <a:ea typeface="黑体" panose="02010609060101010101" pitchFamily="2" charset="-122"/>
                <a:cs typeface="+mj-cs"/>
              </a:rPr>
              <a:t>欧拉图的应用</a:t>
            </a:r>
            <a:endParaRPr kumimoji="1" lang="zh-CN" altLang="en-US" sz="2800" kern="1200" dirty="0">
              <a:latin typeface="Comic Sans MS" panose="030F0702030302020204" pitchFamily="66" charset="0"/>
              <a:ea typeface="黑体" panose="02010609060101010101" pitchFamily="2" charset="-122"/>
              <a:cs typeface="+mj-cs"/>
            </a:endParaRPr>
          </a:p>
        </p:txBody>
      </p:sp>
      <p:sp>
        <p:nvSpPr>
          <p:cNvPr id="16387" name="Rectangle 3"/>
          <p:cNvSpPr>
            <a:spLocks noGrp="1"/>
          </p:cNvSpPr>
          <p:nvPr>
            <p:ph idx="1" hasCustomPrompt="1"/>
          </p:nvPr>
        </p:nvSpPr>
        <p:spPr>
          <a:xfrm>
            <a:off x="539750" y="1412875"/>
            <a:ext cx="7772400" cy="4114800"/>
          </a:xfrm>
        </p:spPr>
        <p:txBody>
          <a:bodyPr vert="horz" wrap="square" lIns="91440" tIns="45720" rIns="91440" bIns="45720" anchor="t" anchorCtr="0"/>
          <a:p>
            <a:pPr eaLnBrk="1" hangingPunct="1">
              <a:spcBef>
                <a:spcPct val="0"/>
              </a:spcBef>
              <a:buSzPct val="60000"/>
            </a:pPr>
            <a:r>
              <a:rPr kumimoji="1" lang="en-US" altLang="zh-CN" sz="2400" b="0" kern="1200" dirty="0">
                <a:solidFill>
                  <a:schemeClr val="tx2"/>
                </a:solidFill>
                <a:latin typeface="Times New Roman" panose="02020603050405020304" pitchFamily="18" charset="0"/>
                <a:ea typeface="黑体" panose="02010609060101010101" pitchFamily="2" charset="-122"/>
                <a:cs typeface="+mn-cs"/>
              </a:rPr>
              <a:t>3 “</a:t>
            </a:r>
            <a:r>
              <a:rPr kumimoji="1" lang="zh-CN" altLang="en-US" sz="2400" b="0" kern="1200" dirty="0">
                <a:solidFill>
                  <a:schemeClr val="tx2"/>
                </a:solidFill>
                <a:latin typeface="黑体" panose="02010609060101010101" pitchFamily="2" charset="-122"/>
                <a:ea typeface="黑体" panose="02010609060101010101" pitchFamily="2" charset="-122"/>
                <a:cs typeface="+mn-cs"/>
              </a:rPr>
              <a:t>街道清扫车</a:t>
            </a:r>
            <a:r>
              <a:rPr kumimoji="1" lang="zh-CN" altLang="en-US" sz="2400" b="0" kern="1200" dirty="0">
                <a:solidFill>
                  <a:schemeClr val="tx2"/>
                </a:solidFill>
                <a:latin typeface="Times New Roman" panose="02020603050405020304" pitchFamily="18" charset="0"/>
                <a:ea typeface="黑体" panose="02010609060101010101" pitchFamily="2" charset="-122"/>
                <a:cs typeface="+mn-cs"/>
              </a:rPr>
              <a:t>”</a:t>
            </a:r>
            <a:endParaRPr kumimoji="1" lang="zh-CN" altLang="en-US" sz="2400" b="0" kern="1200" dirty="0">
              <a:solidFill>
                <a:schemeClr val="tx2"/>
              </a:solidFill>
              <a:latin typeface="黑体" panose="02010609060101010101" pitchFamily="2" charset="-122"/>
              <a:ea typeface="黑体" panose="02010609060101010101" pitchFamily="2" charset="-122"/>
              <a:cs typeface="+mn-cs"/>
            </a:endParaRPr>
          </a:p>
        </p:txBody>
      </p:sp>
      <p:grpSp>
        <p:nvGrpSpPr>
          <p:cNvPr id="2" name="Group 4"/>
          <p:cNvGrpSpPr/>
          <p:nvPr/>
        </p:nvGrpSpPr>
        <p:grpSpPr>
          <a:xfrm>
            <a:off x="755650" y="2060575"/>
            <a:ext cx="3989388" cy="3168650"/>
            <a:chOff x="1383" y="2432"/>
            <a:chExt cx="2301" cy="1310"/>
          </a:xfrm>
        </p:grpSpPr>
        <p:sp>
          <p:nvSpPr>
            <p:cNvPr id="16422" name="Rectangle 5"/>
            <p:cNvSpPr/>
            <p:nvPr/>
          </p:nvSpPr>
          <p:spPr>
            <a:xfrm>
              <a:off x="1383" y="2432"/>
              <a:ext cx="1944" cy="1310"/>
            </a:xfrm>
            <a:prstGeom prst="rect">
              <a:avLst/>
            </a:prstGeom>
            <a:noFill/>
            <a:ln w="22225" cap="flat" cmpd="dbl">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23" name="Text Box 6"/>
            <p:cNvSpPr txBox="1"/>
            <p:nvPr/>
          </p:nvSpPr>
          <p:spPr>
            <a:xfrm>
              <a:off x="3279" y="3127"/>
              <a:ext cx="405" cy="105"/>
            </a:xfrm>
            <a:prstGeom prst="rect">
              <a:avLst/>
            </a:prstGeom>
            <a:noFill/>
            <a:ln w="952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zh-CN" altLang="en-US" sz="1000" dirty="0">
                  <a:latin typeface="Times New Roman" panose="02020603050405020304" pitchFamily="18" charset="0"/>
                </a:rPr>
                <a:t>小区大门</a:t>
              </a:r>
              <a:endParaRPr lang="zh-CN" altLang="en-US" sz="1800" dirty="0">
                <a:latin typeface="Arial" panose="020B0604020202020204" pitchFamily="34" charset="0"/>
              </a:endParaRPr>
            </a:p>
          </p:txBody>
        </p:sp>
        <p:sp>
          <p:nvSpPr>
            <p:cNvPr id="16424" name="Line 7"/>
            <p:cNvSpPr/>
            <p:nvPr/>
          </p:nvSpPr>
          <p:spPr>
            <a:xfrm>
              <a:off x="1839" y="3281"/>
              <a:ext cx="144" cy="312"/>
            </a:xfrm>
            <a:prstGeom prst="line">
              <a:avLst/>
            </a:prstGeom>
            <a:ln w="9525" cap="flat" cmpd="sng">
              <a:solidFill>
                <a:schemeClr val="tx1"/>
              </a:solidFill>
              <a:prstDash val="solid"/>
              <a:headEnd type="none" w="med" len="med"/>
              <a:tailEnd type="none" w="med" len="med"/>
            </a:ln>
          </p:spPr>
        </p:sp>
        <p:sp>
          <p:nvSpPr>
            <p:cNvPr id="16425" name="Line 8"/>
            <p:cNvSpPr/>
            <p:nvPr/>
          </p:nvSpPr>
          <p:spPr>
            <a:xfrm>
              <a:off x="1479" y="3593"/>
              <a:ext cx="504" cy="1"/>
            </a:xfrm>
            <a:prstGeom prst="line">
              <a:avLst/>
            </a:prstGeom>
            <a:ln w="9525" cap="flat" cmpd="sng">
              <a:solidFill>
                <a:schemeClr val="tx1"/>
              </a:solidFill>
              <a:prstDash val="solid"/>
              <a:headEnd type="none" w="med" len="med"/>
              <a:tailEnd type="none" w="med" len="med"/>
            </a:ln>
          </p:spPr>
        </p:sp>
        <p:sp>
          <p:nvSpPr>
            <p:cNvPr id="16426" name="Line 9"/>
            <p:cNvSpPr/>
            <p:nvPr/>
          </p:nvSpPr>
          <p:spPr>
            <a:xfrm>
              <a:off x="1479" y="2844"/>
              <a:ext cx="0" cy="312"/>
            </a:xfrm>
            <a:prstGeom prst="line">
              <a:avLst/>
            </a:prstGeom>
            <a:ln w="9525" cap="flat" cmpd="sng">
              <a:solidFill>
                <a:schemeClr val="tx1"/>
              </a:solidFill>
              <a:prstDash val="solid"/>
              <a:headEnd type="none" w="med" len="med"/>
              <a:tailEnd type="none" w="med" len="med"/>
            </a:ln>
          </p:spPr>
        </p:sp>
        <p:sp>
          <p:nvSpPr>
            <p:cNvPr id="16427" name="Line 10"/>
            <p:cNvSpPr/>
            <p:nvPr/>
          </p:nvSpPr>
          <p:spPr>
            <a:xfrm>
              <a:off x="1479" y="2844"/>
              <a:ext cx="288" cy="312"/>
            </a:xfrm>
            <a:prstGeom prst="line">
              <a:avLst/>
            </a:prstGeom>
            <a:ln w="9525" cap="flat" cmpd="sng">
              <a:solidFill>
                <a:schemeClr val="tx1"/>
              </a:solidFill>
              <a:prstDash val="solid"/>
              <a:headEnd type="none" w="med" len="med"/>
              <a:tailEnd type="none" w="med" len="med"/>
            </a:ln>
          </p:spPr>
        </p:sp>
        <p:sp>
          <p:nvSpPr>
            <p:cNvPr id="16428" name="Line 11"/>
            <p:cNvSpPr/>
            <p:nvPr/>
          </p:nvSpPr>
          <p:spPr>
            <a:xfrm>
              <a:off x="1479" y="3156"/>
              <a:ext cx="288" cy="1"/>
            </a:xfrm>
            <a:prstGeom prst="line">
              <a:avLst/>
            </a:prstGeom>
            <a:ln w="9525" cap="flat" cmpd="sng">
              <a:solidFill>
                <a:schemeClr val="tx1"/>
              </a:solidFill>
              <a:prstDash val="solid"/>
              <a:headEnd type="none" w="med" len="med"/>
              <a:tailEnd type="none" w="med" len="med"/>
            </a:ln>
          </p:spPr>
        </p:sp>
        <p:sp>
          <p:nvSpPr>
            <p:cNvPr id="16429" name="Line 12"/>
            <p:cNvSpPr/>
            <p:nvPr/>
          </p:nvSpPr>
          <p:spPr>
            <a:xfrm>
              <a:off x="1695" y="2844"/>
              <a:ext cx="288" cy="313"/>
            </a:xfrm>
            <a:prstGeom prst="line">
              <a:avLst/>
            </a:prstGeom>
            <a:ln w="9525" cap="flat" cmpd="sng">
              <a:solidFill>
                <a:schemeClr val="tx1"/>
              </a:solidFill>
              <a:prstDash val="solid"/>
              <a:headEnd type="none" w="med" len="med"/>
              <a:tailEnd type="none" w="med" len="med"/>
            </a:ln>
          </p:spPr>
        </p:sp>
        <p:sp>
          <p:nvSpPr>
            <p:cNvPr id="16430" name="Rectangle 13"/>
            <p:cNvSpPr/>
            <p:nvPr/>
          </p:nvSpPr>
          <p:spPr>
            <a:xfrm>
              <a:off x="1479" y="2532"/>
              <a:ext cx="1728" cy="187"/>
            </a:xfrm>
            <a:prstGeom prst="rect">
              <a:avLst/>
            </a:prstGeom>
            <a:solidFill>
              <a:srgbClr val="FFFFFF"/>
            </a:solidFill>
            <a:ln w="952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31" name="Line 14"/>
            <p:cNvSpPr/>
            <p:nvPr/>
          </p:nvSpPr>
          <p:spPr>
            <a:xfrm flipV="1">
              <a:off x="1695" y="2845"/>
              <a:ext cx="792" cy="0"/>
            </a:xfrm>
            <a:prstGeom prst="line">
              <a:avLst/>
            </a:prstGeom>
            <a:ln w="9525" cap="flat" cmpd="sng">
              <a:solidFill>
                <a:schemeClr val="tx1"/>
              </a:solidFill>
              <a:prstDash val="solid"/>
              <a:headEnd type="none" w="med" len="med"/>
              <a:tailEnd type="none" w="med" len="med"/>
            </a:ln>
          </p:spPr>
        </p:sp>
        <p:sp>
          <p:nvSpPr>
            <p:cNvPr id="16432" name="Line 15"/>
            <p:cNvSpPr/>
            <p:nvPr/>
          </p:nvSpPr>
          <p:spPr>
            <a:xfrm flipV="1">
              <a:off x="1983" y="3157"/>
              <a:ext cx="504" cy="0"/>
            </a:xfrm>
            <a:prstGeom prst="line">
              <a:avLst/>
            </a:prstGeom>
            <a:ln w="9525" cap="flat" cmpd="sng">
              <a:solidFill>
                <a:schemeClr val="tx1"/>
              </a:solidFill>
              <a:prstDash val="solid"/>
              <a:headEnd type="none" w="med" len="med"/>
              <a:tailEnd type="none" w="med" len="med"/>
            </a:ln>
          </p:spPr>
        </p:sp>
        <p:sp>
          <p:nvSpPr>
            <p:cNvPr id="16433" name="Line 16"/>
            <p:cNvSpPr/>
            <p:nvPr/>
          </p:nvSpPr>
          <p:spPr>
            <a:xfrm>
              <a:off x="2487" y="2845"/>
              <a:ext cx="0" cy="312"/>
            </a:xfrm>
            <a:prstGeom prst="line">
              <a:avLst/>
            </a:prstGeom>
            <a:ln w="9525" cap="flat" cmpd="sng">
              <a:solidFill>
                <a:schemeClr val="tx1"/>
              </a:solidFill>
              <a:prstDash val="solid"/>
              <a:headEnd type="none" w="med" len="med"/>
              <a:tailEnd type="none" w="med" len="med"/>
            </a:ln>
          </p:spPr>
        </p:sp>
        <p:sp>
          <p:nvSpPr>
            <p:cNvPr id="16434" name="Line 17"/>
            <p:cNvSpPr/>
            <p:nvPr/>
          </p:nvSpPr>
          <p:spPr>
            <a:xfrm flipH="1">
              <a:off x="2271" y="3281"/>
              <a:ext cx="216" cy="312"/>
            </a:xfrm>
            <a:prstGeom prst="line">
              <a:avLst/>
            </a:prstGeom>
            <a:ln w="9525" cap="flat" cmpd="sng">
              <a:solidFill>
                <a:schemeClr val="tx1"/>
              </a:solidFill>
              <a:prstDash val="solid"/>
              <a:headEnd type="none" w="med" len="med"/>
              <a:tailEnd type="none" w="med" len="med"/>
            </a:ln>
          </p:spPr>
        </p:sp>
        <p:sp>
          <p:nvSpPr>
            <p:cNvPr id="16435" name="Line 18"/>
            <p:cNvSpPr/>
            <p:nvPr/>
          </p:nvSpPr>
          <p:spPr>
            <a:xfrm flipH="1">
              <a:off x="2271" y="3593"/>
              <a:ext cx="936" cy="0"/>
            </a:xfrm>
            <a:prstGeom prst="line">
              <a:avLst/>
            </a:prstGeom>
            <a:ln w="9525" cap="flat" cmpd="sng">
              <a:solidFill>
                <a:schemeClr val="tx1"/>
              </a:solidFill>
              <a:prstDash val="solid"/>
              <a:headEnd type="none" w="med" len="med"/>
              <a:tailEnd type="none" w="med" len="med"/>
            </a:ln>
          </p:spPr>
        </p:sp>
        <p:sp>
          <p:nvSpPr>
            <p:cNvPr id="16436" name="Line 19"/>
            <p:cNvSpPr/>
            <p:nvPr/>
          </p:nvSpPr>
          <p:spPr>
            <a:xfrm>
              <a:off x="2487" y="3281"/>
              <a:ext cx="720" cy="0"/>
            </a:xfrm>
            <a:prstGeom prst="line">
              <a:avLst/>
            </a:prstGeom>
            <a:ln w="9525" cap="flat" cmpd="sng">
              <a:solidFill>
                <a:schemeClr val="tx1"/>
              </a:solidFill>
              <a:prstDash val="solid"/>
              <a:headEnd type="none" w="med" len="med"/>
              <a:tailEnd type="none" w="med" len="med"/>
            </a:ln>
          </p:spPr>
        </p:sp>
        <p:sp>
          <p:nvSpPr>
            <p:cNvPr id="16437" name="Line 20"/>
            <p:cNvSpPr/>
            <p:nvPr/>
          </p:nvSpPr>
          <p:spPr>
            <a:xfrm>
              <a:off x="1983" y="3281"/>
              <a:ext cx="144" cy="312"/>
            </a:xfrm>
            <a:prstGeom prst="line">
              <a:avLst/>
            </a:prstGeom>
            <a:ln w="9525" cap="flat" cmpd="sng">
              <a:solidFill>
                <a:schemeClr val="tx1"/>
              </a:solidFill>
              <a:prstDash val="solid"/>
              <a:headEnd type="none" w="med" len="med"/>
              <a:tailEnd type="none" w="med" len="med"/>
            </a:ln>
          </p:spPr>
        </p:sp>
        <p:sp>
          <p:nvSpPr>
            <p:cNvPr id="16438" name="Line 21"/>
            <p:cNvSpPr/>
            <p:nvPr/>
          </p:nvSpPr>
          <p:spPr>
            <a:xfrm>
              <a:off x="1983" y="3281"/>
              <a:ext cx="360" cy="1"/>
            </a:xfrm>
            <a:prstGeom prst="line">
              <a:avLst/>
            </a:prstGeom>
            <a:ln w="9525" cap="flat" cmpd="sng">
              <a:solidFill>
                <a:schemeClr val="tx1"/>
              </a:solidFill>
              <a:prstDash val="solid"/>
              <a:headEnd type="none" w="med" len="med"/>
              <a:tailEnd type="none" w="med" len="med"/>
            </a:ln>
          </p:spPr>
        </p:sp>
        <p:sp>
          <p:nvSpPr>
            <p:cNvPr id="16439" name="Line 22"/>
            <p:cNvSpPr/>
            <p:nvPr/>
          </p:nvSpPr>
          <p:spPr>
            <a:xfrm flipH="1">
              <a:off x="2127" y="3281"/>
              <a:ext cx="216" cy="312"/>
            </a:xfrm>
            <a:prstGeom prst="line">
              <a:avLst/>
            </a:prstGeom>
            <a:ln w="9525" cap="flat" cmpd="sng">
              <a:solidFill>
                <a:schemeClr val="tx1"/>
              </a:solidFill>
              <a:prstDash val="solid"/>
              <a:headEnd type="none" w="med" len="med"/>
              <a:tailEnd type="none" w="med" len="med"/>
            </a:ln>
          </p:spPr>
        </p:sp>
        <p:sp>
          <p:nvSpPr>
            <p:cNvPr id="16440" name="Line 23"/>
            <p:cNvSpPr/>
            <p:nvPr/>
          </p:nvSpPr>
          <p:spPr>
            <a:xfrm>
              <a:off x="3207" y="3281"/>
              <a:ext cx="0" cy="312"/>
            </a:xfrm>
            <a:prstGeom prst="line">
              <a:avLst/>
            </a:prstGeom>
            <a:ln w="9525" cap="flat" cmpd="sng">
              <a:solidFill>
                <a:schemeClr val="tx1"/>
              </a:solidFill>
              <a:prstDash val="solid"/>
              <a:headEnd type="none" w="med" len="med"/>
              <a:tailEnd type="none" w="med" len="med"/>
            </a:ln>
          </p:spPr>
        </p:sp>
        <p:sp>
          <p:nvSpPr>
            <p:cNvPr id="16441" name="Line 24"/>
            <p:cNvSpPr/>
            <p:nvPr/>
          </p:nvSpPr>
          <p:spPr>
            <a:xfrm>
              <a:off x="2703" y="2845"/>
              <a:ext cx="504" cy="0"/>
            </a:xfrm>
            <a:prstGeom prst="line">
              <a:avLst/>
            </a:prstGeom>
            <a:ln w="9525" cap="flat" cmpd="sng">
              <a:solidFill>
                <a:schemeClr val="tx1"/>
              </a:solidFill>
              <a:prstDash val="solid"/>
              <a:headEnd type="none" w="med" len="med"/>
              <a:tailEnd type="none" w="med" len="med"/>
            </a:ln>
          </p:spPr>
        </p:sp>
        <p:sp>
          <p:nvSpPr>
            <p:cNvPr id="16442" name="Line 25"/>
            <p:cNvSpPr/>
            <p:nvPr/>
          </p:nvSpPr>
          <p:spPr>
            <a:xfrm flipH="1">
              <a:off x="2991" y="2845"/>
              <a:ext cx="216" cy="249"/>
            </a:xfrm>
            <a:prstGeom prst="line">
              <a:avLst/>
            </a:prstGeom>
            <a:ln w="9525" cap="flat" cmpd="sng">
              <a:solidFill>
                <a:schemeClr val="tx1"/>
              </a:solidFill>
              <a:prstDash val="solid"/>
              <a:headEnd type="none" w="med" len="med"/>
              <a:tailEnd type="none" w="med" len="med"/>
            </a:ln>
          </p:spPr>
        </p:sp>
        <p:sp>
          <p:nvSpPr>
            <p:cNvPr id="16443" name="Line 26"/>
            <p:cNvSpPr/>
            <p:nvPr/>
          </p:nvSpPr>
          <p:spPr>
            <a:xfrm>
              <a:off x="2703" y="2845"/>
              <a:ext cx="288" cy="249"/>
            </a:xfrm>
            <a:prstGeom prst="line">
              <a:avLst/>
            </a:prstGeom>
            <a:ln w="9525" cap="flat" cmpd="sng">
              <a:solidFill>
                <a:schemeClr val="tx1"/>
              </a:solidFill>
              <a:prstDash val="solid"/>
              <a:headEnd type="none" w="med" len="med"/>
              <a:tailEnd type="none" w="med" len="med"/>
            </a:ln>
          </p:spPr>
        </p:sp>
        <p:sp>
          <p:nvSpPr>
            <p:cNvPr id="16444" name="Line 27"/>
            <p:cNvSpPr/>
            <p:nvPr/>
          </p:nvSpPr>
          <p:spPr>
            <a:xfrm>
              <a:off x="2631" y="2907"/>
              <a:ext cx="288" cy="250"/>
            </a:xfrm>
            <a:prstGeom prst="line">
              <a:avLst/>
            </a:prstGeom>
            <a:ln w="9525" cap="flat" cmpd="sng">
              <a:solidFill>
                <a:schemeClr val="tx1"/>
              </a:solidFill>
              <a:prstDash val="solid"/>
              <a:headEnd type="none" w="med" len="med"/>
              <a:tailEnd type="none" w="med" len="med"/>
            </a:ln>
          </p:spPr>
        </p:sp>
        <p:sp>
          <p:nvSpPr>
            <p:cNvPr id="16445" name="Line 28"/>
            <p:cNvSpPr/>
            <p:nvPr/>
          </p:nvSpPr>
          <p:spPr>
            <a:xfrm>
              <a:off x="2631" y="2907"/>
              <a:ext cx="0" cy="250"/>
            </a:xfrm>
            <a:prstGeom prst="line">
              <a:avLst/>
            </a:prstGeom>
            <a:ln w="9525" cap="flat" cmpd="sng">
              <a:solidFill>
                <a:schemeClr val="tx1"/>
              </a:solidFill>
              <a:prstDash val="solid"/>
              <a:headEnd type="none" w="med" len="med"/>
              <a:tailEnd type="none" w="med" len="med"/>
            </a:ln>
          </p:spPr>
        </p:sp>
        <p:sp>
          <p:nvSpPr>
            <p:cNvPr id="16446" name="Line 29"/>
            <p:cNvSpPr/>
            <p:nvPr/>
          </p:nvSpPr>
          <p:spPr>
            <a:xfrm>
              <a:off x="2631" y="3157"/>
              <a:ext cx="288" cy="0"/>
            </a:xfrm>
            <a:prstGeom prst="line">
              <a:avLst/>
            </a:prstGeom>
            <a:ln w="9525" cap="flat" cmpd="sng">
              <a:solidFill>
                <a:schemeClr val="tx1"/>
              </a:solidFill>
              <a:prstDash val="solid"/>
              <a:headEnd type="none" w="med" len="med"/>
              <a:tailEnd type="none" w="med" len="med"/>
            </a:ln>
          </p:spPr>
        </p:sp>
        <p:sp>
          <p:nvSpPr>
            <p:cNvPr id="16447" name="Line 30"/>
            <p:cNvSpPr/>
            <p:nvPr/>
          </p:nvSpPr>
          <p:spPr>
            <a:xfrm>
              <a:off x="3207" y="2969"/>
              <a:ext cx="0" cy="188"/>
            </a:xfrm>
            <a:prstGeom prst="line">
              <a:avLst/>
            </a:prstGeom>
            <a:ln w="9525" cap="flat" cmpd="sng">
              <a:solidFill>
                <a:schemeClr val="tx1"/>
              </a:solidFill>
              <a:prstDash val="solid"/>
              <a:headEnd type="none" w="med" len="med"/>
              <a:tailEnd type="none" w="med" len="med"/>
            </a:ln>
          </p:spPr>
        </p:sp>
        <p:sp>
          <p:nvSpPr>
            <p:cNvPr id="16448" name="Line 31"/>
            <p:cNvSpPr/>
            <p:nvPr/>
          </p:nvSpPr>
          <p:spPr>
            <a:xfrm flipH="1">
              <a:off x="3063" y="2969"/>
              <a:ext cx="144" cy="188"/>
            </a:xfrm>
            <a:prstGeom prst="line">
              <a:avLst/>
            </a:prstGeom>
            <a:ln w="9525" cap="flat" cmpd="sng">
              <a:solidFill>
                <a:schemeClr val="tx1"/>
              </a:solidFill>
              <a:prstDash val="solid"/>
              <a:headEnd type="none" w="med" len="med"/>
              <a:tailEnd type="none" w="med" len="med"/>
            </a:ln>
          </p:spPr>
        </p:sp>
        <p:sp>
          <p:nvSpPr>
            <p:cNvPr id="16449" name="Line 32"/>
            <p:cNvSpPr/>
            <p:nvPr/>
          </p:nvSpPr>
          <p:spPr>
            <a:xfrm>
              <a:off x="3063" y="3157"/>
              <a:ext cx="144" cy="0"/>
            </a:xfrm>
            <a:prstGeom prst="line">
              <a:avLst/>
            </a:prstGeom>
            <a:ln w="9525" cap="flat" cmpd="sng">
              <a:solidFill>
                <a:schemeClr val="tx1"/>
              </a:solidFill>
              <a:prstDash val="solid"/>
              <a:headEnd type="none" w="med" len="med"/>
              <a:tailEnd type="none" w="med" len="med"/>
            </a:ln>
          </p:spPr>
        </p:sp>
        <p:sp>
          <p:nvSpPr>
            <p:cNvPr id="16450" name="Line 33"/>
            <p:cNvSpPr/>
            <p:nvPr/>
          </p:nvSpPr>
          <p:spPr>
            <a:xfrm>
              <a:off x="3327" y="3157"/>
              <a:ext cx="0" cy="124"/>
            </a:xfrm>
            <a:prstGeom prst="line">
              <a:avLst/>
            </a:prstGeom>
            <a:ln w="25400" cap="flat" cmpd="sng">
              <a:solidFill>
                <a:schemeClr val="tx1"/>
              </a:solidFill>
              <a:prstDash val="solid"/>
              <a:headEnd type="none" w="med" len="med"/>
              <a:tailEnd type="none" w="med" len="med"/>
            </a:ln>
          </p:spPr>
        </p:sp>
        <p:sp>
          <p:nvSpPr>
            <p:cNvPr id="16451" name="Line 34"/>
            <p:cNvSpPr/>
            <p:nvPr/>
          </p:nvSpPr>
          <p:spPr>
            <a:xfrm flipV="1">
              <a:off x="1479" y="3281"/>
              <a:ext cx="360" cy="1"/>
            </a:xfrm>
            <a:prstGeom prst="line">
              <a:avLst/>
            </a:prstGeom>
            <a:ln w="9525" cap="flat" cmpd="sng">
              <a:solidFill>
                <a:schemeClr val="tx1"/>
              </a:solidFill>
              <a:prstDash val="solid"/>
              <a:headEnd type="none" w="med" len="med"/>
              <a:tailEnd type="none" w="med" len="med"/>
            </a:ln>
          </p:spPr>
        </p:sp>
        <p:sp>
          <p:nvSpPr>
            <p:cNvPr id="16452" name="Line 35"/>
            <p:cNvSpPr/>
            <p:nvPr/>
          </p:nvSpPr>
          <p:spPr>
            <a:xfrm>
              <a:off x="1479" y="3281"/>
              <a:ext cx="0" cy="312"/>
            </a:xfrm>
            <a:prstGeom prst="line">
              <a:avLst/>
            </a:prstGeom>
            <a:ln w="9525" cap="flat" cmpd="sng">
              <a:solidFill>
                <a:schemeClr val="tx1"/>
              </a:solidFill>
              <a:prstDash val="solid"/>
              <a:headEnd type="none" w="med" len="med"/>
              <a:tailEnd type="none" w="med" len="med"/>
            </a:ln>
          </p:spPr>
        </p:sp>
      </p:grpSp>
      <p:grpSp>
        <p:nvGrpSpPr>
          <p:cNvPr id="3" name="Group 36"/>
          <p:cNvGrpSpPr/>
          <p:nvPr/>
        </p:nvGrpSpPr>
        <p:grpSpPr>
          <a:xfrm>
            <a:off x="5580063" y="2420938"/>
            <a:ext cx="3255962" cy="2087562"/>
            <a:chOff x="3420" y="2610"/>
            <a:chExt cx="3415" cy="2071"/>
          </a:xfrm>
        </p:grpSpPr>
        <p:sp>
          <p:nvSpPr>
            <p:cNvPr id="16392" name="Text Box 37"/>
            <p:cNvSpPr txBox="1"/>
            <p:nvPr/>
          </p:nvSpPr>
          <p:spPr>
            <a:xfrm>
              <a:off x="3420" y="3714"/>
              <a:ext cx="350" cy="373"/>
            </a:xfrm>
            <a:prstGeom prst="rect">
              <a:avLst/>
            </a:prstGeom>
            <a:noFill/>
            <a:ln w="952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dirty="0">
                  <a:solidFill>
                    <a:srgbClr val="FF0000"/>
                  </a:solidFill>
                  <a:latin typeface="Comic Sans MS" panose="030F0702030302020204" pitchFamily="66" charset="0"/>
                </a:rPr>
                <a:t>2</a:t>
              </a:r>
              <a:endParaRPr lang="en-US" altLang="zh-CN" sz="1800" dirty="0">
                <a:solidFill>
                  <a:srgbClr val="FF0000"/>
                </a:solidFill>
                <a:latin typeface="Comic Sans MS" panose="030F0702030302020204" pitchFamily="66" charset="0"/>
              </a:endParaRPr>
            </a:p>
          </p:txBody>
        </p:sp>
        <p:sp>
          <p:nvSpPr>
            <p:cNvPr id="16393" name="Line 38"/>
            <p:cNvSpPr/>
            <p:nvPr/>
          </p:nvSpPr>
          <p:spPr>
            <a:xfrm>
              <a:off x="3960" y="3078"/>
              <a:ext cx="2520" cy="1"/>
            </a:xfrm>
            <a:prstGeom prst="line">
              <a:avLst/>
            </a:prstGeom>
            <a:ln w="9525" cap="flat" cmpd="sng">
              <a:solidFill>
                <a:schemeClr val="tx1"/>
              </a:solidFill>
              <a:prstDash val="solid"/>
              <a:headEnd type="none" w="med" len="med"/>
              <a:tailEnd type="none" w="med" len="med"/>
            </a:ln>
          </p:spPr>
        </p:sp>
        <p:sp>
          <p:nvSpPr>
            <p:cNvPr id="16394" name="Line 39"/>
            <p:cNvSpPr/>
            <p:nvPr/>
          </p:nvSpPr>
          <p:spPr>
            <a:xfrm>
              <a:off x="3960" y="3078"/>
              <a:ext cx="1" cy="1560"/>
            </a:xfrm>
            <a:prstGeom prst="line">
              <a:avLst/>
            </a:prstGeom>
            <a:ln w="9525" cap="flat" cmpd="sng">
              <a:solidFill>
                <a:schemeClr val="tx1"/>
              </a:solidFill>
              <a:prstDash val="solid"/>
              <a:headEnd type="none" w="med" len="med"/>
              <a:tailEnd type="none" w="med" len="med"/>
            </a:ln>
          </p:spPr>
        </p:sp>
        <p:sp>
          <p:nvSpPr>
            <p:cNvPr id="16395" name="Line 40"/>
            <p:cNvSpPr/>
            <p:nvPr/>
          </p:nvSpPr>
          <p:spPr>
            <a:xfrm>
              <a:off x="3960" y="4638"/>
              <a:ext cx="2520" cy="1"/>
            </a:xfrm>
            <a:prstGeom prst="line">
              <a:avLst/>
            </a:prstGeom>
            <a:ln w="9525" cap="flat" cmpd="sng">
              <a:solidFill>
                <a:schemeClr val="tx1"/>
              </a:solidFill>
              <a:prstDash val="solid"/>
              <a:headEnd type="none" w="med" len="med"/>
              <a:tailEnd type="none" w="med" len="med"/>
            </a:ln>
          </p:spPr>
        </p:sp>
        <p:sp>
          <p:nvSpPr>
            <p:cNvPr id="16396" name="Line 41"/>
            <p:cNvSpPr/>
            <p:nvPr/>
          </p:nvSpPr>
          <p:spPr>
            <a:xfrm>
              <a:off x="6480" y="3078"/>
              <a:ext cx="1" cy="1560"/>
            </a:xfrm>
            <a:prstGeom prst="line">
              <a:avLst/>
            </a:prstGeom>
            <a:ln w="9525" cap="flat" cmpd="sng">
              <a:solidFill>
                <a:schemeClr val="tx1"/>
              </a:solidFill>
              <a:prstDash val="solid"/>
              <a:headEnd type="none" w="med" len="med"/>
              <a:tailEnd type="none" w="med" len="med"/>
            </a:ln>
          </p:spPr>
        </p:sp>
        <p:sp>
          <p:nvSpPr>
            <p:cNvPr id="16397" name="Line 42"/>
            <p:cNvSpPr/>
            <p:nvPr/>
          </p:nvSpPr>
          <p:spPr>
            <a:xfrm>
              <a:off x="3960" y="3078"/>
              <a:ext cx="1080" cy="1560"/>
            </a:xfrm>
            <a:prstGeom prst="line">
              <a:avLst/>
            </a:prstGeom>
            <a:ln w="9525" cap="flat" cmpd="sng">
              <a:solidFill>
                <a:schemeClr val="tx1"/>
              </a:solidFill>
              <a:prstDash val="solid"/>
              <a:headEnd type="none" w="med" len="med"/>
              <a:tailEnd type="none" w="med" len="med"/>
            </a:ln>
          </p:spPr>
        </p:sp>
        <p:sp>
          <p:nvSpPr>
            <p:cNvPr id="16398" name="Line 43"/>
            <p:cNvSpPr/>
            <p:nvPr/>
          </p:nvSpPr>
          <p:spPr>
            <a:xfrm>
              <a:off x="5400" y="3078"/>
              <a:ext cx="1" cy="780"/>
            </a:xfrm>
            <a:prstGeom prst="line">
              <a:avLst/>
            </a:prstGeom>
            <a:ln w="9525" cap="flat" cmpd="sng">
              <a:solidFill>
                <a:schemeClr val="tx1"/>
              </a:solidFill>
              <a:prstDash val="solid"/>
              <a:headEnd type="none" w="med" len="med"/>
              <a:tailEnd type="none" w="med" len="med"/>
            </a:ln>
          </p:spPr>
        </p:sp>
        <p:sp>
          <p:nvSpPr>
            <p:cNvPr id="16399" name="Line 44"/>
            <p:cNvSpPr/>
            <p:nvPr/>
          </p:nvSpPr>
          <p:spPr>
            <a:xfrm flipH="1">
              <a:off x="5040" y="3858"/>
              <a:ext cx="360" cy="780"/>
            </a:xfrm>
            <a:prstGeom prst="line">
              <a:avLst/>
            </a:prstGeom>
            <a:ln w="9525" cap="flat" cmpd="sng">
              <a:solidFill>
                <a:schemeClr val="tx1"/>
              </a:solidFill>
              <a:prstDash val="solid"/>
              <a:headEnd type="none" w="med" len="med"/>
              <a:tailEnd type="none" w="med" len="med"/>
            </a:ln>
          </p:spPr>
        </p:sp>
        <p:sp>
          <p:nvSpPr>
            <p:cNvPr id="16400" name="Line 45"/>
            <p:cNvSpPr/>
            <p:nvPr/>
          </p:nvSpPr>
          <p:spPr>
            <a:xfrm flipH="1">
              <a:off x="3960" y="3858"/>
              <a:ext cx="1440" cy="1"/>
            </a:xfrm>
            <a:prstGeom prst="line">
              <a:avLst/>
            </a:prstGeom>
            <a:ln w="9525" cap="flat" cmpd="sng">
              <a:solidFill>
                <a:schemeClr val="tx1"/>
              </a:solidFill>
              <a:prstDash val="solid"/>
              <a:headEnd type="none" w="med" len="med"/>
              <a:tailEnd type="none" w="med" len="med"/>
            </a:ln>
          </p:spPr>
        </p:sp>
        <p:sp>
          <p:nvSpPr>
            <p:cNvPr id="16401" name="Line 46"/>
            <p:cNvSpPr/>
            <p:nvPr/>
          </p:nvSpPr>
          <p:spPr>
            <a:xfrm>
              <a:off x="5400" y="3078"/>
              <a:ext cx="540" cy="780"/>
            </a:xfrm>
            <a:prstGeom prst="line">
              <a:avLst/>
            </a:prstGeom>
            <a:ln w="9525" cap="flat" cmpd="sng">
              <a:solidFill>
                <a:schemeClr val="tx1"/>
              </a:solidFill>
              <a:prstDash val="solid"/>
              <a:headEnd type="none" w="med" len="med"/>
              <a:tailEnd type="none" w="med" len="med"/>
            </a:ln>
          </p:spPr>
        </p:sp>
        <p:sp>
          <p:nvSpPr>
            <p:cNvPr id="16402" name="Line 47"/>
            <p:cNvSpPr/>
            <p:nvPr/>
          </p:nvSpPr>
          <p:spPr>
            <a:xfrm flipH="1">
              <a:off x="5940" y="3078"/>
              <a:ext cx="540" cy="780"/>
            </a:xfrm>
            <a:prstGeom prst="line">
              <a:avLst/>
            </a:prstGeom>
            <a:ln w="9525" cap="flat" cmpd="sng">
              <a:solidFill>
                <a:schemeClr val="tx1"/>
              </a:solidFill>
              <a:prstDash val="solid"/>
              <a:headEnd type="none" w="med" len="med"/>
              <a:tailEnd type="none" w="med" len="med"/>
            </a:ln>
          </p:spPr>
        </p:sp>
        <p:sp>
          <p:nvSpPr>
            <p:cNvPr id="16403" name="Line 48"/>
            <p:cNvSpPr/>
            <p:nvPr/>
          </p:nvSpPr>
          <p:spPr>
            <a:xfrm>
              <a:off x="5940" y="3858"/>
              <a:ext cx="540" cy="1"/>
            </a:xfrm>
            <a:prstGeom prst="line">
              <a:avLst/>
            </a:prstGeom>
            <a:ln w="9525" cap="flat" cmpd="sng">
              <a:solidFill>
                <a:schemeClr val="tx1"/>
              </a:solidFill>
              <a:prstDash val="solid"/>
              <a:headEnd type="none" w="med" len="med"/>
              <a:tailEnd type="none" w="med" len="med"/>
            </a:ln>
          </p:spPr>
        </p:sp>
        <p:sp>
          <p:nvSpPr>
            <p:cNvPr id="16404" name="Line 49"/>
            <p:cNvSpPr/>
            <p:nvPr/>
          </p:nvSpPr>
          <p:spPr>
            <a:xfrm>
              <a:off x="5400" y="3858"/>
              <a:ext cx="540" cy="1"/>
            </a:xfrm>
            <a:prstGeom prst="line">
              <a:avLst/>
            </a:prstGeom>
            <a:ln w="9525" cap="flat" cmpd="sng">
              <a:solidFill>
                <a:schemeClr val="tx1"/>
              </a:solidFill>
              <a:prstDash val="solid"/>
              <a:headEnd type="none" w="med" len="med"/>
              <a:tailEnd type="none" w="med" len="med"/>
            </a:ln>
          </p:spPr>
        </p:sp>
        <p:sp>
          <p:nvSpPr>
            <p:cNvPr id="16405" name="Oval 50"/>
            <p:cNvSpPr/>
            <p:nvPr/>
          </p:nvSpPr>
          <p:spPr>
            <a:xfrm>
              <a:off x="5345" y="3803"/>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06" name="Oval 51"/>
            <p:cNvSpPr/>
            <p:nvPr/>
          </p:nvSpPr>
          <p:spPr>
            <a:xfrm>
              <a:off x="6420" y="3810"/>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07" name="Oval 52"/>
            <p:cNvSpPr/>
            <p:nvPr/>
          </p:nvSpPr>
          <p:spPr>
            <a:xfrm>
              <a:off x="5904" y="3803"/>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08" name="Oval 53"/>
            <p:cNvSpPr/>
            <p:nvPr/>
          </p:nvSpPr>
          <p:spPr>
            <a:xfrm>
              <a:off x="5364" y="3042"/>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09" name="Oval 54"/>
            <p:cNvSpPr/>
            <p:nvPr/>
          </p:nvSpPr>
          <p:spPr>
            <a:xfrm>
              <a:off x="4464" y="3810"/>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10" name="Oval 55"/>
            <p:cNvSpPr/>
            <p:nvPr/>
          </p:nvSpPr>
          <p:spPr>
            <a:xfrm>
              <a:off x="4997" y="4571"/>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11" name="Oval 56"/>
            <p:cNvSpPr/>
            <p:nvPr/>
          </p:nvSpPr>
          <p:spPr>
            <a:xfrm>
              <a:off x="3924" y="4590"/>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12" name="Oval 57"/>
            <p:cNvSpPr/>
            <p:nvPr/>
          </p:nvSpPr>
          <p:spPr>
            <a:xfrm>
              <a:off x="3912" y="3822"/>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13" name="Line 58"/>
            <p:cNvSpPr/>
            <p:nvPr/>
          </p:nvSpPr>
          <p:spPr>
            <a:xfrm>
              <a:off x="3960" y="2677"/>
              <a:ext cx="2520" cy="1"/>
            </a:xfrm>
            <a:prstGeom prst="line">
              <a:avLst/>
            </a:prstGeom>
            <a:ln w="9525" cap="flat" cmpd="sng">
              <a:solidFill>
                <a:schemeClr val="tx1"/>
              </a:solidFill>
              <a:prstDash val="solid"/>
              <a:headEnd type="none" w="med" len="med"/>
              <a:tailEnd type="none" w="med" len="med"/>
            </a:ln>
          </p:spPr>
        </p:sp>
        <p:sp>
          <p:nvSpPr>
            <p:cNvPr id="16414" name="Line 59"/>
            <p:cNvSpPr/>
            <p:nvPr/>
          </p:nvSpPr>
          <p:spPr>
            <a:xfrm>
              <a:off x="3960" y="2610"/>
              <a:ext cx="1" cy="468"/>
            </a:xfrm>
            <a:prstGeom prst="line">
              <a:avLst/>
            </a:prstGeom>
            <a:ln w="9525" cap="flat" cmpd="sng">
              <a:solidFill>
                <a:schemeClr val="tx1"/>
              </a:solidFill>
              <a:prstDash val="solid"/>
              <a:headEnd type="none" w="med" len="med"/>
              <a:tailEnd type="none" w="med" len="med"/>
            </a:ln>
          </p:spPr>
        </p:sp>
        <p:sp>
          <p:nvSpPr>
            <p:cNvPr id="16415" name="Line 60"/>
            <p:cNvSpPr/>
            <p:nvPr/>
          </p:nvSpPr>
          <p:spPr>
            <a:xfrm>
              <a:off x="6480" y="2610"/>
              <a:ext cx="1" cy="468"/>
            </a:xfrm>
            <a:prstGeom prst="line">
              <a:avLst/>
            </a:prstGeom>
            <a:ln w="9525" cap="flat" cmpd="sng">
              <a:solidFill>
                <a:schemeClr val="tx1"/>
              </a:solidFill>
              <a:prstDash val="solid"/>
              <a:headEnd type="none" w="med" len="med"/>
              <a:tailEnd type="none" w="med" len="med"/>
            </a:ln>
          </p:spPr>
        </p:sp>
        <p:sp>
          <p:nvSpPr>
            <p:cNvPr id="16416" name="Oval 61"/>
            <p:cNvSpPr/>
            <p:nvPr/>
          </p:nvSpPr>
          <p:spPr>
            <a:xfrm>
              <a:off x="6432" y="2622"/>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17" name="Oval 62"/>
            <p:cNvSpPr/>
            <p:nvPr/>
          </p:nvSpPr>
          <p:spPr>
            <a:xfrm>
              <a:off x="6432" y="3023"/>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18" name="Oval 63"/>
            <p:cNvSpPr/>
            <p:nvPr/>
          </p:nvSpPr>
          <p:spPr>
            <a:xfrm>
              <a:off x="3912" y="2610"/>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19" name="Oval 64"/>
            <p:cNvSpPr/>
            <p:nvPr/>
          </p:nvSpPr>
          <p:spPr>
            <a:xfrm>
              <a:off x="3912" y="3042"/>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420" name="Text Box 65"/>
            <p:cNvSpPr txBox="1"/>
            <p:nvPr/>
          </p:nvSpPr>
          <p:spPr>
            <a:xfrm>
              <a:off x="6524" y="3714"/>
              <a:ext cx="311" cy="373"/>
            </a:xfrm>
            <a:prstGeom prst="rect">
              <a:avLst/>
            </a:prstGeom>
            <a:noFill/>
            <a:ln w="952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dirty="0">
                  <a:solidFill>
                    <a:srgbClr val="FF0000"/>
                  </a:solidFill>
                  <a:latin typeface="Comic Sans MS" panose="030F0702030302020204" pitchFamily="66" charset="0"/>
                </a:rPr>
                <a:t>1</a:t>
              </a:r>
              <a:endParaRPr lang="en-US" altLang="zh-CN" sz="1800" dirty="0">
                <a:solidFill>
                  <a:srgbClr val="FF0000"/>
                </a:solidFill>
                <a:latin typeface="Comic Sans MS" panose="030F0702030302020204" pitchFamily="66" charset="0"/>
              </a:endParaRPr>
            </a:p>
          </p:txBody>
        </p:sp>
        <p:sp>
          <p:nvSpPr>
            <p:cNvPr id="16421" name="Oval 66"/>
            <p:cNvSpPr/>
            <p:nvPr/>
          </p:nvSpPr>
          <p:spPr>
            <a:xfrm>
              <a:off x="6425" y="4583"/>
              <a:ext cx="91" cy="91"/>
            </a:xfrm>
            <a:prstGeom prst="ellipse">
              <a:avLst/>
            </a:prstGeom>
            <a:solidFill>
              <a:srgbClr val="FFFF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grpSp>
      <p:sp>
        <p:nvSpPr>
          <p:cNvPr id="1123395" name="AutoShape 67"/>
          <p:cNvSpPr/>
          <p:nvPr/>
        </p:nvSpPr>
        <p:spPr>
          <a:xfrm>
            <a:off x="4716463" y="3213100"/>
            <a:ext cx="792162" cy="431800"/>
          </a:xfrm>
          <a:prstGeom prst="rightArrow">
            <a:avLst>
              <a:gd name="adj1" fmla="val 50000"/>
              <a:gd name="adj2" fmla="val 4586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6391"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33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39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1120775" y="692150"/>
            <a:ext cx="7772400" cy="579438"/>
          </a:xfrm>
        </p:spPr>
        <p:txBody>
          <a:bodyPr vert="horz" wrap="square" lIns="91440" tIns="45720" rIns="91440" bIns="45720" anchor="b" anchorCtr="0"/>
          <a:p>
            <a:pPr eaLnBrk="1" hangingPunct="1"/>
            <a:r>
              <a:rPr kumimoji="1" lang="zh-CN" altLang="en-US" sz="2800" kern="1200" dirty="0">
                <a:latin typeface="Comic Sans MS" panose="030F0702030302020204" pitchFamily="66" charset="0"/>
                <a:ea typeface="黑体" panose="02010609060101010101" pitchFamily="2" charset="-122"/>
                <a:cs typeface="+mj-cs"/>
              </a:rPr>
              <a:t>欧拉图的应用</a:t>
            </a:r>
            <a:endParaRPr kumimoji="1" lang="zh-CN" altLang="en-US" sz="2800" kern="1200" dirty="0">
              <a:latin typeface="Comic Sans MS" panose="030F0702030302020204" pitchFamily="66" charset="0"/>
              <a:ea typeface="黑体" panose="02010609060101010101" pitchFamily="2" charset="-122"/>
              <a:cs typeface="+mj-cs"/>
            </a:endParaRPr>
          </a:p>
        </p:txBody>
      </p:sp>
      <p:sp>
        <p:nvSpPr>
          <p:cNvPr id="17411" name="Rectangle 3"/>
          <p:cNvSpPr>
            <a:spLocks noGrp="1"/>
          </p:cNvSpPr>
          <p:nvPr>
            <p:ph idx="1" hasCustomPrompt="1"/>
          </p:nvPr>
        </p:nvSpPr>
        <p:spPr>
          <a:xfrm>
            <a:off x="468313" y="1833563"/>
            <a:ext cx="7772400" cy="1882775"/>
          </a:xfrm>
        </p:spPr>
        <p:txBody>
          <a:bodyPr vert="horz" wrap="square" lIns="91440" tIns="45720" rIns="91440" bIns="45720" anchor="t" anchorCtr="0"/>
          <a:p>
            <a:pPr algn="just" eaLnBrk="1" hangingPunct="1">
              <a:lnSpc>
                <a:spcPct val="90000"/>
              </a:lnSpc>
              <a:spcBef>
                <a:spcPct val="0"/>
              </a:spcBef>
              <a:buSzPct val="60000"/>
            </a:pPr>
            <a:r>
              <a:rPr kumimoji="1" lang="zh-CN" altLang="en-US" sz="2400" kern="1200" dirty="0">
                <a:solidFill>
                  <a:schemeClr val="tx2"/>
                </a:solidFill>
                <a:latin typeface="Times New Roman" panose="02020603050405020304" pitchFamily="18" charset="0"/>
                <a:ea typeface="黑体" panose="02010609060101010101" pitchFamily="2" charset="-122"/>
                <a:cs typeface="+mn-cs"/>
              </a:rPr>
              <a:t>推广之：中国邮路问题  </a:t>
            </a:r>
            <a:r>
              <a:rPr kumimoji="1" lang="zh-CN" altLang="en-US" sz="2400" kern="1200" dirty="0">
                <a:latin typeface="Times New Roman" panose="02020603050405020304" pitchFamily="18" charset="0"/>
                <a:ea typeface="黑体" panose="02010609060101010101" pitchFamily="2" charset="-122"/>
                <a:cs typeface="+mn-cs"/>
              </a:rPr>
              <a:t>                                           </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1800" kern="1200" dirty="0">
                <a:latin typeface="黑体" panose="02010609060101010101" pitchFamily="2" charset="-122"/>
                <a:ea typeface="黑体" panose="02010609060101010101" pitchFamily="2" charset="-122"/>
                <a:cs typeface="+mn-cs"/>
              </a:rPr>
              <a:t>    </a:t>
            </a:r>
            <a:r>
              <a:rPr kumimoji="1" lang="zh-CN" altLang="en-US" sz="2400" kern="1200" dirty="0">
                <a:latin typeface="黑体" panose="02010609060101010101" pitchFamily="2" charset="-122"/>
                <a:ea typeface="黑体" panose="02010609060101010101" pitchFamily="2" charset="-122"/>
                <a:cs typeface="+mn-cs"/>
              </a:rPr>
              <a:t>一个邮递员从邮局出发，到所管辖的街道投递邮件，最后返回邮局，若必须走遍所辖各街道中每一条至少一次，则怎样选择投递路线使所走的路程最短？</a:t>
            </a:r>
            <a:endParaRPr kumimoji="1" lang="zh-CN" altLang="en-US" sz="2400" kern="1200" dirty="0">
              <a:latin typeface="黑体" panose="02010609060101010101" pitchFamily="2" charset="-122"/>
              <a:ea typeface="黑体" panose="02010609060101010101" pitchFamily="2" charset="-122"/>
              <a:cs typeface="+mn-cs"/>
            </a:endParaRPr>
          </a:p>
          <a:p>
            <a:pPr algn="just" eaLnBrk="1" hangingPunct="1">
              <a:spcBef>
                <a:spcPct val="0"/>
              </a:spcBef>
              <a:buSzPct val="60000"/>
            </a:pPr>
            <a:r>
              <a:rPr kumimoji="1" lang="zh-CN" altLang="en-US" sz="1800" kern="1200" dirty="0">
                <a:solidFill>
                  <a:srgbClr val="FF0000"/>
                </a:solidFill>
                <a:latin typeface="黑体" panose="02010609060101010101" pitchFamily="2" charset="-122"/>
                <a:ea typeface="黑体" panose="02010609060101010101" pitchFamily="2" charset="-122"/>
                <a:cs typeface="+mn-cs"/>
              </a:rPr>
              <a:t>   </a:t>
            </a:r>
            <a:r>
              <a:rPr kumimoji="1" lang="zh-CN" altLang="en-US" sz="2400" kern="1200" dirty="0">
                <a:solidFill>
                  <a:schemeClr val="tx2"/>
                </a:solidFill>
                <a:latin typeface="黑体" panose="02010609060101010101" pitchFamily="2" charset="-122"/>
                <a:ea typeface="黑体" panose="02010609060101010101" pitchFamily="2" charset="-122"/>
                <a:cs typeface="+mn-cs"/>
              </a:rPr>
              <a:t>如何用图论的语言来描述？</a:t>
            </a:r>
            <a:endParaRPr kumimoji="1" lang="zh-CN" altLang="en-US" sz="2400" kern="1200" dirty="0">
              <a:solidFill>
                <a:schemeClr val="tx2"/>
              </a:solidFill>
              <a:latin typeface="黑体" panose="02010609060101010101" pitchFamily="2" charset="-122"/>
              <a:ea typeface="黑体" panose="02010609060101010101" pitchFamily="2" charset="-122"/>
              <a:cs typeface="+mn-cs"/>
            </a:endParaRPr>
          </a:p>
        </p:txBody>
      </p:sp>
      <p:sp>
        <p:nvSpPr>
          <p:cNvPr id="1124356" name="Rectangle 4"/>
          <p:cNvSpPr/>
          <p:nvPr/>
        </p:nvSpPr>
        <p:spPr>
          <a:xfrm>
            <a:off x="539750" y="4365625"/>
            <a:ext cx="8064500" cy="1052513"/>
          </a:xfrm>
          <a:prstGeom prst="rect">
            <a:avLst/>
          </a:prstGeom>
          <a:noFill/>
          <a:ln w="12700" cap="sq" cmpd="sng">
            <a:solidFill>
              <a:srgbClr val="0000FF"/>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30000"/>
              </a:lnSpc>
              <a:spcBef>
                <a:spcPct val="0"/>
              </a:spcBef>
              <a:buClrTx/>
              <a:buSzTx/>
              <a:buFontTx/>
              <a:buNone/>
            </a:pPr>
            <a:r>
              <a:rPr lang="zh-CN" altLang="en-US" sz="2400" b="1" dirty="0">
                <a:latin typeface="黑体" panose="02010609060101010101" pitchFamily="2" charset="-122"/>
                <a:ea typeface="黑体" panose="02010609060101010101" pitchFamily="2" charset="-122"/>
              </a:rPr>
              <a:t>中国邮路问题的图论模型：</a:t>
            </a:r>
            <a:r>
              <a:rPr lang="zh-CN" altLang="en-US" sz="2400" b="1" dirty="0">
                <a:solidFill>
                  <a:schemeClr val="tx2"/>
                </a:solidFill>
                <a:latin typeface="黑体" panose="02010609060101010101" pitchFamily="2" charset="-122"/>
                <a:ea typeface="黑体" panose="02010609060101010101" pitchFamily="2" charset="-122"/>
              </a:rPr>
              <a:t>在一个带权图</a:t>
            </a:r>
            <a:r>
              <a:rPr lang="en-US" altLang="zh-CN" sz="2400" b="1" dirty="0">
                <a:solidFill>
                  <a:schemeClr val="tx2"/>
                </a:solidFill>
                <a:latin typeface="黑体" panose="02010609060101010101" pitchFamily="2" charset="-122"/>
                <a:ea typeface="黑体" panose="02010609060101010101" pitchFamily="2" charset="-122"/>
              </a:rPr>
              <a:t>G</a:t>
            </a:r>
            <a:r>
              <a:rPr lang="zh-CN" altLang="en-US" sz="2400" b="1" dirty="0">
                <a:solidFill>
                  <a:schemeClr val="tx2"/>
                </a:solidFill>
                <a:latin typeface="黑体" panose="02010609060101010101" pitchFamily="2" charset="-122"/>
                <a:ea typeface="黑体" panose="02010609060101010101" pitchFamily="2" charset="-122"/>
              </a:rPr>
              <a:t>中，能否找到一条回路</a:t>
            </a:r>
            <a:r>
              <a:rPr lang="en-US" altLang="zh-CN" sz="2400" b="1" dirty="0">
                <a:solidFill>
                  <a:schemeClr val="tx2"/>
                </a:solidFill>
                <a:latin typeface="黑体" panose="02010609060101010101" pitchFamily="2" charset="-122"/>
                <a:ea typeface="黑体" panose="02010609060101010101" pitchFamily="2" charset="-122"/>
              </a:rPr>
              <a:t>C</a:t>
            </a:r>
            <a:r>
              <a:rPr lang="zh-CN" altLang="en-US" sz="2400" b="1" dirty="0">
                <a:solidFill>
                  <a:schemeClr val="tx2"/>
                </a:solidFill>
                <a:latin typeface="黑体" panose="02010609060101010101" pitchFamily="2" charset="-122"/>
                <a:ea typeface="黑体" panose="02010609060101010101" pitchFamily="2" charset="-122"/>
              </a:rPr>
              <a:t>，使</a:t>
            </a:r>
            <a:r>
              <a:rPr lang="en-US" altLang="zh-CN" sz="2400" b="1" dirty="0">
                <a:solidFill>
                  <a:schemeClr val="tx2"/>
                </a:solidFill>
                <a:latin typeface="黑体" panose="02010609060101010101" pitchFamily="2" charset="-122"/>
                <a:ea typeface="黑体" panose="02010609060101010101" pitchFamily="2" charset="-122"/>
              </a:rPr>
              <a:t>C</a:t>
            </a:r>
            <a:r>
              <a:rPr lang="zh-CN" altLang="en-US" sz="2400" b="1" dirty="0">
                <a:solidFill>
                  <a:schemeClr val="tx2"/>
                </a:solidFill>
                <a:latin typeface="黑体" panose="02010609060101010101" pitchFamily="2" charset="-122"/>
                <a:ea typeface="黑体" panose="02010609060101010101" pitchFamily="2" charset="-122"/>
              </a:rPr>
              <a:t>包含</a:t>
            </a:r>
            <a:r>
              <a:rPr lang="en-US" altLang="zh-CN" sz="2400" b="1" dirty="0">
                <a:solidFill>
                  <a:schemeClr val="tx2"/>
                </a:solidFill>
                <a:latin typeface="黑体" panose="02010609060101010101" pitchFamily="2" charset="-122"/>
                <a:ea typeface="黑体" panose="02010609060101010101" pitchFamily="2" charset="-122"/>
              </a:rPr>
              <a:t>G</a:t>
            </a:r>
            <a:r>
              <a:rPr lang="zh-CN" altLang="en-US" sz="2400" b="1" dirty="0">
                <a:solidFill>
                  <a:schemeClr val="tx2"/>
                </a:solidFill>
                <a:latin typeface="黑体" panose="02010609060101010101" pitchFamily="2" charset="-122"/>
                <a:ea typeface="黑体" panose="02010609060101010101" pitchFamily="2" charset="-122"/>
              </a:rPr>
              <a:t>的每条边最少一次且</a:t>
            </a:r>
            <a:r>
              <a:rPr lang="en-US" altLang="zh-CN" sz="2400" b="1" dirty="0">
                <a:solidFill>
                  <a:schemeClr val="tx2"/>
                </a:solidFill>
                <a:latin typeface="黑体" panose="02010609060101010101" pitchFamily="2" charset="-122"/>
                <a:ea typeface="黑体" panose="02010609060101010101" pitchFamily="2" charset="-122"/>
              </a:rPr>
              <a:t>C</a:t>
            </a:r>
            <a:r>
              <a:rPr lang="zh-CN" altLang="en-US" sz="2400" b="1" dirty="0">
                <a:solidFill>
                  <a:schemeClr val="tx2"/>
                </a:solidFill>
                <a:latin typeface="黑体" panose="02010609060101010101" pitchFamily="2" charset="-122"/>
                <a:ea typeface="黑体" panose="02010609060101010101" pitchFamily="2" charset="-122"/>
              </a:rPr>
              <a:t>的权值最小？</a:t>
            </a:r>
            <a:endParaRPr lang="zh-CN" altLang="en-US" sz="2400" b="1" dirty="0">
              <a:solidFill>
                <a:schemeClr val="tx2"/>
              </a:solidFill>
              <a:latin typeface="黑体" panose="02010609060101010101" pitchFamily="2" charset="-122"/>
              <a:ea typeface="黑体" panose="02010609060101010101" pitchFamily="2" charset="-122"/>
            </a:endParaRPr>
          </a:p>
        </p:txBody>
      </p:sp>
      <p:sp>
        <p:nvSpPr>
          <p:cNvPr id="17413"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4356"/>
                                        </p:tgtEl>
                                        <p:attrNameLst>
                                          <p:attrName>style.visibility</p:attrName>
                                        </p:attrNameLst>
                                      </p:cBhvr>
                                      <p:to>
                                        <p:strVal val="visible"/>
                                      </p:to>
                                    </p:set>
                                    <p:anim calcmode="lin" valueType="num">
                                      <p:cBhvr additive="base">
                                        <p:cTn id="7" dur="500" fill="hold"/>
                                        <p:tgtEl>
                                          <p:spTgt spid="1124356"/>
                                        </p:tgtEl>
                                        <p:attrNameLst>
                                          <p:attrName>ppt_x</p:attrName>
                                        </p:attrNameLst>
                                      </p:cBhvr>
                                      <p:tavLst>
                                        <p:tav tm="0">
                                          <p:val>
                                            <p:strVal val="#ppt_x"/>
                                          </p:val>
                                        </p:tav>
                                        <p:tav tm="100000">
                                          <p:val>
                                            <p:strVal val="#ppt_x"/>
                                          </p:val>
                                        </p:tav>
                                      </p:tavLst>
                                    </p:anim>
                                    <p:anim calcmode="lin" valueType="num">
                                      <p:cBhvr additive="base">
                                        <p:cTn id="8" dur="500" fill="hold"/>
                                        <p:tgtEl>
                                          <p:spTgt spid="11243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43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120775" y="762000"/>
            <a:ext cx="7772400" cy="579438"/>
          </a:xfrm>
        </p:spPr>
        <p:txBody>
          <a:bodyPr vert="horz" wrap="square" lIns="91440" tIns="45720" rIns="91440" bIns="45720" anchor="b" anchorCtr="0"/>
          <a:p>
            <a:pPr eaLnBrk="1" hangingPunct="1"/>
            <a:r>
              <a:rPr kumimoji="1" lang="zh-CN" altLang="en-US" sz="2800" kern="1200" dirty="0">
                <a:latin typeface="Comic Sans MS" panose="030F0702030302020204" pitchFamily="66" charset="0"/>
                <a:ea typeface="黑体" panose="02010609060101010101" pitchFamily="2" charset="-122"/>
                <a:cs typeface="+mj-cs"/>
              </a:rPr>
              <a:t>欧拉图的应用</a:t>
            </a:r>
            <a:endParaRPr kumimoji="1" lang="zh-CN" altLang="en-US" sz="2800" kern="1200" dirty="0">
              <a:latin typeface="Comic Sans MS" panose="030F0702030302020204" pitchFamily="66" charset="0"/>
              <a:ea typeface="黑体" panose="02010609060101010101" pitchFamily="2" charset="-122"/>
              <a:cs typeface="+mj-cs"/>
            </a:endParaRPr>
          </a:p>
        </p:txBody>
      </p:sp>
      <p:sp>
        <p:nvSpPr>
          <p:cNvPr id="1125379" name="Rectangle 3"/>
          <p:cNvSpPr>
            <a:spLocks noGrp="1"/>
          </p:cNvSpPr>
          <p:nvPr>
            <p:ph idx="1" hasCustomPrompt="1"/>
          </p:nvPr>
        </p:nvSpPr>
        <p:spPr>
          <a:xfrm>
            <a:off x="250825" y="1628775"/>
            <a:ext cx="8569325" cy="4467225"/>
          </a:xfrm>
        </p:spPr>
        <p:txBody>
          <a:bodyPr vert="horz" wrap="square" lIns="91440" tIns="45720" rIns="91440" bIns="45720" anchor="t" anchorCtr="0"/>
          <a:p>
            <a:pPr algn="just" eaLnBrk="1" hangingPunct="1">
              <a:spcBef>
                <a:spcPct val="0"/>
              </a:spcBef>
              <a:buSzPct val="60000"/>
            </a:pPr>
            <a:r>
              <a:rPr kumimoji="1" lang="zh-CN" altLang="en-US" sz="2000" kern="1200" dirty="0">
                <a:latin typeface="黑体" panose="02010609060101010101" pitchFamily="2" charset="-122"/>
                <a:ea typeface="黑体" panose="02010609060101010101" pitchFamily="2" charset="-122"/>
                <a:cs typeface="+mn-cs"/>
              </a:rPr>
              <a:t>我国的数学家管梅谷教授，于</a:t>
            </a:r>
            <a:r>
              <a:rPr kumimoji="1" lang="en-US" altLang="zh-CN" sz="2000" kern="1200" dirty="0">
                <a:latin typeface="黑体" panose="02010609060101010101" pitchFamily="2" charset="-122"/>
                <a:ea typeface="黑体" panose="02010609060101010101" pitchFamily="2" charset="-122"/>
                <a:cs typeface="+mn-cs"/>
              </a:rPr>
              <a:t>1960</a:t>
            </a:r>
            <a:r>
              <a:rPr kumimoji="1" lang="zh-CN" altLang="en-US" sz="2000" kern="1200" dirty="0">
                <a:latin typeface="黑体" panose="02010609060101010101" pitchFamily="2" charset="-122"/>
                <a:ea typeface="黑体" panose="02010609060101010101" pitchFamily="2" charset="-122"/>
                <a:cs typeface="+mn-cs"/>
              </a:rPr>
              <a:t>年首次提出这一问题，被国际数学界称之为</a:t>
            </a:r>
            <a:r>
              <a:rPr kumimoji="1" lang="zh-CN" altLang="en-US" sz="2000" kern="1200" dirty="0">
                <a:solidFill>
                  <a:schemeClr val="tx2"/>
                </a:solidFill>
                <a:latin typeface="黑体" panose="02010609060101010101" pitchFamily="2" charset="-122"/>
                <a:ea typeface="黑体" panose="02010609060101010101" pitchFamily="2" charset="-122"/>
                <a:cs typeface="+mn-cs"/>
              </a:rPr>
              <a:t>中国邮路问题</a:t>
            </a:r>
            <a:r>
              <a:rPr kumimoji="1" lang="zh-CN" altLang="en-US" sz="2000" kern="1200" dirty="0">
                <a:latin typeface="黑体" panose="02010609060101010101" pitchFamily="2" charset="-122"/>
                <a:ea typeface="黑体" panose="02010609060101010101" pitchFamily="2" charset="-122"/>
                <a:cs typeface="+mn-cs"/>
              </a:rPr>
              <a:t>。</a:t>
            </a:r>
            <a:endParaRPr kumimoji="1" lang="zh-CN" altLang="en-US" sz="2000" kern="1200" dirty="0">
              <a:latin typeface="黑体" panose="02010609060101010101" pitchFamily="2" charset="-122"/>
              <a:ea typeface="黑体" panose="02010609060101010101" pitchFamily="2" charset="-122"/>
              <a:cs typeface="+mn-cs"/>
            </a:endParaRPr>
          </a:p>
          <a:p>
            <a:pPr algn="just" eaLnBrk="1" hangingPunct="1">
              <a:spcBef>
                <a:spcPct val="0"/>
              </a:spcBef>
              <a:buSzPct val="60000"/>
            </a:pPr>
            <a:r>
              <a:rPr kumimoji="1" lang="zh-CN" altLang="en-US" sz="2000" kern="1200" dirty="0">
                <a:latin typeface="黑体" panose="02010609060101010101" pitchFamily="2" charset="-122"/>
                <a:ea typeface="黑体" panose="02010609060101010101" pitchFamily="2" charset="-122"/>
                <a:cs typeface="+mn-cs"/>
              </a:rPr>
              <a:t>它的解题思路大体包括三个方面：</a:t>
            </a:r>
            <a:endParaRPr kumimoji="1" lang="zh-CN" altLang="en-US" sz="2000" kern="1200" dirty="0">
              <a:latin typeface="黑体" panose="02010609060101010101" pitchFamily="2" charset="-122"/>
              <a:ea typeface="黑体" panose="02010609060101010101" pitchFamily="2" charset="-122"/>
              <a:cs typeface="+mn-cs"/>
            </a:endParaRPr>
          </a:p>
          <a:p>
            <a:pPr algn="just" eaLnBrk="1" hangingPunct="1">
              <a:spcBef>
                <a:spcPct val="0"/>
              </a:spcBef>
              <a:buSzPct val="60000"/>
            </a:pPr>
            <a:r>
              <a:rPr kumimoji="1" lang="zh-CN" altLang="en-US" sz="2000" kern="1200" dirty="0">
                <a:solidFill>
                  <a:schemeClr val="tx2"/>
                </a:solidFill>
                <a:latin typeface="黑体" panose="02010609060101010101" pitchFamily="2" charset="-122"/>
                <a:ea typeface="黑体" panose="02010609060101010101" pitchFamily="2" charset="-122"/>
                <a:cs typeface="+mn-cs"/>
              </a:rPr>
              <a:t>第一</a:t>
            </a:r>
            <a:r>
              <a:rPr kumimoji="1" lang="zh-CN" altLang="en-US" sz="2000" kern="1200" dirty="0">
                <a:solidFill>
                  <a:srgbClr val="CC3300"/>
                </a:solidFill>
                <a:latin typeface="黑体" panose="02010609060101010101" pitchFamily="2" charset="-122"/>
                <a:ea typeface="黑体" panose="02010609060101010101" pitchFamily="2" charset="-122"/>
                <a:cs typeface="+mn-cs"/>
              </a:rPr>
              <a:t> </a:t>
            </a:r>
            <a:r>
              <a:rPr kumimoji="1" lang="zh-CN" altLang="en-US" sz="2000" kern="1200" dirty="0">
                <a:latin typeface="黑体" panose="02010609060101010101" pitchFamily="2" charset="-122"/>
                <a:ea typeface="黑体" panose="02010609060101010101" pitchFamily="2" charset="-122"/>
                <a:cs typeface="+mn-cs"/>
              </a:rPr>
              <a:t>若</a:t>
            </a:r>
            <a:r>
              <a:rPr kumimoji="1" lang="en-US" altLang="zh-CN" sz="2000" kern="1200" dirty="0">
                <a:latin typeface="黑体" panose="02010609060101010101" pitchFamily="2" charset="-122"/>
                <a:ea typeface="黑体" panose="02010609060101010101" pitchFamily="2" charset="-122"/>
                <a:cs typeface="+mn-cs"/>
              </a:rPr>
              <a:t>G</a:t>
            </a:r>
            <a:r>
              <a:rPr kumimoji="1" lang="zh-CN" altLang="en-US" sz="2000" kern="1200" dirty="0">
                <a:latin typeface="黑体" panose="02010609060101010101" pitchFamily="2" charset="-122"/>
                <a:ea typeface="黑体" panose="02010609060101010101" pitchFamily="2" charset="-122"/>
                <a:cs typeface="+mn-cs"/>
              </a:rPr>
              <a:t>没有奇数度结点，则</a:t>
            </a:r>
            <a:r>
              <a:rPr kumimoji="1" lang="en-US" altLang="zh-CN" sz="2000" kern="1200" dirty="0">
                <a:latin typeface="黑体" panose="02010609060101010101" pitchFamily="2" charset="-122"/>
                <a:ea typeface="黑体" panose="02010609060101010101" pitchFamily="2" charset="-122"/>
                <a:cs typeface="+mn-cs"/>
              </a:rPr>
              <a:t>G</a:t>
            </a:r>
            <a:r>
              <a:rPr kumimoji="1" lang="zh-CN" altLang="en-US" sz="2000" kern="1200" dirty="0">
                <a:latin typeface="黑体" panose="02010609060101010101" pitchFamily="2" charset="-122"/>
                <a:ea typeface="黑体" panose="02010609060101010101" pitchFamily="2" charset="-122"/>
                <a:cs typeface="+mn-cs"/>
              </a:rPr>
              <a:t>是欧拉图，于是欧拉回路</a:t>
            </a:r>
            <a:r>
              <a:rPr kumimoji="1" lang="en-US" altLang="zh-CN" sz="2000" kern="1200" dirty="0">
                <a:latin typeface="黑体" panose="02010609060101010101" pitchFamily="2" charset="-122"/>
                <a:ea typeface="黑体" panose="02010609060101010101" pitchFamily="2" charset="-122"/>
                <a:cs typeface="+mn-cs"/>
              </a:rPr>
              <a:t>C</a:t>
            </a:r>
            <a:r>
              <a:rPr kumimoji="1" lang="zh-CN" altLang="en-US" sz="2000" kern="1200" dirty="0">
                <a:latin typeface="黑体" panose="02010609060101010101" pitchFamily="2" charset="-122"/>
                <a:ea typeface="黑体" panose="02010609060101010101" pitchFamily="2" charset="-122"/>
                <a:cs typeface="+mn-cs"/>
              </a:rPr>
              <a:t>是唯一的最小长度。</a:t>
            </a:r>
            <a:endParaRPr kumimoji="1" lang="zh-CN" altLang="en-US" sz="2000" kern="1200" dirty="0">
              <a:latin typeface="黑体" panose="02010609060101010101" pitchFamily="2" charset="-122"/>
              <a:ea typeface="黑体" panose="02010609060101010101" pitchFamily="2" charset="-122"/>
              <a:cs typeface="+mn-cs"/>
            </a:endParaRPr>
          </a:p>
          <a:p>
            <a:pPr algn="just" eaLnBrk="1" hangingPunct="1">
              <a:spcBef>
                <a:spcPct val="0"/>
              </a:spcBef>
              <a:buSzPct val="60000"/>
            </a:pPr>
            <a:r>
              <a:rPr kumimoji="1" lang="zh-CN" altLang="en-US" sz="2000" kern="1200" dirty="0">
                <a:solidFill>
                  <a:schemeClr val="tx2"/>
                </a:solidFill>
                <a:latin typeface="黑体" panose="02010609060101010101" pitchFamily="2" charset="-122"/>
                <a:ea typeface="黑体" panose="02010609060101010101" pitchFamily="2" charset="-122"/>
                <a:cs typeface="+mn-cs"/>
              </a:rPr>
              <a:t>第二</a:t>
            </a:r>
            <a:r>
              <a:rPr kumimoji="1" lang="zh-CN" altLang="en-US" sz="2000" kern="1200" dirty="0">
                <a:solidFill>
                  <a:srgbClr val="CC3300"/>
                </a:solidFill>
                <a:latin typeface="黑体" panose="02010609060101010101" pitchFamily="2" charset="-122"/>
                <a:ea typeface="黑体" panose="02010609060101010101" pitchFamily="2" charset="-122"/>
                <a:cs typeface="+mn-cs"/>
              </a:rPr>
              <a:t> </a:t>
            </a:r>
            <a:r>
              <a:rPr kumimoji="1" lang="zh-CN" altLang="en-US" sz="2000" kern="1200" dirty="0">
                <a:latin typeface="黑体" panose="02010609060101010101" pitchFamily="2" charset="-122"/>
                <a:ea typeface="黑体" panose="02010609060101010101" pitchFamily="2" charset="-122"/>
                <a:cs typeface="+mn-cs"/>
              </a:rPr>
              <a:t>若</a:t>
            </a:r>
            <a:r>
              <a:rPr kumimoji="1" lang="en-US" altLang="zh-CN" sz="2000" kern="1200" dirty="0">
                <a:latin typeface="黑体" panose="02010609060101010101" pitchFamily="2" charset="-122"/>
                <a:ea typeface="黑体" panose="02010609060101010101" pitchFamily="2" charset="-122"/>
                <a:cs typeface="+mn-cs"/>
              </a:rPr>
              <a:t>G</a:t>
            </a:r>
            <a:r>
              <a:rPr kumimoji="1" lang="zh-CN" altLang="en-US" sz="2000" kern="1200" dirty="0">
                <a:latin typeface="黑体" panose="02010609060101010101" pitchFamily="2" charset="-122"/>
                <a:ea typeface="黑体" panose="02010609060101010101" pitchFamily="2" charset="-122"/>
                <a:cs typeface="+mn-cs"/>
              </a:rPr>
              <a:t>恰有两个奇数度结点</a:t>
            </a:r>
            <a:r>
              <a:rPr kumimoji="1" lang="en-US" altLang="zh-CN" sz="2000" kern="1200" dirty="0">
                <a:latin typeface="黑体" panose="02010609060101010101" pitchFamily="2" charset="-122"/>
                <a:ea typeface="黑体" panose="02010609060101010101" pitchFamily="2" charset="-122"/>
                <a:cs typeface="+mn-cs"/>
              </a:rPr>
              <a:t>v</a:t>
            </a:r>
            <a:r>
              <a:rPr kumimoji="1" lang="en-US" altLang="zh-CN" sz="2000" kern="1200" baseline="-30000" dirty="0">
                <a:latin typeface="黑体" panose="02010609060101010101" pitchFamily="2" charset="-122"/>
                <a:ea typeface="黑体" panose="02010609060101010101" pitchFamily="2" charset="-122"/>
                <a:cs typeface="+mn-cs"/>
              </a:rPr>
              <a:t>i</a:t>
            </a:r>
            <a:r>
              <a:rPr kumimoji="1" lang="zh-CN" altLang="en-US" sz="2000" kern="1200" dirty="0">
                <a:latin typeface="黑体" panose="02010609060101010101" pitchFamily="2" charset="-122"/>
                <a:ea typeface="黑体" panose="02010609060101010101" pitchFamily="2" charset="-122"/>
                <a:cs typeface="+mn-cs"/>
              </a:rPr>
              <a:t>和</a:t>
            </a:r>
            <a:r>
              <a:rPr kumimoji="1" lang="en-US" altLang="zh-CN" sz="2000" kern="1200" dirty="0">
                <a:latin typeface="黑体" panose="02010609060101010101" pitchFamily="2" charset="-122"/>
                <a:ea typeface="黑体" panose="02010609060101010101" pitchFamily="2" charset="-122"/>
                <a:cs typeface="+mn-cs"/>
              </a:rPr>
              <a:t>v</a:t>
            </a:r>
            <a:r>
              <a:rPr kumimoji="1" lang="en-US" altLang="zh-CN" sz="2000" kern="1200" baseline="-30000" dirty="0">
                <a:latin typeface="黑体" panose="02010609060101010101" pitchFamily="2" charset="-122"/>
                <a:ea typeface="黑体" panose="02010609060101010101" pitchFamily="2" charset="-122"/>
                <a:cs typeface="+mn-cs"/>
              </a:rPr>
              <a:t>j</a:t>
            </a:r>
            <a:r>
              <a:rPr kumimoji="1" lang="zh-CN" altLang="en-US" sz="2000" kern="1200" dirty="0">
                <a:latin typeface="黑体" panose="02010609060101010101" pitchFamily="2" charset="-122"/>
                <a:ea typeface="黑体" panose="02010609060101010101" pitchFamily="2" charset="-122"/>
                <a:cs typeface="+mn-cs"/>
              </a:rPr>
              <a:t>，则</a:t>
            </a:r>
            <a:r>
              <a:rPr kumimoji="1" lang="en-US" altLang="zh-CN" sz="2000" kern="1200" dirty="0">
                <a:latin typeface="黑体" panose="02010609060101010101" pitchFamily="2" charset="-122"/>
                <a:ea typeface="黑体" panose="02010609060101010101" pitchFamily="2" charset="-122"/>
                <a:cs typeface="+mn-cs"/>
              </a:rPr>
              <a:t>G</a:t>
            </a:r>
            <a:r>
              <a:rPr kumimoji="1" lang="zh-CN" altLang="en-US" sz="2000" kern="1200" dirty="0">
                <a:latin typeface="黑体" panose="02010609060101010101" pitchFamily="2" charset="-122"/>
                <a:ea typeface="黑体" panose="02010609060101010101" pitchFamily="2" charset="-122"/>
                <a:cs typeface="+mn-cs"/>
              </a:rPr>
              <a:t>具有欧拉路径，且邮局位于结点</a:t>
            </a:r>
            <a:r>
              <a:rPr kumimoji="1" lang="en-US" altLang="zh-CN" sz="2000" kern="1200" dirty="0">
                <a:latin typeface="黑体" panose="02010609060101010101" pitchFamily="2" charset="-122"/>
                <a:ea typeface="黑体" panose="02010609060101010101" pitchFamily="2" charset="-122"/>
                <a:cs typeface="+mn-cs"/>
              </a:rPr>
              <a:t>v</a:t>
            </a:r>
            <a:r>
              <a:rPr kumimoji="1" lang="en-US" altLang="zh-CN" sz="2000" kern="1200" baseline="-30000" dirty="0">
                <a:latin typeface="黑体" panose="02010609060101010101" pitchFamily="2" charset="-122"/>
                <a:ea typeface="黑体" panose="02010609060101010101" pitchFamily="2" charset="-122"/>
                <a:cs typeface="+mn-cs"/>
              </a:rPr>
              <a:t>i</a:t>
            </a:r>
            <a:r>
              <a:rPr kumimoji="1" lang="zh-CN" altLang="en-US" sz="2000" kern="1200" baseline="-30000" dirty="0">
                <a:latin typeface="黑体" panose="02010609060101010101" pitchFamily="2" charset="-122"/>
                <a:ea typeface="黑体" panose="02010609060101010101" pitchFamily="2" charset="-122"/>
                <a:cs typeface="+mn-cs"/>
              </a:rPr>
              <a:t>，</a:t>
            </a:r>
            <a:r>
              <a:rPr kumimoji="1" lang="zh-CN" altLang="en-US" sz="2000" kern="1200" dirty="0">
                <a:latin typeface="黑体" panose="02010609060101010101" pitchFamily="2" charset="-122"/>
                <a:ea typeface="黑体" panose="02010609060101010101" pitchFamily="2" charset="-122"/>
                <a:cs typeface="+mn-cs"/>
              </a:rPr>
              <a:t>则邮递员走遍所有的街道一次到达结点</a:t>
            </a:r>
            <a:r>
              <a:rPr kumimoji="1" lang="en-US" altLang="zh-CN" sz="2000" kern="1200" dirty="0">
                <a:latin typeface="黑体" panose="02010609060101010101" pitchFamily="2" charset="-122"/>
                <a:ea typeface="黑体" panose="02010609060101010101" pitchFamily="2" charset="-122"/>
                <a:cs typeface="+mn-cs"/>
              </a:rPr>
              <a:t>v</a:t>
            </a:r>
            <a:r>
              <a:rPr kumimoji="1" lang="en-US" altLang="zh-CN" sz="2000" kern="1200" baseline="-30000" dirty="0">
                <a:latin typeface="黑体" panose="02010609060101010101" pitchFamily="2" charset="-122"/>
                <a:ea typeface="黑体" panose="02010609060101010101" pitchFamily="2" charset="-122"/>
                <a:cs typeface="+mn-cs"/>
              </a:rPr>
              <a:t>j</a:t>
            </a:r>
            <a:r>
              <a:rPr kumimoji="1" lang="zh-CN" altLang="en-US" sz="2000" kern="1200" dirty="0">
                <a:latin typeface="黑体" panose="02010609060101010101" pitchFamily="2" charset="-122"/>
                <a:ea typeface="黑体" panose="02010609060101010101" pitchFamily="2" charset="-122"/>
                <a:cs typeface="+mn-cs"/>
              </a:rPr>
              <a:t>；从</a:t>
            </a:r>
            <a:r>
              <a:rPr kumimoji="1" lang="en-US" altLang="zh-CN" sz="2000" kern="1200" dirty="0">
                <a:latin typeface="黑体" panose="02010609060101010101" pitchFamily="2" charset="-122"/>
                <a:ea typeface="黑体" panose="02010609060101010101" pitchFamily="2" charset="-122"/>
                <a:cs typeface="+mn-cs"/>
              </a:rPr>
              <a:t>v</a:t>
            </a:r>
            <a:r>
              <a:rPr kumimoji="1" lang="en-US" altLang="zh-CN" sz="2000" kern="1200" baseline="-30000" dirty="0">
                <a:latin typeface="黑体" panose="02010609060101010101" pitchFamily="2" charset="-122"/>
                <a:ea typeface="黑体" panose="02010609060101010101" pitchFamily="2" charset="-122"/>
                <a:cs typeface="+mn-cs"/>
              </a:rPr>
              <a:t>j</a:t>
            </a:r>
            <a:r>
              <a:rPr kumimoji="1" lang="zh-CN" altLang="en-US" sz="2000" kern="1200" dirty="0">
                <a:latin typeface="黑体" panose="02010609060101010101" pitchFamily="2" charset="-122"/>
                <a:ea typeface="黑体" panose="02010609060101010101" pitchFamily="2" charset="-122"/>
                <a:cs typeface="+mn-cs"/>
              </a:rPr>
              <a:t>返回</a:t>
            </a:r>
            <a:r>
              <a:rPr kumimoji="1" lang="en-US" altLang="zh-CN" sz="2000" kern="1200" dirty="0">
                <a:latin typeface="黑体" panose="02010609060101010101" pitchFamily="2" charset="-122"/>
                <a:ea typeface="黑体" panose="02010609060101010101" pitchFamily="2" charset="-122"/>
                <a:cs typeface="+mn-cs"/>
              </a:rPr>
              <a:t>v</a:t>
            </a:r>
            <a:r>
              <a:rPr kumimoji="1" lang="en-US" altLang="zh-CN" sz="2000" kern="1200" baseline="-30000" dirty="0">
                <a:latin typeface="黑体" panose="02010609060101010101" pitchFamily="2" charset="-122"/>
                <a:ea typeface="黑体" panose="02010609060101010101" pitchFamily="2" charset="-122"/>
                <a:cs typeface="+mn-cs"/>
              </a:rPr>
              <a:t>i</a:t>
            </a:r>
            <a:r>
              <a:rPr kumimoji="1" lang="zh-CN" altLang="en-US" sz="2000" kern="1200" dirty="0">
                <a:latin typeface="黑体" panose="02010609060101010101" pitchFamily="2" charset="-122"/>
                <a:ea typeface="黑体" panose="02010609060101010101" pitchFamily="2" charset="-122"/>
                <a:cs typeface="+mn-cs"/>
              </a:rPr>
              <a:t>可选择其间的一条最短路径。这样，最短邮路问题转化为求</a:t>
            </a:r>
            <a:r>
              <a:rPr kumimoji="1" lang="en-US" altLang="zh-CN" sz="2000" kern="1200" dirty="0">
                <a:latin typeface="黑体" panose="02010609060101010101" pitchFamily="2" charset="-122"/>
                <a:ea typeface="黑体" panose="02010609060101010101" pitchFamily="2" charset="-122"/>
                <a:cs typeface="+mn-cs"/>
              </a:rPr>
              <a:t>v</a:t>
            </a:r>
            <a:r>
              <a:rPr kumimoji="1" lang="en-US" altLang="zh-CN" sz="2000" kern="1200" baseline="-30000" dirty="0">
                <a:latin typeface="黑体" panose="02010609060101010101" pitchFamily="2" charset="-122"/>
                <a:ea typeface="黑体" panose="02010609060101010101" pitchFamily="2" charset="-122"/>
                <a:cs typeface="+mn-cs"/>
              </a:rPr>
              <a:t>i</a:t>
            </a:r>
            <a:r>
              <a:rPr kumimoji="1" lang="zh-CN" altLang="en-US" sz="2000" kern="1200" dirty="0">
                <a:latin typeface="黑体" panose="02010609060101010101" pitchFamily="2" charset="-122"/>
                <a:ea typeface="黑体" panose="02010609060101010101" pitchFamily="2" charset="-122"/>
                <a:cs typeface="+mn-cs"/>
              </a:rPr>
              <a:t>到</a:t>
            </a:r>
            <a:r>
              <a:rPr kumimoji="1" lang="en-US" altLang="zh-CN" sz="2000" kern="1200" dirty="0">
                <a:latin typeface="黑体" panose="02010609060101010101" pitchFamily="2" charset="-122"/>
                <a:ea typeface="黑体" panose="02010609060101010101" pitchFamily="2" charset="-122"/>
                <a:cs typeface="+mn-cs"/>
              </a:rPr>
              <a:t>v</a:t>
            </a:r>
            <a:r>
              <a:rPr kumimoji="1" lang="en-US" altLang="zh-CN" sz="2000" kern="1200" baseline="-30000" dirty="0">
                <a:latin typeface="黑体" panose="02010609060101010101" pitchFamily="2" charset="-122"/>
                <a:ea typeface="黑体" panose="02010609060101010101" pitchFamily="2" charset="-122"/>
                <a:cs typeface="+mn-cs"/>
              </a:rPr>
              <a:t>j</a:t>
            </a:r>
            <a:r>
              <a:rPr kumimoji="1" lang="zh-CN" altLang="en-US" sz="2000" kern="1200" dirty="0">
                <a:latin typeface="黑体" panose="02010609060101010101" pitchFamily="2" charset="-122"/>
                <a:ea typeface="黑体" panose="02010609060101010101" pitchFamily="2" charset="-122"/>
                <a:cs typeface="+mn-cs"/>
              </a:rPr>
              <a:t>的欧拉路径和</a:t>
            </a:r>
            <a:r>
              <a:rPr kumimoji="1" lang="en-US" altLang="zh-CN" sz="2000" kern="1200" dirty="0">
                <a:latin typeface="黑体" panose="02010609060101010101" pitchFamily="2" charset="-122"/>
                <a:ea typeface="黑体" panose="02010609060101010101" pitchFamily="2" charset="-122"/>
                <a:cs typeface="+mn-cs"/>
              </a:rPr>
              <a:t>v</a:t>
            </a:r>
            <a:r>
              <a:rPr kumimoji="1" lang="en-US" altLang="zh-CN" sz="2000" kern="1200" baseline="-30000" dirty="0">
                <a:latin typeface="黑体" panose="02010609060101010101" pitchFamily="2" charset="-122"/>
                <a:ea typeface="黑体" panose="02010609060101010101" pitchFamily="2" charset="-122"/>
                <a:cs typeface="+mn-cs"/>
              </a:rPr>
              <a:t>j</a:t>
            </a:r>
            <a:r>
              <a:rPr kumimoji="1" lang="zh-CN" altLang="en-US" sz="2000" kern="1200" dirty="0">
                <a:latin typeface="黑体" panose="02010609060101010101" pitchFamily="2" charset="-122"/>
                <a:ea typeface="黑体" panose="02010609060101010101" pitchFamily="2" charset="-122"/>
                <a:cs typeface="+mn-cs"/>
              </a:rPr>
              <a:t>到</a:t>
            </a:r>
            <a:r>
              <a:rPr kumimoji="1" lang="en-US" altLang="zh-CN" sz="2000" kern="1200" dirty="0">
                <a:latin typeface="黑体" panose="02010609060101010101" pitchFamily="2" charset="-122"/>
                <a:ea typeface="黑体" panose="02010609060101010101" pitchFamily="2" charset="-122"/>
                <a:cs typeface="+mn-cs"/>
              </a:rPr>
              <a:t>v</a:t>
            </a:r>
            <a:r>
              <a:rPr kumimoji="1" lang="en-US" altLang="zh-CN" sz="2000" kern="1200" baseline="-30000" dirty="0">
                <a:latin typeface="黑体" panose="02010609060101010101" pitchFamily="2" charset="-122"/>
                <a:ea typeface="黑体" panose="02010609060101010101" pitchFamily="2" charset="-122"/>
                <a:cs typeface="+mn-cs"/>
              </a:rPr>
              <a:t>i</a:t>
            </a:r>
            <a:r>
              <a:rPr kumimoji="1" lang="zh-CN" altLang="en-US" sz="2000" kern="1200" dirty="0">
                <a:latin typeface="黑体" panose="02010609060101010101" pitchFamily="2" charset="-122"/>
                <a:ea typeface="黑体" panose="02010609060101010101" pitchFamily="2" charset="-122"/>
                <a:cs typeface="+mn-cs"/>
              </a:rPr>
              <a:t>的最短路径问题。</a:t>
            </a:r>
            <a:endParaRPr kumimoji="1" lang="zh-CN" altLang="en-US" sz="2000" kern="1200" dirty="0">
              <a:latin typeface="黑体" panose="02010609060101010101" pitchFamily="2" charset="-122"/>
              <a:ea typeface="黑体" panose="02010609060101010101" pitchFamily="2" charset="-122"/>
              <a:cs typeface="+mn-cs"/>
            </a:endParaRPr>
          </a:p>
          <a:p>
            <a:pPr algn="just" eaLnBrk="1" hangingPunct="1">
              <a:spcBef>
                <a:spcPct val="0"/>
              </a:spcBef>
              <a:buSzPct val="60000"/>
            </a:pPr>
            <a:r>
              <a:rPr kumimoji="1" lang="zh-CN" altLang="en-US" sz="2000" kern="1200" dirty="0">
                <a:solidFill>
                  <a:schemeClr val="tx2"/>
                </a:solidFill>
                <a:latin typeface="黑体" panose="02010609060101010101" pitchFamily="2" charset="-122"/>
                <a:ea typeface="黑体" panose="02010609060101010101" pitchFamily="2" charset="-122"/>
                <a:cs typeface="+mn-cs"/>
              </a:rPr>
              <a:t>第三</a:t>
            </a:r>
            <a:r>
              <a:rPr kumimoji="1" lang="zh-CN" altLang="en-US" sz="2000" kern="1200" dirty="0">
                <a:solidFill>
                  <a:srgbClr val="CC3300"/>
                </a:solidFill>
                <a:latin typeface="黑体" panose="02010609060101010101" pitchFamily="2" charset="-122"/>
                <a:ea typeface="黑体" panose="02010609060101010101" pitchFamily="2" charset="-122"/>
                <a:cs typeface="+mn-cs"/>
              </a:rPr>
              <a:t> </a:t>
            </a:r>
            <a:r>
              <a:rPr kumimoji="1" lang="zh-CN" altLang="en-US" sz="2000" kern="1200" dirty="0">
                <a:latin typeface="黑体" panose="02010609060101010101" pitchFamily="2" charset="-122"/>
                <a:ea typeface="黑体" panose="02010609060101010101" pitchFamily="2" charset="-122"/>
                <a:cs typeface="+mn-cs"/>
              </a:rPr>
              <a:t>若</a:t>
            </a:r>
            <a:r>
              <a:rPr kumimoji="1" lang="en-US" altLang="zh-CN" sz="2000" kern="1200" dirty="0">
                <a:latin typeface="黑体" panose="02010609060101010101" pitchFamily="2" charset="-122"/>
                <a:ea typeface="黑体" panose="02010609060101010101" pitchFamily="2" charset="-122"/>
                <a:cs typeface="+mn-cs"/>
              </a:rPr>
              <a:t>G</a:t>
            </a:r>
            <a:r>
              <a:rPr kumimoji="1" lang="zh-CN" altLang="en-US" sz="2000" kern="1200" dirty="0">
                <a:latin typeface="黑体" panose="02010609060101010101" pitchFamily="2" charset="-122"/>
                <a:ea typeface="黑体" panose="02010609060101010101" pitchFamily="2" charset="-122"/>
                <a:cs typeface="+mn-cs"/>
              </a:rPr>
              <a:t>中奇数度结点数多于</a:t>
            </a:r>
            <a:r>
              <a:rPr kumimoji="1" lang="en-US" altLang="zh-CN" sz="2000" kern="1200" dirty="0">
                <a:latin typeface="黑体" panose="02010609060101010101" pitchFamily="2" charset="-122"/>
                <a:ea typeface="黑体" panose="02010609060101010101" pitchFamily="2" charset="-122"/>
                <a:cs typeface="+mn-cs"/>
              </a:rPr>
              <a:t>2</a:t>
            </a:r>
            <a:r>
              <a:rPr kumimoji="1" lang="zh-CN" altLang="en-US" sz="2000" kern="1200" dirty="0">
                <a:latin typeface="黑体" panose="02010609060101010101" pitchFamily="2" charset="-122"/>
                <a:ea typeface="黑体" panose="02010609060101010101" pitchFamily="2" charset="-122"/>
                <a:cs typeface="+mn-cs"/>
              </a:rPr>
              <a:t>，则回路中必须增加更多的重复边</a:t>
            </a:r>
            <a:r>
              <a:rPr kumimoji="1" lang="en-US" altLang="zh-CN" sz="2000" kern="1200" dirty="0">
                <a:latin typeface="黑体" panose="02010609060101010101" pitchFamily="2" charset="-122"/>
                <a:ea typeface="黑体" panose="02010609060101010101" pitchFamily="2" charset="-122"/>
                <a:cs typeface="+mn-cs"/>
              </a:rPr>
              <a:t>(</a:t>
            </a:r>
            <a:r>
              <a:rPr kumimoji="1" lang="zh-CN" altLang="en-US" sz="2000" kern="1200" dirty="0">
                <a:latin typeface="黑体" panose="02010609060101010101" pitchFamily="2" charset="-122"/>
                <a:ea typeface="黑体" panose="02010609060101010101" pitchFamily="2" charset="-122"/>
                <a:cs typeface="+mn-cs"/>
              </a:rPr>
              <a:t>路径）。这时，怎样使重复边的总长度最小？有定理给出了判断条件。</a:t>
            </a:r>
            <a:r>
              <a:rPr kumimoji="1" lang="zh-CN" altLang="en-US" sz="2000" kern="1200" dirty="0">
                <a:latin typeface="Times New Roman" panose="02020603050405020304" pitchFamily="18" charset="0"/>
                <a:ea typeface="黑体" panose="02010609060101010101" pitchFamily="2" charset="-122"/>
                <a:cs typeface="+mn-cs"/>
              </a:rPr>
              <a:t> </a:t>
            </a:r>
            <a:endParaRPr kumimoji="1" lang="zh-CN" altLang="en-US" sz="2000" kern="1200" dirty="0">
              <a:latin typeface="Times New Roman" panose="02020603050405020304" pitchFamily="18" charset="0"/>
              <a:ea typeface="黑体" panose="02010609060101010101" pitchFamily="2" charset="-122"/>
              <a:cs typeface="+mn-cs"/>
            </a:endParaRPr>
          </a:p>
          <a:p>
            <a:pPr eaLnBrk="1" hangingPunct="1">
              <a:lnSpc>
                <a:spcPct val="110000"/>
              </a:lnSpc>
              <a:spcBef>
                <a:spcPct val="0"/>
              </a:spcBef>
              <a:buSzPct val="60000"/>
            </a:pPr>
            <a:endParaRPr kumimoji="1" lang="en-US" altLang="zh-CN" sz="2000" kern="1200" dirty="0">
              <a:latin typeface="Times New Roman" panose="02020603050405020304" pitchFamily="18" charset="0"/>
              <a:ea typeface="黑体" panose="02010609060101010101" pitchFamily="2" charset="-122"/>
              <a:cs typeface="+mn-cs"/>
            </a:endParaRPr>
          </a:p>
        </p:txBody>
      </p:sp>
      <p:sp>
        <p:nvSpPr>
          <p:cNvPr id="18436"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5379">
                                            <p:txEl>
                                              <p:charRg st="0" end="4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5379">
                                            <p:txEl>
                                              <p:charRg st="44" end="6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5379">
                                            <p:txEl>
                                              <p:charRg st="60" end="9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5379">
                                            <p:txEl>
                                              <p:charRg st="97" end="2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5379">
                                            <p:txEl>
                                              <p:charRg st="214" end="2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53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idx="1" hasCustomPrompt="1"/>
          </p:nvPr>
        </p:nvSpPr>
        <p:spPr/>
        <p:txBody>
          <a:bodyPr vert="horz" wrap="square" lIns="91440" tIns="45720" rIns="91440" bIns="45720" anchor="t" anchorCtr="0"/>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欧拉路和欧拉回路的概念，很容易推广到有向图上去。</a:t>
            </a:r>
            <a:endParaRPr kumimoji="1" lang="zh-CN" altLang="en-US"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定义</a:t>
            </a:r>
            <a:r>
              <a:rPr kumimoji="1" lang="en-US" altLang="zh-CN" kern="1200" dirty="0">
                <a:solidFill>
                  <a:srgbClr val="FF0000"/>
                </a:solidFill>
                <a:latin typeface="Times New Roman" panose="02020603050405020304" pitchFamily="18" charset="0"/>
                <a:ea typeface="黑体" panose="02010609060101010101" pitchFamily="2" charset="-122"/>
                <a:cs typeface="+mn-cs"/>
              </a:rPr>
              <a:t>7-4.2]</a:t>
            </a:r>
            <a:r>
              <a:rPr kumimoji="1" lang="en-US" altLang="zh-CN" kern="1200" dirty="0">
                <a:latin typeface="Times New Roman" panose="02020603050405020304" pitchFamily="18" charset="0"/>
                <a:ea typeface="黑体" panose="02010609060101010101" pitchFamily="2" charset="-122"/>
                <a:cs typeface="+mn-cs"/>
              </a:rPr>
              <a:t> </a:t>
            </a:r>
            <a:r>
              <a:rPr kumimoji="1" lang="zh-CN" altLang="en-US" kern="1200" dirty="0">
                <a:latin typeface="Times New Roman" panose="02020603050405020304" pitchFamily="18" charset="0"/>
                <a:ea typeface="黑体" panose="02010609060101010101" pitchFamily="2" charset="-122"/>
                <a:cs typeface="+mn-cs"/>
              </a:rPr>
              <a:t>给定有向图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，通过每边一次且仅一次的一条单向路</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回路</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，称作</a:t>
            </a:r>
            <a:r>
              <a:rPr kumimoji="1" lang="zh-CN" altLang="en-US" kern="1200" dirty="0">
                <a:solidFill>
                  <a:srgbClr val="FF0000"/>
                </a:solidFill>
                <a:latin typeface="Times New Roman" panose="02020603050405020304" pitchFamily="18" charset="0"/>
                <a:ea typeface="黑体" panose="02010609060101010101" pitchFamily="2" charset="-122"/>
                <a:cs typeface="+mn-cs"/>
              </a:rPr>
              <a:t>单向欧拉路</a:t>
            </a: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回路</a:t>
            </a: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19459" name="标题 1"/>
          <p:cNvSpPr>
            <a:spLocks noGrp="1"/>
          </p:cNvSpPr>
          <p:nvPr>
            <p:ph type="title"/>
          </p:nvPr>
        </p:nvSpPr>
        <p:spPr/>
        <p:txBody>
          <a:bodyPr vert="horz" wrap="square" lIns="91440" tIns="45720" rIns="91440" bIns="45720" anchor="b" anchorCtr="0"/>
          <a:p>
            <a:endParaRPr kumimoji="1" lang="zh-CN" altLang="en-US" kern="1200" dirty="0">
              <a:latin typeface="黑体" panose="02010609060101010101" pitchFamily="2" charset="-122"/>
              <a:ea typeface="黑体" panose="02010609060101010101" pitchFamily="2" charset="-122"/>
              <a:cs typeface="+mj-cs"/>
            </a:endParaRPr>
          </a:p>
        </p:txBody>
      </p:sp>
      <p:sp>
        <p:nvSpPr>
          <p:cNvPr id="19460"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idx="1" hasCustomPrompt="1"/>
          </p:nvPr>
        </p:nvSpPr>
        <p:spPr>
          <a:xfrm>
            <a:off x="468313" y="1341438"/>
            <a:ext cx="7920037" cy="5183187"/>
          </a:xfrm>
        </p:spPr>
        <p:txBody>
          <a:bodyPr vert="horz" wrap="square" lIns="91440" tIns="45720" rIns="91440" bIns="45720" anchor="t" anchorCtr="0"/>
          <a:p>
            <a:pPr eaLnBrk="1" hangingPunct="1">
              <a:spcBef>
                <a:spcPct val="0"/>
              </a:spcBef>
              <a:buSzPct val="60000"/>
            </a:pP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7-4.2]</a:t>
            </a:r>
            <a:r>
              <a:rPr kumimoji="1" lang="zh-CN" altLang="en-US" sz="2400" kern="1200" dirty="0">
                <a:latin typeface="Times New Roman" panose="02020603050405020304" pitchFamily="18" charset="0"/>
                <a:ea typeface="黑体" panose="02010609060101010101" pitchFamily="2" charset="-122"/>
                <a:cs typeface="+mn-cs"/>
              </a:rPr>
              <a:t>有向图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具有一条单向欧拉回路，当且仅当是</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弱</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连通的</a:t>
            </a:r>
            <a:r>
              <a:rPr kumimoji="1" lang="zh-CN" altLang="en-US" sz="2400" kern="1200" dirty="0">
                <a:latin typeface="Times New Roman" panose="02020603050405020304" pitchFamily="18" charset="0"/>
                <a:ea typeface="黑体" panose="02010609060101010101" pitchFamily="2" charset="-122"/>
                <a:cs typeface="+mn-cs"/>
              </a:rPr>
              <a:t>，且</a:t>
            </a:r>
            <a:r>
              <a:rPr kumimoji="1" lang="zh-CN" altLang="en-US" sz="2400" kern="1200" dirty="0">
                <a:solidFill>
                  <a:schemeClr val="tx2"/>
                </a:solidFill>
                <a:latin typeface="Times New Roman" panose="02020603050405020304" pitchFamily="18" charset="0"/>
                <a:ea typeface="黑体" panose="02010609060101010101" pitchFamily="2" charset="-122"/>
                <a:cs typeface="+mn-cs"/>
              </a:rPr>
              <a:t>每个结点的入度等于出度</a:t>
            </a:r>
            <a:r>
              <a:rPr kumimoji="1" lang="zh-CN" altLang="en-US" sz="2400" kern="1200" dirty="0">
                <a:latin typeface="Times New Roman" panose="02020603050405020304" pitchFamily="18" charset="0"/>
                <a:ea typeface="黑体" panose="02010609060101010101" pitchFamily="2" charset="-122"/>
                <a:cs typeface="+mn-cs"/>
              </a:rPr>
              <a:t>。一个有向图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具有</a:t>
            </a:r>
            <a:r>
              <a:rPr kumimoji="1" lang="zh-CN" altLang="en-US" sz="2400" kern="1200" dirty="0">
                <a:solidFill>
                  <a:schemeClr val="tx2"/>
                </a:solidFill>
                <a:latin typeface="Times New Roman" panose="02020603050405020304" pitchFamily="18" charset="0"/>
                <a:ea typeface="黑体" panose="02010609060101010101" pitchFamily="2" charset="-122"/>
                <a:cs typeface="+mn-cs"/>
              </a:rPr>
              <a:t>单向欧拉路</a:t>
            </a:r>
            <a:r>
              <a:rPr kumimoji="1" lang="zh-CN" altLang="en-US" sz="2400" kern="1200" dirty="0">
                <a:latin typeface="Times New Roman" panose="02020603050405020304" pitchFamily="18" charset="0"/>
                <a:ea typeface="黑体" panose="02010609060101010101" pitchFamily="2" charset="-122"/>
                <a:cs typeface="+mn-cs"/>
              </a:rPr>
              <a:t>，当且仅当是</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弱</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连通的</a:t>
            </a:r>
            <a:r>
              <a:rPr kumimoji="1" lang="zh-CN" altLang="en-US" sz="2400" kern="1200" dirty="0">
                <a:latin typeface="Times New Roman" panose="02020603050405020304" pitchFamily="18" charset="0"/>
                <a:ea typeface="黑体" panose="02010609060101010101" pitchFamily="2" charset="-122"/>
                <a:cs typeface="+mn-cs"/>
              </a:rPr>
              <a:t>，而且除两个结点外，每个结点的入度等于出度，但这两个结点中，一个结点的入度比出度大</a:t>
            </a:r>
            <a:r>
              <a:rPr kumimoji="1" lang="en-US" altLang="zh-CN" sz="2400" kern="12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。另一个结点的入度比出度小</a:t>
            </a:r>
            <a:r>
              <a:rPr kumimoji="1" lang="en-US" altLang="zh-CN" sz="2400" kern="12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a:t>
            </a:r>
            <a:endParaRPr kumimoji="1" lang="en-US" altLang="zh-CN" sz="2400"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等价描述</a:t>
            </a:r>
            <a:endParaRPr kumimoji="1" lang="en-US" altLang="zh-CN" sz="2400" kern="1200" dirty="0">
              <a:solidFill>
                <a:srgbClr val="FF0000"/>
              </a:solidFill>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7-4.2’]</a:t>
            </a:r>
            <a:r>
              <a:rPr kumimoji="1" lang="zh-CN" altLang="en-US" sz="2400" kern="1200" dirty="0">
                <a:latin typeface="Times New Roman" panose="02020603050405020304" pitchFamily="18" charset="0"/>
                <a:ea typeface="黑体" panose="02010609060101010101" pitchFamily="2" charset="-122"/>
                <a:cs typeface="+mn-cs"/>
              </a:rPr>
              <a:t>有向图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具有一条单向欧拉回路，当且仅当是</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强连通的</a:t>
            </a:r>
            <a:r>
              <a:rPr kumimoji="1" lang="zh-CN" altLang="en-US" sz="2400" kern="1200" dirty="0">
                <a:latin typeface="Times New Roman" panose="02020603050405020304" pitchFamily="18" charset="0"/>
                <a:ea typeface="黑体" panose="02010609060101010101" pitchFamily="2" charset="-122"/>
                <a:cs typeface="+mn-cs"/>
              </a:rPr>
              <a:t>，且</a:t>
            </a:r>
            <a:r>
              <a:rPr kumimoji="1" lang="zh-CN" altLang="en-US" sz="2400" kern="1200" dirty="0">
                <a:solidFill>
                  <a:schemeClr val="tx2"/>
                </a:solidFill>
                <a:latin typeface="Times New Roman" panose="02020603050405020304" pitchFamily="18" charset="0"/>
                <a:ea typeface="黑体" panose="02010609060101010101" pitchFamily="2" charset="-122"/>
                <a:cs typeface="+mn-cs"/>
              </a:rPr>
              <a:t>每个结点的入度等于出度</a:t>
            </a:r>
            <a:r>
              <a:rPr kumimoji="1" lang="zh-CN" altLang="en-US" sz="2400" kern="1200" dirty="0">
                <a:latin typeface="Times New Roman" panose="02020603050405020304" pitchFamily="18" charset="0"/>
                <a:ea typeface="黑体" panose="02010609060101010101" pitchFamily="2" charset="-122"/>
                <a:cs typeface="+mn-cs"/>
              </a:rPr>
              <a:t>。一个有向图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具有</a:t>
            </a:r>
            <a:r>
              <a:rPr kumimoji="1" lang="zh-CN" altLang="en-US" sz="2400" kern="1200" dirty="0">
                <a:solidFill>
                  <a:schemeClr val="tx2"/>
                </a:solidFill>
                <a:latin typeface="Times New Roman" panose="02020603050405020304" pitchFamily="18" charset="0"/>
                <a:ea typeface="黑体" panose="02010609060101010101" pitchFamily="2" charset="-122"/>
                <a:cs typeface="+mn-cs"/>
              </a:rPr>
              <a:t>单向欧拉路</a:t>
            </a:r>
            <a:r>
              <a:rPr kumimoji="1" lang="zh-CN" altLang="en-US" sz="2400" kern="1200" dirty="0">
                <a:latin typeface="Times New Roman" panose="02020603050405020304" pitchFamily="18" charset="0"/>
                <a:ea typeface="黑体" panose="02010609060101010101" pitchFamily="2" charset="-122"/>
                <a:cs typeface="+mn-cs"/>
              </a:rPr>
              <a:t>，当且仅当是</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单侧连通的</a:t>
            </a:r>
            <a:r>
              <a:rPr kumimoji="1" lang="zh-CN" altLang="en-US" sz="2400" kern="1200" dirty="0">
                <a:latin typeface="Times New Roman" panose="02020603050405020304" pitchFamily="18" charset="0"/>
                <a:ea typeface="黑体" panose="02010609060101010101" pitchFamily="2" charset="-122"/>
                <a:cs typeface="+mn-cs"/>
              </a:rPr>
              <a:t>，而且除两个结点外，每个结点的入度等于出度，但这两个结点中，一个结点的入度比出度大</a:t>
            </a:r>
            <a:r>
              <a:rPr kumimoji="1" lang="en-US" altLang="zh-CN" sz="2400" kern="12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。另一个结点的入度比出度小</a:t>
            </a:r>
            <a:r>
              <a:rPr kumimoji="1" lang="en-US" altLang="zh-CN" sz="2400" kern="12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a:t>
            </a:r>
            <a:endParaRPr kumimoji="1" lang="zh-CN" altLang="en-US" sz="2400"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endParaRPr kumimoji="1" lang="zh-CN" altLang="en-US" sz="2400" kern="1200" dirty="0">
              <a:latin typeface="Times New Roman" panose="02020603050405020304" pitchFamily="18" charset="0"/>
              <a:ea typeface="黑体" panose="02010609060101010101" pitchFamily="2" charset="-122"/>
              <a:cs typeface="+mn-cs"/>
            </a:endParaRPr>
          </a:p>
        </p:txBody>
      </p:sp>
      <p:sp>
        <p:nvSpPr>
          <p:cNvPr id="20483" name="标题 1"/>
          <p:cNvSpPr>
            <a:spLocks noGrp="1"/>
          </p:cNvSpPr>
          <p:nvPr>
            <p:ph type="title"/>
          </p:nvPr>
        </p:nvSpPr>
        <p:spPr/>
        <p:txBody>
          <a:bodyPr vert="horz" wrap="square" lIns="91440" tIns="45720" rIns="91440" bIns="45720" anchor="b" anchorCtr="0"/>
          <a:p>
            <a:endParaRPr kumimoji="1" lang="zh-CN" altLang="en-US" kern="1200" dirty="0">
              <a:latin typeface="黑体" panose="02010609060101010101" pitchFamily="2" charset="-122"/>
              <a:ea typeface="黑体" panose="02010609060101010101" pitchFamily="2" charset="-122"/>
              <a:cs typeface="+mj-cs"/>
            </a:endParaRPr>
          </a:p>
        </p:txBody>
      </p:sp>
      <p:sp>
        <p:nvSpPr>
          <p:cNvPr id="20484"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idx="1" hasCustomPrompt="1"/>
          </p:nvPr>
        </p:nvSpPr>
        <p:spPr/>
        <p:txBody>
          <a:bodyPr vert="horz" wrap="square" lIns="91440" tIns="45720" rIns="91440" bIns="45720" anchor="t" anchorCtr="0"/>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这个定理的证明可以看作是无向图的欧拉路的推广，因为对于有向图的任意一个结点来说，如果入度与出度相等，则该结点的总度数为偶数，若入度和出度之差为</a:t>
            </a: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时，其总度数为奇数。因此定理的</a:t>
            </a:r>
            <a:r>
              <a:rPr kumimoji="1" lang="zh-CN" altLang="en-US" kern="1200" dirty="0">
                <a:solidFill>
                  <a:schemeClr val="tx2"/>
                </a:solidFill>
                <a:latin typeface="Times New Roman" panose="02020603050405020304" pitchFamily="18" charset="0"/>
                <a:ea typeface="黑体" panose="02010609060101010101" pitchFamily="2" charset="-122"/>
                <a:cs typeface="+mn-cs"/>
              </a:rPr>
              <a:t>证明</a:t>
            </a:r>
            <a:r>
              <a:rPr kumimoji="1" lang="zh-CN" altLang="en-US" kern="1200" dirty="0">
                <a:latin typeface="Times New Roman" panose="02020603050405020304" pitchFamily="18" charset="0"/>
                <a:ea typeface="黑体" panose="02010609060101010101" pitchFamily="2" charset="-122"/>
                <a:cs typeface="+mn-cs"/>
              </a:rPr>
              <a:t>与定理</a:t>
            </a:r>
            <a:r>
              <a:rPr kumimoji="1" lang="en-US" altLang="zh-CN" kern="1200" dirty="0">
                <a:latin typeface="Times New Roman" panose="02020603050405020304" pitchFamily="18" charset="0"/>
                <a:ea typeface="黑体" panose="02010609060101010101" pitchFamily="2" charset="-122"/>
                <a:cs typeface="+mn-cs"/>
              </a:rPr>
              <a:t>7-4.1</a:t>
            </a:r>
            <a:r>
              <a:rPr kumimoji="1" lang="zh-CN" altLang="en-US" kern="1200" dirty="0">
                <a:latin typeface="Times New Roman" panose="02020603050405020304" pitchFamily="18" charset="0"/>
                <a:ea typeface="黑体" panose="02010609060101010101" pitchFamily="2" charset="-122"/>
                <a:cs typeface="+mn-cs"/>
              </a:rPr>
              <a:t>相似。</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21507" name="标题 1"/>
          <p:cNvSpPr>
            <a:spLocks noGrp="1"/>
          </p:cNvSpPr>
          <p:nvPr>
            <p:ph type="title"/>
          </p:nvPr>
        </p:nvSpPr>
        <p:spPr/>
        <p:txBody>
          <a:bodyPr vert="horz" wrap="square" lIns="91440" tIns="45720" rIns="91440" bIns="45720" anchor="b" anchorCtr="0"/>
          <a:p>
            <a:endParaRPr kumimoji="1" lang="zh-CN" altLang="en-US" kern="1200" dirty="0">
              <a:latin typeface="黑体" panose="02010609060101010101" pitchFamily="2" charset="-122"/>
              <a:ea typeface="黑体" panose="02010609060101010101" pitchFamily="2" charset="-122"/>
              <a:cs typeface="+mj-cs"/>
            </a:endParaRPr>
          </a:p>
        </p:txBody>
      </p:sp>
      <p:sp>
        <p:nvSpPr>
          <p:cNvPr id="21508"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187450" y="692150"/>
            <a:ext cx="4681538" cy="579438"/>
          </a:xfrm>
        </p:spPr>
        <p:txBody>
          <a:bodyPr vert="horz" wrap="square" lIns="91440" tIns="45720" rIns="91440" bIns="45720" anchor="b" anchorCtr="0"/>
          <a:p>
            <a:pPr eaLnBrk="1" hangingPunct="1"/>
            <a:r>
              <a:rPr kumimoji="1" lang="zh-CN" altLang="en-US" sz="2000" kern="1200" dirty="0">
                <a:latin typeface="Comic Sans MS" panose="030F0702030302020204" pitchFamily="66" charset="0"/>
                <a:ea typeface="黑体" panose="02010609060101010101" pitchFamily="2" charset="-122"/>
                <a:cs typeface="+mj-cs"/>
              </a:rPr>
              <a:t>有向欧拉图的应用</a:t>
            </a:r>
            <a:endParaRPr kumimoji="1" lang="zh-CN" altLang="en-US" sz="2000" kern="1200" dirty="0">
              <a:latin typeface="Comic Sans MS" panose="030F0702030302020204" pitchFamily="66" charset="0"/>
              <a:ea typeface="黑体" panose="02010609060101010101" pitchFamily="2" charset="-122"/>
              <a:cs typeface="+mj-cs"/>
            </a:endParaRPr>
          </a:p>
        </p:txBody>
      </p:sp>
      <p:sp>
        <p:nvSpPr>
          <p:cNvPr id="1129475" name="Rectangle 3"/>
          <p:cNvSpPr>
            <a:spLocks noGrp="1"/>
          </p:cNvSpPr>
          <p:nvPr>
            <p:ph idx="1" hasCustomPrompt="1"/>
          </p:nvPr>
        </p:nvSpPr>
        <p:spPr>
          <a:xfrm>
            <a:off x="250825" y="1557338"/>
            <a:ext cx="4681538" cy="4751387"/>
          </a:xfrm>
        </p:spPr>
        <p:txBody>
          <a:bodyPr vert="horz" wrap="square" lIns="91440" tIns="45720" rIns="91440" bIns="45720" anchor="t" anchorCtr="0"/>
          <a:p>
            <a:pPr eaLnBrk="1" hangingPunct="1">
              <a:lnSpc>
                <a:spcPct val="125000"/>
              </a:lnSpc>
              <a:spcBef>
                <a:spcPct val="0"/>
              </a:spcBef>
              <a:buSzPct val="60000"/>
            </a:pPr>
            <a:r>
              <a:rPr kumimoji="1" lang="zh-CN" altLang="en-US" sz="1800" kern="1200" dirty="0">
                <a:solidFill>
                  <a:schemeClr val="tx2"/>
                </a:solidFill>
                <a:latin typeface="黑体" panose="02010609060101010101" pitchFamily="2" charset="-122"/>
                <a:ea typeface="黑体" panose="02010609060101010101" pitchFamily="2" charset="-122"/>
                <a:cs typeface="+mn-cs"/>
              </a:rPr>
              <a:t>计算机鼓轮的设计</a:t>
            </a:r>
            <a:endParaRPr kumimoji="1" lang="zh-CN" altLang="en-US" sz="1800" kern="1200" dirty="0">
              <a:solidFill>
                <a:schemeClr val="tx2"/>
              </a:solidFill>
              <a:latin typeface="黑体" panose="02010609060101010101" pitchFamily="2" charset="-122"/>
              <a:ea typeface="黑体" panose="02010609060101010101" pitchFamily="2" charset="-122"/>
              <a:cs typeface="+mn-cs"/>
            </a:endParaRPr>
          </a:p>
          <a:p>
            <a:pPr algn="just" eaLnBrk="1" hangingPunct="1">
              <a:lnSpc>
                <a:spcPct val="125000"/>
              </a:lnSpc>
              <a:spcBef>
                <a:spcPct val="0"/>
              </a:spcBef>
              <a:buSzPct val="60000"/>
            </a:pPr>
            <a:r>
              <a:rPr kumimoji="1" lang="zh-CN" altLang="en-US" sz="1800" kern="1200" dirty="0">
                <a:solidFill>
                  <a:srgbClr val="080808"/>
                </a:solidFill>
                <a:latin typeface="黑体" panose="02010609060101010101" pitchFamily="2" charset="-122"/>
                <a:ea typeface="黑体" panose="02010609060101010101" pitchFamily="2" charset="-122"/>
                <a:cs typeface="+mn-cs"/>
              </a:rPr>
              <a:t>    </a:t>
            </a:r>
            <a:endParaRPr kumimoji="1" lang="zh-CN" altLang="en-US" sz="1800" kern="1200" dirty="0">
              <a:solidFill>
                <a:srgbClr val="080808"/>
              </a:solidFill>
              <a:latin typeface="黑体" panose="02010609060101010101" pitchFamily="2" charset="-122"/>
              <a:ea typeface="黑体" panose="02010609060101010101" pitchFamily="2" charset="-122"/>
              <a:cs typeface="+mn-cs"/>
            </a:endParaRPr>
          </a:p>
          <a:p>
            <a:pPr algn="just" eaLnBrk="1" hangingPunct="1">
              <a:lnSpc>
                <a:spcPct val="125000"/>
              </a:lnSpc>
              <a:spcBef>
                <a:spcPct val="0"/>
              </a:spcBef>
              <a:buSzPct val="60000"/>
            </a:pPr>
            <a:r>
              <a:rPr kumimoji="1" lang="zh-CN" altLang="en-US" sz="1800" kern="1200" dirty="0">
                <a:solidFill>
                  <a:srgbClr val="080808"/>
                </a:solidFill>
                <a:latin typeface="黑体" panose="02010609060101010101" pitchFamily="2" charset="-122"/>
                <a:ea typeface="黑体" panose="02010609060101010101" pitchFamily="2" charset="-122"/>
                <a:cs typeface="+mn-cs"/>
              </a:rPr>
              <a:t>     </a:t>
            </a:r>
            <a:r>
              <a:rPr kumimoji="1" lang="zh-CN" altLang="en-US" sz="1800" kern="1200" dirty="0">
                <a:latin typeface="黑体" panose="02010609060101010101" pitchFamily="2" charset="-122"/>
                <a:ea typeface="黑体" panose="02010609060101010101" pitchFamily="2" charset="-122"/>
                <a:cs typeface="+mn-cs"/>
              </a:rPr>
              <a:t>设有旋转鼓轮其表面被等分成</a:t>
            </a:r>
            <a:r>
              <a:rPr kumimoji="1" lang="en-US" altLang="zh-CN" sz="1800" kern="1200" dirty="0">
                <a:latin typeface="黑体" panose="02010609060101010101" pitchFamily="2" charset="-122"/>
                <a:ea typeface="黑体" panose="02010609060101010101" pitchFamily="2" charset="-122"/>
                <a:cs typeface="+mn-cs"/>
              </a:rPr>
              <a:t>2</a:t>
            </a:r>
            <a:r>
              <a:rPr kumimoji="1" lang="en-US" altLang="zh-CN" sz="1800" kern="1200" baseline="30000" dirty="0">
                <a:latin typeface="黑体" panose="02010609060101010101" pitchFamily="2" charset="-122"/>
                <a:ea typeface="黑体" panose="02010609060101010101" pitchFamily="2" charset="-122"/>
                <a:cs typeface="+mn-cs"/>
              </a:rPr>
              <a:t>4</a:t>
            </a:r>
            <a:r>
              <a:rPr kumimoji="1" lang="zh-CN" altLang="en-US" sz="1800" kern="1200" dirty="0">
                <a:latin typeface="黑体" panose="02010609060101010101" pitchFamily="2" charset="-122"/>
                <a:ea typeface="黑体" panose="02010609060101010101" pitchFamily="2" charset="-122"/>
                <a:cs typeface="+mn-cs"/>
              </a:rPr>
              <a:t>个部分。</a:t>
            </a:r>
            <a:endParaRPr kumimoji="1" lang="zh-CN" altLang="en-US" sz="1800" kern="1200" dirty="0">
              <a:latin typeface="黑体" panose="02010609060101010101" pitchFamily="2" charset="-122"/>
              <a:ea typeface="黑体" panose="02010609060101010101" pitchFamily="2" charset="-122"/>
              <a:cs typeface="+mn-cs"/>
            </a:endParaRPr>
          </a:p>
          <a:p>
            <a:pPr algn="just" eaLnBrk="1" hangingPunct="1">
              <a:lnSpc>
                <a:spcPct val="125000"/>
              </a:lnSpc>
              <a:spcBef>
                <a:spcPct val="0"/>
              </a:spcBef>
              <a:buSzPct val="60000"/>
            </a:pPr>
            <a:r>
              <a:rPr kumimoji="1" lang="zh-CN" altLang="en-US" sz="1800" kern="1200" dirty="0">
                <a:latin typeface="黑体" panose="02010609060101010101" pitchFamily="2" charset="-122"/>
                <a:ea typeface="黑体" panose="02010609060101010101" pitchFamily="2" charset="-122"/>
                <a:cs typeface="+mn-cs"/>
              </a:rPr>
              <a:t>    其中每一部分分别用绝缘体或导体组成，绝缘体部分给出信号</a:t>
            </a:r>
            <a:r>
              <a:rPr kumimoji="1" lang="en-US" altLang="zh-CN" sz="1800" kern="1200" dirty="0">
                <a:latin typeface="黑体" panose="02010609060101010101" pitchFamily="2" charset="-122"/>
                <a:ea typeface="黑体" panose="02010609060101010101" pitchFamily="2" charset="-122"/>
                <a:cs typeface="+mn-cs"/>
              </a:rPr>
              <a:t>0</a:t>
            </a:r>
            <a:r>
              <a:rPr kumimoji="1" lang="zh-CN" altLang="en-US" sz="1800" kern="1200" dirty="0">
                <a:latin typeface="黑体" panose="02010609060101010101" pitchFamily="2" charset="-122"/>
                <a:ea typeface="黑体" panose="02010609060101010101" pitchFamily="2" charset="-122"/>
                <a:cs typeface="+mn-cs"/>
              </a:rPr>
              <a:t>，导体部分给出信号</a:t>
            </a:r>
            <a:r>
              <a:rPr kumimoji="1" lang="en-US" altLang="zh-CN" sz="1800" kern="1200" dirty="0">
                <a:latin typeface="黑体" panose="02010609060101010101" pitchFamily="2" charset="-122"/>
                <a:ea typeface="黑体" panose="02010609060101010101" pitchFamily="2" charset="-122"/>
                <a:cs typeface="+mn-cs"/>
              </a:rPr>
              <a:t>1</a:t>
            </a:r>
            <a:r>
              <a:rPr kumimoji="1" lang="zh-CN" altLang="en-US" sz="1800" kern="1200" dirty="0">
                <a:latin typeface="黑体" panose="02010609060101010101" pitchFamily="2" charset="-122"/>
                <a:ea typeface="黑体" panose="02010609060101010101" pitchFamily="2" charset="-122"/>
                <a:cs typeface="+mn-cs"/>
              </a:rPr>
              <a:t>，图中阴影部分表示导体，空白部分表示绝缘体，根据鼓轮的位置，触点将得到信息</a:t>
            </a:r>
            <a:r>
              <a:rPr kumimoji="1" lang="en-US" altLang="zh-CN" sz="1800" kern="1200" dirty="0">
                <a:latin typeface="黑体" panose="02010609060101010101" pitchFamily="2" charset="-122"/>
                <a:ea typeface="黑体" panose="02010609060101010101" pitchFamily="2" charset="-122"/>
                <a:cs typeface="+mn-cs"/>
              </a:rPr>
              <a:t>1101</a:t>
            </a:r>
            <a:r>
              <a:rPr kumimoji="1" lang="zh-CN" altLang="en-US" sz="1800" kern="1200" dirty="0">
                <a:latin typeface="黑体" panose="02010609060101010101" pitchFamily="2" charset="-122"/>
                <a:ea typeface="黑体" panose="02010609060101010101" pitchFamily="2" charset="-122"/>
                <a:cs typeface="+mn-cs"/>
              </a:rPr>
              <a:t>，如果鼓轮沿顺时针方向旋转一个部分，触点将有信息</a:t>
            </a:r>
            <a:r>
              <a:rPr kumimoji="1" lang="en-US" altLang="zh-CN" sz="1800" kern="1200" dirty="0">
                <a:latin typeface="黑体" panose="02010609060101010101" pitchFamily="2" charset="-122"/>
                <a:ea typeface="黑体" panose="02010609060101010101" pitchFamily="2" charset="-122"/>
                <a:cs typeface="+mn-cs"/>
              </a:rPr>
              <a:t>1010</a:t>
            </a:r>
            <a:r>
              <a:rPr kumimoji="1" lang="zh-CN" altLang="en-US" sz="1800" kern="1200" dirty="0">
                <a:latin typeface="黑体" panose="02010609060101010101" pitchFamily="2" charset="-122"/>
                <a:ea typeface="黑体" panose="02010609060101010101" pitchFamily="2" charset="-122"/>
                <a:cs typeface="+mn-cs"/>
              </a:rPr>
              <a:t>。</a:t>
            </a:r>
            <a:endParaRPr kumimoji="1" lang="zh-CN" altLang="en-US" sz="1800" kern="1200" dirty="0">
              <a:latin typeface="黑体" panose="02010609060101010101" pitchFamily="2" charset="-122"/>
              <a:ea typeface="黑体" panose="02010609060101010101" pitchFamily="2" charset="-122"/>
              <a:cs typeface="+mn-cs"/>
            </a:endParaRPr>
          </a:p>
          <a:p>
            <a:pPr algn="just" eaLnBrk="1" hangingPunct="1">
              <a:lnSpc>
                <a:spcPct val="125000"/>
              </a:lnSpc>
              <a:spcBef>
                <a:spcPct val="0"/>
              </a:spcBef>
              <a:buSzPct val="60000"/>
            </a:pPr>
            <a:r>
              <a:rPr kumimoji="1" lang="zh-CN" altLang="en-US" sz="1800" kern="1200" dirty="0">
                <a:latin typeface="黑体" panose="02010609060101010101" pitchFamily="2" charset="-122"/>
                <a:ea typeface="黑体" panose="02010609060101010101" pitchFamily="2" charset="-122"/>
                <a:cs typeface="+mn-cs"/>
              </a:rPr>
              <a:t>    问鼓轮上</a:t>
            </a:r>
            <a:r>
              <a:rPr kumimoji="1" lang="en-US" altLang="zh-CN" sz="1800" kern="1200" dirty="0">
                <a:latin typeface="黑体" panose="02010609060101010101" pitchFamily="2" charset="-122"/>
                <a:ea typeface="黑体" panose="02010609060101010101" pitchFamily="2" charset="-122"/>
                <a:cs typeface="+mn-cs"/>
              </a:rPr>
              <a:t>16</a:t>
            </a:r>
            <a:r>
              <a:rPr kumimoji="1" lang="zh-CN" altLang="en-US" sz="1800" kern="1200" dirty="0">
                <a:latin typeface="黑体" panose="02010609060101010101" pitchFamily="2" charset="-122"/>
                <a:ea typeface="黑体" panose="02010609060101010101" pitchFamily="2" charset="-122"/>
                <a:cs typeface="+mn-cs"/>
              </a:rPr>
              <a:t>个部分怎样安排导体和绝缘体，才能使鼓轮每旋转一个部分，四个触点能得到一组不同的四位二进制数信息</a:t>
            </a:r>
            <a:r>
              <a:rPr kumimoji="1" lang="zh-CN" altLang="en-US" sz="1800" kern="1200" dirty="0">
                <a:latin typeface="Times New Roman" panose="02020603050405020304" pitchFamily="18" charset="0"/>
                <a:ea typeface="黑体" panose="02010609060101010101" pitchFamily="2" charset="-122"/>
                <a:cs typeface="+mn-cs"/>
              </a:rPr>
              <a:t>。</a:t>
            </a:r>
            <a:endParaRPr kumimoji="1" lang="zh-CN" altLang="en-US" sz="1800" kern="1200" dirty="0">
              <a:latin typeface="宋体" panose="02010600030101010101" pitchFamily="2" charset="-122"/>
              <a:ea typeface="黑体" panose="02010609060101010101" pitchFamily="2" charset="-122"/>
              <a:cs typeface="+mn-cs"/>
            </a:endParaRPr>
          </a:p>
          <a:p>
            <a:pPr eaLnBrk="1" hangingPunct="1">
              <a:lnSpc>
                <a:spcPct val="90000"/>
              </a:lnSpc>
              <a:spcBef>
                <a:spcPct val="0"/>
              </a:spcBef>
              <a:buSzPct val="60000"/>
            </a:pPr>
            <a:endParaRPr kumimoji="1" lang="en-US" altLang="zh-CN" sz="1800" kern="1200" dirty="0">
              <a:latin typeface="宋体" panose="02010600030101010101" pitchFamily="2" charset="-122"/>
              <a:ea typeface="黑体" panose="02010609060101010101" pitchFamily="2" charset="-122"/>
              <a:cs typeface="+mn-cs"/>
            </a:endParaRPr>
          </a:p>
        </p:txBody>
      </p:sp>
      <p:graphicFrame>
        <p:nvGraphicFramePr>
          <p:cNvPr id="1129477" name="Object 5"/>
          <p:cNvGraphicFramePr>
            <a:graphicFrameLocks noChangeAspect="1"/>
          </p:cNvGraphicFramePr>
          <p:nvPr/>
        </p:nvGraphicFramePr>
        <p:xfrm>
          <a:off x="5076825" y="2205038"/>
          <a:ext cx="3889375" cy="2592387"/>
        </p:xfrm>
        <a:graphic>
          <a:graphicData uri="http://schemas.openxmlformats.org/presentationml/2006/ole">
            <mc:AlternateContent xmlns:mc="http://schemas.openxmlformats.org/markup-compatibility/2006">
              <mc:Choice xmlns:v="urn:schemas-microsoft-com:vml" Requires="v">
                <p:oleObj spid="_x0000_s3076" name="" r:id="rId1" imgW="2438400" imgH="1714500" progId="Paint.Picture">
                  <p:embed/>
                </p:oleObj>
              </mc:Choice>
              <mc:Fallback>
                <p:oleObj name="" r:id="rId1" imgW="2438400" imgH="1714500" progId="Paint.Picture">
                  <p:embed/>
                  <p:pic>
                    <p:nvPicPr>
                      <p:cNvPr id="0" name="图片 3075"/>
                      <p:cNvPicPr/>
                      <p:nvPr/>
                    </p:nvPicPr>
                    <p:blipFill>
                      <a:blip r:embed="rId2"/>
                      <a:stretch>
                        <a:fillRect/>
                      </a:stretch>
                    </p:blipFill>
                    <p:spPr>
                      <a:xfrm>
                        <a:off x="5076825" y="2205038"/>
                        <a:ext cx="3889375" cy="2592387"/>
                      </a:xfrm>
                      <a:prstGeom prst="rect">
                        <a:avLst/>
                      </a:prstGeom>
                      <a:noFill/>
                      <a:ln w="38100">
                        <a:noFill/>
                        <a:miter/>
                      </a:ln>
                    </p:spPr>
                  </p:pic>
                </p:oleObj>
              </mc:Fallback>
            </mc:AlternateContent>
          </a:graphicData>
        </a:graphic>
      </p:graphicFrame>
      <p:sp>
        <p:nvSpPr>
          <p:cNvPr id="22533"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94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9475">
                                            <p:txEl>
                                              <p:charRg st="14" end="39"/>
                                            </p:txEl>
                                          </p:spTgt>
                                        </p:tgtEl>
                                        <p:attrNameLst>
                                          <p:attrName>style.visibility</p:attrName>
                                        </p:attrNameLst>
                                      </p:cBhvr>
                                      <p:to>
                                        <p:strVal val="visible"/>
                                      </p:to>
                                    </p:set>
                                  </p:childTnLst>
                                  <p:subTnLst>
                                    <p:animClr clrSpc="rgb" dir="cw">
                                      <p:cBhvr override="childStyle">
                                        <p:cTn dur="1" fill="hold" display="0" masterRel="nextClick" afterEffect="1"/>
                                        <p:tgtEl>
                                          <p:spTgt spid="1129475">
                                            <p:txEl>
                                              <p:charRg st="14" end="39"/>
                                            </p:txEl>
                                          </p:spTgt>
                                        </p:tgtEl>
                                        <p:attrNameLst>
                                          <p:attrName>ppt_c</p:attrName>
                                        </p:attrNameLst>
                                      </p:cBhvr>
                                      <p:to>
                                        <a:schemeClr val="bg1"/>
                                      </p:to>
                                    </p:animClr>
                                  </p:subTnLst>
                                </p:cTn>
                              </p:par>
                              <p:par>
                                <p:cTn id="11" presetID="1" presetClass="entr" presetSubtype="0" fill="hold" nodeType="withEffect">
                                  <p:stCondLst>
                                    <p:cond delay="0"/>
                                  </p:stCondLst>
                                  <p:childTnLst>
                                    <p:set>
                                      <p:cBhvr>
                                        <p:cTn id="12" dur="1" fill="hold">
                                          <p:stCondLst>
                                            <p:cond delay="0"/>
                                          </p:stCondLst>
                                        </p:cTn>
                                        <p:tgtEl>
                                          <p:spTgt spid="1129475">
                                            <p:txEl>
                                              <p:charRg st="39" end="152"/>
                                            </p:txEl>
                                          </p:spTgt>
                                        </p:tgtEl>
                                        <p:attrNameLst>
                                          <p:attrName>style.visibility</p:attrName>
                                        </p:attrNameLst>
                                      </p:cBhvr>
                                      <p:to>
                                        <p:strVal val="visible"/>
                                      </p:to>
                                    </p:set>
                                  </p:childTnLst>
                                  <p:subTnLst>
                                    <p:animClr clrSpc="rgb" dir="cw">
                                      <p:cBhvr override="childStyle">
                                        <p:cTn dur="1" fill="hold" display="0" masterRel="nextClick" afterEffect="1"/>
                                        <p:tgtEl>
                                          <p:spTgt spid="1129475">
                                            <p:txEl>
                                              <p:charRg st="39" end="152"/>
                                            </p:txEl>
                                          </p:spTgt>
                                        </p:tgtEl>
                                        <p:attrNameLst>
                                          <p:attrName>ppt_c</p:attrName>
                                        </p:attrNameLst>
                                      </p:cBhvr>
                                      <p:to>
                                        <a:schemeClr val="bg1"/>
                                      </p:to>
                                    </p:animClr>
                                  </p:subTnLst>
                                </p:cTn>
                              </p:par>
                              <p:par>
                                <p:cTn id="13" presetID="1" presetClass="entr" presetSubtype="0" fill="hold" nodeType="withEffect">
                                  <p:stCondLst>
                                    <p:cond delay="0"/>
                                  </p:stCondLst>
                                  <p:childTnLst>
                                    <p:set>
                                      <p:cBhvr>
                                        <p:cTn id="14" dur="1" fill="hold">
                                          <p:stCondLst>
                                            <p:cond delay="0"/>
                                          </p:stCondLst>
                                        </p:cTn>
                                        <p:tgtEl>
                                          <p:spTgt spid="1129475">
                                            <p:txEl>
                                              <p:charRg st="152" end="211"/>
                                            </p:txEl>
                                          </p:spTgt>
                                        </p:tgtEl>
                                        <p:attrNameLst>
                                          <p:attrName>style.visibility</p:attrName>
                                        </p:attrNameLst>
                                      </p:cBhvr>
                                      <p:to>
                                        <p:strVal val="visible"/>
                                      </p:to>
                                    </p:set>
                                  </p:childTnLst>
                                  <p:subTnLst>
                                    <p:animClr clrSpc="rgb" dir="cw">
                                      <p:cBhvr override="childStyle">
                                        <p:cTn dur="1" fill="hold" display="0" masterRel="nextClick" afterEffect="1"/>
                                        <p:tgtEl>
                                          <p:spTgt spid="1129475">
                                            <p:txEl>
                                              <p:charRg st="152" end="21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
        <p:nvSpPr>
          <p:cNvPr id="5123" name="Rectangle 3"/>
          <p:cNvSpPr>
            <a:spLocks noGrp="1"/>
          </p:cNvSpPr>
          <p:nvPr>
            <p:ph idx="1" hasCustomPrompt="1"/>
          </p:nvPr>
        </p:nvSpPr>
        <p:spPr>
          <a:xfrm>
            <a:off x="323850" y="1341438"/>
            <a:ext cx="6335713" cy="4114800"/>
          </a:xfrm>
        </p:spPr>
        <p:txBody>
          <a:bodyPr vert="horz" wrap="square" lIns="91440" tIns="45720" rIns="91440" bIns="45720" anchor="t" anchorCtr="0"/>
          <a:p>
            <a:pPr indent="476250" algn="just" eaLnBrk="1" hangingPunct="1">
              <a:spcBef>
                <a:spcPct val="0"/>
              </a:spcBef>
              <a:buSzPct val="60000"/>
            </a:pPr>
            <a:r>
              <a:rPr kumimoji="1" lang="en-US" altLang="zh-CN" sz="2400" kern="1200" dirty="0">
                <a:latin typeface="Times New Roman" panose="02020603050405020304" pitchFamily="18" charset="0"/>
                <a:ea typeface="黑体" panose="02010609060101010101" pitchFamily="2" charset="-122"/>
                <a:cs typeface="+mn-cs"/>
              </a:rPr>
              <a:t>1736</a:t>
            </a:r>
            <a:r>
              <a:rPr kumimoji="1" lang="zh-CN" altLang="en-US" sz="2400" kern="1200" dirty="0">
                <a:latin typeface="Times New Roman" panose="02020603050405020304" pitchFamily="18" charset="0"/>
                <a:ea typeface="黑体" panose="02010609060101010101" pitchFamily="2" charset="-122"/>
                <a:cs typeface="+mn-cs"/>
              </a:rPr>
              <a:t>年瑞士数学家列昂哈德</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欧拉</a:t>
            </a:r>
            <a:r>
              <a:rPr kumimoji="1" lang="en-US" altLang="zh-CN" sz="2400" kern="1200" dirty="0">
                <a:latin typeface="Times New Roman" panose="02020603050405020304" pitchFamily="18" charset="0"/>
                <a:ea typeface="黑体" panose="02010609060101010101" pitchFamily="2" charset="-122"/>
                <a:cs typeface="+mn-cs"/>
              </a:rPr>
              <a:t>(Leonhard Euler)</a:t>
            </a:r>
            <a:r>
              <a:rPr kumimoji="1" lang="zh-CN" altLang="en-US" sz="2400" kern="1200" dirty="0">
                <a:latin typeface="Times New Roman" panose="02020603050405020304" pitchFamily="18" charset="0"/>
                <a:ea typeface="黑体" panose="02010609060101010101" pitchFamily="2" charset="-122"/>
                <a:cs typeface="+mn-cs"/>
              </a:rPr>
              <a:t>发表了图论的第一篇论文“哥尼斯堡七桥问题”。这个问题是这样的：哥尼斯堡</a:t>
            </a:r>
            <a:r>
              <a:rPr kumimoji="1" lang="en-US" altLang="zh-CN" sz="2400" kern="1200" dirty="0">
                <a:latin typeface="Times New Roman" panose="02020603050405020304" pitchFamily="18" charset="0"/>
                <a:ea typeface="黑体" panose="02010609060101010101" pitchFamily="2" charset="-122"/>
                <a:cs typeface="+mn-cs"/>
              </a:rPr>
              <a:t>(Ko</a:t>
            </a:r>
            <a:r>
              <a:rPr kumimoji="1" lang="en-US" altLang="zh-CN" sz="2400" i="1" kern="1200" dirty="0">
                <a:latin typeface="Times New Roman" panose="02020603050405020304" pitchFamily="18" charset="0"/>
                <a:ea typeface="黑体" panose="02010609060101010101" pitchFamily="2" charset="-122"/>
                <a:cs typeface="+mn-cs"/>
              </a:rPr>
              <a:t>n</a:t>
            </a:r>
            <a:r>
              <a:rPr kumimoji="1" lang="en-US" altLang="zh-CN" sz="2400" kern="1200" dirty="0">
                <a:latin typeface="Times New Roman" panose="02020603050405020304" pitchFamily="18" charset="0"/>
                <a:ea typeface="黑体" panose="02010609060101010101" pitchFamily="2" charset="-122"/>
                <a:cs typeface="+mn-cs"/>
              </a:rPr>
              <a:t>i</a:t>
            </a:r>
            <a:r>
              <a:rPr kumimoji="1" lang="en-US" altLang="zh-CN" sz="2400" i="1" kern="1200" dirty="0">
                <a:latin typeface="Times New Roman" panose="02020603050405020304" pitchFamily="18" charset="0"/>
                <a:ea typeface="黑体" panose="02010609060101010101" pitchFamily="2" charset="-122"/>
                <a:cs typeface="+mn-cs"/>
              </a:rPr>
              <a:t>g</a:t>
            </a:r>
            <a:r>
              <a:rPr kumimoji="1" lang="en-US" altLang="zh-CN" sz="2400" kern="1200" dirty="0">
                <a:latin typeface="Times New Roman" panose="02020603050405020304" pitchFamily="18" charset="0"/>
                <a:ea typeface="黑体" panose="02010609060101010101" pitchFamily="2" charset="-122"/>
                <a:cs typeface="+mn-cs"/>
              </a:rPr>
              <a:t>sb</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dirty="0">
                <a:latin typeface="Times New Roman" panose="02020603050405020304" pitchFamily="18" charset="0"/>
                <a:ea typeface="黑体" panose="02010609060101010101" pitchFamily="2" charset="-122"/>
                <a:cs typeface="+mn-cs"/>
              </a:rPr>
              <a:t>r</a:t>
            </a:r>
            <a:r>
              <a:rPr kumimoji="1" lang="en-US" altLang="zh-CN" sz="2400" i="1" kern="1200" dirty="0">
                <a:latin typeface="Times New Roman" panose="02020603050405020304" pitchFamily="18" charset="0"/>
                <a:ea typeface="黑体" panose="02010609060101010101" pitchFamily="2" charset="-122"/>
                <a:cs typeface="+mn-cs"/>
              </a:rPr>
              <a:t>g</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城市有一条横贯全城的普雷格尔</a:t>
            </a:r>
            <a:r>
              <a:rPr kumimoji="1" lang="en-US" altLang="zh-CN" sz="2400" kern="1200" dirty="0">
                <a:latin typeface="Times New Roman" panose="02020603050405020304" pitchFamily="18" charset="0"/>
                <a:ea typeface="黑体" panose="02010609060101010101" pitchFamily="2" charset="-122"/>
                <a:cs typeface="+mn-cs"/>
              </a:rPr>
              <a:t>(Pr</a:t>
            </a:r>
            <a:r>
              <a:rPr kumimoji="1" lang="en-US" altLang="zh-CN" sz="2400" i="1" kern="1200" dirty="0">
                <a:latin typeface="Times New Roman" panose="02020603050405020304" pitchFamily="18" charset="0"/>
                <a:ea typeface="黑体" panose="02010609060101010101" pitchFamily="2" charset="-122"/>
                <a:cs typeface="+mn-cs"/>
              </a:rPr>
              <a:t>ege</a:t>
            </a:r>
            <a:r>
              <a:rPr kumimoji="1" lang="en-US" altLang="zh-CN" sz="2400" kern="1200" dirty="0">
                <a:latin typeface="Times New Roman" panose="02020603050405020304" pitchFamily="18" charset="0"/>
                <a:ea typeface="黑体" panose="02010609060101010101" pitchFamily="2" charset="-122"/>
                <a:cs typeface="+mn-cs"/>
              </a:rPr>
              <a:t>l) </a:t>
            </a:r>
            <a:r>
              <a:rPr kumimoji="1" lang="zh-CN" altLang="en-US" sz="2400" kern="1200" dirty="0">
                <a:latin typeface="Times New Roman" panose="02020603050405020304" pitchFamily="18" charset="0"/>
                <a:ea typeface="黑体" panose="02010609060101010101" pitchFamily="2" charset="-122"/>
                <a:cs typeface="+mn-cs"/>
              </a:rPr>
              <a:t>河，城的各部分用七座桥连接，每逢假日，城中的居民进行环城的逛游，这样就产生一个问题，能不能设计一次“逛游”，使得从某地出发对每座跨河桥走一次，而在遍历了七桥之后却又能回到原地。</a:t>
            </a:r>
            <a:endParaRPr kumimoji="1" lang="zh-CN" altLang="en-US" sz="2400" kern="1200" dirty="0">
              <a:latin typeface="Times New Roman" panose="02020603050405020304" pitchFamily="18" charset="0"/>
              <a:ea typeface="黑体" panose="02010609060101010101" pitchFamily="2" charset="-122"/>
              <a:cs typeface="+mn-cs"/>
            </a:endParaRPr>
          </a:p>
        </p:txBody>
      </p:sp>
      <p:pic>
        <p:nvPicPr>
          <p:cNvPr id="5124" name="Picture 4" descr="Euler_8"/>
          <p:cNvPicPr>
            <a:picLocks noChangeAspect="1"/>
          </p:cNvPicPr>
          <p:nvPr/>
        </p:nvPicPr>
        <p:blipFill>
          <a:blip r:embed="rId1"/>
          <a:stretch>
            <a:fillRect/>
          </a:stretch>
        </p:blipFill>
        <p:spPr>
          <a:xfrm>
            <a:off x="6877050" y="1557338"/>
            <a:ext cx="1516063" cy="1916112"/>
          </a:xfrm>
          <a:prstGeom prst="rect">
            <a:avLst/>
          </a:prstGeom>
          <a:noFill/>
          <a:ln w="9525">
            <a:noFill/>
          </a:ln>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idx="1" hasCustomPrompt="1"/>
          </p:nvPr>
        </p:nvSpPr>
        <p:spPr>
          <a:xfrm>
            <a:off x="323850" y="2006600"/>
            <a:ext cx="3240088" cy="3467100"/>
          </a:xfrm>
        </p:spPr>
        <p:txBody>
          <a:bodyPr vert="horz" wrap="square" lIns="91440" tIns="45720" rIns="91440" bIns="45720" anchor="t" anchorCtr="0"/>
          <a:p>
            <a:pPr algn="just" eaLnBrk="1" hangingPunct="1">
              <a:spcBef>
                <a:spcPct val="0"/>
              </a:spcBef>
              <a:buSzPct val="60000"/>
            </a:pPr>
            <a:r>
              <a:rPr kumimoji="1" lang="zh-CN" altLang="en-US" b="0" kern="1200" dirty="0">
                <a:latin typeface="Times New Roman" panose="02020603050405020304" pitchFamily="18" charset="0"/>
                <a:ea typeface="黑体" panose="02010609060101010101" pitchFamily="2" charset="-122"/>
                <a:cs typeface="+mn-cs"/>
              </a:rPr>
              <a:t>设有八个结点的有向图，如图</a:t>
            </a:r>
            <a:r>
              <a:rPr kumimoji="1" lang="en-US" altLang="zh-CN" b="0" kern="1200" dirty="0">
                <a:latin typeface="Times New Roman" panose="02020603050405020304" pitchFamily="18" charset="0"/>
                <a:ea typeface="黑体" panose="02010609060101010101" pitchFamily="2" charset="-122"/>
                <a:cs typeface="+mn-cs"/>
              </a:rPr>
              <a:t>7-4.5</a:t>
            </a:r>
            <a:r>
              <a:rPr kumimoji="1" lang="zh-CN" altLang="en-US" b="0" kern="1200" dirty="0">
                <a:latin typeface="Times New Roman" panose="02020603050405020304" pitchFamily="18" charset="0"/>
                <a:ea typeface="黑体" panose="02010609060101010101" pitchFamily="2" charset="-122"/>
                <a:cs typeface="+mn-cs"/>
              </a:rPr>
              <a:t>所示，</a:t>
            </a:r>
            <a:endParaRPr kumimoji="1" lang="zh-CN" altLang="en-US" b="0" kern="1200" dirty="0">
              <a:latin typeface="Times New Roman" panose="02020603050405020304" pitchFamily="18" charset="0"/>
              <a:ea typeface="黑体" panose="02010609060101010101" pitchFamily="2" charset="-122"/>
              <a:cs typeface="+mn-cs"/>
            </a:endParaRPr>
          </a:p>
        </p:txBody>
      </p:sp>
      <p:pic>
        <p:nvPicPr>
          <p:cNvPr id="23555" name="Picture 4" descr="7_45"/>
          <p:cNvPicPr>
            <a:picLocks noChangeAspect="1"/>
          </p:cNvPicPr>
          <p:nvPr/>
        </p:nvPicPr>
        <p:blipFill>
          <a:blip r:embed="rId1"/>
          <a:stretch>
            <a:fillRect/>
          </a:stretch>
        </p:blipFill>
        <p:spPr>
          <a:xfrm>
            <a:off x="3635375" y="1196975"/>
            <a:ext cx="4608513" cy="5373688"/>
          </a:xfrm>
          <a:prstGeom prst="rect">
            <a:avLst/>
          </a:prstGeom>
          <a:noFill/>
          <a:ln w="9525">
            <a:noFill/>
          </a:ln>
        </p:spPr>
      </p:pic>
      <p:sp>
        <p:nvSpPr>
          <p:cNvPr id="23556"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Rot="1" noChangeAspect="1" noMove="1" noResize="1" noEditPoints="1" noAdjustHandles="1" noChangeArrowheads="1" noChangeShapeType="1" noTextEdit="1"/>
          </p:cNvSpPr>
          <p:nvPr>
            <p:ph idx="1" hasCustomPrompt="1"/>
          </p:nvPr>
        </p:nvSpPr>
        <p:spPr bwMode="auto">
          <a:xfrm>
            <a:off x="468313" y="1556792"/>
            <a:ext cx="8135937" cy="4796929"/>
          </a:xfrm>
          <a:blipFill>
            <a:blip r:embed="rId1"/>
            <a:stretch>
              <a:fillRect l="-975" t="-508" r="-4423" b="-4574"/>
            </a:stretch>
          </a:blipFill>
          <a:effectLst/>
          <a:scene3d>
            <a:camera prst="orthographicFront"/>
            <a:lightRig rig="balanced" dir="t"/>
          </a:scene3d>
          <a:sp3d prstMaterial="plastic"/>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600" b="1" i="0" u="none" strike="noStrike" kern="1200" cap="none" spc="0" normalizeH="0" baseline="0" noProof="0">
                <a:ln>
                  <a:noFill/>
                </a:ln>
                <a:noFill/>
                <a:effectLst/>
                <a:uLnTx/>
                <a:uFillTx/>
                <a:latin typeface="Times New Roman" panose="02020603050405020304" pitchFamily="18" charset="0"/>
                <a:ea typeface="黑体" panose="02010609060101010101" pitchFamily="2" charset="-122"/>
                <a:cs typeface="+mn-cs"/>
              </a:rPr>
              <a:t> </a:t>
            </a:r>
            <a:endParaRPr kumimoji="1" lang="zh-CN" altLang="en-US" sz="2600" b="1" i="0" u="none" strike="noStrike" kern="1200" cap="none" spc="0" normalizeH="0" baseline="0" noProof="0">
              <a:ln>
                <a:noFill/>
              </a:ln>
              <a:noFill/>
              <a:effectLst/>
              <a:uLnTx/>
              <a:uFillTx/>
              <a:latin typeface="Times New Roman" panose="02020603050405020304" pitchFamily="18" charset="0"/>
              <a:ea typeface="黑体" panose="02010609060101010101" pitchFamily="2" charset="-122"/>
              <a:cs typeface="+mn-cs"/>
            </a:endParaRPr>
          </a:p>
        </p:txBody>
      </p:sp>
      <p:sp>
        <p:nvSpPr>
          <p:cNvPr id="24579"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idx="1" hasCustomPrompt="1"/>
          </p:nvPr>
        </p:nvSpPr>
        <p:spPr/>
        <p:txBody>
          <a:bodyPr vert="horz" wrap="square" lIns="91440" tIns="45720" rIns="91440" bIns="45720" anchor="t" anchorCtr="0"/>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上述的例子可以推广到有</a:t>
            </a:r>
            <a:r>
              <a:rPr kumimoji="1" lang="en-US" altLang="zh-CN" i="1" kern="1200" dirty="0">
                <a:latin typeface="Times New Roman" panose="02020603050405020304" pitchFamily="18" charset="0"/>
                <a:ea typeface="黑体" panose="02010609060101010101" pitchFamily="2" charset="-122"/>
                <a:cs typeface="+mn-cs"/>
              </a:rPr>
              <a:t>n</a:t>
            </a:r>
            <a:r>
              <a:rPr kumimoji="1" lang="zh-CN" altLang="en-US" kern="1200" dirty="0">
                <a:latin typeface="Times New Roman" panose="02020603050405020304" pitchFamily="18" charset="0"/>
                <a:ea typeface="黑体" panose="02010609060101010101" pitchFamily="2" charset="-122"/>
                <a:cs typeface="+mn-cs"/>
              </a:rPr>
              <a:t>个触点的鼓轮。</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构造</a:t>
            </a:r>
            <a:r>
              <a:rPr kumimoji="1" lang="en-US" altLang="zh-CN" kern="1200" dirty="0">
                <a:latin typeface="Times New Roman" panose="02020603050405020304" pitchFamily="18" charset="0"/>
                <a:ea typeface="黑体" panose="02010609060101010101" pitchFamily="2" charset="-122"/>
                <a:cs typeface="+mn-cs"/>
              </a:rPr>
              <a:t>2</a:t>
            </a:r>
            <a:r>
              <a:rPr kumimoji="1" lang="en-US" altLang="zh-CN" i="1" kern="1200" baseline="30000" dirty="0">
                <a:latin typeface="Times New Roman" panose="02020603050405020304" pitchFamily="18" charset="0"/>
                <a:ea typeface="黑体" panose="02010609060101010101" pitchFamily="2" charset="-122"/>
                <a:cs typeface="+mn-cs"/>
              </a:rPr>
              <a:t>n</a:t>
            </a:r>
            <a:r>
              <a:rPr kumimoji="1" lang="en-US" altLang="zh-CN" kern="1200" baseline="30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个结点的有向图，设每个结点标记为</a:t>
            </a:r>
            <a:r>
              <a:rPr kumimoji="1" lang="en-US" altLang="zh-CN" i="1" kern="1200" dirty="0">
                <a:latin typeface="Times New Roman" panose="02020603050405020304" pitchFamily="18" charset="0"/>
                <a:ea typeface="黑体" panose="02010609060101010101" pitchFamily="2" charset="-122"/>
                <a:cs typeface="+mn-cs"/>
              </a:rPr>
              <a:t>n</a:t>
            </a: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位二进制数。</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25603"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392113" y="1309688"/>
            <a:ext cx="7924800" cy="701675"/>
          </a:xfrm>
        </p:spPr>
        <p:txBody>
          <a:bodyPr vert="horz" wrap="square" lIns="91440" tIns="45720" rIns="91440" bIns="45720" anchor="b" anchorCtr="0"/>
          <a:p>
            <a:pPr eaLnBrk="1" hangingPunct="1"/>
            <a:r>
              <a:rPr kumimoji="1" lang="zh-CN" altLang="en-US" sz="3600" kern="1200" dirty="0">
                <a:latin typeface="黑体" panose="02010609060101010101" pitchFamily="2" charset="-122"/>
                <a:ea typeface="黑体" panose="02010609060101010101" pitchFamily="2" charset="-122"/>
                <a:cs typeface="+mj-cs"/>
              </a:rPr>
              <a:t>二、汉密尔顿图 </a:t>
            </a:r>
            <a:endParaRPr kumimoji="1" lang="zh-CN" altLang="en-US" sz="3600" kern="1200" dirty="0">
              <a:latin typeface="黑体" panose="02010609060101010101" pitchFamily="2" charset="-122"/>
              <a:ea typeface="黑体" panose="02010609060101010101" pitchFamily="2" charset="-122"/>
              <a:cs typeface="+mj-cs"/>
            </a:endParaRPr>
          </a:p>
        </p:txBody>
      </p:sp>
      <p:sp>
        <p:nvSpPr>
          <p:cNvPr id="1133571" name="Rectangle 3"/>
          <p:cNvSpPr>
            <a:spLocks noGrp="1"/>
          </p:cNvSpPr>
          <p:nvPr>
            <p:ph idx="1" hasCustomPrompt="1"/>
          </p:nvPr>
        </p:nvSpPr>
        <p:spPr>
          <a:xfrm>
            <a:off x="1257300" y="2173288"/>
            <a:ext cx="6189663" cy="4064000"/>
          </a:xfrm>
        </p:spPr>
        <p:txBody>
          <a:bodyPr vert="horz" wrap="square" lIns="91440" tIns="45720" rIns="91440" bIns="45720" anchor="t" anchorCtr="0"/>
          <a:p>
            <a:pPr eaLnBrk="1" hangingPunct="1">
              <a:spcBef>
                <a:spcPct val="0"/>
              </a:spcBef>
              <a:buSzPct val="60000"/>
            </a:pPr>
            <a:r>
              <a:rPr kumimoji="1" lang="zh-CN" altLang="en-US" kern="1200" dirty="0">
                <a:solidFill>
                  <a:schemeClr val="tx2"/>
                </a:solidFill>
                <a:latin typeface="Times New Roman" panose="02020603050405020304" pitchFamily="18" charset="0"/>
                <a:ea typeface="黑体" panose="02010609060101010101" pitchFamily="2" charset="-122"/>
                <a:cs typeface="+mn-cs"/>
              </a:rPr>
              <a:t>主要内容：</a:t>
            </a:r>
            <a:endParaRPr kumimoji="1" lang="zh-CN" altLang="en-US" kern="1200" dirty="0">
              <a:solidFill>
                <a:schemeClr val="tx2"/>
              </a:solidFill>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kern="1200" dirty="0">
                <a:solidFill>
                  <a:schemeClr val="tx2"/>
                </a:solidFill>
                <a:latin typeface="Times New Roman" panose="02020603050405020304" pitchFamily="18" charset="0"/>
                <a:ea typeface="黑体" panose="02010609060101010101" pitchFamily="2" charset="-122"/>
                <a:cs typeface="+mn-cs"/>
              </a:rPr>
              <a:t>1 </a:t>
            </a:r>
            <a:r>
              <a:rPr kumimoji="1" lang="zh-CN" altLang="en-US" kern="1200" dirty="0">
                <a:solidFill>
                  <a:schemeClr val="tx2"/>
                </a:solidFill>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哈密尔顿图</a:t>
            </a:r>
            <a:endParaRPr kumimoji="1" lang="zh-CN" altLang="en-US" kern="1200" dirty="0">
              <a:latin typeface="Times New Roman" panose="02020603050405020304" pitchFamily="18" charset="0"/>
              <a:ea typeface="黑体" panose="02010609060101010101" pitchFamily="2" charset="-122"/>
              <a:cs typeface="+mn-cs"/>
            </a:endParaRPr>
          </a:p>
          <a:p>
            <a:pPr eaLnBrk="1" hangingPunct="1">
              <a:lnSpc>
                <a:spcPct val="145000"/>
              </a:lnSpc>
              <a:spcBef>
                <a:spcPct val="0"/>
              </a:spcBef>
              <a:buSzPct val="60000"/>
            </a:pPr>
            <a:r>
              <a:rPr kumimoji="1" lang="en-US" altLang="zh-CN" kern="1200" dirty="0">
                <a:solidFill>
                  <a:schemeClr val="tx2"/>
                </a:solidFill>
                <a:latin typeface="Times New Roman" panose="02020603050405020304" pitchFamily="18" charset="0"/>
                <a:ea typeface="黑体" panose="02010609060101010101" pitchFamily="2" charset="-122"/>
                <a:cs typeface="+mn-cs"/>
              </a:rPr>
              <a:t>2 </a:t>
            </a:r>
            <a:r>
              <a:rPr kumimoji="1" lang="zh-CN" altLang="en-US" kern="1200" dirty="0">
                <a:solidFill>
                  <a:schemeClr val="tx2"/>
                </a:solidFill>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哈密尔顿图判定定理</a:t>
            </a:r>
            <a:endParaRPr kumimoji="1" lang="zh-CN" altLang="en-US" kern="1200" dirty="0">
              <a:latin typeface="Times New Roman" panose="02020603050405020304" pitchFamily="18" charset="0"/>
              <a:ea typeface="黑体" panose="02010609060101010101" pitchFamily="2" charset="-122"/>
              <a:cs typeface="+mn-cs"/>
            </a:endParaRPr>
          </a:p>
          <a:p>
            <a:pPr eaLnBrk="1" hangingPunct="1">
              <a:lnSpc>
                <a:spcPct val="145000"/>
              </a:lnSpc>
              <a:spcBef>
                <a:spcPct val="0"/>
              </a:spcBef>
              <a:buSzPct val="60000"/>
            </a:pPr>
            <a:r>
              <a:rPr kumimoji="1" lang="en-US" altLang="zh-CN" kern="1200" dirty="0">
                <a:solidFill>
                  <a:schemeClr val="tx2"/>
                </a:solidFill>
                <a:latin typeface="Times New Roman" panose="02020603050405020304" pitchFamily="18" charset="0"/>
                <a:ea typeface="黑体" panose="02010609060101010101" pitchFamily="2" charset="-122"/>
                <a:cs typeface="+mn-cs"/>
              </a:rPr>
              <a:t>3 </a:t>
            </a:r>
            <a:r>
              <a:rPr kumimoji="1" lang="zh-CN" altLang="en-US" kern="1200" dirty="0">
                <a:solidFill>
                  <a:schemeClr val="tx2"/>
                </a:solidFill>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建模：哈密尔顿图应用</a:t>
            </a:r>
            <a:endParaRPr kumimoji="1" lang="zh-CN" altLang="en-US" kern="1200" dirty="0">
              <a:latin typeface="Times New Roman" panose="02020603050405020304" pitchFamily="18" charset="0"/>
              <a:ea typeface="黑体" panose="02010609060101010101" pitchFamily="2" charset="-122"/>
              <a:cs typeface="+mn-cs"/>
            </a:endParaRPr>
          </a:p>
          <a:p>
            <a:pPr eaLnBrk="1" hangingPunct="1">
              <a:lnSpc>
                <a:spcPct val="145000"/>
              </a:lnSpc>
              <a:spcBef>
                <a:spcPct val="0"/>
              </a:spcBef>
              <a:buSzPct val="60000"/>
            </a:pPr>
            <a:r>
              <a:rPr kumimoji="1" lang="zh-CN" altLang="en-US" kern="1200" dirty="0">
                <a:solidFill>
                  <a:schemeClr val="tx2"/>
                </a:solidFill>
                <a:latin typeface="Times New Roman" panose="02020603050405020304" pitchFamily="18" charset="0"/>
                <a:ea typeface="黑体" panose="02010609060101010101" pitchFamily="2" charset="-122"/>
                <a:cs typeface="+mn-cs"/>
              </a:rPr>
              <a:t>重点难点</a:t>
            </a:r>
            <a:r>
              <a:rPr kumimoji="1" lang="zh-CN" altLang="en-US" kern="1200" dirty="0">
                <a:latin typeface="Times New Roman" panose="02020603050405020304" pitchFamily="18" charset="0"/>
                <a:ea typeface="黑体" panose="02010609060101010101" pitchFamily="2" charset="-122"/>
                <a:cs typeface="+mn-cs"/>
              </a:rPr>
              <a:t>：哈密尔顿图判定定理</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26628"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3571">
                                            <p:txEl>
                                              <p:charRg st="0" end="6"/>
                                            </p:txEl>
                                          </p:spTgt>
                                        </p:tgtEl>
                                        <p:attrNameLst>
                                          <p:attrName>style.visibility</p:attrName>
                                        </p:attrNameLst>
                                      </p:cBhvr>
                                      <p:to>
                                        <p:strVal val="visible"/>
                                      </p:to>
                                    </p:set>
                                    <p:animEffect transition="in" filter="blinds(horizontal)">
                                      <p:cBhvr>
                                        <p:cTn id="7" dur="500"/>
                                        <p:tgtEl>
                                          <p:spTgt spid="1133571">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3571">
                                            <p:txEl>
                                              <p:charRg st="6" end="15"/>
                                            </p:txEl>
                                          </p:spTgt>
                                        </p:tgtEl>
                                        <p:attrNameLst>
                                          <p:attrName>style.visibility</p:attrName>
                                        </p:attrNameLst>
                                      </p:cBhvr>
                                      <p:to>
                                        <p:strVal val="visible"/>
                                      </p:to>
                                    </p:set>
                                    <p:animEffect transition="in" filter="blinds(horizontal)">
                                      <p:cBhvr>
                                        <p:cTn id="12" dur="500"/>
                                        <p:tgtEl>
                                          <p:spTgt spid="1133571">
                                            <p:txEl>
                                              <p:charRg st="6"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3571">
                                            <p:txEl>
                                              <p:charRg st="15" end="28"/>
                                            </p:txEl>
                                          </p:spTgt>
                                        </p:tgtEl>
                                        <p:attrNameLst>
                                          <p:attrName>style.visibility</p:attrName>
                                        </p:attrNameLst>
                                      </p:cBhvr>
                                      <p:to>
                                        <p:strVal val="visible"/>
                                      </p:to>
                                    </p:set>
                                    <p:animEffect transition="in" filter="blinds(horizontal)">
                                      <p:cBhvr>
                                        <p:cTn id="17" dur="500"/>
                                        <p:tgtEl>
                                          <p:spTgt spid="1133571">
                                            <p:txEl>
                                              <p:charRg st="15"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33571">
                                            <p:txEl>
                                              <p:charRg st="28" end="42"/>
                                            </p:txEl>
                                          </p:spTgt>
                                        </p:tgtEl>
                                        <p:attrNameLst>
                                          <p:attrName>style.visibility</p:attrName>
                                        </p:attrNameLst>
                                      </p:cBhvr>
                                      <p:to>
                                        <p:strVal val="visible"/>
                                      </p:to>
                                    </p:set>
                                    <p:animEffect transition="in" filter="blinds(horizontal)">
                                      <p:cBhvr>
                                        <p:cTn id="22" dur="500"/>
                                        <p:tgtEl>
                                          <p:spTgt spid="1133571">
                                            <p:txEl>
                                              <p:charRg st="28" end="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33571">
                                            <p:txEl>
                                              <p:charRg st="42" end="57"/>
                                            </p:txEl>
                                          </p:spTgt>
                                        </p:tgtEl>
                                        <p:attrNameLst>
                                          <p:attrName>style.visibility</p:attrName>
                                        </p:attrNameLst>
                                      </p:cBhvr>
                                      <p:to>
                                        <p:strVal val="visible"/>
                                      </p:to>
                                    </p:set>
                                    <p:animEffect transition="in" filter="blinds(horizontal)">
                                      <p:cBhvr>
                                        <p:cTn id="27" dur="500"/>
                                        <p:tgtEl>
                                          <p:spTgt spid="1133571">
                                            <p:txEl>
                                              <p:charRg st="42" end="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5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1047750" y="549275"/>
            <a:ext cx="7772400" cy="762000"/>
          </a:xfrm>
        </p:spPr>
        <p:txBody>
          <a:bodyPr vert="horz" wrap="square" lIns="91440" tIns="45720" rIns="91440" bIns="45720" anchor="b" anchorCtr="0"/>
          <a:p>
            <a:pPr eaLnBrk="1" hangingPunct="1"/>
            <a:r>
              <a:rPr kumimoji="1" lang="zh-CN" altLang="en-US" kern="1200" dirty="0">
                <a:latin typeface="黑体" panose="02010609060101010101" pitchFamily="2" charset="-122"/>
                <a:ea typeface="黑体" panose="02010609060101010101" pitchFamily="2" charset="-122"/>
                <a:cs typeface="+mj-cs"/>
              </a:rPr>
              <a:t>汉密尔顿回路</a:t>
            </a:r>
            <a:endParaRPr kumimoji="1" lang="zh-CN" altLang="en-US" kern="1200" dirty="0">
              <a:latin typeface="黑体" panose="02010609060101010101" pitchFamily="2" charset="-122"/>
              <a:ea typeface="黑体" panose="02010609060101010101" pitchFamily="2" charset="-122"/>
              <a:cs typeface="+mj-cs"/>
            </a:endParaRPr>
          </a:p>
        </p:txBody>
      </p:sp>
      <p:sp>
        <p:nvSpPr>
          <p:cNvPr id="27651" name="Rectangle 3"/>
          <p:cNvSpPr>
            <a:spLocks noGrp="1"/>
          </p:cNvSpPr>
          <p:nvPr>
            <p:ph idx="1" hasCustomPrompt="1"/>
          </p:nvPr>
        </p:nvSpPr>
        <p:spPr>
          <a:xfrm>
            <a:off x="611188" y="1844675"/>
            <a:ext cx="7772400" cy="3887788"/>
          </a:xfrm>
        </p:spPr>
        <p:txBody>
          <a:bodyPr vert="horz" wrap="square" lIns="91440" tIns="45720" rIns="91440" bIns="45720" anchor="t" anchorCtr="0"/>
          <a:p>
            <a:pPr indent="476250" algn="just"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与欧拉回路非常类似的问题是汉密尔顿回路问题。</a:t>
            </a:r>
            <a:r>
              <a:rPr kumimoji="1" lang="en-US" altLang="zh-CN" sz="2400" kern="1200" dirty="0">
                <a:latin typeface="Times New Roman" panose="02020603050405020304" pitchFamily="18" charset="0"/>
                <a:ea typeface="黑体" panose="02010609060101010101" pitchFamily="2" charset="-122"/>
                <a:cs typeface="+mn-cs"/>
              </a:rPr>
              <a:t>1859</a:t>
            </a:r>
            <a:r>
              <a:rPr kumimoji="1" lang="zh-CN" altLang="en-US" sz="2400" kern="1200" dirty="0">
                <a:latin typeface="Times New Roman" panose="02020603050405020304" pitchFamily="18" charset="0"/>
                <a:ea typeface="黑体" panose="02010609060101010101" pitchFamily="2" charset="-122"/>
                <a:cs typeface="+mn-cs"/>
              </a:rPr>
              <a:t>年爱尔兰数学家威廉</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汉密尔顿爵士在给他的朋友的一封信中，首先谈到关于十二面体的一个数学游戏：一个木刻的正十二面体，每面系正五边形，三面交于一角，共有</a:t>
            </a:r>
            <a:r>
              <a:rPr kumimoji="1" lang="en-US" altLang="zh-CN" sz="2400" kern="1200" dirty="0">
                <a:latin typeface="Times New Roman" panose="02020603050405020304" pitchFamily="18" charset="0"/>
                <a:ea typeface="黑体" panose="02010609060101010101" pitchFamily="2" charset="-122"/>
                <a:cs typeface="+mn-cs"/>
              </a:rPr>
              <a:t>20</a:t>
            </a:r>
            <a:r>
              <a:rPr kumimoji="1" lang="zh-CN" altLang="en-US" sz="2400" kern="1200" dirty="0">
                <a:latin typeface="Times New Roman" panose="02020603050405020304" pitchFamily="18" charset="0"/>
                <a:ea typeface="黑体" panose="02010609060101010101" pitchFamily="2" charset="-122"/>
                <a:cs typeface="+mn-cs"/>
              </a:rPr>
              <a:t>个角，每角标有世界上一个重要城市。汉密尔顿提出一个问题：要求沿正十二面体的边寻找一条路通过</a:t>
            </a:r>
            <a:r>
              <a:rPr kumimoji="1" lang="en-US" altLang="zh-CN" sz="2400" kern="1200" dirty="0">
                <a:latin typeface="Times New Roman" panose="02020603050405020304" pitchFamily="18" charset="0"/>
                <a:ea typeface="黑体" panose="02010609060101010101" pitchFamily="2" charset="-122"/>
                <a:cs typeface="+mn-cs"/>
              </a:rPr>
              <a:t>20</a:t>
            </a:r>
            <a:r>
              <a:rPr kumimoji="1" lang="zh-CN" altLang="en-US" sz="2400" kern="1200" dirty="0">
                <a:latin typeface="Times New Roman" panose="02020603050405020304" pitchFamily="18" charset="0"/>
                <a:ea typeface="黑体" panose="02010609060101010101" pitchFamily="2" charset="-122"/>
                <a:cs typeface="+mn-cs"/>
              </a:rPr>
              <a:t>个城市，而每个城市只通过一次，最后返回原地。汉密尔顿将此问题称为</a:t>
            </a:r>
            <a:r>
              <a:rPr kumimoji="1" lang="zh-CN" altLang="en-US" sz="2400" kern="1200" dirty="0">
                <a:solidFill>
                  <a:schemeClr val="tx2"/>
                </a:solidFill>
                <a:latin typeface="Times New Roman" panose="02020603050405020304" pitchFamily="18" charset="0"/>
                <a:ea typeface="黑体" panose="02010609060101010101" pitchFamily="2" charset="-122"/>
                <a:cs typeface="+mn-cs"/>
              </a:rPr>
              <a:t>周游世界问题</a:t>
            </a:r>
            <a:r>
              <a:rPr kumimoji="1" lang="zh-CN" altLang="en-US" sz="2400" kern="1200" dirty="0">
                <a:latin typeface="Times New Roman" panose="02020603050405020304" pitchFamily="18" charset="0"/>
                <a:ea typeface="黑体" panose="02010609060101010101" pitchFamily="2" charset="-122"/>
                <a:cs typeface="+mn-cs"/>
              </a:rPr>
              <a:t>。</a:t>
            </a:r>
            <a:endParaRPr kumimoji="1" lang="zh-CN" altLang="en-US" sz="2400" kern="1200" dirty="0">
              <a:latin typeface="Times New Roman" panose="02020603050405020304" pitchFamily="18" charset="0"/>
              <a:ea typeface="黑体" panose="02010609060101010101" pitchFamily="2" charset="-122"/>
              <a:cs typeface="+mn-cs"/>
            </a:endParaRPr>
          </a:p>
        </p:txBody>
      </p:sp>
      <p:sp>
        <p:nvSpPr>
          <p:cNvPr id="27652"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4"/>
          <p:cNvSpPr txBox="1">
            <a:spLocks noGrp="1"/>
          </p:cNvSpPr>
          <p:nvPr>
            <p:ph type="sldNum" sz="quarter" idx="12"/>
          </p:nvPr>
        </p:nvSpPr>
        <p:spPr>
          <a:xfrm>
            <a:off x="3352800" y="6324600"/>
            <a:ext cx="2895600" cy="457200"/>
          </a:xfrm>
        </p:spPr>
        <p:txBody>
          <a:bodyPr anchor="b" anchorCtr="0"/>
          <a:p>
            <a:pPr marL="0" indent="0" algn="ct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8675" name="Rectangle 2"/>
          <p:cNvSpPr>
            <a:spLocks noGrp="1"/>
          </p:cNvSpPr>
          <p:nvPr>
            <p:ph type="title"/>
          </p:nvPr>
        </p:nvSpPr>
        <p:spPr>
          <a:xfrm>
            <a:off x="457200" y="457200"/>
            <a:ext cx="8229600" cy="1400175"/>
          </a:xfrm>
        </p:spPr>
        <p:txBody>
          <a:bodyPr vert="horz" wrap="square" lIns="91440" tIns="45720" rIns="91440" bIns="45720" anchor="b" anchorCtr="0"/>
          <a:p>
            <a:pPr eaLnBrk="1" hangingPunct="1"/>
            <a:r>
              <a:rPr kumimoji="1" lang="zh-CN" altLang="en-US" b="1" kern="1200" dirty="0">
                <a:latin typeface="宋体" panose="02010600030101010101" pitchFamily="2" charset="-122"/>
                <a:ea typeface="黑体" panose="02010609060101010101" pitchFamily="2" charset="-122"/>
                <a:cs typeface="+mj-cs"/>
              </a:rPr>
              <a:t>汉密尔顿周游世界问题</a:t>
            </a:r>
            <a:endParaRPr kumimoji="1" lang="zh-CN" altLang="en-US" b="1" kern="1200" dirty="0">
              <a:latin typeface="宋体" panose="02010600030101010101" pitchFamily="2" charset="-122"/>
              <a:ea typeface="黑体" panose="02010609060101010101" pitchFamily="2" charset="-122"/>
              <a:cs typeface="+mj-cs"/>
            </a:endParaRPr>
          </a:p>
        </p:txBody>
      </p:sp>
      <p:sp>
        <p:nvSpPr>
          <p:cNvPr id="28676" name="Rectangle 3"/>
          <p:cNvSpPr>
            <a:spLocks noGrp="1"/>
          </p:cNvSpPr>
          <p:nvPr>
            <p:ph idx="1" hasCustomPrompt="1"/>
          </p:nvPr>
        </p:nvSpPr>
        <p:spPr>
          <a:xfrm>
            <a:off x="539750" y="1857375"/>
            <a:ext cx="7848600" cy="4357688"/>
          </a:xfrm>
          <a:ln w="28575"/>
        </p:spPr>
        <p:txBody>
          <a:bodyPr vert="horz" wrap="square" lIns="91440" tIns="45720" rIns="91440" bIns="45720" anchor="t" anchorCtr="0"/>
          <a:p>
            <a:pPr eaLnBrk="1" hangingPunct="1">
              <a:spcBef>
                <a:spcPct val="0"/>
              </a:spcBef>
              <a:buSzPct val="60000"/>
            </a:pPr>
            <a:r>
              <a:rPr kumimoji="1" lang="zh-CN" altLang="en-US" sz="2800" kern="1200" dirty="0">
                <a:latin typeface="宋体" panose="02010600030101010101" pitchFamily="2" charset="-122"/>
                <a:ea typeface="黑体" panose="02010609060101010101" pitchFamily="2" charset="-122"/>
                <a:cs typeface="+mn-cs"/>
              </a:rPr>
              <a:t>每个顶点是一个城市</a:t>
            </a:r>
            <a:r>
              <a:rPr kumimoji="1" lang="en-US" altLang="zh-CN" sz="2800" kern="1200" dirty="0">
                <a:latin typeface="宋体" panose="02010600030101010101" pitchFamily="2" charset="-122"/>
                <a:ea typeface="黑体" panose="02010609060101010101" pitchFamily="2" charset="-122"/>
                <a:cs typeface="+mn-cs"/>
              </a:rPr>
              <a:t>, </a:t>
            </a:r>
            <a:r>
              <a:rPr kumimoji="1" lang="zh-CN" altLang="en-US" sz="2800" kern="1200" dirty="0">
                <a:latin typeface="宋体" panose="02010600030101010101" pitchFamily="2" charset="-122"/>
                <a:ea typeface="黑体" panose="02010609060101010101" pitchFamily="2" charset="-122"/>
                <a:cs typeface="+mn-cs"/>
              </a:rPr>
              <a:t>有</a:t>
            </a:r>
            <a:r>
              <a:rPr kumimoji="1" lang="en-US" altLang="zh-CN" sz="2800" kern="1200" dirty="0">
                <a:latin typeface="Times New Roman" panose="02020603050405020304" pitchFamily="18" charset="0"/>
                <a:ea typeface="黑体" panose="02010609060101010101" pitchFamily="2" charset="-122"/>
                <a:cs typeface="+mn-cs"/>
              </a:rPr>
              <a:t>20</a:t>
            </a:r>
            <a:r>
              <a:rPr kumimoji="1" lang="zh-CN" altLang="en-US" sz="2800" kern="1200" dirty="0">
                <a:latin typeface="宋体" panose="02010600030101010101" pitchFamily="2" charset="-122"/>
                <a:ea typeface="黑体" panose="02010609060101010101" pitchFamily="2" charset="-122"/>
                <a:cs typeface="+mn-cs"/>
              </a:rPr>
              <a:t>个城市</a:t>
            </a:r>
            <a:r>
              <a:rPr kumimoji="1" lang="en-US" altLang="zh-CN" sz="2800" kern="1200" dirty="0">
                <a:latin typeface="宋体" panose="02010600030101010101" pitchFamily="2" charset="-122"/>
                <a:ea typeface="黑体" panose="02010609060101010101" pitchFamily="2" charset="-122"/>
                <a:cs typeface="+mn-cs"/>
              </a:rPr>
              <a:t>, </a:t>
            </a:r>
            <a:r>
              <a:rPr kumimoji="1" lang="zh-CN" altLang="en-US" sz="2800" kern="1200" dirty="0">
                <a:latin typeface="宋体" panose="02010600030101010101" pitchFamily="2" charset="-122"/>
                <a:ea typeface="黑体" panose="02010609060101010101" pitchFamily="2" charset="-122"/>
                <a:cs typeface="+mn-cs"/>
              </a:rPr>
              <a:t>要求从一个</a:t>
            </a:r>
            <a:endParaRPr kumimoji="1" lang="en-US" altLang="zh-CN" sz="2800" kern="1200" dirty="0">
              <a:latin typeface="宋体" panose="02010600030101010101" pitchFamily="2" charset="-122"/>
              <a:ea typeface="黑体" panose="02010609060101010101" pitchFamily="2" charset="-122"/>
              <a:cs typeface="+mn-cs"/>
            </a:endParaRPr>
          </a:p>
          <a:p>
            <a:pPr eaLnBrk="1" hangingPunct="1">
              <a:spcBef>
                <a:spcPct val="0"/>
              </a:spcBef>
              <a:buSzPct val="60000"/>
            </a:pPr>
            <a:r>
              <a:rPr kumimoji="1" lang="zh-CN" altLang="en-US" sz="2800" kern="1200" dirty="0">
                <a:latin typeface="宋体" panose="02010600030101010101" pitchFamily="2" charset="-122"/>
                <a:ea typeface="黑体" panose="02010609060101010101" pitchFamily="2" charset="-122"/>
                <a:cs typeface="+mn-cs"/>
              </a:rPr>
              <a:t>城市出发</a:t>
            </a:r>
            <a:r>
              <a:rPr kumimoji="1" lang="en-US" altLang="zh-CN" sz="2800" kern="1200" dirty="0">
                <a:latin typeface="宋体" panose="02010600030101010101" pitchFamily="2" charset="-122"/>
                <a:ea typeface="黑体" panose="02010609060101010101" pitchFamily="2" charset="-122"/>
                <a:cs typeface="+mn-cs"/>
              </a:rPr>
              <a:t>, </a:t>
            </a:r>
            <a:r>
              <a:rPr kumimoji="1" lang="zh-CN" altLang="en-US" sz="2800" kern="1200" dirty="0">
                <a:latin typeface="宋体" panose="02010600030101010101" pitchFamily="2" charset="-122"/>
                <a:ea typeface="黑体" panose="02010609060101010101" pitchFamily="2" charset="-122"/>
                <a:cs typeface="+mn-cs"/>
              </a:rPr>
              <a:t>恰好经过每一个城市一次</a:t>
            </a:r>
            <a:r>
              <a:rPr kumimoji="1" lang="en-US" altLang="zh-CN" sz="2800" kern="1200" dirty="0">
                <a:latin typeface="宋体" panose="02010600030101010101" pitchFamily="2" charset="-122"/>
                <a:ea typeface="黑体" panose="02010609060101010101" pitchFamily="2" charset="-122"/>
                <a:cs typeface="+mn-cs"/>
              </a:rPr>
              <a:t>, </a:t>
            </a:r>
            <a:r>
              <a:rPr kumimoji="1" lang="zh-CN" altLang="en-US" sz="2800" kern="1200" dirty="0">
                <a:latin typeface="宋体" panose="02010600030101010101" pitchFamily="2" charset="-122"/>
                <a:ea typeface="黑体" panose="02010609060101010101" pitchFamily="2" charset="-122"/>
                <a:cs typeface="+mn-cs"/>
              </a:rPr>
              <a:t>回到出发</a:t>
            </a:r>
            <a:endParaRPr kumimoji="1" lang="en-US" altLang="zh-CN" sz="2800" kern="1200" dirty="0">
              <a:latin typeface="宋体" panose="02010600030101010101" pitchFamily="2" charset="-122"/>
              <a:ea typeface="黑体" panose="02010609060101010101" pitchFamily="2" charset="-122"/>
              <a:cs typeface="+mn-cs"/>
            </a:endParaRPr>
          </a:p>
          <a:p>
            <a:pPr eaLnBrk="1" hangingPunct="1">
              <a:spcBef>
                <a:spcPct val="0"/>
              </a:spcBef>
              <a:buSzPct val="60000"/>
            </a:pPr>
            <a:r>
              <a:rPr kumimoji="1" lang="zh-CN" altLang="en-US" sz="2800" kern="1200" dirty="0">
                <a:latin typeface="宋体" panose="02010600030101010101" pitchFamily="2" charset="-122"/>
                <a:ea typeface="黑体" panose="02010609060101010101" pitchFamily="2" charset="-122"/>
                <a:cs typeface="+mn-cs"/>
              </a:rPr>
              <a:t>点</a:t>
            </a:r>
            <a:r>
              <a:rPr kumimoji="1" lang="en-US" altLang="zh-CN" sz="2800" kern="1200" dirty="0">
                <a:latin typeface="宋体" panose="02010600030101010101" pitchFamily="2" charset="-122"/>
                <a:ea typeface="黑体" panose="02010609060101010101" pitchFamily="2" charset="-122"/>
                <a:cs typeface="+mn-cs"/>
              </a:rPr>
              <a:t>.</a:t>
            </a:r>
            <a:endParaRPr kumimoji="1" lang="en-US" altLang="zh-CN" sz="2800" kern="1200" dirty="0">
              <a:latin typeface="宋体" panose="02010600030101010101" pitchFamily="2" charset="-122"/>
              <a:ea typeface="黑体" panose="02010609060101010101" pitchFamily="2" charset="-122"/>
              <a:cs typeface="+mn-cs"/>
            </a:endParaRPr>
          </a:p>
        </p:txBody>
      </p:sp>
      <p:pic>
        <p:nvPicPr>
          <p:cNvPr id="28677" name="Picture 6" descr="15-5"/>
          <p:cNvPicPr>
            <a:picLocks noChangeAspect="1"/>
          </p:cNvPicPr>
          <p:nvPr/>
        </p:nvPicPr>
        <p:blipFill>
          <a:blip r:embed="rId1"/>
          <a:srcRect l="-761" r="57414" b="-1122"/>
          <a:stretch>
            <a:fillRect/>
          </a:stretch>
        </p:blipFill>
        <p:spPr>
          <a:xfrm>
            <a:off x="1428750" y="3354388"/>
            <a:ext cx="2714625" cy="2435225"/>
          </a:xfrm>
          <a:prstGeom prst="rect">
            <a:avLst/>
          </a:prstGeom>
          <a:noFill/>
          <a:ln w="9525">
            <a:noFill/>
          </a:ln>
        </p:spPr>
      </p:pic>
      <p:pic>
        <p:nvPicPr>
          <p:cNvPr id="6" name="Picture 6" descr="15-5"/>
          <p:cNvPicPr>
            <a:picLocks noChangeAspect="1"/>
          </p:cNvPicPr>
          <p:nvPr/>
        </p:nvPicPr>
        <p:blipFill>
          <a:blip r:embed="rId1"/>
          <a:srcRect l="51559" b="-726"/>
          <a:stretch>
            <a:fillRect/>
          </a:stretch>
        </p:blipFill>
        <p:spPr>
          <a:xfrm>
            <a:off x="4572000" y="3432175"/>
            <a:ext cx="3033713" cy="2425700"/>
          </a:xfrm>
          <a:prstGeom prst="rect">
            <a:avLst/>
          </a:prstGeom>
          <a:noFill/>
          <a:ln w="9525">
            <a:noFill/>
          </a:ln>
        </p:spPr>
      </p:pic>
      <p:sp>
        <p:nvSpPr>
          <p:cNvPr id="28679"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idx="1" hasCustomPrompt="1"/>
          </p:nvPr>
        </p:nvSpPr>
        <p:spPr>
          <a:xfrm>
            <a:off x="684213" y="1268413"/>
            <a:ext cx="7772400" cy="4114800"/>
          </a:xfrm>
        </p:spPr>
        <p:txBody>
          <a:bodyPr vert="horz" wrap="square" lIns="91440" tIns="45720" rIns="91440" bIns="45720" anchor="t" anchorCtr="0"/>
          <a:p>
            <a:pPr indent="476250" eaLnBrk="1" hangingPunct="1">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定义</a:t>
            </a:r>
            <a:r>
              <a:rPr kumimoji="1" lang="en-US" altLang="zh-CN" kern="1200" dirty="0">
                <a:solidFill>
                  <a:srgbClr val="FF0000"/>
                </a:solidFill>
                <a:latin typeface="Times New Roman" panose="02020603050405020304" pitchFamily="18" charset="0"/>
                <a:ea typeface="黑体" panose="02010609060101010101" pitchFamily="2" charset="-122"/>
                <a:cs typeface="+mn-cs"/>
              </a:rPr>
              <a:t>7-4.3]  </a:t>
            </a:r>
            <a:r>
              <a:rPr kumimoji="1" lang="zh-CN" altLang="en-US" kern="1200" dirty="0">
                <a:solidFill>
                  <a:srgbClr val="FF0000"/>
                </a:solidFill>
                <a:latin typeface="Times New Roman" panose="02020603050405020304" pitchFamily="18" charset="0"/>
                <a:ea typeface="黑体" panose="02010609060101010101" pitchFamily="2" charset="-122"/>
                <a:cs typeface="+mn-cs"/>
              </a:rPr>
              <a:t>汉密尔顿路，汉密尔顿回路</a:t>
            </a:r>
            <a:endParaRPr kumimoji="1" lang="zh-CN" altLang="en-US" kern="1200" dirty="0">
              <a:solidFill>
                <a:srgbClr val="FF0000"/>
              </a:solidFill>
              <a:latin typeface="Times New Roman" panose="02020603050405020304" pitchFamily="18" charset="0"/>
              <a:ea typeface="黑体" panose="02010609060101010101" pitchFamily="2" charset="-122"/>
              <a:cs typeface="+mn-cs"/>
            </a:endParaRPr>
          </a:p>
          <a:p>
            <a:pPr indent="476250"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给定图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，若存在一条路经过图中的每一个结点恰好一次，这条路称作汉密尔顿路。</a:t>
            </a:r>
            <a:r>
              <a:rPr kumimoji="1" lang="zh-CN" altLang="en-US" kern="1200" dirty="0">
                <a:solidFill>
                  <a:srgbClr val="C00000"/>
                </a:solidFill>
                <a:latin typeface="Times New Roman" panose="02020603050405020304" pitchFamily="18" charset="0"/>
                <a:ea typeface="黑体" panose="02010609060101010101" pitchFamily="2" charset="-122"/>
                <a:cs typeface="+mn-cs"/>
              </a:rPr>
              <a:t>若存在一条回路，经过图中的每一个结点恰好一次，这个回路称作汉密尔顿回路。</a:t>
            </a:r>
            <a:endParaRPr kumimoji="1" lang="zh-CN" altLang="en-US" kern="1200" dirty="0">
              <a:solidFill>
                <a:srgbClr val="C00000"/>
              </a:solidFill>
              <a:latin typeface="Times New Roman" panose="02020603050405020304" pitchFamily="18" charset="0"/>
              <a:ea typeface="黑体" panose="02010609060101010101" pitchFamily="2" charset="-122"/>
              <a:cs typeface="+mn-cs"/>
            </a:endParaRPr>
          </a:p>
          <a:p>
            <a:pPr indent="476250"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具有汉密尔顿回路的图称为汉密尔顿图。</a:t>
            </a:r>
            <a:endParaRPr kumimoji="1" lang="en-US" altLang="zh-CN" kern="1200" dirty="0">
              <a:latin typeface="Times New Roman" panose="02020603050405020304" pitchFamily="18" charset="0"/>
              <a:ea typeface="黑体" panose="02010609060101010101" pitchFamily="2" charset="-122"/>
              <a:cs typeface="+mn-cs"/>
            </a:endParaRPr>
          </a:p>
          <a:p>
            <a:pPr indent="476250" algn="just" eaLnBrk="1" hangingPunct="1">
              <a:spcBef>
                <a:spcPct val="0"/>
              </a:spcBef>
              <a:buSzPct val="60000"/>
            </a:pPr>
            <a:r>
              <a:rPr kumimoji="1" lang="zh-CN" altLang="en-US" kern="1200" dirty="0">
                <a:solidFill>
                  <a:srgbClr val="C00000"/>
                </a:solidFill>
                <a:latin typeface="Times New Roman" panose="02020603050405020304" pitchFamily="18" charset="0"/>
                <a:ea typeface="黑体" panose="02010609060101010101" pitchFamily="2" charset="-122"/>
                <a:cs typeface="+mn-cs"/>
              </a:rPr>
              <a:t>以下如无特指，均表示无向图</a:t>
            </a:r>
            <a:endParaRPr kumimoji="1" lang="en-US" altLang="zh-CN" kern="1200" dirty="0">
              <a:solidFill>
                <a:srgbClr val="C00000"/>
              </a:solidFill>
              <a:latin typeface="Times New Roman" panose="02020603050405020304" pitchFamily="18" charset="0"/>
              <a:ea typeface="黑体" panose="02010609060101010101" pitchFamily="2" charset="-122"/>
              <a:cs typeface="+mn-cs"/>
            </a:endParaRPr>
          </a:p>
          <a:p>
            <a:pPr indent="476250" algn="just" eaLnBrk="1" hangingPunct="1">
              <a:spcBef>
                <a:spcPct val="0"/>
              </a:spcBef>
              <a:buSzPct val="60000"/>
            </a:pPr>
            <a:r>
              <a:rPr kumimoji="1" lang="zh-CN" altLang="en-US" sz="2800" kern="1200" dirty="0">
                <a:solidFill>
                  <a:srgbClr val="C00000"/>
                </a:solidFill>
                <a:latin typeface="宋体" panose="02010600030101010101" pitchFamily="2" charset="-122"/>
                <a:ea typeface="黑体" panose="02010609060101010101" pitchFamily="2" charset="-122"/>
                <a:cs typeface="+mn-cs"/>
              </a:rPr>
              <a:t>注意：环与平行边不影响图的汉密尔顿性</a:t>
            </a:r>
            <a:r>
              <a:rPr kumimoji="1" lang="en-US" altLang="zh-CN" sz="2800" kern="1200" dirty="0">
                <a:solidFill>
                  <a:srgbClr val="C00000"/>
                </a:solidFill>
                <a:latin typeface="宋体" panose="02010600030101010101" pitchFamily="2" charset="-122"/>
                <a:ea typeface="黑体" panose="02010609060101010101" pitchFamily="2" charset="-122"/>
                <a:cs typeface="+mn-cs"/>
              </a:rPr>
              <a:t>.</a:t>
            </a:r>
            <a:endParaRPr kumimoji="1" lang="en-US" altLang="zh-CN" sz="2800" kern="1200" dirty="0">
              <a:solidFill>
                <a:srgbClr val="C00000"/>
              </a:solidFill>
              <a:latin typeface="宋体" panose="02010600030101010101" pitchFamily="2" charset="-122"/>
              <a:ea typeface="黑体" panose="02010609060101010101" pitchFamily="2" charset="-122"/>
              <a:cs typeface="+mn-cs"/>
            </a:endParaRPr>
          </a:p>
        </p:txBody>
      </p:sp>
      <p:sp>
        <p:nvSpPr>
          <p:cNvPr id="29699"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4"/>
          <p:cNvSpPr txBox="1">
            <a:spLocks noGrp="1"/>
          </p:cNvSpPr>
          <p:nvPr>
            <p:ph type="sldNum" sz="quarter" idx="12"/>
          </p:nvPr>
        </p:nvSpPr>
        <p:spPr>
          <a:xfrm>
            <a:off x="6572250" y="6400800"/>
            <a:ext cx="2133600" cy="457200"/>
          </a:xfrm>
        </p:spPr>
        <p:txBody>
          <a:bodyPr anchor="b" anchorCtr="0"/>
          <a:p>
            <a:pPr marL="0" indent="0" algn="ct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0723" name="Rectangle 2"/>
          <p:cNvSpPr>
            <a:spLocks noGrp="1"/>
          </p:cNvSpPr>
          <p:nvPr>
            <p:ph type="title"/>
          </p:nvPr>
        </p:nvSpPr>
        <p:spPr>
          <a:xfrm>
            <a:off x="468313" y="549275"/>
            <a:ext cx="8229600" cy="719138"/>
          </a:xfrm>
        </p:spPr>
        <p:txBody>
          <a:bodyPr vert="horz" wrap="square" lIns="91440" tIns="45720" rIns="91440" bIns="45720" anchor="b" anchorCtr="0"/>
          <a:p>
            <a:pPr eaLnBrk="1" hangingPunct="1"/>
            <a:r>
              <a:rPr kumimoji="1" lang="zh-CN" altLang="en-US" b="1" kern="1200" dirty="0">
                <a:latin typeface="黑体" panose="02010609060101010101" pitchFamily="2" charset="-122"/>
                <a:ea typeface="黑体" panose="02010609060101010101" pitchFamily="2" charset="-122"/>
                <a:cs typeface="+mj-cs"/>
              </a:rPr>
              <a:t>    实例</a:t>
            </a:r>
            <a:endParaRPr kumimoji="1" lang="zh-CN" altLang="en-US" b="1" kern="1200" dirty="0">
              <a:latin typeface="黑体" panose="02010609060101010101" pitchFamily="2" charset="-122"/>
              <a:ea typeface="黑体" panose="02010609060101010101" pitchFamily="2" charset="-122"/>
              <a:cs typeface="+mj-cs"/>
            </a:endParaRPr>
          </a:p>
        </p:txBody>
      </p:sp>
      <p:sp>
        <p:nvSpPr>
          <p:cNvPr id="30724" name="Rectangle 3"/>
          <p:cNvSpPr>
            <a:spLocks noGrp="1"/>
          </p:cNvSpPr>
          <p:nvPr>
            <p:ph idx="1" hasCustomPrompt="1"/>
          </p:nvPr>
        </p:nvSpPr>
        <p:spPr>
          <a:xfrm>
            <a:off x="539750" y="1916113"/>
            <a:ext cx="8229600" cy="3697287"/>
          </a:xfrm>
          <a:ln w="28575"/>
        </p:spPr>
        <p:txBody>
          <a:bodyPr vert="horz" wrap="square" lIns="91440" tIns="45720" rIns="91440" bIns="45720" anchor="t" anchorCtr="0"/>
          <a:p>
            <a:pPr algn="just" eaLnBrk="1" hangingPunct="1">
              <a:spcBef>
                <a:spcPct val="0"/>
              </a:spcBef>
              <a:buSzPct val="60000"/>
            </a:pPr>
            <a:r>
              <a:rPr kumimoji="1" lang="zh-CN" altLang="en-US" sz="2800" kern="1200" dirty="0">
                <a:latin typeface="Times New Roman" panose="02020603050405020304" pitchFamily="18" charset="0"/>
                <a:ea typeface="黑体" panose="02010609060101010101" pitchFamily="2" charset="-122"/>
                <a:cs typeface="+mn-cs"/>
              </a:rPr>
              <a:t>例 是否有汉密尔顿路？汉密尔顿回路</a:t>
            </a:r>
            <a:r>
              <a:rPr kumimoji="1" lang="en-US" altLang="zh-CN" sz="2800" kern="1200" dirty="0">
                <a:latin typeface="Times New Roman" panose="02020603050405020304" pitchFamily="18" charset="0"/>
                <a:ea typeface="黑体" panose="02010609060101010101" pitchFamily="2" charset="-122"/>
                <a:cs typeface="+mn-cs"/>
              </a:rPr>
              <a:t>?</a:t>
            </a:r>
            <a:endParaRPr kumimoji="1" lang="zh-CN" altLang="en-US" sz="2800" kern="1200" dirty="0">
              <a:latin typeface="Times New Roman" panose="02020603050405020304" pitchFamily="18" charset="0"/>
              <a:ea typeface="黑体" panose="02010609060101010101" pitchFamily="2" charset="-122"/>
              <a:cs typeface="+mn-cs"/>
            </a:endParaRPr>
          </a:p>
        </p:txBody>
      </p:sp>
      <p:pic>
        <p:nvPicPr>
          <p:cNvPr id="30725" name="Picture 8" descr="15-6"/>
          <p:cNvPicPr>
            <a:picLocks noChangeAspect="1"/>
          </p:cNvPicPr>
          <p:nvPr/>
        </p:nvPicPr>
        <p:blipFill>
          <a:blip r:embed="rId1"/>
          <a:srcRect l="-1465" r="-1547" b="19881"/>
          <a:stretch>
            <a:fillRect/>
          </a:stretch>
        </p:blipFill>
        <p:spPr>
          <a:xfrm>
            <a:off x="714375" y="2357438"/>
            <a:ext cx="7929563" cy="1714500"/>
          </a:xfrm>
          <a:prstGeom prst="rect">
            <a:avLst/>
          </a:prstGeom>
          <a:noFill/>
          <a:ln w="9525">
            <a:noFill/>
          </a:ln>
        </p:spPr>
      </p:pic>
      <p:sp>
        <p:nvSpPr>
          <p:cNvPr id="6" name="TextBox 5"/>
          <p:cNvSpPr txBox="1"/>
          <p:nvPr/>
        </p:nvSpPr>
        <p:spPr>
          <a:xfrm>
            <a:off x="900113" y="4357688"/>
            <a:ext cx="174307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000" b="1" dirty="0">
                <a:latin typeface="Times New Roman" panose="02020603050405020304" pitchFamily="18" charset="0"/>
              </a:rPr>
              <a:t>汉密尔顿回路</a:t>
            </a:r>
            <a:endParaRPr lang="zh-CN" altLang="en-US" sz="2000" b="1" dirty="0">
              <a:latin typeface="Arial" panose="020B0604020202020204" pitchFamily="34" charset="0"/>
            </a:endParaRPr>
          </a:p>
        </p:txBody>
      </p:sp>
      <p:sp>
        <p:nvSpPr>
          <p:cNvPr id="10" name="TextBox 5"/>
          <p:cNvSpPr txBox="1"/>
          <p:nvPr/>
        </p:nvSpPr>
        <p:spPr>
          <a:xfrm>
            <a:off x="3132138" y="4357688"/>
            <a:ext cx="174307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000" b="1" dirty="0">
                <a:latin typeface="Times New Roman" panose="02020603050405020304" pitchFamily="18" charset="0"/>
              </a:rPr>
              <a:t>汉密尔顿回路</a:t>
            </a:r>
            <a:endParaRPr lang="zh-CN" altLang="en-US" sz="2000" b="1" dirty="0">
              <a:latin typeface="Arial" panose="020B0604020202020204" pitchFamily="34" charset="0"/>
            </a:endParaRPr>
          </a:p>
        </p:txBody>
      </p:sp>
      <p:sp>
        <p:nvSpPr>
          <p:cNvPr id="11" name="TextBox 5"/>
          <p:cNvSpPr txBox="1"/>
          <p:nvPr/>
        </p:nvSpPr>
        <p:spPr>
          <a:xfrm>
            <a:off x="5259388" y="4357688"/>
            <a:ext cx="1744662"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000" b="1" dirty="0">
                <a:latin typeface="Times New Roman" panose="02020603050405020304" pitchFamily="18" charset="0"/>
              </a:rPr>
              <a:t>汉密尔顿路</a:t>
            </a:r>
            <a:endParaRPr lang="zh-CN" altLang="en-US" sz="2000" b="1" dirty="0">
              <a:latin typeface="Arial" panose="020B0604020202020204" pitchFamily="34" charset="0"/>
            </a:endParaRPr>
          </a:p>
        </p:txBody>
      </p:sp>
      <p:sp>
        <p:nvSpPr>
          <p:cNvPr id="12" name="TextBox 5"/>
          <p:cNvSpPr txBox="1"/>
          <p:nvPr/>
        </p:nvSpPr>
        <p:spPr>
          <a:xfrm>
            <a:off x="7235825" y="4357688"/>
            <a:ext cx="1408113"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000" b="1" dirty="0">
                <a:latin typeface="Times New Roman" panose="02020603050405020304" pitchFamily="18" charset="0"/>
              </a:rPr>
              <a:t>都没有</a:t>
            </a:r>
            <a:endParaRPr lang="zh-CN" altLang="en-US" sz="2000" b="1" dirty="0">
              <a:latin typeface="Arial" panose="020B0604020202020204" pitchFamily="34" charset="0"/>
            </a:endParaRPr>
          </a:p>
        </p:txBody>
      </p:sp>
      <p:sp>
        <p:nvSpPr>
          <p:cNvPr id="30730"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idx="1" hasCustomPrompt="1"/>
          </p:nvPr>
        </p:nvSpPr>
        <p:spPr>
          <a:xfrm>
            <a:off x="685800" y="830263"/>
            <a:ext cx="8207375" cy="5551487"/>
          </a:xfrm>
        </p:spPr>
        <p:txBody>
          <a:bodyPr vert="horz" wrap="square" lIns="91440" tIns="45720" rIns="91440" bIns="45720" anchor="t" anchorCtr="0"/>
          <a:p>
            <a:pPr eaLnBrk="1" hangingPunct="1">
              <a:spcBef>
                <a:spcPct val="0"/>
              </a:spcBef>
              <a:buSzPct val="60000"/>
            </a:pP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7-4.3]</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en-US" sz="2400" kern="1200" dirty="0">
                <a:solidFill>
                  <a:schemeClr val="tx2"/>
                </a:solidFill>
                <a:latin typeface="Times New Roman" panose="02020603050405020304" pitchFamily="18" charset="0"/>
                <a:ea typeface="黑体" panose="02010609060101010101" pitchFamily="2" charset="-122"/>
                <a:cs typeface="+mn-cs"/>
              </a:rPr>
              <a:t>无向图具有汉密尔顿回路的必要条件</a:t>
            </a:r>
            <a:endParaRPr kumimoji="1" lang="zh-CN" altLang="en-US" sz="2400" kern="1200" dirty="0">
              <a:solidFill>
                <a:schemeClr val="tx2"/>
              </a:solidFill>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若图</a:t>
            </a:r>
            <a:r>
              <a:rPr kumimoji="1" lang="en-US" altLang="zh-CN" sz="2400" i="1" kern="1200" dirty="0">
                <a:latin typeface="Times New Roman" panose="02020603050405020304" pitchFamily="18" charset="0"/>
                <a:ea typeface="黑体" panose="02010609060101010101" pitchFamily="2" charset="-122"/>
                <a:cs typeface="+mn-cs"/>
              </a:rPr>
              <a:t>G</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V</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具有汉密尔顿回路，则对于结点集</a:t>
            </a:r>
            <a:r>
              <a:rPr kumimoji="1" lang="en-US" altLang="zh-CN" sz="2400" i="1" kern="1200" dirty="0">
                <a:latin typeface="Times New Roman" panose="02020603050405020304" pitchFamily="18" charset="0"/>
                <a:ea typeface="黑体" panose="02010609060101010101" pitchFamily="2" charset="-122"/>
                <a:cs typeface="+mn-cs"/>
              </a:rPr>
              <a:t>V</a:t>
            </a:r>
            <a:r>
              <a:rPr kumimoji="1" lang="zh-CN" altLang="en-US" sz="2400" kern="1200" dirty="0">
                <a:latin typeface="Times New Roman" panose="02020603050405020304" pitchFamily="18" charset="0"/>
                <a:ea typeface="黑体" panose="02010609060101010101" pitchFamily="2" charset="-122"/>
                <a:cs typeface="+mn-cs"/>
              </a:rPr>
              <a:t>的每一个非空子集</a:t>
            </a:r>
            <a:r>
              <a:rPr kumimoji="1" lang="en-US" altLang="zh-CN" sz="2400" i="1" kern="1200" dirty="0">
                <a:latin typeface="Times New Roman" panose="02020603050405020304" pitchFamily="18" charset="0"/>
                <a:ea typeface="黑体" panose="02010609060101010101" pitchFamily="2" charset="-122"/>
                <a:cs typeface="+mn-cs"/>
              </a:rPr>
              <a:t>S</a:t>
            </a:r>
            <a:r>
              <a:rPr kumimoji="1" lang="zh-CN" altLang="en-US" sz="2400" kern="1200" dirty="0">
                <a:latin typeface="Times New Roman" panose="02020603050405020304" pitchFamily="18" charset="0"/>
                <a:ea typeface="黑体" panose="02010609060101010101" pitchFamily="2" charset="-122"/>
                <a:cs typeface="+mn-cs"/>
              </a:rPr>
              <a:t>均有</a:t>
            </a:r>
            <a:r>
              <a:rPr kumimoji="1" lang="en-US" altLang="zh-CN" sz="2400" i="1" kern="1200" dirty="0">
                <a:latin typeface="Times New Roman" panose="02020603050405020304" pitchFamily="18" charset="0"/>
                <a:ea typeface="黑体" panose="02010609060101010101" pitchFamily="2" charset="-122"/>
                <a:cs typeface="+mn-cs"/>
              </a:rPr>
              <a:t>W</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S</a:t>
            </a:r>
            <a:r>
              <a:rPr kumimoji="1" lang="en-US" altLang="zh-CN" sz="2400" kern="1200" dirty="0">
                <a:latin typeface="Times New Roman" panose="02020603050405020304" pitchFamily="18" charset="0"/>
                <a:ea typeface="黑体" panose="02010609060101010101" pitchFamily="2" charset="-122"/>
                <a:cs typeface="+mn-cs"/>
              </a:rPr>
              <a:t>)≤|S|</a:t>
            </a:r>
            <a:r>
              <a:rPr kumimoji="1" lang="zh-CN" altLang="en-US" sz="2400" kern="1200" dirty="0">
                <a:latin typeface="Times New Roman" panose="02020603050405020304" pitchFamily="18" charset="0"/>
                <a:ea typeface="黑体" panose="02010609060101010101" pitchFamily="2" charset="-122"/>
                <a:cs typeface="+mn-cs"/>
              </a:rPr>
              <a:t>成立。其中</a:t>
            </a:r>
            <a:r>
              <a:rPr kumimoji="1" lang="en-US" altLang="zh-CN" sz="2400" i="1" kern="1200" dirty="0">
                <a:latin typeface="Times New Roman" panose="02020603050405020304" pitchFamily="18" charset="0"/>
                <a:ea typeface="黑体" panose="02010609060101010101" pitchFamily="2" charset="-122"/>
                <a:cs typeface="+mn-cs"/>
              </a:rPr>
              <a:t>W</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S</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是</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S</a:t>
            </a:r>
            <a:r>
              <a:rPr kumimoji="1" lang="zh-CN" altLang="en-US" sz="2400" kern="1200" dirty="0">
                <a:latin typeface="Times New Roman" panose="02020603050405020304" pitchFamily="18" charset="0"/>
                <a:ea typeface="黑体" panose="02010609060101010101" pitchFamily="2" charset="-122"/>
                <a:cs typeface="+mn-cs"/>
              </a:rPr>
              <a:t>中连通分支数。</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证明 </a:t>
            </a:r>
            <a:r>
              <a:rPr kumimoji="1" lang="zh-CN" altLang="en-US" sz="2400" kern="1200" dirty="0">
                <a:latin typeface="Times New Roman" panose="02020603050405020304" pitchFamily="18" charset="0"/>
                <a:ea typeface="黑体" panose="02010609060101010101" pitchFamily="2" charset="-122"/>
                <a:cs typeface="+mn-cs"/>
              </a:rPr>
              <a:t> 设</a:t>
            </a:r>
            <a:r>
              <a:rPr kumimoji="1" lang="en-US" altLang="zh-CN" sz="2400" i="1" kern="1200" dirty="0">
                <a:latin typeface="Times New Roman" panose="02020603050405020304" pitchFamily="18" charset="0"/>
                <a:ea typeface="黑体" panose="02010609060101010101" pitchFamily="2" charset="-122"/>
                <a:cs typeface="+mn-cs"/>
              </a:rPr>
              <a:t>C</a:t>
            </a:r>
            <a:r>
              <a:rPr kumimoji="1" lang="zh-CN" altLang="en-US" sz="2400" kern="1200" dirty="0">
                <a:latin typeface="Times New Roman" panose="02020603050405020304" pitchFamily="18" charset="0"/>
                <a:ea typeface="黑体" panose="02010609060101010101" pitchFamily="2" charset="-122"/>
                <a:cs typeface="+mn-cs"/>
              </a:rPr>
              <a:t>是</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的一条汉密尔顿回路，则对于</a:t>
            </a:r>
            <a:r>
              <a:rPr kumimoji="1" lang="en-US" altLang="zh-CN" sz="2400" i="1" kern="1200" dirty="0">
                <a:latin typeface="Times New Roman" panose="02020603050405020304" pitchFamily="18" charset="0"/>
                <a:ea typeface="黑体" panose="02010609060101010101" pitchFamily="2" charset="-122"/>
                <a:cs typeface="+mn-cs"/>
              </a:rPr>
              <a:t>V</a:t>
            </a:r>
            <a:r>
              <a:rPr kumimoji="1" lang="zh-CN" altLang="en-US" sz="2400" kern="1200" dirty="0">
                <a:latin typeface="Times New Roman" panose="02020603050405020304" pitchFamily="18" charset="0"/>
                <a:ea typeface="黑体" panose="02010609060101010101" pitchFamily="2" charset="-122"/>
                <a:cs typeface="+mn-cs"/>
              </a:rPr>
              <a:t>的任何一个非空子集</a:t>
            </a:r>
            <a:r>
              <a:rPr kumimoji="1" lang="en-US" altLang="zh-CN" sz="2400" i="1" kern="1200" dirty="0">
                <a:latin typeface="Times New Roman" panose="02020603050405020304" pitchFamily="18" charset="0"/>
                <a:ea typeface="黑体" panose="02010609060101010101" pitchFamily="2" charset="-122"/>
                <a:cs typeface="+mn-cs"/>
              </a:rPr>
              <a:t>S</a:t>
            </a:r>
            <a:r>
              <a:rPr kumimoji="1" lang="zh-CN" altLang="en-US" sz="2400" kern="1200" dirty="0">
                <a:latin typeface="Times New Roman" panose="02020603050405020304" pitchFamily="18" charset="0"/>
                <a:ea typeface="黑体" panose="02010609060101010101" pitchFamily="2" charset="-122"/>
                <a:cs typeface="+mn-cs"/>
              </a:rPr>
              <a:t>在</a:t>
            </a:r>
            <a:r>
              <a:rPr kumimoji="1" lang="en-US" altLang="zh-CN" sz="2400" i="1" kern="1200" dirty="0">
                <a:latin typeface="Times New Roman" panose="02020603050405020304" pitchFamily="18" charset="0"/>
                <a:ea typeface="黑体" panose="02010609060101010101" pitchFamily="2" charset="-122"/>
                <a:cs typeface="+mn-cs"/>
              </a:rPr>
              <a:t>C</a:t>
            </a:r>
            <a:r>
              <a:rPr kumimoji="1" lang="zh-CN" altLang="en-US" sz="2400" kern="1200" dirty="0">
                <a:latin typeface="Times New Roman" panose="02020603050405020304" pitchFamily="18" charset="0"/>
                <a:ea typeface="黑体" panose="02010609060101010101" pitchFamily="2" charset="-122"/>
                <a:cs typeface="+mn-cs"/>
              </a:rPr>
              <a:t>中删去</a:t>
            </a:r>
            <a:r>
              <a:rPr kumimoji="1" lang="en-US" altLang="zh-CN" sz="2400" i="1" kern="1200" dirty="0">
                <a:latin typeface="Times New Roman" panose="02020603050405020304" pitchFamily="18" charset="0"/>
                <a:ea typeface="黑体" panose="02010609060101010101" pitchFamily="2" charset="-122"/>
                <a:cs typeface="+mn-cs"/>
              </a:rPr>
              <a:t>S</a:t>
            </a:r>
            <a:r>
              <a:rPr kumimoji="1" lang="zh-CN" altLang="en-US" sz="2400" kern="1200" dirty="0">
                <a:latin typeface="Times New Roman" panose="02020603050405020304" pitchFamily="18" charset="0"/>
                <a:ea typeface="黑体" panose="02010609060101010101" pitchFamily="2" charset="-122"/>
                <a:cs typeface="+mn-cs"/>
              </a:rPr>
              <a:t>中任一结点</a:t>
            </a:r>
            <a:r>
              <a:rPr kumimoji="1" lang="en-US" altLang="zh-CN" sz="2400" i="1" kern="1200" dirty="0">
                <a:latin typeface="Times New Roman" panose="02020603050405020304" pitchFamily="18" charset="0"/>
                <a:ea typeface="黑体" panose="02010609060101010101" pitchFamily="2" charset="-122"/>
                <a:cs typeface="+mn-cs"/>
              </a:rPr>
              <a:t>a</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，则</a:t>
            </a:r>
            <a:r>
              <a:rPr kumimoji="1" lang="en-US" altLang="zh-CN" sz="2400" i="1" kern="1200" dirty="0">
                <a:latin typeface="Times New Roman" panose="02020603050405020304" pitchFamily="18" charset="0"/>
                <a:ea typeface="黑体" panose="02010609060101010101" pitchFamily="2" charset="-122"/>
                <a:cs typeface="+mn-cs"/>
              </a:rPr>
              <a:t>C</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a</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是连通非回路，若删去</a:t>
            </a:r>
            <a:r>
              <a:rPr kumimoji="1" lang="en-US" altLang="zh-CN" sz="2400" i="1" kern="1200" dirty="0">
                <a:latin typeface="Times New Roman" panose="02020603050405020304" pitchFamily="18" charset="0"/>
                <a:ea typeface="黑体" panose="02010609060101010101" pitchFamily="2" charset="-122"/>
                <a:cs typeface="+mn-cs"/>
              </a:rPr>
              <a:t>S</a:t>
            </a:r>
            <a:r>
              <a:rPr kumimoji="1" lang="zh-CN" altLang="en-US" sz="2400" kern="1200" dirty="0">
                <a:latin typeface="Times New Roman" panose="02020603050405020304" pitchFamily="18" charset="0"/>
                <a:ea typeface="黑体" panose="02010609060101010101" pitchFamily="2" charset="-122"/>
                <a:cs typeface="+mn-cs"/>
              </a:rPr>
              <a:t>中的另一个结点</a:t>
            </a:r>
            <a:r>
              <a:rPr kumimoji="1" lang="en-US" altLang="zh-CN" sz="2400" i="1" kern="1200" dirty="0">
                <a:latin typeface="Times New Roman" panose="02020603050405020304" pitchFamily="18" charset="0"/>
                <a:ea typeface="黑体" panose="02010609060101010101" pitchFamily="2" charset="-122"/>
                <a:cs typeface="+mn-cs"/>
              </a:rPr>
              <a:t>a</a:t>
            </a:r>
            <a:r>
              <a:rPr kumimoji="1" lang="en-US" altLang="zh-CN" sz="2400" kern="1200" baseline="-25000" dirty="0">
                <a:latin typeface="Times New Roman" panose="02020603050405020304" pitchFamily="18" charset="0"/>
                <a:ea typeface="黑体" panose="02010609060101010101" pitchFamily="2" charset="-122"/>
                <a:cs typeface="+mn-cs"/>
              </a:rPr>
              <a:t>2</a:t>
            </a:r>
            <a:r>
              <a:rPr kumimoji="1" lang="zh-CN" altLang="en-US" sz="2400" kern="1200" dirty="0">
                <a:latin typeface="Times New Roman" panose="02020603050405020304" pitchFamily="18" charset="0"/>
                <a:ea typeface="黑体" panose="02010609060101010101" pitchFamily="2" charset="-122"/>
                <a:cs typeface="+mn-cs"/>
              </a:rPr>
              <a:t>，则</a:t>
            </a:r>
            <a:r>
              <a:rPr kumimoji="1" lang="en-US" altLang="zh-CN" sz="2400" i="1" kern="1200" dirty="0">
                <a:latin typeface="Times New Roman" panose="02020603050405020304" pitchFamily="18" charset="0"/>
                <a:ea typeface="黑体" panose="02010609060101010101" pitchFamily="2" charset="-122"/>
                <a:cs typeface="+mn-cs"/>
              </a:rPr>
              <a:t>W</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C</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a</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a</a:t>
            </a:r>
            <a:r>
              <a:rPr kumimoji="1" lang="en-US" altLang="zh-CN" sz="2400" kern="1200" baseline="-25000" dirty="0">
                <a:latin typeface="Times New Roman" panose="02020603050405020304" pitchFamily="18" charset="0"/>
                <a:ea typeface="黑体" panose="02010609060101010101" pitchFamily="2" charset="-122"/>
                <a:cs typeface="+mn-cs"/>
              </a:rPr>
              <a:t>2</a:t>
            </a:r>
            <a:r>
              <a:rPr kumimoji="1" lang="en-US" altLang="zh-CN" sz="2400" kern="1200" dirty="0">
                <a:latin typeface="Times New Roman" panose="02020603050405020304" pitchFamily="18" charset="0"/>
                <a:ea typeface="黑体" panose="02010609060101010101" pitchFamily="2" charset="-122"/>
                <a:cs typeface="+mn-cs"/>
              </a:rPr>
              <a:t>)≤2</a:t>
            </a:r>
            <a:r>
              <a:rPr kumimoji="1" lang="zh-CN" altLang="en-US" sz="2400" kern="1200" dirty="0">
                <a:latin typeface="Times New Roman" panose="02020603050405020304" pitchFamily="18" charset="0"/>
                <a:ea typeface="黑体" panose="02010609060101010101" pitchFamily="2" charset="-122"/>
                <a:cs typeface="+mn-cs"/>
              </a:rPr>
              <a:t>，由归纳法得知</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i="1" kern="1200" dirty="0">
                <a:latin typeface="Times New Roman" panose="02020603050405020304" pitchFamily="18" charset="0"/>
                <a:ea typeface="黑体" panose="02010609060101010101" pitchFamily="2" charset="-122"/>
                <a:cs typeface="+mn-cs"/>
              </a:rPr>
              <a:t>           </a:t>
            </a:r>
            <a:r>
              <a:rPr kumimoji="1" lang="en-US" altLang="zh-CN" sz="2400" i="1" kern="1200" dirty="0">
                <a:latin typeface="Times New Roman" panose="02020603050405020304" pitchFamily="18" charset="0"/>
                <a:ea typeface="黑体" panose="02010609060101010101" pitchFamily="2" charset="-122"/>
                <a:cs typeface="+mn-cs"/>
              </a:rPr>
              <a:t>W</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C</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S</a:t>
            </a:r>
            <a:r>
              <a:rPr kumimoji="1" lang="en-US" altLang="zh-CN" sz="2400" kern="1200" dirty="0">
                <a:latin typeface="Times New Roman" panose="02020603050405020304" pitchFamily="18" charset="0"/>
                <a:ea typeface="黑体" panose="02010609060101010101" pitchFamily="2" charset="-122"/>
                <a:cs typeface="+mn-cs"/>
              </a:rPr>
              <a:t>)≤ |S|</a:t>
            </a:r>
            <a:endParaRPr kumimoji="1" lang="en-US" altLang="zh-CN"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同时</a:t>
            </a:r>
            <a:r>
              <a:rPr kumimoji="1" lang="en-US" altLang="zh-CN" sz="2400" i="1" kern="1200" dirty="0">
                <a:latin typeface="Times New Roman" panose="02020603050405020304" pitchFamily="18" charset="0"/>
                <a:ea typeface="黑体" panose="02010609060101010101" pitchFamily="2" charset="-122"/>
                <a:cs typeface="+mn-cs"/>
              </a:rPr>
              <a:t>C</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S</a:t>
            </a:r>
            <a:r>
              <a:rPr kumimoji="1" lang="zh-CN" altLang="en-US" sz="2400" kern="1200" dirty="0">
                <a:latin typeface="Times New Roman" panose="02020603050405020304" pitchFamily="18" charset="0"/>
                <a:ea typeface="黑体" panose="02010609060101010101" pitchFamily="2" charset="-122"/>
                <a:cs typeface="+mn-cs"/>
              </a:rPr>
              <a:t>是</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S</a:t>
            </a:r>
            <a:r>
              <a:rPr kumimoji="1" lang="zh-CN" altLang="en-US" sz="2400" kern="1200" dirty="0">
                <a:latin typeface="Times New Roman" panose="02020603050405020304" pitchFamily="18" charset="0"/>
                <a:ea typeface="黑体" panose="02010609060101010101" pitchFamily="2" charset="-122"/>
                <a:cs typeface="+mn-cs"/>
              </a:rPr>
              <a:t>的一个生成子图，因而</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i="1" kern="1200" dirty="0">
                <a:latin typeface="Times New Roman" panose="02020603050405020304" pitchFamily="18" charset="0"/>
                <a:ea typeface="黑体" panose="02010609060101010101" pitchFamily="2" charset="-122"/>
                <a:cs typeface="+mn-cs"/>
              </a:rPr>
              <a:t>           </a:t>
            </a:r>
            <a:r>
              <a:rPr kumimoji="1" lang="en-US" altLang="zh-CN" sz="2400" i="1" kern="1200" dirty="0">
                <a:latin typeface="Times New Roman" panose="02020603050405020304" pitchFamily="18" charset="0"/>
                <a:ea typeface="黑体" panose="02010609060101010101" pitchFamily="2" charset="-122"/>
                <a:cs typeface="+mn-cs"/>
              </a:rPr>
              <a:t>W</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S</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W</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C</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S</a:t>
            </a:r>
            <a:r>
              <a:rPr kumimoji="1" lang="en-US" altLang="zh-CN" sz="2400" kern="1200" dirty="0">
                <a:latin typeface="Times New Roman" panose="02020603050405020304" pitchFamily="18" charset="0"/>
                <a:ea typeface="黑体" panose="02010609060101010101" pitchFamily="2" charset="-122"/>
                <a:cs typeface="+mn-cs"/>
              </a:rPr>
              <a:t>) </a:t>
            </a:r>
            <a:endParaRPr kumimoji="1" lang="en-US" altLang="zh-CN"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所以    </a:t>
            </a:r>
            <a:r>
              <a:rPr kumimoji="1" lang="en-US" altLang="zh-CN" sz="2400" i="1" kern="1200" dirty="0">
                <a:latin typeface="Times New Roman" panose="02020603050405020304" pitchFamily="18" charset="0"/>
                <a:ea typeface="黑体" panose="02010609060101010101" pitchFamily="2" charset="-122"/>
                <a:cs typeface="+mn-cs"/>
              </a:rPr>
              <a:t>W</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S</a:t>
            </a:r>
            <a:r>
              <a:rPr kumimoji="1" lang="en-US" altLang="zh-CN" sz="2400" kern="1200" dirty="0">
                <a:latin typeface="Times New Roman" panose="02020603050405020304" pitchFamily="18" charset="0"/>
                <a:ea typeface="黑体" panose="02010609060101010101" pitchFamily="2" charset="-122"/>
                <a:cs typeface="+mn-cs"/>
              </a:rPr>
              <a:t>)≤ |S|</a:t>
            </a:r>
            <a:endParaRPr kumimoji="1" lang="en-US" altLang="zh-CN" sz="2400" kern="1200" dirty="0">
              <a:latin typeface="Times New Roman" panose="02020603050405020304" pitchFamily="18" charset="0"/>
              <a:ea typeface="黑体" panose="02010609060101010101" pitchFamily="2" charset="-122"/>
              <a:cs typeface="+mn-cs"/>
            </a:endParaRPr>
          </a:p>
        </p:txBody>
      </p:sp>
      <p:sp>
        <p:nvSpPr>
          <p:cNvPr id="31747"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4"/>
          <p:cNvSpPr txBox="1">
            <a:spLocks noGrp="1"/>
          </p:cNvSpPr>
          <p:nvPr>
            <p:ph type="sldNum" sz="quarter" idx="12"/>
          </p:nvPr>
        </p:nvSpPr>
        <p:spPr>
          <a:xfrm>
            <a:off x="3352800" y="6324600"/>
            <a:ext cx="2895600" cy="457200"/>
          </a:xfrm>
        </p:spPr>
        <p:txBody>
          <a:bodyPr anchor="b" anchorCtr="0"/>
          <a:p>
            <a:pPr marL="0" indent="0" algn="ct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2771" name="Rectangle 2"/>
          <p:cNvSpPr>
            <a:spLocks noGrp="1"/>
          </p:cNvSpPr>
          <p:nvPr>
            <p:ph type="title"/>
          </p:nvPr>
        </p:nvSpPr>
        <p:spPr>
          <a:xfrm>
            <a:off x="1258888" y="457200"/>
            <a:ext cx="7427912" cy="739775"/>
          </a:xfrm>
        </p:spPr>
        <p:txBody>
          <a:bodyPr vert="horz" wrap="square" lIns="91440" tIns="45720" rIns="91440" bIns="45720" anchor="b" anchorCtr="0"/>
          <a:p>
            <a:pPr eaLnBrk="1" hangingPunct="1"/>
            <a:r>
              <a:rPr kumimoji="1" lang="zh-CN" altLang="en-US" b="1" kern="1200" dirty="0">
                <a:latin typeface="黑体" panose="02010609060101010101" pitchFamily="2" charset="-122"/>
                <a:ea typeface="黑体" panose="02010609060101010101" pitchFamily="2" charset="-122"/>
                <a:cs typeface="+mj-cs"/>
              </a:rPr>
              <a:t>实例</a:t>
            </a:r>
            <a:endParaRPr kumimoji="1" lang="zh-CN" altLang="en-US" b="1" kern="1200" dirty="0">
              <a:latin typeface="黑体" panose="02010609060101010101" pitchFamily="2" charset="-122"/>
              <a:ea typeface="黑体" panose="02010609060101010101" pitchFamily="2" charset="-122"/>
              <a:cs typeface="+mj-cs"/>
            </a:endParaRPr>
          </a:p>
        </p:txBody>
      </p:sp>
      <p:sp>
        <p:nvSpPr>
          <p:cNvPr id="32772" name="Rectangle 3"/>
          <p:cNvSpPr>
            <a:spLocks noGrp="1"/>
          </p:cNvSpPr>
          <p:nvPr>
            <p:ph idx="1" hasCustomPrompt="1"/>
          </p:nvPr>
        </p:nvSpPr>
        <p:spPr>
          <a:xfrm>
            <a:off x="539750" y="1844675"/>
            <a:ext cx="8301038" cy="3727450"/>
          </a:xfrm>
          <a:ln w="19050"/>
        </p:spPr>
        <p:txBody>
          <a:bodyPr vert="horz" wrap="square" lIns="91440" tIns="45720" rIns="91440" bIns="45720" anchor="t" anchorCtr="0"/>
          <a:p>
            <a:pPr algn="just" eaLnBrk="1" hangingPunct="1">
              <a:spcBef>
                <a:spcPct val="0"/>
              </a:spcBef>
              <a:buSzPct val="60000"/>
            </a:pPr>
            <a:r>
              <a:rPr kumimoji="1" lang="zh-CN" altLang="en-US" sz="2800" kern="1200" dirty="0">
                <a:latin typeface="Times New Roman" panose="02020603050405020304" pitchFamily="18" charset="0"/>
                <a:ea typeface="黑体" panose="02010609060101010101" pitchFamily="2" charset="-122"/>
                <a:cs typeface="+mn-cs"/>
              </a:rPr>
              <a:t>例  </a:t>
            </a:r>
            <a:r>
              <a:rPr kumimoji="1" lang="zh-CN" altLang="en-US" sz="2800" kern="1200" dirty="0">
                <a:solidFill>
                  <a:srgbClr val="C00000"/>
                </a:solidFill>
                <a:latin typeface="Times New Roman" panose="02020603050405020304" pitchFamily="18" charset="0"/>
                <a:ea typeface="黑体" panose="02010609060101010101" pitchFamily="2" charset="-122"/>
                <a:cs typeface="+mn-cs"/>
              </a:rPr>
              <a:t>设</a:t>
            </a:r>
            <a:r>
              <a:rPr kumimoji="1" lang="en-US" altLang="zh-CN" sz="2800" i="1" kern="1200" dirty="0">
                <a:solidFill>
                  <a:srgbClr val="C00000"/>
                </a:solidFill>
                <a:latin typeface="Times New Roman" panose="02020603050405020304" pitchFamily="18" charset="0"/>
                <a:ea typeface="黑体" panose="02010609060101010101" pitchFamily="2" charset="-122"/>
                <a:cs typeface="+mn-cs"/>
              </a:rPr>
              <a:t>G</a:t>
            </a:r>
            <a:r>
              <a:rPr kumimoji="1" lang="zh-CN" altLang="en-US" sz="2800" kern="1200" dirty="0">
                <a:solidFill>
                  <a:srgbClr val="C00000"/>
                </a:solidFill>
                <a:latin typeface="Times New Roman" panose="02020603050405020304" pitchFamily="18" charset="0"/>
                <a:ea typeface="黑体" panose="02010609060101010101" pitchFamily="2" charset="-122"/>
                <a:cs typeface="+mn-cs"/>
              </a:rPr>
              <a:t>为</a:t>
            </a:r>
            <a:r>
              <a:rPr kumimoji="1" lang="en-US" altLang="zh-CN" sz="2800" i="1" kern="1200" dirty="0">
                <a:solidFill>
                  <a:srgbClr val="C00000"/>
                </a:solidFill>
                <a:latin typeface="Times New Roman" panose="02020603050405020304" pitchFamily="18" charset="0"/>
                <a:ea typeface="黑体" panose="02010609060101010101" pitchFamily="2" charset="-122"/>
                <a:cs typeface="+mn-cs"/>
              </a:rPr>
              <a:t>n</a:t>
            </a:r>
            <a:r>
              <a:rPr kumimoji="1" lang="zh-CN" altLang="en-US" sz="2800" kern="1200" dirty="0">
                <a:solidFill>
                  <a:srgbClr val="C00000"/>
                </a:solidFill>
                <a:latin typeface="Times New Roman" panose="02020603050405020304" pitchFamily="18" charset="0"/>
                <a:ea typeface="黑体" panose="02010609060101010101" pitchFamily="2" charset="-122"/>
                <a:cs typeface="+mn-cs"/>
              </a:rPr>
              <a:t>阶无向连通简单图</a:t>
            </a:r>
            <a:r>
              <a:rPr kumimoji="1" lang="en-US" altLang="zh-CN" sz="2800" kern="1200" dirty="0">
                <a:solidFill>
                  <a:srgbClr val="C00000"/>
                </a:solidFill>
                <a:latin typeface="Times New Roman" panose="02020603050405020304" pitchFamily="18" charset="0"/>
                <a:ea typeface="黑体" panose="02010609060101010101" pitchFamily="2" charset="-122"/>
                <a:cs typeface="+mn-cs"/>
              </a:rPr>
              <a:t>, </a:t>
            </a:r>
            <a:r>
              <a:rPr kumimoji="1" lang="zh-CN" altLang="en-US" sz="2800" kern="1200" dirty="0">
                <a:solidFill>
                  <a:srgbClr val="C00000"/>
                </a:solidFill>
                <a:latin typeface="Times New Roman" panose="02020603050405020304" pitchFamily="18" charset="0"/>
                <a:ea typeface="黑体" panose="02010609060101010101" pitchFamily="2" charset="-122"/>
                <a:cs typeface="+mn-cs"/>
              </a:rPr>
              <a:t>若</a:t>
            </a:r>
            <a:r>
              <a:rPr kumimoji="1" lang="en-US" altLang="zh-CN" sz="2800" i="1" kern="1200" dirty="0">
                <a:solidFill>
                  <a:srgbClr val="C00000"/>
                </a:solidFill>
                <a:latin typeface="Times New Roman" panose="02020603050405020304" pitchFamily="18" charset="0"/>
                <a:ea typeface="黑体" panose="02010609060101010101" pitchFamily="2" charset="-122"/>
                <a:cs typeface="+mn-cs"/>
              </a:rPr>
              <a:t>G</a:t>
            </a:r>
            <a:r>
              <a:rPr kumimoji="1" lang="zh-CN" altLang="en-US" sz="2800" kern="1200" dirty="0">
                <a:solidFill>
                  <a:srgbClr val="C00000"/>
                </a:solidFill>
                <a:latin typeface="Times New Roman" panose="02020603050405020304" pitchFamily="18" charset="0"/>
                <a:ea typeface="黑体" panose="02010609060101010101" pitchFamily="2" charset="-122"/>
                <a:cs typeface="+mn-cs"/>
              </a:rPr>
              <a:t>中有割点或桥</a:t>
            </a:r>
            <a:r>
              <a:rPr kumimoji="1" lang="en-US" altLang="zh-CN" sz="2800" kern="1200" dirty="0">
                <a:solidFill>
                  <a:srgbClr val="C00000"/>
                </a:solidFill>
                <a:latin typeface="Times New Roman" panose="02020603050405020304" pitchFamily="18" charset="0"/>
                <a:ea typeface="黑体" panose="02010609060101010101" pitchFamily="2" charset="-122"/>
                <a:cs typeface="+mn-cs"/>
              </a:rPr>
              <a:t>, </a:t>
            </a:r>
            <a:endParaRPr kumimoji="1" lang="en-US" altLang="zh-CN" sz="2800" kern="1200" dirty="0">
              <a:solidFill>
                <a:srgbClr val="C00000"/>
              </a:solidFill>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800" kern="1200" dirty="0">
                <a:solidFill>
                  <a:srgbClr val="C00000"/>
                </a:solidFill>
                <a:latin typeface="Times New Roman" panose="02020603050405020304" pitchFamily="18" charset="0"/>
                <a:ea typeface="黑体" panose="02010609060101010101" pitchFamily="2" charset="-122"/>
                <a:cs typeface="+mn-cs"/>
              </a:rPr>
              <a:t>则</a:t>
            </a:r>
            <a:r>
              <a:rPr kumimoji="1" lang="en-US" altLang="zh-CN" sz="2800" i="1" kern="1200" dirty="0">
                <a:solidFill>
                  <a:srgbClr val="C00000"/>
                </a:solidFill>
                <a:latin typeface="Times New Roman" panose="02020603050405020304" pitchFamily="18" charset="0"/>
                <a:ea typeface="黑体" panose="02010609060101010101" pitchFamily="2" charset="-122"/>
                <a:cs typeface="+mn-cs"/>
              </a:rPr>
              <a:t>G</a:t>
            </a:r>
            <a:r>
              <a:rPr kumimoji="1" lang="zh-CN" altLang="en-US" sz="2800" kern="1200" dirty="0">
                <a:solidFill>
                  <a:srgbClr val="C00000"/>
                </a:solidFill>
                <a:latin typeface="Times New Roman" panose="02020603050405020304" pitchFamily="18" charset="0"/>
                <a:ea typeface="黑体" panose="02010609060101010101" pitchFamily="2" charset="-122"/>
                <a:cs typeface="+mn-cs"/>
              </a:rPr>
              <a:t>不是汉密尔顿图</a:t>
            </a:r>
            <a:r>
              <a:rPr kumimoji="1" lang="en-US" altLang="zh-CN" sz="2800" kern="1200" dirty="0">
                <a:latin typeface="Times New Roman" panose="02020603050405020304" pitchFamily="18" charset="0"/>
                <a:ea typeface="黑体" panose="02010609060101010101" pitchFamily="2" charset="-122"/>
                <a:cs typeface="+mn-cs"/>
              </a:rPr>
              <a:t>.</a:t>
            </a:r>
            <a:endParaRPr kumimoji="1" lang="en-US" altLang="zh-CN"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endParaRPr kumimoji="1" lang="en-US" altLang="zh-CN" sz="2800" kern="1200" dirty="0">
              <a:latin typeface="Times New Roman" panose="02020603050405020304" pitchFamily="18" charset="0"/>
              <a:ea typeface="黑体" panose="02010609060101010101" pitchFamily="2" charset="-122"/>
              <a:cs typeface="+mn-cs"/>
            </a:endParaRPr>
          </a:p>
        </p:txBody>
      </p:sp>
      <p:sp>
        <p:nvSpPr>
          <p:cNvPr id="5" name="TextBox 4"/>
          <p:cNvSpPr txBox="1"/>
          <p:nvPr/>
        </p:nvSpPr>
        <p:spPr>
          <a:xfrm>
            <a:off x="500063" y="2857500"/>
            <a:ext cx="8358187" cy="9540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None/>
            </a:pPr>
            <a:r>
              <a:rPr lang="zh-CN" altLang="en-US" sz="2800" b="1" dirty="0">
                <a:latin typeface="Times New Roman" panose="02020603050405020304" pitchFamily="18" charset="0"/>
              </a:rPr>
              <a:t>证  </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为割点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则</a:t>
            </a:r>
            <a:r>
              <a:rPr lang="en-US" altLang="zh-CN" sz="2800" b="1" i="1" dirty="0">
                <a:latin typeface="Times New Roman" panose="02020603050405020304" pitchFamily="18" charset="0"/>
              </a:rPr>
              <a:t>W</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2&gt;|{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根据定理</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0" lvl="0" indent="0" algn="just" eaLnBrk="1" hangingPunct="1">
              <a:spcBef>
                <a:spcPct val="0"/>
              </a:spcBef>
              <a:buClrTx/>
              <a:buSzTx/>
              <a:buNone/>
            </a:pP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不是汉密尔顿图</a:t>
            </a:r>
            <a:r>
              <a:rPr lang="en-US" altLang="zh-CN" sz="2800" b="1" dirty="0">
                <a:latin typeface="Times New Roman" panose="02020603050405020304" pitchFamily="18" charset="0"/>
              </a:rPr>
              <a:t>.</a:t>
            </a:r>
            <a:endParaRPr lang="zh-CN" altLang="en-US" sz="2800" dirty="0">
              <a:latin typeface="Arial" panose="020B0604020202020204" pitchFamily="34" charset="0"/>
            </a:endParaRPr>
          </a:p>
        </p:txBody>
      </p:sp>
      <p:sp>
        <p:nvSpPr>
          <p:cNvPr id="6" name="TextBox 5"/>
          <p:cNvSpPr txBox="1"/>
          <p:nvPr/>
        </p:nvSpPr>
        <p:spPr>
          <a:xfrm>
            <a:off x="500063" y="3759200"/>
            <a:ext cx="8072437" cy="1384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是</a:t>
            </a:r>
            <a:r>
              <a:rPr lang="en-US" altLang="zh-CN" sz="2800" b="1" i="1" dirty="0">
                <a:latin typeface="Times New Roman" panose="02020603050405020304" pitchFamily="18" charset="0"/>
              </a:rPr>
              <a:t>K</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K</a:t>
            </a:r>
            <a:r>
              <a:rPr lang="en-US" altLang="zh-CN" sz="2800" b="1" baseline="-30000" dirty="0">
                <a:latin typeface="Times New Roman" panose="02020603050405020304" pitchFamily="18" charset="0"/>
              </a:rPr>
              <a:t>2</a:t>
            </a:r>
            <a:r>
              <a:rPr lang="zh-CN" altLang="en-US" sz="2800" b="1" dirty="0">
                <a:latin typeface="Times New Roman" panose="02020603050405020304" pitchFamily="18" charset="0"/>
              </a:rPr>
              <a:t>有桥</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它显然不是汉密尔顿图</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除</a:t>
            </a:r>
            <a:r>
              <a:rPr lang="en-US" altLang="zh-CN" sz="2800" b="1" i="1" dirty="0">
                <a:latin typeface="Times New Roman" panose="02020603050405020304" pitchFamily="18" charset="0"/>
              </a:rPr>
              <a:t>K</a:t>
            </a:r>
            <a:r>
              <a:rPr lang="en-US" altLang="zh-CN" sz="2800" b="1" baseline="-30000" dirty="0">
                <a:latin typeface="Times New Roman" panose="02020603050405020304" pitchFamily="18" charset="0"/>
              </a:rPr>
              <a:t>2</a:t>
            </a:r>
            <a:endParaRPr lang="en-US" altLang="zh-CN" sz="2800" b="1" baseline="-30000" dirty="0">
              <a:latin typeface="Times New Roman" panose="02020603050405020304" pitchFamily="18" charset="0"/>
            </a:endParaRPr>
          </a:p>
          <a:p>
            <a:pPr marL="0" lvl="0" indent="0" eaLnBrk="1" hangingPunct="1">
              <a:spcBef>
                <a:spcPct val="0"/>
              </a:spcBef>
              <a:buClrTx/>
              <a:buSzTx/>
              <a:buNone/>
            </a:pPr>
            <a:r>
              <a:rPr lang="zh-CN" altLang="en-US" sz="2800" b="1" dirty="0">
                <a:latin typeface="Times New Roman" panose="02020603050405020304" pitchFamily="18" charset="0"/>
              </a:rPr>
              <a:t>外</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其他的有桥连通图均有割点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由</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得证</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不是</a:t>
            </a:r>
            <a:endParaRPr lang="zh-CN" altLang="en-US" sz="2800" b="1" dirty="0">
              <a:latin typeface="Times New Roman" panose="02020603050405020304" pitchFamily="18" charset="0"/>
            </a:endParaRPr>
          </a:p>
          <a:p>
            <a:pPr marL="0" lvl="0" indent="0" eaLnBrk="1" hangingPunct="1">
              <a:spcBef>
                <a:spcPct val="0"/>
              </a:spcBef>
              <a:buClrTx/>
              <a:buSzTx/>
              <a:buNone/>
            </a:pPr>
            <a:r>
              <a:rPr lang="zh-CN" altLang="en-US" sz="2800" b="1" dirty="0">
                <a:latin typeface="Times New Roman" panose="02020603050405020304" pitchFamily="18" charset="0"/>
              </a:rPr>
              <a:t>汉密尔顿图</a:t>
            </a:r>
            <a:r>
              <a:rPr lang="en-US" altLang="zh-CN" sz="2800" b="1" dirty="0">
                <a:latin typeface="Times New Roman" panose="02020603050405020304" pitchFamily="18" charset="0"/>
              </a:rPr>
              <a:t>.</a:t>
            </a:r>
            <a:endParaRPr lang="zh-CN" altLang="en-US" sz="2800" dirty="0">
              <a:latin typeface="Arial" panose="020B0604020202020204" pitchFamily="34" charset="0"/>
            </a:endParaRPr>
          </a:p>
        </p:txBody>
      </p:sp>
      <p:sp>
        <p:nvSpPr>
          <p:cNvPr id="32775"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Picture 6"/>
          <p:cNvPicPr>
            <a:picLocks noChangeAspect="1"/>
          </p:cNvPicPr>
          <p:nvPr/>
        </p:nvPicPr>
        <p:blipFill>
          <a:blip r:embed="rId1"/>
          <a:srcRect l="23625" t="51534" r="22826" b="26067"/>
          <a:stretch>
            <a:fillRect/>
          </a:stretch>
        </p:blipFill>
        <p:spPr>
          <a:xfrm>
            <a:off x="323850" y="2276475"/>
            <a:ext cx="8569325" cy="2016125"/>
          </a:xfrm>
          <a:prstGeom prst="rect">
            <a:avLst/>
          </a:prstGeom>
          <a:noFill/>
          <a:ln w="9525">
            <a:noFill/>
          </a:ln>
        </p:spPr>
      </p:pic>
      <p:sp>
        <p:nvSpPr>
          <p:cNvPr id="6147"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idx="1" hasCustomPrompt="1"/>
          </p:nvPr>
        </p:nvSpPr>
        <p:spPr>
          <a:xfrm>
            <a:off x="250825" y="1338263"/>
            <a:ext cx="8153400" cy="4322762"/>
          </a:xfrm>
        </p:spPr>
        <p:txBody>
          <a:bodyPr vert="horz" wrap="square" lIns="91440" tIns="45720" rIns="91440" bIns="45720" anchor="t" anchorCtr="0"/>
          <a:p>
            <a:pPr indent="576580" algn="just" eaLnBrk="1" hangingPunct="1">
              <a:lnSpc>
                <a:spcPct val="110000"/>
              </a:lnSpc>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这个方法并不是总是有效的。例如，著名的彼得森</a:t>
            </a:r>
            <a:r>
              <a:rPr kumimoji="1" lang="en-US" altLang="zh-CN" sz="2400" kern="1200" dirty="0">
                <a:latin typeface="Times New Roman" panose="02020603050405020304" pitchFamily="18" charset="0"/>
                <a:ea typeface="黑体" panose="02010609060101010101" pitchFamily="2" charset="-122"/>
                <a:cs typeface="+mn-cs"/>
              </a:rPr>
              <a:t>(Pertersen)</a:t>
            </a:r>
            <a:r>
              <a:rPr kumimoji="1" lang="zh-CN" altLang="en-US" sz="2400" kern="1200" dirty="0">
                <a:latin typeface="Times New Roman" panose="02020603050405020304" pitchFamily="18" charset="0"/>
                <a:ea typeface="黑体" panose="02010609060101010101" pitchFamily="2" charset="-122"/>
                <a:cs typeface="+mn-cs"/>
              </a:rPr>
              <a:t>图，如下图所示，在图中删去任一个结点或任意两个结点，不能使它不连通；删去三个结点，最多只能得到有两个连通分支的子图；删去四个结点，最多只能得到有三个连通分支的子图；删去五个或五个以上的结点，余下的结点数都不大于</a:t>
            </a:r>
            <a:r>
              <a:rPr kumimoji="1" lang="en-US" altLang="zh-CN" sz="2400" kern="1200" dirty="0">
                <a:latin typeface="Times New Roman" panose="02020603050405020304" pitchFamily="18" charset="0"/>
                <a:ea typeface="黑体" panose="02010609060101010101" pitchFamily="2" charset="-122"/>
                <a:cs typeface="+mn-cs"/>
              </a:rPr>
              <a:t>5</a:t>
            </a:r>
            <a:r>
              <a:rPr kumimoji="1" lang="zh-CN" altLang="en-US" sz="2400" kern="1200" dirty="0">
                <a:latin typeface="Times New Roman" panose="02020603050405020304" pitchFamily="18" charset="0"/>
                <a:ea typeface="黑体" panose="02010609060101010101" pitchFamily="2" charset="-122"/>
                <a:cs typeface="+mn-cs"/>
              </a:rPr>
              <a:t>，故必不能有</a:t>
            </a:r>
            <a:r>
              <a:rPr kumimoji="1" lang="en-US" altLang="zh-CN" sz="2400" kern="1200" dirty="0">
                <a:latin typeface="Times New Roman" panose="02020603050405020304" pitchFamily="18" charset="0"/>
                <a:ea typeface="黑体" panose="02010609060101010101" pitchFamily="2" charset="-122"/>
                <a:cs typeface="+mn-cs"/>
              </a:rPr>
              <a:t>5</a:t>
            </a:r>
            <a:r>
              <a:rPr kumimoji="1" lang="zh-CN" altLang="en-US" sz="2400" kern="1200" dirty="0">
                <a:latin typeface="Times New Roman" panose="02020603050405020304" pitchFamily="18" charset="0"/>
                <a:ea typeface="黑体" panose="02010609060101010101" pitchFamily="2" charset="-122"/>
                <a:cs typeface="+mn-cs"/>
              </a:rPr>
              <a:t>个以上的连通分支数。所以该图满足</a:t>
            </a:r>
            <a:r>
              <a:rPr kumimoji="1" lang="en-US" altLang="zh-CN" sz="2400" i="1" kern="1200" dirty="0">
                <a:latin typeface="Times New Roman" panose="02020603050405020304" pitchFamily="18" charset="0"/>
                <a:ea typeface="黑体" panose="02010609060101010101" pitchFamily="2" charset="-122"/>
                <a:cs typeface="+mn-cs"/>
              </a:rPr>
              <a:t>W</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C</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S</a:t>
            </a:r>
            <a:r>
              <a:rPr kumimoji="1" lang="en-US" altLang="zh-CN" sz="2400" kern="1200" dirty="0">
                <a:latin typeface="Times New Roman" panose="02020603050405020304" pitchFamily="18" charset="0"/>
                <a:ea typeface="黑体" panose="02010609060101010101" pitchFamily="2" charset="-122"/>
                <a:cs typeface="+mn-cs"/>
              </a:rPr>
              <a:t>)≤|S|</a:t>
            </a:r>
            <a:r>
              <a:rPr kumimoji="1" lang="zh-CN" altLang="en-US" sz="2400" kern="1200" dirty="0">
                <a:latin typeface="Times New Roman" panose="02020603050405020304" pitchFamily="18" charset="0"/>
                <a:ea typeface="黑体" panose="02010609060101010101" pitchFamily="2" charset="-122"/>
                <a:cs typeface="+mn-cs"/>
              </a:rPr>
              <a:t>，但是可以证明它非汉密尔顿图。</a:t>
            </a:r>
            <a:endParaRPr kumimoji="1" lang="zh-CN" altLang="en-US" sz="2400" kern="1200" dirty="0">
              <a:latin typeface="Times New Roman" panose="02020603050405020304" pitchFamily="18" charset="0"/>
              <a:ea typeface="黑体" panose="02010609060101010101" pitchFamily="2" charset="-122"/>
              <a:cs typeface="+mn-cs"/>
            </a:endParaRPr>
          </a:p>
        </p:txBody>
      </p:sp>
      <p:pic>
        <p:nvPicPr>
          <p:cNvPr id="33795" name="Picture 4" descr="7_48"/>
          <p:cNvPicPr>
            <a:picLocks noChangeAspect="1"/>
          </p:cNvPicPr>
          <p:nvPr/>
        </p:nvPicPr>
        <p:blipFill>
          <a:blip r:embed="rId1"/>
          <a:stretch>
            <a:fillRect/>
          </a:stretch>
        </p:blipFill>
        <p:spPr>
          <a:xfrm>
            <a:off x="2843530" y="4365625"/>
            <a:ext cx="2073275" cy="2276475"/>
          </a:xfrm>
          <a:prstGeom prst="rect">
            <a:avLst/>
          </a:prstGeom>
          <a:noFill/>
          <a:ln w="9525">
            <a:noFill/>
          </a:ln>
        </p:spPr>
      </p:pic>
      <p:sp>
        <p:nvSpPr>
          <p:cNvPr id="33796"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idx="1" hasCustomPrompt="1"/>
          </p:nvPr>
        </p:nvSpPr>
        <p:spPr/>
        <p:txBody>
          <a:bodyPr vert="horz" wrap="square" lIns="91440" tIns="45720" rIns="91440" bIns="45720" anchor="t" anchorCtr="0"/>
          <a:p>
            <a:pPr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虽然汉密尔顿回路问题和欧拉回路问题在形式上极为相似，但对图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是否存在汉密尔顿回路还没有有效的判别准则。下面我们给出一个无向图具有汉密尔顿路的充分条件。</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34819"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1762" name="Rectangle 2"/>
          <p:cNvSpPr>
            <a:spLocks noGrp="1" noChangeArrowheads="1"/>
          </p:cNvSpPr>
          <p:nvPr>
            <p:ph idx="1" hasCustomPrompt="1"/>
          </p:nvPr>
        </p:nvSpPr>
        <p:spPr>
          <a:xfrm>
            <a:off x="685800" y="1339850"/>
            <a:ext cx="8062913" cy="5402263"/>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en-US" altLang="zh-CN"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2" charset="-122"/>
                <a:cs typeface="+mn-cs"/>
              </a:rPr>
              <a:t>[</a:t>
            </a:r>
            <a:r>
              <a:rPr kumimoji="1" lang="zh-CN" altLang="en-US"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2" charset="-122"/>
                <a:cs typeface="+mn-cs"/>
              </a:rPr>
              <a:t>定理</a:t>
            </a:r>
            <a:r>
              <a:rPr kumimoji="1" lang="en-US" altLang="zh-CN"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2" charset="-122"/>
                <a:cs typeface="+mn-cs"/>
              </a:rPr>
              <a:t>7-4.4]</a:t>
            </a:r>
            <a:r>
              <a:rPr kumimoji="1" lang="en-US" altLang="zh-CN"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 </a:t>
            </a:r>
            <a:r>
              <a:rPr kumimoji="1" lang="zh-CN" altLang="en-US"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无向图具有汉密尔顿路的充分条件</a:t>
            </a:r>
            <a:endParaRPr kumimoji="1" lang="zh-CN" altLang="en-US"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设</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G</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具有</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n</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个结点的简单图，如果</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G</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中每一对结点的度数之和大于等于</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n</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，则在</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G</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中存在一条汉密尔顿路。</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2" charset="-122"/>
                <a:cs typeface="+mn-cs"/>
              </a:rPr>
              <a:t>证明</a:t>
            </a:r>
            <a:r>
              <a:rPr kumimoji="1" lang="zh-CN" altLang="en-US"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 </a:t>
            </a:r>
            <a:r>
              <a:rPr kumimoji="1" lang="zh-CN" altLang="en-US" sz="2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首先，证明</a:t>
            </a:r>
            <a:r>
              <a:rPr kumimoji="1" lang="en-US" altLang="zh-CN" sz="2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G</a:t>
            </a:r>
            <a:r>
              <a:rPr kumimoji="1" lang="zh-CN" altLang="en-US" sz="2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是连通的</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endPar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若</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G</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有两个或更多互不连通的分图，设一个分图有</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n</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个结点，任取一个结点</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，设另一个分图有</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n</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2</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个结点，任取一个结点</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2</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由</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d(v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)≤n</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d(v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2</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)≤n</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2</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有</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d(v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d(v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2</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≤n</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n</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2</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2</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n</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这表明与题设矛盾，故</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G</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必连通。</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
        <p:nvSpPr>
          <p:cNvPr id="35843"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2786" name="Rectangle 2"/>
          <p:cNvSpPr>
            <a:spLocks noGrp="1" noChangeArrowheads="1"/>
          </p:cNvSpPr>
          <p:nvPr>
            <p:ph idx="1" hasCustomPrompt="1"/>
          </p:nvPr>
        </p:nvSpPr>
        <p:spPr>
          <a:xfrm>
            <a:off x="395288" y="1412875"/>
            <a:ext cx="8497888" cy="4752975"/>
          </a:xfrm>
        </p:spPr>
        <p:txBody>
          <a:bodyPr vert="horz" wrap="square" lIns="91440" tIns="45720" rIns="91440" bIns="45720" numCol="1" anchor="t" anchorCtr="0" compatLnSpc="1"/>
          <a:lstStyle/>
          <a:p>
            <a:pPr marL="0" marR="0" lvl="0" indent="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其次，证明</a:t>
            </a:r>
            <a:r>
              <a:rPr kumimoji="1" lang="en-US" altLang="zh-CN" sz="2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G</a:t>
            </a:r>
            <a:r>
              <a:rPr kumimoji="1" lang="zh-CN" altLang="en-US" sz="2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有汉密尔顿通路</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endParaRPr kumimoji="1"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只要在</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G</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中构作出一条长为</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n</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的</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汉密尔顿</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通路即可得证。</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为此，不妨令</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为</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G</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中任意一条长为</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n)</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的</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初级</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通路，设其结点序列为</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2</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。反复应用下面方法来</a:t>
            </a:r>
            <a:r>
              <a:rPr kumimoji="1" lang="zh-CN" altLang="en-US" sz="2400" b="1" i="0" u="sng"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扩充这一通路，直到</a:t>
            </a:r>
            <a:r>
              <a:rPr kumimoji="1" lang="en-US" altLang="zh-CN" sz="2400" b="1" i="0" u="sng"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P</a:t>
            </a:r>
            <a:r>
              <a:rPr kumimoji="1" lang="zh-CN" altLang="en-US" sz="2400" b="1" i="0" u="sng"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长度为</a:t>
            </a:r>
            <a:r>
              <a:rPr kumimoji="1" lang="en-US" altLang="zh-CN" sz="2400" b="1" i="0" u="sng"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n-1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如果有</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v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2</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，它与</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或</a:t>
            </a:r>
            <a:r>
              <a:rPr kumimoji="1" lang="en-US" altLang="zh-CN" sz="24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有边相关联，那么可立即扩充</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为长度为</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的通路。</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rgbClr val="3333FF"/>
                </a:solidFill>
                <a:effectLst/>
                <a:uLnTx/>
                <a:uFillTx/>
                <a:latin typeface="Times New Roman" panose="02020603050405020304" pitchFamily="18" charset="0"/>
                <a:ea typeface="黑体" panose="02010609060101010101" pitchFamily="2" charset="-122"/>
                <a:cs typeface="+mn-cs"/>
              </a:rPr>
              <a:t>     </a:t>
            </a:r>
            <a:r>
              <a:rPr kumimoji="1" lang="en-US" altLang="zh-CN"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2</a:t>
            </a:r>
            <a:r>
              <a:rPr kumimoji="1" lang="zh-CN" altLang="en-US"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）如果</a:t>
            </a:r>
            <a:r>
              <a:rPr kumimoji="1" lang="en-US" altLang="zh-CN"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err="1" smtClean="0">
                <a:ln>
                  <a:noFill/>
                </a:ln>
                <a:solidFill>
                  <a:schemeClr val="tx2"/>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均只与原通路</a:t>
            </a:r>
            <a:r>
              <a:rPr kumimoji="1" lang="en-US" altLang="zh-CN"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上的结点相邻</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，则首先证明：</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G</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中有一条包含</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2</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，长度为</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的回路。</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     </a:t>
            </a:r>
            <a:r>
              <a:rPr kumimoji="1" lang="en-US" altLang="zh-CN" sz="2400" b="1" i="0" u="none" strike="noStrike" kern="1200" cap="none" spc="0" normalizeH="0" baseline="0" noProof="0" dirty="0" smtClean="0">
                <a:ln>
                  <a:noFill/>
                </a:ln>
                <a:solidFill>
                  <a:schemeClr val="tx2"/>
                </a:solidFill>
                <a:effectLst/>
                <a:uLnTx/>
                <a:uFillTx/>
                <a:latin typeface="Times New Roman" panose="02020603050405020304" pitchFamily="18" charset="0"/>
                <a:ea typeface="黑体" panose="02010609060101010101" pitchFamily="2" charset="-122"/>
                <a:cs typeface="+mn-cs"/>
              </a:rPr>
              <a:t>2.1)</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如果</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与</a:t>
            </a:r>
            <a:r>
              <a:rPr kumimoji="1" lang="en-US" altLang="zh-CN" sz="24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rPr>
              <a:t>v</a:t>
            </a:r>
            <a:r>
              <a:rPr kumimoji="1" lang="en-US" altLang="zh-CN" sz="2400" b="1" i="0" u="none" strike="noStrike" kern="1200" cap="none" spc="0" normalizeH="0" baseline="-3000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rPr>
              <a:t>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相邻，则回路已找到。否则</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
        <p:nvSpPr>
          <p:cNvPr id="36867"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2786">
                                            <p:txEl>
                                              <p:charRg st="0"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2786">
                                            <p:txEl>
                                              <p:charRg st="21" end="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2786">
                                            <p:txEl>
                                              <p:charRg st="53" end="13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2786">
                                            <p:txEl>
                                              <p:charRg st="132" end="18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2786">
                                            <p:txEl>
                                              <p:charRg st="188" end="24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42786">
                                            <p:txEl>
                                              <p:charRg st="249" end="2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78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3810" name="Rectangle 2"/>
          <p:cNvSpPr>
            <a:spLocks noGrp="1"/>
          </p:cNvSpPr>
          <p:nvPr>
            <p:ph idx="1" hasCustomPrompt="1"/>
          </p:nvPr>
        </p:nvSpPr>
        <p:spPr>
          <a:xfrm>
            <a:off x="827088" y="1484313"/>
            <a:ext cx="7777162" cy="3529012"/>
          </a:xfrm>
        </p:spPr>
        <p:txBody>
          <a:bodyPr vert="horz" wrap="square" lIns="91440" tIns="45720" rIns="91440" bIns="45720" anchor="t" anchorCtr="0"/>
          <a:p>
            <a:pPr algn="just" eaLnBrk="1" hangingPunct="1">
              <a:lnSpc>
                <a:spcPct val="125000"/>
              </a:lnSpc>
              <a:spcBef>
                <a:spcPct val="0"/>
              </a:spcBef>
              <a:buSzPct val="60000"/>
            </a:pPr>
            <a:r>
              <a:rPr kumimoji="1" lang="en-US" altLang="zh-CN" sz="1600" kern="1200" dirty="0">
                <a:solidFill>
                  <a:srgbClr val="0000FF"/>
                </a:solidFill>
                <a:latin typeface="Times New Roman" panose="02020603050405020304" pitchFamily="18" charset="0"/>
                <a:ea typeface="黑体" panose="02010609060101010101" pitchFamily="2" charset="-122"/>
                <a:cs typeface="+mn-cs"/>
              </a:rPr>
              <a:t>  </a:t>
            </a:r>
            <a:r>
              <a:rPr kumimoji="1" lang="en-US" altLang="zh-CN" sz="2000" kern="1200" dirty="0">
                <a:solidFill>
                  <a:schemeClr val="tx2"/>
                </a:solidFill>
                <a:latin typeface="Times New Roman" panose="02020603050405020304" pitchFamily="18" charset="0"/>
                <a:ea typeface="黑体" panose="02010609060101010101" pitchFamily="2" charset="-122"/>
                <a:cs typeface="+mn-cs"/>
              </a:rPr>
              <a:t>2.2)</a:t>
            </a:r>
            <a:r>
              <a:rPr kumimoji="1" lang="en-US" altLang="zh-CN" sz="2000" kern="1200" dirty="0">
                <a:latin typeface="Times New Roman" panose="02020603050405020304" pitchFamily="18" charset="0"/>
                <a:ea typeface="黑体" panose="02010609060101010101" pitchFamily="2" charset="-122"/>
                <a:cs typeface="+mn-cs"/>
              </a:rPr>
              <a:t>  </a:t>
            </a:r>
            <a:r>
              <a:rPr kumimoji="1" lang="zh-CN" altLang="en-US" sz="2000" kern="1200" dirty="0">
                <a:latin typeface="Times New Roman" panose="02020603050405020304" pitchFamily="18" charset="0"/>
                <a:ea typeface="黑体" panose="02010609060101010101" pitchFamily="2" charset="-122"/>
                <a:cs typeface="+mn-cs"/>
              </a:rPr>
              <a:t>如果</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1</a:t>
            </a:r>
            <a:r>
              <a:rPr kumimoji="1" lang="zh-CN" altLang="en-US" sz="2000" kern="1200" dirty="0">
                <a:latin typeface="Times New Roman" panose="02020603050405020304" pitchFamily="18" charset="0"/>
                <a:ea typeface="黑体" panose="02010609060101010101" pitchFamily="2" charset="-122"/>
                <a:cs typeface="+mn-cs"/>
              </a:rPr>
              <a:t>与</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i1</a:t>
            </a:r>
            <a:r>
              <a:rPr kumimoji="1" lang="en-US" altLang="zh-CN" sz="2000" kern="1200" dirty="0">
                <a:latin typeface="Times New Roman" panose="02020603050405020304" pitchFamily="18" charset="0"/>
                <a:ea typeface="黑体" panose="02010609060101010101" pitchFamily="2" charset="-122"/>
                <a:cs typeface="+mn-cs"/>
              </a:rPr>
              <a:t> ,v</a:t>
            </a:r>
            <a:r>
              <a:rPr kumimoji="1" lang="en-US" altLang="zh-CN" sz="2000" kern="1200" baseline="-30000" dirty="0">
                <a:latin typeface="Times New Roman" panose="02020603050405020304" pitchFamily="18" charset="0"/>
                <a:ea typeface="黑体" panose="02010609060101010101" pitchFamily="2" charset="-122"/>
                <a:cs typeface="+mn-cs"/>
              </a:rPr>
              <a:t>i2</a:t>
            </a:r>
            <a:r>
              <a:rPr kumimoji="1" lang="en-US" altLang="zh-CN" sz="2000" kern="1200" dirty="0">
                <a:latin typeface="Times New Roman" panose="02020603050405020304" pitchFamily="18" charset="0"/>
                <a:ea typeface="黑体" panose="02010609060101010101" pitchFamily="2" charset="-122"/>
                <a:cs typeface="+mn-cs"/>
              </a:rPr>
              <a:t> , …,v</a:t>
            </a:r>
            <a:r>
              <a:rPr kumimoji="1" lang="en-US" altLang="zh-CN" sz="2000" kern="1200" baseline="-30000" dirty="0">
                <a:latin typeface="Times New Roman" panose="02020603050405020304" pitchFamily="18" charset="0"/>
                <a:ea typeface="黑体" panose="02010609060101010101" pitchFamily="2" charset="-122"/>
                <a:cs typeface="+mn-cs"/>
              </a:rPr>
              <a:t>ir</a:t>
            </a:r>
            <a:r>
              <a:rPr kumimoji="1" lang="zh-CN" altLang="en-US" sz="2000" kern="1200" dirty="0">
                <a:latin typeface="Times New Roman" panose="02020603050405020304" pitchFamily="18" charset="0"/>
                <a:ea typeface="黑体" panose="02010609060101010101" pitchFamily="2" charset="-122"/>
                <a:cs typeface="+mn-cs"/>
              </a:rPr>
              <a:t>相邻，</a:t>
            </a:r>
            <a:r>
              <a:rPr kumimoji="1" lang="en-US" altLang="zh-CN" sz="2000" kern="1200" dirty="0">
                <a:latin typeface="Times New Roman" panose="02020603050405020304" pitchFamily="18" charset="0"/>
                <a:ea typeface="黑体" panose="02010609060101010101" pitchFamily="2" charset="-122"/>
                <a:cs typeface="+mn-cs"/>
              </a:rPr>
              <a:t>1</a:t>
            </a:r>
            <a:r>
              <a:rPr kumimoji="1" lang="zh-CN" altLang="en-US" sz="2000" kern="1200" dirty="0">
                <a:latin typeface="Times New Roman" panose="02020603050405020304" pitchFamily="18" charset="0"/>
                <a:ea typeface="黑体" panose="02010609060101010101" pitchFamily="2" charset="-122"/>
                <a:cs typeface="+mn-cs"/>
              </a:rPr>
              <a:t>＜</a:t>
            </a:r>
            <a:r>
              <a:rPr kumimoji="1" lang="en-US" altLang="zh-CN" sz="2000" kern="1200" dirty="0">
                <a:latin typeface="Times New Roman" panose="02020603050405020304" pitchFamily="18" charset="0"/>
                <a:ea typeface="黑体" panose="02010609060101010101" pitchFamily="2" charset="-122"/>
                <a:cs typeface="+mn-cs"/>
              </a:rPr>
              <a:t>i</a:t>
            </a:r>
            <a:r>
              <a:rPr kumimoji="1" lang="en-US" altLang="zh-CN" sz="2000" kern="1200" baseline="-30000" dirty="0">
                <a:latin typeface="Times New Roman" panose="02020603050405020304" pitchFamily="18" charset="0"/>
                <a:ea typeface="黑体" panose="02010609060101010101" pitchFamily="2" charset="-122"/>
                <a:cs typeface="+mn-cs"/>
              </a:rPr>
              <a:t>1</a:t>
            </a:r>
            <a:r>
              <a:rPr kumimoji="1" lang="zh-CN" altLang="en-US" sz="2000" kern="1200" dirty="0">
                <a:latin typeface="Times New Roman" panose="02020603050405020304" pitchFamily="18" charset="0"/>
                <a:ea typeface="黑体" panose="02010609060101010101" pitchFamily="2" charset="-122"/>
                <a:cs typeface="+mn-cs"/>
              </a:rPr>
              <a:t>，</a:t>
            </a:r>
            <a:r>
              <a:rPr kumimoji="1" lang="en-US" altLang="zh-CN" sz="2000" kern="1200" dirty="0">
                <a:latin typeface="Times New Roman" panose="02020603050405020304" pitchFamily="18" charset="0"/>
                <a:ea typeface="黑体" panose="02010609060101010101" pitchFamily="2" charset="-122"/>
                <a:cs typeface="+mn-cs"/>
              </a:rPr>
              <a:t>i</a:t>
            </a:r>
            <a:r>
              <a:rPr kumimoji="1" lang="en-US" altLang="zh-CN" sz="2000" kern="1200" baseline="-30000" dirty="0">
                <a:latin typeface="Times New Roman" panose="02020603050405020304" pitchFamily="18" charset="0"/>
                <a:ea typeface="黑体" panose="02010609060101010101" pitchFamily="2" charset="-122"/>
                <a:cs typeface="+mn-cs"/>
              </a:rPr>
              <a:t>2</a:t>
            </a:r>
            <a:r>
              <a:rPr kumimoji="1" lang="en-US" altLang="zh-CN" sz="2000" kern="1200" dirty="0">
                <a:latin typeface="Times New Roman" panose="02020603050405020304" pitchFamily="18" charset="0"/>
                <a:ea typeface="黑体" panose="02010609060101010101" pitchFamily="2" charset="-122"/>
                <a:cs typeface="+mn-cs"/>
              </a:rPr>
              <a:t>, …, i</a:t>
            </a:r>
            <a:r>
              <a:rPr kumimoji="1" lang="en-US" altLang="zh-CN" sz="2000" kern="1200" baseline="-30000" dirty="0">
                <a:latin typeface="Times New Roman" panose="02020603050405020304" pitchFamily="18" charset="0"/>
                <a:ea typeface="黑体" panose="02010609060101010101" pitchFamily="2" charset="-122"/>
                <a:cs typeface="+mn-cs"/>
              </a:rPr>
              <a:t>r</a:t>
            </a:r>
            <a:r>
              <a:rPr kumimoji="1" lang="zh-CN" altLang="en-US" sz="2000" kern="1200" dirty="0">
                <a:latin typeface="Times New Roman" panose="02020603050405020304" pitchFamily="18" charset="0"/>
                <a:ea typeface="黑体" panose="02010609060101010101" pitchFamily="2" charset="-122"/>
                <a:cs typeface="+mn-cs"/>
              </a:rPr>
              <a:t>＜</a:t>
            </a:r>
            <a:r>
              <a:rPr kumimoji="1" lang="en-US" altLang="zh-CN" sz="2000" kern="1200" dirty="0">
                <a:latin typeface="Times New Roman" panose="02020603050405020304" pitchFamily="18" charset="0"/>
                <a:ea typeface="黑体" panose="02010609060101010101" pitchFamily="2" charset="-122"/>
                <a:cs typeface="+mn-cs"/>
              </a:rPr>
              <a:t>p,   </a:t>
            </a:r>
            <a:r>
              <a:rPr kumimoji="1" lang="zh-CN" altLang="en-US" sz="2000" kern="1200" dirty="0">
                <a:solidFill>
                  <a:srgbClr val="CC0000"/>
                </a:solidFill>
                <a:latin typeface="Times New Roman" panose="02020603050405020304" pitchFamily="18" charset="0"/>
                <a:ea typeface="黑体" panose="02010609060101010101" pitchFamily="2" charset="-122"/>
                <a:cs typeface="+mn-cs"/>
              </a:rPr>
              <a:t>考虑</a:t>
            </a:r>
            <a:r>
              <a:rPr kumimoji="1" lang="en-US" altLang="zh-CN" sz="2000" kern="1200" dirty="0">
                <a:solidFill>
                  <a:srgbClr val="CC0000"/>
                </a:solidFill>
                <a:latin typeface="Times New Roman" panose="02020603050405020304" pitchFamily="18" charset="0"/>
                <a:ea typeface="黑体" panose="02010609060101010101" pitchFamily="2" charset="-122"/>
                <a:cs typeface="+mn-cs"/>
              </a:rPr>
              <a:t>v</a:t>
            </a:r>
            <a:r>
              <a:rPr kumimoji="1" lang="en-US" altLang="zh-CN" sz="2000" kern="1200" baseline="-30000" dirty="0">
                <a:solidFill>
                  <a:srgbClr val="CC0000"/>
                </a:solidFill>
                <a:latin typeface="Times New Roman" panose="02020603050405020304" pitchFamily="18" charset="0"/>
                <a:ea typeface="黑体" panose="02010609060101010101" pitchFamily="2" charset="-122"/>
                <a:cs typeface="+mn-cs"/>
              </a:rPr>
              <a:t>p</a:t>
            </a:r>
            <a:r>
              <a:rPr kumimoji="1" lang="zh-CN" altLang="en-US" sz="2000" kern="1200" dirty="0">
                <a:latin typeface="Times New Roman" panose="02020603050405020304" pitchFamily="18" charset="0"/>
                <a:ea typeface="黑体" panose="02010609060101010101" pitchFamily="2" charset="-122"/>
                <a:cs typeface="+mn-cs"/>
              </a:rPr>
              <a:t>：</a:t>
            </a:r>
            <a:endParaRPr kumimoji="1" lang="zh-CN" altLang="en-US" sz="2000" kern="1200" dirty="0">
              <a:latin typeface="Times New Roman" panose="02020603050405020304" pitchFamily="18" charset="0"/>
              <a:ea typeface="黑体" panose="02010609060101010101" pitchFamily="2" charset="-122"/>
              <a:cs typeface="+mn-cs"/>
            </a:endParaRPr>
          </a:p>
          <a:p>
            <a:pPr algn="just" eaLnBrk="1" hangingPunct="1">
              <a:lnSpc>
                <a:spcPct val="125000"/>
              </a:lnSpc>
              <a:spcBef>
                <a:spcPct val="0"/>
              </a:spcBef>
              <a:buSzPct val="60000"/>
            </a:pPr>
            <a:r>
              <a:rPr kumimoji="1" lang="zh-CN" altLang="en-US" sz="2000" kern="1200" dirty="0">
                <a:latin typeface="Times New Roman" panose="02020603050405020304" pitchFamily="18" charset="0"/>
                <a:ea typeface="黑体" panose="02010609060101010101" pitchFamily="2" charset="-122"/>
                <a:cs typeface="+mn-cs"/>
              </a:rPr>
              <a:t>   若</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p</a:t>
            </a:r>
            <a:r>
              <a:rPr kumimoji="1" lang="zh-CN" altLang="en-US" sz="2000" kern="1200" dirty="0">
                <a:latin typeface="Times New Roman" panose="02020603050405020304" pitchFamily="18" charset="0"/>
                <a:ea typeface="黑体" panose="02010609060101010101" pitchFamily="2" charset="-122"/>
                <a:cs typeface="+mn-cs"/>
              </a:rPr>
              <a:t>不与</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i1-1</a:t>
            </a:r>
            <a:r>
              <a:rPr kumimoji="1" lang="en-US" altLang="zh-CN" sz="2000" kern="1200" dirty="0">
                <a:latin typeface="Times New Roman" panose="02020603050405020304" pitchFamily="18" charset="0"/>
                <a:ea typeface="黑体" panose="02010609060101010101" pitchFamily="2" charset="-122"/>
                <a:cs typeface="+mn-cs"/>
              </a:rPr>
              <a:t> ,v</a:t>
            </a:r>
            <a:r>
              <a:rPr kumimoji="1" lang="en-US" altLang="zh-CN" sz="2000" kern="1200" baseline="-30000" dirty="0">
                <a:latin typeface="Times New Roman" panose="02020603050405020304" pitchFamily="18" charset="0"/>
                <a:ea typeface="黑体" panose="02010609060101010101" pitchFamily="2" charset="-122"/>
                <a:cs typeface="+mn-cs"/>
              </a:rPr>
              <a:t>i2-1</a:t>
            </a:r>
            <a:r>
              <a:rPr kumimoji="1" lang="en-US" altLang="zh-CN" sz="2000" kern="1200" dirty="0">
                <a:latin typeface="Times New Roman" panose="02020603050405020304" pitchFamily="18" charset="0"/>
                <a:ea typeface="黑体" panose="02010609060101010101" pitchFamily="2" charset="-122"/>
                <a:cs typeface="+mn-cs"/>
              </a:rPr>
              <a:t> , …, v</a:t>
            </a:r>
            <a:r>
              <a:rPr kumimoji="1" lang="en-US" altLang="zh-CN" sz="2000" kern="1200" baseline="-30000" dirty="0">
                <a:latin typeface="Times New Roman" panose="02020603050405020304" pitchFamily="18" charset="0"/>
                <a:ea typeface="黑体" panose="02010609060101010101" pitchFamily="2" charset="-122"/>
                <a:cs typeface="+mn-cs"/>
              </a:rPr>
              <a:t>ir-1</a:t>
            </a:r>
            <a:r>
              <a:rPr kumimoji="1" lang="zh-CN" altLang="en-US" sz="2000" kern="1200" dirty="0">
                <a:latin typeface="Times New Roman" panose="02020603050405020304" pitchFamily="18" charset="0"/>
                <a:ea typeface="黑体" panose="02010609060101010101" pitchFamily="2" charset="-122"/>
                <a:cs typeface="+mn-cs"/>
              </a:rPr>
              <a:t>中任何一个相邻，则</a:t>
            </a:r>
            <a:r>
              <a:rPr kumimoji="1" lang="en-US" altLang="zh-CN" sz="2000" kern="1200" dirty="0">
                <a:latin typeface="Times New Roman" panose="02020603050405020304" pitchFamily="18" charset="0"/>
                <a:ea typeface="黑体" panose="02010609060101010101" pitchFamily="2" charset="-122"/>
                <a:cs typeface="+mn-cs"/>
              </a:rPr>
              <a:t>deg(v</a:t>
            </a:r>
            <a:r>
              <a:rPr kumimoji="1" lang="en-US" altLang="zh-CN" sz="2000" kern="1200" baseline="-30000" dirty="0">
                <a:latin typeface="Times New Roman" panose="02020603050405020304" pitchFamily="18" charset="0"/>
                <a:ea typeface="黑体" panose="02010609060101010101" pitchFamily="2" charset="-122"/>
                <a:cs typeface="+mn-cs"/>
              </a:rPr>
              <a:t>p</a:t>
            </a:r>
            <a:r>
              <a:rPr kumimoji="1" lang="en-US" altLang="zh-CN" sz="2000" kern="1200" dirty="0">
                <a:latin typeface="Times New Roman" panose="02020603050405020304" pitchFamily="18" charset="0"/>
                <a:ea typeface="黑体" panose="02010609060101010101" pitchFamily="2" charset="-122"/>
                <a:cs typeface="+mn-cs"/>
              </a:rPr>
              <a:t>)≤p-r-l</a:t>
            </a:r>
            <a:r>
              <a:rPr kumimoji="1" lang="zh-CN" altLang="en-US" sz="2000" kern="1200" dirty="0">
                <a:latin typeface="Times New Roman" panose="02020603050405020304" pitchFamily="18" charset="0"/>
                <a:ea typeface="黑体" panose="02010609060101010101" pitchFamily="2" charset="-122"/>
                <a:cs typeface="+mn-cs"/>
              </a:rPr>
              <a:t>，</a:t>
            </a:r>
            <a:endParaRPr kumimoji="1" lang="zh-CN" altLang="en-US" sz="2000" kern="1200" dirty="0">
              <a:latin typeface="Times New Roman" panose="02020603050405020304" pitchFamily="18" charset="0"/>
              <a:ea typeface="黑体" panose="02010609060101010101" pitchFamily="2" charset="-122"/>
              <a:cs typeface="+mn-cs"/>
            </a:endParaRPr>
          </a:p>
          <a:p>
            <a:pPr algn="just" eaLnBrk="1" hangingPunct="1">
              <a:lnSpc>
                <a:spcPct val="125000"/>
              </a:lnSpc>
              <a:spcBef>
                <a:spcPct val="0"/>
              </a:spcBef>
              <a:buSzPct val="60000"/>
            </a:pPr>
            <a:r>
              <a:rPr kumimoji="1" lang="zh-CN" altLang="en-US" sz="2000" kern="1200" dirty="0">
                <a:latin typeface="Times New Roman" panose="02020603050405020304" pitchFamily="18" charset="0"/>
                <a:ea typeface="黑体" panose="02010609060101010101" pitchFamily="2" charset="-122"/>
                <a:cs typeface="+mn-cs"/>
              </a:rPr>
              <a:t>   因而 </a:t>
            </a:r>
            <a:r>
              <a:rPr kumimoji="1" lang="en-US" altLang="zh-CN" sz="2000" kern="1200" dirty="0">
                <a:latin typeface="Times New Roman" panose="02020603050405020304" pitchFamily="18" charset="0"/>
                <a:ea typeface="黑体" panose="02010609060101010101" pitchFamily="2" charset="-122"/>
                <a:cs typeface="+mn-cs"/>
              </a:rPr>
              <a:t>deg(v</a:t>
            </a:r>
            <a:r>
              <a:rPr kumimoji="1" lang="en-US" altLang="zh-CN" sz="2000" kern="1200" baseline="-30000" dirty="0">
                <a:latin typeface="Times New Roman" panose="02020603050405020304" pitchFamily="18" charset="0"/>
                <a:ea typeface="黑体" panose="02010609060101010101" pitchFamily="2" charset="-122"/>
                <a:cs typeface="+mn-cs"/>
              </a:rPr>
              <a:t>1</a:t>
            </a:r>
            <a:r>
              <a:rPr kumimoji="1" lang="en-US" altLang="zh-CN" sz="2000" kern="1200" dirty="0">
                <a:latin typeface="Times New Roman" panose="02020603050405020304" pitchFamily="18" charset="0"/>
                <a:ea typeface="黑体" panose="02010609060101010101" pitchFamily="2" charset="-122"/>
                <a:cs typeface="+mn-cs"/>
              </a:rPr>
              <a:t>)+deg(v</a:t>
            </a:r>
            <a:r>
              <a:rPr kumimoji="1" lang="en-US" altLang="zh-CN" sz="2000" kern="1200" baseline="-30000" dirty="0">
                <a:latin typeface="Times New Roman" panose="02020603050405020304" pitchFamily="18" charset="0"/>
                <a:ea typeface="黑体" panose="02010609060101010101" pitchFamily="2" charset="-122"/>
                <a:cs typeface="+mn-cs"/>
              </a:rPr>
              <a:t>p</a:t>
            </a:r>
            <a:r>
              <a:rPr kumimoji="1" lang="en-US" altLang="zh-CN" sz="2000" kern="1200" dirty="0">
                <a:latin typeface="Times New Roman" panose="02020603050405020304" pitchFamily="18" charset="0"/>
                <a:ea typeface="黑体" panose="02010609060101010101" pitchFamily="2" charset="-122"/>
                <a:cs typeface="+mn-cs"/>
              </a:rPr>
              <a:t>)≤r+p–r–l=p–1</a:t>
            </a:r>
            <a:r>
              <a:rPr kumimoji="1" lang="zh-CN" altLang="en-US" sz="2000" kern="1200" dirty="0">
                <a:latin typeface="Times New Roman" panose="02020603050405020304" pitchFamily="18" charset="0"/>
                <a:ea typeface="黑体" panose="02010609060101010101" pitchFamily="2" charset="-122"/>
                <a:cs typeface="+mn-cs"/>
              </a:rPr>
              <a:t>＜</a:t>
            </a:r>
            <a:r>
              <a:rPr kumimoji="1" lang="en-US" altLang="zh-CN" sz="2000" kern="1200" dirty="0">
                <a:latin typeface="Times New Roman" panose="02020603050405020304" pitchFamily="18" charset="0"/>
                <a:ea typeface="黑体" panose="02010609060101010101" pitchFamily="2" charset="-122"/>
                <a:cs typeface="+mn-cs"/>
              </a:rPr>
              <a:t>n–1</a:t>
            </a:r>
            <a:r>
              <a:rPr kumimoji="1" lang="zh-CN" altLang="en-US" sz="2000" kern="1200" dirty="0">
                <a:latin typeface="Times New Roman" panose="02020603050405020304" pitchFamily="18" charset="0"/>
                <a:ea typeface="黑体" panose="02010609060101010101" pitchFamily="2" charset="-122"/>
                <a:cs typeface="+mn-cs"/>
              </a:rPr>
              <a:t>，与题设矛盾，</a:t>
            </a:r>
            <a:endParaRPr kumimoji="1" lang="zh-CN" altLang="en-US" sz="2000" kern="1200" dirty="0">
              <a:latin typeface="Times New Roman" panose="02020603050405020304" pitchFamily="18" charset="0"/>
              <a:ea typeface="黑体" panose="02010609060101010101" pitchFamily="2" charset="-122"/>
              <a:cs typeface="+mn-cs"/>
            </a:endParaRPr>
          </a:p>
          <a:p>
            <a:pPr eaLnBrk="1" hangingPunct="1">
              <a:lnSpc>
                <a:spcPct val="125000"/>
              </a:lnSpc>
              <a:spcBef>
                <a:spcPct val="0"/>
              </a:spcBef>
              <a:buSzPct val="60000"/>
            </a:pPr>
            <a:r>
              <a:rPr kumimoji="1" lang="zh-CN" altLang="en-US" sz="2000" kern="1200" dirty="0">
                <a:latin typeface="Times New Roman" panose="02020603050405020304" pitchFamily="18" charset="0"/>
                <a:ea typeface="黑体" panose="02010609060101010101" pitchFamily="2" charset="-122"/>
                <a:cs typeface="+mn-cs"/>
              </a:rPr>
              <a:t>   因此 </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p</a:t>
            </a:r>
            <a:r>
              <a:rPr kumimoji="1" lang="zh-CN" altLang="en-US" sz="2000" kern="1200" dirty="0">
                <a:latin typeface="Times New Roman" panose="02020603050405020304" pitchFamily="18" charset="0"/>
                <a:ea typeface="黑体" panose="02010609060101010101" pitchFamily="2" charset="-122"/>
                <a:cs typeface="+mn-cs"/>
              </a:rPr>
              <a:t>与</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i1-1</a:t>
            </a:r>
            <a:r>
              <a:rPr kumimoji="1" lang="en-US" altLang="zh-CN" sz="2000" kern="1200" dirty="0">
                <a:latin typeface="Times New Roman" panose="02020603050405020304" pitchFamily="18" charset="0"/>
                <a:ea typeface="黑体" panose="02010609060101010101" pitchFamily="2" charset="-122"/>
                <a:cs typeface="+mn-cs"/>
              </a:rPr>
              <a:t> ,v</a:t>
            </a:r>
            <a:r>
              <a:rPr kumimoji="1" lang="en-US" altLang="zh-CN" sz="2000" kern="1200" baseline="-30000" dirty="0">
                <a:latin typeface="Times New Roman" panose="02020603050405020304" pitchFamily="18" charset="0"/>
                <a:ea typeface="黑体" panose="02010609060101010101" pitchFamily="2" charset="-122"/>
                <a:cs typeface="+mn-cs"/>
              </a:rPr>
              <a:t>i2-1</a:t>
            </a:r>
            <a:r>
              <a:rPr kumimoji="1" lang="en-US" altLang="zh-CN" sz="2000" kern="1200" dirty="0">
                <a:latin typeface="Times New Roman" panose="02020603050405020304" pitchFamily="18" charset="0"/>
                <a:ea typeface="黑体" panose="02010609060101010101" pitchFamily="2" charset="-122"/>
                <a:cs typeface="+mn-cs"/>
              </a:rPr>
              <a:t> , …, v</a:t>
            </a:r>
            <a:r>
              <a:rPr kumimoji="1" lang="en-US" altLang="zh-CN" sz="2000" kern="1200" baseline="-30000" dirty="0">
                <a:latin typeface="Times New Roman" panose="02020603050405020304" pitchFamily="18" charset="0"/>
                <a:ea typeface="黑体" panose="02010609060101010101" pitchFamily="2" charset="-122"/>
                <a:cs typeface="+mn-cs"/>
              </a:rPr>
              <a:t>ir-1</a:t>
            </a:r>
            <a:r>
              <a:rPr kumimoji="1" lang="zh-CN" altLang="en-US" sz="2000" kern="1200" dirty="0">
                <a:latin typeface="Times New Roman" panose="02020603050405020304" pitchFamily="18" charset="0"/>
                <a:ea typeface="黑体" panose="02010609060101010101" pitchFamily="2" charset="-122"/>
                <a:cs typeface="+mn-cs"/>
              </a:rPr>
              <a:t>之一</a:t>
            </a:r>
            <a:r>
              <a:rPr kumimoji="1" lang="en-US" altLang="zh-CN" sz="2000" kern="1200" dirty="0">
                <a:latin typeface="Times New Roman" panose="02020603050405020304" pitchFamily="18" charset="0"/>
                <a:ea typeface="黑体" panose="02010609060101010101" pitchFamily="2" charset="-122"/>
                <a:cs typeface="+mn-cs"/>
              </a:rPr>
              <a:t>, </a:t>
            </a:r>
            <a:r>
              <a:rPr kumimoji="1" lang="zh-CN" altLang="en-US" sz="2000" kern="1200" dirty="0">
                <a:latin typeface="Times New Roman" panose="02020603050405020304" pitchFamily="18" charset="0"/>
                <a:ea typeface="黑体" panose="02010609060101010101" pitchFamily="2" charset="-122"/>
                <a:cs typeface="+mn-cs"/>
              </a:rPr>
              <a:t>例如</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i1-1</a:t>
            </a:r>
            <a:r>
              <a:rPr kumimoji="1" lang="zh-CN" altLang="en-US" sz="2000" kern="1200" dirty="0">
                <a:latin typeface="Times New Roman" panose="02020603050405020304" pitchFamily="18" charset="0"/>
                <a:ea typeface="黑体" panose="02010609060101010101" pitchFamily="2" charset="-122"/>
                <a:cs typeface="+mn-cs"/>
              </a:rPr>
              <a:t>相邻， </a:t>
            </a:r>
            <a:endParaRPr kumimoji="1" lang="zh-CN" altLang="en-US" sz="2000" kern="1200" dirty="0">
              <a:latin typeface="Times New Roman" panose="02020603050405020304" pitchFamily="18" charset="0"/>
              <a:ea typeface="黑体" panose="02010609060101010101" pitchFamily="2" charset="-122"/>
              <a:cs typeface="+mn-cs"/>
            </a:endParaRPr>
          </a:p>
          <a:p>
            <a:pPr eaLnBrk="1" hangingPunct="1">
              <a:lnSpc>
                <a:spcPct val="125000"/>
              </a:lnSpc>
              <a:spcBef>
                <a:spcPct val="0"/>
              </a:spcBef>
              <a:buSzPct val="60000"/>
            </a:pPr>
            <a:r>
              <a:rPr kumimoji="1" lang="zh-CN" altLang="en-US" sz="2000" kern="1200" dirty="0">
                <a:latin typeface="Times New Roman" panose="02020603050405020304" pitchFamily="18" charset="0"/>
                <a:ea typeface="黑体" panose="02010609060101010101" pitchFamily="2" charset="-122"/>
                <a:cs typeface="+mn-cs"/>
              </a:rPr>
              <a:t>   于是</a:t>
            </a:r>
            <a:r>
              <a:rPr kumimoji="1" lang="en-US" altLang="zh-CN" sz="2000" kern="1200" dirty="0">
                <a:latin typeface="Times New Roman" panose="02020603050405020304" pitchFamily="18" charset="0"/>
                <a:ea typeface="黑体" panose="02010609060101010101" pitchFamily="2" charset="-122"/>
                <a:cs typeface="+mn-cs"/>
              </a:rPr>
              <a:t>,</a:t>
            </a:r>
            <a:r>
              <a:rPr kumimoji="1" lang="zh-CN" altLang="en-US" sz="2000" kern="1200" dirty="0">
                <a:latin typeface="Times New Roman" panose="02020603050405020304" pitchFamily="18" charset="0"/>
                <a:ea typeface="黑体" panose="02010609060101010101" pitchFamily="2" charset="-122"/>
                <a:cs typeface="+mn-cs"/>
              </a:rPr>
              <a:t>可得到包含</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1</a:t>
            </a:r>
            <a:r>
              <a:rPr kumimoji="1" lang="zh-CN" altLang="en-US" sz="2000" kern="1200" dirty="0">
                <a:latin typeface="Times New Roman" panose="02020603050405020304" pitchFamily="18" charset="0"/>
                <a:ea typeface="黑体" panose="02010609060101010101" pitchFamily="2" charset="-122"/>
                <a:cs typeface="+mn-cs"/>
              </a:rPr>
              <a:t>，</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2</a:t>
            </a:r>
            <a:r>
              <a:rPr kumimoji="1" lang="zh-CN" altLang="en-US" sz="2000" kern="1200" dirty="0">
                <a:latin typeface="Times New Roman" panose="02020603050405020304" pitchFamily="18" charset="0"/>
                <a:ea typeface="黑体" panose="02010609060101010101" pitchFamily="2" charset="-122"/>
                <a:cs typeface="+mn-cs"/>
              </a:rPr>
              <a:t>，</a:t>
            </a:r>
            <a:r>
              <a:rPr kumimoji="1" lang="en-US" altLang="zh-CN" sz="2000" kern="1200" dirty="0">
                <a:latin typeface="Times New Roman" panose="02020603050405020304" pitchFamily="18" charset="0"/>
                <a:ea typeface="黑体" panose="02010609060101010101" pitchFamily="2" charset="-122"/>
                <a:cs typeface="+mn-cs"/>
              </a:rPr>
              <a:t>…</a:t>
            </a:r>
            <a:r>
              <a:rPr kumimoji="1" lang="zh-CN" altLang="en-US" sz="2000" kern="1200" dirty="0">
                <a:latin typeface="Times New Roman" panose="02020603050405020304" pitchFamily="18" charset="0"/>
                <a:ea typeface="黑体" panose="02010609060101010101" pitchFamily="2" charset="-122"/>
                <a:cs typeface="+mn-cs"/>
              </a:rPr>
              <a:t>，</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p </a:t>
            </a:r>
            <a:r>
              <a:rPr kumimoji="1" lang="zh-CN" altLang="en-US" sz="2000" kern="1200" dirty="0">
                <a:latin typeface="Times New Roman" panose="02020603050405020304" pitchFamily="18" charset="0"/>
                <a:ea typeface="黑体" panose="02010609060101010101" pitchFamily="2" charset="-122"/>
                <a:cs typeface="+mn-cs"/>
              </a:rPr>
              <a:t>的回路：（</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1</a:t>
            </a:r>
            <a:r>
              <a:rPr kumimoji="1" lang="zh-CN" altLang="en-US" sz="2000" kern="1200" dirty="0">
                <a:latin typeface="Times New Roman" panose="02020603050405020304" pitchFamily="18" charset="0"/>
                <a:ea typeface="黑体" panose="02010609060101010101" pitchFamily="2" charset="-122"/>
                <a:cs typeface="+mn-cs"/>
              </a:rPr>
              <a:t>，</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2</a:t>
            </a:r>
            <a:r>
              <a:rPr kumimoji="1" lang="zh-CN" altLang="en-US" sz="2000" kern="1200" dirty="0">
                <a:latin typeface="Times New Roman" panose="02020603050405020304" pitchFamily="18" charset="0"/>
                <a:ea typeface="黑体" panose="02010609060101010101" pitchFamily="2" charset="-122"/>
                <a:cs typeface="+mn-cs"/>
              </a:rPr>
              <a:t>，</a:t>
            </a:r>
            <a:r>
              <a:rPr kumimoji="1" lang="en-US" altLang="zh-CN" sz="2000" kern="1200" dirty="0">
                <a:latin typeface="Times New Roman" panose="02020603050405020304" pitchFamily="18" charset="0"/>
                <a:ea typeface="黑体" panose="02010609060101010101" pitchFamily="2" charset="-122"/>
                <a:cs typeface="+mn-cs"/>
              </a:rPr>
              <a:t>…</a:t>
            </a:r>
            <a:r>
              <a:rPr kumimoji="1" lang="zh-CN" altLang="en-US" sz="2000" kern="1200" dirty="0">
                <a:latin typeface="Times New Roman" panose="02020603050405020304" pitchFamily="18" charset="0"/>
                <a:ea typeface="黑体" panose="02010609060101010101" pitchFamily="2" charset="-122"/>
                <a:cs typeface="+mn-cs"/>
              </a:rPr>
              <a:t>，</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i1-1</a:t>
            </a:r>
            <a:r>
              <a:rPr kumimoji="1" lang="en-US" altLang="zh-CN" sz="2000" kern="1200" dirty="0">
                <a:latin typeface="Times New Roman" panose="02020603050405020304" pitchFamily="18" charset="0"/>
                <a:ea typeface="黑体" panose="02010609060101010101" pitchFamily="2" charset="-122"/>
                <a:cs typeface="+mn-cs"/>
              </a:rPr>
              <a:t> ,v</a:t>
            </a:r>
            <a:r>
              <a:rPr kumimoji="1" lang="en-US" altLang="zh-CN" sz="2000" kern="1200" baseline="-30000" dirty="0">
                <a:latin typeface="Times New Roman" panose="02020603050405020304" pitchFamily="18" charset="0"/>
                <a:ea typeface="黑体" panose="02010609060101010101" pitchFamily="2" charset="-122"/>
                <a:cs typeface="+mn-cs"/>
              </a:rPr>
              <a:t>p</a:t>
            </a:r>
            <a:r>
              <a:rPr kumimoji="1" lang="en-US" altLang="zh-CN" sz="2000" kern="1200" dirty="0">
                <a:latin typeface="Times New Roman" panose="02020603050405020304" pitchFamily="18" charset="0"/>
                <a:ea typeface="黑体" panose="02010609060101010101" pitchFamily="2" charset="-122"/>
                <a:cs typeface="+mn-cs"/>
              </a:rPr>
              <a:t> , v</a:t>
            </a:r>
            <a:r>
              <a:rPr kumimoji="1" lang="en-US" altLang="zh-CN" sz="2000" kern="1200" baseline="-30000" dirty="0">
                <a:latin typeface="Times New Roman" panose="02020603050405020304" pitchFamily="18" charset="0"/>
                <a:ea typeface="黑体" panose="02010609060101010101" pitchFamily="2" charset="-122"/>
                <a:cs typeface="+mn-cs"/>
              </a:rPr>
              <a:t>p -1</a:t>
            </a:r>
            <a:r>
              <a:rPr kumimoji="1" lang="en-US" altLang="zh-CN" sz="2000" kern="1200" dirty="0">
                <a:latin typeface="Times New Roman" panose="02020603050405020304" pitchFamily="18" charset="0"/>
                <a:ea typeface="黑体" panose="02010609060101010101" pitchFamily="2" charset="-122"/>
                <a:cs typeface="+mn-cs"/>
              </a:rPr>
              <a:t> , …</a:t>
            </a:r>
            <a:r>
              <a:rPr kumimoji="1" lang="zh-CN" altLang="en-US" sz="2000" kern="1200" dirty="0">
                <a:latin typeface="Times New Roman" panose="02020603050405020304" pitchFamily="18" charset="0"/>
                <a:ea typeface="黑体" panose="02010609060101010101" pitchFamily="2" charset="-122"/>
                <a:cs typeface="+mn-cs"/>
              </a:rPr>
              <a:t>，</a:t>
            </a:r>
            <a:r>
              <a:rPr kumimoji="1" lang="en-US" altLang="zh-CN" sz="2000" kern="1200" dirty="0">
                <a:latin typeface="Times New Roman" panose="02020603050405020304" pitchFamily="18" charset="0"/>
                <a:ea typeface="黑体" panose="02010609060101010101" pitchFamily="2" charset="-122"/>
                <a:cs typeface="+mn-cs"/>
              </a:rPr>
              <a:t>v</a:t>
            </a:r>
            <a:r>
              <a:rPr kumimoji="1" lang="en-US" altLang="zh-CN" sz="2000" kern="1200" baseline="-30000" dirty="0">
                <a:latin typeface="Times New Roman" panose="02020603050405020304" pitchFamily="18" charset="0"/>
                <a:ea typeface="黑体" panose="02010609060101010101" pitchFamily="2" charset="-122"/>
                <a:cs typeface="+mn-cs"/>
              </a:rPr>
              <a:t>i1</a:t>
            </a:r>
            <a:r>
              <a:rPr kumimoji="1" lang="en-US" altLang="zh-CN" sz="2000" kern="1200" dirty="0">
                <a:latin typeface="Times New Roman" panose="02020603050405020304" pitchFamily="18" charset="0"/>
                <a:ea typeface="黑体" panose="02010609060101010101" pitchFamily="2" charset="-122"/>
                <a:cs typeface="+mn-cs"/>
              </a:rPr>
              <a:t> , v</a:t>
            </a:r>
            <a:r>
              <a:rPr kumimoji="1" lang="en-US" altLang="zh-CN" sz="2000" kern="1200" baseline="-30000" dirty="0">
                <a:latin typeface="Times New Roman" panose="02020603050405020304" pitchFamily="18" charset="0"/>
                <a:ea typeface="黑体" panose="02010609060101010101" pitchFamily="2" charset="-122"/>
                <a:cs typeface="+mn-cs"/>
              </a:rPr>
              <a:t>1</a:t>
            </a:r>
            <a:r>
              <a:rPr kumimoji="1" lang="zh-CN" altLang="en-US" sz="2000" kern="1200" dirty="0">
                <a:latin typeface="Times New Roman" panose="02020603050405020304" pitchFamily="18" charset="0"/>
                <a:ea typeface="黑体" panose="02010609060101010101" pitchFamily="2" charset="-122"/>
                <a:cs typeface="+mn-cs"/>
              </a:rPr>
              <a:t>）如图所示。</a:t>
            </a:r>
            <a:endParaRPr kumimoji="1" lang="zh-CN" altLang="en-US" sz="2000" kern="1200" dirty="0">
              <a:latin typeface="Times New Roman" panose="02020603050405020304" pitchFamily="18" charset="0"/>
              <a:ea typeface="黑体" panose="02010609060101010101" pitchFamily="2" charset="-122"/>
              <a:cs typeface="+mn-cs"/>
            </a:endParaRPr>
          </a:p>
        </p:txBody>
      </p:sp>
      <p:sp>
        <p:nvSpPr>
          <p:cNvPr id="1143811" name="AutoShape 3"/>
          <p:cNvSpPr/>
          <p:nvPr/>
        </p:nvSpPr>
        <p:spPr>
          <a:xfrm>
            <a:off x="2220913" y="4779963"/>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143812" name="AutoShape 4"/>
          <p:cNvSpPr/>
          <p:nvPr/>
        </p:nvSpPr>
        <p:spPr>
          <a:xfrm>
            <a:off x="2754313" y="4779963"/>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143813" name="AutoShape 5"/>
          <p:cNvSpPr/>
          <p:nvPr/>
        </p:nvSpPr>
        <p:spPr>
          <a:xfrm>
            <a:off x="3287713" y="4779963"/>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143814" name="AutoShape 6"/>
          <p:cNvSpPr/>
          <p:nvPr/>
        </p:nvSpPr>
        <p:spPr>
          <a:xfrm>
            <a:off x="3821113" y="4779963"/>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143815" name="AutoShape 7"/>
          <p:cNvSpPr/>
          <p:nvPr/>
        </p:nvSpPr>
        <p:spPr>
          <a:xfrm>
            <a:off x="4430713" y="4779963"/>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143816" name="AutoShape 8"/>
          <p:cNvSpPr/>
          <p:nvPr/>
        </p:nvSpPr>
        <p:spPr>
          <a:xfrm>
            <a:off x="5954713" y="4779963"/>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143817" name="AutoShape 9"/>
          <p:cNvSpPr/>
          <p:nvPr/>
        </p:nvSpPr>
        <p:spPr>
          <a:xfrm>
            <a:off x="4964113" y="4779963"/>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143818" name="AutoShape 10"/>
          <p:cNvSpPr/>
          <p:nvPr/>
        </p:nvSpPr>
        <p:spPr>
          <a:xfrm>
            <a:off x="5421313" y="4779963"/>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143819" name="AutoShape 11"/>
          <p:cNvSpPr/>
          <p:nvPr/>
        </p:nvSpPr>
        <p:spPr>
          <a:xfrm>
            <a:off x="6411913" y="4779963"/>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143820" name="AutoShape 12"/>
          <p:cNvSpPr/>
          <p:nvPr/>
        </p:nvSpPr>
        <p:spPr>
          <a:xfrm>
            <a:off x="6869113" y="4779963"/>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143821" name="AutoShape 13"/>
          <p:cNvSpPr/>
          <p:nvPr/>
        </p:nvSpPr>
        <p:spPr>
          <a:xfrm>
            <a:off x="7326313" y="4779963"/>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143822" name="Text Box 14"/>
          <p:cNvSpPr txBox="1"/>
          <p:nvPr/>
        </p:nvSpPr>
        <p:spPr>
          <a:xfrm>
            <a:off x="1763713" y="4246563"/>
            <a:ext cx="4381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tx2"/>
                </a:solidFill>
                <a:latin typeface="Times New Roman" panose="02020603050405020304" pitchFamily="18" charset="0"/>
              </a:rPr>
              <a:t>v</a:t>
            </a:r>
            <a:r>
              <a:rPr lang="en-US" altLang="zh-CN" sz="2400" baseline="-25000" dirty="0">
                <a:solidFill>
                  <a:schemeClr val="tx2"/>
                </a:solidFill>
                <a:latin typeface="Times New Roman" panose="02020603050405020304" pitchFamily="18" charset="0"/>
              </a:rPr>
              <a:t>1</a:t>
            </a:r>
            <a:endParaRPr lang="en-US" altLang="zh-CN" sz="2400" baseline="-25000" dirty="0">
              <a:solidFill>
                <a:schemeClr val="tx2"/>
              </a:solidFill>
              <a:latin typeface="Times New Roman" panose="02020603050405020304" pitchFamily="18" charset="0"/>
            </a:endParaRPr>
          </a:p>
        </p:txBody>
      </p:sp>
      <p:sp>
        <p:nvSpPr>
          <p:cNvPr id="1143823" name="Text Box 15"/>
          <p:cNvSpPr txBox="1"/>
          <p:nvPr/>
        </p:nvSpPr>
        <p:spPr>
          <a:xfrm>
            <a:off x="7478713" y="4246563"/>
            <a:ext cx="4381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tx2"/>
                </a:solidFill>
                <a:latin typeface="Times New Roman" panose="02020603050405020304" pitchFamily="18" charset="0"/>
              </a:rPr>
              <a:t>v</a:t>
            </a:r>
            <a:r>
              <a:rPr lang="en-US" altLang="zh-CN" sz="2400" baseline="-25000" dirty="0">
                <a:solidFill>
                  <a:schemeClr val="tx2"/>
                </a:solidFill>
                <a:latin typeface="Times New Roman" panose="02020603050405020304" pitchFamily="18" charset="0"/>
              </a:rPr>
              <a:t>p</a:t>
            </a:r>
            <a:endParaRPr lang="en-US" altLang="zh-CN" sz="2400" baseline="-25000" dirty="0">
              <a:solidFill>
                <a:schemeClr val="tx2"/>
              </a:solidFill>
              <a:latin typeface="Times New Roman" panose="02020603050405020304" pitchFamily="18" charset="0"/>
            </a:endParaRPr>
          </a:p>
        </p:txBody>
      </p:sp>
      <p:sp>
        <p:nvSpPr>
          <p:cNvPr id="1143824" name="Line 16"/>
          <p:cNvSpPr/>
          <p:nvPr/>
        </p:nvSpPr>
        <p:spPr>
          <a:xfrm>
            <a:off x="2220913" y="4856163"/>
            <a:ext cx="1066800" cy="0"/>
          </a:xfrm>
          <a:prstGeom prst="line">
            <a:avLst/>
          </a:prstGeom>
          <a:ln w="12700" cap="sq" cmpd="sng">
            <a:solidFill>
              <a:srgbClr val="000066"/>
            </a:solidFill>
            <a:prstDash val="solid"/>
            <a:headEnd type="none" w="sm" len="sm"/>
            <a:tailEnd type="none" w="sm" len="sm"/>
          </a:ln>
        </p:spPr>
      </p:sp>
      <p:sp>
        <p:nvSpPr>
          <p:cNvPr id="1143825" name="Line 17"/>
          <p:cNvSpPr/>
          <p:nvPr/>
        </p:nvSpPr>
        <p:spPr>
          <a:xfrm>
            <a:off x="3363913" y="4856163"/>
            <a:ext cx="457200" cy="0"/>
          </a:xfrm>
          <a:prstGeom prst="line">
            <a:avLst/>
          </a:prstGeom>
          <a:ln w="12700" cap="flat" cmpd="sng">
            <a:solidFill>
              <a:srgbClr val="000066"/>
            </a:solidFill>
            <a:prstDash val="sysDot"/>
            <a:headEnd type="none" w="sm" len="sm"/>
            <a:tailEnd type="none" w="sm" len="sm"/>
          </a:ln>
        </p:spPr>
      </p:sp>
      <p:sp>
        <p:nvSpPr>
          <p:cNvPr id="1143826" name="Line 18"/>
          <p:cNvSpPr/>
          <p:nvPr/>
        </p:nvSpPr>
        <p:spPr>
          <a:xfrm>
            <a:off x="3821113" y="4856163"/>
            <a:ext cx="609600" cy="0"/>
          </a:xfrm>
          <a:prstGeom prst="line">
            <a:avLst/>
          </a:prstGeom>
          <a:ln w="12700" cap="sq" cmpd="sng">
            <a:solidFill>
              <a:srgbClr val="000066"/>
            </a:solidFill>
            <a:prstDash val="solid"/>
            <a:headEnd type="none" w="sm" len="sm"/>
            <a:tailEnd type="none" w="sm" len="sm"/>
          </a:ln>
        </p:spPr>
      </p:sp>
      <p:sp>
        <p:nvSpPr>
          <p:cNvPr id="1143827" name="Line 19"/>
          <p:cNvSpPr/>
          <p:nvPr/>
        </p:nvSpPr>
        <p:spPr>
          <a:xfrm>
            <a:off x="4500563" y="4868863"/>
            <a:ext cx="457200" cy="0"/>
          </a:xfrm>
          <a:prstGeom prst="line">
            <a:avLst/>
          </a:prstGeom>
          <a:ln w="12700" cap="flat" cmpd="sng">
            <a:solidFill>
              <a:srgbClr val="000066"/>
            </a:solidFill>
            <a:prstDash val="sysDot"/>
            <a:headEnd type="none" w="sm" len="sm"/>
            <a:tailEnd type="none" w="sm" len="sm"/>
          </a:ln>
        </p:spPr>
      </p:sp>
      <p:sp>
        <p:nvSpPr>
          <p:cNvPr id="1143828" name="Line 20"/>
          <p:cNvSpPr/>
          <p:nvPr/>
        </p:nvSpPr>
        <p:spPr>
          <a:xfrm>
            <a:off x="6030913" y="4856163"/>
            <a:ext cx="457200" cy="0"/>
          </a:xfrm>
          <a:prstGeom prst="line">
            <a:avLst/>
          </a:prstGeom>
          <a:ln w="12700" cap="flat" cmpd="sng">
            <a:solidFill>
              <a:srgbClr val="000066"/>
            </a:solidFill>
            <a:prstDash val="sysDot"/>
            <a:headEnd type="none" w="sm" len="sm"/>
            <a:tailEnd type="none" w="sm" len="sm"/>
          </a:ln>
        </p:spPr>
      </p:sp>
      <p:sp>
        <p:nvSpPr>
          <p:cNvPr id="1143829" name="Line 21"/>
          <p:cNvSpPr/>
          <p:nvPr/>
        </p:nvSpPr>
        <p:spPr>
          <a:xfrm>
            <a:off x="5040313" y="4856163"/>
            <a:ext cx="914400" cy="0"/>
          </a:xfrm>
          <a:prstGeom prst="line">
            <a:avLst/>
          </a:prstGeom>
          <a:ln w="12700" cap="sq" cmpd="sng">
            <a:solidFill>
              <a:srgbClr val="000066"/>
            </a:solidFill>
            <a:prstDash val="solid"/>
            <a:headEnd type="none" w="sm" len="sm"/>
            <a:tailEnd type="none" w="sm" len="sm"/>
          </a:ln>
        </p:spPr>
      </p:sp>
      <p:sp>
        <p:nvSpPr>
          <p:cNvPr id="1143830" name="Line 22"/>
          <p:cNvSpPr/>
          <p:nvPr/>
        </p:nvSpPr>
        <p:spPr>
          <a:xfrm>
            <a:off x="6488113" y="4856163"/>
            <a:ext cx="838200" cy="0"/>
          </a:xfrm>
          <a:prstGeom prst="line">
            <a:avLst/>
          </a:prstGeom>
          <a:ln w="12700" cap="sq" cmpd="sng">
            <a:solidFill>
              <a:srgbClr val="000066"/>
            </a:solidFill>
            <a:prstDash val="solid"/>
            <a:headEnd type="none" w="sm" len="sm"/>
            <a:tailEnd type="none" w="sm" len="sm"/>
          </a:ln>
        </p:spPr>
      </p:sp>
      <p:sp>
        <p:nvSpPr>
          <p:cNvPr id="1143831" name="Text Box 23"/>
          <p:cNvSpPr txBox="1"/>
          <p:nvPr/>
        </p:nvSpPr>
        <p:spPr>
          <a:xfrm>
            <a:off x="2449513" y="4246563"/>
            <a:ext cx="4381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tx2"/>
                </a:solidFill>
                <a:latin typeface="Times New Roman" panose="02020603050405020304" pitchFamily="18" charset="0"/>
              </a:rPr>
              <a:t>v</a:t>
            </a:r>
            <a:r>
              <a:rPr lang="en-US" altLang="zh-CN" sz="2400" baseline="-25000" dirty="0">
                <a:solidFill>
                  <a:schemeClr val="tx2"/>
                </a:solidFill>
                <a:latin typeface="Times New Roman" panose="02020603050405020304" pitchFamily="18" charset="0"/>
              </a:rPr>
              <a:t>2</a:t>
            </a:r>
            <a:endParaRPr lang="en-US" altLang="zh-CN" sz="2400" baseline="-25000" dirty="0">
              <a:solidFill>
                <a:schemeClr val="tx2"/>
              </a:solidFill>
              <a:latin typeface="Times New Roman" panose="02020603050405020304" pitchFamily="18" charset="0"/>
            </a:endParaRPr>
          </a:p>
        </p:txBody>
      </p:sp>
      <p:sp>
        <p:nvSpPr>
          <p:cNvPr id="1143832" name="Text Box 24"/>
          <p:cNvSpPr txBox="1"/>
          <p:nvPr/>
        </p:nvSpPr>
        <p:spPr>
          <a:xfrm>
            <a:off x="4705350" y="4246563"/>
            <a:ext cx="56356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tx2"/>
                </a:solidFill>
                <a:latin typeface="Times New Roman" panose="02020603050405020304" pitchFamily="18" charset="0"/>
              </a:rPr>
              <a:t>v</a:t>
            </a:r>
            <a:r>
              <a:rPr lang="en-US" altLang="zh-CN" sz="2400" baseline="-25000" dirty="0">
                <a:solidFill>
                  <a:schemeClr val="tx2"/>
                </a:solidFill>
                <a:latin typeface="Times New Roman" panose="02020603050405020304" pitchFamily="18" charset="0"/>
              </a:rPr>
              <a:t>i-1</a:t>
            </a:r>
            <a:endParaRPr lang="en-US" altLang="zh-CN" sz="2400" baseline="-25000" dirty="0">
              <a:solidFill>
                <a:schemeClr val="tx2"/>
              </a:solidFill>
              <a:latin typeface="Times New Roman" panose="02020603050405020304" pitchFamily="18" charset="0"/>
            </a:endParaRPr>
          </a:p>
        </p:txBody>
      </p:sp>
      <p:sp>
        <p:nvSpPr>
          <p:cNvPr id="1143833" name="Text Box 25"/>
          <p:cNvSpPr txBox="1"/>
          <p:nvPr/>
        </p:nvSpPr>
        <p:spPr>
          <a:xfrm>
            <a:off x="5314950" y="4246563"/>
            <a:ext cx="39370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tx2"/>
                </a:solidFill>
                <a:latin typeface="Times New Roman" panose="02020603050405020304" pitchFamily="18" charset="0"/>
              </a:rPr>
              <a:t>v</a:t>
            </a:r>
            <a:r>
              <a:rPr lang="en-US" altLang="zh-CN" sz="2400" baseline="-25000" dirty="0">
                <a:solidFill>
                  <a:schemeClr val="tx2"/>
                </a:solidFill>
                <a:latin typeface="Times New Roman" panose="02020603050405020304" pitchFamily="18" charset="0"/>
              </a:rPr>
              <a:t>i</a:t>
            </a:r>
            <a:endParaRPr lang="en-US" altLang="zh-CN" sz="2400" baseline="-25000" dirty="0">
              <a:solidFill>
                <a:schemeClr val="tx2"/>
              </a:solidFill>
              <a:latin typeface="Times New Roman" panose="02020603050405020304" pitchFamily="18" charset="0"/>
            </a:endParaRPr>
          </a:p>
        </p:txBody>
      </p:sp>
      <p:sp>
        <p:nvSpPr>
          <p:cNvPr id="1143834" name="Freeform 26"/>
          <p:cNvSpPr/>
          <p:nvPr/>
        </p:nvSpPr>
        <p:spPr>
          <a:xfrm>
            <a:off x="4964113" y="4094163"/>
            <a:ext cx="2362200" cy="685800"/>
          </a:xfrm>
          <a:custGeom>
            <a:avLst/>
            <a:gdLst>
              <a:gd name="txL" fmla="*/ 0 w 1488"/>
              <a:gd name="txT" fmla="*/ 0 h 432"/>
              <a:gd name="txR" fmla="*/ 1488 w 1488"/>
              <a:gd name="txB" fmla="*/ 432 h 432"/>
            </a:gdLst>
            <a:ahLst/>
            <a:cxnLst>
              <a:cxn ang="0">
                <a:pos x="0" y="2147483646"/>
              </a:cxn>
              <a:cxn ang="0">
                <a:pos x="2147483646" y="0"/>
              </a:cxn>
              <a:cxn ang="0">
                <a:pos x="2147483646" y="2147483646"/>
              </a:cxn>
            </a:cxnLst>
            <a:rect l="txL" t="txT" r="txR" b="txB"/>
            <a:pathLst>
              <a:path w="1488" h="432">
                <a:moveTo>
                  <a:pt x="0" y="432"/>
                </a:moveTo>
                <a:cubicBezTo>
                  <a:pt x="260" y="216"/>
                  <a:pt x="520" y="0"/>
                  <a:pt x="768" y="0"/>
                </a:cubicBezTo>
                <a:cubicBezTo>
                  <a:pt x="1016" y="0"/>
                  <a:pt x="1368" y="360"/>
                  <a:pt x="1488" y="432"/>
                </a:cubicBezTo>
              </a:path>
            </a:pathLst>
          </a:custGeom>
          <a:noFill/>
          <a:ln w="12700" cap="sq" cmpd="sng">
            <a:solidFill>
              <a:srgbClr val="000066">
                <a:alpha val="100000"/>
              </a:srgbClr>
            </a:solidFill>
            <a:prstDash val="solid"/>
            <a:round/>
            <a:headEnd type="none" w="sm" len="sm"/>
            <a:tailEnd type="none" w="sm" len="sm"/>
          </a:ln>
        </p:spPr>
        <p:txBody>
          <a:bodyPr/>
          <a:p>
            <a:endParaRPr lang="zh-CN" altLang="en-US"/>
          </a:p>
        </p:txBody>
      </p:sp>
      <p:sp>
        <p:nvSpPr>
          <p:cNvPr id="1143835" name="Freeform 27"/>
          <p:cNvSpPr/>
          <p:nvPr/>
        </p:nvSpPr>
        <p:spPr>
          <a:xfrm>
            <a:off x="2195513" y="4868863"/>
            <a:ext cx="3276600" cy="685800"/>
          </a:xfrm>
          <a:custGeom>
            <a:avLst/>
            <a:gdLst>
              <a:gd name="txL" fmla="*/ 0 w 2064"/>
              <a:gd name="txT" fmla="*/ 0 h 432"/>
              <a:gd name="txR" fmla="*/ 2064 w 2064"/>
              <a:gd name="txB" fmla="*/ 432 h 432"/>
            </a:gdLst>
            <a:ahLst/>
            <a:cxnLst>
              <a:cxn ang="0">
                <a:pos x="0" y="0"/>
              </a:cxn>
              <a:cxn ang="0">
                <a:pos x="2147483646" y="2147483646"/>
              </a:cxn>
              <a:cxn ang="0">
                <a:pos x="2147483646" y="0"/>
              </a:cxn>
            </a:cxnLst>
            <a:rect l="txL" t="txT" r="txR" b="txB"/>
            <a:pathLst>
              <a:path w="2064" h="432">
                <a:moveTo>
                  <a:pt x="0" y="0"/>
                </a:moveTo>
                <a:cubicBezTo>
                  <a:pt x="380" y="216"/>
                  <a:pt x="760" y="432"/>
                  <a:pt x="1104" y="432"/>
                </a:cubicBezTo>
                <a:cubicBezTo>
                  <a:pt x="1448" y="432"/>
                  <a:pt x="1756" y="216"/>
                  <a:pt x="2064" y="0"/>
                </a:cubicBezTo>
              </a:path>
            </a:pathLst>
          </a:custGeom>
          <a:noFill/>
          <a:ln w="12700" cap="sq" cmpd="sng">
            <a:solidFill>
              <a:srgbClr val="000066">
                <a:alpha val="100000"/>
              </a:srgbClr>
            </a:solidFill>
            <a:prstDash val="solid"/>
            <a:round/>
            <a:headEnd type="none" w="sm" len="sm"/>
            <a:tailEnd type="none" w="sm" len="sm"/>
          </a:ln>
        </p:spPr>
        <p:txBody>
          <a:bodyPr/>
          <a:p>
            <a:endParaRPr lang="zh-CN" altLang="en-US"/>
          </a:p>
        </p:txBody>
      </p:sp>
      <p:sp>
        <p:nvSpPr>
          <p:cNvPr id="1143836" name="Freeform 28"/>
          <p:cNvSpPr/>
          <p:nvPr/>
        </p:nvSpPr>
        <p:spPr>
          <a:xfrm>
            <a:off x="2220913" y="4005263"/>
            <a:ext cx="5372100" cy="1689100"/>
          </a:xfrm>
          <a:custGeom>
            <a:avLst/>
            <a:gdLst>
              <a:gd name="txL" fmla="*/ 0 w 3384"/>
              <a:gd name="txT" fmla="*/ 0 h 1064"/>
              <a:gd name="txR" fmla="*/ 3384 w 3384"/>
              <a:gd name="txB" fmla="*/ 1064 h 1064"/>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txL" t="txT" r="txR" b="txB"/>
            <a:pathLst>
              <a:path w="3384" h="1064">
                <a:moveTo>
                  <a:pt x="0" y="488"/>
                </a:moveTo>
                <a:cubicBezTo>
                  <a:pt x="652" y="528"/>
                  <a:pt x="1304" y="568"/>
                  <a:pt x="1728" y="488"/>
                </a:cubicBezTo>
                <a:cubicBezTo>
                  <a:pt x="2152" y="408"/>
                  <a:pt x="2280" y="0"/>
                  <a:pt x="2544" y="8"/>
                </a:cubicBezTo>
                <a:cubicBezTo>
                  <a:pt x="2808" y="16"/>
                  <a:pt x="3384" y="440"/>
                  <a:pt x="3312" y="536"/>
                </a:cubicBezTo>
                <a:cubicBezTo>
                  <a:pt x="3240" y="632"/>
                  <a:pt x="2488" y="496"/>
                  <a:pt x="2112" y="584"/>
                </a:cubicBezTo>
                <a:cubicBezTo>
                  <a:pt x="1736" y="672"/>
                  <a:pt x="1408" y="1064"/>
                  <a:pt x="1056" y="1064"/>
                </a:cubicBezTo>
                <a:cubicBezTo>
                  <a:pt x="704" y="1064"/>
                  <a:pt x="352" y="824"/>
                  <a:pt x="0" y="584"/>
                </a:cubicBezTo>
              </a:path>
            </a:pathLst>
          </a:custGeom>
          <a:noFill/>
          <a:ln w="38100" cap="sq" cmpd="sng">
            <a:solidFill>
              <a:srgbClr val="FF3300">
                <a:alpha val="100000"/>
              </a:srgbClr>
            </a:solidFill>
            <a:prstDash val="solid"/>
            <a:round/>
            <a:headEnd type="none" w="sm" len="sm"/>
            <a:tailEnd type="none" w="sm" len="sm"/>
          </a:ln>
        </p:spPr>
        <p:txBody>
          <a:bodyPr/>
          <a:p>
            <a:endParaRPr lang="zh-CN" altLang="en-US"/>
          </a:p>
        </p:txBody>
      </p:sp>
      <p:sp>
        <p:nvSpPr>
          <p:cNvPr id="37917"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0">
                                            <p:txEl>
                                              <p:charRg st="0" end="5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3810">
                                            <p:txEl>
                                              <p:charRg st="58" end="1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3810">
                                            <p:txEl>
                                              <p:charRg st="113" end="15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3810">
                                            <p:txEl>
                                              <p:charRg st="158" end="20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3810">
                                            <p:txEl>
                                              <p:charRg st="206" end="27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43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438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4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438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38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438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438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438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438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438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438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438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438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438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438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438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438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438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438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438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438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438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438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4383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438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1143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0" grpId="0" build="p"/>
      <p:bldP spid="1143811" grpId="0" animBg="1"/>
      <p:bldP spid="1143812" grpId="0" animBg="1"/>
      <p:bldP spid="1143813" grpId="0" animBg="1"/>
      <p:bldP spid="1143814" grpId="0" animBg="1"/>
      <p:bldP spid="1143815" grpId="0" animBg="1"/>
      <p:bldP spid="1143816" grpId="0" animBg="1"/>
      <p:bldP spid="1143817" grpId="0" animBg="1"/>
      <p:bldP spid="1143818" grpId="0" animBg="1"/>
      <p:bldP spid="1143819" grpId="0" animBg="1"/>
      <p:bldP spid="1143820" grpId="0" animBg="1"/>
      <p:bldP spid="1143821" grpId="0" animBg="1"/>
      <p:bldP spid="1143822" grpId="0"/>
      <p:bldP spid="1143823" grpId="0"/>
      <p:bldP spid="1143831" grpId="0"/>
      <p:bldP spid="1143832" grpId="0"/>
      <p:bldP spid="11438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idx="1" hasCustomPrompt="1"/>
          </p:nvPr>
        </p:nvSpPr>
        <p:spPr>
          <a:xfrm>
            <a:off x="250825" y="1341438"/>
            <a:ext cx="8569325" cy="3024187"/>
          </a:xfrm>
        </p:spPr>
        <p:txBody>
          <a:bodyPr vert="horz" wrap="square" lIns="91440" tIns="45720" rIns="91440" bIns="45720" anchor="t" anchorCtr="0"/>
          <a:p>
            <a:pPr algn="just" eaLnBrk="1" hangingPunct="1">
              <a:spcBef>
                <a:spcPct val="0"/>
              </a:spcBef>
              <a:buSzPct val="60000"/>
            </a:pPr>
            <a:r>
              <a:rPr kumimoji="1" lang="en-US" altLang="zh-CN" sz="1800" kern="1200" dirty="0">
                <a:solidFill>
                  <a:schemeClr val="accent2"/>
                </a:solidFill>
                <a:latin typeface="Times New Roman" panose="02020603050405020304" pitchFamily="18" charset="0"/>
                <a:ea typeface="黑体" panose="02010609060101010101" pitchFamily="2" charset="-122"/>
                <a:cs typeface="+mn-cs"/>
              </a:rPr>
              <a:t>	</a:t>
            </a:r>
            <a:r>
              <a:rPr kumimoji="1" lang="zh-CN" altLang="en-US" sz="2400" kern="1200" dirty="0">
                <a:latin typeface="Times New Roman" panose="02020603050405020304" pitchFamily="18" charset="0"/>
                <a:ea typeface="黑体" panose="02010609060101010101" pitchFamily="2" charset="-122"/>
                <a:cs typeface="+mn-cs"/>
              </a:rPr>
              <a:t>考虑</a:t>
            </a:r>
            <a:r>
              <a:rPr kumimoji="1" lang="en-US" altLang="zh-CN" sz="2400"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中这条包含</a:t>
            </a:r>
            <a:r>
              <a:rPr kumimoji="1" lang="en-US" altLang="zh-CN" sz="2400" kern="1200" dirty="0">
                <a:latin typeface="Times New Roman" panose="02020603050405020304" pitchFamily="18" charset="0"/>
                <a:ea typeface="黑体" panose="02010609060101010101" pitchFamily="2" charset="-122"/>
                <a:cs typeface="+mn-cs"/>
              </a:rPr>
              <a:t>v</a:t>
            </a:r>
            <a:r>
              <a:rPr kumimoji="1" lang="en-US" altLang="zh-CN" sz="2400" kern="1200" baseline="-300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v</a:t>
            </a:r>
            <a:r>
              <a:rPr kumimoji="1" lang="en-US" altLang="zh-CN" sz="2400" kern="1200" baseline="-30000" dirty="0">
                <a:latin typeface="Times New Roman" panose="02020603050405020304" pitchFamily="18" charset="0"/>
                <a:ea typeface="黑体" panose="02010609060101010101" pitchFamily="2" charset="-122"/>
                <a:cs typeface="+mn-cs"/>
              </a:rPr>
              <a:t>2</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v</a:t>
            </a:r>
            <a:r>
              <a:rPr kumimoji="1" lang="en-US" altLang="zh-CN" sz="2400" kern="1200" baseline="-30000" dirty="0">
                <a:latin typeface="Times New Roman" panose="02020603050405020304" pitchFamily="18" charset="0"/>
                <a:ea typeface="黑体" panose="02010609060101010101" pitchFamily="2" charset="-122"/>
                <a:cs typeface="+mn-cs"/>
              </a:rPr>
              <a:t>p</a:t>
            </a:r>
            <a:r>
              <a:rPr kumimoji="1" lang="zh-CN" altLang="en-US" sz="2400" kern="1200" dirty="0">
                <a:latin typeface="Times New Roman" panose="02020603050405020304" pitchFamily="18" charset="0"/>
                <a:ea typeface="黑体" panose="02010609060101010101" pitchFamily="2" charset="-122"/>
                <a:cs typeface="+mn-cs"/>
              </a:rPr>
              <a:t>、长度为</a:t>
            </a:r>
            <a:r>
              <a:rPr kumimoji="1" lang="en-US" altLang="zh-CN" sz="2400" kern="1200" dirty="0">
                <a:latin typeface="Times New Roman" panose="02020603050405020304" pitchFamily="18" charset="0"/>
                <a:ea typeface="黑体" panose="02010609060101010101" pitchFamily="2" charset="-122"/>
                <a:cs typeface="+mn-cs"/>
              </a:rPr>
              <a:t>p</a:t>
            </a:r>
            <a:r>
              <a:rPr kumimoji="1" lang="zh-CN" altLang="en-US" sz="2400" kern="1200" dirty="0">
                <a:latin typeface="Times New Roman" panose="02020603050405020304" pitchFamily="18" charset="0"/>
                <a:ea typeface="黑体" panose="02010609060101010101" pitchFamily="2" charset="-122"/>
                <a:cs typeface="+mn-cs"/>
              </a:rPr>
              <a:t>的回路。</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   由于</a:t>
            </a:r>
            <a:r>
              <a:rPr kumimoji="1" lang="en-US" altLang="zh-CN" sz="2400" kern="1200" dirty="0">
                <a:latin typeface="Times New Roman" panose="02020603050405020304" pitchFamily="18" charset="0"/>
                <a:ea typeface="黑体" panose="02010609060101010101" pitchFamily="2" charset="-122"/>
                <a:cs typeface="+mn-cs"/>
              </a:rPr>
              <a:t>p&lt;n</a:t>
            </a:r>
            <a:r>
              <a:rPr kumimoji="1" lang="zh-CN" altLang="en-US" sz="2400" kern="1200" dirty="0">
                <a:latin typeface="Times New Roman" panose="02020603050405020304" pitchFamily="18" charset="0"/>
                <a:ea typeface="黑体" panose="02010609060101010101" pitchFamily="2" charset="-122"/>
                <a:cs typeface="+mn-cs"/>
              </a:rPr>
              <a:t>，故</a:t>
            </a:r>
            <a:r>
              <a:rPr kumimoji="1" lang="zh-CN" altLang="en-US" sz="2400" u="sng" kern="1200" dirty="0">
                <a:solidFill>
                  <a:schemeClr val="tx2"/>
                </a:solidFill>
                <a:latin typeface="Times New Roman" panose="02020603050405020304" pitchFamily="18" charset="0"/>
                <a:ea typeface="黑体" panose="02010609060101010101" pitchFamily="2" charset="-122"/>
                <a:cs typeface="+mn-cs"/>
              </a:rPr>
              <a:t>必有回路外结点</a:t>
            </a:r>
            <a:r>
              <a:rPr kumimoji="1" lang="en-US" altLang="zh-CN" sz="2400" u="sng" kern="1200" dirty="0">
                <a:solidFill>
                  <a:schemeClr val="tx2"/>
                </a:solidFill>
                <a:latin typeface="Times New Roman" panose="02020603050405020304" pitchFamily="18" charset="0"/>
                <a:ea typeface="黑体" panose="02010609060101010101" pitchFamily="2" charset="-122"/>
                <a:cs typeface="+mn-cs"/>
              </a:rPr>
              <a:t>v</a:t>
            </a:r>
            <a:r>
              <a:rPr kumimoji="1" lang="zh-CN" altLang="en-US" sz="2400" u="sng" kern="1200" dirty="0">
                <a:solidFill>
                  <a:schemeClr val="tx2"/>
                </a:solidFill>
                <a:latin typeface="Times New Roman" panose="02020603050405020304" pitchFamily="18" charset="0"/>
                <a:ea typeface="黑体" panose="02010609060101010101" pitchFamily="2" charset="-122"/>
                <a:cs typeface="+mn-cs"/>
              </a:rPr>
              <a:t>与回路上结点</a:t>
            </a:r>
            <a:r>
              <a:rPr kumimoji="1" lang="en-US" altLang="zh-CN" sz="2400" u="sng" kern="1200" dirty="0">
                <a:solidFill>
                  <a:schemeClr val="tx2"/>
                </a:solidFill>
                <a:latin typeface="Times New Roman" panose="02020603050405020304" pitchFamily="18" charset="0"/>
                <a:ea typeface="黑体" panose="02010609060101010101" pitchFamily="2" charset="-122"/>
                <a:cs typeface="+mn-cs"/>
              </a:rPr>
              <a:t>(</a:t>
            </a:r>
            <a:r>
              <a:rPr kumimoji="1" lang="zh-CN" altLang="en-US" sz="2400" u="sng" kern="1200" dirty="0">
                <a:solidFill>
                  <a:schemeClr val="tx2"/>
                </a:solidFill>
                <a:latin typeface="Times New Roman" panose="02020603050405020304" pitchFamily="18" charset="0"/>
                <a:ea typeface="黑体" panose="02010609060101010101" pitchFamily="2" charset="-122"/>
                <a:cs typeface="+mn-cs"/>
              </a:rPr>
              <a:t>例如</a:t>
            </a:r>
            <a:r>
              <a:rPr kumimoji="1" lang="en-US" altLang="zh-CN" sz="2400" u="sng" kern="1200" dirty="0">
                <a:solidFill>
                  <a:schemeClr val="tx2"/>
                </a:solidFill>
                <a:latin typeface="Times New Roman" panose="02020603050405020304" pitchFamily="18" charset="0"/>
                <a:ea typeface="黑体" panose="02010609060101010101" pitchFamily="2" charset="-122"/>
                <a:cs typeface="+mn-cs"/>
              </a:rPr>
              <a:t>v</a:t>
            </a:r>
            <a:r>
              <a:rPr kumimoji="1" lang="en-US" altLang="zh-CN" sz="2400" u="sng" kern="1200" baseline="-30000" dirty="0">
                <a:solidFill>
                  <a:schemeClr val="tx2"/>
                </a:solidFill>
                <a:latin typeface="Times New Roman" panose="02020603050405020304" pitchFamily="18" charset="0"/>
                <a:ea typeface="黑体" panose="02010609060101010101" pitchFamily="2" charset="-122"/>
                <a:cs typeface="+mn-cs"/>
              </a:rPr>
              <a:t>k</a:t>
            </a:r>
            <a:r>
              <a:rPr kumimoji="1" lang="en-US" altLang="zh-CN" sz="2400" u="sng" kern="1200" dirty="0">
                <a:solidFill>
                  <a:schemeClr val="tx2"/>
                </a:solidFill>
                <a:latin typeface="Times New Roman" panose="02020603050405020304" pitchFamily="18" charset="0"/>
                <a:ea typeface="黑体" panose="02010609060101010101" pitchFamily="2" charset="-122"/>
                <a:cs typeface="+mn-cs"/>
              </a:rPr>
              <a:t>)</a:t>
            </a:r>
            <a:r>
              <a:rPr kumimoji="1" lang="zh-CN" altLang="en-US" sz="2400" u="sng" kern="1200" dirty="0">
                <a:solidFill>
                  <a:schemeClr val="tx2"/>
                </a:solidFill>
                <a:latin typeface="Times New Roman" panose="02020603050405020304" pitchFamily="18" charset="0"/>
                <a:ea typeface="黑体" panose="02010609060101010101" pitchFamily="2" charset="-122"/>
                <a:cs typeface="+mn-cs"/>
              </a:rPr>
              <a:t>相邻</a:t>
            </a:r>
            <a:r>
              <a:rPr kumimoji="1" lang="zh-CN" altLang="en-US" sz="2400" kern="1200" dirty="0">
                <a:latin typeface="Times New Roman" panose="02020603050405020304" pitchFamily="18" charset="0"/>
                <a:ea typeface="黑体" panose="02010609060101010101" pitchFamily="2" charset="-122"/>
                <a:cs typeface="+mn-cs"/>
              </a:rPr>
              <a:t>，如图所示，可以得到一条长度为</a:t>
            </a:r>
            <a:r>
              <a:rPr kumimoji="1" lang="en-US" altLang="zh-CN" sz="2400" kern="1200" dirty="0">
                <a:latin typeface="Times New Roman" panose="02020603050405020304" pitchFamily="18" charset="0"/>
                <a:ea typeface="黑体" panose="02010609060101010101" pitchFamily="2" charset="-122"/>
                <a:cs typeface="+mn-cs"/>
              </a:rPr>
              <a:t>p</a:t>
            </a:r>
            <a:r>
              <a:rPr kumimoji="1" lang="zh-CN" altLang="en-US" sz="2400" kern="1200" dirty="0">
                <a:latin typeface="Times New Roman" panose="02020603050405020304" pitchFamily="18" charset="0"/>
                <a:ea typeface="黑体" panose="02010609060101010101" pitchFamily="2" charset="-122"/>
                <a:cs typeface="+mn-cs"/>
              </a:rPr>
              <a:t>的、包含</a:t>
            </a:r>
            <a:r>
              <a:rPr kumimoji="1" lang="en-US" altLang="zh-CN" sz="2400" kern="1200" dirty="0">
                <a:latin typeface="Times New Roman" panose="02020603050405020304" pitchFamily="18" charset="0"/>
                <a:ea typeface="黑体" panose="02010609060101010101" pitchFamily="2" charset="-122"/>
                <a:cs typeface="+mn-cs"/>
              </a:rPr>
              <a:t>v</a:t>
            </a:r>
            <a:r>
              <a:rPr kumimoji="1" lang="en-US" altLang="zh-CN" sz="2400" kern="1200" baseline="-300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v</a:t>
            </a:r>
            <a:r>
              <a:rPr kumimoji="1" lang="en-US" altLang="zh-CN" sz="2400" kern="1200" baseline="-30000" dirty="0">
                <a:latin typeface="Times New Roman" panose="02020603050405020304" pitchFamily="18" charset="0"/>
                <a:ea typeface="黑体" panose="02010609060101010101" pitchFamily="2" charset="-122"/>
                <a:cs typeface="+mn-cs"/>
              </a:rPr>
              <a:t>2</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v</a:t>
            </a:r>
            <a:r>
              <a:rPr kumimoji="1" lang="en-US" altLang="zh-CN" sz="2400" kern="1200" baseline="-30000" dirty="0">
                <a:latin typeface="Times New Roman" panose="02020603050405020304" pitchFamily="18" charset="0"/>
                <a:ea typeface="黑体" panose="02010609060101010101" pitchFamily="2" charset="-122"/>
                <a:cs typeface="+mn-cs"/>
              </a:rPr>
              <a:t>p</a:t>
            </a:r>
            <a:r>
              <a:rPr kumimoji="1" lang="zh-CN" altLang="en-US" sz="2400" kern="1200" dirty="0">
                <a:latin typeface="Times New Roman" panose="02020603050405020304" pitchFamily="18" charset="0"/>
                <a:ea typeface="黑体" panose="02010609060101010101" pitchFamily="2" charset="-122"/>
                <a:cs typeface="+mn-cs"/>
              </a:rPr>
              <a:t>的通路：</a:t>
            </a:r>
            <a:r>
              <a:rPr kumimoji="1" lang="en-US" altLang="zh-CN" sz="2400" kern="1200" dirty="0">
                <a:latin typeface="Times New Roman" panose="02020603050405020304" pitchFamily="18" charset="0"/>
                <a:ea typeface="黑体" panose="02010609060101010101" pitchFamily="2" charset="-122"/>
                <a:cs typeface="+mn-cs"/>
              </a:rPr>
              <a:t>(v, v</a:t>
            </a:r>
            <a:r>
              <a:rPr kumimoji="1" lang="en-US" altLang="zh-CN" sz="2400" kern="1200" baseline="-30000" dirty="0">
                <a:latin typeface="Times New Roman" panose="02020603050405020304" pitchFamily="18" charset="0"/>
                <a:ea typeface="黑体" panose="02010609060101010101" pitchFamily="2" charset="-122"/>
                <a:cs typeface="+mn-cs"/>
              </a:rPr>
              <a:t>k</a:t>
            </a:r>
            <a:r>
              <a:rPr kumimoji="1" lang="en-US" altLang="zh-CN" sz="2400" kern="1200" dirty="0">
                <a:latin typeface="Times New Roman" panose="02020603050405020304" pitchFamily="18" charset="0"/>
                <a:ea typeface="黑体" panose="02010609060101010101" pitchFamily="2" charset="-122"/>
                <a:cs typeface="+mn-cs"/>
              </a:rPr>
              <a:t> ,v</a:t>
            </a:r>
            <a:r>
              <a:rPr kumimoji="1" lang="en-US" altLang="zh-CN" sz="2400" kern="1200" baseline="-30000" dirty="0">
                <a:latin typeface="Times New Roman" panose="02020603050405020304" pitchFamily="18" charset="0"/>
                <a:ea typeface="黑体" panose="02010609060101010101" pitchFamily="2" charset="-122"/>
                <a:cs typeface="+mn-cs"/>
              </a:rPr>
              <a:t>k-1</a:t>
            </a:r>
            <a:r>
              <a:rPr kumimoji="1" lang="en-US" altLang="zh-CN" sz="2400" kern="1200" dirty="0">
                <a:latin typeface="Times New Roman" panose="02020603050405020304" pitchFamily="18" charset="0"/>
                <a:ea typeface="黑体" panose="02010609060101010101" pitchFamily="2" charset="-122"/>
                <a:cs typeface="+mn-cs"/>
              </a:rPr>
              <a:t>,…, v</a:t>
            </a:r>
            <a:r>
              <a:rPr kumimoji="1" lang="en-US" altLang="zh-CN" sz="2400" kern="1200" baseline="-30000" dirty="0">
                <a:latin typeface="Times New Roman" panose="02020603050405020304" pitchFamily="18" charset="0"/>
                <a:ea typeface="黑体" panose="02010609060101010101" pitchFamily="2" charset="-122"/>
                <a:cs typeface="+mn-cs"/>
              </a:rPr>
              <a:t>1</a:t>
            </a:r>
            <a:r>
              <a:rPr kumimoji="1" lang="en-US" altLang="zh-CN" sz="2400" kern="1200" dirty="0">
                <a:latin typeface="Times New Roman" panose="02020603050405020304" pitchFamily="18" charset="0"/>
                <a:ea typeface="黑体" panose="02010609060101010101" pitchFamily="2" charset="-122"/>
                <a:cs typeface="+mn-cs"/>
              </a:rPr>
              <a:t>,v</a:t>
            </a:r>
            <a:r>
              <a:rPr kumimoji="1" lang="en-US" altLang="zh-CN" sz="2400" kern="1200" baseline="-30000" dirty="0">
                <a:latin typeface="Times New Roman" panose="02020603050405020304" pitchFamily="18" charset="0"/>
                <a:ea typeface="黑体" panose="02010609060101010101" pitchFamily="2" charset="-122"/>
                <a:cs typeface="+mn-cs"/>
              </a:rPr>
              <a:t>i1</a:t>
            </a:r>
            <a:r>
              <a:rPr kumimoji="1" lang="en-US" altLang="zh-CN" sz="2400" kern="1200" dirty="0">
                <a:latin typeface="Times New Roman" panose="02020603050405020304" pitchFamily="18" charset="0"/>
                <a:ea typeface="黑体" panose="02010609060101010101" pitchFamily="2" charset="-122"/>
                <a:cs typeface="+mn-cs"/>
              </a:rPr>
              <a:t> ,v</a:t>
            </a:r>
            <a:r>
              <a:rPr kumimoji="1" lang="en-US" altLang="zh-CN" sz="2400" kern="1200" baseline="-30000" dirty="0">
                <a:latin typeface="Times New Roman" panose="02020603050405020304" pitchFamily="18" charset="0"/>
                <a:ea typeface="黑体" panose="02010609060101010101" pitchFamily="2" charset="-122"/>
                <a:cs typeface="+mn-cs"/>
              </a:rPr>
              <a:t>i1+1</a:t>
            </a:r>
            <a:r>
              <a:rPr kumimoji="1" lang="en-US" altLang="zh-CN" sz="2400" kern="1200" dirty="0">
                <a:latin typeface="Times New Roman" panose="02020603050405020304" pitchFamily="18" charset="0"/>
                <a:ea typeface="黑体" panose="02010609060101010101" pitchFamily="2" charset="-122"/>
                <a:cs typeface="+mn-cs"/>
              </a:rPr>
              <a:t>,…, v</a:t>
            </a:r>
            <a:r>
              <a:rPr kumimoji="1" lang="en-US" altLang="zh-CN" sz="2400" kern="1200" baseline="-30000" dirty="0">
                <a:latin typeface="Times New Roman" panose="02020603050405020304" pitchFamily="18" charset="0"/>
                <a:ea typeface="黑体" panose="02010609060101010101" pitchFamily="2" charset="-122"/>
                <a:cs typeface="+mn-cs"/>
              </a:rPr>
              <a:t>p</a:t>
            </a:r>
            <a:r>
              <a:rPr kumimoji="1" lang="en-US" altLang="zh-CN" sz="2400" kern="1200" dirty="0">
                <a:latin typeface="Times New Roman" panose="02020603050405020304" pitchFamily="18" charset="0"/>
                <a:ea typeface="黑体" panose="02010609060101010101" pitchFamily="2" charset="-122"/>
                <a:cs typeface="+mn-cs"/>
              </a:rPr>
              <a:t> ,v</a:t>
            </a:r>
            <a:r>
              <a:rPr kumimoji="1" lang="en-US" altLang="zh-CN" sz="2400" kern="1200" baseline="-30000" dirty="0">
                <a:latin typeface="Times New Roman" panose="02020603050405020304" pitchFamily="18" charset="0"/>
                <a:ea typeface="黑体" panose="02010609060101010101" pitchFamily="2" charset="-122"/>
                <a:cs typeface="+mn-cs"/>
              </a:rPr>
              <a:t>i1-1</a:t>
            </a:r>
            <a:r>
              <a:rPr kumimoji="1" lang="en-US" altLang="zh-CN" sz="2400" kern="1200" dirty="0">
                <a:latin typeface="Times New Roman" panose="02020603050405020304" pitchFamily="18" charset="0"/>
                <a:ea typeface="黑体" panose="02010609060101010101" pitchFamily="2" charset="-122"/>
                <a:cs typeface="+mn-cs"/>
              </a:rPr>
              <a:t> ,…, v</a:t>
            </a:r>
            <a:r>
              <a:rPr kumimoji="1" lang="en-US" altLang="zh-CN" sz="2400" kern="1200" baseline="-30000" dirty="0">
                <a:latin typeface="Times New Roman" panose="02020603050405020304" pitchFamily="18" charset="0"/>
                <a:ea typeface="黑体" panose="02010609060101010101" pitchFamily="2" charset="-122"/>
                <a:cs typeface="+mn-cs"/>
              </a:rPr>
              <a:t>k+1</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u="sng" kern="1200" dirty="0">
                <a:solidFill>
                  <a:schemeClr val="tx2"/>
                </a:solidFill>
                <a:latin typeface="Times New Roman" panose="02020603050405020304" pitchFamily="18" charset="0"/>
                <a:ea typeface="黑体" panose="02010609060101010101" pitchFamily="2" charset="-122"/>
                <a:cs typeface="+mn-cs"/>
              </a:rPr>
              <a:t>   扩充这一通路，直到</a:t>
            </a:r>
            <a:r>
              <a:rPr kumimoji="1" lang="en-US" altLang="zh-CN" sz="2400" u="sng" kern="1200" dirty="0">
                <a:solidFill>
                  <a:schemeClr val="tx2"/>
                </a:solidFill>
                <a:latin typeface="Times New Roman" panose="02020603050405020304" pitchFamily="18" charset="0"/>
                <a:ea typeface="黑体" panose="02010609060101010101" pitchFamily="2" charset="-122"/>
                <a:cs typeface="+mn-cs"/>
              </a:rPr>
              <a:t>P</a:t>
            </a:r>
            <a:r>
              <a:rPr kumimoji="1" lang="zh-CN" altLang="en-US" sz="2400" u="sng" kern="1200" dirty="0">
                <a:solidFill>
                  <a:schemeClr val="tx2"/>
                </a:solidFill>
                <a:latin typeface="Times New Roman" panose="02020603050405020304" pitchFamily="18" charset="0"/>
                <a:ea typeface="黑体" panose="02010609060101010101" pitchFamily="2" charset="-122"/>
                <a:cs typeface="+mn-cs"/>
              </a:rPr>
              <a:t>长度为</a:t>
            </a:r>
            <a:r>
              <a:rPr kumimoji="1" lang="en-US" altLang="zh-CN" sz="2400" u="sng" kern="1200" dirty="0">
                <a:solidFill>
                  <a:schemeClr val="tx2"/>
                </a:solidFill>
                <a:latin typeface="Times New Roman" panose="02020603050405020304" pitchFamily="18" charset="0"/>
                <a:ea typeface="黑体" panose="02010609060101010101" pitchFamily="2" charset="-122"/>
                <a:cs typeface="+mn-cs"/>
              </a:rPr>
              <a:t>n-1</a:t>
            </a:r>
            <a:endParaRPr kumimoji="1" lang="en-US" altLang="zh-CN" sz="2400" u="sng" kern="1200" dirty="0">
              <a:solidFill>
                <a:schemeClr val="tx2"/>
              </a:solidFill>
              <a:latin typeface="Times New Roman" panose="02020603050405020304" pitchFamily="18" charset="0"/>
              <a:ea typeface="黑体" panose="02010609060101010101" pitchFamily="2" charset="-122"/>
              <a:cs typeface="+mn-cs"/>
            </a:endParaRPr>
          </a:p>
        </p:txBody>
      </p:sp>
      <p:sp>
        <p:nvSpPr>
          <p:cNvPr id="38915" name="AutoShape 3"/>
          <p:cNvSpPr/>
          <p:nvPr/>
        </p:nvSpPr>
        <p:spPr>
          <a:xfrm>
            <a:off x="2149475" y="4584700"/>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16" name="AutoShape 4"/>
          <p:cNvSpPr/>
          <p:nvPr/>
        </p:nvSpPr>
        <p:spPr>
          <a:xfrm>
            <a:off x="2682875" y="4584700"/>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17" name="AutoShape 5"/>
          <p:cNvSpPr/>
          <p:nvPr/>
        </p:nvSpPr>
        <p:spPr>
          <a:xfrm>
            <a:off x="3216275" y="4584700"/>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18" name="AutoShape 6"/>
          <p:cNvSpPr/>
          <p:nvPr/>
        </p:nvSpPr>
        <p:spPr>
          <a:xfrm>
            <a:off x="3749675" y="4584700"/>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19" name="AutoShape 7"/>
          <p:cNvSpPr/>
          <p:nvPr/>
        </p:nvSpPr>
        <p:spPr>
          <a:xfrm>
            <a:off x="4359275" y="4584700"/>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20" name="AutoShape 8"/>
          <p:cNvSpPr/>
          <p:nvPr/>
        </p:nvSpPr>
        <p:spPr>
          <a:xfrm>
            <a:off x="5883275" y="4584700"/>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21" name="AutoShape 9"/>
          <p:cNvSpPr/>
          <p:nvPr/>
        </p:nvSpPr>
        <p:spPr>
          <a:xfrm>
            <a:off x="4892675" y="4584700"/>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22" name="AutoShape 10"/>
          <p:cNvSpPr/>
          <p:nvPr/>
        </p:nvSpPr>
        <p:spPr>
          <a:xfrm>
            <a:off x="5349875" y="4584700"/>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23" name="AutoShape 11"/>
          <p:cNvSpPr/>
          <p:nvPr/>
        </p:nvSpPr>
        <p:spPr>
          <a:xfrm>
            <a:off x="6340475" y="4584700"/>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24" name="AutoShape 12"/>
          <p:cNvSpPr/>
          <p:nvPr/>
        </p:nvSpPr>
        <p:spPr>
          <a:xfrm>
            <a:off x="6797675" y="4584700"/>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25" name="AutoShape 13"/>
          <p:cNvSpPr/>
          <p:nvPr/>
        </p:nvSpPr>
        <p:spPr>
          <a:xfrm>
            <a:off x="7254875" y="4584700"/>
            <a:ext cx="762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26" name="Text Box 14"/>
          <p:cNvSpPr txBox="1"/>
          <p:nvPr/>
        </p:nvSpPr>
        <p:spPr>
          <a:xfrm>
            <a:off x="1692275" y="4051300"/>
            <a:ext cx="4381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accent2"/>
                </a:solidFill>
                <a:latin typeface="Times New Roman" panose="02020603050405020304" pitchFamily="18" charset="0"/>
              </a:rPr>
              <a:t>v</a:t>
            </a:r>
            <a:r>
              <a:rPr lang="en-US" altLang="zh-CN" sz="2400" baseline="-25000" dirty="0">
                <a:solidFill>
                  <a:schemeClr val="accent2"/>
                </a:solidFill>
                <a:latin typeface="Times New Roman" panose="02020603050405020304" pitchFamily="18" charset="0"/>
              </a:rPr>
              <a:t>1</a:t>
            </a:r>
            <a:endParaRPr lang="en-US" altLang="zh-CN" sz="2400" baseline="-25000" dirty="0">
              <a:solidFill>
                <a:schemeClr val="accent2"/>
              </a:solidFill>
              <a:latin typeface="Times New Roman" panose="02020603050405020304" pitchFamily="18" charset="0"/>
            </a:endParaRPr>
          </a:p>
        </p:txBody>
      </p:sp>
      <p:sp>
        <p:nvSpPr>
          <p:cNvPr id="38927" name="Text Box 15"/>
          <p:cNvSpPr txBox="1"/>
          <p:nvPr/>
        </p:nvSpPr>
        <p:spPr>
          <a:xfrm>
            <a:off x="7235825" y="4038600"/>
            <a:ext cx="4381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accent2"/>
                </a:solidFill>
                <a:latin typeface="Times New Roman" panose="02020603050405020304" pitchFamily="18" charset="0"/>
              </a:rPr>
              <a:t>v</a:t>
            </a:r>
            <a:r>
              <a:rPr lang="en-US" altLang="zh-CN" sz="2400" baseline="-25000" dirty="0">
                <a:solidFill>
                  <a:schemeClr val="accent2"/>
                </a:solidFill>
                <a:latin typeface="Times New Roman" panose="02020603050405020304" pitchFamily="18" charset="0"/>
              </a:rPr>
              <a:t>p</a:t>
            </a:r>
            <a:endParaRPr lang="en-US" altLang="zh-CN" sz="2400" baseline="-25000" dirty="0">
              <a:solidFill>
                <a:schemeClr val="accent2"/>
              </a:solidFill>
              <a:latin typeface="Times New Roman" panose="02020603050405020304" pitchFamily="18" charset="0"/>
            </a:endParaRPr>
          </a:p>
        </p:txBody>
      </p:sp>
      <p:sp>
        <p:nvSpPr>
          <p:cNvPr id="38928" name="Line 16"/>
          <p:cNvSpPr/>
          <p:nvPr/>
        </p:nvSpPr>
        <p:spPr>
          <a:xfrm>
            <a:off x="2149475" y="4660900"/>
            <a:ext cx="1066800" cy="0"/>
          </a:xfrm>
          <a:prstGeom prst="line">
            <a:avLst/>
          </a:prstGeom>
          <a:ln w="12700" cap="sq" cmpd="sng">
            <a:solidFill>
              <a:srgbClr val="000066"/>
            </a:solidFill>
            <a:prstDash val="solid"/>
            <a:headEnd type="none" w="sm" len="sm"/>
            <a:tailEnd type="none" w="sm" len="sm"/>
          </a:ln>
        </p:spPr>
      </p:sp>
      <p:sp>
        <p:nvSpPr>
          <p:cNvPr id="38929" name="Line 17"/>
          <p:cNvSpPr/>
          <p:nvPr/>
        </p:nvSpPr>
        <p:spPr>
          <a:xfrm>
            <a:off x="3292475" y="4660900"/>
            <a:ext cx="457200" cy="0"/>
          </a:xfrm>
          <a:prstGeom prst="line">
            <a:avLst/>
          </a:prstGeom>
          <a:ln w="12700" cap="flat" cmpd="sng">
            <a:solidFill>
              <a:srgbClr val="000066"/>
            </a:solidFill>
            <a:prstDash val="sysDot"/>
            <a:headEnd type="none" w="sm" len="sm"/>
            <a:tailEnd type="none" w="sm" len="sm"/>
          </a:ln>
        </p:spPr>
      </p:sp>
      <p:sp>
        <p:nvSpPr>
          <p:cNvPr id="38930" name="Line 18"/>
          <p:cNvSpPr/>
          <p:nvPr/>
        </p:nvSpPr>
        <p:spPr>
          <a:xfrm>
            <a:off x="3749675" y="4660900"/>
            <a:ext cx="609600" cy="0"/>
          </a:xfrm>
          <a:prstGeom prst="line">
            <a:avLst/>
          </a:prstGeom>
          <a:ln w="12700" cap="sq" cmpd="sng">
            <a:solidFill>
              <a:srgbClr val="000066"/>
            </a:solidFill>
            <a:prstDash val="solid"/>
            <a:headEnd type="none" w="sm" len="sm"/>
            <a:tailEnd type="none" w="sm" len="sm"/>
          </a:ln>
        </p:spPr>
      </p:sp>
      <p:sp>
        <p:nvSpPr>
          <p:cNvPr id="38931" name="Line 19"/>
          <p:cNvSpPr/>
          <p:nvPr/>
        </p:nvSpPr>
        <p:spPr>
          <a:xfrm>
            <a:off x="4435475" y="4660900"/>
            <a:ext cx="457200" cy="0"/>
          </a:xfrm>
          <a:prstGeom prst="line">
            <a:avLst/>
          </a:prstGeom>
          <a:ln w="12700" cap="flat" cmpd="sng">
            <a:solidFill>
              <a:srgbClr val="000066"/>
            </a:solidFill>
            <a:prstDash val="sysDot"/>
            <a:headEnd type="none" w="sm" len="sm"/>
            <a:tailEnd type="none" w="sm" len="sm"/>
          </a:ln>
        </p:spPr>
      </p:sp>
      <p:sp>
        <p:nvSpPr>
          <p:cNvPr id="38932" name="Line 20"/>
          <p:cNvSpPr/>
          <p:nvPr/>
        </p:nvSpPr>
        <p:spPr>
          <a:xfrm>
            <a:off x="5959475" y="4660900"/>
            <a:ext cx="457200" cy="0"/>
          </a:xfrm>
          <a:prstGeom prst="line">
            <a:avLst/>
          </a:prstGeom>
          <a:ln w="12700" cap="flat" cmpd="sng">
            <a:solidFill>
              <a:srgbClr val="000066"/>
            </a:solidFill>
            <a:prstDash val="sysDot"/>
            <a:headEnd type="none" w="sm" len="sm"/>
            <a:tailEnd type="none" w="sm" len="sm"/>
          </a:ln>
        </p:spPr>
      </p:sp>
      <p:sp>
        <p:nvSpPr>
          <p:cNvPr id="38933" name="Line 21"/>
          <p:cNvSpPr/>
          <p:nvPr/>
        </p:nvSpPr>
        <p:spPr>
          <a:xfrm>
            <a:off x="4968875" y="4660900"/>
            <a:ext cx="914400" cy="0"/>
          </a:xfrm>
          <a:prstGeom prst="line">
            <a:avLst/>
          </a:prstGeom>
          <a:ln w="12700" cap="sq" cmpd="sng">
            <a:solidFill>
              <a:srgbClr val="000066"/>
            </a:solidFill>
            <a:prstDash val="solid"/>
            <a:headEnd type="none" w="sm" len="sm"/>
            <a:tailEnd type="none" w="sm" len="sm"/>
          </a:ln>
        </p:spPr>
      </p:sp>
      <p:sp>
        <p:nvSpPr>
          <p:cNvPr id="38934" name="Line 22"/>
          <p:cNvSpPr/>
          <p:nvPr/>
        </p:nvSpPr>
        <p:spPr>
          <a:xfrm>
            <a:off x="6416675" y="4660900"/>
            <a:ext cx="838200" cy="0"/>
          </a:xfrm>
          <a:prstGeom prst="line">
            <a:avLst/>
          </a:prstGeom>
          <a:ln w="12700" cap="sq" cmpd="sng">
            <a:solidFill>
              <a:srgbClr val="000066"/>
            </a:solidFill>
            <a:prstDash val="solid"/>
            <a:headEnd type="none" w="sm" len="sm"/>
            <a:tailEnd type="none" w="sm" len="sm"/>
          </a:ln>
        </p:spPr>
      </p:sp>
      <p:sp>
        <p:nvSpPr>
          <p:cNvPr id="38935" name="Text Box 23"/>
          <p:cNvSpPr txBox="1"/>
          <p:nvPr/>
        </p:nvSpPr>
        <p:spPr>
          <a:xfrm>
            <a:off x="2378075" y="4051300"/>
            <a:ext cx="4381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accent2"/>
                </a:solidFill>
                <a:latin typeface="Times New Roman" panose="02020603050405020304" pitchFamily="18" charset="0"/>
              </a:rPr>
              <a:t>v</a:t>
            </a:r>
            <a:r>
              <a:rPr lang="en-US" altLang="zh-CN" sz="2400" baseline="-25000" dirty="0">
                <a:solidFill>
                  <a:schemeClr val="accent2"/>
                </a:solidFill>
                <a:latin typeface="Times New Roman" panose="02020603050405020304" pitchFamily="18" charset="0"/>
              </a:rPr>
              <a:t>2</a:t>
            </a:r>
            <a:endParaRPr lang="en-US" altLang="zh-CN" sz="2400" baseline="-25000" dirty="0">
              <a:solidFill>
                <a:schemeClr val="accent2"/>
              </a:solidFill>
              <a:latin typeface="Times New Roman" panose="02020603050405020304" pitchFamily="18" charset="0"/>
            </a:endParaRPr>
          </a:p>
        </p:txBody>
      </p:sp>
      <p:sp>
        <p:nvSpPr>
          <p:cNvPr id="38936" name="Freeform 24"/>
          <p:cNvSpPr/>
          <p:nvPr/>
        </p:nvSpPr>
        <p:spPr>
          <a:xfrm>
            <a:off x="4892675" y="3898900"/>
            <a:ext cx="2362200" cy="685800"/>
          </a:xfrm>
          <a:custGeom>
            <a:avLst/>
            <a:gdLst>
              <a:gd name="txL" fmla="*/ 0 w 1488"/>
              <a:gd name="txT" fmla="*/ 0 h 432"/>
              <a:gd name="txR" fmla="*/ 1488 w 1488"/>
              <a:gd name="txB" fmla="*/ 432 h 432"/>
            </a:gdLst>
            <a:ahLst/>
            <a:cxnLst>
              <a:cxn ang="0">
                <a:pos x="0" y="2147483646"/>
              </a:cxn>
              <a:cxn ang="0">
                <a:pos x="2147483646" y="0"/>
              </a:cxn>
              <a:cxn ang="0">
                <a:pos x="2147483646" y="2147483646"/>
              </a:cxn>
            </a:cxnLst>
            <a:rect l="txL" t="txT" r="txR" b="txB"/>
            <a:pathLst>
              <a:path w="1488" h="432">
                <a:moveTo>
                  <a:pt x="0" y="432"/>
                </a:moveTo>
                <a:cubicBezTo>
                  <a:pt x="260" y="216"/>
                  <a:pt x="520" y="0"/>
                  <a:pt x="768" y="0"/>
                </a:cubicBezTo>
                <a:cubicBezTo>
                  <a:pt x="1016" y="0"/>
                  <a:pt x="1368" y="360"/>
                  <a:pt x="1488" y="432"/>
                </a:cubicBezTo>
              </a:path>
            </a:pathLst>
          </a:custGeom>
          <a:noFill/>
          <a:ln w="12700" cap="sq" cmpd="sng">
            <a:solidFill>
              <a:srgbClr val="000066">
                <a:alpha val="100000"/>
              </a:srgbClr>
            </a:solidFill>
            <a:prstDash val="solid"/>
            <a:round/>
            <a:headEnd type="none" w="sm" len="sm"/>
            <a:tailEnd type="none" w="sm" len="sm"/>
          </a:ln>
        </p:spPr>
        <p:txBody>
          <a:bodyPr/>
          <a:p>
            <a:endParaRPr lang="zh-CN" altLang="en-US"/>
          </a:p>
        </p:txBody>
      </p:sp>
      <p:sp>
        <p:nvSpPr>
          <p:cNvPr id="38937" name="Freeform 25"/>
          <p:cNvSpPr/>
          <p:nvPr/>
        </p:nvSpPr>
        <p:spPr>
          <a:xfrm>
            <a:off x="2149475" y="4660900"/>
            <a:ext cx="3276600" cy="685800"/>
          </a:xfrm>
          <a:custGeom>
            <a:avLst/>
            <a:gdLst>
              <a:gd name="txL" fmla="*/ 0 w 2064"/>
              <a:gd name="txT" fmla="*/ 0 h 432"/>
              <a:gd name="txR" fmla="*/ 2064 w 2064"/>
              <a:gd name="txB" fmla="*/ 432 h 432"/>
            </a:gdLst>
            <a:ahLst/>
            <a:cxnLst>
              <a:cxn ang="0">
                <a:pos x="0" y="0"/>
              </a:cxn>
              <a:cxn ang="0">
                <a:pos x="2147483646" y="2147483646"/>
              </a:cxn>
              <a:cxn ang="0">
                <a:pos x="2147483646" y="0"/>
              </a:cxn>
            </a:cxnLst>
            <a:rect l="txL" t="txT" r="txR" b="txB"/>
            <a:pathLst>
              <a:path w="2064" h="432">
                <a:moveTo>
                  <a:pt x="0" y="0"/>
                </a:moveTo>
                <a:cubicBezTo>
                  <a:pt x="380" y="216"/>
                  <a:pt x="760" y="432"/>
                  <a:pt x="1104" y="432"/>
                </a:cubicBezTo>
                <a:cubicBezTo>
                  <a:pt x="1448" y="432"/>
                  <a:pt x="1756" y="216"/>
                  <a:pt x="2064" y="0"/>
                </a:cubicBezTo>
              </a:path>
            </a:pathLst>
          </a:custGeom>
          <a:noFill/>
          <a:ln w="12700" cap="sq" cmpd="sng">
            <a:solidFill>
              <a:srgbClr val="000066">
                <a:alpha val="100000"/>
              </a:srgbClr>
            </a:solidFill>
            <a:prstDash val="solid"/>
            <a:round/>
            <a:headEnd type="none" w="sm" len="sm"/>
            <a:tailEnd type="none" w="sm" len="sm"/>
          </a:ln>
        </p:spPr>
        <p:txBody>
          <a:bodyPr/>
          <a:p>
            <a:endParaRPr lang="zh-CN" altLang="en-US"/>
          </a:p>
        </p:txBody>
      </p:sp>
      <p:sp>
        <p:nvSpPr>
          <p:cNvPr id="38938" name="Text Box 26"/>
          <p:cNvSpPr txBox="1"/>
          <p:nvPr/>
        </p:nvSpPr>
        <p:spPr>
          <a:xfrm>
            <a:off x="3749675" y="4038600"/>
            <a:ext cx="4381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accent2"/>
                </a:solidFill>
                <a:latin typeface="Times New Roman" panose="02020603050405020304" pitchFamily="18" charset="0"/>
              </a:rPr>
              <a:t>v</a:t>
            </a:r>
            <a:r>
              <a:rPr lang="en-US" altLang="zh-CN" sz="2400" baseline="-25000" dirty="0">
                <a:solidFill>
                  <a:schemeClr val="accent2"/>
                </a:solidFill>
                <a:latin typeface="Times New Roman" panose="02020603050405020304" pitchFamily="18" charset="0"/>
              </a:rPr>
              <a:t>k</a:t>
            </a:r>
            <a:endParaRPr lang="en-US" altLang="zh-CN" sz="2400" baseline="-25000" dirty="0">
              <a:solidFill>
                <a:schemeClr val="accent2"/>
              </a:solidFill>
              <a:latin typeface="Times New Roman" panose="02020603050405020304" pitchFamily="18" charset="0"/>
            </a:endParaRPr>
          </a:p>
        </p:txBody>
      </p:sp>
      <p:sp>
        <p:nvSpPr>
          <p:cNvPr id="38939" name="Text Box 27"/>
          <p:cNvSpPr txBox="1"/>
          <p:nvPr/>
        </p:nvSpPr>
        <p:spPr>
          <a:xfrm>
            <a:off x="4140200" y="4038600"/>
            <a:ext cx="6540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accent2"/>
                </a:solidFill>
                <a:latin typeface="Times New Roman" panose="02020603050405020304" pitchFamily="18" charset="0"/>
              </a:rPr>
              <a:t>v</a:t>
            </a:r>
            <a:r>
              <a:rPr lang="en-US" altLang="zh-CN" sz="2400" baseline="-25000" dirty="0">
                <a:solidFill>
                  <a:schemeClr val="accent2"/>
                </a:solidFill>
                <a:latin typeface="Times New Roman" panose="02020603050405020304" pitchFamily="18" charset="0"/>
              </a:rPr>
              <a:t>k+1</a:t>
            </a:r>
            <a:endParaRPr lang="en-US" altLang="zh-CN" sz="2400" baseline="-25000" dirty="0">
              <a:solidFill>
                <a:schemeClr val="accent2"/>
              </a:solidFill>
              <a:latin typeface="Times New Roman" panose="02020603050405020304" pitchFamily="18" charset="0"/>
            </a:endParaRPr>
          </a:p>
        </p:txBody>
      </p:sp>
      <p:sp>
        <p:nvSpPr>
          <p:cNvPr id="38940" name="Line 28"/>
          <p:cNvSpPr/>
          <p:nvPr/>
        </p:nvSpPr>
        <p:spPr>
          <a:xfrm>
            <a:off x="3806825" y="4038600"/>
            <a:ext cx="0" cy="533400"/>
          </a:xfrm>
          <a:prstGeom prst="line">
            <a:avLst/>
          </a:prstGeom>
          <a:ln w="12700" cap="sq" cmpd="sng">
            <a:solidFill>
              <a:schemeClr val="bg2"/>
            </a:solidFill>
            <a:prstDash val="solid"/>
            <a:headEnd type="none" w="sm" len="sm"/>
            <a:tailEnd type="none" w="sm" len="sm"/>
          </a:ln>
        </p:spPr>
      </p:sp>
      <p:sp>
        <p:nvSpPr>
          <p:cNvPr id="38941" name="AutoShape 29"/>
          <p:cNvSpPr/>
          <p:nvPr/>
        </p:nvSpPr>
        <p:spPr>
          <a:xfrm>
            <a:off x="3730625" y="3886200"/>
            <a:ext cx="152400" cy="152400"/>
          </a:xfrm>
          <a:prstGeom prst="flowChartConnector">
            <a:avLst/>
          </a:prstGeom>
          <a:noFill/>
          <a:ln w="12700" cap="sq" cmpd="sng">
            <a:solidFill>
              <a:srgbClr val="99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42" name="Text Box 30"/>
          <p:cNvSpPr txBox="1"/>
          <p:nvPr/>
        </p:nvSpPr>
        <p:spPr>
          <a:xfrm>
            <a:off x="3730625" y="3429000"/>
            <a:ext cx="3365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accent2"/>
                </a:solidFill>
                <a:latin typeface="Times New Roman" panose="02020603050405020304" pitchFamily="18" charset="0"/>
              </a:rPr>
              <a:t>v</a:t>
            </a:r>
            <a:endParaRPr lang="en-US" altLang="zh-CN" sz="2400" baseline="-25000" dirty="0">
              <a:solidFill>
                <a:schemeClr val="accent2"/>
              </a:solidFill>
              <a:latin typeface="Times New Roman" panose="02020603050405020304" pitchFamily="18" charset="0"/>
            </a:endParaRPr>
          </a:p>
        </p:txBody>
      </p:sp>
      <p:sp>
        <p:nvSpPr>
          <p:cNvPr id="1144863" name="Freeform 31"/>
          <p:cNvSpPr/>
          <p:nvPr/>
        </p:nvSpPr>
        <p:spPr>
          <a:xfrm>
            <a:off x="2016125" y="3683000"/>
            <a:ext cx="5486400" cy="1917700"/>
          </a:xfrm>
          <a:custGeom>
            <a:avLst/>
            <a:gdLst>
              <a:gd name="txL" fmla="*/ 0 w 3456"/>
              <a:gd name="txT" fmla="*/ 0 h 1208"/>
              <a:gd name="txR" fmla="*/ 3456 w 3456"/>
              <a:gd name="txB" fmla="*/ 1208 h 120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456" h="1208">
                <a:moveTo>
                  <a:pt x="1032" y="128"/>
                </a:moveTo>
                <a:cubicBezTo>
                  <a:pt x="1092" y="308"/>
                  <a:pt x="1152" y="488"/>
                  <a:pt x="984" y="560"/>
                </a:cubicBezTo>
                <a:cubicBezTo>
                  <a:pt x="816" y="632"/>
                  <a:pt x="0" y="456"/>
                  <a:pt x="24" y="560"/>
                </a:cubicBezTo>
                <a:cubicBezTo>
                  <a:pt x="48" y="664"/>
                  <a:pt x="768" y="1160"/>
                  <a:pt x="1128" y="1184"/>
                </a:cubicBezTo>
                <a:cubicBezTo>
                  <a:pt x="1488" y="1208"/>
                  <a:pt x="1808" y="784"/>
                  <a:pt x="2184" y="704"/>
                </a:cubicBezTo>
                <a:cubicBezTo>
                  <a:pt x="2560" y="624"/>
                  <a:pt x="3312" y="816"/>
                  <a:pt x="3384" y="704"/>
                </a:cubicBezTo>
                <a:cubicBezTo>
                  <a:pt x="3456" y="592"/>
                  <a:pt x="2880" y="64"/>
                  <a:pt x="2616" y="32"/>
                </a:cubicBezTo>
                <a:cubicBezTo>
                  <a:pt x="2352" y="0"/>
                  <a:pt x="2040" y="424"/>
                  <a:pt x="1800" y="512"/>
                </a:cubicBezTo>
                <a:cubicBezTo>
                  <a:pt x="1560" y="600"/>
                  <a:pt x="1368" y="580"/>
                  <a:pt x="1176" y="560"/>
                </a:cubicBezTo>
              </a:path>
            </a:pathLst>
          </a:custGeom>
          <a:noFill/>
          <a:ln w="38100" cap="sq" cmpd="sng">
            <a:solidFill>
              <a:srgbClr val="FF3300">
                <a:alpha val="100000"/>
              </a:srgbClr>
            </a:solidFill>
            <a:prstDash val="solid"/>
            <a:round/>
            <a:headEnd type="none" w="sm" len="sm"/>
            <a:tailEnd type="none" w="sm" len="sm"/>
          </a:ln>
        </p:spPr>
        <p:txBody>
          <a:bodyPr/>
          <a:p>
            <a:endParaRPr lang="zh-CN" altLang="en-US"/>
          </a:p>
        </p:txBody>
      </p:sp>
      <p:sp>
        <p:nvSpPr>
          <p:cNvPr id="38944" name="Rectangle 32"/>
          <p:cNvSpPr/>
          <p:nvPr/>
        </p:nvSpPr>
        <p:spPr>
          <a:xfrm>
            <a:off x="3862388" y="4546600"/>
            <a:ext cx="504825" cy="73025"/>
          </a:xfrm>
          <a:prstGeom prst="rect">
            <a:avLst/>
          </a:prstGeom>
          <a:solidFill>
            <a:schemeClr val="bg1"/>
          </a:solidFill>
          <a:ln w="9525">
            <a:noFill/>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38945" name="Text Box 33"/>
          <p:cNvSpPr txBox="1"/>
          <p:nvPr/>
        </p:nvSpPr>
        <p:spPr>
          <a:xfrm>
            <a:off x="4643438" y="4051300"/>
            <a:ext cx="563562"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accent2"/>
                </a:solidFill>
                <a:latin typeface="Times New Roman" panose="02020603050405020304" pitchFamily="18" charset="0"/>
              </a:rPr>
              <a:t>v</a:t>
            </a:r>
            <a:r>
              <a:rPr lang="en-US" altLang="zh-CN" sz="2400" baseline="-25000" dirty="0">
                <a:solidFill>
                  <a:schemeClr val="accent2"/>
                </a:solidFill>
                <a:latin typeface="Times New Roman" panose="02020603050405020304" pitchFamily="18" charset="0"/>
              </a:rPr>
              <a:t>i-1</a:t>
            </a:r>
            <a:endParaRPr lang="en-US" altLang="zh-CN" sz="2400" baseline="-25000" dirty="0">
              <a:solidFill>
                <a:schemeClr val="accent2"/>
              </a:solidFill>
              <a:latin typeface="Times New Roman" panose="02020603050405020304" pitchFamily="18" charset="0"/>
            </a:endParaRPr>
          </a:p>
        </p:txBody>
      </p:sp>
      <p:sp>
        <p:nvSpPr>
          <p:cNvPr id="38946" name="Text Box 34"/>
          <p:cNvSpPr txBox="1"/>
          <p:nvPr/>
        </p:nvSpPr>
        <p:spPr>
          <a:xfrm>
            <a:off x="5253038" y="4051300"/>
            <a:ext cx="39370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dirty="0">
                <a:solidFill>
                  <a:schemeClr val="accent2"/>
                </a:solidFill>
                <a:latin typeface="Times New Roman" panose="02020603050405020304" pitchFamily="18" charset="0"/>
              </a:rPr>
              <a:t>v</a:t>
            </a:r>
            <a:r>
              <a:rPr lang="en-US" altLang="zh-CN" sz="2400" baseline="-25000" dirty="0">
                <a:solidFill>
                  <a:schemeClr val="accent2"/>
                </a:solidFill>
                <a:latin typeface="Times New Roman" panose="02020603050405020304" pitchFamily="18" charset="0"/>
              </a:rPr>
              <a:t>i</a:t>
            </a:r>
            <a:endParaRPr lang="en-US" altLang="zh-CN" sz="2400" baseline="-25000" dirty="0">
              <a:solidFill>
                <a:schemeClr val="accent2"/>
              </a:solidFill>
              <a:latin typeface="Times New Roman" panose="02020603050405020304" pitchFamily="18" charset="0"/>
            </a:endParaRPr>
          </a:p>
        </p:txBody>
      </p:sp>
      <p:sp>
        <p:nvSpPr>
          <p:cNvPr id="38947"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4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idx="1" hasCustomPrompt="1"/>
          </p:nvPr>
        </p:nvSpPr>
        <p:spPr>
          <a:xfrm>
            <a:off x="468313" y="1401763"/>
            <a:ext cx="7772400" cy="4114800"/>
          </a:xfrm>
        </p:spPr>
        <p:txBody>
          <a:bodyPr vert="horz" wrap="square" lIns="91440" tIns="45720" rIns="91440" bIns="45720" anchor="t" anchorCtr="0"/>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容易看出，定理</a:t>
            </a:r>
            <a:r>
              <a:rPr kumimoji="1" lang="en-US" altLang="zh-CN" kern="1200" dirty="0">
                <a:latin typeface="Times New Roman" panose="02020603050405020304" pitchFamily="18" charset="0"/>
                <a:ea typeface="黑体" panose="02010609060101010101" pitchFamily="2" charset="-122"/>
                <a:cs typeface="+mn-cs"/>
              </a:rPr>
              <a:t>7-4.4</a:t>
            </a:r>
            <a:r>
              <a:rPr kumimoji="1" lang="zh-CN" altLang="en-US" kern="1200" dirty="0">
                <a:latin typeface="Times New Roman" panose="02020603050405020304" pitchFamily="18" charset="0"/>
                <a:ea typeface="黑体" panose="02010609060101010101" pitchFamily="2" charset="-122"/>
                <a:cs typeface="+mn-cs"/>
              </a:rPr>
              <a:t>的条件是图中的汉密尔顿路的存在的充分条件，但是并不是必要的条件。设图是</a:t>
            </a:r>
            <a:r>
              <a:rPr kumimoji="1" lang="en-US" altLang="zh-CN" i="1" kern="1200" dirty="0">
                <a:latin typeface="Times New Roman" panose="02020603050405020304" pitchFamily="18" charset="0"/>
                <a:ea typeface="黑体" panose="02010609060101010101" pitchFamily="2" charset="-122"/>
                <a:cs typeface="+mn-cs"/>
              </a:rPr>
              <a:t>n</a:t>
            </a:r>
            <a:r>
              <a:rPr kumimoji="1" lang="zh-CN" altLang="en-US" kern="1200" dirty="0">
                <a:latin typeface="Times New Roman" panose="02020603050405020304" pitchFamily="18" charset="0"/>
                <a:ea typeface="黑体" panose="02010609060101010101" pitchFamily="2" charset="-122"/>
                <a:cs typeface="+mn-cs"/>
              </a:rPr>
              <a:t>边形，如下图所示，其中</a:t>
            </a:r>
            <a:r>
              <a:rPr kumimoji="1" lang="en-US" altLang="zh-CN" i="1" kern="1200" dirty="0">
                <a:latin typeface="Times New Roman" panose="02020603050405020304" pitchFamily="18" charset="0"/>
                <a:ea typeface="黑体" panose="02010609060101010101" pitchFamily="2" charset="-122"/>
                <a:cs typeface="+mn-cs"/>
              </a:rPr>
              <a:t>n</a:t>
            </a:r>
            <a:r>
              <a:rPr kumimoji="1" lang="en-US" altLang="zh-CN" kern="1200" dirty="0">
                <a:latin typeface="Times New Roman" panose="02020603050405020304" pitchFamily="18" charset="0"/>
                <a:ea typeface="黑体" panose="02010609060101010101" pitchFamily="2" charset="-122"/>
                <a:cs typeface="+mn-cs"/>
              </a:rPr>
              <a:t>=6. </a:t>
            </a:r>
            <a:r>
              <a:rPr kumimoji="1" lang="zh-CN" altLang="en-US" kern="1200" dirty="0">
                <a:latin typeface="Times New Roman" panose="02020603050405020304" pitchFamily="18" charset="0"/>
                <a:ea typeface="黑体" panose="02010609060101010101" pitchFamily="2" charset="-122"/>
                <a:cs typeface="+mn-cs"/>
              </a:rPr>
              <a:t>虽然任何两个结点度数的和是</a:t>
            </a:r>
            <a:r>
              <a:rPr kumimoji="1" lang="en-US" altLang="zh-CN" kern="1200" dirty="0">
                <a:latin typeface="Times New Roman" panose="02020603050405020304" pitchFamily="18" charset="0"/>
                <a:ea typeface="黑体" panose="02010609060101010101" pitchFamily="2" charset="-122"/>
                <a:cs typeface="+mn-cs"/>
              </a:rPr>
              <a:t>4</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6</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，但在</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中有一条汉密尔顿路。</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39939" name="Freeform 3"/>
          <p:cNvSpPr/>
          <p:nvPr/>
        </p:nvSpPr>
        <p:spPr>
          <a:xfrm>
            <a:off x="3132138" y="3717925"/>
            <a:ext cx="2016125" cy="2303463"/>
          </a:xfrm>
          <a:custGeom>
            <a:avLst/>
            <a:gdLst>
              <a:gd name="txL" fmla="*/ 0 w 1270"/>
              <a:gd name="txT" fmla="*/ 0 h 1451"/>
              <a:gd name="txR" fmla="*/ 1270 w 1270"/>
              <a:gd name="txB" fmla="*/ 1451 h 1451"/>
            </a:gdLst>
            <a:ahLst/>
            <a:cxnLst>
              <a:cxn ang="0">
                <a:pos x="2147483646" y="0"/>
              </a:cxn>
              <a:cxn ang="0">
                <a:pos x="0" y="2147483646"/>
              </a:cxn>
              <a:cxn ang="0">
                <a:pos x="0" y="2147483646"/>
              </a:cxn>
              <a:cxn ang="0">
                <a:pos x="2147483646" y="2147483646"/>
              </a:cxn>
              <a:cxn ang="0">
                <a:pos x="2147483646" y="2147483646"/>
              </a:cxn>
              <a:cxn ang="0">
                <a:pos x="2147483646" y="2147483646"/>
              </a:cxn>
              <a:cxn ang="0">
                <a:pos x="2147483646" y="0"/>
              </a:cxn>
            </a:cxnLst>
            <a:rect l="txL" t="txT" r="txR" b="txB"/>
            <a:pathLst>
              <a:path w="1270" h="1451">
                <a:moveTo>
                  <a:pt x="635" y="0"/>
                </a:moveTo>
                <a:lnTo>
                  <a:pt x="0" y="499"/>
                </a:lnTo>
                <a:lnTo>
                  <a:pt x="0" y="1043"/>
                </a:lnTo>
                <a:lnTo>
                  <a:pt x="680" y="1451"/>
                </a:lnTo>
                <a:lnTo>
                  <a:pt x="1270" y="1088"/>
                </a:lnTo>
                <a:lnTo>
                  <a:pt x="1270" y="453"/>
                </a:lnTo>
                <a:lnTo>
                  <a:pt x="635" y="0"/>
                </a:lnTo>
                <a:close/>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39940"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idx="1" hasCustomPrompt="1"/>
          </p:nvPr>
        </p:nvSpPr>
        <p:spPr>
          <a:xfrm>
            <a:off x="611188" y="1401763"/>
            <a:ext cx="7772400" cy="4114800"/>
          </a:xfrm>
        </p:spPr>
        <p:txBody>
          <a:bodyPr vert="horz" wrap="square" lIns="91440" tIns="45720" rIns="91440" bIns="45720" anchor="t" anchorCtr="0"/>
          <a:p>
            <a:pPr eaLnBrk="1" hangingPunct="1">
              <a:spcBef>
                <a:spcPct val="0"/>
              </a:spcBef>
              <a:buSzPct val="60000"/>
            </a:pPr>
            <a:r>
              <a:rPr kumimoji="1" lang="zh-CN" altLang="en-US" kern="1200" dirty="0">
                <a:solidFill>
                  <a:srgbClr val="FF0000"/>
                </a:solidFill>
                <a:latin typeface="Times New Roman" panose="02020603050405020304" pitchFamily="18" charset="0"/>
                <a:ea typeface="黑体" panose="02010609060101010101" pitchFamily="2" charset="-122"/>
                <a:cs typeface="+mn-cs"/>
              </a:rPr>
              <a:t>例题</a:t>
            </a:r>
            <a:r>
              <a:rPr kumimoji="1" lang="en-US" altLang="zh-CN" kern="1200" dirty="0">
                <a:solidFill>
                  <a:srgbClr val="FF0000"/>
                </a:solidFill>
                <a:latin typeface="Times New Roman" panose="02020603050405020304" pitchFamily="18" charset="0"/>
                <a:ea typeface="黑体" panose="02010609060101010101" pitchFamily="2" charset="-122"/>
                <a:cs typeface="+mn-cs"/>
              </a:rPr>
              <a:t>1</a:t>
            </a:r>
            <a:r>
              <a:rPr kumimoji="1" lang="zh-CN" altLang="en-US"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  </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考虑在七天内安排七门功课的考试，使得同一位教师所任的两门课程考试不安排在接连的两天里，试证如果没有教师担任多于四门课程，则符合上述要求的考试安排总是可能的。</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40963"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idx="1" hasCustomPrompt="1"/>
          </p:nvPr>
        </p:nvSpPr>
        <p:spPr>
          <a:xfrm>
            <a:off x="684213" y="1474788"/>
            <a:ext cx="7772400" cy="4114800"/>
          </a:xfrm>
        </p:spPr>
        <p:txBody>
          <a:bodyPr vert="horz" wrap="square" lIns="91440" tIns="45720" rIns="91440" bIns="45720" anchor="t" anchorCtr="0"/>
          <a:p>
            <a:pPr algn="just" eaLnBrk="1" hangingPunct="1">
              <a:spcBef>
                <a:spcPct val="0"/>
              </a:spcBef>
              <a:buSzPct val="60000"/>
            </a:pPr>
            <a:r>
              <a:rPr kumimoji="1" lang="zh-CN" altLang="en-US" kern="1200" dirty="0">
                <a:solidFill>
                  <a:srgbClr val="FF0000"/>
                </a:solidFill>
                <a:latin typeface="Times New Roman" panose="02020603050405020304" pitchFamily="18" charset="0"/>
                <a:ea typeface="黑体" panose="02010609060101010101" pitchFamily="2" charset="-122"/>
                <a:cs typeface="+mn-cs"/>
              </a:rPr>
              <a:t>证明</a:t>
            </a:r>
            <a:r>
              <a:rPr kumimoji="1" lang="zh-CN" altLang="en-US" kern="1200" dirty="0">
                <a:latin typeface="Times New Roman" panose="02020603050405020304" pitchFamily="18" charset="0"/>
                <a:ea typeface="黑体" panose="02010609060101010101" pitchFamily="2" charset="-122"/>
                <a:cs typeface="+mn-cs"/>
              </a:rPr>
              <a:t>  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为七个结点的图，每一个结点对应一门功课的考试，如果这两个结点对应的课程的考试是由不同教师担任的，那么这两个结点之间有一条边，因为每个教师所任的课程不超过</a:t>
            </a:r>
            <a:r>
              <a:rPr kumimoji="1" lang="en-US" altLang="zh-CN" kern="1200" dirty="0">
                <a:latin typeface="Times New Roman" panose="02020603050405020304" pitchFamily="18" charset="0"/>
                <a:ea typeface="黑体" panose="02010609060101010101" pitchFamily="2" charset="-122"/>
                <a:cs typeface="+mn-cs"/>
              </a:rPr>
              <a:t>4</a:t>
            </a:r>
            <a:r>
              <a:rPr kumimoji="1" lang="zh-CN" altLang="en-US" kern="1200" dirty="0">
                <a:latin typeface="Times New Roman" panose="02020603050405020304" pitchFamily="18" charset="0"/>
                <a:ea typeface="黑体" panose="02010609060101010101" pitchFamily="2" charset="-122"/>
                <a:cs typeface="+mn-cs"/>
              </a:rPr>
              <a:t>，故每个结点的度数至少是</a:t>
            </a:r>
            <a:r>
              <a:rPr kumimoji="1" lang="en-US" altLang="zh-CN" kern="12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，任两个结点度数的和至少是</a:t>
            </a:r>
            <a:r>
              <a:rPr kumimoji="1" lang="en-US" altLang="zh-CN" kern="1200" dirty="0">
                <a:latin typeface="Times New Roman" panose="02020603050405020304" pitchFamily="18" charset="0"/>
                <a:ea typeface="黑体" panose="02010609060101010101" pitchFamily="2" charset="-122"/>
                <a:cs typeface="+mn-cs"/>
              </a:rPr>
              <a:t>6</a:t>
            </a:r>
            <a:r>
              <a:rPr kumimoji="1" lang="zh-CN" altLang="en-US" kern="1200" dirty="0">
                <a:latin typeface="Times New Roman" panose="02020603050405020304" pitchFamily="18" charset="0"/>
                <a:ea typeface="黑体" panose="02010609060101010101" pitchFamily="2" charset="-122"/>
                <a:cs typeface="+mn-cs"/>
              </a:rPr>
              <a:t>，故</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总包含一条汉密尔顿路，它对应于一个七门考试课目的一个适当安排。</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41987"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Rot="1" noChangeAspect="1" noMove="1" noResize="1" noEditPoints="1" noAdjustHandles="1" noChangeArrowheads="1" noChangeShapeType="1" noTextEdit="1"/>
          </p:cNvSpPr>
          <p:nvPr>
            <p:ph idx="1" hasCustomPrompt="1"/>
          </p:nvPr>
        </p:nvSpPr>
        <p:spPr bwMode="auto">
          <a:xfrm>
            <a:off x="468313" y="1341438"/>
            <a:ext cx="8153400" cy="5130800"/>
          </a:xfrm>
          <a:blipFill>
            <a:blip r:embed="rId1"/>
            <a:stretch>
              <a:fillRect l="-1197" t="-713" r="-4936" b="-713"/>
            </a:stretch>
          </a:blipFill>
          <a:effectLst/>
          <a:scene3d>
            <a:camera prst="orthographicFront"/>
            <a:lightRig rig="balanced" dir="t"/>
          </a:scene3d>
          <a:sp3d prstMaterial="plastic"/>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600" b="1" i="0" u="none" strike="noStrike" kern="1200" cap="none" spc="0" normalizeH="0" baseline="0" noProof="0">
                <a:ln>
                  <a:noFill/>
                </a:ln>
                <a:noFill/>
                <a:effectLst/>
                <a:uLnTx/>
                <a:uFillTx/>
                <a:latin typeface="Times New Roman" panose="02020603050405020304" pitchFamily="18" charset="0"/>
                <a:ea typeface="黑体" panose="02010609060101010101" pitchFamily="2" charset="-122"/>
                <a:cs typeface="+mn-cs"/>
              </a:rPr>
              <a:t> </a:t>
            </a:r>
            <a:endParaRPr kumimoji="1" lang="zh-CN" altLang="en-US" sz="2600" b="1" i="0" u="none" strike="noStrike" kern="1200" cap="none" spc="0" normalizeH="0" baseline="0" noProof="0">
              <a:ln>
                <a:noFill/>
              </a:ln>
              <a:noFill/>
              <a:effectLst/>
              <a:uLnTx/>
              <a:uFillTx/>
              <a:latin typeface="Times New Roman" panose="02020603050405020304" pitchFamily="18" charset="0"/>
              <a:ea typeface="黑体" panose="02010609060101010101" pitchFamily="2" charset="-122"/>
              <a:cs typeface="+mn-cs"/>
            </a:endParaRPr>
          </a:p>
        </p:txBody>
      </p:sp>
      <p:sp>
        <p:nvSpPr>
          <p:cNvPr id="43011"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323850" y="1052513"/>
            <a:ext cx="7772400" cy="762000"/>
          </a:xfrm>
        </p:spPr>
        <p:txBody>
          <a:bodyPr vert="horz" wrap="square" lIns="91440" tIns="45720" rIns="91440" bIns="45720" anchor="b" anchorCtr="0"/>
          <a:p>
            <a:pPr algn="just" eaLnBrk="1" hangingPunct="1"/>
            <a:r>
              <a:rPr kumimoji="1" lang="zh-CN" altLang="en-US" kern="1200" dirty="0">
                <a:latin typeface="黑体" panose="02010609060101010101" pitchFamily="2" charset="-122"/>
                <a:ea typeface="黑体" panose="02010609060101010101" pitchFamily="2" charset="-122"/>
                <a:cs typeface="+mj-cs"/>
              </a:rPr>
              <a:t>图</a:t>
            </a:r>
            <a:r>
              <a:rPr kumimoji="1" lang="en-US" altLang="zh-CN" kern="1200" dirty="0">
                <a:latin typeface="黑体" panose="02010609060101010101" pitchFamily="2" charset="-122"/>
                <a:ea typeface="黑体" panose="02010609060101010101" pitchFamily="2" charset="-122"/>
                <a:cs typeface="+mj-cs"/>
              </a:rPr>
              <a:t>7-4.2</a:t>
            </a:r>
            <a:r>
              <a:rPr kumimoji="1" lang="zh-CN" altLang="en-US" kern="1200" dirty="0">
                <a:latin typeface="黑体" panose="02010609060101010101" pitchFamily="2" charset="-122"/>
                <a:ea typeface="黑体" panose="02010609060101010101" pitchFamily="2" charset="-122"/>
                <a:cs typeface="+mj-cs"/>
              </a:rPr>
              <a:t>为七桥问题的图。</a:t>
            </a:r>
            <a:endParaRPr kumimoji="1" lang="zh-CN" altLang="en-US" kern="1200" dirty="0">
              <a:latin typeface="黑体" panose="02010609060101010101" pitchFamily="2" charset="-122"/>
              <a:ea typeface="黑体" panose="02010609060101010101" pitchFamily="2" charset="-122"/>
              <a:cs typeface="+mj-cs"/>
            </a:endParaRPr>
          </a:p>
        </p:txBody>
      </p:sp>
      <p:sp>
        <p:nvSpPr>
          <p:cNvPr id="7171" name="Rectangle 3"/>
          <p:cNvSpPr>
            <a:spLocks noGrp="1"/>
          </p:cNvSpPr>
          <p:nvPr>
            <p:ph idx="1" hasCustomPrompt="1"/>
          </p:nvPr>
        </p:nvSpPr>
        <p:spPr>
          <a:xfrm>
            <a:off x="685800" y="4343400"/>
            <a:ext cx="7772400" cy="2057400"/>
          </a:xfrm>
        </p:spPr>
        <p:txBody>
          <a:bodyPr vert="horz" wrap="square" lIns="91440" tIns="45720" rIns="91440" bIns="45720" anchor="t" anchorCtr="0"/>
          <a:p>
            <a:pPr indent="476250"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图中的结点</a:t>
            </a:r>
            <a:r>
              <a:rPr kumimoji="1" lang="en-US" altLang="zh-CN" i="1" kern="1200" dirty="0">
                <a:latin typeface="Times New Roman" panose="02020603050405020304" pitchFamily="18" charset="0"/>
                <a:ea typeface="黑体" panose="02010609060101010101" pitchFamily="2" charset="-122"/>
                <a:cs typeface="+mn-cs"/>
              </a:rPr>
              <a:t>A</a:t>
            </a:r>
            <a:r>
              <a:rPr kumimoji="1" lang="zh-CN" altLang="en-US" i="1"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B</a:t>
            </a:r>
            <a:r>
              <a:rPr kumimoji="1" lang="zh-CN" altLang="en-US" i="1"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C</a:t>
            </a:r>
            <a:r>
              <a:rPr kumimoji="1" lang="zh-CN" altLang="en-US" i="1"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D</a:t>
            </a:r>
            <a:r>
              <a:rPr kumimoji="1" lang="zh-CN" altLang="en-US" kern="1200" dirty="0">
                <a:latin typeface="Times New Roman" panose="02020603050405020304" pitchFamily="18" charset="0"/>
                <a:ea typeface="黑体" panose="02010609060101010101" pitchFamily="2" charset="-122"/>
                <a:cs typeface="+mn-cs"/>
              </a:rPr>
              <a:t>表示四块地，而边表示七座桥。哥尼斯堡七桥问题是在图中找寻经过每一条边且仅一次而回到原地的通路。</a:t>
            </a:r>
            <a:endParaRPr kumimoji="1" lang="zh-CN" altLang="en-US" kern="1200" dirty="0">
              <a:latin typeface="Times New Roman" panose="02020603050405020304" pitchFamily="18" charset="0"/>
              <a:ea typeface="黑体" panose="02010609060101010101" pitchFamily="2" charset="-122"/>
              <a:cs typeface="+mn-cs"/>
            </a:endParaRPr>
          </a:p>
        </p:txBody>
      </p:sp>
      <p:grpSp>
        <p:nvGrpSpPr>
          <p:cNvPr id="7172" name="Group 4"/>
          <p:cNvGrpSpPr/>
          <p:nvPr/>
        </p:nvGrpSpPr>
        <p:grpSpPr>
          <a:xfrm>
            <a:off x="2843213" y="1857375"/>
            <a:ext cx="3313112" cy="2459038"/>
            <a:chOff x="3264" y="2928"/>
            <a:chExt cx="1296" cy="1175"/>
          </a:xfrm>
        </p:grpSpPr>
        <p:sp>
          <p:nvSpPr>
            <p:cNvPr id="7174" name="Oval 5"/>
            <p:cNvSpPr/>
            <p:nvPr/>
          </p:nvSpPr>
          <p:spPr>
            <a:xfrm>
              <a:off x="3456" y="3552"/>
              <a:ext cx="96" cy="96"/>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7175" name="Oval 6"/>
            <p:cNvSpPr/>
            <p:nvPr/>
          </p:nvSpPr>
          <p:spPr>
            <a:xfrm>
              <a:off x="3744" y="3168"/>
              <a:ext cx="96" cy="96"/>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7176" name="Oval 7"/>
            <p:cNvSpPr/>
            <p:nvPr/>
          </p:nvSpPr>
          <p:spPr>
            <a:xfrm>
              <a:off x="3744" y="3888"/>
              <a:ext cx="96" cy="96"/>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7177" name="Oval 8"/>
            <p:cNvSpPr/>
            <p:nvPr/>
          </p:nvSpPr>
          <p:spPr>
            <a:xfrm>
              <a:off x="4176" y="3552"/>
              <a:ext cx="96" cy="96"/>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7178" name="Line 9"/>
            <p:cNvSpPr/>
            <p:nvPr/>
          </p:nvSpPr>
          <p:spPr>
            <a:xfrm flipV="1">
              <a:off x="3792" y="3600"/>
              <a:ext cx="432" cy="336"/>
            </a:xfrm>
            <a:prstGeom prst="line">
              <a:avLst/>
            </a:prstGeom>
            <a:ln w="9525" cap="flat" cmpd="sng">
              <a:solidFill>
                <a:schemeClr val="tx1"/>
              </a:solidFill>
              <a:prstDash val="solid"/>
              <a:miter/>
              <a:headEnd type="none" w="med" len="med"/>
              <a:tailEnd type="none" w="med" len="med"/>
            </a:ln>
          </p:spPr>
        </p:sp>
        <p:sp>
          <p:nvSpPr>
            <p:cNvPr id="7179" name="Line 10"/>
            <p:cNvSpPr/>
            <p:nvPr/>
          </p:nvSpPr>
          <p:spPr>
            <a:xfrm>
              <a:off x="3792" y="3216"/>
              <a:ext cx="432" cy="384"/>
            </a:xfrm>
            <a:prstGeom prst="line">
              <a:avLst/>
            </a:prstGeom>
            <a:ln w="9525" cap="flat" cmpd="sng">
              <a:solidFill>
                <a:schemeClr val="tx1"/>
              </a:solidFill>
              <a:prstDash val="solid"/>
              <a:miter/>
              <a:headEnd type="none" w="med" len="med"/>
              <a:tailEnd type="none" w="med" len="med"/>
            </a:ln>
          </p:spPr>
        </p:sp>
        <p:sp>
          <p:nvSpPr>
            <p:cNvPr id="7180" name="Line 11"/>
            <p:cNvSpPr/>
            <p:nvPr/>
          </p:nvSpPr>
          <p:spPr>
            <a:xfrm>
              <a:off x="3504" y="3600"/>
              <a:ext cx="720" cy="0"/>
            </a:xfrm>
            <a:prstGeom prst="line">
              <a:avLst/>
            </a:prstGeom>
            <a:ln w="9525" cap="flat" cmpd="sng">
              <a:solidFill>
                <a:schemeClr val="tx1"/>
              </a:solidFill>
              <a:prstDash val="solid"/>
              <a:miter/>
              <a:headEnd type="none" w="med" len="med"/>
              <a:tailEnd type="none" w="med" len="med"/>
            </a:ln>
          </p:spPr>
        </p:sp>
        <p:sp>
          <p:nvSpPr>
            <p:cNvPr id="7181" name="Freeform 12"/>
            <p:cNvSpPr/>
            <p:nvPr/>
          </p:nvSpPr>
          <p:spPr>
            <a:xfrm>
              <a:off x="3504" y="3216"/>
              <a:ext cx="288" cy="384"/>
            </a:xfrm>
            <a:custGeom>
              <a:avLst/>
              <a:gdLst>
                <a:gd name="txL" fmla="*/ 0 w 288"/>
                <a:gd name="txT" fmla="*/ 0 h 384"/>
                <a:gd name="txR" fmla="*/ 288 w 288"/>
                <a:gd name="txB" fmla="*/ 384 h 384"/>
              </a:gdLst>
              <a:ahLst/>
              <a:cxnLst>
                <a:cxn ang="0">
                  <a:pos x="0" y="384"/>
                </a:cxn>
                <a:cxn ang="0">
                  <a:pos x="48" y="96"/>
                </a:cxn>
                <a:cxn ang="0">
                  <a:pos x="288" y="0"/>
                </a:cxn>
              </a:cxnLst>
              <a:rect l="txL" t="txT" r="txR" b="txB"/>
              <a:pathLst>
                <a:path w="288" h="384">
                  <a:moveTo>
                    <a:pt x="0" y="384"/>
                  </a:moveTo>
                  <a:cubicBezTo>
                    <a:pt x="0" y="272"/>
                    <a:pt x="0" y="160"/>
                    <a:pt x="48" y="96"/>
                  </a:cubicBezTo>
                  <a:cubicBezTo>
                    <a:pt x="96" y="32"/>
                    <a:pt x="192" y="16"/>
                    <a:pt x="288" y="0"/>
                  </a:cubicBezTo>
                </a:path>
              </a:pathLst>
            </a:custGeom>
            <a:noFill/>
            <a:ln w="9525" cap="flat" cmpd="sng">
              <a:solidFill>
                <a:schemeClr val="tx1">
                  <a:alpha val="100000"/>
                </a:schemeClr>
              </a:solidFill>
              <a:prstDash val="solid"/>
              <a:miter lim="800000"/>
              <a:headEnd type="none" w="med" len="med"/>
              <a:tailEnd type="none" w="med" len="med"/>
            </a:ln>
          </p:spPr>
          <p:txBody>
            <a:bodyPr/>
            <a:p>
              <a:endParaRPr lang="zh-CN" altLang="en-US"/>
            </a:p>
          </p:txBody>
        </p:sp>
        <p:sp>
          <p:nvSpPr>
            <p:cNvPr id="7182" name="Freeform 13"/>
            <p:cNvSpPr/>
            <p:nvPr/>
          </p:nvSpPr>
          <p:spPr>
            <a:xfrm>
              <a:off x="3504" y="3600"/>
              <a:ext cx="288" cy="336"/>
            </a:xfrm>
            <a:custGeom>
              <a:avLst/>
              <a:gdLst>
                <a:gd name="txL" fmla="*/ 0 w 288"/>
                <a:gd name="txT" fmla="*/ 0 h 336"/>
                <a:gd name="txR" fmla="*/ 288 w 288"/>
                <a:gd name="txB" fmla="*/ 336 h 336"/>
              </a:gdLst>
              <a:ahLst/>
              <a:cxnLst>
                <a:cxn ang="0">
                  <a:pos x="0" y="0"/>
                </a:cxn>
                <a:cxn ang="0">
                  <a:pos x="48" y="240"/>
                </a:cxn>
                <a:cxn ang="0">
                  <a:pos x="288" y="336"/>
                </a:cxn>
              </a:cxnLst>
              <a:rect l="txL" t="txT" r="txR" b="txB"/>
              <a:pathLst>
                <a:path w="288" h="336">
                  <a:moveTo>
                    <a:pt x="0" y="0"/>
                  </a:moveTo>
                  <a:cubicBezTo>
                    <a:pt x="0" y="92"/>
                    <a:pt x="0" y="184"/>
                    <a:pt x="48" y="240"/>
                  </a:cubicBezTo>
                  <a:cubicBezTo>
                    <a:pt x="96" y="296"/>
                    <a:pt x="192" y="316"/>
                    <a:pt x="288" y="336"/>
                  </a:cubicBezTo>
                </a:path>
              </a:pathLst>
            </a:custGeom>
            <a:noFill/>
            <a:ln w="9525" cap="flat" cmpd="sng">
              <a:solidFill>
                <a:schemeClr val="tx1">
                  <a:alpha val="100000"/>
                </a:schemeClr>
              </a:solidFill>
              <a:prstDash val="solid"/>
              <a:miter lim="800000"/>
              <a:headEnd type="none" w="med" len="med"/>
              <a:tailEnd type="none" w="med" len="med"/>
            </a:ln>
          </p:spPr>
          <p:txBody>
            <a:bodyPr/>
            <a:p>
              <a:endParaRPr lang="zh-CN" altLang="en-US"/>
            </a:p>
          </p:txBody>
        </p:sp>
        <p:sp>
          <p:nvSpPr>
            <p:cNvPr id="7183" name="Freeform 14"/>
            <p:cNvSpPr/>
            <p:nvPr/>
          </p:nvSpPr>
          <p:spPr>
            <a:xfrm>
              <a:off x="3504" y="3216"/>
              <a:ext cx="288" cy="384"/>
            </a:xfrm>
            <a:custGeom>
              <a:avLst/>
              <a:gdLst>
                <a:gd name="txL" fmla="*/ 0 w 288"/>
                <a:gd name="txT" fmla="*/ 0 h 384"/>
                <a:gd name="txR" fmla="*/ 288 w 288"/>
                <a:gd name="txB" fmla="*/ 384 h 384"/>
              </a:gdLst>
              <a:ahLst/>
              <a:cxnLst>
                <a:cxn ang="0">
                  <a:pos x="0" y="384"/>
                </a:cxn>
                <a:cxn ang="0">
                  <a:pos x="240" y="240"/>
                </a:cxn>
                <a:cxn ang="0">
                  <a:pos x="288" y="0"/>
                </a:cxn>
              </a:cxnLst>
              <a:rect l="txL" t="txT" r="txR" b="txB"/>
              <a:pathLst>
                <a:path w="288" h="384">
                  <a:moveTo>
                    <a:pt x="0" y="384"/>
                  </a:moveTo>
                  <a:cubicBezTo>
                    <a:pt x="96" y="344"/>
                    <a:pt x="192" y="304"/>
                    <a:pt x="240" y="240"/>
                  </a:cubicBezTo>
                  <a:cubicBezTo>
                    <a:pt x="288" y="176"/>
                    <a:pt x="288" y="88"/>
                    <a:pt x="288" y="0"/>
                  </a:cubicBezTo>
                </a:path>
              </a:pathLst>
            </a:custGeom>
            <a:noFill/>
            <a:ln w="9525" cap="flat" cmpd="sng">
              <a:solidFill>
                <a:schemeClr val="tx1">
                  <a:alpha val="100000"/>
                </a:schemeClr>
              </a:solidFill>
              <a:prstDash val="solid"/>
              <a:miter lim="800000"/>
              <a:headEnd type="none" w="med" len="med"/>
              <a:tailEnd type="none" w="med" len="med"/>
            </a:ln>
          </p:spPr>
          <p:txBody>
            <a:bodyPr/>
            <a:p>
              <a:endParaRPr lang="zh-CN" altLang="en-US"/>
            </a:p>
          </p:txBody>
        </p:sp>
        <p:sp>
          <p:nvSpPr>
            <p:cNvPr id="7184" name="Freeform 15"/>
            <p:cNvSpPr/>
            <p:nvPr/>
          </p:nvSpPr>
          <p:spPr>
            <a:xfrm>
              <a:off x="3504" y="3600"/>
              <a:ext cx="288" cy="336"/>
            </a:xfrm>
            <a:custGeom>
              <a:avLst/>
              <a:gdLst>
                <a:gd name="txL" fmla="*/ 0 w 288"/>
                <a:gd name="txT" fmla="*/ 0 h 336"/>
                <a:gd name="txR" fmla="*/ 288 w 288"/>
                <a:gd name="txB" fmla="*/ 336 h 336"/>
              </a:gdLst>
              <a:ahLst/>
              <a:cxnLst>
                <a:cxn ang="0">
                  <a:pos x="0" y="0"/>
                </a:cxn>
                <a:cxn ang="0">
                  <a:pos x="192" y="96"/>
                </a:cxn>
                <a:cxn ang="0">
                  <a:pos x="288" y="336"/>
                </a:cxn>
              </a:cxnLst>
              <a:rect l="txL" t="txT" r="txR" b="txB"/>
              <a:pathLst>
                <a:path w="288" h="336">
                  <a:moveTo>
                    <a:pt x="0" y="0"/>
                  </a:moveTo>
                  <a:cubicBezTo>
                    <a:pt x="72" y="20"/>
                    <a:pt x="144" y="40"/>
                    <a:pt x="192" y="96"/>
                  </a:cubicBezTo>
                  <a:cubicBezTo>
                    <a:pt x="240" y="152"/>
                    <a:pt x="264" y="244"/>
                    <a:pt x="288" y="336"/>
                  </a:cubicBezTo>
                </a:path>
              </a:pathLst>
            </a:custGeom>
            <a:noFill/>
            <a:ln w="9525" cap="flat" cmpd="sng">
              <a:solidFill>
                <a:schemeClr val="tx1">
                  <a:alpha val="100000"/>
                </a:schemeClr>
              </a:solidFill>
              <a:prstDash val="solid"/>
              <a:miter lim="800000"/>
              <a:headEnd type="none" w="med" len="med"/>
              <a:tailEnd type="none" w="med" len="med"/>
            </a:ln>
          </p:spPr>
          <p:txBody>
            <a:bodyPr/>
            <a:p>
              <a:endParaRPr lang="zh-CN" altLang="en-US"/>
            </a:p>
          </p:txBody>
        </p:sp>
        <p:sp>
          <p:nvSpPr>
            <p:cNvPr id="7185" name="Text Box 16"/>
            <p:cNvSpPr txBox="1"/>
            <p:nvPr/>
          </p:nvSpPr>
          <p:spPr>
            <a:xfrm>
              <a:off x="3264" y="3456"/>
              <a:ext cx="288" cy="16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latin typeface="Arial Narrow" pitchFamily="34" charset="0"/>
                </a:rPr>
                <a:t>A</a:t>
              </a:r>
              <a:endParaRPr lang="en-US" altLang="zh-CN" sz="2400" dirty="0">
                <a:latin typeface="Arial Narrow" pitchFamily="34" charset="0"/>
              </a:endParaRPr>
            </a:p>
          </p:txBody>
        </p:sp>
        <p:sp>
          <p:nvSpPr>
            <p:cNvPr id="7186" name="Text Box 17"/>
            <p:cNvSpPr txBox="1"/>
            <p:nvPr/>
          </p:nvSpPr>
          <p:spPr>
            <a:xfrm>
              <a:off x="4272" y="3456"/>
              <a:ext cx="288" cy="16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latin typeface="Arial Narrow" pitchFamily="34" charset="0"/>
                </a:rPr>
                <a:t>D</a:t>
              </a:r>
              <a:endParaRPr lang="en-US" altLang="zh-CN" sz="2400" dirty="0">
                <a:latin typeface="Arial Narrow" pitchFamily="34" charset="0"/>
              </a:endParaRPr>
            </a:p>
          </p:txBody>
        </p:sp>
        <p:sp>
          <p:nvSpPr>
            <p:cNvPr id="7187" name="Text Box 18"/>
            <p:cNvSpPr txBox="1"/>
            <p:nvPr/>
          </p:nvSpPr>
          <p:spPr>
            <a:xfrm>
              <a:off x="3360" y="3120"/>
              <a:ext cx="288" cy="16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latin typeface="Arial Narrow" pitchFamily="34" charset="0"/>
                </a:rPr>
                <a:t>c</a:t>
              </a:r>
              <a:endParaRPr lang="en-US" altLang="zh-CN" sz="2400" dirty="0">
                <a:latin typeface="Arial Narrow" pitchFamily="34" charset="0"/>
              </a:endParaRPr>
            </a:p>
          </p:txBody>
        </p:sp>
        <p:sp>
          <p:nvSpPr>
            <p:cNvPr id="7188" name="Text Box 19"/>
            <p:cNvSpPr txBox="1"/>
            <p:nvPr/>
          </p:nvSpPr>
          <p:spPr>
            <a:xfrm>
              <a:off x="3696" y="3312"/>
              <a:ext cx="288" cy="16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latin typeface="Arial Narrow" pitchFamily="34" charset="0"/>
                </a:rPr>
                <a:t>d</a:t>
              </a:r>
              <a:endParaRPr lang="en-US" altLang="zh-CN" sz="2400" dirty="0">
                <a:latin typeface="Arial Narrow" pitchFamily="34" charset="0"/>
              </a:endParaRPr>
            </a:p>
          </p:txBody>
        </p:sp>
        <p:sp>
          <p:nvSpPr>
            <p:cNvPr id="7189" name="Text Box 20"/>
            <p:cNvSpPr txBox="1"/>
            <p:nvPr/>
          </p:nvSpPr>
          <p:spPr>
            <a:xfrm>
              <a:off x="3360" y="3744"/>
              <a:ext cx="288" cy="16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latin typeface="Arial Narrow" pitchFamily="34" charset="0"/>
                </a:rPr>
                <a:t>a</a:t>
              </a:r>
              <a:endParaRPr lang="en-US" altLang="zh-CN" sz="2400" dirty="0">
                <a:latin typeface="Arial Narrow" pitchFamily="34" charset="0"/>
              </a:endParaRPr>
            </a:p>
          </p:txBody>
        </p:sp>
        <p:sp>
          <p:nvSpPr>
            <p:cNvPr id="7190" name="Text Box 21"/>
            <p:cNvSpPr txBox="1"/>
            <p:nvPr/>
          </p:nvSpPr>
          <p:spPr>
            <a:xfrm>
              <a:off x="3696" y="3600"/>
              <a:ext cx="288" cy="16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latin typeface="Arial Narrow" pitchFamily="34" charset="0"/>
                </a:rPr>
                <a:t>b</a:t>
              </a:r>
              <a:endParaRPr lang="en-US" altLang="zh-CN" sz="2400" dirty="0">
                <a:latin typeface="Arial Narrow" pitchFamily="34" charset="0"/>
              </a:endParaRPr>
            </a:p>
          </p:txBody>
        </p:sp>
        <p:sp>
          <p:nvSpPr>
            <p:cNvPr id="7191" name="Text Box 22"/>
            <p:cNvSpPr txBox="1"/>
            <p:nvPr/>
          </p:nvSpPr>
          <p:spPr>
            <a:xfrm>
              <a:off x="3936" y="3696"/>
              <a:ext cx="288" cy="16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latin typeface="Arial Narrow" pitchFamily="34" charset="0"/>
                </a:rPr>
                <a:t>f</a:t>
              </a:r>
              <a:endParaRPr lang="en-US" altLang="zh-CN" sz="2400" dirty="0">
                <a:latin typeface="Arial Narrow" pitchFamily="34" charset="0"/>
              </a:endParaRPr>
            </a:p>
          </p:txBody>
        </p:sp>
        <p:sp>
          <p:nvSpPr>
            <p:cNvPr id="7192" name="Text Box 23"/>
            <p:cNvSpPr txBox="1"/>
            <p:nvPr/>
          </p:nvSpPr>
          <p:spPr>
            <a:xfrm>
              <a:off x="3696" y="2928"/>
              <a:ext cx="288" cy="16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latin typeface="Arial Narrow" pitchFamily="34" charset="0"/>
                </a:rPr>
                <a:t>C</a:t>
              </a:r>
              <a:endParaRPr lang="en-US" altLang="zh-CN" sz="2400" dirty="0">
                <a:latin typeface="Arial Narrow" pitchFamily="34" charset="0"/>
              </a:endParaRPr>
            </a:p>
          </p:txBody>
        </p:sp>
        <p:sp>
          <p:nvSpPr>
            <p:cNvPr id="7193" name="Text Box 24"/>
            <p:cNvSpPr txBox="1"/>
            <p:nvPr/>
          </p:nvSpPr>
          <p:spPr>
            <a:xfrm>
              <a:off x="3984" y="3216"/>
              <a:ext cx="288" cy="16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latin typeface="Arial Narrow" pitchFamily="34" charset="0"/>
                </a:rPr>
                <a:t>g</a:t>
              </a:r>
              <a:endParaRPr lang="en-US" altLang="zh-CN" sz="2400" dirty="0">
                <a:latin typeface="Arial Narrow" pitchFamily="34" charset="0"/>
              </a:endParaRPr>
            </a:p>
          </p:txBody>
        </p:sp>
        <p:sp>
          <p:nvSpPr>
            <p:cNvPr id="7194" name="Text Box 25"/>
            <p:cNvSpPr txBox="1"/>
            <p:nvPr/>
          </p:nvSpPr>
          <p:spPr>
            <a:xfrm>
              <a:off x="3696" y="3936"/>
              <a:ext cx="288" cy="16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latin typeface="Arial Narrow" pitchFamily="34" charset="0"/>
                </a:rPr>
                <a:t>B</a:t>
              </a:r>
              <a:endParaRPr lang="en-US" altLang="zh-CN" sz="2400" dirty="0">
                <a:latin typeface="Arial Narrow" pitchFamily="34" charset="0"/>
              </a:endParaRPr>
            </a:p>
          </p:txBody>
        </p:sp>
        <p:sp>
          <p:nvSpPr>
            <p:cNvPr id="7195" name="Text Box 26"/>
            <p:cNvSpPr txBox="1"/>
            <p:nvPr/>
          </p:nvSpPr>
          <p:spPr>
            <a:xfrm>
              <a:off x="3888" y="3408"/>
              <a:ext cx="288" cy="16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latin typeface="Arial Narrow" pitchFamily="34" charset="0"/>
                </a:rPr>
                <a:t>e</a:t>
              </a:r>
              <a:endParaRPr lang="en-US" altLang="zh-CN" sz="2400" dirty="0">
                <a:latin typeface="Arial Narrow" pitchFamily="34" charset="0"/>
              </a:endParaRPr>
            </a:p>
          </p:txBody>
        </p:sp>
      </p:grpSp>
      <p:sp>
        <p:nvSpPr>
          <p:cNvPr id="7173"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4"/>
          <p:cNvSpPr txBox="1">
            <a:spLocks noGrp="1"/>
          </p:cNvSpPr>
          <p:nvPr>
            <p:ph type="sldNum" sz="quarter" idx="12"/>
          </p:nvPr>
        </p:nvSpPr>
        <p:spPr>
          <a:xfrm>
            <a:off x="3352800" y="6324600"/>
            <a:ext cx="2895600" cy="457200"/>
          </a:xfrm>
        </p:spPr>
        <p:txBody>
          <a:bodyPr anchor="b" anchorCtr="0"/>
          <a:p>
            <a:pPr marL="0" indent="0" algn="ct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4035" name="Rectangle 2"/>
          <p:cNvSpPr>
            <a:spLocks noGrp="1"/>
          </p:cNvSpPr>
          <p:nvPr>
            <p:ph type="title"/>
          </p:nvPr>
        </p:nvSpPr>
        <p:spPr>
          <a:xfrm>
            <a:off x="1258888" y="457200"/>
            <a:ext cx="7427912" cy="914400"/>
          </a:xfrm>
        </p:spPr>
        <p:txBody>
          <a:bodyPr vert="horz" wrap="square" lIns="91440" tIns="45720" rIns="91440" bIns="45720" anchor="b" anchorCtr="0"/>
          <a:p>
            <a:pPr eaLnBrk="1" hangingPunct="1"/>
            <a:r>
              <a:rPr kumimoji="1" lang="zh-CN" altLang="en-US" b="1" kern="1200" dirty="0">
                <a:latin typeface="黑体" panose="02010609060101010101" pitchFamily="2" charset="-122"/>
                <a:ea typeface="黑体" panose="02010609060101010101" pitchFamily="2" charset="-122"/>
                <a:cs typeface="+mj-cs"/>
              </a:rPr>
              <a:t>判断是否是汉密尔顿图</a:t>
            </a:r>
            <a:r>
              <a:rPr kumimoji="1" lang="zh-CN" altLang="en-US" b="1" kern="1200" dirty="0">
                <a:latin typeface="Times New Roman" panose="02020603050405020304" pitchFamily="18" charset="0"/>
                <a:ea typeface="黑体" panose="02010609060101010101" pitchFamily="2" charset="-122"/>
                <a:cs typeface="+mj-cs"/>
              </a:rPr>
              <a:t>的可行方法</a:t>
            </a:r>
            <a:endParaRPr kumimoji="1" lang="zh-CN" altLang="en-US" b="1" kern="1200" dirty="0">
              <a:latin typeface="Times New Roman" panose="02020603050405020304" pitchFamily="18" charset="0"/>
              <a:ea typeface="黑体" panose="02010609060101010101" pitchFamily="2" charset="-122"/>
              <a:cs typeface="+mj-cs"/>
            </a:endParaRPr>
          </a:p>
        </p:txBody>
      </p:sp>
      <p:sp>
        <p:nvSpPr>
          <p:cNvPr id="29700" name="Rectangle 3"/>
          <p:cNvSpPr>
            <a:spLocks noGrp="1" noChangeArrowheads="1"/>
          </p:cNvSpPr>
          <p:nvPr>
            <p:ph idx="1" hasCustomPrompt="1"/>
          </p:nvPr>
        </p:nvSpPr>
        <p:spPr>
          <a:xfrm>
            <a:off x="457200" y="1666875"/>
            <a:ext cx="8229600" cy="4333875"/>
          </a:xfrm>
        </p:spPr>
        <p:txBody>
          <a:bodyPr vert="horz" wrap="square" lIns="91440" tIns="45720" rIns="91440" bIns="45720" numCol="1" anchor="t" anchorCtr="0" compatLnSpc="1"/>
          <a:lstStyle/>
          <a:p>
            <a:pPr marL="457200" marR="0" lvl="0" indent="-45720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Char char="n"/>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观察出一条</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黑体" panose="02010609060101010101" pitchFamily="2" charset="-122"/>
                <a:cs typeface="+mn-cs"/>
              </a:rPr>
              <a:t>汉密尔顿</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回路 </a:t>
            </a:r>
            <a:endPar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例如 右图</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a:t>
            </a: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周游世界问题</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a:t>
            </a: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中红</a:t>
            </a:r>
            <a:endPar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边给出一条</a:t>
            </a:r>
            <a:r>
              <a:rPr kumimoji="1" lang="zh-CN" altLang="en-US" sz="2800" b="1" i="0" u="none" strike="noStrike" kern="1200" cap="none" spc="0" normalizeH="0" baseline="0" noProof="0" dirty="0">
                <a:ln>
                  <a:noFill/>
                </a:ln>
                <a:solidFill>
                  <a:srgbClr val="003399"/>
                </a:solidFill>
                <a:effectLst/>
                <a:uLnTx/>
                <a:uFillTx/>
                <a:latin typeface="Times New Roman" panose="02020603050405020304" pitchFamily="18" charset="0"/>
                <a:ea typeface="黑体" panose="02010609060101010101" pitchFamily="2" charset="-122"/>
                <a:cs typeface="+mn-cs"/>
              </a:rPr>
              <a:t>汉密尔顿</a:t>
            </a: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回路</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 </a:t>
            </a: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故它</a:t>
            </a:r>
            <a:endPar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是</a:t>
            </a:r>
            <a:r>
              <a:rPr kumimoji="1" lang="zh-CN" altLang="en-US" sz="2800" b="1" i="0" u="none" strike="noStrike" kern="1200" cap="none" spc="0" normalizeH="0" baseline="0" noProof="0" dirty="0">
                <a:ln>
                  <a:noFill/>
                </a:ln>
                <a:solidFill>
                  <a:srgbClr val="003399"/>
                </a:solidFill>
                <a:effectLst/>
                <a:uLnTx/>
                <a:uFillTx/>
                <a:latin typeface="Times New Roman" panose="02020603050405020304" pitchFamily="18" charset="0"/>
                <a:ea typeface="黑体" panose="02010609060101010101" pitchFamily="2" charset="-122"/>
                <a:cs typeface="+mn-cs"/>
              </a:rPr>
              <a:t>汉密尔顿</a:t>
            </a: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图</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 </a:t>
            </a:r>
            <a:endPar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endPar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endParaRPr>
          </a:p>
          <a:p>
            <a:pPr marL="457200" marR="0" lvl="0" indent="-457200" algn="l"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Char char="n"/>
              <a:defRPr/>
            </a:pP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满足充分条件</a:t>
            </a:r>
            <a:endPar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例如 当</a:t>
            </a:r>
            <a:r>
              <a:rPr kumimoji="1" lang="en-US" altLang="zh-CN" sz="2800" b="1" i="1"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n</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3</a:t>
            </a: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时</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 </a:t>
            </a:r>
            <a:r>
              <a:rPr kumimoji="1" lang="en-US" altLang="zh-CN" sz="2800" b="1" i="1" u="none" strike="noStrike" kern="1200" cap="none" spc="0" normalizeH="0" baseline="0" noProof="0" dirty="0" err="1" smtClean="0">
                <a:ln>
                  <a:noFill/>
                </a:ln>
                <a:solidFill>
                  <a:srgbClr val="003399"/>
                </a:solidFill>
                <a:effectLst/>
                <a:uLnTx/>
                <a:uFillTx/>
                <a:latin typeface="Times New Roman" panose="02020603050405020304" pitchFamily="18" charset="0"/>
                <a:ea typeface="黑体" panose="02010609060101010101" pitchFamily="2" charset="-122"/>
                <a:cs typeface="+mn-cs"/>
              </a:rPr>
              <a:t>K</a:t>
            </a:r>
            <a:r>
              <a:rPr kumimoji="1" lang="en-US" altLang="zh-CN" sz="2800" b="1" i="1" u="none" strike="noStrike" kern="1200" cap="none" spc="0" normalizeH="0" baseline="-30000" noProof="0" dirty="0" err="1" smtClean="0">
                <a:ln>
                  <a:noFill/>
                </a:ln>
                <a:solidFill>
                  <a:srgbClr val="003399"/>
                </a:solidFill>
                <a:effectLst/>
                <a:uLnTx/>
                <a:uFillTx/>
                <a:latin typeface="Times New Roman" panose="02020603050405020304" pitchFamily="18" charset="0"/>
                <a:ea typeface="黑体" panose="02010609060101010101" pitchFamily="2" charset="-122"/>
                <a:cs typeface="+mn-cs"/>
              </a:rPr>
              <a:t>n</a:t>
            </a: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中任何两个不同的顶点 </a:t>
            </a:r>
            <a:r>
              <a:rPr kumimoji="1" lang="en-US" altLang="zh-CN" sz="2800" b="1" i="1" u="none" strike="noStrike" kern="1200" cap="none" spc="0" normalizeH="0" baseline="0" noProof="0" dirty="0" err="1" smtClean="0">
                <a:ln>
                  <a:noFill/>
                </a:ln>
                <a:solidFill>
                  <a:srgbClr val="003399"/>
                </a:solidFill>
                <a:effectLst/>
                <a:uLnTx/>
                <a:uFillTx/>
                <a:latin typeface="Times New Roman" panose="02020603050405020304" pitchFamily="18" charset="0"/>
                <a:ea typeface="黑体" panose="02010609060101010101" pitchFamily="2" charset="-122"/>
                <a:cs typeface="+mn-cs"/>
              </a:rPr>
              <a:t>u</a:t>
            </a:r>
            <a:r>
              <a:rPr kumimoji="1" lang="en-US" altLang="zh-CN" sz="2800" b="1" i="0" u="none" strike="noStrike" kern="1200" cap="none" spc="0" normalizeH="0" baseline="0" noProof="0" dirty="0" err="1" smtClean="0">
                <a:ln>
                  <a:noFill/>
                </a:ln>
                <a:solidFill>
                  <a:srgbClr val="003399"/>
                </a:solidFill>
                <a:effectLst/>
                <a:uLnTx/>
                <a:uFillTx/>
                <a:latin typeface="Times New Roman" panose="02020603050405020304" pitchFamily="18" charset="0"/>
                <a:ea typeface="黑体" panose="02010609060101010101" pitchFamily="2" charset="-122"/>
                <a:cs typeface="+mn-cs"/>
              </a:rPr>
              <a:t>,</a:t>
            </a:r>
            <a:r>
              <a:rPr kumimoji="1" lang="en-US" altLang="zh-CN" sz="2800" b="1" i="1" u="none" strike="noStrike" kern="1200" cap="none" spc="0" normalizeH="0" baseline="0" noProof="0" dirty="0" err="1" smtClean="0">
                <a:ln>
                  <a:noFill/>
                </a:ln>
                <a:solidFill>
                  <a:srgbClr val="003399"/>
                </a:solidFill>
                <a:effectLst/>
                <a:uLnTx/>
                <a:uFillTx/>
                <a:latin typeface="Times New Roman" panose="02020603050405020304" pitchFamily="18" charset="0"/>
                <a:ea typeface="黑体" panose="02010609060101010101" pitchFamily="2" charset="-122"/>
                <a:cs typeface="+mn-cs"/>
              </a:rPr>
              <a:t>v</a:t>
            </a:r>
            <a:r>
              <a:rPr kumimoji="1" lang="en-US" altLang="zh-CN" sz="2800" b="1" i="1"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 </a:t>
            </a: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均</a:t>
            </a:r>
            <a:endPar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endParaRPr>
          </a:p>
          <a:p>
            <a:pPr marL="0" marR="0" lvl="0" indent="0" algn="just" defTabSz="914400" rtl="0" eaLnBrk="1" fontAlgn="base" latinLnBrk="0" hangingPunct="1">
              <a:lnSpc>
                <a:spcPct val="120000"/>
              </a:lnSpc>
              <a:spcBef>
                <a:spcPts val="0"/>
              </a:spcBef>
              <a:spcAft>
                <a:spcPct val="0"/>
              </a:spcAft>
              <a:buClr>
                <a:schemeClr val="folHlink"/>
              </a:buClr>
              <a:buSzPct val="60000"/>
              <a:buFont typeface="Wingdings" panose="05000000000000000000" pitchFamily="2" charset="2"/>
              <a:buNone/>
              <a:defRPr/>
            </a:pP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有</a:t>
            </a:r>
            <a:r>
              <a:rPr kumimoji="1" lang="en-US" altLang="zh-CN" sz="2800" b="1" i="1"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d</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a:t>
            </a:r>
            <a:r>
              <a:rPr kumimoji="1" lang="en-US" altLang="zh-CN" sz="2800" b="1" i="1"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u</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a:t>
            </a:r>
            <a:r>
              <a:rPr kumimoji="1" lang="en-US" altLang="zh-CN" sz="2800" b="1" i="1"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d</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a:t>
            </a:r>
            <a:r>
              <a:rPr kumimoji="1" lang="en-US" altLang="zh-CN" sz="2800" b="1" i="1"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v</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 = 2(</a:t>
            </a:r>
            <a:r>
              <a:rPr kumimoji="1" lang="en-US" altLang="zh-CN" sz="2800" b="1" i="1"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n</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1) </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 </a:t>
            </a:r>
            <a:r>
              <a:rPr kumimoji="1" lang="en-US" altLang="zh-CN" sz="2800" b="1" i="1"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n, </a:t>
            </a: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所以</a:t>
            </a:r>
            <a:r>
              <a:rPr kumimoji="1" lang="en-US" altLang="zh-CN" sz="2800" b="1" i="1" u="none" strike="noStrike" kern="1200" cap="none" spc="0" normalizeH="0" baseline="0" noProof="0" dirty="0" err="1" smtClean="0">
                <a:ln>
                  <a:noFill/>
                </a:ln>
                <a:solidFill>
                  <a:srgbClr val="003399"/>
                </a:solidFill>
                <a:effectLst/>
                <a:uLnTx/>
                <a:uFillTx/>
                <a:latin typeface="Times New Roman" panose="02020603050405020304" pitchFamily="18" charset="0"/>
                <a:ea typeface="黑体" panose="02010609060101010101" pitchFamily="2" charset="-122"/>
                <a:cs typeface="+mn-cs"/>
              </a:rPr>
              <a:t>K</a:t>
            </a:r>
            <a:r>
              <a:rPr kumimoji="1" lang="en-US" altLang="zh-CN" sz="2800" b="1" i="1" u="none" strike="noStrike" kern="1200" cap="none" spc="0" normalizeH="0" baseline="-30000" noProof="0" dirty="0" err="1" smtClean="0">
                <a:ln>
                  <a:noFill/>
                </a:ln>
                <a:solidFill>
                  <a:srgbClr val="003399"/>
                </a:solidFill>
                <a:effectLst/>
                <a:uLnTx/>
                <a:uFillTx/>
                <a:latin typeface="Times New Roman" panose="02020603050405020304" pitchFamily="18" charset="0"/>
                <a:ea typeface="黑体" panose="02010609060101010101" pitchFamily="2" charset="-122"/>
                <a:cs typeface="+mn-cs"/>
              </a:rPr>
              <a:t>n</a:t>
            </a: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为</a:t>
            </a:r>
            <a:r>
              <a:rPr kumimoji="1" lang="zh-CN" altLang="en-US" sz="2800" b="1" i="0" u="none" strike="noStrike" kern="1200" cap="none" spc="0" normalizeH="0" baseline="0" noProof="0" dirty="0">
                <a:ln>
                  <a:noFill/>
                </a:ln>
                <a:solidFill>
                  <a:srgbClr val="003399"/>
                </a:solidFill>
                <a:effectLst/>
                <a:uLnTx/>
                <a:uFillTx/>
                <a:latin typeface="Times New Roman" panose="02020603050405020304" pitchFamily="18" charset="0"/>
                <a:ea typeface="黑体" panose="02010609060101010101" pitchFamily="2" charset="-122"/>
                <a:cs typeface="+mn-cs"/>
              </a:rPr>
              <a:t>汉密尔顿</a:t>
            </a:r>
            <a:r>
              <a:rPr kumimoji="1" lang="zh-CN" altLang="en-US"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图</a:t>
            </a:r>
            <a:r>
              <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rPr>
              <a:t>. </a:t>
            </a:r>
            <a:endParaRPr kumimoji="1" lang="en-US" altLang="zh-CN" sz="2800" b="1" i="0" u="none" strike="noStrike" kern="1200" cap="none" spc="0" normalizeH="0" baseline="0" noProof="0" dirty="0" smtClean="0">
              <a:ln>
                <a:noFill/>
              </a:ln>
              <a:solidFill>
                <a:srgbClr val="003399"/>
              </a:solidFill>
              <a:effectLst/>
              <a:uLnTx/>
              <a:uFillTx/>
              <a:latin typeface="Times New Roman" panose="02020603050405020304" pitchFamily="18" charset="0"/>
              <a:ea typeface="黑体" panose="02010609060101010101" pitchFamily="2" charset="-122"/>
              <a:cs typeface="+mn-cs"/>
            </a:endParaRPr>
          </a:p>
        </p:txBody>
      </p:sp>
      <p:pic>
        <p:nvPicPr>
          <p:cNvPr id="44037" name="Picture 7" descr="15-9(1)"/>
          <p:cNvPicPr>
            <a:picLocks noChangeAspect="1"/>
          </p:cNvPicPr>
          <p:nvPr/>
        </p:nvPicPr>
        <p:blipFill>
          <a:blip r:embed="rId1"/>
          <a:stretch>
            <a:fillRect/>
          </a:stretch>
        </p:blipFill>
        <p:spPr>
          <a:xfrm>
            <a:off x="5724525" y="1844675"/>
            <a:ext cx="2663825" cy="2584450"/>
          </a:xfrm>
          <a:prstGeom prst="rect">
            <a:avLst/>
          </a:prstGeom>
          <a:noFill/>
          <a:ln w="9525">
            <a:noFill/>
          </a:ln>
        </p:spPr>
      </p:pic>
      <p:sp>
        <p:nvSpPr>
          <p:cNvPr id="44038"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4"/>
          <p:cNvSpPr txBox="1">
            <a:spLocks noGrp="1"/>
          </p:cNvSpPr>
          <p:nvPr>
            <p:ph type="sldNum" sz="quarter" idx="12"/>
          </p:nvPr>
        </p:nvSpPr>
        <p:spPr>
          <a:xfrm>
            <a:off x="3352800" y="6324600"/>
            <a:ext cx="2895600" cy="457200"/>
          </a:xfrm>
        </p:spPr>
        <p:txBody>
          <a:bodyPr anchor="b" anchorCtr="0"/>
          <a:p>
            <a:pPr marL="0" indent="0" algn="ct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5059" name="Rectangle 2"/>
          <p:cNvSpPr>
            <a:spLocks noGrp="1"/>
          </p:cNvSpPr>
          <p:nvPr>
            <p:ph type="title"/>
          </p:nvPr>
        </p:nvSpPr>
        <p:spPr>
          <a:xfrm>
            <a:off x="1042988" y="457200"/>
            <a:ext cx="7921625" cy="757238"/>
          </a:xfrm>
        </p:spPr>
        <p:txBody>
          <a:bodyPr vert="horz" wrap="square" lIns="91440" tIns="45720" rIns="91440" bIns="45720" anchor="b" anchorCtr="0"/>
          <a:p>
            <a:pPr eaLnBrk="1" hangingPunct="1"/>
            <a:r>
              <a:rPr kumimoji="1" lang="zh-CN" altLang="en-US" b="1" kern="1200" dirty="0">
                <a:latin typeface="黑体" panose="02010609060101010101" pitchFamily="2" charset="-122"/>
                <a:ea typeface="黑体" panose="02010609060101010101" pitchFamily="2" charset="-122"/>
                <a:cs typeface="+mj-cs"/>
              </a:rPr>
              <a:t>判断是否是汉密尔顿图</a:t>
            </a:r>
            <a:r>
              <a:rPr kumimoji="1" lang="zh-CN" altLang="en-US" b="1" kern="1200" dirty="0">
                <a:latin typeface="Times New Roman" panose="02020603050405020304" pitchFamily="18" charset="0"/>
                <a:ea typeface="黑体" panose="02010609060101010101" pitchFamily="2" charset="-122"/>
                <a:cs typeface="+mj-cs"/>
              </a:rPr>
              <a:t>的可行方法</a:t>
            </a:r>
            <a:r>
              <a:rPr kumimoji="1" lang="en-US" altLang="zh-CN" b="1" kern="1200" dirty="0">
                <a:latin typeface="Times New Roman" panose="02020603050405020304" pitchFamily="18" charset="0"/>
                <a:ea typeface="黑体" panose="02010609060101010101" pitchFamily="2" charset="-122"/>
                <a:cs typeface="+mj-cs"/>
              </a:rPr>
              <a:t>(</a:t>
            </a:r>
            <a:r>
              <a:rPr kumimoji="1" lang="zh-CN" altLang="en-US" b="1" kern="1200" dirty="0">
                <a:latin typeface="Times New Roman" panose="02020603050405020304" pitchFamily="18" charset="0"/>
                <a:ea typeface="黑体" panose="02010609060101010101" pitchFamily="2" charset="-122"/>
                <a:cs typeface="+mj-cs"/>
              </a:rPr>
              <a:t>续</a:t>
            </a:r>
            <a:r>
              <a:rPr kumimoji="1" lang="en-US" altLang="zh-CN" b="1" kern="1200" dirty="0">
                <a:latin typeface="Times New Roman" panose="02020603050405020304" pitchFamily="18" charset="0"/>
                <a:ea typeface="黑体" panose="02010609060101010101" pitchFamily="2" charset="-122"/>
                <a:cs typeface="+mj-cs"/>
              </a:rPr>
              <a:t>)</a:t>
            </a:r>
            <a:endParaRPr kumimoji="1" lang="en-US" altLang="zh-CN" b="1" kern="1200" dirty="0">
              <a:latin typeface="Times New Roman" panose="02020603050405020304" pitchFamily="18" charset="0"/>
              <a:ea typeface="黑体" panose="02010609060101010101" pitchFamily="2" charset="-122"/>
              <a:cs typeface="+mj-cs"/>
            </a:endParaRPr>
          </a:p>
        </p:txBody>
      </p:sp>
      <p:sp>
        <p:nvSpPr>
          <p:cNvPr id="45060" name="Rectangle 3"/>
          <p:cNvSpPr>
            <a:spLocks noGrp="1"/>
          </p:cNvSpPr>
          <p:nvPr>
            <p:ph idx="1" hasCustomPrompt="1"/>
          </p:nvPr>
        </p:nvSpPr>
        <p:spPr>
          <a:xfrm>
            <a:off x="611188" y="1928813"/>
            <a:ext cx="8229600" cy="3786187"/>
          </a:xfrm>
          <a:ln w="28575"/>
        </p:spPr>
        <p:txBody>
          <a:bodyPr vert="horz" wrap="square" lIns="91440" tIns="45720" rIns="91440" bIns="45720" anchor="t" anchorCtr="0"/>
          <a:p>
            <a:pPr algn="just" eaLnBrk="1" hangingPunct="1">
              <a:spcBef>
                <a:spcPct val="0"/>
              </a:spcBef>
              <a:buSzPct val="60000"/>
            </a:pPr>
            <a:r>
              <a:rPr kumimoji="1" lang="zh-CN" altLang="en-US" sz="2200" kern="1200" dirty="0">
                <a:latin typeface="Times New Roman" panose="02020603050405020304" pitchFamily="18" charset="0"/>
                <a:ea typeface="黑体" panose="02010609060101010101" pitchFamily="2" charset="-122"/>
                <a:cs typeface="+mn-cs"/>
              </a:rPr>
              <a:t>例  </a:t>
            </a:r>
            <a:r>
              <a:rPr kumimoji="1" lang="en-US" altLang="zh-CN" sz="2200" kern="1200" dirty="0">
                <a:latin typeface="Times New Roman" panose="02020603050405020304" pitchFamily="18" charset="0"/>
                <a:ea typeface="黑体" panose="02010609060101010101" pitchFamily="2" charset="-122"/>
                <a:cs typeface="+mn-cs"/>
              </a:rPr>
              <a:t>4</a:t>
            </a:r>
            <a:r>
              <a:rPr kumimoji="1" lang="en-US" altLang="zh-CN" sz="2200" kern="1200" dirty="0">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200" kern="1200" dirty="0">
                <a:latin typeface="Times New Roman" panose="02020603050405020304" pitchFamily="18" charset="0"/>
                <a:ea typeface="黑体" panose="02010609060101010101" pitchFamily="2" charset="-122"/>
                <a:cs typeface="+mn-cs"/>
              </a:rPr>
              <a:t>4</a:t>
            </a:r>
            <a:r>
              <a:rPr kumimoji="1" lang="zh-CN" altLang="en-US" sz="2200" kern="1200" dirty="0">
                <a:latin typeface="Times New Roman" panose="02020603050405020304" pitchFamily="18" charset="0"/>
                <a:ea typeface="黑体" panose="02010609060101010101" pitchFamily="2" charset="-122"/>
                <a:cs typeface="+mn-cs"/>
              </a:rPr>
              <a:t>国际象棋盘上的跳马问</a:t>
            </a:r>
            <a:endParaRPr kumimoji="1" lang="zh-CN" altLang="en-US" sz="22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200" kern="1200" dirty="0">
                <a:latin typeface="Times New Roman" panose="02020603050405020304" pitchFamily="18" charset="0"/>
                <a:ea typeface="黑体" panose="02010609060101010101" pitchFamily="2" charset="-122"/>
                <a:cs typeface="+mn-cs"/>
              </a:rPr>
              <a:t>题</a:t>
            </a:r>
            <a:r>
              <a:rPr kumimoji="1" lang="en-US" altLang="zh-CN" sz="2200" kern="1200" dirty="0">
                <a:latin typeface="Times New Roman" panose="02020603050405020304" pitchFamily="18" charset="0"/>
                <a:ea typeface="黑体" panose="02010609060101010101" pitchFamily="2" charset="-122"/>
                <a:cs typeface="+mn-cs"/>
              </a:rPr>
              <a:t>: </a:t>
            </a:r>
            <a:r>
              <a:rPr kumimoji="1" lang="zh-CN" altLang="en-US" sz="2200" kern="1200" dirty="0">
                <a:latin typeface="Times New Roman" panose="02020603050405020304" pitchFamily="18" charset="0"/>
                <a:ea typeface="黑体" panose="02010609060101010101" pitchFamily="2" charset="-122"/>
                <a:cs typeface="+mn-cs"/>
              </a:rPr>
              <a:t>马是否能恰好经过每一个</a:t>
            </a:r>
            <a:endParaRPr kumimoji="1" lang="zh-CN" altLang="en-US" sz="22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200" kern="1200" dirty="0">
                <a:latin typeface="Times New Roman" panose="02020603050405020304" pitchFamily="18" charset="0"/>
                <a:ea typeface="黑体" panose="02010609060101010101" pitchFamily="2" charset="-122"/>
                <a:cs typeface="+mn-cs"/>
              </a:rPr>
              <a:t>方格一次后回到原处</a:t>
            </a:r>
            <a:r>
              <a:rPr kumimoji="1" lang="en-US" altLang="zh-CN" sz="2200" kern="1200" dirty="0">
                <a:latin typeface="Times New Roman" panose="02020603050405020304" pitchFamily="18" charset="0"/>
                <a:ea typeface="黑体" panose="02010609060101010101" pitchFamily="2" charset="-122"/>
                <a:cs typeface="+mn-cs"/>
              </a:rPr>
              <a:t>?</a:t>
            </a:r>
            <a:endParaRPr kumimoji="1" lang="en-US" altLang="zh-CN" sz="2200"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zh-CN" altLang="en-US" sz="2200" kern="1200" dirty="0">
                <a:latin typeface="Times New Roman" panose="02020603050405020304" pitchFamily="18" charset="0"/>
                <a:ea typeface="黑体" panose="02010609060101010101" pitchFamily="2" charset="-122"/>
                <a:cs typeface="+mn-cs"/>
              </a:rPr>
              <a:t>解 每个方格看作一个顶点</a:t>
            </a:r>
            <a:r>
              <a:rPr kumimoji="1" lang="en-US" altLang="zh-CN" sz="2200" kern="1200" dirty="0">
                <a:latin typeface="Times New Roman" panose="02020603050405020304" pitchFamily="18" charset="0"/>
                <a:ea typeface="黑体" panose="02010609060101010101" pitchFamily="2" charset="-122"/>
                <a:cs typeface="+mn-cs"/>
              </a:rPr>
              <a:t>, 2</a:t>
            </a:r>
            <a:r>
              <a:rPr kumimoji="1" lang="zh-CN" altLang="en-US" sz="2200" kern="1200" dirty="0">
                <a:latin typeface="Times New Roman" panose="02020603050405020304" pitchFamily="18" charset="0"/>
                <a:ea typeface="黑体" panose="02010609060101010101" pitchFamily="2" charset="-122"/>
                <a:cs typeface="+mn-cs"/>
              </a:rPr>
              <a:t>个</a:t>
            </a:r>
            <a:endParaRPr kumimoji="1" lang="zh-CN" altLang="en-US" sz="2200"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zh-CN" altLang="en-US" sz="2200" kern="1200" dirty="0">
                <a:latin typeface="Times New Roman" panose="02020603050405020304" pitchFamily="18" charset="0"/>
                <a:ea typeface="黑体" panose="02010609060101010101" pitchFamily="2" charset="-122"/>
                <a:cs typeface="+mn-cs"/>
              </a:rPr>
              <a:t>顶点之间有边当且仅当马可以</a:t>
            </a:r>
            <a:endParaRPr kumimoji="1" lang="en-US" altLang="zh-CN" sz="2200"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zh-CN" altLang="en-US" sz="2200" kern="1200" dirty="0">
                <a:latin typeface="Times New Roman" panose="02020603050405020304" pitchFamily="18" charset="0"/>
                <a:ea typeface="黑体" panose="02010609060101010101" pitchFamily="2" charset="-122"/>
                <a:cs typeface="+mn-cs"/>
              </a:rPr>
              <a:t>从一个方格跳到另一个方格</a:t>
            </a:r>
            <a:r>
              <a:rPr kumimoji="1" lang="en-US" altLang="zh-CN" sz="2200" kern="1200" dirty="0">
                <a:latin typeface="Times New Roman" panose="02020603050405020304" pitchFamily="18" charset="0"/>
                <a:ea typeface="黑体" panose="02010609060101010101" pitchFamily="2" charset="-122"/>
                <a:cs typeface="+mn-cs"/>
              </a:rPr>
              <a:t>, </a:t>
            </a:r>
            <a:endParaRPr kumimoji="1" lang="en-US" altLang="zh-CN" sz="2200"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zh-CN" altLang="en-US" sz="2200" kern="1200" dirty="0">
                <a:latin typeface="Times New Roman" panose="02020603050405020304" pitchFamily="18" charset="0"/>
                <a:ea typeface="黑体" panose="02010609060101010101" pitchFamily="2" charset="-122"/>
                <a:cs typeface="+mn-cs"/>
              </a:rPr>
              <a:t>得到</a:t>
            </a:r>
            <a:r>
              <a:rPr kumimoji="1" lang="en-US" altLang="zh-CN" sz="2200" kern="1200" dirty="0">
                <a:latin typeface="Times New Roman" panose="02020603050405020304" pitchFamily="18" charset="0"/>
                <a:ea typeface="黑体" panose="02010609060101010101" pitchFamily="2" charset="-122"/>
                <a:cs typeface="+mn-cs"/>
              </a:rPr>
              <a:t>16</a:t>
            </a:r>
            <a:r>
              <a:rPr kumimoji="1" lang="zh-CN" altLang="en-US" sz="2200" kern="1200" dirty="0">
                <a:latin typeface="Times New Roman" panose="02020603050405020304" pitchFamily="18" charset="0"/>
                <a:ea typeface="黑体" panose="02010609060101010101" pitchFamily="2" charset="-122"/>
                <a:cs typeface="+mn-cs"/>
              </a:rPr>
              <a:t>阶图</a:t>
            </a:r>
            <a:r>
              <a:rPr kumimoji="1" lang="en-US" altLang="zh-CN" sz="2200" i="1" kern="1200" dirty="0">
                <a:latin typeface="Times New Roman" panose="02020603050405020304" pitchFamily="18" charset="0"/>
                <a:ea typeface="黑体" panose="02010609060101010101" pitchFamily="2" charset="-122"/>
                <a:cs typeface="+mn-cs"/>
              </a:rPr>
              <a:t>G</a:t>
            </a:r>
            <a:r>
              <a:rPr kumimoji="1" lang="en-US" altLang="zh-CN" sz="2200" kern="1200" dirty="0">
                <a:latin typeface="Times New Roman" panose="02020603050405020304" pitchFamily="18" charset="0"/>
                <a:ea typeface="黑体" panose="02010609060101010101" pitchFamily="2" charset="-122"/>
                <a:cs typeface="+mn-cs"/>
              </a:rPr>
              <a:t>, </a:t>
            </a:r>
            <a:r>
              <a:rPr kumimoji="1" lang="zh-CN" altLang="en-US" sz="2200" kern="1200" dirty="0">
                <a:latin typeface="Times New Roman" panose="02020603050405020304" pitchFamily="18" charset="0"/>
                <a:ea typeface="黑体" panose="02010609060101010101" pitchFamily="2" charset="-122"/>
                <a:cs typeface="+mn-cs"/>
              </a:rPr>
              <a:t>如左图红边所示</a:t>
            </a:r>
            <a:r>
              <a:rPr kumimoji="1" lang="en-US" altLang="zh-CN" sz="2200" kern="1200" dirty="0">
                <a:latin typeface="Times New Roman" panose="02020603050405020304" pitchFamily="18" charset="0"/>
                <a:ea typeface="黑体" panose="02010609060101010101" pitchFamily="2" charset="-122"/>
                <a:cs typeface="+mn-cs"/>
              </a:rPr>
              <a:t>. </a:t>
            </a:r>
            <a:r>
              <a:rPr kumimoji="1" lang="zh-CN" altLang="en-US" sz="2200" kern="1200" dirty="0">
                <a:latin typeface="Times New Roman" panose="02020603050405020304" pitchFamily="18" charset="0"/>
                <a:ea typeface="黑体" panose="02010609060101010101" pitchFamily="2" charset="-122"/>
                <a:cs typeface="+mn-cs"/>
              </a:rPr>
              <a:t>取</a:t>
            </a:r>
            <a:r>
              <a:rPr kumimoji="1" lang="en-US" altLang="zh-CN" sz="2200" i="1" kern="1200" dirty="0">
                <a:latin typeface="Times New Roman" panose="02020603050405020304" pitchFamily="18" charset="0"/>
                <a:ea typeface="黑体" panose="02010609060101010101" pitchFamily="2" charset="-122"/>
                <a:cs typeface="+mn-cs"/>
              </a:rPr>
              <a:t>V</a:t>
            </a:r>
            <a:r>
              <a:rPr kumimoji="1" lang="en-US" altLang="zh-CN" sz="2200" kern="1200" baseline="-30000" dirty="0">
                <a:latin typeface="Times New Roman" panose="02020603050405020304" pitchFamily="18" charset="0"/>
                <a:ea typeface="黑体" panose="02010609060101010101" pitchFamily="2" charset="-122"/>
                <a:cs typeface="+mn-cs"/>
              </a:rPr>
              <a:t>1</a:t>
            </a:r>
            <a:r>
              <a:rPr kumimoji="1" lang="en-US" altLang="zh-CN" sz="2200" kern="1200" dirty="0">
                <a:latin typeface="Times New Roman" panose="02020603050405020304" pitchFamily="18" charset="0"/>
                <a:ea typeface="黑体" panose="02010609060101010101" pitchFamily="2" charset="-122"/>
                <a:cs typeface="+mn-cs"/>
              </a:rPr>
              <a:t>={</a:t>
            </a:r>
            <a:r>
              <a:rPr kumimoji="1" lang="en-US" altLang="zh-CN" sz="2200" i="1" kern="1200" dirty="0">
                <a:latin typeface="Times New Roman" panose="02020603050405020304" pitchFamily="18" charset="0"/>
                <a:ea typeface="黑体" panose="02010609060101010101" pitchFamily="2" charset="-122"/>
                <a:cs typeface="+mn-cs"/>
              </a:rPr>
              <a:t>a</a:t>
            </a:r>
            <a:r>
              <a:rPr kumimoji="1" lang="en-US" altLang="zh-CN" sz="2200" kern="1200" dirty="0">
                <a:latin typeface="Times New Roman" panose="02020603050405020304" pitchFamily="18" charset="0"/>
                <a:ea typeface="黑体" panose="02010609060101010101" pitchFamily="2" charset="-122"/>
                <a:cs typeface="+mn-cs"/>
              </a:rPr>
              <a:t>, </a:t>
            </a:r>
            <a:r>
              <a:rPr kumimoji="1" lang="en-US" altLang="zh-CN" sz="2200" i="1" kern="1200" dirty="0">
                <a:latin typeface="Times New Roman" panose="02020603050405020304" pitchFamily="18" charset="0"/>
                <a:ea typeface="黑体" panose="02010609060101010101" pitchFamily="2" charset="-122"/>
                <a:cs typeface="+mn-cs"/>
              </a:rPr>
              <a:t>b</a:t>
            </a:r>
            <a:r>
              <a:rPr kumimoji="1" lang="en-US" altLang="zh-CN" sz="2200" kern="1200" dirty="0">
                <a:latin typeface="Times New Roman" panose="02020603050405020304" pitchFamily="18" charset="0"/>
                <a:ea typeface="黑体" panose="02010609060101010101" pitchFamily="2" charset="-122"/>
                <a:cs typeface="+mn-cs"/>
              </a:rPr>
              <a:t>, </a:t>
            </a:r>
            <a:r>
              <a:rPr kumimoji="1" lang="en-US" altLang="zh-CN" sz="2200" i="1" kern="1200" dirty="0">
                <a:latin typeface="Times New Roman" panose="02020603050405020304" pitchFamily="18" charset="0"/>
                <a:ea typeface="黑体" panose="02010609060101010101" pitchFamily="2" charset="-122"/>
                <a:cs typeface="+mn-cs"/>
              </a:rPr>
              <a:t>c</a:t>
            </a:r>
            <a:r>
              <a:rPr kumimoji="1" lang="en-US" altLang="zh-CN" sz="2200" kern="1200" dirty="0">
                <a:latin typeface="Times New Roman" panose="02020603050405020304" pitchFamily="18" charset="0"/>
                <a:ea typeface="黑体" panose="02010609060101010101" pitchFamily="2" charset="-122"/>
                <a:cs typeface="+mn-cs"/>
              </a:rPr>
              <a:t>, </a:t>
            </a:r>
            <a:r>
              <a:rPr kumimoji="1" lang="en-US" altLang="zh-CN" sz="2200" i="1" kern="1200" dirty="0">
                <a:latin typeface="Times New Roman" panose="02020603050405020304" pitchFamily="18" charset="0"/>
                <a:ea typeface="黑体" panose="02010609060101010101" pitchFamily="2" charset="-122"/>
                <a:cs typeface="+mn-cs"/>
              </a:rPr>
              <a:t>d</a:t>
            </a:r>
            <a:r>
              <a:rPr kumimoji="1" lang="en-US" altLang="zh-CN" sz="2200" kern="1200" dirty="0">
                <a:latin typeface="Times New Roman" panose="02020603050405020304" pitchFamily="18" charset="0"/>
                <a:ea typeface="黑体" panose="02010609060101010101" pitchFamily="2" charset="-122"/>
                <a:cs typeface="+mn-cs"/>
              </a:rPr>
              <a:t>}, </a:t>
            </a:r>
            <a:r>
              <a:rPr kumimoji="1" lang="zh-CN" altLang="en-US" sz="2200" kern="1200" dirty="0">
                <a:latin typeface="Times New Roman" panose="02020603050405020304" pitchFamily="18" charset="0"/>
                <a:ea typeface="黑体" panose="02010609060101010101" pitchFamily="2" charset="-122"/>
                <a:cs typeface="+mn-cs"/>
              </a:rPr>
              <a:t>则</a:t>
            </a:r>
            <a:r>
              <a:rPr kumimoji="1" lang="en-US" altLang="zh-CN" sz="2200" i="1" kern="1200" dirty="0">
                <a:latin typeface="Times New Roman" panose="02020603050405020304" pitchFamily="18" charset="0"/>
                <a:ea typeface="黑体" panose="02010609060101010101" pitchFamily="2" charset="-122"/>
                <a:cs typeface="+mn-cs"/>
              </a:rPr>
              <a:t>W</a:t>
            </a:r>
            <a:r>
              <a:rPr kumimoji="1" lang="en-US" altLang="zh-CN" sz="2200" kern="1200" dirty="0">
                <a:latin typeface="Times New Roman" panose="02020603050405020304" pitchFamily="18" charset="0"/>
                <a:ea typeface="黑体" panose="02010609060101010101" pitchFamily="2" charset="-122"/>
                <a:cs typeface="+mn-cs"/>
              </a:rPr>
              <a:t>(</a:t>
            </a:r>
            <a:r>
              <a:rPr kumimoji="1" lang="en-US" altLang="zh-CN" sz="2200" i="1" kern="1200" dirty="0">
                <a:latin typeface="Times New Roman" panose="02020603050405020304" pitchFamily="18" charset="0"/>
                <a:ea typeface="黑体" panose="02010609060101010101" pitchFamily="2" charset="-122"/>
                <a:cs typeface="+mn-cs"/>
              </a:rPr>
              <a:t>G</a:t>
            </a:r>
            <a:r>
              <a:rPr kumimoji="1" lang="en-US" altLang="zh-CN" sz="2200" kern="1200" dirty="0">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200" i="1" kern="1200" dirty="0">
                <a:latin typeface="Times New Roman" panose="02020603050405020304" pitchFamily="18" charset="0"/>
                <a:ea typeface="黑体" panose="02010609060101010101" pitchFamily="2" charset="-122"/>
                <a:cs typeface="+mn-cs"/>
              </a:rPr>
              <a:t>V</a:t>
            </a:r>
            <a:r>
              <a:rPr kumimoji="1" lang="en-US" altLang="zh-CN" sz="2200" kern="1200" baseline="-30000" dirty="0">
                <a:latin typeface="Times New Roman" panose="02020603050405020304" pitchFamily="18" charset="0"/>
                <a:ea typeface="黑体" panose="02010609060101010101" pitchFamily="2" charset="-122"/>
                <a:cs typeface="+mn-cs"/>
              </a:rPr>
              <a:t>1</a:t>
            </a:r>
            <a:r>
              <a:rPr kumimoji="1" lang="en-US" altLang="zh-CN" sz="2200" kern="1200" dirty="0">
                <a:latin typeface="Times New Roman" panose="02020603050405020304" pitchFamily="18" charset="0"/>
                <a:ea typeface="黑体" panose="02010609060101010101" pitchFamily="2" charset="-122"/>
                <a:cs typeface="+mn-cs"/>
              </a:rPr>
              <a:t>) </a:t>
            </a:r>
            <a:endParaRPr kumimoji="1" lang="en-US" altLang="zh-CN" sz="2200"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sz="2200" kern="1200" dirty="0">
                <a:latin typeface="Times New Roman" panose="02020603050405020304" pitchFamily="18" charset="0"/>
                <a:ea typeface="黑体" panose="02010609060101010101" pitchFamily="2" charset="-122"/>
                <a:cs typeface="+mn-cs"/>
              </a:rPr>
              <a:t>= 6 &gt;|</a:t>
            </a:r>
            <a:r>
              <a:rPr kumimoji="1" lang="en-US" altLang="zh-CN" sz="2200" i="1" kern="1200" dirty="0">
                <a:latin typeface="Times New Roman" panose="02020603050405020304" pitchFamily="18" charset="0"/>
                <a:ea typeface="黑体" panose="02010609060101010101" pitchFamily="2" charset="-122"/>
                <a:cs typeface="+mn-cs"/>
              </a:rPr>
              <a:t>V</a:t>
            </a:r>
            <a:r>
              <a:rPr kumimoji="1" lang="en-US" altLang="zh-CN" sz="2200" kern="1200" baseline="-30000" dirty="0">
                <a:latin typeface="Times New Roman" panose="02020603050405020304" pitchFamily="18" charset="0"/>
                <a:ea typeface="黑体" panose="02010609060101010101" pitchFamily="2" charset="-122"/>
                <a:cs typeface="+mn-cs"/>
              </a:rPr>
              <a:t>1</a:t>
            </a:r>
            <a:r>
              <a:rPr kumimoji="1" lang="en-US" altLang="zh-CN" sz="2200" kern="1200" dirty="0">
                <a:latin typeface="Times New Roman" panose="02020603050405020304" pitchFamily="18" charset="0"/>
                <a:ea typeface="黑体" panose="02010609060101010101" pitchFamily="2" charset="-122"/>
                <a:cs typeface="+mn-cs"/>
              </a:rPr>
              <a:t>|, </a:t>
            </a:r>
            <a:r>
              <a:rPr kumimoji="1" lang="zh-CN" altLang="en-US" sz="2200" kern="1200" dirty="0">
                <a:latin typeface="Times New Roman" panose="02020603050405020304" pitchFamily="18" charset="0"/>
                <a:ea typeface="黑体" panose="02010609060101010101" pitchFamily="2" charset="-122"/>
                <a:cs typeface="+mn-cs"/>
              </a:rPr>
              <a:t>见右图</a:t>
            </a:r>
            <a:r>
              <a:rPr kumimoji="1" lang="en-US" altLang="zh-CN" sz="2200" kern="1200" dirty="0">
                <a:latin typeface="Times New Roman" panose="02020603050405020304" pitchFamily="18" charset="0"/>
                <a:ea typeface="黑体" panose="02010609060101010101" pitchFamily="2" charset="-122"/>
                <a:cs typeface="+mn-cs"/>
              </a:rPr>
              <a:t>. </a:t>
            </a:r>
            <a:r>
              <a:rPr kumimoji="1" lang="zh-CN" altLang="en-US" sz="2200" kern="1200" dirty="0">
                <a:latin typeface="Times New Roman" panose="02020603050405020304" pitchFamily="18" charset="0"/>
                <a:ea typeface="黑体" panose="02010609060101010101" pitchFamily="2" charset="-122"/>
                <a:cs typeface="+mn-cs"/>
              </a:rPr>
              <a:t>由定理</a:t>
            </a:r>
            <a:r>
              <a:rPr kumimoji="1" lang="en-US" altLang="zh-CN" sz="2200" kern="1200" dirty="0">
                <a:latin typeface="Times New Roman" panose="02020603050405020304" pitchFamily="18" charset="0"/>
                <a:ea typeface="黑体" panose="02010609060101010101" pitchFamily="2" charset="-122"/>
                <a:cs typeface="+mn-cs"/>
              </a:rPr>
              <a:t>, </a:t>
            </a:r>
            <a:r>
              <a:rPr kumimoji="1" lang="zh-CN" altLang="en-US" sz="2200" kern="1200" dirty="0">
                <a:latin typeface="Times New Roman" panose="02020603050405020304" pitchFamily="18" charset="0"/>
                <a:ea typeface="黑体" panose="02010609060101010101" pitchFamily="2" charset="-122"/>
                <a:cs typeface="+mn-cs"/>
              </a:rPr>
              <a:t>图中无汉密尔顿回路</a:t>
            </a:r>
            <a:r>
              <a:rPr kumimoji="1" lang="en-US" altLang="zh-CN" sz="2200" kern="1200" dirty="0">
                <a:latin typeface="Times New Roman" panose="02020603050405020304" pitchFamily="18" charset="0"/>
                <a:ea typeface="黑体" panose="02010609060101010101" pitchFamily="2" charset="-122"/>
                <a:cs typeface="+mn-cs"/>
              </a:rPr>
              <a:t>, </a:t>
            </a:r>
            <a:r>
              <a:rPr kumimoji="1" lang="zh-CN" altLang="en-US" sz="2200" kern="1200" dirty="0">
                <a:latin typeface="Times New Roman" panose="02020603050405020304" pitchFamily="18" charset="0"/>
                <a:ea typeface="黑体" panose="02010609060101010101" pitchFamily="2" charset="-122"/>
                <a:cs typeface="+mn-cs"/>
              </a:rPr>
              <a:t>故问题无解</a:t>
            </a:r>
            <a:r>
              <a:rPr kumimoji="1" lang="en-US" altLang="zh-CN" sz="2200" kern="1200" dirty="0">
                <a:latin typeface="Times New Roman" panose="02020603050405020304" pitchFamily="18" charset="0"/>
                <a:ea typeface="黑体" panose="02010609060101010101" pitchFamily="2" charset="-122"/>
                <a:cs typeface="+mn-cs"/>
              </a:rPr>
              <a:t>.</a:t>
            </a:r>
            <a:endParaRPr kumimoji="1" lang="en-US" altLang="zh-CN" sz="2200" kern="1200" dirty="0">
              <a:latin typeface="Times New Roman" panose="02020603050405020304" pitchFamily="18" charset="0"/>
              <a:ea typeface="黑体" panose="02010609060101010101" pitchFamily="2" charset="-122"/>
              <a:cs typeface="+mn-cs"/>
            </a:endParaRPr>
          </a:p>
          <a:p>
            <a:pPr eaLnBrk="1" hangingPunct="1">
              <a:lnSpc>
                <a:spcPct val="80000"/>
              </a:lnSpc>
              <a:spcBef>
                <a:spcPct val="0"/>
              </a:spcBef>
              <a:buSzPct val="60000"/>
            </a:pPr>
            <a:endParaRPr kumimoji="1" lang="en-US" altLang="zh-CN" sz="2200" kern="1200" dirty="0">
              <a:latin typeface="Times New Roman" panose="02020603050405020304" pitchFamily="18" charset="0"/>
              <a:ea typeface="黑体" panose="02010609060101010101" pitchFamily="2" charset="-122"/>
              <a:cs typeface="+mn-cs"/>
            </a:endParaRPr>
          </a:p>
          <a:p>
            <a:pPr eaLnBrk="1" hangingPunct="1">
              <a:lnSpc>
                <a:spcPct val="80000"/>
              </a:lnSpc>
              <a:spcBef>
                <a:spcPct val="0"/>
              </a:spcBef>
              <a:buSzPct val="60000"/>
            </a:pPr>
            <a:r>
              <a:rPr kumimoji="1" lang="zh-CN" altLang="en-US" sz="2200" kern="1200" dirty="0">
                <a:latin typeface="Times New Roman" panose="02020603050405020304" pitchFamily="18" charset="0"/>
                <a:ea typeface="黑体" panose="02010609060101010101" pitchFamily="2" charset="-122"/>
                <a:cs typeface="+mn-cs"/>
              </a:rPr>
              <a:t>那么，在</a:t>
            </a:r>
            <a:r>
              <a:rPr kumimoji="1" lang="en-US" altLang="zh-CN" sz="2200" kern="1200" dirty="0">
                <a:latin typeface="Times New Roman" panose="02020603050405020304" pitchFamily="18" charset="0"/>
                <a:ea typeface="黑体" panose="02010609060101010101" pitchFamily="2" charset="-122"/>
                <a:cs typeface="+mn-cs"/>
              </a:rPr>
              <a:t>8</a:t>
            </a:r>
            <a:r>
              <a:rPr kumimoji="1" lang="en-US" altLang="zh-CN" sz="2200" kern="1200" dirty="0">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200" kern="1200" dirty="0">
                <a:latin typeface="Times New Roman" panose="02020603050405020304" pitchFamily="18" charset="0"/>
                <a:ea typeface="黑体" panose="02010609060101010101" pitchFamily="2" charset="-122"/>
                <a:cs typeface="+mn-cs"/>
              </a:rPr>
              <a:t>8</a:t>
            </a:r>
            <a:r>
              <a:rPr kumimoji="1" lang="zh-CN" altLang="en-US" sz="2200" kern="1200" dirty="0">
                <a:latin typeface="Times New Roman" panose="02020603050405020304" pitchFamily="18" charset="0"/>
                <a:ea typeface="黑体" panose="02010609060101010101" pitchFamily="2" charset="-122"/>
                <a:cs typeface="+mn-cs"/>
              </a:rPr>
              <a:t>国际象棋盘上</a:t>
            </a:r>
            <a:r>
              <a:rPr kumimoji="1" lang="en-US" altLang="zh-CN" sz="2200" kern="1200" dirty="0">
                <a:latin typeface="Times New Roman" panose="02020603050405020304" pitchFamily="18" charset="0"/>
                <a:ea typeface="黑体" panose="02010609060101010101" pitchFamily="2" charset="-122"/>
                <a:cs typeface="+mn-cs"/>
              </a:rPr>
              <a:t>, </a:t>
            </a:r>
            <a:r>
              <a:rPr kumimoji="1" lang="zh-CN" altLang="en-US" sz="2200" kern="1200" dirty="0">
                <a:latin typeface="Times New Roman" panose="02020603050405020304" pitchFamily="18" charset="0"/>
                <a:ea typeface="黑体" panose="02010609060101010101" pitchFamily="2" charset="-122"/>
                <a:cs typeface="+mn-cs"/>
              </a:rPr>
              <a:t>跳马问题是否有解</a:t>
            </a:r>
            <a:r>
              <a:rPr kumimoji="1" lang="en-US" altLang="zh-CN" sz="2200" kern="1200" dirty="0">
                <a:latin typeface="Times New Roman" panose="02020603050405020304" pitchFamily="18" charset="0"/>
                <a:ea typeface="黑体" panose="02010609060101010101" pitchFamily="2" charset="-122"/>
                <a:cs typeface="+mn-cs"/>
              </a:rPr>
              <a:t>?  </a:t>
            </a:r>
            <a:endParaRPr kumimoji="1" lang="en-US" altLang="zh-CN" sz="2200" kern="1200" dirty="0">
              <a:latin typeface="Times New Roman" panose="02020603050405020304" pitchFamily="18" charset="0"/>
              <a:ea typeface="黑体" panose="02010609060101010101" pitchFamily="2" charset="-122"/>
              <a:cs typeface="+mn-cs"/>
            </a:endParaRPr>
          </a:p>
        </p:txBody>
      </p:sp>
      <p:pic>
        <p:nvPicPr>
          <p:cNvPr id="45061" name="Picture 5" descr="15-10"/>
          <p:cNvPicPr>
            <a:picLocks noChangeAspect="1"/>
          </p:cNvPicPr>
          <p:nvPr/>
        </p:nvPicPr>
        <p:blipFill>
          <a:blip r:embed="rId1"/>
          <a:srcRect r="35136" b="8347"/>
          <a:stretch>
            <a:fillRect/>
          </a:stretch>
        </p:blipFill>
        <p:spPr>
          <a:xfrm>
            <a:off x="5003800" y="2286000"/>
            <a:ext cx="3805238" cy="1741488"/>
          </a:xfrm>
          <a:prstGeom prst="rect">
            <a:avLst/>
          </a:prstGeom>
          <a:noFill/>
          <a:ln w="9525">
            <a:noFill/>
          </a:ln>
        </p:spPr>
      </p:pic>
      <p:sp>
        <p:nvSpPr>
          <p:cNvPr id="45062" name="Text Box 6"/>
          <p:cNvSpPr txBox="1"/>
          <p:nvPr/>
        </p:nvSpPr>
        <p:spPr>
          <a:xfrm>
            <a:off x="457200" y="1357313"/>
            <a:ext cx="3581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457200" lvl="0" indent="-457200" eaLnBrk="1" hangingPunct="1">
              <a:spcBef>
                <a:spcPct val="50000"/>
              </a:spcBef>
              <a:buClr>
                <a:srgbClr val="0000CC"/>
              </a:buClr>
              <a:buSzPct val="75000"/>
            </a:pPr>
            <a:r>
              <a:rPr lang="zh-CN" altLang="en-US" sz="2800" b="1" dirty="0">
                <a:latin typeface="宋体" panose="02010600030101010101" pitchFamily="2" charset="-122"/>
                <a:ea typeface="黑体" panose="02010609060101010101" pitchFamily="2" charset="-122"/>
              </a:rPr>
              <a:t>不满足必要条件</a:t>
            </a:r>
            <a:endParaRPr lang="zh-CN" altLang="en-US" sz="2800" b="1" dirty="0">
              <a:latin typeface="宋体" panose="02010600030101010101" pitchFamily="2" charset="-122"/>
              <a:ea typeface="黑体" panose="02010609060101010101" pitchFamily="2" charset="-122"/>
            </a:endParaRPr>
          </a:p>
        </p:txBody>
      </p:sp>
      <p:sp>
        <p:nvSpPr>
          <p:cNvPr id="45063" name="TextBox 6"/>
          <p:cNvSpPr txBox="1"/>
          <p:nvPr/>
        </p:nvSpPr>
        <p:spPr>
          <a:xfrm>
            <a:off x="611188" y="5856288"/>
            <a:ext cx="7416800" cy="7699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200" b="1" dirty="0">
                <a:solidFill>
                  <a:srgbClr val="0000CC"/>
                </a:solidFill>
                <a:latin typeface="Times New Roman" panose="02020603050405020304" pitchFamily="18" charset="0"/>
                <a:ea typeface="黑体" panose="02010609060101010101" pitchFamily="2" charset="-122"/>
              </a:rPr>
              <a:t>对于一般的图，判断其是否存在汉密尔顿路或哈密顿回路是</a:t>
            </a:r>
            <a:r>
              <a:rPr lang="en-US" altLang="zh-CN" sz="2200" b="1" dirty="0">
                <a:solidFill>
                  <a:srgbClr val="0000CC"/>
                </a:solidFill>
                <a:latin typeface="Times New Roman" panose="02020603050405020304" pitchFamily="18" charset="0"/>
                <a:ea typeface="黑体" panose="02010609060101010101" pitchFamily="2" charset="-122"/>
              </a:rPr>
              <a:t>NP</a:t>
            </a:r>
            <a:r>
              <a:rPr lang="zh-CN" altLang="en-US" sz="2200" b="1" dirty="0">
                <a:solidFill>
                  <a:srgbClr val="0000CC"/>
                </a:solidFill>
                <a:latin typeface="Times New Roman" panose="02020603050405020304" pitchFamily="18" charset="0"/>
                <a:ea typeface="黑体" panose="02010609060101010101" pitchFamily="2" charset="-122"/>
              </a:rPr>
              <a:t>完全问题</a:t>
            </a:r>
            <a:endParaRPr lang="en-US" altLang="zh-CN" sz="2200" b="1" dirty="0">
              <a:solidFill>
                <a:srgbClr val="0000CC"/>
              </a:solidFill>
              <a:latin typeface="Times New Roman" panose="02020603050405020304" pitchFamily="18" charset="0"/>
              <a:ea typeface="黑体" panose="02010609060101010101" pitchFamily="2" charset="-122"/>
            </a:endParaRPr>
          </a:p>
        </p:txBody>
      </p:sp>
      <p:sp>
        <p:nvSpPr>
          <p:cNvPr id="45064"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p:txBody>
          <a:bodyPr vert="horz" wrap="square" lIns="91440" tIns="45720" rIns="91440" bIns="45720" anchor="b" anchorCtr="0"/>
          <a:p>
            <a:pPr>
              <a:buNone/>
            </a:pPr>
            <a:r>
              <a:rPr kumimoji="1" lang="zh-CN" altLang="en-US" kern="1200" dirty="0">
                <a:latin typeface="黑体" panose="02010609060101010101" pitchFamily="2" charset="-122"/>
                <a:ea typeface="黑体" panose="02010609060101010101" pitchFamily="2" charset="-122"/>
                <a:cs typeface="+mj-cs"/>
              </a:rPr>
              <a:t>骑士巡游</a:t>
            </a:r>
            <a:r>
              <a:rPr kumimoji="1" lang="en-US" altLang="zh-CN" kern="1200" dirty="0">
                <a:latin typeface="Times New Roman" panose="02020603050405020304" pitchFamily="18" charset="0"/>
                <a:ea typeface="黑体" panose="02010609060101010101" pitchFamily="2" charset="-122"/>
                <a:cs typeface="+mj-cs"/>
              </a:rPr>
              <a:t>(Knight’s tour)</a:t>
            </a:r>
            <a:endParaRPr kumimoji="1" lang="zh-CN" altLang="en-US" kern="1200" dirty="0">
              <a:latin typeface="Times New Roman" panose="02020603050405020304" pitchFamily="18" charset="0"/>
              <a:ea typeface="黑体" panose="02010609060101010101" pitchFamily="2" charset="-122"/>
              <a:cs typeface="+mj-cs"/>
            </a:endParaRPr>
          </a:p>
        </p:txBody>
      </p:sp>
      <p:pic>
        <p:nvPicPr>
          <p:cNvPr id="46083" name="内容占位符 4"/>
          <p:cNvPicPr>
            <a:picLocks noGrp="1" noChangeAspect="1"/>
          </p:cNvPicPr>
          <p:nvPr>
            <p:ph idx="1" hasCustomPrompt="1"/>
          </p:nvPr>
        </p:nvPicPr>
        <p:blipFill>
          <a:blip r:embed="rId1"/>
          <a:srcRect/>
          <a:stretch>
            <a:fillRect/>
          </a:stretch>
        </p:blipFill>
        <p:spPr>
          <a:xfrm>
            <a:off x="590550" y="2138363"/>
            <a:ext cx="2293938" cy="2292350"/>
          </a:xfrm>
        </p:spPr>
      </p:pic>
      <p:sp>
        <p:nvSpPr>
          <p:cNvPr id="46084" name="灯片编号占位符 3"/>
          <p:cNvSpPr txBox="1">
            <a:spLocks noGrp="1"/>
          </p:cNvSpPr>
          <p:nvPr>
            <p:ph type="sldNum" sz="quarter" idx="12"/>
          </p:nvPr>
        </p:nvSpPr>
        <p:spPr>
          <a:xfrm>
            <a:off x="3352800" y="6324600"/>
            <a:ext cx="2895600" cy="457200"/>
          </a:xfrm>
        </p:spPr>
        <p:txBody>
          <a:bodyPr anchor="b" anchorCtr="0"/>
          <a:p>
            <a:pPr marL="0" indent="0" algn="ctr" eaLnBrk="1" hangingPunct="1">
              <a:spcBef>
                <a:spcPct val="0"/>
              </a:spcBef>
              <a:buClrTx/>
              <a:buSzTx/>
              <a:buFontTx/>
              <a:buNone/>
            </a:pPr>
            <a:fld id="{9A0DB2DC-4C9A-4742-B13C-FB6460FD3503}" type="slidenum">
              <a:rPr lang="en-US" altLang="zh-CN" sz="1400" dirty="0">
                <a:latin typeface="Arial Black" panose="020B0A04020102020204" pitchFamily="34" charset="0"/>
              </a:rPr>
            </a:fld>
            <a:endParaRPr lang="en-US" altLang="zh-CN" sz="1400" dirty="0">
              <a:latin typeface="Arial Black" panose="020B0A04020102020204" pitchFamily="34" charset="0"/>
            </a:endParaRPr>
          </a:p>
        </p:txBody>
      </p:sp>
      <p:pic>
        <p:nvPicPr>
          <p:cNvPr id="46085" name="图片 6"/>
          <p:cNvPicPr>
            <a:picLocks noChangeAspect="1"/>
          </p:cNvPicPr>
          <p:nvPr/>
        </p:nvPicPr>
        <p:blipFill>
          <a:blip r:embed="rId2"/>
          <a:stretch>
            <a:fillRect/>
          </a:stretch>
        </p:blipFill>
        <p:spPr>
          <a:xfrm>
            <a:off x="6208713" y="2106613"/>
            <a:ext cx="2324100" cy="2324100"/>
          </a:xfrm>
          <a:prstGeom prst="rect">
            <a:avLst/>
          </a:prstGeom>
          <a:noFill/>
          <a:ln w="9525">
            <a:noFill/>
          </a:ln>
        </p:spPr>
      </p:pic>
      <p:pic>
        <p:nvPicPr>
          <p:cNvPr id="46086" name="图片 7"/>
          <p:cNvPicPr>
            <a:picLocks noChangeAspect="1"/>
          </p:cNvPicPr>
          <p:nvPr/>
        </p:nvPicPr>
        <p:blipFill>
          <a:blip r:embed="rId3"/>
          <a:stretch>
            <a:fillRect/>
          </a:stretch>
        </p:blipFill>
        <p:spPr>
          <a:xfrm>
            <a:off x="3444875" y="2178050"/>
            <a:ext cx="2185988" cy="2187575"/>
          </a:xfrm>
          <a:prstGeom prst="rect">
            <a:avLst/>
          </a:prstGeom>
          <a:noFill/>
          <a:ln w="9525">
            <a:noFill/>
          </a:ln>
        </p:spPr>
      </p:pic>
      <p:sp>
        <p:nvSpPr>
          <p:cNvPr id="46087"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idx="1" hasCustomPrompt="1"/>
          </p:nvPr>
        </p:nvSpPr>
        <p:spPr>
          <a:xfrm>
            <a:off x="755650" y="1330325"/>
            <a:ext cx="7772400" cy="4114800"/>
          </a:xfrm>
        </p:spPr>
        <p:txBody>
          <a:bodyPr vert="horz" wrap="square" lIns="91440" tIns="45720" rIns="91440" bIns="45720" anchor="t" anchorCtr="0"/>
          <a:p>
            <a:pPr algn="just" eaLnBrk="1" hangingPunct="1">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定义</a:t>
            </a:r>
            <a:r>
              <a:rPr kumimoji="1" lang="en-US" altLang="zh-CN" kern="1200" dirty="0">
                <a:solidFill>
                  <a:srgbClr val="FF0000"/>
                </a:solidFill>
                <a:latin typeface="Times New Roman" panose="02020603050405020304" pitchFamily="18" charset="0"/>
                <a:ea typeface="黑体" panose="02010609060101010101" pitchFamily="2" charset="-122"/>
                <a:cs typeface="+mn-cs"/>
              </a:rPr>
              <a:t>7-4.4]</a:t>
            </a:r>
            <a:r>
              <a:rPr kumimoji="1" lang="zh-CN" altLang="en-US" kern="1200" dirty="0">
                <a:latin typeface="Times New Roman" panose="02020603050405020304" pitchFamily="18" charset="0"/>
                <a:ea typeface="黑体" panose="02010609060101010101" pitchFamily="2" charset="-122"/>
                <a:cs typeface="+mn-cs"/>
              </a:rPr>
              <a:t>给定图</a:t>
            </a:r>
            <a:r>
              <a:rPr kumimoji="1" lang="en-US" altLang="zh-CN" i="1" kern="1200" dirty="0">
                <a:latin typeface="Times New Roman" panose="02020603050405020304" pitchFamily="18" charset="0"/>
                <a:ea typeface="黑体" panose="02010609060101010101" pitchFamily="2" charset="-122"/>
                <a:cs typeface="+mn-cs"/>
              </a:rPr>
              <a:t>G</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V</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有</a:t>
            </a:r>
            <a:r>
              <a:rPr kumimoji="1" lang="en-US" altLang="zh-CN" i="1" kern="1200" dirty="0">
                <a:latin typeface="Times New Roman" panose="02020603050405020304" pitchFamily="18" charset="0"/>
                <a:ea typeface="黑体" panose="02010609060101010101" pitchFamily="2" charset="-122"/>
                <a:cs typeface="+mn-cs"/>
              </a:rPr>
              <a:t>n</a:t>
            </a:r>
            <a:r>
              <a:rPr kumimoji="1" lang="zh-CN" altLang="en-US" kern="1200" dirty="0">
                <a:latin typeface="Times New Roman" panose="02020603050405020304" pitchFamily="18" charset="0"/>
                <a:ea typeface="黑体" panose="02010609060101010101" pitchFamily="2" charset="-122"/>
                <a:cs typeface="+mn-cs"/>
              </a:rPr>
              <a:t>个结点，若将图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中度数之和至少是</a:t>
            </a:r>
            <a:r>
              <a:rPr kumimoji="1" lang="en-US" altLang="zh-CN" i="1" kern="1200" dirty="0">
                <a:latin typeface="Times New Roman" panose="02020603050405020304" pitchFamily="18" charset="0"/>
                <a:ea typeface="黑体" panose="02010609060101010101" pitchFamily="2" charset="-122"/>
                <a:cs typeface="+mn-cs"/>
              </a:rPr>
              <a:t>n</a:t>
            </a:r>
            <a:r>
              <a:rPr kumimoji="1" lang="zh-CN" altLang="en-US" kern="1200" dirty="0">
                <a:latin typeface="Times New Roman" panose="02020603050405020304" pitchFamily="18" charset="0"/>
                <a:ea typeface="黑体" panose="02010609060101010101" pitchFamily="2" charset="-122"/>
                <a:cs typeface="+mn-cs"/>
              </a:rPr>
              <a:t>的非邻接结点连接起来得图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，对图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重复上述步骤，直到不再有这样的结点为止，所得的图，称为原图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的闭包，记作</a:t>
            </a:r>
            <a:r>
              <a:rPr kumimoji="1" lang="en-US" altLang="zh-CN" i="1" kern="1200" dirty="0">
                <a:latin typeface="Times New Roman" panose="02020603050405020304" pitchFamily="18" charset="0"/>
                <a:ea typeface="黑体" panose="02010609060101010101" pitchFamily="2" charset="-122"/>
                <a:cs typeface="+mn-cs"/>
              </a:rPr>
              <a:t>C</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G</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47107"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idx="1" hasCustomPrompt="1"/>
          </p:nvPr>
        </p:nvSpPr>
        <p:spPr>
          <a:xfrm>
            <a:off x="395288" y="1474788"/>
            <a:ext cx="7772400" cy="3467100"/>
          </a:xfrm>
        </p:spPr>
        <p:txBody>
          <a:bodyPr vert="horz" wrap="square" lIns="91440" tIns="45720" rIns="91440" bIns="45720" anchor="t" anchorCtr="0"/>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如下图  给出了六个结点的一个图，构造它的闭包过程。在这个例子中</a:t>
            </a:r>
            <a:r>
              <a:rPr kumimoji="1" lang="en-US" altLang="zh-CN" i="1" kern="1200" dirty="0">
                <a:latin typeface="Times New Roman" panose="02020603050405020304" pitchFamily="18" charset="0"/>
                <a:ea typeface="黑体" panose="02010609060101010101" pitchFamily="2" charset="-122"/>
                <a:cs typeface="+mn-cs"/>
              </a:rPr>
              <a:t>C</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G</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是一个完全图。一般情况下，</a:t>
            </a:r>
            <a:r>
              <a:rPr kumimoji="1" lang="en-US" altLang="zh-CN" i="1" kern="1200" dirty="0">
                <a:latin typeface="Times New Roman" panose="02020603050405020304" pitchFamily="18" charset="0"/>
                <a:ea typeface="黑体" panose="02010609060101010101" pitchFamily="2" charset="-122"/>
                <a:cs typeface="+mn-cs"/>
              </a:rPr>
              <a:t>C</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G</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也可能不是一个完全图。</a:t>
            </a:r>
            <a:endParaRPr kumimoji="1" lang="zh-CN" altLang="en-US" kern="1200" dirty="0">
              <a:latin typeface="Times New Roman" panose="02020603050405020304" pitchFamily="18" charset="0"/>
              <a:ea typeface="黑体" panose="02010609060101010101" pitchFamily="2" charset="-122"/>
              <a:cs typeface="+mn-cs"/>
            </a:endParaRPr>
          </a:p>
        </p:txBody>
      </p:sp>
      <p:pic>
        <p:nvPicPr>
          <p:cNvPr id="48131" name="Picture 3" descr="7_412"/>
          <p:cNvPicPr>
            <a:picLocks noChangeAspect="1"/>
          </p:cNvPicPr>
          <p:nvPr/>
        </p:nvPicPr>
        <p:blipFill>
          <a:blip r:embed="rId1"/>
          <a:stretch>
            <a:fillRect/>
          </a:stretch>
        </p:blipFill>
        <p:spPr>
          <a:xfrm>
            <a:off x="1187450" y="3429000"/>
            <a:ext cx="6697663" cy="2284413"/>
          </a:xfrm>
          <a:prstGeom prst="rect">
            <a:avLst/>
          </a:prstGeom>
          <a:noFill/>
          <a:ln w="9525">
            <a:noFill/>
          </a:ln>
        </p:spPr>
      </p:pic>
      <p:sp>
        <p:nvSpPr>
          <p:cNvPr id="48132"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idx="1" hasCustomPrompt="1"/>
          </p:nvPr>
        </p:nvSpPr>
        <p:spPr>
          <a:xfrm>
            <a:off x="471488" y="1474788"/>
            <a:ext cx="7772400" cy="4114800"/>
          </a:xfrm>
        </p:spPr>
        <p:txBody>
          <a:bodyPr vert="horz" wrap="square" lIns="91440" tIns="45720" rIns="91440" bIns="45720" anchor="t" anchorCtr="0"/>
          <a:p>
            <a:pPr eaLnBrk="1" hangingPunct="1">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kern="1200" dirty="0">
                <a:solidFill>
                  <a:srgbClr val="FF0000"/>
                </a:solidFill>
                <a:latin typeface="Times New Roman" panose="02020603050405020304" pitchFamily="18" charset="0"/>
                <a:ea typeface="黑体" panose="02010609060101010101" pitchFamily="2" charset="-122"/>
                <a:cs typeface="+mn-cs"/>
              </a:rPr>
              <a:t>7-4.6]</a:t>
            </a:r>
            <a:r>
              <a:rPr kumimoji="1" lang="zh-CN" altLang="en-US" kern="1200" dirty="0">
                <a:latin typeface="Times New Roman" panose="02020603050405020304" pitchFamily="18" charset="0"/>
                <a:ea typeface="黑体" panose="02010609060101010101" pitchFamily="2" charset="-122"/>
                <a:cs typeface="+mn-cs"/>
              </a:rPr>
              <a:t>当且仅当一个简单图的闭包是汉密尔顿图时，这个简单图是汉密尔顿图。</a:t>
            </a:r>
            <a:endParaRPr kumimoji="1" lang="zh-CN" altLang="en-US"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证明  略。</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49155"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idx="1" hasCustomPrompt="1"/>
          </p:nvPr>
        </p:nvSpPr>
        <p:spPr>
          <a:xfrm>
            <a:off x="468313" y="1401763"/>
            <a:ext cx="7772400" cy="4114800"/>
          </a:xfrm>
        </p:spPr>
        <p:txBody>
          <a:bodyPr vert="horz" wrap="square" lIns="91440" tIns="45720" rIns="91440" bIns="45720" anchor="t" anchorCtr="0"/>
          <a:p>
            <a:pPr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关于图中没有汉密尔顿路的判别尚没有确定的方法，下面介绍一个说明性的例子。</a:t>
            </a:r>
            <a:br>
              <a:rPr kumimoji="1" lang="zh-CN" altLang="en-US" kern="1200" dirty="0">
                <a:latin typeface="Times New Roman" panose="02020603050405020304" pitchFamily="18" charset="0"/>
                <a:ea typeface="黑体" panose="02010609060101010101" pitchFamily="2" charset="-122"/>
                <a:cs typeface="+mn-cs"/>
              </a:rPr>
            </a:br>
            <a:endParaRPr kumimoji="1" lang="zh-CN" altLang="en-US" kern="1200" dirty="0">
              <a:latin typeface="Times New Roman" panose="02020603050405020304" pitchFamily="18" charset="0"/>
              <a:ea typeface="黑体" panose="02010609060101010101" pitchFamily="2" charset="-122"/>
              <a:cs typeface="+mn-cs"/>
            </a:endParaRPr>
          </a:p>
        </p:txBody>
      </p:sp>
      <p:pic>
        <p:nvPicPr>
          <p:cNvPr id="50179" name="Picture 3" descr="7_413"/>
          <p:cNvPicPr>
            <a:picLocks noChangeAspect="1"/>
          </p:cNvPicPr>
          <p:nvPr/>
        </p:nvPicPr>
        <p:blipFill>
          <a:blip r:embed="rId1"/>
          <a:stretch>
            <a:fillRect/>
          </a:stretch>
        </p:blipFill>
        <p:spPr>
          <a:xfrm>
            <a:off x="1331913" y="2408238"/>
            <a:ext cx="6769100" cy="4189412"/>
          </a:xfrm>
          <a:prstGeom prst="rect">
            <a:avLst/>
          </a:prstGeom>
          <a:noFill/>
          <a:ln w="9525">
            <a:noFill/>
          </a:ln>
        </p:spPr>
      </p:pic>
      <p:sp>
        <p:nvSpPr>
          <p:cNvPr id="50180"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idx="1" hasCustomPrompt="1"/>
          </p:nvPr>
        </p:nvSpPr>
        <p:spPr>
          <a:xfrm>
            <a:off x="323850" y="1412875"/>
            <a:ext cx="8569325" cy="4319588"/>
          </a:xfrm>
        </p:spPr>
        <p:txBody>
          <a:bodyPr vert="horz" wrap="square" lIns="91440" tIns="45720" rIns="91440" bIns="45720" anchor="t" anchorCtr="0"/>
          <a:p>
            <a:pPr eaLnBrk="1" hangingPunct="1">
              <a:spcBef>
                <a:spcPct val="0"/>
              </a:spcBef>
              <a:buSzPct val="60000"/>
            </a:pPr>
            <a:r>
              <a:rPr kumimoji="1" lang="zh-CN" altLang="en-US" kern="1200" dirty="0">
                <a:solidFill>
                  <a:srgbClr val="FF0000"/>
                </a:solidFill>
                <a:latin typeface="Times New Roman" panose="02020603050405020304" pitchFamily="18" charset="0"/>
                <a:ea typeface="黑体" panose="02010609060101010101" pitchFamily="2" charset="-122"/>
                <a:cs typeface="+mn-cs"/>
              </a:rPr>
              <a:t>例题</a:t>
            </a:r>
            <a:r>
              <a:rPr kumimoji="1" lang="en-US" altLang="zh-CN" kern="1200" dirty="0">
                <a:solidFill>
                  <a:srgbClr val="FF0000"/>
                </a:solidFill>
                <a:latin typeface="Times New Roman" panose="02020603050405020304" pitchFamily="18" charset="0"/>
                <a:ea typeface="黑体" panose="02010609060101010101" pitchFamily="2" charset="-122"/>
                <a:cs typeface="+mn-cs"/>
              </a:rPr>
              <a:t>2</a:t>
            </a:r>
            <a:r>
              <a:rPr kumimoji="1" lang="en-US" altLang="zh-CN" kern="1200" dirty="0">
                <a:latin typeface="Times New Roman" panose="02020603050405020304" pitchFamily="18" charset="0"/>
                <a:ea typeface="黑体" panose="02010609060101010101" pitchFamily="2" charset="-122"/>
                <a:cs typeface="+mn-cs"/>
              </a:rPr>
              <a:t> </a:t>
            </a:r>
            <a:r>
              <a:rPr kumimoji="1" lang="zh-CN" altLang="en-US" kern="1200" dirty="0">
                <a:latin typeface="Times New Roman" panose="02020603050405020304" pitchFamily="18" charset="0"/>
                <a:ea typeface="黑体" panose="02010609060101010101" pitchFamily="2" charset="-122"/>
                <a:cs typeface="+mn-cs"/>
              </a:rPr>
              <a:t>指出图</a:t>
            </a:r>
            <a:r>
              <a:rPr kumimoji="1" lang="en-US" altLang="zh-CN" kern="1200" dirty="0">
                <a:latin typeface="Times New Roman" panose="02020603050405020304" pitchFamily="18" charset="0"/>
                <a:ea typeface="黑体" panose="02010609060101010101" pitchFamily="2" charset="-122"/>
                <a:cs typeface="+mn-cs"/>
              </a:rPr>
              <a:t>7-4.13(a)</a:t>
            </a:r>
            <a:r>
              <a:rPr kumimoji="1" lang="zh-CN" altLang="en-US" kern="1200" dirty="0">
                <a:latin typeface="Times New Roman" panose="02020603050405020304" pitchFamily="18" charset="0"/>
                <a:ea typeface="黑体" panose="02010609060101010101" pitchFamily="2" charset="-122"/>
                <a:cs typeface="+mn-cs"/>
              </a:rPr>
              <a:t>所示的图</a:t>
            </a:r>
            <a:r>
              <a:rPr kumimoji="1" lang="en-US" altLang="zh-CN"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中没有汉密尔顿路。</a:t>
            </a:r>
            <a:endParaRPr kumimoji="1" lang="zh-CN" altLang="en-US"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br>
              <a:rPr kumimoji="1" lang="zh-CN" altLang="en-US" kern="1200" dirty="0">
                <a:latin typeface="Times New Roman" panose="02020603050405020304" pitchFamily="18" charset="0"/>
                <a:ea typeface="黑体" panose="02010609060101010101" pitchFamily="2" charset="-122"/>
                <a:cs typeface="+mn-cs"/>
              </a:rPr>
            </a:br>
            <a:r>
              <a:rPr kumimoji="1" lang="zh-CN" altLang="en-US" kern="1200" dirty="0">
                <a:latin typeface="Times New Roman" panose="02020603050405020304" pitchFamily="18" charset="0"/>
                <a:ea typeface="黑体" panose="02010609060101010101" pitchFamily="2" charset="-122"/>
                <a:cs typeface="+mn-cs"/>
              </a:rPr>
              <a:t>    </a:t>
            </a:r>
            <a:r>
              <a:rPr kumimoji="1" lang="zh-CN" altLang="en-US" kern="1200" dirty="0">
                <a:solidFill>
                  <a:schemeClr val="tx2"/>
                </a:solidFill>
                <a:latin typeface="Times New Roman" panose="02020603050405020304" pitchFamily="18" charset="0"/>
                <a:ea typeface="黑体" panose="02010609060101010101" pitchFamily="2" charset="-122"/>
                <a:cs typeface="+mn-cs"/>
              </a:rPr>
              <a:t>解 </a:t>
            </a:r>
            <a:r>
              <a:rPr kumimoji="1" lang="zh-CN" altLang="en-US" kern="1200" dirty="0">
                <a:latin typeface="华文新魏" panose="02010800040101010101" pitchFamily="2" charset="-122"/>
                <a:ea typeface="华文新魏" panose="02010800040101010101" pitchFamily="2" charset="-122"/>
                <a:cs typeface="+mn-cs"/>
              </a:rPr>
              <a:t>用</a:t>
            </a:r>
            <a:r>
              <a:rPr kumimoji="1" lang="en-US" altLang="zh-CN" kern="1200" dirty="0">
                <a:latin typeface="华文新魏" panose="02010800040101010101" pitchFamily="2" charset="-122"/>
                <a:ea typeface="华文新魏" panose="02010800040101010101" pitchFamily="2" charset="-122"/>
                <a:cs typeface="+mn-cs"/>
              </a:rPr>
              <a:t>A</a:t>
            </a:r>
            <a:r>
              <a:rPr kumimoji="1" lang="zh-CN" altLang="en-US" kern="1200" dirty="0">
                <a:latin typeface="华文新魏" panose="02010800040101010101" pitchFamily="2" charset="-122"/>
                <a:ea typeface="华文新魏" panose="02010800040101010101" pitchFamily="2" charset="-122"/>
                <a:cs typeface="+mn-cs"/>
              </a:rPr>
              <a:t>标记任意一个结点</a:t>
            </a:r>
            <a:r>
              <a:rPr kumimoji="1" lang="en-US" altLang="zh-CN" kern="1200" dirty="0">
                <a:latin typeface="华文新魏" panose="02010800040101010101" pitchFamily="2" charset="-122"/>
                <a:ea typeface="华文新魏" panose="02010800040101010101" pitchFamily="2" charset="-122"/>
                <a:cs typeface="+mn-cs"/>
              </a:rPr>
              <a:t>a</a:t>
            </a:r>
            <a:r>
              <a:rPr kumimoji="1" lang="zh-CN" altLang="en-US" kern="1200" dirty="0">
                <a:latin typeface="华文新魏" panose="02010800040101010101" pitchFamily="2" charset="-122"/>
                <a:ea typeface="华文新魏" panose="02010800040101010101" pitchFamily="2" charset="-122"/>
                <a:cs typeface="+mn-cs"/>
              </a:rPr>
              <a:t>，所有与</a:t>
            </a:r>
            <a:r>
              <a:rPr kumimoji="1" lang="en-US" altLang="zh-CN" kern="1200" dirty="0">
                <a:latin typeface="华文新魏" panose="02010800040101010101" pitchFamily="2" charset="-122"/>
                <a:ea typeface="华文新魏" panose="02010800040101010101" pitchFamily="2" charset="-122"/>
                <a:cs typeface="+mn-cs"/>
              </a:rPr>
              <a:t>a</a:t>
            </a:r>
            <a:r>
              <a:rPr kumimoji="1" lang="zh-CN" altLang="en-US" kern="1200" dirty="0">
                <a:latin typeface="华文新魏" panose="02010800040101010101" pitchFamily="2" charset="-122"/>
                <a:ea typeface="华文新魏" panose="02010800040101010101" pitchFamily="2" charset="-122"/>
                <a:cs typeface="+mn-cs"/>
              </a:rPr>
              <a:t>邻接的结点均标记</a:t>
            </a:r>
            <a:r>
              <a:rPr kumimoji="1" lang="en-US" altLang="zh-CN" kern="1200" dirty="0">
                <a:latin typeface="华文新魏" panose="02010800040101010101" pitchFamily="2" charset="-122"/>
                <a:ea typeface="华文新魏" panose="02010800040101010101" pitchFamily="2" charset="-122"/>
                <a:cs typeface="+mn-cs"/>
              </a:rPr>
              <a:t>B</a:t>
            </a:r>
            <a:r>
              <a:rPr kumimoji="1" lang="zh-CN" altLang="en-US" kern="1200" dirty="0">
                <a:latin typeface="华文新魏" panose="02010800040101010101" pitchFamily="2" charset="-122"/>
                <a:ea typeface="华文新魏" panose="02010800040101010101" pitchFamily="2" charset="-122"/>
                <a:cs typeface="+mn-cs"/>
              </a:rPr>
              <a:t>，继续不断地用</a:t>
            </a:r>
            <a:r>
              <a:rPr kumimoji="1" lang="en-US" altLang="zh-CN" kern="1200" dirty="0">
                <a:latin typeface="华文新魏" panose="02010800040101010101" pitchFamily="2" charset="-122"/>
                <a:ea typeface="华文新魏" panose="02010800040101010101" pitchFamily="2" charset="-122"/>
                <a:cs typeface="+mn-cs"/>
              </a:rPr>
              <a:t>A</a:t>
            </a:r>
            <a:r>
              <a:rPr kumimoji="1" lang="zh-CN" altLang="en-US" kern="1200" dirty="0">
                <a:latin typeface="华文新魏" panose="02010800040101010101" pitchFamily="2" charset="-122"/>
                <a:ea typeface="华文新魏" panose="02010800040101010101" pitchFamily="2" charset="-122"/>
                <a:cs typeface="+mn-cs"/>
              </a:rPr>
              <a:t>标记所有邻接于</a:t>
            </a:r>
            <a:r>
              <a:rPr kumimoji="1" lang="en-US" altLang="zh-CN" kern="1200" dirty="0">
                <a:latin typeface="华文新魏" panose="02010800040101010101" pitchFamily="2" charset="-122"/>
                <a:ea typeface="华文新魏" panose="02010800040101010101" pitchFamily="2" charset="-122"/>
                <a:cs typeface="+mn-cs"/>
              </a:rPr>
              <a:t>B</a:t>
            </a:r>
            <a:r>
              <a:rPr kumimoji="1" lang="zh-CN" altLang="en-US" kern="1200" dirty="0">
                <a:latin typeface="华文新魏" panose="02010800040101010101" pitchFamily="2" charset="-122"/>
                <a:ea typeface="华文新魏" panose="02010800040101010101" pitchFamily="2" charset="-122"/>
                <a:cs typeface="+mn-cs"/>
              </a:rPr>
              <a:t>的结点，用</a:t>
            </a:r>
            <a:r>
              <a:rPr kumimoji="1" lang="en-US" altLang="zh-CN" kern="1200" dirty="0">
                <a:latin typeface="华文新魏" panose="02010800040101010101" pitchFamily="2" charset="-122"/>
                <a:ea typeface="华文新魏" panose="02010800040101010101" pitchFamily="2" charset="-122"/>
                <a:cs typeface="+mn-cs"/>
              </a:rPr>
              <a:t>B</a:t>
            </a:r>
            <a:r>
              <a:rPr kumimoji="1" lang="zh-CN" altLang="en-US" kern="1200" dirty="0">
                <a:latin typeface="华文新魏" panose="02010800040101010101" pitchFamily="2" charset="-122"/>
                <a:ea typeface="华文新魏" panose="02010800040101010101" pitchFamily="2" charset="-122"/>
                <a:cs typeface="+mn-cs"/>
              </a:rPr>
              <a:t>标记所有邻接于</a:t>
            </a:r>
            <a:r>
              <a:rPr kumimoji="1" lang="en-US" altLang="zh-CN" kern="1200" dirty="0">
                <a:latin typeface="华文新魏" panose="02010800040101010101" pitchFamily="2" charset="-122"/>
                <a:ea typeface="华文新魏" panose="02010800040101010101" pitchFamily="2" charset="-122"/>
                <a:cs typeface="+mn-cs"/>
              </a:rPr>
              <a:t>A</a:t>
            </a:r>
            <a:r>
              <a:rPr kumimoji="1" lang="zh-CN" altLang="en-US" kern="1200" dirty="0">
                <a:latin typeface="华文新魏" panose="02010800040101010101" pitchFamily="2" charset="-122"/>
                <a:ea typeface="华文新魏" panose="02010800040101010101" pitchFamily="2" charset="-122"/>
                <a:cs typeface="+mn-cs"/>
              </a:rPr>
              <a:t>的结点，直到所有结点标记完毕。这个有标记的图如图</a:t>
            </a:r>
            <a:r>
              <a:rPr kumimoji="1" lang="en-US" altLang="zh-CN" kern="1200" dirty="0">
                <a:latin typeface="华文新魏" panose="02010800040101010101" pitchFamily="2" charset="-122"/>
                <a:ea typeface="华文新魏" panose="02010800040101010101" pitchFamily="2" charset="-122"/>
                <a:cs typeface="+mn-cs"/>
              </a:rPr>
              <a:t>7-4.13(b)</a:t>
            </a:r>
            <a:r>
              <a:rPr kumimoji="1" lang="zh-CN" altLang="en-US" kern="1200" dirty="0">
                <a:latin typeface="华文新魏" panose="02010800040101010101" pitchFamily="2" charset="-122"/>
                <a:ea typeface="华文新魏" panose="02010800040101010101" pitchFamily="2" charset="-122"/>
                <a:cs typeface="+mn-cs"/>
              </a:rPr>
              <a:t>所示，如果在图</a:t>
            </a:r>
            <a:r>
              <a:rPr kumimoji="1" lang="en-US" altLang="zh-CN" kern="1200" dirty="0">
                <a:latin typeface="华文新魏" panose="02010800040101010101" pitchFamily="2" charset="-122"/>
                <a:ea typeface="华文新魏" panose="02010800040101010101" pitchFamily="2" charset="-122"/>
                <a:cs typeface="+mn-cs"/>
              </a:rPr>
              <a:t>G</a:t>
            </a:r>
            <a:r>
              <a:rPr kumimoji="1" lang="zh-CN" altLang="en-US" kern="1200" dirty="0">
                <a:latin typeface="华文新魏" panose="02010800040101010101" pitchFamily="2" charset="-122"/>
                <a:ea typeface="华文新魏" panose="02010800040101010101" pitchFamily="2" charset="-122"/>
                <a:cs typeface="+mn-cs"/>
              </a:rPr>
              <a:t>中有一条汉密尔顿路，那么它必交替通过结点</a:t>
            </a:r>
            <a:r>
              <a:rPr kumimoji="1" lang="en-US" altLang="zh-CN" kern="1200" dirty="0">
                <a:latin typeface="华文新魏" panose="02010800040101010101" pitchFamily="2" charset="-122"/>
                <a:ea typeface="华文新魏" panose="02010800040101010101" pitchFamily="2" charset="-122"/>
                <a:cs typeface="+mn-cs"/>
              </a:rPr>
              <a:t>A</a:t>
            </a:r>
            <a:r>
              <a:rPr kumimoji="1" lang="zh-CN" altLang="en-US" kern="1200" dirty="0">
                <a:latin typeface="华文新魏" panose="02010800040101010101" pitchFamily="2" charset="-122"/>
                <a:ea typeface="华文新魏" panose="02010800040101010101" pitchFamily="2" charset="-122"/>
                <a:cs typeface="+mn-cs"/>
              </a:rPr>
              <a:t>和结点</a:t>
            </a:r>
            <a:r>
              <a:rPr kumimoji="1" lang="en-US" altLang="zh-CN" kern="1200" dirty="0">
                <a:latin typeface="华文新魏" panose="02010800040101010101" pitchFamily="2" charset="-122"/>
                <a:ea typeface="华文新魏" panose="02010800040101010101" pitchFamily="2" charset="-122"/>
                <a:cs typeface="+mn-cs"/>
              </a:rPr>
              <a:t>B</a:t>
            </a:r>
            <a:r>
              <a:rPr kumimoji="1" lang="zh-CN" altLang="en-US" kern="1200" dirty="0">
                <a:latin typeface="华文新魏" panose="02010800040101010101" pitchFamily="2" charset="-122"/>
                <a:ea typeface="华文新魏" panose="02010800040101010101" pitchFamily="2" charset="-122"/>
                <a:cs typeface="+mn-cs"/>
              </a:rPr>
              <a:t>，然而本例中共有九个</a:t>
            </a:r>
            <a:r>
              <a:rPr kumimoji="1" lang="en-US" altLang="zh-CN" kern="1200" dirty="0">
                <a:latin typeface="华文新魏" panose="02010800040101010101" pitchFamily="2" charset="-122"/>
                <a:ea typeface="华文新魏" panose="02010800040101010101" pitchFamily="2" charset="-122"/>
                <a:cs typeface="+mn-cs"/>
              </a:rPr>
              <a:t>A</a:t>
            </a:r>
            <a:r>
              <a:rPr kumimoji="1" lang="zh-CN" altLang="en-US" kern="1200" dirty="0">
                <a:latin typeface="华文新魏" panose="02010800040101010101" pitchFamily="2" charset="-122"/>
                <a:ea typeface="华文新魏" panose="02010800040101010101" pitchFamily="2" charset="-122"/>
                <a:cs typeface="+mn-cs"/>
              </a:rPr>
              <a:t>结点和七个</a:t>
            </a:r>
            <a:r>
              <a:rPr kumimoji="1" lang="en-US" altLang="zh-CN" kern="1200" dirty="0">
                <a:latin typeface="华文新魏" panose="02010800040101010101" pitchFamily="2" charset="-122"/>
                <a:ea typeface="华文新魏" panose="02010800040101010101" pitchFamily="2" charset="-122"/>
                <a:cs typeface="+mn-cs"/>
              </a:rPr>
              <a:t>B</a:t>
            </a:r>
            <a:r>
              <a:rPr kumimoji="1" lang="zh-CN" altLang="en-US" kern="1200" dirty="0">
                <a:latin typeface="华文新魏" panose="02010800040101010101" pitchFamily="2" charset="-122"/>
                <a:ea typeface="华文新魏" panose="02010800040101010101" pitchFamily="2" charset="-122"/>
                <a:cs typeface="+mn-cs"/>
              </a:rPr>
              <a:t>结点，所以不可能存在一条汉密尔顿路。</a:t>
            </a:r>
            <a:br>
              <a:rPr kumimoji="1" lang="zh-CN" altLang="en-US" kern="1200" dirty="0">
                <a:latin typeface="华文新魏" panose="02010800040101010101" pitchFamily="2" charset="-122"/>
                <a:ea typeface="华文新魏" panose="02010800040101010101" pitchFamily="2" charset="-122"/>
                <a:cs typeface="+mn-cs"/>
              </a:rPr>
            </a:br>
            <a:endParaRPr kumimoji="1" lang="zh-CN" altLang="en-US" kern="1200" dirty="0">
              <a:latin typeface="华文新魏" panose="02010800040101010101" pitchFamily="2" charset="-122"/>
              <a:ea typeface="华文新魏" panose="02010800040101010101" pitchFamily="2" charset="-122"/>
              <a:cs typeface="+mn-cs"/>
            </a:endParaRPr>
          </a:p>
        </p:txBody>
      </p:sp>
      <p:sp>
        <p:nvSpPr>
          <p:cNvPr id="51203" name="Rectangle 2"/>
          <p:cNvSpPr>
            <a:spLocks noGrp="1"/>
          </p:cNvSpPr>
          <p:nvPr>
            <p:ph type="title"/>
          </p:nvPr>
        </p:nvSpPr>
        <p:spPr>
          <a:xfrm>
            <a:off x="1116013" y="260350"/>
            <a:ext cx="6767512" cy="43180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7-4 </a:t>
            </a:r>
            <a:r>
              <a:rPr kumimoji="1" lang="zh-CN" altLang="en-US" kern="1200" dirty="0">
                <a:latin typeface="黑体" panose="02010609060101010101" pitchFamily="2" charset="-122"/>
                <a:ea typeface="黑体" panose="02010609060101010101" pitchFamily="2" charset="-122"/>
                <a:cs typeface="+mj-cs"/>
              </a:rPr>
              <a:t>欧拉图与汉密尔顿图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a:xfrm>
            <a:off x="1187450" y="457200"/>
            <a:ext cx="7499350" cy="739775"/>
          </a:xfrm>
        </p:spPr>
        <p:txBody>
          <a:bodyPr vert="horz" wrap="square" lIns="91440" tIns="45720" rIns="91440" bIns="45720" anchor="b" anchorCtr="0"/>
          <a:p>
            <a:pPr>
              <a:buNone/>
            </a:pPr>
            <a:r>
              <a:rPr kumimoji="1" lang="zh-CN" altLang="en-US" b="1" kern="1200" dirty="0">
                <a:latin typeface="黑体" panose="02010609060101010101" pitchFamily="2" charset="-122"/>
                <a:ea typeface="黑体" panose="02010609060101010101" pitchFamily="2" charset="-122"/>
                <a:cs typeface="+mj-cs"/>
              </a:rPr>
              <a:t>格雷码</a:t>
            </a:r>
            <a:r>
              <a:rPr kumimoji="1" lang="en-US" altLang="zh-CN" b="1" kern="1200" dirty="0">
                <a:latin typeface="Times New Roman" panose="02020603050405020304" pitchFamily="18" charset="0"/>
                <a:ea typeface="黑体" panose="02010609060101010101" pitchFamily="2" charset="-122"/>
                <a:cs typeface="+mj-cs"/>
              </a:rPr>
              <a:t>(gray code)</a:t>
            </a:r>
            <a:endParaRPr kumimoji="1" lang="zh-CN" altLang="en-US" b="1" kern="1200" dirty="0">
              <a:latin typeface="黑体" panose="02010609060101010101" pitchFamily="2" charset="-122"/>
              <a:ea typeface="黑体" panose="02010609060101010101" pitchFamily="2" charset="-122"/>
              <a:cs typeface="+mj-cs"/>
            </a:endParaRPr>
          </a:p>
        </p:txBody>
      </p:sp>
      <p:sp>
        <p:nvSpPr>
          <p:cNvPr id="52227" name="内容占位符 2"/>
          <p:cNvSpPr>
            <a:spLocks noGrp="1"/>
          </p:cNvSpPr>
          <p:nvPr>
            <p:ph idx="1" hasCustomPrompt="1"/>
          </p:nvPr>
        </p:nvSpPr>
        <p:spPr>
          <a:xfrm>
            <a:off x="457200" y="1857375"/>
            <a:ext cx="8401050" cy="4500563"/>
          </a:xfrm>
        </p:spPr>
        <p:txBody>
          <a:bodyPr vert="horz" wrap="square" lIns="91440" tIns="45720" rIns="91440" bIns="45720" anchor="t" anchorCtr="0"/>
          <a:p>
            <a:pPr>
              <a:spcBef>
                <a:spcPct val="0"/>
              </a:spcBef>
              <a:buSzPct val="60000"/>
            </a:pPr>
            <a:r>
              <a:rPr kumimoji="1" lang="zh-CN" altLang="zh-CN" sz="2400" kern="1200" dirty="0">
                <a:latin typeface="Times New Roman" panose="02020603050405020304" pitchFamily="18" charset="0"/>
                <a:ea typeface="黑体" panose="02010609060101010101" pitchFamily="2" charset="-122"/>
                <a:cs typeface="+mn-cs"/>
              </a:rPr>
              <a:t>为了确定圆盘停止旋转后的位置</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把圆盘划分成</a:t>
            </a:r>
            <a:r>
              <a:rPr kumimoji="1" lang="en-US" altLang="zh-CN" sz="2400" kern="1200" dirty="0">
                <a:latin typeface="Times New Roman" panose="02020603050405020304" pitchFamily="18" charset="0"/>
                <a:ea typeface="黑体" panose="02010609060101010101" pitchFamily="2" charset="-122"/>
                <a:cs typeface="+mn-cs"/>
              </a:rPr>
              <a:t>2</a:t>
            </a:r>
            <a:r>
              <a:rPr kumimoji="1" lang="en-US" altLang="zh-CN" sz="2400" i="1" kern="1200" baseline="30000" dirty="0">
                <a:latin typeface="Times New Roman" panose="02020603050405020304" pitchFamily="18" charset="0"/>
                <a:ea typeface="黑体" panose="02010609060101010101" pitchFamily="2" charset="-122"/>
                <a:cs typeface="+mn-cs"/>
              </a:rPr>
              <a:t>n</a:t>
            </a:r>
            <a:r>
              <a:rPr kumimoji="1" lang="zh-CN" altLang="zh-CN" sz="2400" kern="1200" dirty="0">
                <a:latin typeface="Times New Roman" panose="02020603050405020304" pitchFamily="18" charset="0"/>
                <a:ea typeface="黑体" panose="02010609060101010101" pitchFamily="2" charset="-122"/>
                <a:cs typeface="+mn-cs"/>
              </a:rPr>
              <a:t>个扇区</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每</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zh-CN" sz="2400" kern="1200" dirty="0">
                <a:latin typeface="Times New Roman" panose="02020603050405020304" pitchFamily="18" charset="0"/>
                <a:ea typeface="黑体" panose="02010609060101010101" pitchFamily="2" charset="-122"/>
                <a:cs typeface="+mn-cs"/>
              </a:rPr>
              <a:t>个扇区分配一个</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zh-CN" sz="2400" kern="1200" dirty="0">
                <a:latin typeface="Times New Roman" panose="02020603050405020304" pitchFamily="18" charset="0"/>
                <a:ea typeface="黑体" panose="02010609060101010101" pitchFamily="2" charset="-122"/>
                <a:cs typeface="+mn-cs"/>
              </a:rPr>
              <a:t>位</a:t>
            </a:r>
            <a:r>
              <a:rPr kumimoji="1" lang="en-US" altLang="zh-CN" sz="2400" kern="1200" dirty="0">
                <a:latin typeface="Times New Roman" panose="02020603050405020304" pitchFamily="18" charset="0"/>
                <a:ea typeface="黑体" panose="02010609060101010101" pitchFamily="2" charset="-122"/>
                <a:cs typeface="+mn-cs"/>
              </a:rPr>
              <a:t>0-1</a:t>
            </a:r>
            <a:r>
              <a:rPr kumimoji="1" lang="zh-CN" altLang="zh-CN" sz="2400" kern="1200" dirty="0">
                <a:latin typeface="Times New Roman" panose="02020603050405020304" pitchFamily="18" charset="0"/>
                <a:ea typeface="黑体" panose="02010609060101010101" pitchFamily="2" charset="-122"/>
                <a:cs typeface="+mn-cs"/>
              </a:rPr>
              <a:t>串</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要用某种电子装置读取扇区的赋值</a:t>
            </a:r>
            <a:r>
              <a:rPr kumimoji="1" lang="en-US" altLang="zh-CN" sz="2400" kern="1200" dirty="0">
                <a:latin typeface="Times New Roman" panose="02020603050405020304" pitchFamily="18" charset="0"/>
                <a:ea typeface="黑体" panose="02010609060101010101" pitchFamily="2" charset="-122"/>
                <a:cs typeface="+mn-cs"/>
              </a:rPr>
              <a:t>.</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当圆盘停止旋转后</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如果电子装置处于一个扇区的内部</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它将</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zh-CN" sz="2400" kern="1200" dirty="0">
                <a:latin typeface="Times New Roman" panose="02020603050405020304" pitchFamily="18" charset="0"/>
                <a:ea typeface="黑体" panose="02010609060101010101" pitchFamily="2" charset="-122"/>
                <a:cs typeface="+mn-cs"/>
              </a:rPr>
              <a:t>能够正确的读出这个扇区的赋值</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如果电子装置恰好处于两个</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zh-CN" sz="2400" kern="1200" dirty="0">
                <a:latin typeface="Times New Roman" panose="02020603050405020304" pitchFamily="18" charset="0"/>
                <a:ea typeface="黑体" panose="02010609060101010101" pitchFamily="2" charset="-122"/>
                <a:cs typeface="+mn-cs"/>
              </a:rPr>
              <a:t>扇区的边界上</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就可能出问题</a:t>
            </a:r>
            <a:r>
              <a:rPr kumimoji="1" lang="en-US" altLang="zh-CN" sz="2400" kern="1200" dirty="0">
                <a:latin typeface="Times New Roman" panose="02020603050405020304" pitchFamily="18" charset="0"/>
                <a:ea typeface="黑体" panose="02010609060101010101" pitchFamily="2" charset="-122"/>
                <a:cs typeface="+mn-cs"/>
              </a:rPr>
              <a:t>. </a:t>
            </a:r>
            <a:endParaRPr kumimoji="1" lang="zh-CN"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如何赋值</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en-US" sz="2400" kern="1200" dirty="0">
                <a:latin typeface="Times New Roman" panose="02020603050405020304" pitchFamily="18" charset="0"/>
                <a:ea typeface="黑体" panose="02010609060101010101" pitchFamily="2" charset="-122"/>
                <a:cs typeface="+mn-cs"/>
              </a:rPr>
              <a:t>才能将可能出现的误差减少到最小</a:t>
            </a:r>
            <a:r>
              <a:rPr kumimoji="1" lang="en-US" altLang="zh-CN" sz="2400" kern="1200" dirty="0">
                <a:latin typeface="Times New Roman" panose="02020603050405020304" pitchFamily="18" charset="0"/>
                <a:ea typeface="黑体" panose="02010609060101010101" pitchFamily="2" charset="-122"/>
                <a:cs typeface="+mn-cs"/>
              </a:rPr>
              <a:t>?</a:t>
            </a:r>
            <a:endParaRPr kumimoji="1" lang="zh-CN" altLang="en-US" sz="2400" kern="1200" dirty="0">
              <a:latin typeface="Times New Roman" panose="02020603050405020304" pitchFamily="18" charset="0"/>
              <a:ea typeface="黑体" panose="02010609060101010101" pitchFamily="2" charset="-122"/>
              <a:cs typeface="+mn-cs"/>
            </a:endParaRPr>
          </a:p>
        </p:txBody>
      </p:sp>
      <p:sp>
        <p:nvSpPr>
          <p:cNvPr id="52228" name="灯片编号占位符 3"/>
          <p:cNvSpPr txBox="1">
            <a:spLocks noGrp="1"/>
          </p:cNvSpPr>
          <p:nvPr>
            <p:ph type="sldNum" sz="quarter" idx="12"/>
          </p:nvPr>
        </p:nvSpPr>
        <p:spPr>
          <a:xfrm>
            <a:off x="3352800" y="6324600"/>
            <a:ext cx="2895600" cy="457200"/>
          </a:xfrm>
        </p:spPr>
        <p:txBody>
          <a:bodyPr anchor="b" anchorCtr="0"/>
          <a:p>
            <a:pPr marL="0" indent="0" algn="ct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grpSp>
        <p:nvGrpSpPr>
          <p:cNvPr id="52229" name="组合 38"/>
          <p:cNvGrpSpPr/>
          <p:nvPr/>
        </p:nvGrpSpPr>
        <p:grpSpPr>
          <a:xfrm>
            <a:off x="1285875" y="4714875"/>
            <a:ext cx="6848475" cy="1571625"/>
            <a:chOff x="1285852" y="4786323"/>
            <a:chExt cx="6849136" cy="1571636"/>
          </a:xfrm>
        </p:grpSpPr>
        <p:sp>
          <p:nvSpPr>
            <p:cNvPr id="52231" name="Text Box 19"/>
            <p:cNvSpPr txBox="1"/>
            <p:nvPr/>
          </p:nvSpPr>
          <p:spPr>
            <a:xfrm>
              <a:off x="2071670" y="5168242"/>
              <a:ext cx="571504" cy="403898"/>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cs typeface="Times New Roman" panose="02020603050405020304" pitchFamily="18" charset="0"/>
                </a:rPr>
                <a:t>100</a:t>
              </a:r>
              <a:endParaRPr lang="zh-CN" altLang="zh-CN" sz="1600" b="1" dirty="0">
                <a:latin typeface="Times New Roman" panose="02020603050405020304" pitchFamily="18" charset="0"/>
                <a:ea typeface="Times New Roman" panose="02020603050405020304" pitchFamily="18" charset="0"/>
              </a:endParaRPr>
            </a:p>
          </p:txBody>
        </p:sp>
        <p:grpSp>
          <p:nvGrpSpPr>
            <p:cNvPr id="52232" name="组合 30"/>
            <p:cNvGrpSpPr/>
            <p:nvPr/>
          </p:nvGrpSpPr>
          <p:grpSpPr>
            <a:xfrm>
              <a:off x="1285852" y="4786323"/>
              <a:ext cx="6849136" cy="1571636"/>
              <a:chOff x="1366202" y="5410223"/>
              <a:chExt cx="4634558" cy="947735"/>
            </a:xfrm>
          </p:grpSpPr>
          <p:pic>
            <p:nvPicPr>
              <p:cNvPr id="52240" name="Picture 5" descr="8T13b"/>
              <p:cNvPicPr>
                <a:picLocks noChangeAspect="1"/>
              </p:cNvPicPr>
              <p:nvPr/>
            </p:nvPicPr>
            <p:blipFill>
              <a:blip r:embed="rId1"/>
              <a:srcRect l="1942" r="70869" b="84076"/>
              <a:stretch>
                <a:fillRect/>
              </a:stretch>
            </p:blipFill>
            <p:spPr>
              <a:xfrm>
                <a:off x="2517380" y="5410223"/>
                <a:ext cx="3483380" cy="947735"/>
              </a:xfrm>
              <a:prstGeom prst="rect">
                <a:avLst/>
              </a:prstGeom>
              <a:noFill/>
              <a:ln w="9525">
                <a:noFill/>
              </a:ln>
            </p:spPr>
          </p:pic>
          <p:sp>
            <p:nvSpPr>
              <p:cNvPr id="52241" name="Oval 8"/>
              <p:cNvSpPr/>
              <p:nvPr/>
            </p:nvSpPr>
            <p:spPr>
              <a:xfrm>
                <a:off x="1371282" y="5428634"/>
                <a:ext cx="840683" cy="825945"/>
              </a:xfrm>
              <a:prstGeom prst="ellipse">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cxnSp>
            <p:nvCxnSpPr>
              <p:cNvPr id="52242" name="AutoShape 9"/>
              <p:cNvCxnSpPr/>
              <p:nvPr/>
            </p:nvCxnSpPr>
            <p:spPr>
              <a:xfrm>
                <a:off x="1481130" y="5539733"/>
                <a:ext cx="614003" cy="602476"/>
              </a:xfrm>
              <a:prstGeom prst="straightConnector1">
                <a:avLst/>
              </a:prstGeom>
              <a:ln w="9525" cap="flat" cmpd="sng">
                <a:solidFill>
                  <a:srgbClr val="000000"/>
                </a:solidFill>
                <a:prstDash val="solid"/>
                <a:headEnd type="none" w="med" len="med"/>
                <a:tailEnd type="none" w="med" len="med"/>
              </a:ln>
            </p:spPr>
          </p:cxnSp>
          <p:cxnSp>
            <p:nvCxnSpPr>
              <p:cNvPr id="52243" name="AutoShape 10"/>
              <p:cNvCxnSpPr/>
              <p:nvPr/>
            </p:nvCxnSpPr>
            <p:spPr>
              <a:xfrm flipH="1">
                <a:off x="1481130" y="5539733"/>
                <a:ext cx="614003" cy="602476"/>
              </a:xfrm>
              <a:prstGeom prst="straightConnector1">
                <a:avLst/>
              </a:prstGeom>
              <a:ln w="9525" cap="flat" cmpd="sng">
                <a:solidFill>
                  <a:srgbClr val="000000"/>
                </a:solidFill>
                <a:prstDash val="solid"/>
                <a:headEnd type="none" w="med" len="med"/>
                <a:tailEnd type="none" w="med" len="med"/>
              </a:ln>
            </p:spPr>
          </p:cxnSp>
          <p:cxnSp>
            <p:nvCxnSpPr>
              <p:cNvPr id="52244" name="AutoShape 11"/>
              <p:cNvCxnSpPr/>
              <p:nvPr/>
            </p:nvCxnSpPr>
            <p:spPr>
              <a:xfrm>
                <a:off x="1797973" y="5428634"/>
                <a:ext cx="635" cy="836102"/>
              </a:xfrm>
              <a:prstGeom prst="straightConnector1">
                <a:avLst/>
              </a:prstGeom>
              <a:ln w="9525" cap="flat" cmpd="sng">
                <a:solidFill>
                  <a:srgbClr val="000000"/>
                </a:solidFill>
                <a:prstDash val="solid"/>
                <a:headEnd type="none" w="med" len="med"/>
                <a:tailEnd type="none" w="med" len="med"/>
              </a:ln>
            </p:spPr>
          </p:cxnSp>
          <p:cxnSp>
            <p:nvCxnSpPr>
              <p:cNvPr id="52245" name="AutoShape 12"/>
              <p:cNvCxnSpPr/>
              <p:nvPr/>
            </p:nvCxnSpPr>
            <p:spPr>
              <a:xfrm>
                <a:off x="1366202" y="5844463"/>
                <a:ext cx="845763" cy="0"/>
              </a:xfrm>
              <a:prstGeom prst="straightConnector1">
                <a:avLst/>
              </a:prstGeom>
              <a:ln w="9525" cap="flat" cmpd="sng">
                <a:solidFill>
                  <a:srgbClr val="000000"/>
                </a:solidFill>
                <a:prstDash val="solid"/>
                <a:headEnd type="none" w="med" len="med"/>
                <a:tailEnd type="none" w="med" len="med"/>
              </a:ln>
            </p:spPr>
          </p:cxnSp>
          <p:cxnSp>
            <p:nvCxnSpPr>
              <p:cNvPr id="52246" name="AutoShape 26"/>
              <p:cNvCxnSpPr/>
              <p:nvPr/>
            </p:nvCxnSpPr>
            <p:spPr>
              <a:xfrm>
                <a:off x="3042489" y="5452758"/>
                <a:ext cx="0" cy="790393"/>
              </a:xfrm>
              <a:prstGeom prst="straightConnector1">
                <a:avLst/>
              </a:prstGeom>
              <a:ln w="9525" cap="flat" cmpd="sng">
                <a:solidFill>
                  <a:srgbClr val="000000"/>
                </a:solidFill>
                <a:prstDash val="solid"/>
                <a:headEnd type="none" w="med" len="med"/>
                <a:tailEnd type="none" w="med" len="med"/>
              </a:ln>
            </p:spPr>
          </p:cxnSp>
          <p:cxnSp>
            <p:nvCxnSpPr>
              <p:cNvPr id="52247" name="AutoShape 27"/>
              <p:cNvCxnSpPr/>
              <p:nvPr/>
            </p:nvCxnSpPr>
            <p:spPr>
              <a:xfrm>
                <a:off x="5457866" y="5437522"/>
                <a:ext cx="0" cy="790393"/>
              </a:xfrm>
              <a:prstGeom prst="straightConnector1">
                <a:avLst/>
              </a:prstGeom>
              <a:ln w="9525" cap="flat" cmpd="sng">
                <a:solidFill>
                  <a:srgbClr val="000000"/>
                </a:solidFill>
                <a:prstDash val="solid"/>
                <a:headEnd type="none" w="med" len="med"/>
                <a:tailEnd type="none" w="med" len="med"/>
              </a:ln>
            </p:spPr>
          </p:cxnSp>
        </p:grpSp>
        <p:sp>
          <p:nvSpPr>
            <p:cNvPr id="52233" name="Text Box 19"/>
            <p:cNvSpPr txBox="1"/>
            <p:nvPr/>
          </p:nvSpPr>
          <p:spPr>
            <a:xfrm>
              <a:off x="1857356" y="4857760"/>
              <a:ext cx="571504" cy="403898"/>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cs typeface="Times New Roman" panose="02020603050405020304" pitchFamily="18" charset="0"/>
                </a:rPr>
                <a:t>011</a:t>
              </a:r>
              <a:endParaRPr lang="zh-CN" altLang="zh-CN" sz="1600" b="1" dirty="0">
                <a:latin typeface="Times New Roman" panose="02020603050405020304" pitchFamily="18" charset="0"/>
                <a:ea typeface="Times New Roman" panose="02020603050405020304" pitchFamily="18" charset="0"/>
              </a:endParaRPr>
            </a:p>
          </p:txBody>
        </p:sp>
        <p:sp>
          <p:nvSpPr>
            <p:cNvPr id="52234" name="Text Box 19"/>
            <p:cNvSpPr txBox="1"/>
            <p:nvPr/>
          </p:nvSpPr>
          <p:spPr>
            <a:xfrm>
              <a:off x="1500166" y="4857760"/>
              <a:ext cx="571504" cy="403898"/>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cs typeface="Times New Roman" panose="02020603050405020304" pitchFamily="18" charset="0"/>
                </a:rPr>
                <a:t>010</a:t>
              </a:r>
              <a:endParaRPr lang="zh-CN" altLang="zh-CN" sz="1600" b="1" dirty="0">
                <a:latin typeface="Times New Roman" panose="02020603050405020304" pitchFamily="18" charset="0"/>
                <a:ea typeface="Times New Roman" panose="02020603050405020304" pitchFamily="18" charset="0"/>
              </a:endParaRPr>
            </a:p>
          </p:txBody>
        </p:sp>
        <p:sp>
          <p:nvSpPr>
            <p:cNvPr id="52235" name="Text Box 19"/>
            <p:cNvSpPr txBox="1"/>
            <p:nvPr/>
          </p:nvSpPr>
          <p:spPr>
            <a:xfrm>
              <a:off x="1285852" y="5168242"/>
              <a:ext cx="571504" cy="403898"/>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cs typeface="Times New Roman" panose="02020603050405020304" pitchFamily="18" charset="0"/>
                </a:rPr>
                <a:t>111</a:t>
              </a:r>
              <a:endParaRPr lang="zh-CN" altLang="zh-CN" sz="1600" b="1" dirty="0">
                <a:latin typeface="Times New Roman" panose="02020603050405020304" pitchFamily="18" charset="0"/>
                <a:ea typeface="Times New Roman" panose="02020603050405020304" pitchFamily="18" charset="0"/>
              </a:endParaRPr>
            </a:p>
          </p:txBody>
        </p:sp>
        <p:sp>
          <p:nvSpPr>
            <p:cNvPr id="52236" name="Text Box 19"/>
            <p:cNvSpPr txBox="1"/>
            <p:nvPr/>
          </p:nvSpPr>
          <p:spPr>
            <a:xfrm>
              <a:off x="2071670" y="5525432"/>
              <a:ext cx="571504" cy="403898"/>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cs typeface="Times New Roman" panose="02020603050405020304" pitchFamily="18" charset="0"/>
                </a:rPr>
                <a:t>101</a:t>
              </a:r>
              <a:endParaRPr lang="zh-CN" altLang="zh-CN" sz="1600" b="1" dirty="0">
                <a:latin typeface="Times New Roman" panose="02020603050405020304" pitchFamily="18" charset="0"/>
                <a:ea typeface="Times New Roman" panose="02020603050405020304" pitchFamily="18" charset="0"/>
              </a:endParaRPr>
            </a:p>
          </p:txBody>
        </p:sp>
        <p:sp>
          <p:nvSpPr>
            <p:cNvPr id="52237" name="Text Box 19"/>
            <p:cNvSpPr txBox="1"/>
            <p:nvPr/>
          </p:nvSpPr>
          <p:spPr>
            <a:xfrm>
              <a:off x="1285852" y="5525432"/>
              <a:ext cx="571504" cy="403898"/>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cs typeface="Times New Roman" panose="02020603050405020304" pitchFamily="18" charset="0"/>
                </a:rPr>
                <a:t>000</a:t>
              </a:r>
              <a:endParaRPr lang="zh-CN" altLang="zh-CN" sz="1600" b="1" dirty="0">
                <a:latin typeface="Times New Roman" panose="02020603050405020304" pitchFamily="18" charset="0"/>
                <a:ea typeface="Times New Roman" panose="02020603050405020304" pitchFamily="18" charset="0"/>
              </a:endParaRPr>
            </a:p>
          </p:txBody>
        </p:sp>
        <p:sp>
          <p:nvSpPr>
            <p:cNvPr id="52238" name="Text Box 19"/>
            <p:cNvSpPr txBox="1"/>
            <p:nvPr/>
          </p:nvSpPr>
          <p:spPr>
            <a:xfrm>
              <a:off x="1857356" y="5811184"/>
              <a:ext cx="571504" cy="403898"/>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cs typeface="Times New Roman" panose="02020603050405020304" pitchFamily="18" charset="0"/>
                </a:rPr>
                <a:t>001</a:t>
              </a:r>
              <a:endParaRPr lang="zh-CN" altLang="zh-CN" sz="1600" b="1" dirty="0">
                <a:latin typeface="Times New Roman" panose="02020603050405020304" pitchFamily="18" charset="0"/>
                <a:ea typeface="Times New Roman" panose="02020603050405020304" pitchFamily="18" charset="0"/>
              </a:endParaRPr>
            </a:p>
          </p:txBody>
        </p:sp>
        <p:sp>
          <p:nvSpPr>
            <p:cNvPr id="52239" name="Text Box 19"/>
            <p:cNvSpPr txBox="1"/>
            <p:nvPr/>
          </p:nvSpPr>
          <p:spPr>
            <a:xfrm>
              <a:off x="1500166" y="5811184"/>
              <a:ext cx="571504" cy="403898"/>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cs typeface="Times New Roman" panose="02020603050405020304" pitchFamily="18" charset="0"/>
                </a:rPr>
                <a:t>110</a:t>
              </a:r>
              <a:endParaRPr lang="zh-CN" altLang="zh-CN" sz="1600" b="1" dirty="0">
                <a:latin typeface="Times New Roman" panose="02020603050405020304" pitchFamily="18" charset="0"/>
                <a:ea typeface="Times New Roman" panose="02020603050405020304" pitchFamily="18" charset="0"/>
              </a:endParaRPr>
            </a:p>
          </p:txBody>
        </p:sp>
      </p:grpSp>
      <p:sp>
        <p:nvSpPr>
          <p:cNvPr id="52230"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a:xfrm>
            <a:off x="1403350" y="457200"/>
            <a:ext cx="7283450" cy="790575"/>
          </a:xfrm>
        </p:spPr>
        <p:txBody>
          <a:bodyPr vert="horz" wrap="square" lIns="91440" tIns="45720" rIns="91440" bIns="45720" anchor="b" anchorCtr="0"/>
          <a:p>
            <a:pPr>
              <a:buNone/>
            </a:pPr>
            <a:r>
              <a:rPr kumimoji="1" lang="zh-CN" altLang="en-US" b="1" kern="1200" dirty="0">
                <a:latin typeface="Times New Roman" panose="02020603050405020304" pitchFamily="18" charset="0"/>
                <a:ea typeface="黑体" panose="02010609060101010101" pitchFamily="2" charset="-122"/>
                <a:cs typeface="+mj-cs"/>
              </a:rPr>
              <a:t>格雷码</a:t>
            </a:r>
            <a:r>
              <a:rPr kumimoji="1" lang="en-US" altLang="zh-CN" b="1" kern="1200" dirty="0">
                <a:latin typeface="Times New Roman" panose="02020603050405020304" pitchFamily="18" charset="0"/>
                <a:ea typeface="黑体" panose="02010609060101010101" pitchFamily="2" charset="-122"/>
                <a:cs typeface="+mj-cs"/>
              </a:rPr>
              <a:t>(</a:t>
            </a:r>
            <a:r>
              <a:rPr kumimoji="1" lang="zh-CN" altLang="en-US" b="1" kern="1200" dirty="0">
                <a:latin typeface="Times New Roman" panose="02020603050405020304" pitchFamily="18" charset="0"/>
                <a:ea typeface="黑体" panose="02010609060101010101" pitchFamily="2" charset="-122"/>
                <a:cs typeface="+mj-cs"/>
              </a:rPr>
              <a:t>续</a:t>
            </a:r>
            <a:r>
              <a:rPr kumimoji="1" lang="en-US" altLang="zh-CN" b="1" kern="1200" dirty="0">
                <a:latin typeface="Times New Roman" panose="02020603050405020304" pitchFamily="18" charset="0"/>
                <a:ea typeface="黑体" panose="02010609060101010101" pitchFamily="2" charset="-122"/>
                <a:cs typeface="+mj-cs"/>
              </a:rPr>
              <a:t>)</a:t>
            </a:r>
            <a:endParaRPr kumimoji="1" lang="zh-CN" altLang="en-US" b="1" kern="1200" dirty="0">
              <a:latin typeface="Times New Roman" panose="02020603050405020304" pitchFamily="18" charset="0"/>
              <a:ea typeface="黑体" panose="02010609060101010101" pitchFamily="2" charset="-122"/>
              <a:cs typeface="+mj-cs"/>
            </a:endParaRPr>
          </a:p>
        </p:txBody>
      </p:sp>
      <p:sp>
        <p:nvSpPr>
          <p:cNvPr id="54275" name="内容占位符 2"/>
          <p:cNvSpPr>
            <a:spLocks noGrp="1"/>
          </p:cNvSpPr>
          <p:nvPr>
            <p:ph idx="1" hasCustomPrompt="1"/>
          </p:nvPr>
        </p:nvSpPr>
        <p:spPr>
          <a:xfrm>
            <a:off x="457200" y="1571625"/>
            <a:ext cx="8229600" cy="4857750"/>
          </a:xfrm>
        </p:spPr>
        <p:txBody>
          <a:bodyPr vert="horz" wrap="square" lIns="91440" tIns="45720" rIns="91440" bIns="45720" anchor="t" anchorCtr="0"/>
          <a:p>
            <a:pPr>
              <a:spcBef>
                <a:spcPct val="0"/>
              </a:spcBef>
              <a:buSzPct val="60000"/>
            </a:pPr>
            <a:r>
              <a:rPr kumimoji="1" lang="zh-CN" altLang="zh-CN" sz="2400" kern="1200" dirty="0">
                <a:solidFill>
                  <a:srgbClr val="FF0000"/>
                </a:solidFill>
                <a:latin typeface="Times New Roman" panose="02020603050405020304" pitchFamily="18" charset="0"/>
                <a:ea typeface="黑体" panose="02010609060101010101" pitchFamily="2" charset="-122"/>
                <a:cs typeface="+mn-cs"/>
              </a:rPr>
              <a:t>格雷码</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相邻的两个以及最后一个和第一个之间只有一位不</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zh-CN" sz="2400" kern="1200" dirty="0">
                <a:latin typeface="Times New Roman" panose="02020603050405020304" pitchFamily="18" charset="0"/>
                <a:ea typeface="黑体" panose="02010609060101010101" pitchFamily="2" charset="-122"/>
                <a:cs typeface="+mn-cs"/>
              </a:rPr>
              <a:t>同</a:t>
            </a:r>
            <a:r>
              <a:rPr kumimoji="1" lang="zh-CN" altLang="en-US" sz="2400" kern="1200" dirty="0">
                <a:latin typeface="Times New Roman" panose="02020603050405020304" pitchFamily="18" charset="0"/>
                <a:ea typeface="黑体" panose="02010609060101010101" pitchFamily="2" charset="-122"/>
                <a:cs typeface="+mn-cs"/>
              </a:rPr>
              <a:t>的</a:t>
            </a:r>
            <a:r>
              <a:rPr kumimoji="1" lang="zh-CN" altLang="zh-CN" sz="2400" kern="1200" dirty="0">
                <a:latin typeface="Times New Roman" panose="02020603050405020304" pitchFamily="18" charset="0"/>
                <a:ea typeface="黑体" panose="02010609060101010101" pitchFamily="2" charset="-122"/>
                <a:cs typeface="+mn-cs"/>
              </a:rPr>
              <a:t>把</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zh-CN" sz="2400" kern="1200" dirty="0">
                <a:latin typeface="Times New Roman" panose="02020603050405020304" pitchFamily="18" charset="0"/>
                <a:ea typeface="黑体" panose="02010609060101010101" pitchFamily="2" charset="-122"/>
                <a:cs typeface="+mn-cs"/>
              </a:rPr>
              <a:t>位</a:t>
            </a:r>
            <a:r>
              <a:rPr kumimoji="1" lang="en-US" altLang="zh-CN" sz="2400" kern="1200" dirty="0">
                <a:latin typeface="Times New Roman" panose="02020603050405020304" pitchFamily="18" charset="0"/>
                <a:ea typeface="黑体" panose="02010609060101010101" pitchFamily="2" charset="-122"/>
                <a:cs typeface="+mn-cs"/>
              </a:rPr>
              <a:t>0-1</a:t>
            </a:r>
            <a:r>
              <a:rPr kumimoji="1" lang="zh-CN" altLang="zh-CN" sz="2400" kern="1200" dirty="0">
                <a:latin typeface="Times New Roman" panose="02020603050405020304" pitchFamily="18" charset="0"/>
                <a:ea typeface="黑体" panose="02010609060101010101" pitchFamily="2" charset="-122"/>
                <a:cs typeface="+mn-cs"/>
              </a:rPr>
              <a:t>串序列</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en-US" sz="2400" kern="1200" dirty="0">
                <a:solidFill>
                  <a:srgbClr val="002060"/>
                </a:solidFill>
                <a:latin typeface="Times New Roman" panose="02020603050405020304" pitchFamily="18" charset="0"/>
                <a:ea typeface="黑体" panose="02010609060101010101" pitchFamily="2" charset="-122"/>
                <a:cs typeface="+mn-cs"/>
              </a:rPr>
              <a:t>例如</a:t>
            </a:r>
            <a:r>
              <a:rPr kumimoji="1" lang="en-US" altLang="zh-CN" sz="2400" kern="1200" dirty="0">
                <a:solidFill>
                  <a:srgbClr val="002060"/>
                </a:solidFill>
                <a:latin typeface="Times New Roman" panose="02020603050405020304" pitchFamily="18" charset="0"/>
                <a:ea typeface="黑体" panose="02010609060101010101" pitchFamily="2" charset="-122"/>
                <a:cs typeface="+mn-cs"/>
              </a:rPr>
              <a:t>,  000, 001, 011, 010, 110, 111, 101, 100</a:t>
            </a:r>
            <a:r>
              <a:rPr kumimoji="1" lang="zh-CN" altLang="zh-CN" sz="2400" kern="1200" dirty="0">
                <a:solidFill>
                  <a:srgbClr val="002060"/>
                </a:solidFill>
                <a:latin typeface="Times New Roman" panose="02020603050405020304" pitchFamily="18" charset="0"/>
                <a:ea typeface="黑体" panose="02010609060101010101" pitchFamily="2" charset="-122"/>
                <a:cs typeface="+mn-cs"/>
              </a:rPr>
              <a:t>是一个格雷码</a:t>
            </a:r>
            <a:r>
              <a:rPr kumimoji="1" lang="en-US" altLang="zh-CN" sz="2400" kern="1200" dirty="0">
                <a:solidFill>
                  <a:srgbClr val="002060"/>
                </a:solidFill>
                <a:latin typeface="Times New Roman" panose="02020603050405020304" pitchFamily="18" charset="0"/>
                <a:ea typeface="黑体" panose="02010609060101010101" pitchFamily="2" charset="-122"/>
                <a:cs typeface="+mn-cs"/>
              </a:rPr>
              <a:t> </a:t>
            </a:r>
            <a:endParaRPr kumimoji="1" lang="en-US" altLang="zh-CN" sz="2400" kern="1200" dirty="0">
              <a:solidFill>
                <a:srgbClr val="002060"/>
              </a:solidFill>
              <a:latin typeface="Times New Roman" panose="02020603050405020304" pitchFamily="18" charset="0"/>
              <a:ea typeface="黑体" panose="02010609060101010101" pitchFamily="2" charset="-122"/>
              <a:cs typeface="+mn-cs"/>
            </a:endParaRPr>
          </a:p>
          <a:p>
            <a:pPr>
              <a:spcBef>
                <a:spcPct val="0"/>
              </a:spcBef>
              <a:buSzPct val="60000"/>
            </a:pP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zh-CN" sz="2400" kern="1200" dirty="0">
                <a:latin typeface="Times New Roman" panose="02020603050405020304" pitchFamily="18" charset="0"/>
                <a:ea typeface="黑体" panose="02010609060101010101" pitchFamily="2" charset="-122"/>
                <a:cs typeface="+mn-cs"/>
              </a:rPr>
              <a:t>构造</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zh-CN" sz="2400" kern="1200" dirty="0">
                <a:latin typeface="Times New Roman" panose="02020603050405020304" pitchFamily="18" charset="0"/>
                <a:ea typeface="黑体" panose="02010609060101010101" pitchFamily="2" charset="-122"/>
                <a:cs typeface="+mn-cs"/>
              </a:rPr>
              <a:t>维立方体图</a:t>
            </a:r>
            <a:r>
              <a:rPr kumimoji="1" lang="en-US" altLang="zh-CN" sz="2400" kern="1200" dirty="0">
                <a:latin typeface="Times New Roman" panose="02020603050405020304" pitchFamily="18" charset="0"/>
                <a:ea typeface="黑体" panose="02010609060101010101" pitchFamily="2" charset="-122"/>
                <a:cs typeface="+mn-cs"/>
              </a:rPr>
              <a:t>: 2</a:t>
            </a:r>
            <a:r>
              <a:rPr kumimoji="1" lang="en-US" altLang="zh-CN" sz="2400" i="1" kern="1200" baseline="30000" dirty="0">
                <a:latin typeface="Times New Roman" panose="02020603050405020304" pitchFamily="18" charset="0"/>
                <a:ea typeface="黑体" panose="02010609060101010101" pitchFamily="2" charset="-122"/>
                <a:cs typeface="+mn-cs"/>
              </a:rPr>
              <a:t>n</a:t>
            </a:r>
            <a:r>
              <a:rPr kumimoji="1" lang="zh-CN" altLang="zh-CN" sz="2400" kern="1200" dirty="0">
                <a:latin typeface="Times New Roman" panose="02020603050405020304" pitchFamily="18" charset="0"/>
                <a:ea typeface="黑体" panose="02010609060101010101" pitchFamily="2" charset="-122"/>
                <a:cs typeface="+mn-cs"/>
              </a:rPr>
              <a:t>个顶点</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每个顶点表示一个</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zh-CN" sz="2400" kern="1200" dirty="0">
                <a:latin typeface="Times New Roman" panose="02020603050405020304" pitchFamily="18" charset="0"/>
                <a:ea typeface="黑体" panose="02010609060101010101" pitchFamily="2" charset="-122"/>
                <a:cs typeface="+mn-cs"/>
              </a:rPr>
              <a:t>位串</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两个</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zh-CN" sz="2400" kern="1200" dirty="0">
                <a:latin typeface="Times New Roman" panose="02020603050405020304" pitchFamily="18" charset="0"/>
                <a:ea typeface="黑体" panose="02010609060101010101" pitchFamily="2" charset="-122"/>
                <a:cs typeface="+mn-cs"/>
              </a:rPr>
              <a:t>顶点之间有一条边当且仅当它们的</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zh-CN" sz="2400" kern="1200" dirty="0">
                <a:latin typeface="Times New Roman" panose="02020603050405020304" pitchFamily="18" charset="0"/>
                <a:ea typeface="黑体" panose="02010609060101010101" pitchFamily="2" charset="-122"/>
                <a:cs typeface="+mn-cs"/>
              </a:rPr>
              <a:t>位串仅相差一位</a:t>
            </a:r>
            <a:r>
              <a:rPr kumimoji="1" lang="en-US" altLang="zh-CN" sz="2400" kern="1200" dirty="0">
                <a:latin typeface="Times New Roman" panose="02020603050405020304" pitchFamily="18" charset="0"/>
                <a:ea typeface="黑体" panose="02010609060101010101" pitchFamily="2" charset="-122"/>
                <a:cs typeface="+mn-cs"/>
              </a:rPr>
              <a:t>. </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zh-CN" sz="2400" kern="1200" dirty="0">
                <a:latin typeface="Times New Roman" panose="02020603050405020304" pitchFamily="18" charset="0"/>
                <a:ea typeface="黑体" panose="02010609060101010101" pitchFamily="2" charset="-122"/>
                <a:cs typeface="+mn-cs"/>
              </a:rPr>
              <a:t>当</a:t>
            </a:r>
            <a:r>
              <a:rPr kumimoji="1" lang="en-US" altLang="zh-CN" sz="2400" i="1" kern="1200" dirty="0">
                <a:latin typeface="Times New Roman" panose="02020603050405020304" pitchFamily="18" charset="0"/>
                <a:ea typeface="黑体" panose="02010609060101010101" pitchFamily="2" charset="-122"/>
                <a:cs typeface="+mn-cs"/>
              </a:rPr>
              <a:t>n</a:t>
            </a:r>
            <a:r>
              <a:rPr kumimoji="1" lang="en-US" altLang="zh-CN" sz="2400" kern="1200" dirty="0">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400" kern="1200" dirty="0">
                <a:latin typeface="Times New Roman" panose="02020603050405020304" pitchFamily="18" charset="0"/>
                <a:ea typeface="黑体" panose="02010609060101010101" pitchFamily="2" charset="-122"/>
                <a:cs typeface="+mn-cs"/>
              </a:rPr>
              <a:t>2</a:t>
            </a:r>
            <a:r>
              <a:rPr kumimoji="1" lang="zh-CN" altLang="zh-CN" sz="2400" kern="1200" dirty="0">
                <a:latin typeface="Times New Roman" panose="02020603050405020304" pitchFamily="18" charset="0"/>
                <a:ea typeface="黑体" panose="02010609060101010101" pitchFamily="2" charset="-122"/>
                <a:cs typeface="+mn-cs"/>
              </a:rPr>
              <a:t>时</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zh-CN" sz="2400" kern="1200" dirty="0">
                <a:latin typeface="Times New Roman" panose="02020603050405020304" pitchFamily="18" charset="0"/>
                <a:ea typeface="黑体" panose="02010609060101010101" pitchFamily="2" charset="-122"/>
                <a:cs typeface="+mn-cs"/>
              </a:rPr>
              <a:t>图中一定存在哈密顿回路</a:t>
            </a:r>
            <a:r>
              <a:rPr kumimoji="1" lang="en-US" altLang="zh-CN" sz="2400" kern="1200" dirty="0">
                <a:latin typeface="Times New Roman" panose="02020603050405020304" pitchFamily="18" charset="0"/>
                <a:ea typeface="黑体" panose="02010609060101010101" pitchFamily="2" charset="-122"/>
                <a:cs typeface="+mn-cs"/>
              </a:rPr>
              <a:t>.</a:t>
            </a:r>
            <a:endParaRPr kumimoji="1" lang="zh-CN" altLang="en-US" sz="2400" kern="1200" dirty="0">
              <a:latin typeface="Times New Roman" panose="02020603050405020304" pitchFamily="18" charset="0"/>
              <a:ea typeface="黑体" panose="02010609060101010101" pitchFamily="2" charset="-122"/>
              <a:cs typeface="+mn-cs"/>
            </a:endParaRPr>
          </a:p>
        </p:txBody>
      </p:sp>
      <p:sp>
        <p:nvSpPr>
          <p:cNvPr id="54276" name="灯片编号占位符 3"/>
          <p:cNvSpPr txBox="1">
            <a:spLocks noGrp="1"/>
          </p:cNvSpPr>
          <p:nvPr>
            <p:ph type="sldNum" sz="quarter" idx="12"/>
          </p:nvPr>
        </p:nvSpPr>
        <p:spPr>
          <a:xfrm>
            <a:off x="3352800" y="6324600"/>
            <a:ext cx="2895600" cy="457200"/>
          </a:xfrm>
        </p:spPr>
        <p:txBody>
          <a:bodyPr anchor="b" anchorCtr="0"/>
          <a:p>
            <a:pPr marL="0" indent="0" algn="ct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grpSp>
        <p:nvGrpSpPr>
          <p:cNvPr id="54277" name="组合 60"/>
          <p:cNvGrpSpPr/>
          <p:nvPr/>
        </p:nvGrpSpPr>
        <p:grpSpPr>
          <a:xfrm>
            <a:off x="2428875" y="4714875"/>
            <a:ext cx="4214813" cy="1785938"/>
            <a:chOff x="3000364" y="5000636"/>
            <a:chExt cx="4214842" cy="1785950"/>
          </a:xfrm>
        </p:grpSpPr>
        <p:grpSp>
          <p:nvGrpSpPr>
            <p:cNvPr id="54279" name="组合 48"/>
            <p:cNvGrpSpPr/>
            <p:nvPr/>
          </p:nvGrpSpPr>
          <p:grpSpPr>
            <a:xfrm>
              <a:off x="3152464" y="5260747"/>
              <a:ext cx="3562676" cy="1240087"/>
              <a:chOff x="3152464" y="5484731"/>
              <a:chExt cx="1994535" cy="684553"/>
            </a:xfrm>
          </p:grpSpPr>
          <p:sp>
            <p:nvSpPr>
              <p:cNvPr id="54292" name="Oval 9"/>
              <p:cNvSpPr/>
              <p:nvPr/>
            </p:nvSpPr>
            <p:spPr>
              <a:xfrm>
                <a:off x="3152464" y="5576089"/>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54293" name="Oval 10"/>
              <p:cNvSpPr/>
              <p:nvPr/>
            </p:nvSpPr>
            <p:spPr>
              <a:xfrm>
                <a:off x="3670624" y="5583702"/>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cxnSp>
            <p:nvCxnSpPr>
              <p:cNvPr id="54294" name="AutoShape 11"/>
              <p:cNvCxnSpPr/>
              <p:nvPr/>
            </p:nvCxnSpPr>
            <p:spPr>
              <a:xfrm>
                <a:off x="3203899" y="5598294"/>
                <a:ext cx="467995" cy="0"/>
              </a:xfrm>
              <a:prstGeom prst="straightConnector1">
                <a:avLst/>
              </a:prstGeom>
              <a:ln w="9525" cap="flat" cmpd="sng">
                <a:solidFill>
                  <a:srgbClr val="000000"/>
                </a:solidFill>
                <a:prstDash val="solid"/>
                <a:headEnd type="none" w="med" len="med"/>
                <a:tailEnd type="none" w="med" len="med"/>
              </a:ln>
            </p:spPr>
          </p:cxnSp>
          <p:sp>
            <p:nvSpPr>
              <p:cNvPr id="54295" name="Oval 12"/>
              <p:cNvSpPr/>
              <p:nvPr/>
            </p:nvSpPr>
            <p:spPr>
              <a:xfrm>
                <a:off x="3160084" y="6010041"/>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54296" name="Oval 13"/>
              <p:cNvSpPr/>
              <p:nvPr/>
            </p:nvSpPr>
            <p:spPr>
              <a:xfrm>
                <a:off x="3678244" y="6017654"/>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cxnSp>
            <p:nvCxnSpPr>
              <p:cNvPr id="54297" name="AutoShape 14"/>
              <p:cNvCxnSpPr/>
              <p:nvPr/>
            </p:nvCxnSpPr>
            <p:spPr>
              <a:xfrm>
                <a:off x="3211519" y="6032246"/>
                <a:ext cx="467995" cy="0"/>
              </a:xfrm>
              <a:prstGeom prst="straightConnector1">
                <a:avLst/>
              </a:prstGeom>
              <a:ln w="9525" cap="flat" cmpd="sng">
                <a:solidFill>
                  <a:srgbClr val="000000"/>
                </a:solidFill>
                <a:prstDash val="solid"/>
                <a:headEnd type="none" w="med" len="med"/>
                <a:tailEnd type="none" w="med" len="med"/>
              </a:ln>
            </p:spPr>
          </p:cxnSp>
          <p:cxnSp>
            <p:nvCxnSpPr>
              <p:cNvPr id="54298" name="AutoShape 15"/>
              <p:cNvCxnSpPr/>
              <p:nvPr/>
            </p:nvCxnSpPr>
            <p:spPr>
              <a:xfrm>
                <a:off x="3182944" y="5628747"/>
                <a:ext cx="0" cy="381294"/>
              </a:xfrm>
              <a:prstGeom prst="straightConnector1">
                <a:avLst/>
              </a:prstGeom>
              <a:ln w="9525" cap="flat" cmpd="sng">
                <a:solidFill>
                  <a:srgbClr val="000000"/>
                </a:solidFill>
                <a:prstDash val="solid"/>
                <a:headEnd type="none" w="med" len="med"/>
                <a:tailEnd type="none" w="med" len="med"/>
              </a:ln>
            </p:spPr>
          </p:cxnSp>
          <p:cxnSp>
            <p:nvCxnSpPr>
              <p:cNvPr id="54299" name="AutoShape 16"/>
              <p:cNvCxnSpPr/>
              <p:nvPr/>
            </p:nvCxnSpPr>
            <p:spPr>
              <a:xfrm>
                <a:off x="3701104" y="5628747"/>
                <a:ext cx="0" cy="381294"/>
              </a:xfrm>
              <a:prstGeom prst="straightConnector1">
                <a:avLst/>
              </a:prstGeom>
              <a:ln w="9525" cap="flat" cmpd="sng">
                <a:solidFill>
                  <a:srgbClr val="000000"/>
                </a:solidFill>
                <a:prstDash val="solid"/>
                <a:headEnd type="none" w="med" len="med"/>
                <a:tailEnd type="none" w="med" len="med"/>
              </a:ln>
            </p:spPr>
          </p:cxnSp>
          <p:sp>
            <p:nvSpPr>
              <p:cNvPr id="54300" name="Oval 17"/>
              <p:cNvSpPr/>
              <p:nvPr/>
            </p:nvSpPr>
            <p:spPr>
              <a:xfrm>
                <a:off x="4303084" y="5484731"/>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54301" name="Oval 18"/>
              <p:cNvSpPr/>
              <p:nvPr/>
            </p:nvSpPr>
            <p:spPr>
              <a:xfrm>
                <a:off x="4821244" y="5492344"/>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cxnSp>
            <p:nvCxnSpPr>
              <p:cNvPr id="54302" name="AutoShape 19"/>
              <p:cNvCxnSpPr/>
              <p:nvPr/>
            </p:nvCxnSpPr>
            <p:spPr>
              <a:xfrm>
                <a:off x="4354519" y="5506936"/>
                <a:ext cx="467995" cy="0"/>
              </a:xfrm>
              <a:prstGeom prst="straightConnector1">
                <a:avLst/>
              </a:prstGeom>
              <a:ln w="19050" cap="flat" cmpd="sng">
                <a:solidFill>
                  <a:srgbClr val="FF0066"/>
                </a:solidFill>
                <a:prstDash val="solid"/>
                <a:headEnd type="none" w="med" len="med"/>
                <a:tailEnd type="none" w="med" len="med"/>
              </a:ln>
            </p:spPr>
          </p:cxnSp>
          <p:sp>
            <p:nvSpPr>
              <p:cNvPr id="54303" name="Oval 20"/>
              <p:cNvSpPr/>
              <p:nvPr/>
            </p:nvSpPr>
            <p:spPr>
              <a:xfrm>
                <a:off x="4310704" y="5918683"/>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54304" name="Oval 21"/>
              <p:cNvSpPr/>
              <p:nvPr/>
            </p:nvSpPr>
            <p:spPr>
              <a:xfrm>
                <a:off x="4828864" y="5926296"/>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cxnSp>
            <p:nvCxnSpPr>
              <p:cNvPr id="54305" name="AutoShape 22"/>
              <p:cNvCxnSpPr/>
              <p:nvPr/>
            </p:nvCxnSpPr>
            <p:spPr>
              <a:xfrm>
                <a:off x="4362139" y="5940888"/>
                <a:ext cx="467995" cy="0"/>
              </a:xfrm>
              <a:prstGeom prst="straightConnector1">
                <a:avLst/>
              </a:prstGeom>
              <a:ln w="19050" cap="flat" cmpd="sng">
                <a:solidFill>
                  <a:srgbClr val="FF0066"/>
                </a:solidFill>
                <a:prstDash val="solid"/>
                <a:headEnd type="none" w="med" len="med"/>
                <a:tailEnd type="none" w="med" len="med"/>
              </a:ln>
            </p:spPr>
          </p:cxnSp>
          <p:cxnSp>
            <p:nvCxnSpPr>
              <p:cNvPr id="54306" name="AutoShape 23"/>
              <p:cNvCxnSpPr/>
              <p:nvPr/>
            </p:nvCxnSpPr>
            <p:spPr>
              <a:xfrm>
                <a:off x="4333564" y="5537389"/>
                <a:ext cx="0" cy="381294"/>
              </a:xfrm>
              <a:prstGeom prst="straightConnector1">
                <a:avLst/>
              </a:prstGeom>
              <a:ln w="9525" cap="flat" cmpd="sng">
                <a:solidFill>
                  <a:srgbClr val="000000"/>
                </a:solidFill>
                <a:prstDash val="solid"/>
                <a:headEnd type="none" w="med" len="med"/>
                <a:tailEnd type="none" w="med" len="med"/>
              </a:ln>
            </p:spPr>
          </p:cxnSp>
          <p:cxnSp>
            <p:nvCxnSpPr>
              <p:cNvPr id="54307" name="AutoShape 24"/>
              <p:cNvCxnSpPr/>
              <p:nvPr/>
            </p:nvCxnSpPr>
            <p:spPr>
              <a:xfrm>
                <a:off x="4851724" y="5537389"/>
                <a:ext cx="0" cy="381294"/>
              </a:xfrm>
              <a:prstGeom prst="straightConnector1">
                <a:avLst/>
              </a:prstGeom>
              <a:ln w="19050" cap="flat" cmpd="sng">
                <a:solidFill>
                  <a:srgbClr val="FF0066"/>
                </a:solidFill>
                <a:prstDash val="solid"/>
                <a:headEnd type="none" w="med" len="med"/>
                <a:tailEnd type="none" w="med" len="med"/>
              </a:ln>
            </p:spPr>
          </p:cxnSp>
          <p:sp>
            <p:nvSpPr>
              <p:cNvPr id="54308" name="Oval 25"/>
              <p:cNvSpPr/>
              <p:nvPr/>
            </p:nvSpPr>
            <p:spPr>
              <a:xfrm>
                <a:off x="4569784" y="5682674"/>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54309" name="Oval 26"/>
              <p:cNvSpPr/>
              <p:nvPr/>
            </p:nvSpPr>
            <p:spPr>
              <a:xfrm>
                <a:off x="5087944" y="5690287"/>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cxnSp>
            <p:nvCxnSpPr>
              <p:cNvPr id="54310" name="AutoShape 27"/>
              <p:cNvCxnSpPr/>
              <p:nvPr/>
            </p:nvCxnSpPr>
            <p:spPr>
              <a:xfrm>
                <a:off x="4621219" y="5704879"/>
                <a:ext cx="467995" cy="0"/>
              </a:xfrm>
              <a:prstGeom prst="straightConnector1">
                <a:avLst/>
              </a:prstGeom>
              <a:ln w="19050" cap="flat" cmpd="sng">
                <a:solidFill>
                  <a:srgbClr val="FF0066"/>
                </a:solidFill>
                <a:prstDash val="solid"/>
                <a:headEnd type="none" w="med" len="med"/>
                <a:tailEnd type="none" w="med" len="med"/>
              </a:ln>
            </p:spPr>
          </p:cxnSp>
          <p:sp>
            <p:nvSpPr>
              <p:cNvPr id="54311" name="Oval 28"/>
              <p:cNvSpPr/>
              <p:nvPr/>
            </p:nvSpPr>
            <p:spPr>
              <a:xfrm>
                <a:off x="4577404" y="6116626"/>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54312" name="Oval 29"/>
              <p:cNvSpPr/>
              <p:nvPr/>
            </p:nvSpPr>
            <p:spPr>
              <a:xfrm>
                <a:off x="5095564" y="6124239"/>
                <a:ext cx="51435" cy="45045"/>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cxnSp>
            <p:nvCxnSpPr>
              <p:cNvPr id="54313" name="AutoShape 30"/>
              <p:cNvCxnSpPr/>
              <p:nvPr/>
            </p:nvCxnSpPr>
            <p:spPr>
              <a:xfrm>
                <a:off x="4628839" y="6138831"/>
                <a:ext cx="467995" cy="0"/>
              </a:xfrm>
              <a:prstGeom prst="straightConnector1">
                <a:avLst/>
              </a:prstGeom>
              <a:ln w="19050" cap="flat" cmpd="sng">
                <a:solidFill>
                  <a:srgbClr val="FF0066"/>
                </a:solidFill>
                <a:prstDash val="solid"/>
                <a:headEnd type="none" w="med" len="med"/>
                <a:tailEnd type="none" w="med" len="med"/>
              </a:ln>
            </p:spPr>
          </p:cxnSp>
          <p:cxnSp>
            <p:nvCxnSpPr>
              <p:cNvPr id="54314" name="AutoShape 31"/>
              <p:cNvCxnSpPr/>
              <p:nvPr/>
            </p:nvCxnSpPr>
            <p:spPr>
              <a:xfrm>
                <a:off x="4600264" y="5735332"/>
                <a:ext cx="0" cy="381294"/>
              </a:xfrm>
              <a:prstGeom prst="straightConnector1">
                <a:avLst/>
              </a:prstGeom>
              <a:ln w="9525" cap="flat" cmpd="sng">
                <a:solidFill>
                  <a:srgbClr val="000000"/>
                </a:solidFill>
                <a:prstDash val="solid"/>
                <a:headEnd type="none" w="med" len="med"/>
                <a:tailEnd type="none" w="med" len="med"/>
              </a:ln>
            </p:spPr>
          </p:cxnSp>
          <p:cxnSp>
            <p:nvCxnSpPr>
              <p:cNvPr id="54315" name="AutoShape 32"/>
              <p:cNvCxnSpPr/>
              <p:nvPr/>
            </p:nvCxnSpPr>
            <p:spPr>
              <a:xfrm>
                <a:off x="5118424" y="5748555"/>
                <a:ext cx="0" cy="381294"/>
              </a:xfrm>
              <a:prstGeom prst="straightConnector1">
                <a:avLst/>
              </a:prstGeom>
              <a:ln w="19050" cap="flat" cmpd="sng">
                <a:solidFill>
                  <a:srgbClr val="FF0066"/>
                </a:solidFill>
                <a:prstDash val="solid"/>
                <a:headEnd type="none" w="med" len="med"/>
                <a:tailEnd type="none" w="med" len="med"/>
              </a:ln>
            </p:spPr>
          </p:cxnSp>
          <p:cxnSp>
            <p:nvCxnSpPr>
              <p:cNvPr id="54316" name="AutoShape 33"/>
              <p:cNvCxnSpPr/>
              <p:nvPr/>
            </p:nvCxnSpPr>
            <p:spPr>
              <a:xfrm>
                <a:off x="4872679" y="5529776"/>
                <a:ext cx="224155" cy="160511"/>
              </a:xfrm>
              <a:prstGeom prst="straightConnector1">
                <a:avLst/>
              </a:prstGeom>
              <a:ln w="9525" cap="flat" cmpd="sng">
                <a:solidFill>
                  <a:srgbClr val="000000"/>
                </a:solidFill>
                <a:prstDash val="solid"/>
                <a:headEnd type="none" w="med" len="med"/>
                <a:tailEnd type="none" w="med" len="med"/>
              </a:ln>
            </p:spPr>
          </p:cxnSp>
          <p:cxnSp>
            <p:nvCxnSpPr>
              <p:cNvPr id="54317" name="AutoShape 34"/>
              <p:cNvCxnSpPr/>
              <p:nvPr/>
            </p:nvCxnSpPr>
            <p:spPr>
              <a:xfrm>
                <a:off x="4872679" y="5963727"/>
                <a:ext cx="224155" cy="160511"/>
              </a:xfrm>
              <a:prstGeom prst="straightConnector1">
                <a:avLst/>
              </a:prstGeom>
              <a:ln w="9525" cap="flat" cmpd="sng">
                <a:solidFill>
                  <a:srgbClr val="000000"/>
                </a:solidFill>
                <a:prstDash val="solid"/>
                <a:headEnd type="none" w="med" len="med"/>
                <a:tailEnd type="none" w="med" len="med"/>
              </a:ln>
            </p:spPr>
          </p:cxnSp>
          <p:cxnSp>
            <p:nvCxnSpPr>
              <p:cNvPr id="54318" name="AutoShape 35"/>
              <p:cNvCxnSpPr/>
              <p:nvPr/>
            </p:nvCxnSpPr>
            <p:spPr>
              <a:xfrm>
                <a:off x="4346899" y="5522162"/>
                <a:ext cx="224155" cy="160511"/>
              </a:xfrm>
              <a:prstGeom prst="straightConnector1">
                <a:avLst/>
              </a:prstGeom>
              <a:ln w="19050" cap="flat" cmpd="sng">
                <a:solidFill>
                  <a:srgbClr val="FF0066"/>
                </a:solidFill>
                <a:prstDash val="solid"/>
                <a:headEnd type="none" w="med" len="med"/>
                <a:tailEnd type="none" w="med" len="med"/>
              </a:ln>
            </p:spPr>
          </p:cxnSp>
          <p:cxnSp>
            <p:nvCxnSpPr>
              <p:cNvPr id="54319" name="AutoShape 36"/>
              <p:cNvCxnSpPr/>
              <p:nvPr/>
            </p:nvCxnSpPr>
            <p:spPr>
              <a:xfrm>
                <a:off x="4339279" y="5963727"/>
                <a:ext cx="224155" cy="160511"/>
              </a:xfrm>
              <a:prstGeom prst="straightConnector1">
                <a:avLst/>
              </a:prstGeom>
              <a:ln w="19050" cap="flat" cmpd="sng">
                <a:solidFill>
                  <a:srgbClr val="FF0066"/>
                </a:solidFill>
                <a:prstDash val="solid"/>
                <a:headEnd type="none" w="med" len="med"/>
                <a:tailEnd type="none" w="med" len="med"/>
              </a:ln>
            </p:spPr>
          </p:cxnSp>
        </p:grpSp>
        <p:sp>
          <p:nvSpPr>
            <p:cNvPr id="54280" name="Text Box 42"/>
            <p:cNvSpPr txBox="1"/>
            <p:nvPr/>
          </p:nvSpPr>
          <p:spPr>
            <a:xfrm>
              <a:off x="6143636" y="5000636"/>
              <a:ext cx="571504"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001</a:t>
              </a:r>
              <a:endParaRPr lang="zh-CN" altLang="zh-CN" sz="1800" b="1" dirty="0">
                <a:latin typeface="Times New Roman" panose="02020603050405020304" pitchFamily="18" charset="0"/>
                <a:ea typeface="Times New Roman" panose="02020603050405020304" pitchFamily="18" charset="0"/>
              </a:endParaRPr>
            </a:p>
          </p:txBody>
        </p:sp>
        <p:sp>
          <p:nvSpPr>
            <p:cNvPr id="54281" name="Text Box 42"/>
            <p:cNvSpPr txBox="1"/>
            <p:nvPr/>
          </p:nvSpPr>
          <p:spPr>
            <a:xfrm>
              <a:off x="6643702" y="5446412"/>
              <a:ext cx="571504"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101</a:t>
              </a:r>
              <a:endParaRPr lang="zh-CN" altLang="zh-CN" sz="1800" b="1" dirty="0">
                <a:latin typeface="Times New Roman" panose="02020603050405020304" pitchFamily="18" charset="0"/>
                <a:ea typeface="Times New Roman" panose="02020603050405020304" pitchFamily="18" charset="0"/>
              </a:endParaRPr>
            </a:p>
          </p:txBody>
        </p:sp>
        <p:sp>
          <p:nvSpPr>
            <p:cNvPr id="54282" name="Text Box 42"/>
            <p:cNvSpPr txBox="1"/>
            <p:nvPr/>
          </p:nvSpPr>
          <p:spPr>
            <a:xfrm>
              <a:off x="6643702" y="6286520"/>
              <a:ext cx="571504"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111</a:t>
              </a:r>
              <a:endParaRPr lang="zh-CN" altLang="zh-CN" sz="1800" b="1" dirty="0">
                <a:latin typeface="Times New Roman" panose="02020603050405020304" pitchFamily="18" charset="0"/>
                <a:ea typeface="Times New Roman" panose="02020603050405020304" pitchFamily="18" charset="0"/>
              </a:endParaRPr>
            </a:p>
          </p:txBody>
        </p:sp>
        <p:sp>
          <p:nvSpPr>
            <p:cNvPr id="54283" name="Text Box 42"/>
            <p:cNvSpPr txBox="1"/>
            <p:nvPr/>
          </p:nvSpPr>
          <p:spPr>
            <a:xfrm>
              <a:off x="6143636" y="5803602"/>
              <a:ext cx="571504"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011</a:t>
              </a:r>
              <a:endParaRPr lang="zh-CN" altLang="zh-CN" sz="1800" b="1" dirty="0">
                <a:latin typeface="Times New Roman" panose="02020603050405020304" pitchFamily="18" charset="0"/>
                <a:ea typeface="Times New Roman" panose="02020603050405020304" pitchFamily="18" charset="0"/>
              </a:endParaRPr>
            </a:p>
          </p:txBody>
        </p:sp>
        <p:sp>
          <p:nvSpPr>
            <p:cNvPr id="54284" name="Text Box 42"/>
            <p:cNvSpPr txBox="1"/>
            <p:nvPr/>
          </p:nvSpPr>
          <p:spPr>
            <a:xfrm>
              <a:off x="4786314" y="5000636"/>
              <a:ext cx="571504"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000</a:t>
              </a:r>
              <a:endParaRPr lang="zh-CN" altLang="zh-CN" sz="1800" b="1" dirty="0">
                <a:latin typeface="Times New Roman" panose="02020603050405020304" pitchFamily="18" charset="0"/>
                <a:ea typeface="Times New Roman" panose="02020603050405020304" pitchFamily="18" charset="0"/>
              </a:endParaRPr>
            </a:p>
          </p:txBody>
        </p:sp>
        <p:sp>
          <p:nvSpPr>
            <p:cNvPr id="54285" name="Text Box 42"/>
            <p:cNvSpPr txBox="1"/>
            <p:nvPr/>
          </p:nvSpPr>
          <p:spPr>
            <a:xfrm>
              <a:off x="5214942" y="5517850"/>
              <a:ext cx="571504"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100</a:t>
              </a:r>
              <a:endParaRPr lang="zh-CN" altLang="zh-CN" sz="1800" b="1" dirty="0">
                <a:latin typeface="Times New Roman" panose="02020603050405020304" pitchFamily="18" charset="0"/>
                <a:ea typeface="Times New Roman" panose="02020603050405020304" pitchFamily="18" charset="0"/>
              </a:endParaRPr>
            </a:p>
          </p:txBody>
        </p:sp>
        <p:sp>
          <p:nvSpPr>
            <p:cNvPr id="54286" name="Text Box 42"/>
            <p:cNvSpPr txBox="1"/>
            <p:nvPr/>
          </p:nvSpPr>
          <p:spPr>
            <a:xfrm>
              <a:off x="4714876" y="5875040"/>
              <a:ext cx="571504"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010</a:t>
              </a:r>
              <a:endParaRPr lang="zh-CN" altLang="zh-CN" sz="1800" b="1" dirty="0">
                <a:latin typeface="Times New Roman" panose="02020603050405020304" pitchFamily="18" charset="0"/>
                <a:ea typeface="Times New Roman" panose="02020603050405020304" pitchFamily="18" charset="0"/>
              </a:endParaRPr>
            </a:p>
          </p:txBody>
        </p:sp>
        <p:sp>
          <p:nvSpPr>
            <p:cNvPr id="54287" name="Text Box 42"/>
            <p:cNvSpPr txBox="1"/>
            <p:nvPr/>
          </p:nvSpPr>
          <p:spPr>
            <a:xfrm>
              <a:off x="5214942" y="6375106"/>
              <a:ext cx="571504"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110</a:t>
              </a:r>
              <a:endParaRPr lang="zh-CN" altLang="zh-CN" sz="1800" b="1" dirty="0">
                <a:latin typeface="Times New Roman" panose="02020603050405020304" pitchFamily="18" charset="0"/>
                <a:ea typeface="Times New Roman" panose="02020603050405020304" pitchFamily="18" charset="0"/>
              </a:endParaRPr>
            </a:p>
          </p:txBody>
        </p:sp>
        <p:sp>
          <p:nvSpPr>
            <p:cNvPr id="54288" name="Text Box 42"/>
            <p:cNvSpPr txBox="1"/>
            <p:nvPr/>
          </p:nvSpPr>
          <p:spPr>
            <a:xfrm>
              <a:off x="3929058" y="5153036"/>
              <a:ext cx="428628"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01</a:t>
              </a:r>
              <a:endParaRPr lang="zh-CN" altLang="zh-CN" sz="1800" b="1" dirty="0">
                <a:latin typeface="Times New Roman" panose="02020603050405020304" pitchFamily="18" charset="0"/>
                <a:ea typeface="Times New Roman" panose="02020603050405020304" pitchFamily="18" charset="0"/>
              </a:endParaRPr>
            </a:p>
          </p:txBody>
        </p:sp>
        <p:sp>
          <p:nvSpPr>
            <p:cNvPr id="54289" name="Text Box 42"/>
            <p:cNvSpPr txBox="1"/>
            <p:nvPr/>
          </p:nvSpPr>
          <p:spPr>
            <a:xfrm>
              <a:off x="3000364" y="5143512"/>
              <a:ext cx="428628"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00</a:t>
              </a:r>
              <a:endParaRPr lang="zh-CN" altLang="zh-CN" sz="1800" b="1" dirty="0">
                <a:latin typeface="Times New Roman" panose="02020603050405020304" pitchFamily="18" charset="0"/>
                <a:ea typeface="Times New Roman" panose="02020603050405020304" pitchFamily="18" charset="0"/>
              </a:endParaRPr>
            </a:p>
          </p:txBody>
        </p:sp>
        <p:sp>
          <p:nvSpPr>
            <p:cNvPr id="54290" name="Text Box 42"/>
            <p:cNvSpPr txBox="1"/>
            <p:nvPr/>
          </p:nvSpPr>
          <p:spPr>
            <a:xfrm>
              <a:off x="3929058" y="6303668"/>
              <a:ext cx="428628"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11</a:t>
              </a:r>
              <a:endParaRPr lang="zh-CN" altLang="zh-CN" sz="1800" b="1" dirty="0">
                <a:latin typeface="Times New Roman" panose="02020603050405020304" pitchFamily="18" charset="0"/>
                <a:ea typeface="Times New Roman" panose="02020603050405020304" pitchFamily="18" charset="0"/>
              </a:endParaRPr>
            </a:p>
          </p:txBody>
        </p:sp>
        <p:sp>
          <p:nvSpPr>
            <p:cNvPr id="54291" name="Text Box 42"/>
            <p:cNvSpPr txBox="1"/>
            <p:nvPr/>
          </p:nvSpPr>
          <p:spPr>
            <a:xfrm>
              <a:off x="3000364" y="6303668"/>
              <a:ext cx="428628" cy="41148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Times New Roman" panose="02020603050405020304" pitchFamily="18" charset="0"/>
                  <a:cs typeface="Times New Roman" panose="02020603050405020304" pitchFamily="18" charset="0"/>
                </a:rPr>
                <a:t>10</a:t>
              </a:r>
              <a:endParaRPr lang="zh-CN" altLang="zh-CN" sz="1800" b="1" dirty="0">
                <a:latin typeface="Times New Roman" panose="02020603050405020304" pitchFamily="18" charset="0"/>
                <a:ea typeface="Times New Roman" panose="02020603050405020304" pitchFamily="18" charset="0"/>
              </a:endParaRPr>
            </a:p>
          </p:txBody>
        </p:sp>
      </p:grpSp>
      <p:sp>
        <p:nvSpPr>
          <p:cNvPr id="54278"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idx="1" hasCustomPrompt="1"/>
          </p:nvPr>
        </p:nvSpPr>
        <p:spPr>
          <a:xfrm>
            <a:off x="684213" y="1444625"/>
            <a:ext cx="7772400" cy="4648200"/>
          </a:xfrm>
        </p:spPr>
        <p:txBody>
          <a:bodyPr vert="horz" wrap="square" lIns="91440" tIns="45720" rIns="91440" bIns="45720" anchor="t" anchorCtr="0"/>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欧拉在</a:t>
            </a:r>
            <a:r>
              <a:rPr kumimoji="1" lang="en-US" altLang="zh-CN" kern="1200" dirty="0">
                <a:latin typeface="Times New Roman" panose="02020603050405020304" pitchFamily="18" charset="0"/>
                <a:ea typeface="黑体" panose="02010609060101010101" pitchFamily="2" charset="-122"/>
                <a:cs typeface="+mn-cs"/>
              </a:rPr>
              <a:t>1736</a:t>
            </a:r>
            <a:r>
              <a:rPr kumimoji="1" lang="zh-CN" altLang="en-US" kern="1200" dirty="0">
                <a:latin typeface="Times New Roman" panose="02020603050405020304" pitchFamily="18" charset="0"/>
                <a:ea typeface="黑体" panose="02010609060101010101" pitchFamily="2" charset="-122"/>
                <a:cs typeface="+mn-cs"/>
              </a:rPr>
              <a:t>年的一篇论文中提出了一条简单的准则，确定了哥尼斯堡七桥问题是不能解的。下面将讨论这个问题的证明。</a:t>
            </a:r>
            <a:endParaRPr kumimoji="1" lang="zh-CN" altLang="en-US"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定义</a:t>
            </a:r>
            <a:r>
              <a:rPr kumimoji="1" lang="en-US" altLang="zh-CN" kern="1200" dirty="0">
                <a:solidFill>
                  <a:srgbClr val="FF0000"/>
                </a:solidFill>
                <a:latin typeface="Times New Roman" panose="02020603050405020304" pitchFamily="18" charset="0"/>
                <a:ea typeface="黑体" panose="02010609060101010101" pitchFamily="2" charset="-122"/>
                <a:cs typeface="+mn-cs"/>
              </a:rPr>
              <a:t>] </a:t>
            </a:r>
            <a:r>
              <a:rPr kumimoji="1" lang="zh-CN" altLang="en-US" kern="1200" dirty="0">
                <a:solidFill>
                  <a:srgbClr val="FF0000"/>
                </a:solidFill>
                <a:latin typeface="Times New Roman" panose="02020603050405020304" pitchFamily="18" charset="0"/>
                <a:ea typeface="黑体" panose="02010609060101010101" pitchFamily="2" charset="-122"/>
                <a:cs typeface="+mn-cs"/>
              </a:rPr>
              <a:t>欧拉回路</a:t>
            </a:r>
            <a:r>
              <a:rPr kumimoji="1" lang="zh-CN" altLang="en-US" kern="1200" dirty="0">
                <a:latin typeface="Times New Roman" panose="02020603050405020304" pitchFamily="18" charset="0"/>
                <a:ea typeface="黑体" panose="02010609060101010101" pitchFamily="2" charset="-122"/>
                <a:cs typeface="+mn-cs"/>
              </a:rPr>
              <a:t> 给定无孤立结点图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，若存在一条路，经过图中每边一次且仅一次，该条路称为</a:t>
            </a:r>
            <a:r>
              <a:rPr kumimoji="1" lang="zh-CN" altLang="en-US" kern="1200" dirty="0">
                <a:solidFill>
                  <a:schemeClr val="tx2"/>
                </a:solidFill>
                <a:latin typeface="Times New Roman" panose="02020603050405020304" pitchFamily="18" charset="0"/>
                <a:ea typeface="黑体" panose="02010609060101010101" pitchFamily="2" charset="-122"/>
                <a:cs typeface="+mn-cs"/>
              </a:rPr>
              <a:t>欧拉路</a:t>
            </a:r>
            <a:r>
              <a:rPr kumimoji="1" lang="zh-CN" altLang="en-US" kern="1200" dirty="0">
                <a:latin typeface="Times New Roman" panose="02020603050405020304" pitchFamily="18" charset="0"/>
                <a:ea typeface="黑体" panose="02010609060101010101" pitchFamily="2" charset="-122"/>
                <a:cs typeface="+mn-cs"/>
              </a:rPr>
              <a:t>；若存在一条回路，经过图中的每边一次且仅一次，该回路称为</a:t>
            </a:r>
            <a:r>
              <a:rPr kumimoji="1" lang="zh-CN" altLang="en-US" kern="1200" dirty="0">
                <a:solidFill>
                  <a:srgbClr val="FF0000"/>
                </a:solidFill>
                <a:latin typeface="Times New Roman" panose="02020603050405020304" pitchFamily="18" charset="0"/>
                <a:ea typeface="黑体" panose="02010609060101010101" pitchFamily="2" charset="-122"/>
                <a:cs typeface="+mn-cs"/>
              </a:rPr>
              <a:t>欧拉回路</a:t>
            </a:r>
            <a:r>
              <a:rPr kumimoji="1" lang="zh-CN" altLang="en-US" kern="1200" dirty="0">
                <a:latin typeface="Times New Roman" panose="02020603050405020304" pitchFamily="18" charset="0"/>
                <a:ea typeface="黑体" panose="02010609060101010101" pitchFamily="2" charset="-122"/>
                <a:cs typeface="+mn-cs"/>
              </a:rPr>
              <a:t>。具有欧拉回路的图称为</a:t>
            </a:r>
            <a:r>
              <a:rPr kumimoji="1" lang="zh-CN" altLang="en-US" kern="1200" dirty="0">
                <a:solidFill>
                  <a:srgbClr val="FF0000"/>
                </a:solidFill>
                <a:latin typeface="Times New Roman" panose="02020603050405020304" pitchFamily="18" charset="0"/>
                <a:ea typeface="黑体" panose="02010609060101010101" pitchFamily="2" charset="-122"/>
                <a:cs typeface="+mn-cs"/>
              </a:rPr>
              <a:t>欧拉图</a:t>
            </a:r>
            <a:endParaRPr kumimoji="1" lang="zh-CN" altLang="en-US" kern="1200" dirty="0">
              <a:solidFill>
                <a:srgbClr val="FF0000"/>
              </a:solidFill>
              <a:latin typeface="Times New Roman" panose="02020603050405020304" pitchFamily="18" charset="0"/>
              <a:ea typeface="黑体" panose="02010609060101010101" pitchFamily="2" charset="-122"/>
              <a:cs typeface="+mn-cs"/>
            </a:endParaRPr>
          </a:p>
        </p:txBody>
      </p:sp>
      <p:sp>
        <p:nvSpPr>
          <p:cNvPr id="8195" name="标题 1"/>
          <p:cNvSpPr>
            <a:spLocks noGrp="1"/>
          </p:cNvSpPr>
          <p:nvPr>
            <p:ph type="title"/>
          </p:nvPr>
        </p:nvSpPr>
        <p:spPr/>
        <p:txBody>
          <a:bodyPr vert="horz" wrap="square" lIns="91440" tIns="45720" rIns="91440" bIns="45720" anchor="b" anchorCtr="0"/>
          <a:p>
            <a:endParaRPr kumimoji="1" lang="zh-CN" altLang="en-US" kern="1200" dirty="0">
              <a:latin typeface="黑体" panose="02010609060101010101" pitchFamily="2" charset="-122"/>
              <a:ea typeface="黑体" panose="02010609060101010101" pitchFamily="2" charset="-122"/>
              <a:cs typeface="+mj-cs"/>
            </a:endParaRPr>
          </a:p>
        </p:txBody>
      </p:sp>
      <p:sp>
        <p:nvSpPr>
          <p:cNvPr id="8196"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idx="1" hasCustomPrompt="1"/>
          </p:nvPr>
        </p:nvSpPr>
        <p:spPr>
          <a:xfrm>
            <a:off x="685800" y="1490663"/>
            <a:ext cx="8229600" cy="4675187"/>
          </a:xfrm>
        </p:spPr>
        <p:txBody>
          <a:bodyPr vert="horz" wrap="square" lIns="91440" tIns="45720" rIns="91440" bIns="45720" anchor="t" anchorCtr="0"/>
          <a:p>
            <a:pPr eaLnBrk="1" hangingPunct="1">
              <a:spcBef>
                <a:spcPct val="0"/>
              </a:spcBef>
              <a:buSzPct val="60000"/>
            </a:pP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7-4.1]</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en-US" sz="2400" kern="1200" dirty="0">
                <a:solidFill>
                  <a:srgbClr val="002060"/>
                </a:solidFill>
                <a:latin typeface="Times New Roman" panose="02020603050405020304" pitchFamily="18" charset="0"/>
                <a:ea typeface="黑体" panose="02010609060101010101" pitchFamily="2" charset="-122"/>
                <a:cs typeface="+mn-cs"/>
              </a:rPr>
              <a:t>无向图</a:t>
            </a:r>
            <a:r>
              <a:rPr kumimoji="1" lang="en-US" altLang="zh-CN" sz="2400" i="1" kern="1200" dirty="0">
                <a:solidFill>
                  <a:srgbClr val="002060"/>
                </a:solidFill>
                <a:latin typeface="Times New Roman" panose="02020603050405020304" pitchFamily="18" charset="0"/>
                <a:ea typeface="黑体" panose="02010609060101010101" pitchFamily="2" charset="-122"/>
                <a:cs typeface="+mn-cs"/>
              </a:rPr>
              <a:t>G</a:t>
            </a:r>
            <a:r>
              <a:rPr kumimoji="1" lang="zh-CN" altLang="en-US" sz="2400" kern="1200" dirty="0">
                <a:solidFill>
                  <a:srgbClr val="002060"/>
                </a:solidFill>
                <a:latin typeface="Times New Roman" panose="02020603050405020304" pitchFamily="18" charset="0"/>
                <a:ea typeface="黑体" panose="02010609060101010101" pitchFamily="2" charset="-122"/>
                <a:cs typeface="+mn-cs"/>
              </a:rPr>
              <a:t>具有一条欧拉路，当且仅当</a:t>
            </a:r>
            <a:r>
              <a:rPr kumimoji="1" lang="en-US" altLang="zh-CN" sz="2400" i="1" kern="1200" dirty="0">
                <a:solidFill>
                  <a:srgbClr val="002060"/>
                </a:solidFill>
                <a:latin typeface="Times New Roman" panose="02020603050405020304" pitchFamily="18" charset="0"/>
                <a:ea typeface="黑体" panose="02010609060101010101" pitchFamily="2" charset="-122"/>
                <a:cs typeface="+mn-cs"/>
              </a:rPr>
              <a:t>G</a:t>
            </a:r>
            <a:r>
              <a:rPr kumimoji="1" lang="zh-CN" altLang="en-US" sz="2400" kern="1200" dirty="0">
                <a:solidFill>
                  <a:srgbClr val="002060"/>
                </a:solidFill>
                <a:latin typeface="Times New Roman" panose="02020603050405020304" pitchFamily="18" charset="0"/>
                <a:ea typeface="黑体" panose="02010609060101010101" pitchFamily="2" charset="-122"/>
                <a:cs typeface="+mn-cs"/>
              </a:rPr>
              <a:t>是连通的，且有零个或两个奇数度结点。</a:t>
            </a:r>
            <a:endParaRPr kumimoji="1" lang="zh-CN" altLang="en-US" sz="2400" kern="1200" dirty="0">
              <a:solidFill>
                <a:srgbClr val="002060"/>
              </a:solidFill>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证明  必要性</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en-US" sz="2400" kern="1200" dirty="0">
                <a:solidFill>
                  <a:srgbClr val="002060"/>
                </a:solidFill>
                <a:latin typeface="Times New Roman" panose="02020603050405020304" pitchFamily="18" charset="0"/>
                <a:ea typeface="黑体" panose="02010609060101010101" pitchFamily="2" charset="-122"/>
                <a:cs typeface="+mn-cs"/>
              </a:rPr>
              <a:t>设</a:t>
            </a:r>
            <a:r>
              <a:rPr kumimoji="1" lang="en-US" altLang="zh-CN" sz="2400" i="1" kern="1200" dirty="0">
                <a:solidFill>
                  <a:srgbClr val="002060"/>
                </a:solidFill>
                <a:latin typeface="Times New Roman" panose="02020603050405020304" pitchFamily="18" charset="0"/>
                <a:ea typeface="黑体" panose="02010609060101010101" pitchFamily="2" charset="-122"/>
                <a:cs typeface="+mn-cs"/>
              </a:rPr>
              <a:t>G</a:t>
            </a:r>
            <a:r>
              <a:rPr kumimoji="1" lang="zh-CN" altLang="en-US" sz="2400" kern="1200" dirty="0">
                <a:solidFill>
                  <a:srgbClr val="002060"/>
                </a:solidFill>
                <a:latin typeface="Times New Roman" panose="02020603050405020304" pitchFamily="18" charset="0"/>
                <a:ea typeface="黑体" panose="02010609060101010101" pitchFamily="2" charset="-122"/>
                <a:cs typeface="+mn-cs"/>
              </a:rPr>
              <a:t>具有欧拉路，即有点边序列</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0</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baseline="-25000" dirty="0">
                <a:latin typeface="Times New Roman" panose="02020603050405020304" pitchFamily="18" charset="0"/>
                <a:ea typeface="黑体" panose="02010609060101010101" pitchFamily="2" charset="-122"/>
                <a:cs typeface="+mn-cs"/>
              </a:rPr>
              <a:t>2</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2</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i="1" kern="1200" baseline="-25000" dirty="0">
                <a:latin typeface="Times New Roman" panose="02020603050405020304" pitchFamily="18" charset="0"/>
                <a:ea typeface="黑体" panose="02010609060101010101" pitchFamily="2" charset="-122"/>
                <a:cs typeface="+mn-cs"/>
              </a:rPr>
              <a:t>i</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i="1" kern="1200" baseline="-25000" dirty="0">
                <a:latin typeface="Times New Roman" panose="02020603050405020304" pitchFamily="18" charset="0"/>
                <a:ea typeface="黑体" panose="02010609060101010101" pitchFamily="2" charset="-122"/>
                <a:cs typeface="+mn-cs"/>
              </a:rPr>
              <a:t>i</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i="1" kern="1200" baseline="-25000" dirty="0">
                <a:latin typeface="Times New Roman" panose="02020603050405020304" pitchFamily="18" charset="0"/>
                <a:ea typeface="黑体" panose="02010609060101010101" pitchFamily="2" charset="-122"/>
                <a:cs typeface="+mn-cs"/>
              </a:rPr>
              <a:t>i</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i="1" kern="1200" baseline="-25000" dirty="0">
                <a:latin typeface="Times New Roman" panose="02020603050405020304" pitchFamily="18" charset="0"/>
                <a:ea typeface="黑体" panose="02010609060101010101" pitchFamily="2" charset="-122"/>
                <a:cs typeface="+mn-cs"/>
              </a:rPr>
              <a:t>k</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i="1" kern="1200" baseline="-25000" dirty="0">
                <a:latin typeface="Times New Roman" panose="02020603050405020304" pitchFamily="18" charset="0"/>
                <a:ea typeface="黑体" panose="02010609060101010101" pitchFamily="2" charset="-122"/>
                <a:cs typeface="+mn-cs"/>
              </a:rPr>
              <a:t>k</a:t>
            </a:r>
            <a:r>
              <a:rPr kumimoji="1" lang="zh-CN" altLang="en-US" sz="2400" kern="1200" dirty="0">
                <a:latin typeface="Times New Roman" panose="02020603050405020304" pitchFamily="18" charset="0"/>
                <a:ea typeface="黑体" panose="02010609060101010101" pitchFamily="2" charset="-122"/>
                <a:cs typeface="+mn-cs"/>
              </a:rPr>
              <a:t>，其中结点可能重复出现，但边不重复，因为欧拉路经过图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中每一个结点，故图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必连通的。对任意一个不是端点的结点</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i="1" kern="1200" baseline="-25000" dirty="0">
                <a:latin typeface="Times New Roman" panose="02020603050405020304" pitchFamily="18" charset="0"/>
                <a:ea typeface="黑体" panose="02010609060101010101" pitchFamily="2" charset="-122"/>
                <a:cs typeface="+mn-cs"/>
              </a:rPr>
              <a:t>i</a:t>
            </a:r>
            <a:r>
              <a:rPr kumimoji="1" lang="zh-CN" altLang="en-US" sz="2400" kern="1200" dirty="0">
                <a:latin typeface="Times New Roman" panose="02020603050405020304" pitchFamily="18" charset="0"/>
                <a:ea typeface="黑体" panose="02010609060101010101" pitchFamily="2" charset="-122"/>
                <a:cs typeface="+mn-cs"/>
              </a:rPr>
              <a:t>，在一个欧拉路中每当</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i="1" kern="1200" baseline="-25000" dirty="0">
                <a:latin typeface="Times New Roman" panose="02020603050405020304" pitchFamily="18" charset="0"/>
                <a:ea typeface="黑体" panose="02010609060101010101" pitchFamily="2" charset="-122"/>
                <a:cs typeface="+mn-cs"/>
              </a:rPr>
              <a:t>i</a:t>
            </a:r>
            <a:r>
              <a:rPr kumimoji="1" lang="zh-CN" altLang="en-US" sz="2400" kern="1200" dirty="0">
                <a:latin typeface="Times New Roman" panose="02020603050405020304" pitchFamily="18" charset="0"/>
                <a:ea typeface="黑体" panose="02010609060101010101" pitchFamily="2" charset="-122"/>
                <a:cs typeface="+mn-cs"/>
              </a:rPr>
              <a:t>出现一次，必关联两条边，故虽然</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i="1" kern="1200" baseline="-25000" dirty="0">
                <a:latin typeface="Times New Roman" panose="02020603050405020304" pitchFamily="18" charset="0"/>
                <a:ea typeface="黑体" panose="02010609060101010101" pitchFamily="2" charset="-122"/>
                <a:cs typeface="+mn-cs"/>
              </a:rPr>
              <a:t>i</a:t>
            </a:r>
            <a:r>
              <a:rPr kumimoji="1" lang="zh-CN" altLang="en-US" sz="2400" kern="1200" dirty="0">
                <a:latin typeface="Times New Roman" panose="02020603050405020304" pitchFamily="18" charset="0"/>
                <a:ea typeface="黑体" panose="02010609060101010101" pitchFamily="2" charset="-122"/>
                <a:cs typeface="+mn-cs"/>
              </a:rPr>
              <a:t>可重复出现，但</a:t>
            </a:r>
            <a:r>
              <a:rPr kumimoji="1" lang="en-US" altLang="zh-CN" sz="2400" kern="1200" dirty="0">
                <a:latin typeface="Times New Roman" panose="02020603050405020304" pitchFamily="18" charset="0"/>
                <a:ea typeface="黑体" panose="02010609060101010101" pitchFamily="2" charset="-122"/>
                <a:cs typeface="+mn-cs"/>
              </a:rPr>
              <a:t>d</a:t>
            </a:r>
            <a:r>
              <a:rPr kumimoji="1" lang="en-US" altLang="zh-CN" sz="2400" i="1" kern="1200" dirty="0">
                <a:latin typeface="Times New Roman" panose="02020603050405020304" pitchFamily="18" charset="0"/>
                <a:ea typeface="黑体" panose="02010609060101010101" pitchFamily="2" charset="-122"/>
                <a:cs typeface="+mn-cs"/>
              </a:rPr>
              <a:t>eg</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i="1" kern="1200" baseline="-25000" dirty="0">
                <a:latin typeface="Times New Roman" panose="02020603050405020304" pitchFamily="18" charset="0"/>
                <a:ea typeface="黑体" panose="02010609060101010101" pitchFamily="2" charset="-122"/>
                <a:cs typeface="+mn-cs"/>
              </a:rPr>
              <a:t>i</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必是偶数。对于端点，若</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0</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i="1" kern="1200" baseline="-25000" dirty="0">
                <a:latin typeface="Times New Roman" panose="02020603050405020304" pitchFamily="18" charset="0"/>
                <a:ea typeface="黑体" panose="02010609060101010101" pitchFamily="2" charset="-122"/>
                <a:cs typeface="+mn-cs"/>
              </a:rPr>
              <a:t>k</a:t>
            </a:r>
            <a:r>
              <a:rPr kumimoji="1" lang="zh-CN" altLang="en-US" sz="2400" kern="1200" dirty="0">
                <a:latin typeface="Times New Roman" panose="02020603050405020304" pitchFamily="18" charset="0"/>
                <a:ea typeface="黑体" panose="02010609060101010101" pitchFamily="2" charset="-122"/>
                <a:cs typeface="+mn-cs"/>
              </a:rPr>
              <a:t>，则</a:t>
            </a:r>
            <a:r>
              <a:rPr kumimoji="1" lang="en-US" altLang="zh-CN" sz="2400" i="1" kern="1200" dirty="0">
                <a:latin typeface="Times New Roman" panose="02020603050405020304" pitchFamily="18" charset="0"/>
                <a:ea typeface="黑体" panose="02010609060101010101" pitchFamily="2" charset="-122"/>
                <a:cs typeface="+mn-cs"/>
              </a:rPr>
              <a:t>deg</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0</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为偶数，即</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中无奇数度结点，若端点</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0</a:t>
            </a:r>
            <a:r>
              <a:rPr kumimoji="1" lang="zh-CN" altLang="en-US" sz="2400" kern="1200" dirty="0">
                <a:latin typeface="Times New Roman" panose="02020603050405020304" pitchFamily="18" charset="0"/>
                <a:ea typeface="黑体" panose="02010609060101010101" pitchFamily="2" charset="-122"/>
                <a:cs typeface="+mn-cs"/>
              </a:rPr>
              <a:t>与</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i="1" kern="1200" baseline="-25000" dirty="0">
                <a:latin typeface="Times New Roman" panose="02020603050405020304" pitchFamily="18" charset="0"/>
                <a:ea typeface="黑体" panose="02010609060101010101" pitchFamily="2" charset="-122"/>
                <a:cs typeface="+mn-cs"/>
              </a:rPr>
              <a:t>k</a:t>
            </a:r>
            <a:r>
              <a:rPr kumimoji="1" lang="zh-CN" altLang="en-US" sz="2400" kern="1200" dirty="0">
                <a:latin typeface="Times New Roman" panose="02020603050405020304" pitchFamily="18" charset="0"/>
                <a:ea typeface="黑体" panose="02010609060101010101" pitchFamily="2" charset="-122"/>
                <a:cs typeface="+mn-cs"/>
              </a:rPr>
              <a:t>不同，则</a:t>
            </a:r>
            <a:r>
              <a:rPr kumimoji="1" lang="en-US" altLang="zh-CN" sz="2400" i="1" kern="1200" dirty="0">
                <a:latin typeface="Times New Roman" panose="02020603050405020304" pitchFamily="18" charset="0"/>
                <a:ea typeface="黑体" panose="02010609060101010101" pitchFamily="2" charset="-122"/>
                <a:cs typeface="+mn-cs"/>
              </a:rPr>
              <a:t>deg</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0</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为奇数，</a:t>
            </a:r>
            <a:r>
              <a:rPr kumimoji="1" lang="en-US" altLang="zh-CN" sz="2400" i="1" kern="1200" dirty="0">
                <a:latin typeface="Times New Roman" panose="02020603050405020304" pitchFamily="18" charset="0"/>
                <a:ea typeface="黑体" panose="02010609060101010101" pitchFamily="2" charset="-122"/>
                <a:cs typeface="+mn-cs"/>
              </a:rPr>
              <a:t>deg</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i="1" kern="1200" baseline="-25000" dirty="0">
                <a:latin typeface="Times New Roman" panose="02020603050405020304" pitchFamily="18" charset="0"/>
                <a:ea typeface="黑体" panose="02010609060101010101" pitchFamily="2" charset="-122"/>
                <a:cs typeface="+mn-cs"/>
              </a:rPr>
              <a:t>k</a:t>
            </a:r>
            <a:r>
              <a:rPr kumimoji="1" lang="en-US" altLang="zh-CN" sz="2400" i="1" kern="1200" dirty="0">
                <a:latin typeface="Times New Roman" panose="02020603050405020304" pitchFamily="18" charset="0"/>
                <a:ea typeface="黑体" panose="02010609060101010101" pitchFamily="2" charset="-122"/>
                <a:cs typeface="+mn-cs"/>
              </a:rPr>
              <a:t> </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为奇数，</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中就有两个奇数度结点。</a:t>
            </a:r>
            <a:endParaRPr kumimoji="1" lang="zh-CN" altLang="en-US" sz="2400" kern="1200" dirty="0">
              <a:latin typeface="Times New Roman" panose="02020603050405020304" pitchFamily="18" charset="0"/>
              <a:ea typeface="黑体" panose="02010609060101010101" pitchFamily="2" charset="-122"/>
              <a:cs typeface="+mn-cs"/>
            </a:endParaRPr>
          </a:p>
        </p:txBody>
      </p:sp>
      <p:sp>
        <p:nvSpPr>
          <p:cNvPr id="9219" name="标题 1"/>
          <p:cNvSpPr>
            <a:spLocks noGrp="1"/>
          </p:cNvSpPr>
          <p:nvPr>
            <p:ph type="title"/>
          </p:nvPr>
        </p:nvSpPr>
        <p:spPr/>
        <p:txBody>
          <a:bodyPr vert="horz" wrap="square" lIns="91440" tIns="45720" rIns="91440" bIns="45720" anchor="b" anchorCtr="0"/>
          <a:p>
            <a:endParaRPr kumimoji="1" lang="zh-CN" altLang="en-US" kern="1200" dirty="0">
              <a:latin typeface="黑体" panose="02010609060101010101" pitchFamily="2" charset="-122"/>
              <a:ea typeface="黑体" panose="02010609060101010101" pitchFamily="2" charset="-122"/>
              <a:cs typeface="+mj-cs"/>
            </a:endParaRPr>
          </a:p>
        </p:txBody>
      </p:sp>
      <p:sp>
        <p:nvSpPr>
          <p:cNvPr id="9220"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idx="1" hasCustomPrompt="1"/>
          </p:nvPr>
        </p:nvSpPr>
        <p:spPr>
          <a:xfrm>
            <a:off x="395288" y="1484313"/>
            <a:ext cx="8229600" cy="4824412"/>
          </a:xfrm>
        </p:spPr>
        <p:txBody>
          <a:bodyPr vert="horz" wrap="square" lIns="91440" tIns="45720" rIns="91440" bIns="45720" anchor="t" anchorCtr="0"/>
          <a:p>
            <a:pPr eaLnBrk="1" hangingPunct="1">
              <a:spcBef>
                <a:spcPct val="0"/>
              </a:spcBef>
              <a:buSzPct val="60000"/>
            </a:pP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充分性</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en-US" sz="2400" kern="1200" dirty="0">
                <a:latin typeface="Times New Roman" panose="02020603050405020304" pitchFamily="18" charset="0"/>
                <a:ea typeface="黑体" panose="02010609060101010101" pitchFamily="2" charset="-122"/>
                <a:cs typeface="+mn-cs"/>
              </a:rPr>
              <a:t>若图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连通，</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有零个或两个奇数度结点，我们构造一条欧拉路如下：</a:t>
            </a:r>
            <a:endParaRPr kumimoji="1" lang="zh-CN" altLang="en-US" sz="2400" kern="1200" dirty="0">
              <a:solidFill>
                <a:srgbClr val="FF0000"/>
              </a:solidFill>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⑴若有两个奇数度结点，则从其中的一个结点开始构造一条简单通路，即从</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0</a:t>
            </a:r>
            <a:r>
              <a:rPr kumimoji="1" lang="zh-CN" altLang="en-US" sz="2400" kern="1200" dirty="0">
                <a:latin typeface="Times New Roman" panose="02020603050405020304" pitchFamily="18" charset="0"/>
                <a:ea typeface="黑体" panose="02010609060101010101" pitchFamily="2" charset="-122"/>
                <a:cs typeface="+mn-cs"/>
              </a:rPr>
              <a:t>出发关联</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到达”</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，若</a:t>
            </a:r>
            <a:r>
              <a:rPr kumimoji="1" lang="en-US" altLang="zh-CN" sz="2400" kern="1200" dirty="0">
                <a:latin typeface="Times New Roman" panose="02020603050405020304" pitchFamily="18" charset="0"/>
                <a:ea typeface="黑体" panose="02010609060101010101" pitchFamily="2" charset="-122"/>
                <a:cs typeface="+mn-cs"/>
              </a:rPr>
              <a:t>d</a:t>
            </a:r>
            <a:r>
              <a:rPr kumimoji="1" lang="en-US" altLang="zh-CN" sz="2400" i="1" kern="1200" dirty="0">
                <a:latin typeface="Times New Roman" panose="02020603050405020304" pitchFamily="18" charset="0"/>
                <a:ea typeface="黑体" panose="02010609060101010101" pitchFamily="2" charset="-122"/>
                <a:cs typeface="+mn-cs"/>
              </a:rPr>
              <a:t>eg</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为偶数，则必由</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再经过</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baseline="-25000" dirty="0">
                <a:latin typeface="Times New Roman" panose="02020603050405020304" pitchFamily="18" charset="0"/>
                <a:ea typeface="黑体" panose="02010609060101010101" pitchFamily="2" charset="-122"/>
                <a:cs typeface="+mn-cs"/>
              </a:rPr>
              <a:t>2</a:t>
            </a:r>
            <a:r>
              <a:rPr kumimoji="1" lang="zh-CN" altLang="en-US" sz="2400" kern="1200" dirty="0">
                <a:latin typeface="Times New Roman" panose="02020603050405020304" pitchFamily="18" charset="0"/>
                <a:ea typeface="黑体" panose="02010609060101010101" pitchFamily="2" charset="-122"/>
                <a:cs typeface="+mn-cs"/>
              </a:rPr>
              <a:t>到达</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2</a:t>
            </a:r>
            <a:r>
              <a:rPr kumimoji="1" lang="zh-CN" altLang="en-US" sz="2400" kern="1200" dirty="0">
                <a:latin typeface="Times New Roman" panose="02020603050405020304" pitchFamily="18" charset="0"/>
                <a:ea typeface="黑体" panose="02010609060101010101" pitchFamily="2" charset="-122"/>
                <a:cs typeface="+mn-cs"/>
              </a:rPr>
              <a:t>，如此进行下去，每边仅取一次。由于</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是连通的，故必可到达另一奇数度结点停下，得到一条简单通路</a:t>
            </a:r>
            <a:r>
              <a:rPr kumimoji="1" lang="en-US" altLang="zh-CN" sz="2400" i="1" kern="1200" dirty="0">
                <a:latin typeface="Times New Roman" panose="02020603050405020304" pitchFamily="18" charset="0"/>
                <a:ea typeface="黑体" panose="02010609060101010101" pitchFamily="2" charset="-122"/>
                <a:cs typeface="+mn-cs"/>
              </a:rPr>
              <a:t>L</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0</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baseline="-25000" dirty="0">
                <a:latin typeface="Times New Roman" panose="02020603050405020304" pitchFamily="18" charset="0"/>
                <a:ea typeface="黑体" panose="02010609060101010101" pitchFamily="2" charset="-122"/>
                <a:cs typeface="+mn-cs"/>
              </a:rPr>
              <a:t>2</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2</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i="1" kern="1200" baseline="-25000" dirty="0">
                <a:latin typeface="Times New Roman" panose="02020603050405020304" pitchFamily="18" charset="0"/>
                <a:ea typeface="黑体" panose="02010609060101010101" pitchFamily="2" charset="-122"/>
                <a:cs typeface="+mn-cs"/>
              </a:rPr>
              <a:t>i</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i="1" kern="1200" baseline="-25000" dirty="0">
                <a:latin typeface="Times New Roman" panose="02020603050405020304" pitchFamily="18" charset="0"/>
                <a:ea typeface="黑体" panose="02010609060101010101" pitchFamily="2" charset="-122"/>
                <a:cs typeface="+mn-cs"/>
              </a:rPr>
              <a:t>i</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i="1" kern="1200" baseline="-25000" dirty="0">
                <a:latin typeface="Times New Roman" panose="02020603050405020304" pitchFamily="18" charset="0"/>
                <a:ea typeface="黑体" panose="02010609060101010101" pitchFamily="2" charset="-122"/>
                <a:cs typeface="+mn-cs"/>
              </a:rPr>
              <a:t>i</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i="1" kern="1200" baseline="-25000" dirty="0">
                <a:latin typeface="Times New Roman" panose="02020603050405020304" pitchFamily="18" charset="0"/>
                <a:ea typeface="黑体" panose="02010609060101010101" pitchFamily="2" charset="-122"/>
                <a:cs typeface="+mn-cs"/>
              </a:rPr>
              <a:t>k</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i="1" kern="1200" baseline="-25000" dirty="0">
                <a:latin typeface="Times New Roman" panose="02020603050405020304" pitchFamily="18" charset="0"/>
                <a:ea typeface="黑体" panose="02010609060101010101" pitchFamily="2" charset="-122"/>
                <a:cs typeface="+mn-cs"/>
              </a:rPr>
              <a:t>k</a:t>
            </a:r>
            <a:r>
              <a:rPr kumimoji="1" lang="zh-CN" altLang="en-US" sz="2400" kern="1200" dirty="0">
                <a:latin typeface="Times New Roman" panose="02020603050405020304" pitchFamily="18" charset="0"/>
                <a:ea typeface="黑体" panose="02010609060101010101" pitchFamily="2" charset="-122"/>
                <a:cs typeface="+mn-cs"/>
              </a:rPr>
              <a:t>。若</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中没有奇数度结点，则从任一结点</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0</a:t>
            </a:r>
            <a:r>
              <a:rPr kumimoji="1" lang="zh-CN" altLang="en-US" sz="2400" kern="1200" dirty="0">
                <a:latin typeface="Times New Roman" panose="02020603050405020304" pitchFamily="18" charset="0"/>
                <a:ea typeface="黑体" panose="02010609060101010101" pitchFamily="2" charset="-122"/>
                <a:cs typeface="+mn-cs"/>
              </a:rPr>
              <a:t>出发，用上述的方法必可回到结点</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baseline="-25000" dirty="0">
                <a:latin typeface="Times New Roman" panose="02020603050405020304" pitchFamily="18" charset="0"/>
                <a:ea typeface="黑体" panose="02010609060101010101" pitchFamily="2" charset="-122"/>
                <a:cs typeface="+mn-cs"/>
              </a:rPr>
              <a:t>0</a:t>
            </a:r>
            <a:r>
              <a:rPr kumimoji="1" lang="zh-CN" altLang="en-US" sz="2400" kern="1200" dirty="0">
                <a:latin typeface="Times New Roman" panose="02020603050405020304" pitchFamily="18" charset="0"/>
                <a:ea typeface="黑体" panose="02010609060101010101" pitchFamily="2" charset="-122"/>
                <a:cs typeface="+mn-cs"/>
              </a:rPr>
              <a:t>，得到上述一条简单回路</a:t>
            </a:r>
            <a:r>
              <a:rPr kumimoji="1" lang="en-US" altLang="zh-CN" sz="2400" i="1" kern="1200" dirty="0">
                <a:latin typeface="Times New Roman" panose="02020603050405020304" pitchFamily="18" charset="0"/>
                <a:ea typeface="黑体" panose="02010609060101010101" pitchFamily="2" charset="-122"/>
                <a:cs typeface="+mn-cs"/>
              </a:rPr>
              <a:t>L</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⑵若</a:t>
            </a:r>
            <a:r>
              <a:rPr kumimoji="1" lang="en-US" altLang="zh-CN" sz="2400" i="1" kern="1200" dirty="0">
                <a:latin typeface="Times New Roman" panose="02020603050405020304" pitchFamily="18" charset="0"/>
                <a:ea typeface="黑体" panose="02010609060101010101" pitchFamily="2" charset="-122"/>
                <a:cs typeface="+mn-cs"/>
              </a:rPr>
              <a:t>L</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通过了</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的所有边，则</a:t>
            </a:r>
            <a:r>
              <a:rPr kumimoji="1" lang="en-US" altLang="zh-CN" sz="2400" i="1" kern="1200" dirty="0">
                <a:latin typeface="Times New Roman" panose="02020603050405020304" pitchFamily="18" charset="0"/>
                <a:ea typeface="黑体" panose="02010609060101010101" pitchFamily="2" charset="-122"/>
                <a:cs typeface="+mn-cs"/>
              </a:rPr>
              <a:t>L</a:t>
            </a:r>
            <a:r>
              <a:rPr kumimoji="1" lang="en-US" altLang="zh-CN" sz="2400" kern="1200" baseline="-250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就是欧拉路。</a:t>
            </a:r>
            <a:endParaRPr kumimoji="1" lang="zh-CN" altLang="en-US" sz="2400" kern="1200" dirty="0">
              <a:latin typeface="Times New Roman" panose="02020603050405020304" pitchFamily="18" charset="0"/>
              <a:ea typeface="黑体" panose="02010609060101010101" pitchFamily="2" charset="-122"/>
              <a:cs typeface="+mn-cs"/>
            </a:endParaRPr>
          </a:p>
        </p:txBody>
      </p:sp>
      <p:sp>
        <p:nvSpPr>
          <p:cNvPr id="10243" name="标题 1"/>
          <p:cNvSpPr>
            <a:spLocks noGrp="1"/>
          </p:cNvSpPr>
          <p:nvPr>
            <p:ph type="title"/>
          </p:nvPr>
        </p:nvSpPr>
        <p:spPr/>
        <p:txBody>
          <a:bodyPr vert="horz" wrap="square" lIns="91440" tIns="45720" rIns="91440" bIns="45720" anchor="b" anchorCtr="0"/>
          <a:p>
            <a:endParaRPr kumimoji="1" lang="zh-CN" altLang="en-US" kern="1200" dirty="0">
              <a:latin typeface="黑体" panose="02010609060101010101" pitchFamily="2" charset="-122"/>
              <a:ea typeface="黑体" panose="02010609060101010101" pitchFamily="2" charset="-122"/>
              <a:cs typeface="+mj-cs"/>
            </a:endParaRPr>
          </a:p>
        </p:txBody>
      </p:sp>
      <p:sp>
        <p:nvSpPr>
          <p:cNvPr id="10244"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idx="1" hasCustomPrompt="1"/>
          </p:nvPr>
        </p:nvSpPr>
        <p:spPr>
          <a:xfrm>
            <a:off x="611188" y="1546225"/>
            <a:ext cx="7772400" cy="4114800"/>
          </a:xfrm>
        </p:spPr>
        <p:txBody>
          <a:bodyPr vert="horz" wrap="square" lIns="91440" tIns="45720" rIns="91440" bIns="45720" anchor="t" anchorCtr="0"/>
          <a:p>
            <a:pPr algn="just" eaLnBrk="1" hangingPunct="1">
              <a:spcBef>
                <a:spcPct val="0"/>
              </a:spcBef>
              <a:buSzPct val="60000"/>
            </a:pPr>
            <a:r>
              <a:rPr kumimoji="1" lang="en-US" altLang="zh-CN" kern="1200" dirty="0">
                <a:latin typeface="Times New Roman" panose="02020603050405020304" pitchFamily="18" charset="0"/>
                <a:ea typeface="黑体" panose="02010609060101010101" pitchFamily="2" charset="-122"/>
                <a:cs typeface="+mn-cs"/>
              </a:rPr>
              <a:t>⑶</a:t>
            </a:r>
            <a:r>
              <a:rPr kumimoji="1" lang="zh-CN" altLang="en-US" kern="1200" dirty="0">
                <a:latin typeface="Times New Roman" panose="02020603050405020304" pitchFamily="18" charset="0"/>
                <a:ea typeface="黑体" panose="02010609060101010101" pitchFamily="2" charset="-122"/>
                <a:cs typeface="+mn-cs"/>
              </a:rPr>
              <a:t>若</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中去掉</a:t>
            </a:r>
            <a:r>
              <a:rPr kumimoji="1" lang="en-US" altLang="zh-CN" i="1" kern="1200" dirty="0">
                <a:latin typeface="Times New Roman" panose="02020603050405020304" pitchFamily="18" charset="0"/>
                <a:ea typeface="黑体" panose="02010609060101010101" pitchFamily="2" charset="-122"/>
                <a:cs typeface="+mn-cs"/>
              </a:rPr>
              <a:t>L</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后得到子图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，则</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中每一点的度数为偶数，因原图是连通的，故</a:t>
            </a:r>
            <a:r>
              <a:rPr kumimoji="1" lang="en-US" altLang="zh-CN" i="1" kern="1200" dirty="0">
                <a:latin typeface="Times New Roman" panose="02020603050405020304" pitchFamily="18" charset="0"/>
                <a:ea typeface="黑体" panose="02010609060101010101" pitchFamily="2" charset="-122"/>
                <a:cs typeface="+mn-cs"/>
              </a:rPr>
              <a:t>L</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与</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至少有一个结点</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i</a:t>
            </a:r>
            <a:r>
              <a:rPr kumimoji="1" lang="zh-CN" altLang="en-US" kern="1200" dirty="0">
                <a:latin typeface="Times New Roman" panose="02020603050405020304" pitchFamily="18" charset="0"/>
                <a:ea typeface="黑体" panose="02010609060101010101" pitchFamily="2" charset="-122"/>
                <a:cs typeface="+mn-cs"/>
              </a:rPr>
              <a:t>重合，在</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中由</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i</a:t>
            </a:r>
            <a:r>
              <a:rPr kumimoji="1" lang="zh-CN" altLang="en-US" kern="1200" dirty="0">
                <a:latin typeface="Times New Roman" panose="02020603050405020304" pitchFamily="18" charset="0"/>
                <a:ea typeface="黑体" panose="02010609060101010101" pitchFamily="2" charset="-122"/>
                <a:cs typeface="+mn-cs"/>
              </a:rPr>
              <a:t>出发重复⑴的方法，得到简单回路</a:t>
            </a:r>
            <a:r>
              <a:rPr kumimoji="1" lang="en-US" altLang="zh-CN" i="1" kern="1200" dirty="0">
                <a:latin typeface="Times New Roman" panose="02020603050405020304" pitchFamily="18" charset="0"/>
                <a:ea typeface="黑体" panose="02010609060101010101" pitchFamily="2" charset="-122"/>
                <a:cs typeface="+mn-cs"/>
              </a:rPr>
              <a:t>L</a:t>
            </a:r>
            <a:r>
              <a:rPr kumimoji="1" lang="en-US" altLang="zh-CN" kern="1200" baseline="-250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⑷当</a:t>
            </a:r>
            <a:r>
              <a:rPr kumimoji="1" lang="en-US" altLang="zh-CN" i="1" kern="1200" dirty="0">
                <a:latin typeface="Times New Roman" panose="02020603050405020304" pitchFamily="18" charset="0"/>
                <a:ea typeface="黑体" panose="02010609060101010101" pitchFamily="2" charset="-122"/>
                <a:cs typeface="+mn-cs"/>
              </a:rPr>
              <a:t>L</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与</a:t>
            </a:r>
            <a:r>
              <a:rPr kumimoji="1" lang="en-US" altLang="zh-CN" i="1" kern="1200" dirty="0">
                <a:latin typeface="Times New Roman" panose="02020603050405020304" pitchFamily="18" charset="0"/>
                <a:ea typeface="黑体" panose="02010609060101010101" pitchFamily="2" charset="-122"/>
                <a:cs typeface="+mn-cs"/>
              </a:rPr>
              <a:t>L</a:t>
            </a:r>
            <a:r>
              <a:rPr kumimoji="1" lang="en-US" altLang="zh-CN" kern="1200" baseline="-250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组合在一起，如果恰是</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，则即得欧拉路，否则重复⑶可得到简单回路</a:t>
            </a:r>
            <a:r>
              <a:rPr kumimoji="1" lang="en-US" altLang="zh-CN" i="1" kern="1200" dirty="0">
                <a:latin typeface="Times New Roman" panose="02020603050405020304" pitchFamily="18" charset="0"/>
                <a:ea typeface="黑体" panose="02010609060101010101" pitchFamily="2" charset="-122"/>
                <a:cs typeface="+mn-cs"/>
              </a:rPr>
              <a:t>L</a:t>
            </a:r>
            <a:r>
              <a:rPr kumimoji="1" lang="en-US" altLang="zh-CN" kern="1200" baseline="-250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，以此类推直到得到一条经过图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中所有边的欧拉路。</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11267" name="标题 1"/>
          <p:cNvSpPr>
            <a:spLocks noGrp="1"/>
          </p:cNvSpPr>
          <p:nvPr>
            <p:ph type="title"/>
          </p:nvPr>
        </p:nvSpPr>
        <p:spPr/>
        <p:txBody>
          <a:bodyPr vert="horz" wrap="square" lIns="91440" tIns="45720" rIns="91440" bIns="45720" anchor="b" anchorCtr="0"/>
          <a:p>
            <a:endParaRPr kumimoji="1" lang="zh-CN" altLang="en-US" kern="1200" dirty="0">
              <a:latin typeface="黑体" panose="02010609060101010101" pitchFamily="2" charset="-122"/>
              <a:ea typeface="黑体" panose="02010609060101010101" pitchFamily="2" charset="-122"/>
              <a:cs typeface="+mj-cs"/>
            </a:endParaRPr>
          </a:p>
        </p:txBody>
      </p:sp>
      <p:sp>
        <p:nvSpPr>
          <p:cNvPr id="11268"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5076825" y="4373563"/>
            <a:ext cx="1296988" cy="1719262"/>
            <a:chOff x="3018" y="3023"/>
            <a:chExt cx="488" cy="834"/>
          </a:xfrm>
        </p:grpSpPr>
        <p:sp>
          <p:nvSpPr>
            <p:cNvPr id="12335" name="Freeform 3"/>
            <p:cNvSpPr/>
            <p:nvPr/>
          </p:nvSpPr>
          <p:spPr>
            <a:xfrm>
              <a:off x="3018" y="3023"/>
              <a:ext cx="488" cy="834"/>
            </a:xfrm>
            <a:custGeom>
              <a:avLst/>
              <a:gdLst>
                <a:gd name="txL" fmla="*/ 0 w 936"/>
                <a:gd name="txT" fmla="*/ 0 h 955"/>
                <a:gd name="txR" fmla="*/ 936 w 936"/>
                <a:gd name="txB" fmla="*/ 955 h 955"/>
              </a:gdLst>
              <a:ahLst/>
              <a:cxnLst>
                <a:cxn ang="0">
                  <a:pos x="1" y="0"/>
                </a:cxn>
                <a:cxn ang="0">
                  <a:pos x="1" y="9"/>
                </a:cxn>
                <a:cxn ang="0">
                  <a:pos x="1" y="13"/>
                </a:cxn>
                <a:cxn ang="0">
                  <a:pos x="1" y="20"/>
                </a:cxn>
                <a:cxn ang="0">
                  <a:pos x="1" y="30"/>
                </a:cxn>
                <a:cxn ang="0">
                  <a:pos x="1" y="44"/>
                </a:cxn>
                <a:cxn ang="0">
                  <a:pos x="1" y="75"/>
                </a:cxn>
                <a:cxn ang="0">
                  <a:pos x="1" y="81"/>
                </a:cxn>
                <a:cxn ang="0">
                  <a:pos x="1" y="82"/>
                </a:cxn>
                <a:cxn ang="0">
                  <a:pos x="1" y="79"/>
                </a:cxn>
                <a:cxn ang="0">
                  <a:pos x="1" y="68"/>
                </a:cxn>
                <a:cxn ang="0">
                  <a:pos x="1" y="57"/>
                </a:cxn>
                <a:cxn ang="0">
                  <a:pos x="1" y="57"/>
                </a:cxn>
                <a:cxn ang="0">
                  <a:pos x="1" y="47"/>
                </a:cxn>
                <a:cxn ang="0">
                  <a:pos x="1" y="22"/>
                </a:cxn>
                <a:cxn ang="0">
                  <a:pos x="1" y="15"/>
                </a:cxn>
                <a:cxn ang="0">
                  <a:pos x="1" y="3"/>
                </a:cxn>
                <a:cxn ang="0">
                  <a:pos x="1" y="0"/>
                </a:cxn>
              </a:cxnLst>
              <a:rect l="txL" t="txT" r="txR" b="txB"/>
              <a:pathLst>
                <a:path w="936" h="955">
                  <a:moveTo>
                    <a:pt x="445" y="0"/>
                  </a:moveTo>
                  <a:cubicBezTo>
                    <a:pt x="532" y="35"/>
                    <a:pt x="517" y="48"/>
                    <a:pt x="577" y="108"/>
                  </a:cubicBezTo>
                  <a:cubicBezTo>
                    <a:pt x="611" y="142"/>
                    <a:pt x="610" y="124"/>
                    <a:pt x="649" y="144"/>
                  </a:cubicBezTo>
                  <a:cubicBezTo>
                    <a:pt x="690" y="165"/>
                    <a:pt x="719" y="202"/>
                    <a:pt x="757" y="228"/>
                  </a:cubicBezTo>
                  <a:cubicBezTo>
                    <a:pt x="790" y="328"/>
                    <a:pt x="734" y="171"/>
                    <a:pt x="817" y="336"/>
                  </a:cubicBezTo>
                  <a:cubicBezTo>
                    <a:pt x="843" y="388"/>
                    <a:pt x="869" y="444"/>
                    <a:pt x="901" y="492"/>
                  </a:cubicBezTo>
                  <a:cubicBezTo>
                    <a:pt x="936" y="632"/>
                    <a:pt x="915" y="740"/>
                    <a:pt x="841" y="852"/>
                  </a:cubicBezTo>
                  <a:cubicBezTo>
                    <a:pt x="823" y="879"/>
                    <a:pt x="809" y="906"/>
                    <a:pt x="781" y="924"/>
                  </a:cubicBezTo>
                  <a:cubicBezTo>
                    <a:pt x="771" y="931"/>
                    <a:pt x="703" y="946"/>
                    <a:pt x="697" y="948"/>
                  </a:cubicBezTo>
                  <a:cubicBezTo>
                    <a:pt x="529" y="941"/>
                    <a:pt x="455" y="955"/>
                    <a:pt x="325" y="912"/>
                  </a:cubicBezTo>
                  <a:cubicBezTo>
                    <a:pt x="293" y="870"/>
                    <a:pt x="257" y="825"/>
                    <a:pt x="229" y="780"/>
                  </a:cubicBezTo>
                  <a:cubicBezTo>
                    <a:pt x="208" y="747"/>
                    <a:pt x="176" y="685"/>
                    <a:pt x="145" y="660"/>
                  </a:cubicBezTo>
                  <a:cubicBezTo>
                    <a:pt x="135" y="652"/>
                    <a:pt x="120" y="654"/>
                    <a:pt x="109" y="648"/>
                  </a:cubicBezTo>
                  <a:cubicBezTo>
                    <a:pt x="62" y="624"/>
                    <a:pt x="29" y="583"/>
                    <a:pt x="1" y="540"/>
                  </a:cubicBezTo>
                  <a:cubicBezTo>
                    <a:pt x="6" y="459"/>
                    <a:pt x="0" y="338"/>
                    <a:pt x="37" y="252"/>
                  </a:cubicBezTo>
                  <a:cubicBezTo>
                    <a:pt x="58" y="203"/>
                    <a:pt x="103" y="192"/>
                    <a:pt x="145" y="168"/>
                  </a:cubicBezTo>
                  <a:cubicBezTo>
                    <a:pt x="246" y="110"/>
                    <a:pt x="293" y="67"/>
                    <a:pt x="409" y="48"/>
                  </a:cubicBezTo>
                  <a:cubicBezTo>
                    <a:pt x="452" y="20"/>
                    <a:pt x="445" y="38"/>
                    <a:pt x="445" y="0"/>
                  </a:cubicBezTo>
                  <a:close/>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2336" name="Line 4"/>
            <p:cNvSpPr/>
            <p:nvPr/>
          </p:nvSpPr>
          <p:spPr>
            <a:xfrm flipH="1">
              <a:off x="3200" y="3715"/>
              <a:ext cx="188" cy="0"/>
            </a:xfrm>
            <a:prstGeom prst="line">
              <a:avLst/>
            </a:prstGeom>
            <a:ln w="9525" cap="flat" cmpd="sng">
              <a:solidFill>
                <a:schemeClr val="tx1"/>
              </a:solidFill>
              <a:prstDash val="solid"/>
              <a:headEnd type="none" w="med" len="med"/>
              <a:tailEnd type="triangle" w="sm" len="med"/>
            </a:ln>
          </p:spPr>
        </p:sp>
        <p:sp>
          <p:nvSpPr>
            <p:cNvPr id="12337" name="Line 5"/>
            <p:cNvSpPr/>
            <p:nvPr/>
          </p:nvSpPr>
          <p:spPr>
            <a:xfrm rot="-7402305" flipH="1">
              <a:off x="3229" y="3320"/>
              <a:ext cx="318" cy="0"/>
            </a:xfrm>
            <a:prstGeom prst="line">
              <a:avLst/>
            </a:prstGeom>
            <a:ln w="9525" cap="flat" cmpd="sng">
              <a:solidFill>
                <a:schemeClr val="tx1"/>
              </a:solidFill>
              <a:prstDash val="solid"/>
              <a:headEnd type="none" w="med" len="med"/>
              <a:tailEnd type="triangle" w="sm" len="med"/>
            </a:ln>
          </p:spPr>
        </p:sp>
        <p:sp>
          <p:nvSpPr>
            <p:cNvPr id="12338" name="Line 6"/>
            <p:cNvSpPr/>
            <p:nvPr/>
          </p:nvSpPr>
          <p:spPr>
            <a:xfrm rot="9429684" flipH="1">
              <a:off x="3106" y="3161"/>
              <a:ext cx="188" cy="1"/>
            </a:xfrm>
            <a:prstGeom prst="line">
              <a:avLst/>
            </a:prstGeom>
            <a:ln w="9525" cap="flat" cmpd="sng">
              <a:solidFill>
                <a:schemeClr val="tx1"/>
              </a:solidFill>
              <a:prstDash val="solid"/>
              <a:headEnd type="none" w="med" len="med"/>
              <a:tailEnd type="triangle" w="sm" len="med"/>
            </a:ln>
          </p:spPr>
        </p:sp>
        <p:sp>
          <p:nvSpPr>
            <p:cNvPr id="12339" name="Line 7"/>
            <p:cNvSpPr/>
            <p:nvPr/>
          </p:nvSpPr>
          <p:spPr>
            <a:xfrm rot="3498776" flipH="1">
              <a:off x="2947" y="3457"/>
              <a:ext cx="318" cy="1"/>
            </a:xfrm>
            <a:prstGeom prst="line">
              <a:avLst/>
            </a:prstGeom>
            <a:ln w="9525" cap="flat" cmpd="sng">
              <a:solidFill>
                <a:schemeClr val="tx1"/>
              </a:solidFill>
              <a:prstDash val="solid"/>
              <a:headEnd type="none" w="med" len="med"/>
              <a:tailEnd type="triangle" w="sm" len="med"/>
            </a:ln>
          </p:spPr>
        </p:sp>
      </p:grpSp>
      <p:grpSp>
        <p:nvGrpSpPr>
          <p:cNvPr id="3" name="Group 8"/>
          <p:cNvGrpSpPr/>
          <p:nvPr/>
        </p:nvGrpSpPr>
        <p:grpSpPr>
          <a:xfrm>
            <a:off x="971550" y="3797300"/>
            <a:ext cx="1270000" cy="1903413"/>
            <a:chOff x="1474" y="2789"/>
            <a:chExt cx="478" cy="924"/>
          </a:xfrm>
        </p:grpSpPr>
        <p:sp>
          <p:nvSpPr>
            <p:cNvPr id="12330" name="Freeform 9"/>
            <p:cNvSpPr/>
            <p:nvPr/>
          </p:nvSpPr>
          <p:spPr>
            <a:xfrm>
              <a:off x="1474" y="2789"/>
              <a:ext cx="478" cy="924"/>
            </a:xfrm>
            <a:custGeom>
              <a:avLst/>
              <a:gdLst>
                <a:gd name="txL" fmla="*/ 0 w 917"/>
                <a:gd name="txT" fmla="*/ 0 h 1044"/>
                <a:gd name="txR" fmla="*/ 917 w 917"/>
                <a:gd name="txB" fmla="*/ 1044 h 1044"/>
              </a:gdLst>
              <a:ahLst/>
              <a:cxnLst>
                <a:cxn ang="0">
                  <a:pos x="1" y="4"/>
                </a:cxn>
                <a:cxn ang="0">
                  <a:pos x="1" y="0"/>
                </a:cxn>
                <a:cxn ang="0">
                  <a:pos x="1" y="15"/>
                </a:cxn>
                <a:cxn ang="0">
                  <a:pos x="1" y="20"/>
                </a:cxn>
                <a:cxn ang="0">
                  <a:pos x="1" y="27"/>
                </a:cxn>
                <a:cxn ang="0">
                  <a:pos x="1" y="35"/>
                </a:cxn>
                <a:cxn ang="0">
                  <a:pos x="0" y="44"/>
                </a:cxn>
                <a:cxn ang="0">
                  <a:pos x="1" y="65"/>
                </a:cxn>
                <a:cxn ang="0">
                  <a:pos x="1" y="74"/>
                </a:cxn>
                <a:cxn ang="0">
                  <a:pos x="1" y="80"/>
                </a:cxn>
                <a:cxn ang="0">
                  <a:pos x="1" y="108"/>
                </a:cxn>
                <a:cxn ang="0">
                  <a:pos x="1" y="112"/>
                </a:cxn>
                <a:cxn ang="0">
                  <a:pos x="1" y="105"/>
                </a:cxn>
                <a:cxn ang="0">
                  <a:pos x="1" y="93"/>
                </a:cxn>
                <a:cxn ang="0">
                  <a:pos x="1" y="90"/>
                </a:cxn>
                <a:cxn ang="0">
                  <a:pos x="1" y="73"/>
                </a:cxn>
                <a:cxn ang="0">
                  <a:pos x="1" y="39"/>
                </a:cxn>
                <a:cxn ang="0">
                  <a:pos x="1" y="21"/>
                </a:cxn>
                <a:cxn ang="0">
                  <a:pos x="1" y="11"/>
                </a:cxn>
              </a:cxnLst>
              <a:rect l="txL" t="txT" r="txR" b="txB"/>
              <a:pathLst>
                <a:path w="917" h="1044">
                  <a:moveTo>
                    <a:pt x="612" y="24"/>
                  </a:moveTo>
                  <a:cubicBezTo>
                    <a:pt x="595" y="18"/>
                    <a:pt x="543" y="0"/>
                    <a:pt x="528" y="0"/>
                  </a:cubicBezTo>
                  <a:cubicBezTo>
                    <a:pt x="407" y="0"/>
                    <a:pt x="338" y="99"/>
                    <a:pt x="228" y="132"/>
                  </a:cubicBezTo>
                  <a:cubicBezTo>
                    <a:pt x="185" y="145"/>
                    <a:pt x="153" y="151"/>
                    <a:pt x="120" y="180"/>
                  </a:cubicBezTo>
                  <a:cubicBezTo>
                    <a:pt x="95" y="203"/>
                    <a:pt x="48" y="252"/>
                    <a:pt x="48" y="252"/>
                  </a:cubicBezTo>
                  <a:cubicBezTo>
                    <a:pt x="40" y="277"/>
                    <a:pt x="20" y="299"/>
                    <a:pt x="12" y="324"/>
                  </a:cubicBezTo>
                  <a:cubicBezTo>
                    <a:pt x="4" y="347"/>
                    <a:pt x="4" y="372"/>
                    <a:pt x="0" y="396"/>
                  </a:cubicBezTo>
                  <a:cubicBezTo>
                    <a:pt x="4" y="460"/>
                    <a:pt x="2" y="525"/>
                    <a:pt x="12" y="588"/>
                  </a:cubicBezTo>
                  <a:cubicBezTo>
                    <a:pt x="19" y="638"/>
                    <a:pt x="46" y="636"/>
                    <a:pt x="72" y="672"/>
                  </a:cubicBezTo>
                  <a:cubicBezTo>
                    <a:pt x="82" y="687"/>
                    <a:pt x="86" y="705"/>
                    <a:pt x="96" y="720"/>
                  </a:cubicBezTo>
                  <a:cubicBezTo>
                    <a:pt x="147" y="797"/>
                    <a:pt x="261" y="922"/>
                    <a:pt x="336" y="972"/>
                  </a:cubicBezTo>
                  <a:cubicBezTo>
                    <a:pt x="361" y="989"/>
                    <a:pt x="393" y="994"/>
                    <a:pt x="420" y="1008"/>
                  </a:cubicBezTo>
                  <a:cubicBezTo>
                    <a:pt x="660" y="997"/>
                    <a:pt x="628" y="1044"/>
                    <a:pt x="756" y="948"/>
                  </a:cubicBezTo>
                  <a:cubicBezTo>
                    <a:pt x="827" y="895"/>
                    <a:pt x="793" y="929"/>
                    <a:pt x="852" y="840"/>
                  </a:cubicBezTo>
                  <a:cubicBezTo>
                    <a:pt x="860" y="828"/>
                    <a:pt x="876" y="804"/>
                    <a:pt x="876" y="804"/>
                  </a:cubicBezTo>
                  <a:cubicBezTo>
                    <a:pt x="888" y="755"/>
                    <a:pt x="902" y="709"/>
                    <a:pt x="912" y="660"/>
                  </a:cubicBezTo>
                  <a:cubicBezTo>
                    <a:pt x="907" y="562"/>
                    <a:pt x="917" y="445"/>
                    <a:pt x="876" y="348"/>
                  </a:cubicBezTo>
                  <a:cubicBezTo>
                    <a:pt x="854" y="296"/>
                    <a:pt x="834" y="246"/>
                    <a:pt x="816" y="192"/>
                  </a:cubicBezTo>
                  <a:cubicBezTo>
                    <a:pt x="803" y="154"/>
                    <a:pt x="780" y="140"/>
                    <a:pt x="780" y="96"/>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2331" name="Line 10"/>
            <p:cNvSpPr/>
            <p:nvPr/>
          </p:nvSpPr>
          <p:spPr>
            <a:xfrm rot="-6393020" flipH="1">
              <a:off x="1728" y="3181"/>
              <a:ext cx="318" cy="1"/>
            </a:xfrm>
            <a:prstGeom prst="line">
              <a:avLst/>
            </a:prstGeom>
            <a:ln w="9525" cap="flat" cmpd="sng">
              <a:solidFill>
                <a:schemeClr val="tx1"/>
              </a:solidFill>
              <a:prstDash val="solid"/>
              <a:headEnd type="none" w="med" len="med"/>
              <a:tailEnd type="triangle" w="sm" len="med"/>
            </a:ln>
          </p:spPr>
        </p:sp>
        <p:sp>
          <p:nvSpPr>
            <p:cNvPr id="12332" name="Line 11"/>
            <p:cNvSpPr/>
            <p:nvPr/>
          </p:nvSpPr>
          <p:spPr>
            <a:xfrm flipH="1">
              <a:off x="1700" y="3575"/>
              <a:ext cx="187" cy="0"/>
            </a:xfrm>
            <a:prstGeom prst="line">
              <a:avLst/>
            </a:prstGeom>
            <a:ln w="9525" cap="flat" cmpd="sng">
              <a:solidFill>
                <a:schemeClr val="tx1"/>
              </a:solidFill>
              <a:prstDash val="solid"/>
              <a:headEnd type="none" w="med" len="med"/>
              <a:tailEnd type="triangle" w="sm" len="med"/>
            </a:ln>
          </p:spPr>
        </p:sp>
        <p:sp>
          <p:nvSpPr>
            <p:cNvPr id="12333" name="Line 12"/>
            <p:cNvSpPr/>
            <p:nvPr/>
          </p:nvSpPr>
          <p:spPr>
            <a:xfrm rot="3498776" flipH="1">
              <a:off x="1447" y="3320"/>
              <a:ext cx="318" cy="0"/>
            </a:xfrm>
            <a:prstGeom prst="line">
              <a:avLst/>
            </a:prstGeom>
            <a:ln w="9525" cap="flat" cmpd="sng">
              <a:solidFill>
                <a:schemeClr val="tx1"/>
              </a:solidFill>
              <a:prstDash val="solid"/>
              <a:headEnd type="none" w="med" len="med"/>
              <a:tailEnd type="triangle" w="sm" len="med"/>
            </a:ln>
          </p:spPr>
        </p:sp>
        <p:sp>
          <p:nvSpPr>
            <p:cNvPr id="12334" name="Line 13"/>
            <p:cNvSpPr/>
            <p:nvPr/>
          </p:nvSpPr>
          <p:spPr>
            <a:xfrm rot="9429684" flipH="1">
              <a:off x="1512" y="3023"/>
              <a:ext cx="188" cy="0"/>
            </a:xfrm>
            <a:prstGeom prst="line">
              <a:avLst/>
            </a:prstGeom>
            <a:ln w="9525" cap="flat" cmpd="sng">
              <a:solidFill>
                <a:schemeClr val="tx1"/>
              </a:solidFill>
              <a:prstDash val="solid"/>
              <a:headEnd type="none" w="med" len="med"/>
              <a:tailEnd type="triangle" w="sm" len="med"/>
            </a:ln>
          </p:spPr>
        </p:sp>
      </p:grpSp>
      <p:grpSp>
        <p:nvGrpSpPr>
          <p:cNvPr id="4" name="Group 14"/>
          <p:cNvGrpSpPr/>
          <p:nvPr/>
        </p:nvGrpSpPr>
        <p:grpSpPr>
          <a:xfrm>
            <a:off x="2843213" y="4373563"/>
            <a:ext cx="1296987" cy="1719262"/>
            <a:chOff x="3018" y="3023"/>
            <a:chExt cx="488" cy="834"/>
          </a:xfrm>
        </p:grpSpPr>
        <p:sp>
          <p:nvSpPr>
            <p:cNvPr id="12325" name="Freeform 15"/>
            <p:cNvSpPr/>
            <p:nvPr/>
          </p:nvSpPr>
          <p:spPr>
            <a:xfrm>
              <a:off x="3018" y="3023"/>
              <a:ext cx="488" cy="834"/>
            </a:xfrm>
            <a:custGeom>
              <a:avLst/>
              <a:gdLst>
                <a:gd name="txL" fmla="*/ 0 w 936"/>
                <a:gd name="txT" fmla="*/ 0 h 955"/>
                <a:gd name="txR" fmla="*/ 936 w 936"/>
                <a:gd name="txB" fmla="*/ 955 h 955"/>
              </a:gdLst>
              <a:ahLst/>
              <a:cxnLst>
                <a:cxn ang="0">
                  <a:pos x="1" y="0"/>
                </a:cxn>
                <a:cxn ang="0">
                  <a:pos x="1" y="9"/>
                </a:cxn>
                <a:cxn ang="0">
                  <a:pos x="1" y="13"/>
                </a:cxn>
                <a:cxn ang="0">
                  <a:pos x="1" y="20"/>
                </a:cxn>
                <a:cxn ang="0">
                  <a:pos x="1" y="30"/>
                </a:cxn>
                <a:cxn ang="0">
                  <a:pos x="1" y="44"/>
                </a:cxn>
                <a:cxn ang="0">
                  <a:pos x="1" y="75"/>
                </a:cxn>
                <a:cxn ang="0">
                  <a:pos x="1" y="81"/>
                </a:cxn>
                <a:cxn ang="0">
                  <a:pos x="1" y="82"/>
                </a:cxn>
                <a:cxn ang="0">
                  <a:pos x="1" y="79"/>
                </a:cxn>
                <a:cxn ang="0">
                  <a:pos x="1" y="68"/>
                </a:cxn>
                <a:cxn ang="0">
                  <a:pos x="1" y="57"/>
                </a:cxn>
                <a:cxn ang="0">
                  <a:pos x="1" y="57"/>
                </a:cxn>
                <a:cxn ang="0">
                  <a:pos x="1" y="47"/>
                </a:cxn>
                <a:cxn ang="0">
                  <a:pos x="1" y="22"/>
                </a:cxn>
                <a:cxn ang="0">
                  <a:pos x="1" y="15"/>
                </a:cxn>
                <a:cxn ang="0">
                  <a:pos x="1" y="3"/>
                </a:cxn>
                <a:cxn ang="0">
                  <a:pos x="1" y="0"/>
                </a:cxn>
              </a:cxnLst>
              <a:rect l="txL" t="txT" r="txR" b="txB"/>
              <a:pathLst>
                <a:path w="936" h="955">
                  <a:moveTo>
                    <a:pt x="445" y="0"/>
                  </a:moveTo>
                  <a:cubicBezTo>
                    <a:pt x="532" y="35"/>
                    <a:pt x="517" y="48"/>
                    <a:pt x="577" y="108"/>
                  </a:cubicBezTo>
                  <a:cubicBezTo>
                    <a:pt x="611" y="142"/>
                    <a:pt x="610" y="124"/>
                    <a:pt x="649" y="144"/>
                  </a:cubicBezTo>
                  <a:cubicBezTo>
                    <a:pt x="690" y="165"/>
                    <a:pt x="719" y="202"/>
                    <a:pt x="757" y="228"/>
                  </a:cubicBezTo>
                  <a:cubicBezTo>
                    <a:pt x="790" y="328"/>
                    <a:pt x="734" y="171"/>
                    <a:pt x="817" y="336"/>
                  </a:cubicBezTo>
                  <a:cubicBezTo>
                    <a:pt x="843" y="388"/>
                    <a:pt x="869" y="444"/>
                    <a:pt x="901" y="492"/>
                  </a:cubicBezTo>
                  <a:cubicBezTo>
                    <a:pt x="936" y="632"/>
                    <a:pt x="915" y="740"/>
                    <a:pt x="841" y="852"/>
                  </a:cubicBezTo>
                  <a:cubicBezTo>
                    <a:pt x="823" y="879"/>
                    <a:pt x="809" y="906"/>
                    <a:pt x="781" y="924"/>
                  </a:cubicBezTo>
                  <a:cubicBezTo>
                    <a:pt x="771" y="931"/>
                    <a:pt x="703" y="946"/>
                    <a:pt x="697" y="948"/>
                  </a:cubicBezTo>
                  <a:cubicBezTo>
                    <a:pt x="529" y="941"/>
                    <a:pt x="455" y="955"/>
                    <a:pt x="325" y="912"/>
                  </a:cubicBezTo>
                  <a:cubicBezTo>
                    <a:pt x="293" y="870"/>
                    <a:pt x="257" y="825"/>
                    <a:pt x="229" y="780"/>
                  </a:cubicBezTo>
                  <a:cubicBezTo>
                    <a:pt x="208" y="747"/>
                    <a:pt x="176" y="685"/>
                    <a:pt x="145" y="660"/>
                  </a:cubicBezTo>
                  <a:cubicBezTo>
                    <a:pt x="135" y="652"/>
                    <a:pt x="120" y="654"/>
                    <a:pt x="109" y="648"/>
                  </a:cubicBezTo>
                  <a:cubicBezTo>
                    <a:pt x="62" y="624"/>
                    <a:pt x="29" y="583"/>
                    <a:pt x="1" y="540"/>
                  </a:cubicBezTo>
                  <a:cubicBezTo>
                    <a:pt x="6" y="459"/>
                    <a:pt x="0" y="338"/>
                    <a:pt x="37" y="252"/>
                  </a:cubicBezTo>
                  <a:cubicBezTo>
                    <a:pt x="58" y="203"/>
                    <a:pt x="103" y="192"/>
                    <a:pt x="145" y="168"/>
                  </a:cubicBezTo>
                  <a:cubicBezTo>
                    <a:pt x="246" y="110"/>
                    <a:pt x="293" y="67"/>
                    <a:pt x="409" y="48"/>
                  </a:cubicBezTo>
                  <a:cubicBezTo>
                    <a:pt x="452" y="20"/>
                    <a:pt x="445" y="38"/>
                    <a:pt x="445" y="0"/>
                  </a:cubicBezTo>
                  <a:close/>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2326" name="Line 16"/>
            <p:cNvSpPr/>
            <p:nvPr/>
          </p:nvSpPr>
          <p:spPr>
            <a:xfrm flipH="1">
              <a:off x="3200" y="3715"/>
              <a:ext cx="188" cy="0"/>
            </a:xfrm>
            <a:prstGeom prst="line">
              <a:avLst/>
            </a:prstGeom>
            <a:ln w="9525" cap="flat" cmpd="sng">
              <a:solidFill>
                <a:schemeClr val="tx1"/>
              </a:solidFill>
              <a:prstDash val="solid"/>
              <a:headEnd type="none" w="med" len="med"/>
              <a:tailEnd type="triangle" w="sm" len="med"/>
            </a:ln>
          </p:spPr>
        </p:sp>
        <p:sp>
          <p:nvSpPr>
            <p:cNvPr id="12327" name="Line 17"/>
            <p:cNvSpPr/>
            <p:nvPr/>
          </p:nvSpPr>
          <p:spPr>
            <a:xfrm rot="-7402305" flipH="1">
              <a:off x="3229" y="3320"/>
              <a:ext cx="318" cy="0"/>
            </a:xfrm>
            <a:prstGeom prst="line">
              <a:avLst/>
            </a:prstGeom>
            <a:ln w="9525" cap="flat" cmpd="sng">
              <a:solidFill>
                <a:schemeClr val="tx1"/>
              </a:solidFill>
              <a:prstDash val="solid"/>
              <a:headEnd type="none" w="med" len="med"/>
              <a:tailEnd type="triangle" w="sm" len="med"/>
            </a:ln>
          </p:spPr>
        </p:sp>
        <p:sp>
          <p:nvSpPr>
            <p:cNvPr id="12328" name="Line 18"/>
            <p:cNvSpPr/>
            <p:nvPr/>
          </p:nvSpPr>
          <p:spPr>
            <a:xfrm rot="9429684" flipH="1">
              <a:off x="3106" y="3161"/>
              <a:ext cx="188" cy="1"/>
            </a:xfrm>
            <a:prstGeom prst="line">
              <a:avLst/>
            </a:prstGeom>
            <a:ln w="9525" cap="flat" cmpd="sng">
              <a:solidFill>
                <a:schemeClr val="tx1"/>
              </a:solidFill>
              <a:prstDash val="solid"/>
              <a:headEnd type="none" w="med" len="med"/>
              <a:tailEnd type="triangle" w="sm" len="med"/>
            </a:ln>
          </p:spPr>
        </p:sp>
        <p:sp>
          <p:nvSpPr>
            <p:cNvPr id="12329" name="Line 19"/>
            <p:cNvSpPr/>
            <p:nvPr/>
          </p:nvSpPr>
          <p:spPr>
            <a:xfrm rot="3498776" flipH="1">
              <a:off x="2947" y="3457"/>
              <a:ext cx="318" cy="1"/>
            </a:xfrm>
            <a:prstGeom prst="line">
              <a:avLst/>
            </a:prstGeom>
            <a:ln w="9525" cap="flat" cmpd="sng">
              <a:solidFill>
                <a:schemeClr val="tx1"/>
              </a:solidFill>
              <a:prstDash val="solid"/>
              <a:headEnd type="none" w="med" len="med"/>
              <a:tailEnd type="triangle" w="sm" len="med"/>
            </a:ln>
          </p:spPr>
        </p:sp>
      </p:grpSp>
      <p:grpSp>
        <p:nvGrpSpPr>
          <p:cNvPr id="5" name="Group 20"/>
          <p:cNvGrpSpPr/>
          <p:nvPr/>
        </p:nvGrpSpPr>
        <p:grpSpPr>
          <a:xfrm>
            <a:off x="942975" y="1565275"/>
            <a:ext cx="6292850" cy="2867025"/>
            <a:chOff x="1444" y="1706"/>
            <a:chExt cx="2369" cy="1391"/>
          </a:xfrm>
        </p:grpSpPr>
        <p:grpSp>
          <p:nvGrpSpPr>
            <p:cNvPr id="12297" name="Group 21"/>
            <p:cNvGrpSpPr/>
            <p:nvPr/>
          </p:nvGrpSpPr>
          <p:grpSpPr>
            <a:xfrm>
              <a:off x="1684" y="1706"/>
              <a:ext cx="2129" cy="1391"/>
              <a:chOff x="1684" y="1706"/>
              <a:chExt cx="2129" cy="1391"/>
            </a:xfrm>
          </p:grpSpPr>
          <p:sp>
            <p:nvSpPr>
              <p:cNvPr id="12299" name="Line 22"/>
              <p:cNvSpPr/>
              <p:nvPr/>
            </p:nvSpPr>
            <p:spPr>
              <a:xfrm flipH="1">
                <a:off x="2450" y="3023"/>
                <a:ext cx="844" cy="0"/>
              </a:xfrm>
              <a:prstGeom prst="line">
                <a:avLst/>
              </a:prstGeom>
              <a:ln w="9525" cap="flat" cmpd="sng">
                <a:solidFill>
                  <a:schemeClr val="tx1"/>
                </a:solidFill>
                <a:prstDash val="solid"/>
                <a:headEnd type="none" w="med" len="med"/>
                <a:tailEnd type="none" w="med" len="med"/>
              </a:ln>
            </p:spPr>
          </p:sp>
          <p:sp>
            <p:nvSpPr>
              <p:cNvPr id="12300" name="Oval 23"/>
              <p:cNvSpPr/>
              <p:nvPr/>
            </p:nvSpPr>
            <p:spPr>
              <a:xfrm>
                <a:off x="1700" y="1918"/>
                <a:ext cx="93" cy="138"/>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2301" name="Freeform 24"/>
              <p:cNvSpPr/>
              <p:nvPr/>
            </p:nvSpPr>
            <p:spPr>
              <a:xfrm>
                <a:off x="1793" y="1757"/>
                <a:ext cx="563" cy="161"/>
              </a:xfrm>
              <a:custGeom>
                <a:avLst/>
                <a:gdLst>
                  <a:gd name="txL" fmla="*/ 0 w 1080"/>
                  <a:gd name="txT" fmla="*/ 0 h 182"/>
                  <a:gd name="txR" fmla="*/ 1080 w 1080"/>
                  <a:gd name="txB" fmla="*/ 182 h 182"/>
                </a:gdLst>
                <a:ahLst/>
                <a:cxnLst>
                  <a:cxn ang="0">
                    <a:pos x="0" y="20"/>
                  </a:cxn>
                  <a:cxn ang="0">
                    <a:pos x="1" y="4"/>
                  </a:cxn>
                  <a:cxn ang="0">
                    <a:pos x="1" y="4"/>
                  </a:cxn>
                </a:cxnLst>
                <a:rect l="txL" t="txT" r="txR" b="txB"/>
                <a:pathLst>
                  <a:path w="1080" h="182">
                    <a:moveTo>
                      <a:pt x="0" y="182"/>
                    </a:moveTo>
                    <a:cubicBezTo>
                      <a:pt x="90" y="117"/>
                      <a:pt x="180" y="52"/>
                      <a:pt x="360" y="26"/>
                    </a:cubicBezTo>
                    <a:cubicBezTo>
                      <a:pt x="540" y="0"/>
                      <a:pt x="810" y="13"/>
                      <a:pt x="1080" y="26"/>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2302" name="Line 25"/>
              <p:cNvSpPr/>
              <p:nvPr/>
            </p:nvSpPr>
            <p:spPr>
              <a:xfrm>
                <a:off x="2356" y="1780"/>
                <a:ext cx="1126" cy="0"/>
              </a:xfrm>
              <a:prstGeom prst="line">
                <a:avLst/>
              </a:prstGeom>
              <a:ln w="9525" cap="flat" cmpd="sng">
                <a:solidFill>
                  <a:schemeClr val="tx1"/>
                </a:solidFill>
                <a:prstDash val="sysDot"/>
                <a:headEnd type="none" w="med" len="med"/>
                <a:tailEnd type="none" w="med" len="med"/>
              </a:ln>
            </p:spPr>
          </p:sp>
          <p:sp>
            <p:nvSpPr>
              <p:cNvPr id="12303" name="Freeform 26"/>
              <p:cNvSpPr/>
              <p:nvPr/>
            </p:nvSpPr>
            <p:spPr>
              <a:xfrm>
                <a:off x="3482" y="1780"/>
                <a:ext cx="281" cy="552"/>
              </a:xfrm>
              <a:custGeom>
                <a:avLst/>
                <a:gdLst>
                  <a:gd name="txL" fmla="*/ 0 w 720"/>
                  <a:gd name="txT" fmla="*/ 0 h 780"/>
                  <a:gd name="txR" fmla="*/ 720 w 720"/>
                  <a:gd name="txB" fmla="*/ 780 h 780"/>
                </a:gdLst>
                <a:ahLst/>
                <a:cxnLst>
                  <a:cxn ang="0">
                    <a:pos x="0" y="0"/>
                  </a:cxn>
                  <a:cxn ang="0">
                    <a:pos x="0" y="1"/>
                  </a:cxn>
                  <a:cxn ang="0">
                    <a:pos x="0" y="1"/>
                  </a:cxn>
                </a:cxnLst>
                <a:rect l="txL" t="txT" r="txR" b="txB"/>
                <a:pathLst>
                  <a:path w="720" h="780">
                    <a:moveTo>
                      <a:pt x="0" y="0"/>
                    </a:moveTo>
                    <a:cubicBezTo>
                      <a:pt x="210" y="13"/>
                      <a:pt x="420" y="26"/>
                      <a:pt x="540" y="156"/>
                    </a:cubicBezTo>
                    <a:cubicBezTo>
                      <a:pt x="660" y="286"/>
                      <a:pt x="690" y="533"/>
                      <a:pt x="720" y="78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2304" name="Freeform 27"/>
              <p:cNvSpPr/>
              <p:nvPr/>
            </p:nvSpPr>
            <p:spPr>
              <a:xfrm>
                <a:off x="3294" y="2470"/>
                <a:ext cx="469" cy="553"/>
              </a:xfrm>
              <a:custGeom>
                <a:avLst/>
                <a:gdLst>
                  <a:gd name="txL" fmla="*/ 0 w 1080"/>
                  <a:gd name="txT" fmla="*/ 0 h 624"/>
                  <a:gd name="txR" fmla="*/ 1080 w 1080"/>
                  <a:gd name="txB" fmla="*/ 624 h 624"/>
                </a:gdLst>
                <a:ahLst/>
                <a:cxnLst>
                  <a:cxn ang="0">
                    <a:pos x="0" y="0"/>
                  </a:cxn>
                  <a:cxn ang="0">
                    <a:pos x="0" y="52"/>
                  </a:cxn>
                  <a:cxn ang="0">
                    <a:pos x="0" y="71"/>
                  </a:cxn>
                </a:cxnLst>
                <a:rect l="txL" t="txT" r="txR" b="txB"/>
                <a:pathLst>
                  <a:path w="1080" h="624">
                    <a:moveTo>
                      <a:pt x="1080" y="0"/>
                    </a:moveTo>
                    <a:cubicBezTo>
                      <a:pt x="990" y="182"/>
                      <a:pt x="900" y="364"/>
                      <a:pt x="720" y="468"/>
                    </a:cubicBezTo>
                    <a:cubicBezTo>
                      <a:pt x="540" y="572"/>
                      <a:pt x="270" y="598"/>
                      <a:pt x="0" y="624"/>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2305" name="Freeform 28"/>
              <p:cNvSpPr/>
              <p:nvPr/>
            </p:nvSpPr>
            <p:spPr>
              <a:xfrm>
                <a:off x="1887" y="2885"/>
                <a:ext cx="563" cy="184"/>
              </a:xfrm>
              <a:custGeom>
                <a:avLst/>
                <a:gdLst>
                  <a:gd name="txL" fmla="*/ 0 w 1080"/>
                  <a:gd name="txT" fmla="*/ 0 h 364"/>
                  <a:gd name="txR" fmla="*/ 1080 w 1080"/>
                  <a:gd name="txB" fmla="*/ 364 h 364"/>
                </a:gdLst>
                <a:ahLst/>
                <a:cxnLst>
                  <a:cxn ang="0">
                    <a:pos x="1" y="1"/>
                  </a:cxn>
                  <a:cxn ang="0">
                    <a:pos x="1" y="1"/>
                  </a:cxn>
                  <a:cxn ang="0">
                    <a:pos x="0" y="0"/>
                  </a:cxn>
                </a:cxnLst>
                <a:rect l="txL" t="txT" r="txR" b="txB"/>
                <a:pathLst>
                  <a:path w="1080" h="364">
                    <a:moveTo>
                      <a:pt x="1080" y="312"/>
                    </a:moveTo>
                    <a:cubicBezTo>
                      <a:pt x="810" y="338"/>
                      <a:pt x="540" y="364"/>
                      <a:pt x="360" y="312"/>
                    </a:cubicBezTo>
                    <a:cubicBezTo>
                      <a:pt x="180" y="260"/>
                      <a:pt x="60" y="52"/>
                      <a:pt x="0" y="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2306" name="Freeform 29"/>
              <p:cNvSpPr/>
              <p:nvPr/>
            </p:nvSpPr>
            <p:spPr>
              <a:xfrm>
                <a:off x="1684" y="2056"/>
                <a:ext cx="109" cy="691"/>
              </a:xfrm>
              <a:custGeom>
                <a:avLst/>
                <a:gdLst>
                  <a:gd name="txL" fmla="*/ 0 w 210"/>
                  <a:gd name="txT" fmla="*/ 0 h 780"/>
                  <a:gd name="txR" fmla="*/ 210 w 210"/>
                  <a:gd name="txB" fmla="*/ 780 h 780"/>
                </a:gdLst>
                <a:ahLst/>
                <a:cxnLst>
                  <a:cxn ang="0">
                    <a:pos x="1" y="0"/>
                  </a:cxn>
                  <a:cxn ang="0">
                    <a:pos x="1" y="52"/>
                  </a:cxn>
                  <a:cxn ang="0">
                    <a:pos x="1" y="89"/>
                  </a:cxn>
                </a:cxnLst>
                <a:rect l="txL" t="txT" r="txR" b="txB"/>
                <a:pathLst>
                  <a:path w="210" h="780">
                    <a:moveTo>
                      <a:pt x="30" y="0"/>
                    </a:moveTo>
                    <a:cubicBezTo>
                      <a:pt x="15" y="169"/>
                      <a:pt x="0" y="338"/>
                      <a:pt x="30" y="468"/>
                    </a:cubicBezTo>
                    <a:cubicBezTo>
                      <a:pt x="60" y="598"/>
                      <a:pt x="135" y="689"/>
                      <a:pt x="210" y="78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2307" name="Line 30"/>
              <p:cNvSpPr/>
              <p:nvPr/>
            </p:nvSpPr>
            <p:spPr>
              <a:xfrm flipH="1">
                <a:off x="3482" y="2609"/>
                <a:ext cx="187" cy="276"/>
              </a:xfrm>
              <a:prstGeom prst="line">
                <a:avLst/>
              </a:prstGeom>
              <a:ln w="9525" cap="flat" cmpd="sng">
                <a:solidFill>
                  <a:schemeClr val="tx1"/>
                </a:solidFill>
                <a:prstDash val="solid"/>
                <a:headEnd type="none" w="med" len="med"/>
                <a:tailEnd type="triangle" w="sm" len="med"/>
              </a:ln>
            </p:spPr>
          </p:sp>
          <p:sp>
            <p:nvSpPr>
              <p:cNvPr id="12308" name="Line 31"/>
              <p:cNvSpPr/>
              <p:nvPr/>
            </p:nvSpPr>
            <p:spPr>
              <a:xfrm rot="2440419" flipH="1">
                <a:off x="2919" y="2747"/>
                <a:ext cx="187" cy="276"/>
              </a:xfrm>
              <a:prstGeom prst="line">
                <a:avLst/>
              </a:prstGeom>
              <a:ln w="9525" cap="flat" cmpd="sng">
                <a:solidFill>
                  <a:schemeClr val="tx1"/>
                </a:solidFill>
                <a:prstDash val="solid"/>
                <a:headEnd type="none" w="med" len="med"/>
                <a:tailEnd type="triangle" w="sm" len="med"/>
              </a:ln>
            </p:spPr>
          </p:sp>
          <p:sp>
            <p:nvSpPr>
              <p:cNvPr id="12309" name="Line 32"/>
              <p:cNvSpPr/>
              <p:nvPr/>
            </p:nvSpPr>
            <p:spPr>
              <a:xfrm rot="2440419" flipH="1">
                <a:off x="2075" y="2747"/>
                <a:ext cx="187" cy="276"/>
              </a:xfrm>
              <a:prstGeom prst="line">
                <a:avLst/>
              </a:prstGeom>
              <a:ln w="9525" cap="flat" cmpd="sng">
                <a:solidFill>
                  <a:schemeClr val="tx1"/>
                </a:solidFill>
                <a:prstDash val="solid"/>
                <a:headEnd type="none" w="med" len="med"/>
                <a:tailEnd type="triangle" w="sm" len="med"/>
              </a:ln>
            </p:spPr>
          </p:sp>
          <p:sp>
            <p:nvSpPr>
              <p:cNvPr id="12310" name="Line 33"/>
              <p:cNvSpPr/>
              <p:nvPr/>
            </p:nvSpPr>
            <p:spPr>
              <a:xfrm flipH="1">
                <a:off x="2544" y="2885"/>
                <a:ext cx="187" cy="0"/>
              </a:xfrm>
              <a:prstGeom prst="line">
                <a:avLst/>
              </a:prstGeom>
              <a:ln w="9525" cap="flat" cmpd="sng">
                <a:solidFill>
                  <a:schemeClr val="tx1"/>
                </a:solidFill>
                <a:prstDash val="solid"/>
                <a:headEnd type="none" w="med" len="med"/>
                <a:tailEnd type="triangle" w="sm" len="med"/>
              </a:ln>
            </p:spPr>
          </p:sp>
          <p:sp>
            <p:nvSpPr>
              <p:cNvPr id="12311" name="Line 34"/>
              <p:cNvSpPr/>
              <p:nvPr/>
            </p:nvSpPr>
            <p:spPr>
              <a:xfrm flipV="1">
                <a:off x="1793" y="2059"/>
                <a:ext cx="0" cy="414"/>
              </a:xfrm>
              <a:prstGeom prst="line">
                <a:avLst/>
              </a:prstGeom>
              <a:ln w="9525" cap="flat" cmpd="sng">
                <a:solidFill>
                  <a:schemeClr val="tx1"/>
                </a:solidFill>
                <a:prstDash val="solid"/>
                <a:headEnd type="none" w="med" len="med"/>
                <a:tailEnd type="triangle" w="sm" len="med"/>
              </a:ln>
            </p:spPr>
          </p:sp>
          <p:sp>
            <p:nvSpPr>
              <p:cNvPr id="12312" name="Line 35"/>
              <p:cNvSpPr/>
              <p:nvPr/>
            </p:nvSpPr>
            <p:spPr>
              <a:xfrm rot="5119585" flipV="1">
                <a:off x="2008" y="1796"/>
                <a:ext cx="1" cy="244"/>
              </a:xfrm>
              <a:prstGeom prst="line">
                <a:avLst/>
              </a:prstGeom>
              <a:ln w="9525" cap="flat" cmpd="sng">
                <a:solidFill>
                  <a:schemeClr val="tx1"/>
                </a:solidFill>
                <a:prstDash val="solid"/>
                <a:headEnd type="none" w="med" len="med"/>
                <a:tailEnd type="triangle" w="sm" len="med"/>
              </a:ln>
            </p:spPr>
          </p:sp>
          <p:sp>
            <p:nvSpPr>
              <p:cNvPr id="12313" name="Line 36"/>
              <p:cNvSpPr/>
              <p:nvPr/>
            </p:nvSpPr>
            <p:spPr>
              <a:xfrm rot="-3643582" flipH="1">
                <a:off x="3497" y="2134"/>
                <a:ext cx="319" cy="163"/>
              </a:xfrm>
              <a:prstGeom prst="line">
                <a:avLst/>
              </a:prstGeom>
              <a:ln w="9525" cap="flat" cmpd="sng">
                <a:solidFill>
                  <a:schemeClr val="tx1"/>
                </a:solidFill>
                <a:prstDash val="solid"/>
                <a:headEnd type="none" w="med" len="med"/>
                <a:tailEnd type="triangle" w="sm" len="med"/>
              </a:ln>
            </p:spPr>
          </p:sp>
          <p:sp>
            <p:nvSpPr>
              <p:cNvPr id="12314" name="Line 37"/>
              <p:cNvSpPr/>
              <p:nvPr/>
            </p:nvSpPr>
            <p:spPr>
              <a:xfrm>
                <a:off x="2450" y="1918"/>
                <a:ext cx="94" cy="0"/>
              </a:xfrm>
              <a:prstGeom prst="line">
                <a:avLst/>
              </a:prstGeom>
              <a:ln w="9525" cap="flat" cmpd="sng">
                <a:solidFill>
                  <a:schemeClr val="tx1"/>
                </a:solidFill>
                <a:prstDash val="solid"/>
                <a:headEnd type="none" w="med" len="med"/>
                <a:tailEnd type="triangle" w="sm" len="med"/>
              </a:ln>
            </p:spPr>
          </p:sp>
          <p:sp>
            <p:nvSpPr>
              <p:cNvPr id="12315" name="Line 38"/>
              <p:cNvSpPr/>
              <p:nvPr/>
            </p:nvSpPr>
            <p:spPr>
              <a:xfrm>
                <a:off x="3294" y="1918"/>
                <a:ext cx="94" cy="0"/>
              </a:xfrm>
              <a:prstGeom prst="line">
                <a:avLst/>
              </a:prstGeom>
              <a:ln w="9525" cap="flat" cmpd="sng">
                <a:solidFill>
                  <a:schemeClr val="tx1"/>
                </a:solidFill>
                <a:prstDash val="solid"/>
                <a:headEnd type="none" w="med" len="med"/>
                <a:tailEnd type="triangle" w="sm" len="med"/>
              </a:ln>
            </p:spPr>
          </p:sp>
          <p:sp>
            <p:nvSpPr>
              <p:cNvPr id="12316" name="Line 39"/>
              <p:cNvSpPr/>
              <p:nvPr/>
            </p:nvSpPr>
            <p:spPr>
              <a:xfrm>
                <a:off x="2364" y="1797"/>
                <a:ext cx="1043" cy="0"/>
              </a:xfrm>
              <a:prstGeom prst="line">
                <a:avLst/>
              </a:prstGeom>
              <a:ln w="12700" cap="flat" cmpd="sng">
                <a:solidFill>
                  <a:schemeClr val="tx1"/>
                </a:solidFill>
                <a:prstDash val="dash"/>
                <a:headEnd type="none" w="sm" len="sm"/>
                <a:tailEnd type="none" w="sm" len="sm"/>
              </a:ln>
            </p:spPr>
          </p:sp>
          <p:sp>
            <p:nvSpPr>
              <p:cNvPr id="12317" name="Line 40"/>
              <p:cNvSpPr/>
              <p:nvPr/>
            </p:nvSpPr>
            <p:spPr>
              <a:xfrm>
                <a:off x="2357" y="1785"/>
                <a:ext cx="1113" cy="0"/>
              </a:xfrm>
              <a:prstGeom prst="line">
                <a:avLst/>
              </a:prstGeom>
              <a:ln w="12700" cap="flat" cmpd="sng">
                <a:solidFill>
                  <a:schemeClr val="tx1"/>
                </a:solidFill>
                <a:prstDash val="solid"/>
                <a:headEnd type="none" w="sm" len="sm"/>
                <a:tailEnd type="none" w="sm" len="sm"/>
              </a:ln>
            </p:spPr>
          </p:sp>
          <p:sp>
            <p:nvSpPr>
              <p:cNvPr id="12318" name="Oval 41"/>
              <p:cNvSpPr/>
              <p:nvPr/>
            </p:nvSpPr>
            <p:spPr>
              <a:xfrm>
                <a:off x="3719" y="2332"/>
                <a:ext cx="94" cy="138"/>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2319" name="Oval 42"/>
              <p:cNvSpPr/>
              <p:nvPr/>
            </p:nvSpPr>
            <p:spPr>
              <a:xfrm>
                <a:off x="3200" y="2948"/>
                <a:ext cx="94" cy="138"/>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2320" name="Oval 43"/>
              <p:cNvSpPr/>
              <p:nvPr/>
            </p:nvSpPr>
            <p:spPr>
              <a:xfrm>
                <a:off x="2369" y="2959"/>
                <a:ext cx="93" cy="138"/>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2321" name="Oval 44"/>
              <p:cNvSpPr/>
              <p:nvPr/>
            </p:nvSpPr>
            <p:spPr>
              <a:xfrm>
                <a:off x="2744" y="2959"/>
                <a:ext cx="94" cy="138"/>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2322" name="Oval 45"/>
              <p:cNvSpPr/>
              <p:nvPr/>
            </p:nvSpPr>
            <p:spPr>
              <a:xfrm>
                <a:off x="1793" y="2747"/>
                <a:ext cx="94" cy="138"/>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2323" name="Oval 46"/>
              <p:cNvSpPr/>
              <p:nvPr/>
            </p:nvSpPr>
            <p:spPr>
              <a:xfrm>
                <a:off x="2262" y="1706"/>
                <a:ext cx="94" cy="138"/>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12324" name="Oval 47"/>
              <p:cNvSpPr/>
              <p:nvPr/>
            </p:nvSpPr>
            <p:spPr>
              <a:xfrm>
                <a:off x="3388" y="1717"/>
                <a:ext cx="94" cy="138"/>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grpSp>
        <p:sp>
          <p:nvSpPr>
            <p:cNvPr id="12298" name="Text Box 48"/>
            <p:cNvSpPr txBox="1"/>
            <p:nvPr/>
          </p:nvSpPr>
          <p:spPr>
            <a:xfrm>
              <a:off x="1444" y="1810"/>
              <a:ext cx="148" cy="183"/>
            </a:xfrm>
            <a:prstGeom prst="rect">
              <a:avLst/>
            </a:prstGeom>
            <a:noFill/>
            <a:ln w="952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800" dirty="0">
                  <a:solidFill>
                    <a:srgbClr val="FF0000"/>
                  </a:solidFill>
                  <a:latin typeface="Arial" panose="020B0604020202020204" pitchFamily="34" charset="0"/>
                </a:rPr>
                <a:t>v</a:t>
              </a:r>
              <a:r>
                <a:rPr lang="en-US" altLang="zh-CN" sz="1800" baseline="-25000" dirty="0">
                  <a:solidFill>
                    <a:srgbClr val="FF0000"/>
                  </a:solidFill>
                  <a:latin typeface="Arial" panose="020B0604020202020204" pitchFamily="34" charset="0"/>
                </a:rPr>
                <a:t>0</a:t>
              </a:r>
              <a:endParaRPr lang="en-US" altLang="zh-CN" sz="1800" baseline="-25000" dirty="0">
                <a:solidFill>
                  <a:srgbClr val="FF0000"/>
                </a:solidFill>
                <a:latin typeface="Arial" panose="020B0604020202020204" pitchFamily="34" charset="0"/>
              </a:endParaRPr>
            </a:p>
          </p:txBody>
        </p:sp>
      </p:grpSp>
      <p:sp>
        <p:nvSpPr>
          <p:cNvPr id="1119281" name="Text Box 49"/>
          <p:cNvSpPr txBox="1"/>
          <p:nvPr/>
        </p:nvSpPr>
        <p:spPr>
          <a:xfrm>
            <a:off x="7235825" y="3429000"/>
            <a:ext cx="1584325" cy="547688"/>
          </a:xfrm>
          <a:prstGeom prst="rect">
            <a:avLst/>
          </a:prstGeom>
          <a:noFill/>
          <a:ln w="28575" cap="flat" cmpd="sng">
            <a:solidFill>
              <a:srgbClr val="008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solidFill>
                  <a:srgbClr val="CC0000"/>
                </a:solidFill>
                <a:latin typeface="Arial" panose="020B0604020202020204" pitchFamily="34" charset="0"/>
                <a:ea typeface="黑体" panose="02010609060101010101" pitchFamily="2" charset="-122"/>
              </a:rPr>
              <a:t>构造法</a:t>
            </a:r>
            <a:endParaRPr lang="zh-CN" altLang="en-US" sz="2800" b="1" dirty="0">
              <a:solidFill>
                <a:srgbClr val="CC0000"/>
              </a:solidFill>
              <a:latin typeface="Arial" panose="020B0604020202020204" pitchFamily="34" charset="0"/>
              <a:ea typeface="黑体" panose="02010609060101010101" pitchFamily="2" charset="-122"/>
            </a:endParaRPr>
          </a:p>
        </p:txBody>
      </p:sp>
      <p:sp>
        <p:nvSpPr>
          <p:cNvPr id="12295" name="标题 5"/>
          <p:cNvSpPr>
            <a:spLocks noGrp="1"/>
          </p:cNvSpPr>
          <p:nvPr>
            <p:ph type="title"/>
          </p:nvPr>
        </p:nvSpPr>
        <p:spPr/>
        <p:txBody>
          <a:bodyPr vert="horz" wrap="square" lIns="91440" tIns="45720" rIns="91440" bIns="45720" anchor="b" anchorCtr="0"/>
          <a:p>
            <a:endParaRPr kumimoji="1" lang="zh-CN" altLang="en-US" kern="1200" dirty="0">
              <a:latin typeface="黑体" panose="02010609060101010101" pitchFamily="2" charset="-122"/>
              <a:ea typeface="黑体" panose="02010609060101010101" pitchFamily="2" charset="-122"/>
              <a:cs typeface="+mj-cs"/>
            </a:endParaRPr>
          </a:p>
        </p:txBody>
      </p:sp>
      <p:sp>
        <p:nvSpPr>
          <p:cNvPr id="12296" name="Rectangle 2"/>
          <p:cNvSpPr txBox="1"/>
          <p:nvPr/>
        </p:nvSpPr>
        <p:spPr>
          <a:xfrm>
            <a:off x="1116013" y="260350"/>
            <a:ext cx="6767512" cy="4318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solidFill>
                  <a:schemeClr val="tx2"/>
                </a:solidFill>
                <a:latin typeface="黑体" panose="02010609060101010101" pitchFamily="2" charset="-122"/>
                <a:ea typeface="黑体" panose="02010609060101010101" pitchFamily="2" charset="-122"/>
              </a:rPr>
              <a:t>7-4 </a:t>
            </a:r>
            <a:r>
              <a:rPr lang="zh-CN" altLang="en-US" dirty="0">
                <a:solidFill>
                  <a:schemeClr val="tx2"/>
                </a:solidFill>
                <a:latin typeface="黑体" panose="02010609060101010101" pitchFamily="2" charset="-122"/>
                <a:ea typeface="黑体" panose="02010609060101010101" pitchFamily="2" charset="-122"/>
              </a:rPr>
              <a:t>欧拉图与汉密尔顿图</a:t>
            </a:r>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9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281" grpId="0"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6945</Words>
  <Application>WPS 演示</Application>
  <PresentationFormat>全屏显示(4:3)</PresentationFormat>
  <Paragraphs>469</Paragraphs>
  <Slides>49</Slides>
  <Notes>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7" baseType="lpstr">
      <vt:lpstr>Arial</vt:lpstr>
      <vt:lpstr>宋体</vt:lpstr>
      <vt:lpstr>Wingdings</vt:lpstr>
      <vt:lpstr>Tahoma</vt:lpstr>
      <vt:lpstr>黑体</vt:lpstr>
      <vt:lpstr>Times New Roman</vt:lpstr>
      <vt:lpstr>Arial Narrow</vt:lpstr>
      <vt:lpstr>微软雅黑</vt:lpstr>
      <vt:lpstr>Arial Unicode MS</vt:lpstr>
      <vt:lpstr>Comic Sans MS</vt:lpstr>
      <vt:lpstr>方正舒体</vt:lpstr>
      <vt:lpstr>楷体_GB2312</vt:lpstr>
      <vt:lpstr>新宋体</vt:lpstr>
      <vt:lpstr>Arial Black</vt:lpstr>
      <vt:lpstr>Symbol</vt:lpstr>
      <vt:lpstr>华文新魏</vt:lpstr>
      <vt:lpstr>Blends</vt:lpstr>
      <vt:lpstr>Paint.Picture</vt:lpstr>
      <vt:lpstr>一、欧拉图 </vt:lpstr>
      <vt:lpstr>7-4 欧拉图与汉密尔顿图</vt:lpstr>
      <vt:lpstr>7-4 欧拉图与汉密尔顿图</vt:lpstr>
      <vt:lpstr>图7-4.2为七桥问题的图。</vt:lpstr>
      <vt:lpstr>PowerPoint 演示文稿</vt:lpstr>
      <vt:lpstr>PowerPoint 演示文稿</vt:lpstr>
      <vt:lpstr>PowerPoint 演示文稿</vt:lpstr>
      <vt:lpstr>PowerPoint 演示文稿</vt:lpstr>
      <vt:lpstr>PowerPoint 演示文稿</vt:lpstr>
      <vt:lpstr>PowerPoint 演示文稿</vt:lpstr>
      <vt:lpstr>欧拉图的判定示例</vt:lpstr>
      <vt:lpstr>欧拉图的应用 </vt:lpstr>
      <vt:lpstr>欧拉图的应用</vt:lpstr>
      <vt:lpstr>欧拉图的应用</vt:lpstr>
      <vt:lpstr>欧拉图的应用</vt:lpstr>
      <vt:lpstr>PowerPoint 演示文稿</vt:lpstr>
      <vt:lpstr>PowerPoint 演示文稿</vt:lpstr>
      <vt:lpstr>PowerPoint 演示文稿</vt:lpstr>
      <vt:lpstr>有向欧拉图的应用</vt:lpstr>
      <vt:lpstr>7-4 欧拉图与汉密尔顿图</vt:lpstr>
      <vt:lpstr>7-4 欧拉图与汉密尔顿图</vt:lpstr>
      <vt:lpstr>7-4 欧拉图与汉密尔顿图</vt:lpstr>
      <vt:lpstr>二、汉密尔顿图 </vt:lpstr>
      <vt:lpstr>汉密尔顿回路</vt:lpstr>
      <vt:lpstr>汉密尔顿周游世界问题</vt:lpstr>
      <vt:lpstr>7-4 欧拉图与汉密尔顿图</vt:lpstr>
      <vt:lpstr>    实例</vt:lpstr>
      <vt:lpstr>7-4 欧拉图与汉密尔顿图</vt:lpstr>
      <vt:lpstr>实例</vt:lpstr>
      <vt:lpstr>7-4 欧拉图与汉密尔顿图</vt:lpstr>
      <vt:lpstr>7-4 欧拉图与汉密尔顿图</vt:lpstr>
      <vt:lpstr>7-4 欧拉图与汉密尔顿图</vt:lpstr>
      <vt:lpstr>7-4 欧拉图与汉密尔顿图</vt:lpstr>
      <vt:lpstr>7-4 欧拉图与汉密尔顿图</vt:lpstr>
      <vt:lpstr>7-4 欧拉图与汉密尔顿图</vt:lpstr>
      <vt:lpstr>7-4 欧拉图与汉密尔顿图</vt:lpstr>
      <vt:lpstr>7-4 欧拉图与汉密尔顿图</vt:lpstr>
      <vt:lpstr>7-4 欧拉图与汉密尔顿图</vt:lpstr>
      <vt:lpstr>7-4 欧拉图与汉密尔顿图</vt:lpstr>
      <vt:lpstr>判断是否是汉密尔顿图的可行方法</vt:lpstr>
      <vt:lpstr>判断是否是汉密尔顿图的可行方法(续)</vt:lpstr>
      <vt:lpstr>骑士巡游(Knight’s tour)</vt:lpstr>
      <vt:lpstr>7-4 欧拉图与汉密尔顿图</vt:lpstr>
      <vt:lpstr>7-4 欧拉图与汉密尔顿图</vt:lpstr>
      <vt:lpstr>7-4 欧拉图与汉密尔顿图</vt:lpstr>
      <vt:lpstr>7-4 欧拉图与汉密尔顿图</vt:lpstr>
      <vt:lpstr>7-4 欧拉图与汉密尔顿图</vt:lpstr>
      <vt:lpstr>格雷码(gray code)</vt:lpstr>
      <vt:lpstr>格雷码(续)</vt:lpstr>
    </vt:vector>
  </TitlesOfParts>
  <Company>ICBCOA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  图的基本概念</dc:title>
  <dc:creator>mhx</dc:creator>
  <cp:lastModifiedBy>芬迪</cp:lastModifiedBy>
  <cp:revision>179</cp:revision>
  <dcterms:created xsi:type="dcterms:W3CDTF">2006-12-30T03:01:00Z</dcterms:created>
  <dcterms:modified xsi:type="dcterms:W3CDTF">2021-06-15T04:55:09Z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952C60AF356F4848988366EB00FA574A</vt:lpwstr>
  </property>
  <property fmtid="{D5CDD505-2E9C-101B-9397-08002B2CF9AE}" pid="3" name="KSOProductBuildVer">
    <vt:lpwstr>2052-11.1.0.10577</vt:lpwstr>
  </property>
  <property fmtid="{D5CDD505-2E9C-101B-9397-08002B2CF9AE}" pid="4" name="KSOSaveFontToCloudKey">
    <vt:lpwstr>359078852_cloud</vt:lpwstr>
  </property>
</Properties>
</file>