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316" r:id="rId3"/>
    <p:sldId id="322" r:id="rId4"/>
    <p:sldId id="323" r:id="rId5"/>
    <p:sldId id="329" r:id="rId6"/>
    <p:sldId id="330" r:id="rId7"/>
    <p:sldId id="331" r:id="rId8"/>
    <p:sldId id="260" r:id="rId9"/>
    <p:sldId id="314" r:id="rId10"/>
    <p:sldId id="261" r:id="rId11"/>
    <p:sldId id="262" r:id="rId12"/>
    <p:sldId id="263" r:id="rId13"/>
    <p:sldId id="264" r:id="rId14"/>
    <p:sldId id="265" r:id="rId15"/>
    <p:sldId id="266" r:id="rId16"/>
    <p:sldId id="267" r:id="rId17"/>
    <p:sldId id="313" r:id="rId18"/>
    <p:sldId id="286" r:id="rId19"/>
    <p:sldId id="287" r:id="rId20"/>
    <p:sldId id="288" r:id="rId21"/>
    <p:sldId id="290" r:id="rId22"/>
    <p:sldId id="291" r:id="rId23"/>
    <p:sldId id="304" r:id="rId24"/>
    <p:sldId id="292" r:id="rId25"/>
    <p:sldId id="293" r:id="rId26"/>
    <p:sldId id="294" r:id="rId27"/>
    <p:sldId id="295" r:id="rId28"/>
    <p:sldId id="296" r:id="rId29"/>
    <p:sldId id="298" r:id="rId30"/>
    <p:sldId id="299" r:id="rId31"/>
    <p:sldId id="300" r:id="rId32"/>
    <p:sldId id="301" r:id="rId33"/>
    <p:sldId id="302" r:id="rId34"/>
    <p:sldId id="303" r:id="rId35"/>
    <p:sldId id="307" r:id="rId36"/>
    <p:sldId id="308" r:id="rId37"/>
    <p:sldId id="309" r:id="rId38"/>
    <p:sldId id="315" r:id="rId39"/>
    <p:sldId id="311" r:id="rId40"/>
    <p:sldId id="310" r:id="rId41"/>
    <p:sldId id="312" r:id="rId42"/>
    <p:sldId id="318" r:id="rId43"/>
    <p:sldId id="305" r:id="rId44"/>
    <p:sldId id="306" r:id="rId45"/>
    <p:sldId id="335" r:id="rId46"/>
    <p:sldId id="333" r:id="rId47"/>
    <p:sldId id="319" r:id="rId48"/>
    <p:sldId id="320" r:id="rId49"/>
    <p:sldId id="321" r:id="rId5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33CC"/>
    <a:srgbClr val="003399"/>
    <a:srgbClr val="D9FFFF"/>
    <a:srgbClr val="FFFFC1"/>
    <a:srgbClr val="3366CC"/>
    <a:srgbClr val="FECCBE"/>
    <a:srgbClr val="00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83"/>
    <p:restoredTop sz="94660"/>
  </p:normalViewPr>
  <p:slideViewPr>
    <p:cSldViewPr showGuides="1">
      <p:cViewPr varScale="1">
        <p:scale>
          <a:sx n="124" d="100"/>
          <a:sy n="124" d="100"/>
        </p:scale>
        <p:origin x="1164" y="96"/>
      </p:cViewPr>
      <p:guideLst>
        <p:guide orient="horz" pos="2160"/>
        <p:guide pos="285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A4D73BE-17F8-463A-85BB-097C786ADE5C}"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8"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1945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19458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1B56309-2FEC-4227-A13D-013B4E52B72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8" name="日期占位符 7"/>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3538"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353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4E63DB6-4FD6-4903-AE49-88C469B081B1}"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355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9.wmf"/><Relationship Id="rId7" Type="http://schemas.openxmlformats.org/officeDocument/2006/relationships/oleObject" Target="../embeddings/oleObject6.bin"/><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4" Type="http://schemas.openxmlformats.org/officeDocument/2006/relationships/vmlDrawing" Target="../drawings/vmlDrawing3.vml"/><Relationship Id="rId13" Type="http://schemas.openxmlformats.org/officeDocument/2006/relationships/slideLayout" Target="../slideLayouts/slideLayout12.xml"/><Relationship Id="rId12" Type="http://schemas.openxmlformats.org/officeDocument/2006/relationships/image" Target="../media/image11.wmf"/><Relationship Id="rId11" Type="http://schemas.openxmlformats.org/officeDocument/2006/relationships/oleObject" Target="../embeddings/oleObject8.bin"/><Relationship Id="rId10" Type="http://schemas.openxmlformats.org/officeDocument/2006/relationships/image" Target="../media/image10.wmf"/><Relationship Id="rId1"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3.xml"/><Relationship Id="rId4" Type="http://schemas.openxmlformats.org/officeDocument/2006/relationships/image" Target="../media/image13.wmf"/><Relationship Id="rId3" Type="http://schemas.openxmlformats.org/officeDocument/2006/relationships/oleObject" Target="../embeddings/oleObject10.bin"/><Relationship Id="rId2" Type="http://schemas.openxmlformats.org/officeDocument/2006/relationships/image" Target="../media/image12.wmf"/><Relationship Id="rId1"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4.xml"/><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4.xml"/><Relationship Id="rId4" Type="http://schemas.openxmlformats.org/officeDocument/2006/relationships/image" Target="../media/image21.wmf"/><Relationship Id="rId3" Type="http://schemas.openxmlformats.org/officeDocument/2006/relationships/oleObject" Target="../embeddings/oleObject14.bin"/><Relationship Id="rId2" Type="http://schemas.openxmlformats.org/officeDocument/2006/relationships/image" Target="../media/image20.wmf"/><Relationship Id="rId1"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4.xml"/><Relationship Id="rId2" Type="http://schemas.openxmlformats.org/officeDocument/2006/relationships/image" Target="../media/image22.wmf"/><Relationship Id="rId1"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8"/>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ea typeface="+mn-ea"/>
                <a:cs typeface="+mn-cs"/>
              </a:rPr>
            </a:fld>
            <a:endParaRPr lang="en-US" altLang="zh-CN" sz="1200" dirty="0">
              <a:latin typeface="Arial Black" panose="020B0A04020102020204" pitchFamily="34" charset="0"/>
              <a:ea typeface="+mn-ea"/>
              <a:cs typeface="+mn-cs"/>
            </a:endParaRPr>
          </a:p>
        </p:txBody>
      </p:sp>
      <p:sp>
        <p:nvSpPr>
          <p:cNvPr id="4099" name="Rectangle 2"/>
          <p:cNvSpPr>
            <a:spLocks noGrp="1"/>
          </p:cNvSpPr>
          <p:nvPr>
            <p:ph type="ctrTitle"/>
          </p:nvPr>
        </p:nvSpPr>
        <p:spPr/>
        <p:txBody>
          <a:bodyPr vert="horz" wrap="square" lIns="91440" tIns="45720" rIns="91440" bIns="45720" anchor="ctr" anchorCtr="0"/>
          <a:p>
            <a:pPr eaLnBrk="1" hangingPunct="1">
              <a:buClrTx/>
              <a:buSzTx/>
              <a:buFontTx/>
            </a:pPr>
            <a:r>
              <a:rPr lang="en-US" altLang="zh-CN" b="1" dirty="0">
                <a:solidFill>
                  <a:srgbClr val="000000"/>
                </a:solidFill>
                <a:latin typeface="+mj-lt"/>
                <a:ea typeface="+mj-ea"/>
                <a:cs typeface="+mj-cs"/>
              </a:rPr>
              <a:t>  </a:t>
            </a:r>
            <a:r>
              <a:rPr lang="en-US" altLang="zh-CN" sz="6000" b="1" dirty="0">
                <a:solidFill>
                  <a:srgbClr val="000000"/>
                </a:solidFill>
                <a:latin typeface="+mj-lt"/>
                <a:ea typeface="+mj-ea"/>
                <a:cs typeface="+mj-cs"/>
              </a:rPr>
              <a:t> </a:t>
            </a:r>
            <a:r>
              <a:rPr lang="zh-CN" altLang="en-US" sz="6000" b="1" dirty="0">
                <a:solidFill>
                  <a:srgbClr val="000000"/>
                </a:solidFill>
                <a:latin typeface="+mj-lt"/>
                <a:ea typeface="+mj-ea"/>
                <a:cs typeface="+mj-cs"/>
              </a:rPr>
              <a:t>集合论</a:t>
            </a:r>
            <a:endParaRPr lang="zh-CN" altLang="en-US" sz="6000" b="1" dirty="0">
              <a:solidFill>
                <a:srgbClr val="000000"/>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315" name="Rectangle 2"/>
          <p:cNvSpPr>
            <a:spLocks noGrp="1"/>
          </p:cNvSpPr>
          <p:nvPr>
            <p:ph type="title"/>
          </p:nvPr>
        </p:nvSpPr>
        <p:spPr/>
        <p:txBody>
          <a:bodyPr vert="horz" wrap="square" lIns="91440" tIns="45720" rIns="91440" bIns="45720" anchor="ctr" anchorCtr="0"/>
          <a:p>
            <a:pPr eaLnBrk="1" hangingPunct="1"/>
            <a:r>
              <a:rPr lang="zh-CN" altLang="en-US" b="1" dirty="0"/>
              <a:t>隶属关系的层次结构</a:t>
            </a:r>
            <a:endParaRPr lang="zh-CN" altLang="en-US" b="1" dirty="0"/>
          </a:p>
        </p:txBody>
      </p:sp>
      <p:sp>
        <p:nvSpPr>
          <p:cNvPr id="113667" name="Rectangle 3"/>
          <p:cNvSpPr>
            <a:spLocks noGrp="1"/>
          </p:cNvSpPr>
          <p:nvPr>
            <p:ph idx="1"/>
          </p:nvPr>
        </p:nvSpPr>
        <p:spPr>
          <a:xfrm>
            <a:off x="684213" y="1916113"/>
            <a:ext cx="3827462" cy="3886200"/>
          </a:xfrm>
        </p:spPr>
        <p:txBody>
          <a:bodyPr vert="horz" wrap="square" lIns="91440" tIns="45720" rIns="91440" bIns="45720" anchor="t" anchorCtr="0"/>
          <a:p>
            <a:pPr eaLnBrk="1" hangingPunct="1">
              <a:buNone/>
            </a:pPr>
            <a:r>
              <a:rPr lang="zh-CN" altLang="en-US" b="1" dirty="0">
                <a:solidFill>
                  <a:schemeClr val="bg2"/>
                </a:solidFill>
                <a:latin typeface="Times New Roman" panose="02020603050405020304" pitchFamily="18" charset="0"/>
              </a:rPr>
              <a:t>例 </a:t>
            </a:r>
            <a:r>
              <a:rPr lang="en-US" altLang="zh-CN" b="1" dirty="0">
                <a:solidFill>
                  <a:schemeClr val="bg2"/>
                </a:solidFill>
                <a:latin typeface="Times New Roman" panose="02020603050405020304" pitchFamily="18" charset="0"/>
              </a:rPr>
              <a:t>3.1</a:t>
            </a:r>
            <a:endParaRPr lang="en-US" altLang="zh-CN" b="1" dirty="0">
              <a:solidFill>
                <a:schemeClr val="bg2"/>
              </a:solidFill>
              <a:latin typeface="Times New Roman" panose="02020603050405020304" pitchFamily="18" charset="0"/>
            </a:endParaRPr>
          </a:p>
          <a:p>
            <a:pPr eaLnBrk="1" hangingPunct="1">
              <a:buNone/>
            </a:pP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b</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c</a:t>
            </a:r>
            <a:r>
              <a:rPr lang="en-US" altLang="zh-CN" b="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d</a:t>
            </a:r>
            <a:r>
              <a:rPr lang="en-US" altLang="zh-CN" b="1" dirty="0">
                <a:solidFill>
                  <a:schemeClr val="bg2"/>
                </a:solidFill>
                <a:latin typeface="Times New Roman" panose="02020603050405020304" pitchFamily="18" charset="0"/>
              </a:rPr>
              <a:t>}} }</a:t>
            </a:r>
            <a:endParaRPr lang="en-US" altLang="zh-CN" b="1" dirty="0">
              <a:solidFill>
                <a:schemeClr val="bg2"/>
              </a:solidFill>
              <a:latin typeface="Times New Roman" panose="02020603050405020304" pitchFamily="18" charset="0"/>
            </a:endParaRPr>
          </a:p>
          <a:p>
            <a:pPr eaLnBrk="1" hangingPunct="1">
              <a:buNone/>
            </a:pP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b</a:t>
            </a:r>
            <a:r>
              <a:rPr lang="en-US" altLang="zh-CN" b="1" dirty="0">
                <a:solidFill>
                  <a:schemeClr val="bg2"/>
                </a:solidFill>
                <a:latin typeface="Times New Roman" panose="02020603050405020304" pitchFamily="18" charset="0"/>
              </a:rPr>
              <a:t>,</a:t>
            </a:r>
            <a:r>
              <a:rPr lang="en-US" altLang="zh-CN" b="1" i="1" dirty="0">
                <a:solidFill>
                  <a:schemeClr val="bg2"/>
                </a:solidFill>
                <a:latin typeface="Times New Roman" panose="02020603050405020304" pitchFamily="18" charset="0"/>
              </a:rPr>
              <a:t>c</a:t>
            </a:r>
            <a:r>
              <a:rPr lang="en-US" altLang="zh-CN" b="1" dirty="0">
                <a:solidFill>
                  <a:schemeClr val="bg2"/>
                </a:solidFill>
                <a:latin typeface="Times New Roman" panose="02020603050405020304" pitchFamily="18" charset="0"/>
              </a:rPr>
              <a:t>}</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A</a:t>
            </a:r>
            <a:endParaRPr lang="en-US" altLang="zh-CN" b="1" i="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b="1" i="1" dirty="0">
                <a:solidFill>
                  <a:schemeClr val="bg2"/>
                </a:solidFill>
                <a:latin typeface="Times New Roman" panose="02020603050405020304" pitchFamily="18" charset="0"/>
                <a:sym typeface="Symbol" panose="05050102010706020507" pitchFamily="18" charset="2"/>
              </a:rPr>
              <a:t>b</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A</a:t>
            </a:r>
            <a:endParaRPr lang="en-US" altLang="zh-CN" b="1" i="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d</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A</a:t>
            </a:r>
            <a:endParaRPr lang="en-US" altLang="zh-CN" b="1" i="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d</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A</a:t>
            </a:r>
            <a:endParaRPr lang="en-US" altLang="zh-CN" b="1" i="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b="1" i="1" dirty="0">
                <a:solidFill>
                  <a:schemeClr val="bg2"/>
                </a:solidFill>
                <a:latin typeface="Times New Roman" panose="02020603050405020304" pitchFamily="18" charset="0"/>
                <a:sym typeface="Symbol" panose="05050102010706020507" pitchFamily="18" charset="2"/>
              </a:rPr>
              <a:t>d</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A</a:t>
            </a:r>
            <a:r>
              <a:rPr lang="en-US" altLang="zh-CN" b="1" dirty="0">
                <a:solidFill>
                  <a:schemeClr val="bg2"/>
                </a:solidFill>
                <a:latin typeface="Times New Roman" panose="02020603050405020304" pitchFamily="18" charset="0"/>
                <a:sym typeface="Symbol" panose="05050102010706020507" pitchFamily="18" charset="2"/>
              </a:rPr>
              <a:t> </a:t>
            </a:r>
            <a:endParaRPr lang="en-US" altLang="zh-CN" b="1" dirty="0">
              <a:solidFill>
                <a:schemeClr val="bg2"/>
              </a:solidFill>
              <a:latin typeface="Times New Roman" panose="02020603050405020304" pitchFamily="18" charset="0"/>
              <a:sym typeface="Symbol" panose="05050102010706020507" pitchFamily="18" charset="2"/>
            </a:endParaRPr>
          </a:p>
          <a:p>
            <a:pPr eaLnBrk="1" hangingPunct="1"/>
            <a:endParaRPr lang="en-US" altLang="zh-CN" b="1" dirty="0">
              <a:solidFill>
                <a:schemeClr val="bg2"/>
              </a:solidFill>
              <a:latin typeface="Times New Roman" panose="02020603050405020304" pitchFamily="18" charset="0"/>
            </a:endParaRPr>
          </a:p>
        </p:txBody>
      </p:sp>
      <p:pic>
        <p:nvPicPr>
          <p:cNvPr id="113668" name="Picture 4" descr="3"/>
          <p:cNvPicPr>
            <a:picLocks noChangeAspect="1"/>
          </p:cNvPicPr>
          <p:nvPr/>
        </p:nvPicPr>
        <p:blipFill>
          <a:blip r:embed="rId1"/>
          <a:stretch>
            <a:fillRect/>
          </a:stretch>
        </p:blipFill>
        <p:spPr>
          <a:xfrm>
            <a:off x="4725988" y="2005013"/>
            <a:ext cx="3725862" cy="38941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3667">
                                            <p:txEl>
                                              <p:charRg st="0" end="6"/>
                                            </p:txEl>
                                          </p:spTgt>
                                        </p:tgtEl>
                                        <p:attrNameLst>
                                          <p:attrName>style.visibility</p:attrName>
                                        </p:attrNameLst>
                                      </p:cBhvr>
                                      <p:to>
                                        <p:strVal val="visible"/>
                                      </p:to>
                                    </p:set>
                                    <p:anim calcmode="lin" valueType="num">
                                      <p:cBhvr additive="base">
                                        <p:cTn id="7" dur="500" fill="hold"/>
                                        <p:tgtEl>
                                          <p:spTgt spid="113667">
                                            <p:txEl>
                                              <p:charRg st="0"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charRg st="0" end="6"/>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3667">
                                            <p:txEl>
                                              <p:charRg st="6" end="31"/>
                                            </p:txEl>
                                          </p:spTgt>
                                        </p:tgtEl>
                                        <p:attrNameLst>
                                          <p:attrName>style.visibility</p:attrName>
                                        </p:attrNameLst>
                                      </p:cBhvr>
                                      <p:to>
                                        <p:strVal val="visible"/>
                                      </p:to>
                                    </p:set>
                                    <p:anim calcmode="lin" valueType="num">
                                      <p:cBhvr additive="base">
                                        <p:cTn id="11" dur="500" fill="hold"/>
                                        <p:tgtEl>
                                          <p:spTgt spid="113667">
                                            <p:txEl>
                                              <p:charRg st="6" end="3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3667">
                                            <p:txEl>
                                              <p:charRg st="6" end="3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3667">
                                            <p:txEl>
                                              <p:charRg st="31" end="39"/>
                                            </p:txEl>
                                          </p:spTgt>
                                        </p:tgtEl>
                                        <p:attrNameLst>
                                          <p:attrName>style.visibility</p:attrName>
                                        </p:attrNameLst>
                                      </p:cBhvr>
                                      <p:to>
                                        <p:strVal val="visible"/>
                                      </p:to>
                                    </p:set>
                                    <p:anim calcmode="lin" valueType="num">
                                      <p:cBhvr additive="base">
                                        <p:cTn id="15" dur="500" fill="hold"/>
                                        <p:tgtEl>
                                          <p:spTgt spid="113667">
                                            <p:txEl>
                                              <p:charRg st="31" end="3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3667">
                                            <p:txEl>
                                              <p:charRg st="31" end="39"/>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3667">
                                            <p:txEl>
                                              <p:charRg st="39" end="43"/>
                                            </p:txEl>
                                          </p:spTgt>
                                        </p:tgtEl>
                                        <p:attrNameLst>
                                          <p:attrName>style.visibility</p:attrName>
                                        </p:attrNameLst>
                                      </p:cBhvr>
                                      <p:to>
                                        <p:strVal val="visible"/>
                                      </p:to>
                                    </p:set>
                                    <p:anim calcmode="lin" valueType="num">
                                      <p:cBhvr additive="base">
                                        <p:cTn id="19" dur="500" fill="hold"/>
                                        <p:tgtEl>
                                          <p:spTgt spid="113667">
                                            <p:txEl>
                                              <p:charRg st="39" end="4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667">
                                            <p:txEl>
                                              <p:charRg st="39" end="4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3667">
                                            <p:txEl>
                                              <p:charRg st="43" end="51"/>
                                            </p:txEl>
                                          </p:spTgt>
                                        </p:tgtEl>
                                        <p:attrNameLst>
                                          <p:attrName>style.visibility</p:attrName>
                                        </p:attrNameLst>
                                      </p:cBhvr>
                                      <p:to>
                                        <p:strVal val="visible"/>
                                      </p:to>
                                    </p:set>
                                    <p:anim calcmode="lin" valueType="num">
                                      <p:cBhvr additive="base">
                                        <p:cTn id="23" dur="500" fill="hold"/>
                                        <p:tgtEl>
                                          <p:spTgt spid="113667">
                                            <p:txEl>
                                              <p:charRg st="43"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3667">
                                            <p:txEl>
                                              <p:charRg st="43"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3667">
                                            <p:txEl>
                                              <p:charRg st="51" end="57"/>
                                            </p:txEl>
                                          </p:spTgt>
                                        </p:tgtEl>
                                        <p:attrNameLst>
                                          <p:attrName>style.visibility</p:attrName>
                                        </p:attrNameLst>
                                      </p:cBhvr>
                                      <p:to>
                                        <p:strVal val="visible"/>
                                      </p:to>
                                    </p:set>
                                    <p:anim calcmode="lin" valueType="num">
                                      <p:cBhvr additive="base">
                                        <p:cTn id="27" dur="500" fill="hold"/>
                                        <p:tgtEl>
                                          <p:spTgt spid="113667">
                                            <p:txEl>
                                              <p:charRg st="51" end="5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3667">
                                            <p:txEl>
                                              <p:charRg st="51" end="57"/>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3667">
                                            <p:txEl>
                                              <p:charRg st="57" end="62"/>
                                            </p:txEl>
                                          </p:spTgt>
                                        </p:tgtEl>
                                        <p:attrNameLst>
                                          <p:attrName>style.visibility</p:attrName>
                                        </p:attrNameLst>
                                      </p:cBhvr>
                                      <p:to>
                                        <p:strVal val="visible"/>
                                      </p:to>
                                    </p:set>
                                    <p:anim calcmode="lin" valueType="num">
                                      <p:cBhvr additive="base">
                                        <p:cTn id="31" dur="500" fill="hold"/>
                                        <p:tgtEl>
                                          <p:spTgt spid="113667">
                                            <p:txEl>
                                              <p:charRg st="57" end="6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3667">
                                            <p:txEl>
                                              <p:charRg st="57" end="6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3668"/>
                                        </p:tgtEl>
                                        <p:attrNameLst>
                                          <p:attrName>style.visibility</p:attrName>
                                        </p:attrNameLst>
                                      </p:cBhvr>
                                      <p:to>
                                        <p:strVal val="visible"/>
                                      </p:to>
                                    </p:set>
                                    <p:anim calcmode="lin" valueType="num">
                                      <p:cBhvr additive="base">
                                        <p:cTn id="37" dur="500" fill="hold"/>
                                        <p:tgtEl>
                                          <p:spTgt spid="113668"/>
                                        </p:tgtEl>
                                        <p:attrNameLst>
                                          <p:attrName>ppt_x</p:attrName>
                                        </p:attrNameLst>
                                      </p:cBhvr>
                                      <p:tavLst>
                                        <p:tav tm="0">
                                          <p:val>
                                            <p:strVal val="#ppt_x"/>
                                          </p:val>
                                        </p:tav>
                                        <p:tav tm="100000">
                                          <p:val>
                                            <p:strVal val="#ppt_x"/>
                                          </p:val>
                                        </p:tav>
                                      </p:tavLst>
                                    </p:anim>
                                    <p:anim calcmode="lin" valueType="num">
                                      <p:cBhvr additive="base">
                                        <p:cTn id="38" dur="500" fill="hold"/>
                                        <p:tgtEl>
                                          <p:spTgt spid="113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339" name="Rectangle 2"/>
          <p:cNvSpPr>
            <a:spLocks noGrp="1"/>
          </p:cNvSpPr>
          <p:nvPr>
            <p:ph type="title"/>
          </p:nvPr>
        </p:nvSpPr>
        <p:spPr>
          <a:xfrm>
            <a:off x="539750" y="476250"/>
            <a:ext cx="8229600" cy="1371600"/>
          </a:xfrm>
        </p:spPr>
        <p:txBody>
          <a:bodyPr vert="horz" wrap="square" lIns="91440" tIns="45720" rIns="91440" bIns="45720" anchor="ctr" anchorCtr="0"/>
          <a:p>
            <a:pPr eaLnBrk="1" hangingPunct="1"/>
            <a:r>
              <a:rPr lang="zh-CN" altLang="en-US" b="1" dirty="0"/>
              <a:t>集合之间的关系</a:t>
            </a:r>
            <a:endParaRPr lang="zh-CN" altLang="en-US" b="1" dirty="0"/>
          </a:p>
        </p:txBody>
      </p:sp>
      <p:sp>
        <p:nvSpPr>
          <p:cNvPr id="14340" name="Rectangle 3"/>
          <p:cNvSpPr>
            <a:spLocks noGrp="1"/>
          </p:cNvSpPr>
          <p:nvPr>
            <p:ph idx="1"/>
          </p:nvPr>
        </p:nvSpPr>
        <p:spPr>
          <a:xfrm>
            <a:off x="395288" y="1700213"/>
            <a:ext cx="7848600" cy="4530725"/>
          </a:xfrm>
        </p:spPr>
        <p:txBody>
          <a:bodyPr vert="horz" wrap="square" lIns="91440" tIns="45720" rIns="91440" bIns="45720" anchor="t" anchorCtr="0"/>
          <a:p>
            <a:pPr eaLnBrk="1" hangingPunct="1">
              <a:buNone/>
            </a:pPr>
            <a:r>
              <a:rPr lang="en-US" altLang="zh-CN" sz="3400" dirty="0">
                <a:solidFill>
                  <a:srgbClr val="333300"/>
                </a:solidFill>
                <a:latin typeface="Times New Roman" panose="02020603050405020304" pitchFamily="18" charset="0"/>
              </a:rPr>
              <a:t>  </a:t>
            </a:r>
            <a:r>
              <a:rPr lang="zh-CN" altLang="en-US" sz="2800" b="1" dirty="0">
                <a:solidFill>
                  <a:srgbClr val="FF3300"/>
                </a:solidFill>
                <a:latin typeface="Times New Roman" panose="02020603050405020304" pitchFamily="18" charset="0"/>
              </a:rPr>
              <a:t>包含（子集）</a:t>
            </a:r>
            <a:r>
              <a:rPr lang="zh-CN" altLang="en-US"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 </a:t>
            </a:r>
            <a:r>
              <a:rPr lang="en-US" altLang="zh-CN" sz="2800" b="1" i="1" dirty="0">
                <a:solidFill>
                  <a:srgbClr val="333300"/>
                </a:solidFill>
                <a:latin typeface="Times New Roman" panose="02020603050405020304" pitchFamily="18" charset="0"/>
              </a:rPr>
              <a:t>x</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x</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x</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a:t>
            </a:r>
            <a:endParaRPr lang="en-US" altLang="zh-CN" sz="2800" b="1" i="1" dirty="0">
              <a:solidFill>
                <a:srgbClr val="333300"/>
              </a:solidFill>
              <a:latin typeface="Times New Roman" panose="02020603050405020304" pitchFamily="18" charset="0"/>
            </a:endParaRPr>
          </a:p>
          <a:p>
            <a:pPr eaLnBrk="1" hangingPunct="1">
              <a:buNone/>
            </a:pPr>
            <a:r>
              <a:rPr lang="en-US" altLang="zh-CN" sz="2800" b="1" dirty="0">
                <a:solidFill>
                  <a:srgbClr val="333300"/>
                </a:solidFill>
                <a:latin typeface="Times New Roman" panose="02020603050405020304" pitchFamily="18" charset="0"/>
              </a:rPr>
              <a:t>  </a:t>
            </a:r>
            <a:r>
              <a:rPr lang="zh-CN" altLang="en-US" sz="2800" b="1" dirty="0">
                <a:solidFill>
                  <a:srgbClr val="333300"/>
                </a:solidFill>
                <a:latin typeface="Times New Roman" panose="02020603050405020304" pitchFamily="18" charset="0"/>
              </a:rPr>
              <a:t>不包含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i="1" dirty="0">
                <a:solidFill>
                  <a:srgbClr val="333300"/>
                </a:solidFill>
                <a:latin typeface="Times New Roman" panose="02020603050405020304" pitchFamily="18" charset="0"/>
              </a:rPr>
              <a:t>x</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x</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x</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endParaRPr lang="en-US" altLang="zh-CN" sz="2800" b="1" dirty="0">
              <a:solidFill>
                <a:srgbClr val="333300"/>
              </a:solidFill>
              <a:latin typeface="Times New Roman" panose="02020603050405020304" pitchFamily="18" charset="0"/>
            </a:endParaRPr>
          </a:p>
          <a:p>
            <a:pPr eaLnBrk="1" hangingPunct="1">
              <a:buNone/>
            </a:pPr>
            <a:r>
              <a:rPr lang="en-US" altLang="zh-CN" sz="2800" b="1" dirty="0">
                <a:solidFill>
                  <a:srgbClr val="333300"/>
                </a:solidFill>
                <a:latin typeface="Times New Roman" panose="02020603050405020304" pitchFamily="18" charset="0"/>
              </a:rPr>
              <a:t>  </a:t>
            </a:r>
            <a:r>
              <a:rPr lang="zh-CN" altLang="en-US" sz="2800" b="1" dirty="0">
                <a:solidFill>
                  <a:srgbClr val="FF3300"/>
                </a:solidFill>
                <a:latin typeface="Times New Roman" panose="02020603050405020304" pitchFamily="18" charset="0"/>
              </a:rPr>
              <a:t>相等</a:t>
            </a:r>
            <a:r>
              <a:rPr lang="zh-CN" altLang="en-US" sz="2800" b="1" dirty="0">
                <a:solidFill>
                  <a:srgbClr val="333300"/>
                </a:solidFill>
                <a:latin typeface="Times New Roman" panose="02020603050405020304" pitchFamily="18" charset="0"/>
              </a:rPr>
              <a:t>      </a:t>
            </a:r>
            <a:r>
              <a:rPr lang="zh-CN" altLang="en-US" sz="2800" b="1" i="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endParaRPr lang="en-US" altLang="zh-CN" sz="2800" b="1" i="1" dirty="0">
              <a:solidFill>
                <a:srgbClr val="333300"/>
              </a:solidFill>
              <a:latin typeface="Times New Roman" panose="02020603050405020304" pitchFamily="18" charset="0"/>
            </a:endParaRPr>
          </a:p>
          <a:p>
            <a:pPr eaLnBrk="1" hangingPunct="1">
              <a:buNone/>
            </a:pPr>
            <a:r>
              <a:rPr lang="en-US" altLang="zh-CN" sz="2800" b="1" dirty="0">
                <a:solidFill>
                  <a:srgbClr val="333300"/>
                </a:solidFill>
                <a:latin typeface="Times New Roman" panose="02020603050405020304" pitchFamily="18" charset="0"/>
              </a:rPr>
              <a:t>  </a:t>
            </a:r>
            <a:r>
              <a:rPr lang="zh-CN" altLang="en-US" sz="2800" b="1" dirty="0">
                <a:solidFill>
                  <a:srgbClr val="333300"/>
                </a:solidFill>
                <a:latin typeface="Times New Roman" panose="02020603050405020304" pitchFamily="18" charset="0"/>
              </a:rPr>
              <a:t>不相等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B</a:t>
            </a:r>
            <a:endParaRPr lang="en-US" altLang="zh-CN" sz="2800" b="1" i="1" dirty="0">
              <a:solidFill>
                <a:srgbClr val="333300"/>
              </a:solidFill>
              <a:latin typeface="Times New Roman" panose="02020603050405020304" pitchFamily="18" charset="0"/>
            </a:endParaRPr>
          </a:p>
          <a:p>
            <a:pPr eaLnBrk="1" hangingPunct="1">
              <a:buNone/>
            </a:pPr>
            <a:r>
              <a:rPr lang="en-US" altLang="zh-CN" sz="2800" b="1" dirty="0">
                <a:solidFill>
                  <a:srgbClr val="333300"/>
                </a:solidFill>
                <a:latin typeface="Times New Roman" panose="02020603050405020304" pitchFamily="18" charset="0"/>
              </a:rPr>
              <a:t>  </a:t>
            </a:r>
            <a:r>
              <a:rPr lang="zh-CN" altLang="en-US" sz="2800" b="1" dirty="0">
                <a:solidFill>
                  <a:srgbClr val="FF3300"/>
                </a:solidFill>
                <a:latin typeface="Times New Roman" panose="02020603050405020304" pitchFamily="18" charset="0"/>
              </a:rPr>
              <a:t>真包含</a:t>
            </a:r>
            <a:r>
              <a:rPr lang="zh-CN" altLang="en-US" sz="2800" b="1" dirty="0">
                <a:solidFill>
                  <a:srgbClr val="333300"/>
                </a:solidFill>
                <a:latin typeface="Times New Roman" panose="02020603050405020304" pitchFamily="18" charset="0"/>
              </a:rPr>
              <a:t>        </a:t>
            </a:r>
            <a:r>
              <a:rPr lang="zh-CN" altLang="en-US" sz="2800" b="1" i="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B</a:t>
            </a:r>
            <a:r>
              <a:rPr lang="en-US" altLang="zh-CN" sz="2800" b="1" dirty="0">
                <a:solidFill>
                  <a:srgbClr val="333300"/>
                </a:solidFill>
                <a:latin typeface="Times New Roman" panose="02020603050405020304" pitchFamily="18" charset="0"/>
              </a:rPr>
              <a:t> </a:t>
            </a:r>
            <a:endParaRPr lang="en-US" altLang="zh-CN" sz="2800" b="1" i="1" dirty="0">
              <a:solidFill>
                <a:srgbClr val="333300"/>
              </a:solidFill>
              <a:latin typeface="Times New Roman" panose="02020603050405020304" pitchFamily="18" charset="0"/>
            </a:endParaRPr>
          </a:p>
          <a:p>
            <a:pPr eaLnBrk="1" hangingPunct="1">
              <a:buNone/>
            </a:pPr>
            <a:r>
              <a:rPr lang="en-US" altLang="zh-CN" sz="2800" b="1" dirty="0">
                <a:solidFill>
                  <a:srgbClr val="333300"/>
                </a:solidFill>
                <a:latin typeface="Times New Roman" panose="02020603050405020304" pitchFamily="18" charset="0"/>
              </a:rPr>
              <a:t>  </a:t>
            </a:r>
            <a:r>
              <a:rPr lang="zh-CN" altLang="en-US" sz="2800" b="1" dirty="0">
                <a:solidFill>
                  <a:srgbClr val="333300"/>
                </a:solidFill>
                <a:latin typeface="Times New Roman" panose="02020603050405020304" pitchFamily="18" charset="0"/>
              </a:rPr>
              <a:t>不真包含         </a:t>
            </a:r>
            <a:r>
              <a:rPr lang="zh-CN" altLang="en-US" sz="2800" b="1" i="1" dirty="0">
                <a:solidFill>
                  <a:srgbClr val="333300"/>
                </a:solidFill>
                <a:latin typeface="Times New Roman" panose="02020603050405020304" pitchFamily="18" charset="0"/>
              </a:rPr>
              <a:t>  </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a:t>
            </a:r>
            <a:r>
              <a:rPr lang="en-US" altLang="zh-CN" sz="2800" b="1" dirty="0">
                <a:solidFill>
                  <a:srgbClr val="333300"/>
                </a:solidFill>
                <a:latin typeface="Times New Roman" panose="02020603050405020304" pitchFamily="18" charset="0"/>
                <a:sym typeface="Symbol" panose="05050102010706020507" pitchFamily="18" charset="2"/>
              </a:rPr>
              <a:t> </a:t>
            </a:r>
            <a:r>
              <a:rPr lang="en-US" altLang="zh-CN" sz="2800" b="1" i="1" dirty="0">
                <a:solidFill>
                  <a:srgbClr val="333300"/>
                </a:solidFill>
                <a:latin typeface="Times New Roman" panose="02020603050405020304" pitchFamily="18" charset="0"/>
                <a:sym typeface="Symbol" panose="05050102010706020507" pitchFamily="18" charset="2"/>
              </a:rPr>
              <a:t>B</a:t>
            </a:r>
            <a:endParaRPr lang="en-US" altLang="zh-CN" sz="2800" b="1" i="1" dirty="0">
              <a:solidFill>
                <a:srgbClr val="333300"/>
              </a:solidFill>
              <a:latin typeface="Times New Roman" panose="02020603050405020304" pitchFamily="18" charset="0"/>
            </a:endParaRPr>
          </a:p>
          <a:p>
            <a:pPr eaLnBrk="1" hangingPunct="1">
              <a:buNone/>
            </a:pPr>
            <a:r>
              <a:rPr lang="en-US" altLang="zh-CN" sz="2800" b="1" dirty="0">
                <a:solidFill>
                  <a:srgbClr val="333300"/>
                </a:solidFill>
              </a:rPr>
              <a:t>  </a:t>
            </a:r>
            <a:r>
              <a:rPr lang="zh-CN" altLang="en-US" sz="2800" b="1" dirty="0">
                <a:solidFill>
                  <a:srgbClr val="333300"/>
                </a:solidFill>
              </a:rPr>
              <a:t>思考：   </a:t>
            </a:r>
            <a:r>
              <a:rPr lang="zh-CN" altLang="en-US" sz="2800" b="1" dirty="0">
                <a:solidFill>
                  <a:srgbClr val="333300"/>
                </a:solidFill>
                <a:sym typeface="Symbol" panose="05050102010706020507" pitchFamily="18" charset="2"/>
              </a:rPr>
              <a:t></a:t>
            </a:r>
            <a:r>
              <a:rPr lang="zh-CN" altLang="en-US" sz="2800" b="1" dirty="0">
                <a:solidFill>
                  <a:srgbClr val="333300"/>
                </a:solidFill>
              </a:rPr>
              <a:t> 和 </a:t>
            </a:r>
            <a:r>
              <a:rPr lang="zh-CN" altLang="en-US" sz="2800" b="1" dirty="0">
                <a:solidFill>
                  <a:srgbClr val="333300"/>
                </a:solidFill>
                <a:sym typeface="Symbol" panose="05050102010706020507" pitchFamily="18" charset="2"/>
              </a:rPr>
              <a:t></a:t>
            </a:r>
            <a:r>
              <a:rPr lang="zh-CN" altLang="en-US" sz="2800" b="1" dirty="0">
                <a:solidFill>
                  <a:srgbClr val="333300"/>
                </a:solidFill>
              </a:rPr>
              <a:t> 的定义  </a:t>
            </a:r>
            <a:endParaRPr lang="zh-CN" altLang="en-US" sz="2800" b="1" dirty="0">
              <a:solidFill>
                <a:srgbClr val="333300"/>
              </a:solidFill>
            </a:endParaRPr>
          </a:p>
          <a:p>
            <a:pPr eaLnBrk="1" hangingPunct="1">
              <a:buNone/>
            </a:pPr>
            <a:r>
              <a:rPr lang="zh-CN" altLang="en-US" sz="2800" b="1" dirty="0">
                <a:solidFill>
                  <a:srgbClr val="333300"/>
                </a:solidFill>
              </a:rPr>
              <a:t>  注意 </a:t>
            </a:r>
            <a:r>
              <a:rPr lang="zh-CN" altLang="en-US" sz="2800" b="1" dirty="0">
                <a:solidFill>
                  <a:srgbClr val="333300"/>
                </a:solidFill>
                <a:sym typeface="Symbol" panose="05050102010706020507" pitchFamily="18" charset="2"/>
              </a:rPr>
              <a:t> </a:t>
            </a:r>
            <a:r>
              <a:rPr lang="zh-CN" altLang="en-US" sz="2800" b="1" dirty="0">
                <a:solidFill>
                  <a:srgbClr val="333300"/>
                </a:solidFill>
              </a:rPr>
              <a:t>和 </a:t>
            </a:r>
            <a:r>
              <a:rPr lang="zh-CN" altLang="en-US" sz="2800" b="1" dirty="0">
                <a:solidFill>
                  <a:srgbClr val="333300"/>
                </a:solidFill>
                <a:sym typeface="Symbol" panose="05050102010706020507" pitchFamily="18" charset="2"/>
              </a:rPr>
              <a:t> </a:t>
            </a:r>
            <a:r>
              <a:rPr lang="zh-CN" altLang="en-US" sz="2800" b="1" dirty="0">
                <a:solidFill>
                  <a:srgbClr val="333300"/>
                </a:solidFill>
              </a:rPr>
              <a:t>是不同层次的问题</a:t>
            </a:r>
            <a:endParaRPr lang="zh-CN" altLang="en-US" sz="2800" b="1" dirty="0">
              <a:solidFill>
                <a:srgbClr val="333300"/>
              </a:solidFill>
            </a:endParaRPr>
          </a:p>
          <a:p>
            <a:pPr eaLnBrk="1" hangingPunct="1"/>
            <a:endParaRPr lang="en-US" altLang="zh-CN" sz="2800" b="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5363" name="Rectangle 2"/>
          <p:cNvSpPr>
            <a:spLocks noGrp="1"/>
          </p:cNvSpPr>
          <p:nvPr>
            <p:ph type="title"/>
          </p:nvPr>
        </p:nvSpPr>
        <p:spPr>
          <a:xfrm>
            <a:off x="468313" y="260350"/>
            <a:ext cx="8229600" cy="1371600"/>
          </a:xfrm>
        </p:spPr>
        <p:txBody>
          <a:bodyPr vert="horz" wrap="square" lIns="91440" tIns="45720" rIns="91440" bIns="45720" anchor="ctr" anchorCtr="0"/>
          <a:p>
            <a:pPr eaLnBrk="1" hangingPunct="1"/>
            <a:r>
              <a:rPr lang="zh-CN" altLang="en-US" b="1" dirty="0"/>
              <a:t>空集与全集</a:t>
            </a:r>
            <a:endParaRPr lang="zh-CN" altLang="en-US" b="1" dirty="0"/>
          </a:p>
        </p:txBody>
      </p:sp>
      <p:sp>
        <p:nvSpPr>
          <p:cNvPr id="15364" name="Rectangle 3"/>
          <p:cNvSpPr>
            <a:spLocks noGrp="1"/>
          </p:cNvSpPr>
          <p:nvPr>
            <p:ph idx="1"/>
          </p:nvPr>
        </p:nvSpPr>
        <p:spPr>
          <a:xfrm>
            <a:off x="684213" y="1628775"/>
            <a:ext cx="7991475" cy="4537075"/>
          </a:xfrm>
        </p:spPr>
        <p:txBody>
          <a:bodyPr vert="horz" wrap="square" lIns="91440" tIns="45720" rIns="91440" bIns="45720" anchor="t" anchorCtr="0"/>
          <a:p>
            <a:pPr eaLnBrk="1" hangingPunct="1">
              <a:lnSpc>
                <a:spcPct val="90000"/>
              </a:lnSpc>
              <a:buNone/>
            </a:pPr>
            <a:r>
              <a:rPr lang="zh-CN" altLang="en-US" sz="2400" b="1" dirty="0">
                <a:solidFill>
                  <a:srgbClr val="FF3300"/>
                </a:solidFill>
              </a:rPr>
              <a:t>空集 </a:t>
            </a:r>
            <a:r>
              <a:rPr lang="zh-CN" altLang="en-US" sz="2400" b="1" dirty="0">
                <a:solidFill>
                  <a:srgbClr val="FF3300"/>
                </a:solidFill>
                <a:latin typeface="Times New Roman" panose="02020603050405020304" pitchFamily="18" charset="0"/>
                <a:sym typeface="Symbol" panose="05050102010706020507" pitchFamily="18" charset="2"/>
              </a:rPr>
              <a:t></a:t>
            </a:r>
            <a:r>
              <a:rPr lang="zh-CN" altLang="en-US" sz="2400" b="1" dirty="0">
                <a:solidFill>
                  <a:srgbClr val="333300"/>
                </a:solidFill>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不含任何元素的集合</a:t>
            </a:r>
            <a:endParaRPr lang="zh-CN" altLang="en-US" sz="2400" b="1" dirty="0">
              <a:sym typeface="Symbol" panose="05050102010706020507" pitchFamily="18" charset="2"/>
            </a:endParaRPr>
          </a:p>
          <a:p>
            <a:pPr eaLnBrk="1" hangingPunct="1">
              <a:lnSpc>
                <a:spcPct val="90000"/>
              </a:lnSpc>
              <a:buNone/>
            </a:pPr>
            <a:r>
              <a:rPr lang="zh-CN" altLang="en-US" sz="2400" b="1" dirty="0">
                <a:solidFill>
                  <a:schemeClr val="bg2"/>
                </a:solidFill>
                <a:sym typeface="Symbol" panose="05050102010706020507" pitchFamily="18" charset="2"/>
              </a:rPr>
              <a:t>实例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x</a:t>
            </a:r>
            <a:r>
              <a:rPr lang="en-US" altLang="zh-CN" sz="2400" b="1" dirty="0">
                <a:solidFill>
                  <a:schemeClr val="bg2"/>
                </a:solidFill>
                <a:latin typeface="Times New Roman" panose="02020603050405020304" pitchFamily="18" charset="0"/>
                <a:sym typeface="Symbol" panose="05050102010706020507" pitchFamily="18" charset="2"/>
              </a:rPr>
              <a:t> | </a:t>
            </a:r>
            <a:r>
              <a:rPr lang="en-US" altLang="zh-CN" sz="2400" b="1" i="1" dirty="0">
                <a:solidFill>
                  <a:schemeClr val="bg2"/>
                </a:solidFill>
                <a:latin typeface="Times New Roman" panose="02020603050405020304" pitchFamily="18" charset="0"/>
                <a:sym typeface="Symbol" panose="05050102010706020507" pitchFamily="18" charset="2"/>
              </a:rPr>
              <a:t>x</a:t>
            </a:r>
            <a:r>
              <a:rPr lang="en-US" altLang="zh-CN" sz="2400" b="1" baseline="30000" dirty="0">
                <a:solidFill>
                  <a:schemeClr val="bg2"/>
                </a:solidFill>
                <a:latin typeface="Times New Roman" panose="02020603050405020304" pitchFamily="18" charset="0"/>
                <a:sym typeface="Symbol" panose="05050102010706020507" pitchFamily="18" charset="2"/>
              </a:rPr>
              <a:t>2</a:t>
            </a:r>
            <a:r>
              <a:rPr lang="en-US" altLang="zh-CN" sz="2400" b="1" dirty="0">
                <a:solidFill>
                  <a:schemeClr val="bg2"/>
                </a:solidFill>
                <a:latin typeface="Times New Roman" panose="02020603050405020304" pitchFamily="18" charset="0"/>
                <a:sym typeface="Symbol" panose="05050102010706020507" pitchFamily="18" charset="2"/>
              </a:rPr>
              <a:t>+1=0</a:t>
            </a:r>
            <a:r>
              <a:rPr lang="en-US" altLang="zh-CN" sz="2400" b="1" i="1" dirty="0">
                <a:solidFill>
                  <a:schemeClr val="bg2"/>
                </a:solidFill>
                <a:latin typeface="Times New Roman" panose="02020603050405020304" pitchFamily="18" charset="0"/>
                <a:sym typeface="Symbol" panose="05050102010706020507" pitchFamily="18" charset="2"/>
              </a:rPr>
              <a:t>x</a:t>
            </a:r>
            <a:r>
              <a:rPr lang="en-US" altLang="zh-CN" sz="2400" b="1" dirty="0">
                <a:solidFill>
                  <a:schemeClr val="bg2"/>
                </a:solidFill>
                <a:latin typeface="Times New Roman" panose="02020603050405020304" pitchFamily="18" charset="0"/>
                <a:sym typeface="Symbol" panose="05050102010706020507" pitchFamily="18" charset="2"/>
              </a:rPr>
              <a:t>R} </a:t>
            </a:r>
            <a:r>
              <a:rPr lang="zh-CN" altLang="en-US" sz="2400" b="1" dirty="0">
                <a:solidFill>
                  <a:schemeClr val="bg2"/>
                </a:solidFill>
                <a:latin typeface="Times New Roman" panose="02020603050405020304" pitchFamily="18" charset="0"/>
                <a:sym typeface="Symbol" panose="05050102010706020507" pitchFamily="18" charset="2"/>
              </a:rPr>
              <a:t>就是空集</a:t>
            </a:r>
            <a:endParaRPr lang="zh-CN" altLang="en-US" sz="2400" b="1" dirty="0">
              <a:solidFill>
                <a:schemeClr val="bg2"/>
              </a:solidFill>
              <a:latin typeface="Times New Roman" panose="02020603050405020304" pitchFamily="18" charset="0"/>
              <a:sym typeface="Symbol" panose="05050102010706020507" pitchFamily="18" charset="2"/>
            </a:endParaRPr>
          </a:p>
          <a:p>
            <a:pPr eaLnBrk="1" hangingPunct="1">
              <a:lnSpc>
                <a:spcPct val="90000"/>
              </a:lnSpc>
              <a:buNone/>
            </a:pPr>
            <a:endParaRPr lang="zh-CN" altLang="en-US" sz="2400" b="1" dirty="0">
              <a:solidFill>
                <a:srgbClr val="FF3300"/>
              </a:solidFill>
              <a:sym typeface="Symbol" panose="05050102010706020507" pitchFamily="18" charset="2"/>
            </a:endParaRPr>
          </a:p>
          <a:p>
            <a:pPr eaLnBrk="1" hangingPunct="1">
              <a:lnSpc>
                <a:spcPct val="90000"/>
              </a:lnSpc>
              <a:buNone/>
            </a:pPr>
            <a:r>
              <a:rPr lang="zh-CN" altLang="en-US" sz="2400" b="1" dirty="0">
                <a:solidFill>
                  <a:srgbClr val="FF3300"/>
                </a:solidFill>
                <a:sym typeface="Symbol" panose="05050102010706020507" pitchFamily="18" charset="2"/>
              </a:rPr>
              <a:t>定理   </a:t>
            </a:r>
            <a:r>
              <a:rPr lang="zh-CN" altLang="en-US" sz="2400" b="1" dirty="0">
                <a:sym typeface="Symbol" panose="05050102010706020507" pitchFamily="18" charset="2"/>
              </a:rPr>
              <a:t>空集是任何集合的子集</a:t>
            </a:r>
            <a:endParaRPr lang="zh-CN" altLang="en-US" sz="2400" b="1" dirty="0">
              <a:sym typeface="Symbol" panose="05050102010706020507" pitchFamily="18" charset="2"/>
            </a:endParaRPr>
          </a:p>
          <a:p>
            <a:pPr eaLnBrk="1" hangingPunct="1">
              <a:lnSpc>
                <a:spcPct val="90000"/>
              </a:lnSpc>
              <a:buNone/>
            </a:pPr>
            <a:r>
              <a:rPr lang="zh-CN" altLang="en-US" sz="2400" b="1" dirty="0">
                <a:solidFill>
                  <a:srgbClr val="333300"/>
                </a:solidFill>
                <a:sym typeface="Symbol" panose="05050102010706020507" pitchFamily="18" charset="2"/>
              </a:rPr>
              <a:t>           </a:t>
            </a:r>
            <a:r>
              <a:rPr lang="zh-CN" altLang="en-US" sz="2400" b="1" dirty="0">
                <a:solidFill>
                  <a:srgbClr val="333300"/>
                </a:solidFill>
                <a:latin typeface="Times New Roman" panose="02020603050405020304" pitchFamily="18" charset="0"/>
                <a:sym typeface="Symbol" panose="05050102010706020507" pitchFamily="18" charset="2"/>
              </a:rPr>
              <a:t></a:t>
            </a:r>
            <a:r>
              <a:rPr lang="en-US" altLang="zh-CN" sz="2400" b="1" i="1" dirty="0">
                <a:solidFill>
                  <a:srgbClr val="333300"/>
                </a:solidFill>
                <a:latin typeface="Times New Roman" panose="02020603050405020304" pitchFamily="18" charset="0"/>
                <a:sym typeface="Symbol" panose="05050102010706020507" pitchFamily="18" charset="2"/>
              </a:rPr>
              <a:t>A</a:t>
            </a:r>
            <a:r>
              <a:rPr lang="en-US" altLang="zh-CN" sz="2400" b="1" dirty="0">
                <a:solidFill>
                  <a:srgbClr val="333300"/>
                </a:solidFill>
                <a:latin typeface="Times New Roman" panose="02020603050405020304" pitchFamily="18" charset="0"/>
                <a:sym typeface="Symbol" panose="05050102010706020507" pitchFamily="18" charset="2"/>
              </a:rPr>
              <a:t>  </a:t>
            </a:r>
            <a:r>
              <a:rPr lang="en-US" altLang="zh-CN" sz="2400" b="1" i="1" dirty="0">
                <a:solidFill>
                  <a:srgbClr val="333300"/>
                </a:solidFill>
                <a:latin typeface="Times New Roman" panose="02020603050405020304" pitchFamily="18" charset="0"/>
                <a:sym typeface="Symbol" panose="05050102010706020507" pitchFamily="18" charset="2"/>
              </a:rPr>
              <a:t>x</a:t>
            </a:r>
            <a:r>
              <a:rPr lang="en-US" altLang="zh-CN" sz="2400" b="1" dirty="0">
                <a:solidFill>
                  <a:srgbClr val="333300"/>
                </a:solidFill>
                <a:latin typeface="Times New Roman" panose="02020603050405020304" pitchFamily="18" charset="0"/>
                <a:sym typeface="Symbol" panose="05050102010706020507" pitchFamily="18" charset="2"/>
              </a:rPr>
              <a:t> (</a:t>
            </a:r>
            <a:r>
              <a:rPr lang="en-US" altLang="zh-CN" sz="2400" b="1" i="1" dirty="0">
                <a:solidFill>
                  <a:srgbClr val="333300"/>
                </a:solidFill>
                <a:latin typeface="Times New Roman" panose="02020603050405020304" pitchFamily="18" charset="0"/>
                <a:sym typeface="Symbol" panose="05050102010706020507" pitchFamily="18" charset="2"/>
              </a:rPr>
              <a:t>x</a:t>
            </a:r>
            <a:r>
              <a:rPr lang="en-US" altLang="zh-CN" sz="2400" b="1" dirty="0">
                <a:solidFill>
                  <a:srgbClr val="333300"/>
                </a:solidFill>
                <a:latin typeface="Times New Roman" panose="02020603050405020304" pitchFamily="18" charset="0"/>
                <a:sym typeface="Symbol" panose="05050102010706020507" pitchFamily="18" charset="2"/>
              </a:rPr>
              <a:t></a:t>
            </a:r>
            <a:r>
              <a:rPr lang="en-US" altLang="zh-CN" sz="2400" b="1" i="1" dirty="0">
                <a:solidFill>
                  <a:srgbClr val="333300"/>
                </a:solidFill>
                <a:latin typeface="Times New Roman" panose="02020603050405020304" pitchFamily="18" charset="0"/>
                <a:sym typeface="Symbol" panose="05050102010706020507" pitchFamily="18" charset="2"/>
              </a:rPr>
              <a:t>x</a:t>
            </a:r>
            <a:r>
              <a:rPr lang="en-US" altLang="zh-CN" sz="2400" b="1" dirty="0">
                <a:solidFill>
                  <a:srgbClr val="333300"/>
                </a:solidFill>
                <a:latin typeface="Times New Roman" panose="02020603050405020304" pitchFamily="18" charset="0"/>
                <a:sym typeface="Symbol" panose="05050102010706020507" pitchFamily="18" charset="2"/>
              </a:rPr>
              <a:t></a:t>
            </a:r>
            <a:r>
              <a:rPr lang="en-US" altLang="zh-CN" sz="2400" b="1" i="1" dirty="0">
                <a:solidFill>
                  <a:srgbClr val="333300"/>
                </a:solidFill>
                <a:latin typeface="Times New Roman" panose="02020603050405020304" pitchFamily="18" charset="0"/>
                <a:sym typeface="Symbol" panose="05050102010706020507" pitchFamily="18" charset="2"/>
              </a:rPr>
              <a:t>A</a:t>
            </a:r>
            <a:r>
              <a:rPr lang="en-US" altLang="zh-CN" sz="2400" b="1" dirty="0">
                <a:solidFill>
                  <a:srgbClr val="333300"/>
                </a:solidFill>
                <a:latin typeface="Times New Roman" panose="02020603050405020304" pitchFamily="18" charset="0"/>
                <a:sym typeface="Symbol" panose="05050102010706020507" pitchFamily="18" charset="2"/>
              </a:rPr>
              <a:t>) </a:t>
            </a:r>
            <a:r>
              <a:rPr lang="en-US" altLang="zh-CN" sz="2400" b="1" i="1" dirty="0">
                <a:solidFill>
                  <a:srgbClr val="333300"/>
                </a:solidFill>
                <a:latin typeface="Times New Roman" panose="02020603050405020304" pitchFamily="18" charset="0"/>
                <a:sym typeface="Symbol" panose="05050102010706020507" pitchFamily="18" charset="2"/>
              </a:rPr>
              <a:t>T</a:t>
            </a:r>
            <a:r>
              <a:rPr lang="en-US" altLang="zh-CN" sz="2400" b="1" dirty="0">
                <a:solidFill>
                  <a:srgbClr val="333300"/>
                </a:solidFill>
                <a:sym typeface="Symbol" panose="05050102010706020507" pitchFamily="18" charset="2"/>
              </a:rPr>
              <a:t>    </a:t>
            </a:r>
            <a:endParaRPr lang="en-US" altLang="zh-CN" sz="2400" b="1" dirty="0">
              <a:solidFill>
                <a:srgbClr val="333300"/>
              </a:solidFill>
              <a:sym typeface="Symbol" panose="05050102010706020507" pitchFamily="18" charset="2"/>
            </a:endParaRPr>
          </a:p>
          <a:p>
            <a:pPr eaLnBrk="1" hangingPunct="1">
              <a:lnSpc>
                <a:spcPct val="90000"/>
              </a:lnSpc>
              <a:buNone/>
            </a:pPr>
            <a:r>
              <a:rPr lang="zh-CN" altLang="en-US" sz="2400" b="1" dirty="0">
                <a:solidFill>
                  <a:srgbClr val="FF3300"/>
                </a:solidFill>
                <a:sym typeface="Symbol" panose="05050102010706020507" pitchFamily="18" charset="2"/>
              </a:rPr>
              <a:t>推论  </a:t>
            </a:r>
            <a:r>
              <a:rPr lang="zh-CN" altLang="en-US" sz="2400" b="1" dirty="0">
                <a:sym typeface="Symbol" panose="05050102010706020507" pitchFamily="18" charset="2"/>
              </a:rPr>
              <a:t>空集是惟一的</a:t>
            </a:r>
            <a:r>
              <a:rPr lang="en-US" altLang="zh-CN" sz="2400" b="1" dirty="0">
                <a:sym typeface="Symbol" panose="05050102010706020507" pitchFamily="18" charset="2"/>
              </a:rPr>
              <a:t>.</a:t>
            </a:r>
            <a:endParaRPr lang="en-US" altLang="zh-CN" sz="2400" b="1" dirty="0">
              <a:sym typeface="Symbol" panose="05050102010706020507" pitchFamily="18" charset="2"/>
            </a:endParaRPr>
          </a:p>
          <a:p>
            <a:pPr eaLnBrk="1" hangingPunct="1">
              <a:lnSpc>
                <a:spcPct val="90000"/>
              </a:lnSpc>
              <a:buNone/>
            </a:pPr>
            <a:r>
              <a:rPr lang="zh-CN" altLang="en-US" sz="2400" b="1" dirty="0">
                <a:sym typeface="Symbol" panose="05050102010706020507" pitchFamily="18" charset="2"/>
              </a:rPr>
              <a:t>证     </a:t>
            </a:r>
            <a:r>
              <a:rPr lang="zh-CN" altLang="en-US" sz="2400" b="1" dirty="0">
                <a:solidFill>
                  <a:srgbClr val="FF3300"/>
                </a:solidFill>
                <a:sym typeface="Symbol" panose="05050102010706020507" pitchFamily="18" charset="2"/>
              </a:rPr>
              <a:t> </a:t>
            </a:r>
            <a:r>
              <a:rPr lang="zh-CN" altLang="en-US" sz="2400" b="1" dirty="0">
                <a:solidFill>
                  <a:schemeClr val="tx2"/>
                </a:solidFill>
                <a:sym typeface="Symbol" panose="05050102010706020507" pitchFamily="18" charset="2"/>
              </a:rPr>
              <a:t>假设存在</a:t>
            </a:r>
            <a:r>
              <a:rPr lang="en-US" altLang="zh-CN" sz="2400" b="1" baseline="-25000" dirty="0">
                <a:solidFill>
                  <a:schemeClr val="tx2"/>
                </a:solidFill>
                <a:sym typeface="Symbol" panose="05050102010706020507" pitchFamily="18" charset="2"/>
              </a:rPr>
              <a:t>1</a:t>
            </a:r>
            <a:r>
              <a:rPr lang="zh-CN" altLang="en-US" sz="2400" b="1" dirty="0">
                <a:solidFill>
                  <a:schemeClr val="tx2"/>
                </a:solidFill>
                <a:sym typeface="Symbol" panose="05050102010706020507" pitchFamily="18" charset="2"/>
              </a:rPr>
              <a:t>和</a:t>
            </a:r>
            <a:r>
              <a:rPr lang="en-US" altLang="zh-CN" sz="2400" b="1" baseline="-25000" dirty="0">
                <a:solidFill>
                  <a:schemeClr val="tx2"/>
                </a:solidFill>
                <a:sym typeface="Symbol" panose="05050102010706020507" pitchFamily="18" charset="2"/>
              </a:rPr>
              <a:t>2</a:t>
            </a:r>
            <a:r>
              <a:rPr lang="zh-CN" altLang="en-US" sz="2400" b="1" dirty="0">
                <a:solidFill>
                  <a:schemeClr val="tx2"/>
                </a:solidFill>
                <a:sym typeface="Symbol" panose="05050102010706020507" pitchFamily="18" charset="2"/>
              </a:rPr>
              <a:t>，则</a:t>
            </a:r>
            <a:r>
              <a:rPr lang="en-US" altLang="zh-CN" sz="2400" b="1" baseline="-25000" dirty="0">
                <a:solidFill>
                  <a:schemeClr val="tx2"/>
                </a:solidFill>
                <a:sym typeface="Symbol" panose="05050102010706020507" pitchFamily="18" charset="2"/>
              </a:rPr>
              <a:t>1</a:t>
            </a:r>
            <a:r>
              <a:rPr lang="en-US" altLang="zh-CN" sz="2400" b="1" dirty="0">
                <a:solidFill>
                  <a:schemeClr val="tx2"/>
                </a:solidFill>
                <a:sym typeface="Symbol" panose="05050102010706020507" pitchFamily="18" charset="2"/>
              </a:rPr>
              <a:t></a:t>
            </a:r>
            <a:r>
              <a:rPr lang="en-US" altLang="zh-CN" sz="2400" b="1" baseline="-25000" dirty="0">
                <a:solidFill>
                  <a:schemeClr val="tx2"/>
                </a:solidFill>
                <a:sym typeface="Symbol" panose="05050102010706020507" pitchFamily="18" charset="2"/>
              </a:rPr>
              <a:t>2 </a:t>
            </a:r>
            <a:r>
              <a:rPr lang="zh-CN" altLang="en-US" sz="2400" b="1" dirty="0">
                <a:solidFill>
                  <a:schemeClr val="tx2"/>
                </a:solidFill>
                <a:sym typeface="Symbol" panose="05050102010706020507" pitchFamily="18" charset="2"/>
              </a:rPr>
              <a:t>且</a:t>
            </a:r>
            <a:r>
              <a:rPr lang="en-US" altLang="zh-CN" sz="2400" b="1" baseline="-25000" dirty="0">
                <a:solidFill>
                  <a:schemeClr val="tx2"/>
                </a:solidFill>
                <a:sym typeface="Symbol" panose="05050102010706020507" pitchFamily="18" charset="2"/>
              </a:rPr>
              <a:t>2</a:t>
            </a:r>
            <a:r>
              <a:rPr lang="en-US" altLang="zh-CN" sz="2400" b="1" dirty="0">
                <a:solidFill>
                  <a:schemeClr val="tx2"/>
                </a:solidFill>
                <a:sym typeface="Symbol" panose="05050102010706020507" pitchFamily="18" charset="2"/>
              </a:rPr>
              <a:t></a:t>
            </a:r>
            <a:r>
              <a:rPr lang="en-US" altLang="zh-CN" sz="2400" b="1" baseline="-25000" dirty="0">
                <a:solidFill>
                  <a:schemeClr val="tx2"/>
                </a:solidFill>
                <a:sym typeface="Symbol" panose="05050102010706020507" pitchFamily="18" charset="2"/>
              </a:rPr>
              <a:t>1</a:t>
            </a:r>
            <a:r>
              <a:rPr lang="zh-CN" altLang="en-US" sz="2400" b="1" dirty="0">
                <a:solidFill>
                  <a:schemeClr val="tx2"/>
                </a:solidFill>
                <a:sym typeface="Symbol" panose="05050102010706020507" pitchFamily="18" charset="2"/>
              </a:rPr>
              <a:t>，因此</a:t>
            </a:r>
            <a:r>
              <a:rPr lang="en-US" altLang="zh-CN" sz="2400" b="1" baseline="-25000" dirty="0">
                <a:solidFill>
                  <a:schemeClr val="tx2"/>
                </a:solidFill>
                <a:sym typeface="Symbol" panose="05050102010706020507" pitchFamily="18" charset="2"/>
              </a:rPr>
              <a:t>1</a:t>
            </a:r>
            <a:r>
              <a:rPr lang="en-US" altLang="zh-CN" sz="2400" b="1" dirty="0">
                <a:solidFill>
                  <a:schemeClr val="tx2"/>
                </a:solidFill>
                <a:sym typeface="Symbol" panose="05050102010706020507" pitchFamily="18" charset="2"/>
              </a:rPr>
              <a:t>=</a:t>
            </a:r>
            <a:r>
              <a:rPr lang="en-US" altLang="zh-CN" sz="2400" b="1" baseline="-25000" dirty="0">
                <a:solidFill>
                  <a:schemeClr val="tx2"/>
                </a:solidFill>
                <a:sym typeface="Symbol" panose="05050102010706020507" pitchFamily="18" charset="2"/>
              </a:rPr>
              <a:t>2</a:t>
            </a:r>
            <a:endParaRPr lang="en-US" altLang="zh-CN" sz="2400" b="1" dirty="0">
              <a:solidFill>
                <a:schemeClr val="tx2"/>
              </a:solidFill>
              <a:sym typeface="Symbol" panose="05050102010706020507" pitchFamily="18" charset="2"/>
            </a:endParaRPr>
          </a:p>
          <a:p>
            <a:pPr eaLnBrk="1" hangingPunct="1">
              <a:lnSpc>
                <a:spcPct val="90000"/>
              </a:lnSpc>
              <a:buNone/>
            </a:pPr>
            <a:endParaRPr lang="en-US" altLang="zh-CN" sz="2400" b="1" dirty="0">
              <a:solidFill>
                <a:srgbClr val="FF3300"/>
              </a:solidFill>
              <a:sym typeface="Symbol" panose="05050102010706020507" pitchFamily="18" charset="2"/>
            </a:endParaRPr>
          </a:p>
          <a:p>
            <a:pPr eaLnBrk="1" hangingPunct="1">
              <a:lnSpc>
                <a:spcPct val="90000"/>
              </a:lnSpc>
              <a:buNone/>
            </a:pPr>
            <a:r>
              <a:rPr lang="zh-CN" altLang="en-US" sz="2400" b="1" dirty="0">
                <a:solidFill>
                  <a:srgbClr val="FF3300"/>
                </a:solidFill>
                <a:sym typeface="Symbol" panose="05050102010706020507" pitchFamily="18" charset="2"/>
              </a:rPr>
              <a:t>全集 </a:t>
            </a:r>
            <a:r>
              <a:rPr lang="en-US" altLang="zh-CN" sz="2400" b="1" i="1" dirty="0">
                <a:solidFill>
                  <a:srgbClr val="FF3300"/>
                </a:solidFill>
                <a:latin typeface="Times New Roman" panose="02020603050405020304" pitchFamily="18" charset="0"/>
                <a:sym typeface="Symbol" panose="05050102010706020507" pitchFamily="18" charset="2"/>
              </a:rPr>
              <a:t>E</a:t>
            </a:r>
            <a:endParaRPr lang="en-US" altLang="zh-CN" sz="2400" b="1" i="1" dirty="0">
              <a:solidFill>
                <a:srgbClr val="FF3300"/>
              </a:solidFill>
              <a:latin typeface="Times New Roman" panose="02020603050405020304" pitchFamily="18" charset="0"/>
              <a:sym typeface="Symbol" panose="05050102010706020507" pitchFamily="18" charset="2"/>
            </a:endParaRPr>
          </a:p>
          <a:p>
            <a:pPr eaLnBrk="1" hangingPunct="1">
              <a:lnSpc>
                <a:spcPct val="90000"/>
              </a:lnSpc>
              <a:buNone/>
            </a:pPr>
            <a:r>
              <a:rPr lang="en-US" altLang="zh-CN" sz="2400" b="1" dirty="0">
                <a:solidFill>
                  <a:srgbClr val="333300"/>
                </a:solidFill>
                <a:sym typeface="Symbol" panose="05050102010706020507" pitchFamily="18" charset="2"/>
              </a:rPr>
              <a:t>        </a:t>
            </a:r>
            <a:r>
              <a:rPr lang="zh-CN" altLang="en-US" sz="2400" b="1" dirty="0">
                <a:solidFill>
                  <a:srgbClr val="333300"/>
                </a:solidFill>
                <a:sym typeface="Symbol" panose="05050102010706020507" pitchFamily="18" charset="2"/>
              </a:rPr>
              <a:t>相对性</a:t>
            </a:r>
            <a:endParaRPr lang="zh-CN" altLang="en-US" sz="2400" b="1" dirty="0">
              <a:solidFill>
                <a:srgbClr val="333300"/>
              </a:solidFill>
              <a:sym typeface="Symbol" panose="05050102010706020507" pitchFamily="18" charset="2"/>
            </a:endParaRPr>
          </a:p>
          <a:p>
            <a:pPr eaLnBrk="1" hangingPunct="1">
              <a:lnSpc>
                <a:spcPct val="90000"/>
              </a:lnSpc>
              <a:buNone/>
            </a:pPr>
            <a:r>
              <a:rPr lang="zh-CN" altLang="en-US" sz="2400" b="1" dirty="0">
                <a:solidFill>
                  <a:srgbClr val="333300"/>
                </a:solidFill>
                <a:sym typeface="Symbol" panose="05050102010706020507" pitchFamily="18" charset="2"/>
              </a:rPr>
              <a:t>        在给定问题中，全集包含任何集合，即</a:t>
            </a:r>
            <a:r>
              <a:rPr lang="zh-CN" altLang="en-US" sz="2400" b="1" dirty="0">
                <a:solidFill>
                  <a:srgbClr val="333300"/>
                </a:solidFill>
                <a:latin typeface="Times New Roman" panose="02020603050405020304" pitchFamily="18" charset="0"/>
                <a:sym typeface="Symbol" panose="05050102010706020507" pitchFamily="18" charset="2"/>
              </a:rPr>
              <a:t></a:t>
            </a:r>
            <a:r>
              <a:rPr lang="en-US" altLang="zh-CN" sz="2400" b="1" i="1" dirty="0">
                <a:solidFill>
                  <a:srgbClr val="333300"/>
                </a:solidFill>
                <a:latin typeface="Times New Roman" panose="02020603050405020304" pitchFamily="18" charset="0"/>
                <a:sym typeface="Symbol" panose="05050102010706020507" pitchFamily="18" charset="2"/>
              </a:rPr>
              <a:t>A</a:t>
            </a:r>
            <a:r>
              <a:rPr lang="en-US" altLang="zh-CN" sz="2400" b="1" dirty="0">
                <a:solidFill>
                  <a:srgbClr val="333300"/>
                </a:solidFill>
                <a:sym typeface="Symbol" panose="05050102010706020507" pitchFamily="18" charset="2"/>
              </a:rPr>
              <a:t> </a:t>
            </a:r>
            <a:r>
              <a:rPr lang="en-US" altLang="zh-CN" sz="2400" b="1" dirty="0">
                <a:solidFill>
                  <a:srgbClr val="333300"/>
                </a:solidFill>
                <a:latin typeface="Times New Roman" panose="02020603050405020304" pitchFamily="18" charset="0"/>
                <a:sym typeface="Symbol" panose="05050102010706020507" pitchFamily="18" charset="2"/>
              </a:rPr>
              <a:t>(</a:t>
            </a:r>
            <a:r>
              <a:rPr lang="en-US" altLang="zh-CN" sz="2400" b="1" i="1" dirty="0">
                <a:solidFill>
                  <a:srgbClr val="333300"/>
                </a:solidFill>
                <a:latin typeface="Times New Roman" panose="02020603050405020304" pitchFamily="18" charset="0"/>
                <a:sym typeface="Symbol" panose="05050102010706020507" pitchFamily="18" charset="2"/>
              </a:rPr>
              <a:t>A</a:t>
            </a:r>
            <a:r>
              <a:rPr lang="en-US" altLang="zh-CN" sz="2400" b="1" dirty="0">
                <a:solidFill>
                  <a:srgbClr val="333300"/>
                </a:solidFill>
                <a:latin typeface="Times New Roman" panose="02020603050405020304" pitchFamily="18" charset="0"/>
                <a:sym typeface="Symbol" panose="05050102010706020507" pitchFamily="18" charset="2"/>
              </a:rPr>
              <a:t></a:t>
            </a:r>
            <a:r>
              <a:rPr lang="en-US" altLang="zh-CN" sz="2400" b="1" i="1" dirty="0">
                <a:solidFill>
                  <a:srgbClr val="333300"/>
                </a:solidFill>
                <a:latin typeface="Times New Roman" panose="02020603050405020304" pitchFamily="18" charset="0"/>
                <a:sym typeface="Symbol" panose="05050102010706020507" pitchFamily="18" charset="2"/>
              </a:rPr>
              <a:t>E </a:t>
            </a:r>
            <a:r>
              <a:rPr lang="en-US" altLang="zh-CN" sz="2400" b="1" dirty="0">
                <a:solidFill>
                  <a:srgbClr val="333300"/>
                </a:solidFill>
                <a:latin typeface="Times New Roman" panose="02020603050405020304" pitchFamily="18" charset="0"/>
                <a:sym typeface="Symbol" panose="05050102010706020507" pitchFamily="18" charset="2"/>
              </a:rPr>
              <a:t>)</a:t>
            </a:r>
            <a:endParaRPr lang="en-US" altLang="zh-CN" sz="2400" b="1" dirty="0">
              <a:solidFill>
                <a:srgbClr val="333300"/>
              </a:solidFill>
              <a:latin typeface="Times New Roman" panose="02020603050405020304" pitchFamily="18" charset="0"/>
              <a:sym typeface="Symbol" panose="05050102010706020507" pitchFamily="18" charset="2"/>
            </a:endParaRPr>
          </a:p>
          <a:p>
            <a:pPr eaLnBrk="1" hangingPunct="1">
              <a:lnSpc>
                <a:spcPct val="90000"/>
              </a:lnSpc>
            </a:pPr>
            <a:endParaRPr lang="en-US" altLang="zh-CN" sz="2400" b="1"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387" name="Rectangle 2"/>
          <p:cNvSpPr>
            <a:spLocks noGrp="1"/>
          </p:cNvSpPr>
          <p:nvPr>
            <p:ph type="title"/>
          </p:nvPr>
        </p:nvSpPr>
        <p:spPr>
          <a:xfrm>
            <a:off x="611188" y="476250"/>
            <a:ext cx="8229600" cy="1371600"/>
          </a:xfrm>
        </p:spPr>
        <p:txBody>
          <a:bodyPr vert="horz" wrap="square" lIns="91440" tIns="45720" rIns="91440" bIns="45720" anchor="ctr" anchorCtr="0"/>
          <a:p>
            <a:pPr eaLnBrk="1" hangingPunct="1"/>
            <a:r>
              <a:rPr lang="zh-CN" altLang="en-US" b="1" dirty="0"/>
              <a:t>幂集</a:t>
            </a:r>
            <a:endParaRPr lang="zh-CN" altLang="en-US" b="1" dirty="0"/>
          </a:p>
        </p:txBody>
      </p:sp>
      <p:sp>
        <p:nvSpPr>
          <p:cNvPr id="16388" name="Rectangle 3"/>
          <p:cNvSpPr>
            <a:spLocks noGrp="1"/>
          </p:cNvSpPr>
          <p:nvPr>
            <p:ph idx="1"/>
          </p:nvPr>
        </p:nvSpPr>
        <p:spPr>
          <a:xfrm>
            <a:off x="684213" y="1700213"/>
            <a:ext cx="7618412" cy="4530725"/>
          </a:xfrm>
        </p:spPr>
        <p:txBody>
          <a:bodyPr vert="horz" wrap="square" lIns="91440" tIns="45720" rIns="91440" bIns="45720" anchor="t" anchorCtr="0"/>
          <a:p>
            <a:pPr eaLnBrk="1" hangingPunct="1">
              <a:buNone/>
            </a:pPr>
            <a:r>
              <a:rPr lang="zh-CN" altLang="en-US" sz="2800" b="1" dirty="0">
                <a:solidFill>
                  <a:srgbClr val="FF3300"/>
                </a:solidFill>
                <a:latin typeface="Times New Roman" panose="02020603050405020304" pitchFamily="18" charset="0"/>
              </a:rPr>
              <a:t>定义</a:t>
            </a:r>
            <a:r>
              <a:rPr lang="zh-CN" altLang="en-US" sz="2800" b="1" dirty="0">
                <a:solidFill>
                  <a:srgbClr val="333300"/>
                </a:solidFill>
                <a:latin typeface="Times New Roman" panose="02020603050405020304" pitchFamily="18" charset="0"/>
              </a:rPr>
              <a:t>    </a:t>
            </a:r>
            <a:r>
              <a:rPr lang="en-US" altLang="zh-CN" sz="2800" b="1" i="1" dirty="0">
                <a:solidFill>
                  <a:schemeClr val="tx2"/>
                </a:solidFill>
                <a:latin typeface="Times New Roman" panose="02020603050405020304" pitchFamily="18" charset="0"/>
              </a:rPr>
              <a:t>P</a:t>
            </a:r>
            <a:r>
              <a:rPr lang="en-US" altLang="zh-CN" sz="2800" b="1" dirty="0">
                <a:solidFill>
                  <a:schemeClr val="tx2"/>
                </a:solidFill>
                <a:latin typeface="Times New Roman" panose="02020603050405020304" pitchFamily="18" charset="0"/>
              </a:rPr>
              <a:t>(</a:t>
            </a:r>
            <a:r>
              <a:rPr lang="en-US" altLang="zh-CN" sz="2800" b="1" i="1" dirty="0">
                <a:solidFill>
                  <a:schemeClr val="tx2"/>
                </a:solidFill>
                <a:latin typeface="Times New Roman" panose="02020603050405020304" pitchFamily="18" charset="0"/>
              </a:rPr>
              <a:t>A</a:t>
            </a:r>
            <a:r>
              <a:rPr lang="en-US" altLang="zh-CN" sz="2800" b="1" dirty="0">
                <a:solidFill>
                  <a:schemeClr val="tx2"/>
                </a:solidFill>
                <a:latin typeface="Times New Roman" panose="02020603050405020304" pitchFamily="18" charset="0"/>
              </a:rPr>
              <a:t>) = { </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 | </a:t>
            </a:r>
            <a:r>
              <a:rPr lang="en-US" altLang="zh-CN" sz="2800" b="1" i="1" dirty="0">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sym typeface="Symbol" panose="05050102010706020507" pitchFamily="18" charset="2"/>
              </a:rPr>
              <a:t></a:t>
            </a:r>
            <a:r>
              <a:rPr lang="en-US" altLang="zh-CN" sz="2800" b="1" i="1" dirty="0">
                <a:solidFill>
                  <a:schemeClr val="tx2"/>
                </a:solidFill>
                <a:latin typeface="Times New Roman" panose="02020603050405020304" pitchFamily="18" charset="0"/>
              </a:rPr>
              <a:t>A </a:t>
            </a:r>
            <a:r>
              <a:rPr lang="en-US" altLang="zh-CN" sz="2800" b="1" dirty="0">
                <a:solidFill>
                  <a:schemeClr val="tx2"/>
                </a:solidFill>
                <a:latin typeface="Times New Roman" panose="02020603050405020304" pitchFamily="18" charset="0"/>
              </a:rPr>
              <a:t>}  </a:t>
            </a:r>
            <a:endParaRPr lang="en-US" altLang="zh-CN" sz="2800" b="1" dirty="0">
              <a:solidFill>
                <a:schemeClr val="tx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实例    </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P</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P</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endParaRPr lang="en-US" altLang="zh-CN" sz="2800" b="1" dirty="0">
              <a:solidFill>
                <a:schemeClr val="bg2"/>
              </a:solidFill>
              <a:latin typeface="Times New Roman" panose="02020603050405020304" pitchFamily="18" charset="0"/>
            </a:endParaRPr>
          </a:p>
          <a:p>
            <a:pPr eaLnBrk="1" hangingPunct="1">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P</a:t>
            </a:r>
            <a:r>
              <a:rPr lang="en-US" altLang="zh-CN" sz="2800" b="1" dirty="0">
                <a:solidFill>
                  <a:schemeClr val="bg2"/>
                </a:solidFill>
                <a:latin typeface="Times New Roman" panose="02020603050405020304" pitchFamily="18" charset="0"/>
              </a:rPr>
              <a:t>({1,{2,3}})={</a:t>
            </a:r>
            <a:r>
              <a:rPr lang="en-US" altLang="zh-CN" sz="2800" b="1" dirty="0">
                <a:solidFill>
                  <a:schemeClr val="bg2"/>
                </a:solidFill>
                <a:latin typeface="Times New Roman" panose="02020603050405020304" pitchFamily="18" charset="0"/>
                <a:sym typeface="Symbol" panose="05050102010706020507" pitchFamily="18" charset="2"/>
              </a:rPr>
              <a:t>,{1},{{2,3}},{1,{2,3}}}</a:t>
            </a:r>
            <a:endParaRPr lang="en-US" altLang="zh-CN" sz="2800" b="1" dirty="0">
              <a:solidFill>
                <a:schemeClr val="bg2"/>
              </a:solidFill>
              <a:latin typeface="Times New Roman" panose="02020603050405020304" pitchFamily="18" charset="0"/>
            </a:endParaRPr>
          </a:p>
          <a:p>
            <a:pPr eaLnBrk="1" hangingPunct="1">
              <a:buNone/>
            </a:pPr>
            <a:r>
              <a:rPr lang="zh-CN" altLang="en-US" sz="2800" b="1" dirty="0">
                <a:solidFill>
                  <a:srgbClr val="333300"/>
                </a:solidFill>
                <a:latin typeface="Times New Roman" panose="02020603050405020304" pitchFamily="18" charset="0"/>
              </a:rPr>
              <a:t>计数   </a:t>
            </a:r>
            <a:endParaRPr lang="zh-CN" altLang="en-US" sz="2800" b="1" dirty="0">
              <a:solidFill>
                <a:srgbClr val="333300"/>
              </a:solidFill>
              <a:latin typeface="Times New Roman" panose="02020603050405020304" pitchFamily="18" charset="0"/>
            </a:endParaRPr>
          </a:p>
          <a:p>
            <a:pPr eaLnBrk="1" hangingPunct="1">
              <a:buNone/>
            </a:pPr>
            <a:r>
              <a:rPr lang="zh-CN" altLang="en-US" sz="2800" b="1" dirty="0">
                <a:solidFill>
                  <a:srgbClr val="333300"/>
                </a:solidFill>
                <a:latin typeface="Times New Roman" panose="02020603050405020304" pitchFamily="18" charset="0"/>
              </a:rPr>
              <a:t>    如果 </a:t>
            </a:r>
            <a:r>
              <a:rPr lang="en-US" altLang="zh-CN" sz="2800" b="1" dirty="0">
                <a:solidFill>
                  <a:srgbClr val="333300"/>
                </a:solidFill>
                <a:latin typeface="Times New Roman" panose="02020603050405020304" pitchFamily="18" charset="0"/>
              </a:rPr>
              <a:t>|</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 </a:t>
            </a:r>
            <a:r>
              <a:rPr lang="en-US" altLang="zh-CN" sz="2800" b="1" i="1" dirty="0">
                <a:solidFill>
                  <a:srgbClr val="333300"/>
                </a:solidFill>
                <a:latin typeface="Times New Roman" panose="02020603050405020304" pitchFamily="18" charset="0"/>
              </a:rPr>
              <a:t>n</a:t>
            </a:r>
            <a:r>
              <a:rPr lang="zh-CN" altLang="en-US" sz="2800" b="1" dirty="0">
                <a:solidFill>
                  <a:srgbClr val="333300"/>
                </a:solidFill>
                <a:latin typeface="Times New Roman" panose="02020603050405020304" pitchFamily="18" charset="0"/>
              </a:rPr>
              <a:t>，则 </a:t>
            </a:r>
            <a:r>
              <a:rPr lang="en-US" altLang="zh-CN" sz="2800" b="1" dirty="0">
                <a:solidFill>
                  <a:srgbClr val="333300"/>
                </a:solidFill>
                <a:latin typeface="Times New Roman" panose="02020603050405020304" pitchFamily="18" charset="0"/>
              </a:rPr>
              <a:t>|</a:t>
            </a:r>
            <a:r>
              <a:rPr lang="en-US" altLang="zh-CN" sz="2800" b="1" i="1" dirty="0">
                <a:solidFill>
                  <a:srgbClr val="333300"/>
                </a:solidFill>
                <a:latin typeface="Times New Roman" panose="02020603050405020304" pitchFamily="18" charset="0"/>
              </a:rPr>
              <a:t>P</a:t>
            </a:r>
            <a:r>
              <a:rPr lang="en-US" altLang="zh-CN" sz="2800" b="1" dirty="0">
                <a:solidFill>
                  <a:srgbClr val="333300"/>
                </a:solidFill>
                <a:latin typeface="Times New Roman" panose="02020603050405020304" pitchFamily="18" charset="0"/>
              </a:rPr>
              <a:t>(</a:t>
            </a:r>
            <a:r>
              <a:rPr lang="en-US" altLang="zh-CN" sz="2800" b="1" i="1" dirty="0">
                <a:solidFill>
                  <a:srgbClr val="333300"/>
                </a:solidFill>
                <a:latin typeface="Times New Roman" panose="02020603050405020304" pitchFamily="18" charset="0"/>
              </a:rPr>
              <a:t>A</a:t>
            </a:r>
            <a:r>
              <a:rPr lang="en-US" altLang="zh-CN" sz="2800" b="1" dirty="0">
                <a:solidFill>
                  <a:srgbClr val="333300"/>
                </a:solidFill>
                <a:latin typeface="Times New Roman" panose="02020603050405020304" pitchFamily="18" charset="0"/>
              </a:rPr>
              <a:t>)| = 2</a:t>
            </a:r>
            <a:r>
              <a:rPr lang="en-US" altLang="zh-CN" sz="2800" b="1" i="1" baseline="30000" dirty="0">
                <a:solidFill>
                  <a:srgbClr val="333300"/>
                </a:solidFill>
                <a:latin typeface="Times New Roman" panose="02020603050405020304" pitchFamily="18" charset="0"/>
              </a:rPr>
              <a:t>n</a:t>
            </a:r>
            <a:r>
              <a:rPr lang="en-US" altLang="zh-CN" sz="2800" b="1" dirty="0">
                <a:solidFill>
                  <a:srgbClr val="333300"/>
                </a:solidFill>
                <a:latin typeface="Times New Roman" panose="02020603050405020304" pitchFamily="18" charset="0"/>
              </a:rPr>
              <a:t> </a:t>
            </a:r>
            <a:endParaRPr lang="en-US" altLang="zh-CN" sz="2800" b="1" dirty="0">
              <a:solidFill>
                <a:srgbClr val="333300"/>
              </a:solidFill>
              <a:latin typeface="Times New Roman" panose="02020603050405020304" pitchFamily="18" charset="0"/>
            </a:endParaRPr>
          </a:p>
          <a:p>
            <a:pPr eaLnBrk="1" hangingPunct="1"/>
            <a:endParaRPr lang="en-US" altLang="zh-CN" sz="2800" b="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411" name="Rectangle 2"/>
          <p:cNvSpPr>
            <a:spLocks noGrp="1"/>
          </p:cNvSpPr>
          <p:nvPr>
            <p:ph type="title"/>
          </p:nvPr>
        </p:nvSpPr>
        <p:spPr/>
        <p:txBody>
          <a:bodyPr vert="horz" wrap="square" lIns="91440" tIns="45720" rIns="91440" bIns="45720" anchor="ctr" anchorCtr="0"/>
          <a:p>
            <a:pPr eaLnBrk="1" hangingPunct="1"/>
            <a:r>
              <a:rPr lang="en-US" altLang="zh-CN" b="1" dirty="0"/>
              <a:t>3.2  </a:t>
            </a:r>
            <a:r>
              <a:rPr lang="zh-CN" altLang="en-US" b="1" dirty="0"/>
              <a:t>集合的基本运算</a:t>
            </a:r>
            <a:endParaRPr lang="zh-CN" altLang="en-US" b="1" dirty="0"/>
          </a:p>
        </p:txBody>
      </p:sp>
      <p:sp>
        <p:nvSpPr>
          <p:cNvPr id="17412" name="Rectangle 3"/>
          <p:cNvSpPr>
            <a:spLocks noGrp="1"/>
          </p:cNvSpPr>
          <p:nvPr>
            <p:ph idx="1"/>
          </p:nvPr>
        </p:nvSpPr>
        <p:spPr>
          <a:xfrm>
            <a:off x="468313" y="1916113"/>
            <a:ext cx="8229600" cy="3886200"/>
          </a:xfrm>
        </p:spPr>
        <p:txBody>
          <a:bodyPr vert="horz" wrap="square" lIns="91440" tIns="45720" rIns="91440" bIns="45720" anchor="t" anchorCtr="0"/>
          <a:p>
            <a:pPr eaLnBrk="1" hangingPunct="1"/>
            <a:r>
              <a:rPr lang="zh-CN" altLang="en-US" b="1" dirty="0"/>
              <a:t>集合基本运算的定义</a:t>
            </a:r>
            <a:endParaRPr lang="zh-CN" altLang="en-US" b="1" dirty="0"/>
          </a:p>
          <a:p>
            <a:pPr eaLnBrk="1" hangingPunct="1">
              <a:buNone/>
            </a:pPr>
            <a:r>
              <a:rPr lang="zh-CN" altLang="en-US" b="1" dirty="0"/>
              <a:t>       </a:t>
            </a:r>
            <a:r>
              <a:rPr lang="zh-CN" altLang="en-US" b="1" dirty="0">
                <a:sym typeface="Symbol" panose="05050102010706020507" pitchFamily="18" charset="2"/>
              </a:rPr>
              <a:t>        </a:t>
            </a:r>
            <a:endParaRPr lang="zh-CN" altLang="en-US" b="1" dirty="0">
              <a:sym typeface="Symbol" panose="05050102010706020507" pitchFamily="18" charset="2"/>
            </a:endParaRPr>
          </a:p>
          <a:p>
            <a:pPr eaLnBrk="1" hangingPunct="1"/>
            <a:r>
              <a:rPr lang="zh-CN" altLang="en-US" b="1" dirty="0">
                <a:sym typeface="Symbol" panose="05050102010706020507" pitchFamily="18" charset="2"/>
              </a:rPr>
              <a:t>文氏图（</a:t>
            </a:r>
            <a:r>
              <a:rPr lang="en-US" altLang="zh-CN" b="1" dirty="0">
                <a:latin typeface="Times New Roman" panose="02020603050405020304" pitchFamily="18" charset="0"/>
                <a:sym typeface="Symbol" panose="05050102010706020507" pitchFamily="18" charset="2"/>
              </a:rPr>
              <a:t>John Venn</a:t>
            </a:r>
            <a:r>
              <a:rPr lang="zh-CN" altLang="en-US" b="1" dirty="0">
                <a:sym typeface="Symbol" panose="05050102010706020507" pitchFamily="18" charset="2"/>
              </a:rPr>
              <a:t>）</a:t>
            </a:r>
            <a:endParaRPr lang="zh-CN" altLang="en-US" b="1" dirty="0">
              <a:sym typeface="Symbol" panose="05050102010706020507" pitchFamily="18" charset="2"/>
            </a:endParaRPr>
          </a:p>
          <a:p>
            <a:pPr eaLnBrk="1" hangingPunct="1"/>
            <a:r>
              <a:rPr lang="zh-CN" altLang="en-US" b="1" dirty="0">
                <a:sym typeface="Symbol" panose="05050102010706020507" pitchFamily="18" charset="2"/>
              </a:rPr>
              <a:t>集合运算的算律</a:t>
            </a:r>
            <a:endParaRPr lang="zh-CN" altLang="en-US" b="1" dirty="0">
              <a:sym typeface="Symbol" panose="05050102010706020507" pitchFamily="18" charset="2"/>
            </a:endParaRPr>
          </a:p>
          <a:p>
            <a:pPr eaLnBrk="1" hangingPunct="1"/>
            <a:r>
              <a:rPr lang="zh-CN" altLang="en-US" b="1" dirty="0">
                <a:sym typeface="Symbol" panose="05050102010706020507" pitchFamily="18" charset="2"/>
              </a:rPr>
              <a:t>集合包含或恒等式的证明</a:t>
            </a:r>
            <a:endParaRPr lang="zh-CN" altLang="en-US" b="1" dirty="0">
              <a:sym typeface="Symbol" panose="05050102010706020507" pitchFamily="18" charset="2"/>
            </a:endParaRPr>
          </a:p>
          <a:p>
            <a:pPr eaLnBrk="1" hangingPunct="1"/>
            <a:endParaRPr lang="zh-CN" altLang="en-US" b="1" dirty="0">
              <a:sym typeface="Symbol" panose="05050102010706020507" pitchFamily="18" charset="2"/>
            </a:endParaRPr>
          </a:p>
          <a:p>
            <a:pPr eaLnBrk="1" hangingPunct="1"/>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435" name="Rectangle 2"/>
          <p:cNvSpPr>
            <a:spLocks noGrp="1"/>
          </p:cNvSpPr>
          <p:nvPr>
            <p:ph type="title"/>
          </p:nvPr>
        </p:nvSpPr>
        <p:spPr>
          <a:xfrm>
            <a:off x="611188" y="333375"/>
            <a:ext cx="8229600" cy="1371600"/>
          </a:xfrm>
        </p:spPr>
        <p:txBody>
          <a:bodyPr vert="horz" wrap="square" lIns="91440" tIns="45720" rIns="91440" bIns="45720" anchor="ctr" anchorCtr="0"/>
          <a:p>
            <a:pPr eaLnBrk="1" hangingPunct="1"/>
            <a:r>
              <a:rPr lang="zh-CN" altLang="en-US" b="1" dirty="0"/>
              <a:t>集合基本运算的定义</a:t>
            </a:r>
            <a:endParaRPr lang="zh-CN" altLang="en-US" b="1" dirty="0"/>
          </a:p>
        </p:txBody>
      </p:sp>
      <p:sp>
        <p:nvSpPr>
          <p:cNvPr id="18436" name="Rectangle 3"/>
          <p:cNvSpPr>
            <a:spLocks noGrp="1"/>
          </p:cNvSpPr>
          <p:nvPr>
            <p:ph idx="1"/>
          </p:nvPr>
        </p:nvSpPr>
        <p:spPr>
          <a:xfrm>
            <a:off x="684213" y="1933575"/>
            <a:ext cx="7772400" cy="3800475"/>
          </a:xfrm>
        </p:spPr>
        <p:txBody>
          <a:bodyPr vert="horz" wrap="square" lIns="91440" tIns="45720" rIns="91440" bIns="45720" anchor="t" anchorCtr="0"/>
          <a:p>
            <a:pPr eaLnBrk="1" hangingPunct="1">
              <a:lnSpc>
                <a:spcPct val="120000"/>
              </a:lnSpc>
              <a:buNone/>
            </a:pPr>
            <a:r>
              <a:rPr lang="zh-CN" altLang="en-US" sz="2800" b="1" dirty="0">
                <a:solidFill>
                  <a:srgbClr val="FF3300"/>
                </a:solidFill>
                <a:latin typeface="Times New Roman" panose="02020603050405020304" pitchFamily="18" charset="0"/>
              </a:rPr>
              <a:t>并</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 </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lnSpc>
                <a:spcPct val="120000"/>
              </a:lnSpc>
              <a:buNone/>
            </a:pPr>
            <a:r>
              <a:rPr lang="zh-CN" altLang="en-US" sz="2800" b="1" dirty="0">
                <a:solidFill>
                  <a:srgbClr val="FF3300"/>
                </a:solidFill>
                <a:latin typeface="Times New Roman" panose="02020603050405020304" pitchFamily="18" charset="0"/>
              </a:rPr>
              <a:t>交</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1" hangingPunct="1">
              <a:lnSpc>
                <a:spcPct val="120000"/>
              </a:lnSpc>
              <a:buNone/>
            </a:pPr>
            <a:r>
              <a:rPr lang="zh-CN" altLang="en-US" sz="2800" b="1" dirty="0">
                <a:solidFill>
                  <a:srgbClr val="FF3300"/>
                </a:solidFill>
                <a:latin typeface="Times New Roman" panose="02020603050405020304" pitchFamily="18" charset="0"/>
              </a:rPr>
              <a:t>相对补</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1" hangingPunct="1">
              <a:lnSpc>
                <a:spcPct val="120000"/>
              </a:lnSpc>
              <a:buNone/>
            </a:pPr>
            <a:r>
              <a:rPr lang="zh-CN" altLang="en-US" sz="2800" b="1" dirty="0">
                <a:solidFill>
                  <a:srgbClr val="FF3300"/>
                </a:solidFill>
                <a:latin typeface="Times New Roman" panose="02020603050405020304" pitchFamily="18" charset="0"/>
              </a:rPr>
              <a:t>对称差</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lnSpc>
                <a:spcPct val="120000"/>
              </a:lnSpc>
              <a:buNone/>
            </a:pP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B</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B</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1" hangingPunct="1">
              <a:lnSpc>
                <a:spcPct val="120000"/>
              </a:lnSpc>
              <a:buNone/>
            </a:pPr>
            <a:r>
              <a:rPr lang="zh-CN" altLang="en-US" sz="2800" b="1" dirty="0">
                <a:solidFill>
                  <a:srgbClr val="FF3300"/>
                </a:solidFill>
                <a:latin typeface="Times New Roman" panose="02020603050405020304" pitchFamily="18" charset="0"/>
              </a:rPr>
              <a:t>绝对补</a:t>
            </a:r>
            <a:r>
              <a:rPr lang="zh-CN" altLang="en-US" sz="2800" b="1" dirty="0">
                <a:latin typeface="Times New Roman" panose="02020603050405020304" pitchFamily="18" charset="0"/>
              </a:rPr>
              <a:t>      </a:t>
            </a: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E</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9459" name="Rectangle 6"/>
          <p:cNvSpPr>
            <a:spLocks noGrp="1"/>
          </p:cNvSpPr>
          <p:nvPr>
            <p:ph type="title"/>
          </p:nvPr>
        </p:nvSpPr>
        <p:spPr/>
        <p:txBody>
          <a:bodyPr vert="horz" wrap="square" lIns="91440" tIns="45720" rIns="91440" bIns="45720" anchor="ctr" anchorCtr="0"/>
          <a:p>
            <a:pPr eaLnBrk="1" hangingPunct="1"/>
            <a:r>
              <a:rPr lang="zh-CN" altLang="en-US" b="1" dirty="0"/>
              <a:t>文氏图表示</a:t>
            </a:r>
            <a:endParaRPr lang="zh-CN" altLang="en-US" b="1" dirty="0"/>
          </a:p>
        </p:txBody>
      </p:sp>
      <p:pic>
        <p:nvPicPr>
          <p:cNvPr id="19460" name="图片 1"/>
          <p:cNvPicPr>
            <a:picLocks noChangeAspect="1"/>
          </p:cNvPicPr>
          <p:nvPr/>
        </p:nvPicPr>
        <p:blipFill>
          <a:blip r:embed="rId1"/>
          <a:srcRect b="9991"/>
          <a:stretch>
            <a:fillRect/>
          </a:stretch>
        </p:blipFill>
        <p:spPr>
          <a:xfrm>
            <a:off x="684213" y="1700213"/>
            <a:ext cx="8150225" cy="4681537"/>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0483" name="Rectangle 2"/>
          <p:cNvSpPr>
            <a:spLocks noGrp="1"/>
          </p:cNvSpPr>
          <p:nvPr>
            <p:ph type="title"/>
          </p:nvPr>
        </p:nvSpPr>
        <p:spPr/>
        <p:txBody>
          <a:bodyPr vert="horz" wrap="square" lIns="91440" tIns="45720" rIns="91440" bIns="45720" anchor="ctr" anchorCtr="0"/>
          <a:p>
            <a:pPr eaLnBrk="1" hangingPunct="1"/>
            <a:r>
              <a:rPr lang="zh-CN" altLang="en-US" b="1" dirty="0"/>
              <a:t>关于运算的说明</a:t>
            </a:r>
            <a:endParaRPr lang="zh-CN" altLang="en-US" b="1" dirty="0"/>
          </a:p>
        </p:txBody>
      </p:sp>
      <p:sp>
        <p:nvSpPr>
          <p:cNvPr id="20484" name="Rectangle 3"/>
          <p:cNvSpPr>
            <a:spLocks noGrp="1"/>
          </p:cNvSpPr>
          <p:nvPr>
            <p:ph idx="1"/>
          </p:nvPr>
        </p:nvSpPr>
        <p:spPr>
          <a:xfrm>
            <a:off x="457200" y="1981200"/>
            <a:ext cx="8229600" cy="4687888"/>
          </a:xfrm>
        </p:spPr>
        <p:txBody>
          <a:bodyPr vert="horz" wrap="square" lIns="91440" tIns="45720" rIns="91440" bIns="45720" anchor="t" anchorCtr="0"/>
          <a:p>
            <a:pPr eaLnBrk="1" hangingPunct="1">
              <a:lnSpc>
                <a:spcPct val="110000"/>
              </a:lnSpc>
            </a:pPr>
            <a:r>
              <a:rPr lang="zh-CN" altLang="en-US" sz="2800" b="1" dirty="0">
                <a:latin typeface="Times New Roman" panose="02020603050405020304" pitchFamily="18" charset="0"/>
              </a:rPr>
              <a:t>运算顺序： </a:t>
            </a:r>
            <a:r>
              <a:rPr lang="zh-CN" altLang="en-US" sz="2800" b="1" dirty="0">
                <a:latin typeface="Times New Roman" panose="02020603050405020304" pitchFamily="18" charset="0"/>
                <a:sym typeface="Symbol" panose="05050102010706020507" pitchFamily="18" charset="2"/>
              </a:rPr>
              <a:t>和幂集优先，其他由括号确定</a:t>
            </a:r>
            <a:endParaRPr lang="zh-CN" altLang="en-US" sz="2800" b="1" dirty="0">
              <a:latin typeface="Times New Roman" panose="02020603050405020304" pitchFamily="18" charset="0"/>
            </a:endParaRPr>
          </a:p>
          <a:p>
            <a:pPr eaLnBrk="1" hangingPunct="1">
              <a:lnSpc>
                <a:spcPct val="110000"/>
              </a:lnSpc>
            </a:pPr>
            <a:r>
              <a:rPr lang="zh-CN" altLang="en-US" sz="2800" b="1" dirty="0">
                <a:latin typeface="Times New Roman" panose="02020603050405020304" pitchFamily="18" charset="0"/>
              </a:rPr>
              <a:t>并和交运算可以推广到有穷个集合上，即</a:t>
            </a:r>
            <a:endParaRPr lang="zh-CN" altLang="en-US" sz="2800" b="1" dirty="0">
              <a:latin typeface="Times New Roman" panose="02020603050405020304" pitchFamily="18" charset="0"/>
            </a:endParaRPr>
          </a:p>
          <a:p>
            <a:pPr eaLnBrk="1" hangingPunct="1">
              <a:lnSpc>
                <a:spcPct val="110000"/>
              </a:lnSpc>
              <a:buNone/>
            </a:pP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n</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1" hangingPunct="1">
              <a:lnSpc>
                <a:spcPct val="110000"/>
              </a:lnSpc>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n</a:t>
            </a:r>
            <a:r>
              <a:rPr lang="en-US" altLang="zh-CN" sz="2800" b="1" dirty="0">
                <a:latin typeface="Times New Roman" panose="02020603050405020304" pitchFamily="18" charset="0"/>
              </a:rPr>
              <a:t>}</a:t>
            </a:r>
            <a:endParaRPr lang="en-US" altLang="zh-CN" sz="2800" b="1" dirty="0">
              <a:latin typeface="Times New Roman" panose="02020603050405020304" pitchFamily="18" charset="0"/>
              <a:sym typeface="Symbol" panose="05050102010706020507" pitchFamily="18" charset="2"/>
            </a:endParaRPr>
          </a:p>
          <a:p>
            <a:pPr eaLnBrk="1" hangingPunct="1">
              <a:lnSpc>
                <a:spcPct val="110000"/>
              </a:lnSpc>
            </a:pPr>
            <a:r>
              <a:rPr lang="zh-CN" altLang="en-US" sz="2800" b="1" dirty="0">
                <a:latin typeface="Times New Roman" panose="02020603050405020304" pitchFamily="18" charset="0"/>
                <a:sym typeface="Symbol" panose="05050102010706020507" pitchFamily="18" charset="2"/>
              </a:rPr>
              <a:t>某些重要结果      </a:t>
            </a:r>
            <a:endParaRPr lang="zh-CN" altLang="en-US" sz="2800" b="1" dirty="0">
              <a:latin typeface="Times New Roman" panose="02020603050405020304" pitchFamily="18" charset="0"/>
              <a:sym typeface="Symbol" panose="05050102010706020507" pitchFamily="18" charset="2"/>
            </a:endParaRPr>
          </a:p>
          <a:p>
            <a:pPr eaLnBrk="1" hangingPunct="1">
              <a:lnSpc>
                <a:spcPct val="110000"/>
              </a:lnSpc>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endParaRPr lang="en-US" altLang="zh-CN" sz="2800" b="1" dirty="0">
              <a:latin typeface="Times New Roman" panose="02020603050405020304" pitchFamily="18" charset="0"/>
            </a:endParaRPr>
          </a:p>
          <a:p>
            <a:pPr eaLnBrk="1" hangingPunct="1">
              <a:lnSpc>
                <a:spcPct val="110000"/>
              </a:lnSpc>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 </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（后面证明）</a:t>
            </a:r>
            <a:endParaRPr lang="zh-CN" altLang="en-US" sz="2800" b="1" dirty="0">
              <a:latin typeface="Times New Roman" panose="02020603050405020304" pitchFamily="18" charset="0"/>
            </a:endParaRPr>
          </a:p>
          <a:p>
            <a:pPr eaLnBrk="1" hangingPunct="1">
              <a:lnSpc>
                <a:spcPct val="110000"/>
              </a:lnSpc>
              <a:buNone/>
            </a:pP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 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endParaRPr lang="en-US" altLang="zh-CN" sz="2800" b="1" i="1" dirty="0">
              <a:latin typeface="Times New Roman" panose="02020603050405020304" pitchFamily="18" charset="0"/>
            </a:endParaRPr>
          </a:p>
          <a:p>
            <a:pPr eaLnBrk="1" hangingPunct="1"/>
            <a:endParaRPr lang="en-US" altLang="zh-CN" sz="2800"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1507" name="Rectangle 7"/>
          <p:cNvSpPr/>
          <p:nvPr/>
        </p:nvSpPr>
        <p:spPr>
          <a:xfrm>
            <a:off x="395288" y="5084763"/>
            <a:ext cx="4752975" cy="433387"/>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b="1" dirty="0"/>
              <a:t>只有一、二年级的学生才爱好体育运动</a:t>
            </a:r>
            <a:endParaRPr lang="zh-CN" altLang="en-US" sz="2000" b="1" dirty="0"/>
          </a:p>
        </p:txBody>
      </p:sp>
      <p:sp>
        <p:nvSpPr>
          <p:cNvPr id="21508" name="Rectangle 2"/>
          <p:cNvSpPr>
            <a:spLocks noGrp="1"/>
          </p:cNvSpPr>
          <p:nvPr>
            <p:ph type="title"/>
          </p:nvPr>
        </p:nvSpPr>
        <p:spPr>
          <a:xfrm>
            <a:off x="468313" y="981075"/>
            <a:ext cx="8496300" cy="2160588"/>
          </a:xfrm>
        </p:spPr>
        <p:txBody>
          <a:bodyPr vert="horz" wrap="square" lIns="91440" tIns="45720" rIns="91440" bIns="45720" anchor="ctr" anchorCtr="0"/>
          <a:p>
            <a:pPr eaLnBrk="1" hangingPunct="1"/>
            <a:r>
              <a:rPr lang="en-US" altLang="zh-CN" sz="2800" b="1" dirty="0">
                <a:solidFill>
                  <a:srgbClr val="3366CC"/>
                </a:solidFill>
              </a:rPr>
              <a:t> </a:t>
            </a:r>
            <a:r>
              <a:rPr lang="en-US" altLang="zh-CN" sz="2800" b="1" dirty="0"/>
              <a:t>F</a:t>
            </a:r>
            <a:r>
              <a:rPr lang="en-US" altLang="zh-CN" sz="2400" b="1" dirty="0"/>
              <a:t>:</a:t>
            </a:r>
            <a:r>
              <a:rPr lang="zh-CN" altLang="en-US" sz="2400" b="1" dirty="0"/>
              <a:t>一年级大学生的集合             </a:t>
            </a:r>
            <a:r>
              <a:rPr lang="en-US" altLang="zh-CN" sz="2400" b="1" dirty="0"/>
              <a:t>S</a:t>
            </a:r>
            <a:r>
              <a:rPr lang="zh-CN" altLang="en-US" sz="2400" b="1" dirty="0"/>
              <a:t>：二年级大学生的集合</a:t>
            </a:r>
            <a:br>
              <a:rPr lang="zh-CN" altLang="en-US" sz="2400" b="1" dirty="0"/>
            </a:br>
            <a:r>
              <a:rPr lang="zh-CN" altLang="en-US" sz="2400" b="1" dirty="0"/>
              <a:t> </a:t>
            </a:r>
            <a:r>
              <a:rPr lang="en-US" altLang="zh-CN" sz="2400" b="1" dirty="0"/>
              <a:t>R</a:t>
            </a:r>
            <a:r>
              <a:rPr lang="zh-CN" altLang="en-US" sz="2400" b="1" dirty="0"/>
              <a:t>：计算机系学生的集合           </a:t>
            </a:r>
            <a:r>
              <a:rPr lang="en-US" altLang="zh-CN" sz="2400" b="1" dirty="0"/>
              <a:t>M</a:t>
            </a:r>
            <a:r>
              <a:rPr lang="zh-CN" altLang="en-US" sz="2400" b="1" dirty="0"/>
              <a:t>：数学系学生的集合</a:t>
            </a:r>
            <a:br>
              <a:rPr lang="zh-CN" altLang="en-US" sz="2400" b="1" dirty="0"/>
            </a:br>
            <a:r>
              <a:rPr lang="zh-CN" altLang="en-US" sz="2400" b="1" dirty="0"/>
              <a:t> </a:t>
            </a:r>
            <a:r>
              <a:rPr lang="en-US" altLang="zh-CN" sz="2400" b="1" dirty="0"/>
              <a:t>T</a:t>
            </a:r>
            <a:r>
              <a:rPr lang="zh-CN" altLang="en-US" sz="2400" b="1" dirty="0"/>
              <a:t>：选修离散数学的学生的集合</a:t>
            </a:r>
            <a:br>
              <a:rPr lang="zh-CN" altLang="en-US" sz="2400" b="1" dirty="0"/>
            </a:br>
            <a:r>
              <a:rPr lang="zh-CN" altLang="en-US" sz="2400" b="1" dirty="0"/>
              <a:t> </a:t>
            </a:r>
            <a:r>
              <a:rPr lang="en-US" altLang="zh-CN" sz="2400" b="1" dirty="0"/>
              <a:t>L</a:t>
            </a:r>
            <a:r>
              <a:rPr lang="zh-CN" altLang="en-US" sz="2400" b="1" dirty="0"/>
              <a:t>：爱好文学学生的集合            </a:t>
            </a:r>
            <a:r>
              <a:rPr lang="en-US" altLang="zh-CN" sz="2400" b="1" dirty="0"/>
              <a:t>P</a:t>
            </a:r>
            <a:r>
              <a:rPr lang="zh-CN" altLang="en-US" sz="2400" b="1" dirty="0"/>
              <a:t>：爱好体育运动学生的集合</a:t>
            </a:r>
            <a:endParaRPr lang="zh-CN" altLang="en-US" sz="4000" b="1" dirty="0"/>
          </a:p>
        </p:txBody>
      </p:sp>
      <p:sp>
        <p:nvSpPr>
          <p:cNvPr id="21509" name="Text Box 10"/>
          <p:cNvSpPr txBox="1"/>
          <p:nvPr/>
        </p:nvSpPr>
        <p:spPr>
          <a:xfrm>
            <a:off x="6732588" y="3117850"/>
            <a:ext cx="1654175" cy="406400"/>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t>T</a:t>
            </a:r>
            <a:r>
              <a:rPr lang="en-US" altLang="zh-CN" sz="2000" b="1" dirty="0">
                <a:sym typeface="Symbol" panose="05050102010706020507" pitchFamily="18" charset="2"/>
              </a:rPr>
              <a:t>(MR)S</a:t>
            </a:r>
            <a:endParaRPr lang="en-US" altLang="zh-CN" sz="2000" b="1" dirty="0">
              <a:sym typeface="Symbol" panose="05050102010706020507" pitchFamily="18" charset="2"/>
            </a:endParaRPr>
          </a:p>
        </p:txBody>
      </p:sp>
      <p:sp>
        <p:nvSpPr>
          <p:cNvPr id="21510" name="Text Box 12"/>
          <p:cNvSpPr txBox="1"/>
          <p:nvPr/>
        </p:nvSpPr>
        <p:spPr>
          <a:xfrm>
            <a:off x="6732588" y="3670300"/>
            <a:ext cx="1366837"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sym typeface="Symbol" panose="05050102010706020507" pitchFamily="18" charset="2"/>
              </a:rPr>
              <a:t>RS </a:t>
            </a:r>
            <a:r>
              <a:rPr lang="en-US" altLang="zh-CN" sz="2000" b="1" dirty="0"/>
              <a:t>T</a:t>
            </a:r>
            <a:endParaRPr lang="en-US" altLang="zh-CN" sz="2000" b="1" dirty="0"/>
          </a:p>
        </p:txBody>
      </p:sp>
      <p:sp>
        <p:nvSpPr>
          <p:cNvPr id="21511" name="Text Box 13"/>
          <p:cNvSpPr txBox="1"/>
          <p:nvPr/>
        </p:nvSpPr>
        <p:spPr>
          <a:xfrm>
            <a:off x="6732588" y="4292600"/>
            <a:ext cx="1944687"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sym typeface="Symbol" panose="05050102010706020507" pitchFamily="18" charset="2"/>
              </a:rPr>
              <a:t>(MF)T=</a:t>
            </a:r>
            <a:endParaRPr lang="en-US" altLang="zh-CN" sz="2000" b="1" dirty="0">
              <a:sym typeface="Symbol" panose="05050102010706020507" pitchFamily="18" charset="2"/>
            </a:endParaRPr>
          </a:p>
        </p:txBody>
      </p:sp>
      <p:sp>
        <p:nvSpPr>
          <p:cNvPr id="21512" name="Text Box 14"/>
          <p:cNvSpPr txBox="1"/>
          <p:nvPr/>
        </p:nvSpPr>
        <p:spPr>
          <a:xfrm>
            <a:off x="6732588" y="4941888"/>
            <a:ext cx="1368425"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t>M</a:t>
            </a:r>
            <a:r>
              <a:rPr lang="en-US" altLang="zh-CN" sz="2000" b="1" dirty="0">
                <a:sym typeface="Symbol" panose="05050102010706020507" pitchFamily="18" charset="2"/>
              </a:rPr>
              <a:t>LP</a:t>
            </a:r>
            <a:endParaRPr lang="en-US" altLang="zh-CN" sz="2000" b="1" dirty="0">
              <a:sym typeface="Symbol" panose="05050102010706020507" pitchFamily="18" charset="2"/>
            </a:endParaRPr>
          </a:p>
        </p:txBody>
      </p:sp>
      <p:sp>
        <p:nvSpPr>
          <p:cNvPr id="21513" name="Text Box 15"/>
          <p:cNvSpPr txBox="1"/>
          <p:nvPr/>
        </p:nvSpPr>
        <p:spPr>
          <a:xfrm>
            <a:off x="6732588" y="5565775"/>
            <a:ext cx="1065212" cy="406400"/>
          </a:xfrm>
          <a:prstGeom prst="rect">
            <a:avLst/>
          </a:prstGeom>
          <a:noFill/>
          <a:ln w="9525" cap="flat" cmpd="sng">
            <a:solidFill>
              <a:schemeClr val="tx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t>P</a:t>
            </a:r>
            <a:r>
              <a:rPr lang="en-US" altLang="zh-CN" sz="2000" b="1" dirty="0">
                <a:sym typeface="Symbol" panose="05050102010706020507" pitchFamily="18" charset="2"/>
              </a:rPr>
              <a:t>FS</a:t>
            </a:r>
            <a:endParaRPr lang="en-US" altLang="zh-CN" sz="2000" b="1" dirty="0">
              <a:sym typeface="Symbol" panose="05050102010706020507" pitchFamily="18" charset="2"/>
            </a:endParaRPr>
          </a:p>
        </p:txBody>
      </p:sp>
      <p:sp>
        <p:nvSpPr>
          <p:cNvPr id="21514" name="Text Box 16"/>
          <p:cNvSpPr txBox="1"/>
          <p:nvPr/>
        </p:nvSpPr>
        <p:spPr>
          <a:xfrm>
            <a:off x="6732588" y="6142038"/>
            <a:ext cx="1612900" cy="406400"/>
          </a:xfrm>
          <a:prstGeom prst="rect">
            <a:avLst/>
          </a:prstGeom>
          <a:noFill/>
          <a:ln w="9525" cap="flat" cmpd="sng">
            <a:solidFill>
              <a:srgbClr val="99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t>S</a:t>
            </a:r>
            <a:r>
              <a:rPr lang="en-US" altLang="zh-CN" sz="2000" b="1" dirty="0">
                <a:sym typeface="Symbol" panose="05050102010706020507" pitchFamily="18" charset="2"/>
              </a:rPr>
              <a:t>(MR)P</a:t>
            </a:r>
            <a:endParaRPr lang="en-US" altLang="zh-CN" sz="2000" b="1" dirty="0">
              <a:sym typeface="Symbol" panose="05050102010706020507" pitchFamily="18" charset="2"/>
            </a:endParaRPr>
          </a:p>
        </p:txBody>
      </p:sp>
      <p:sp>
        <p:nvSpPr>
          <p:cNvPr id="21515" name="Rectangle 17"/>
          <p:cNvSpPr/>
          <p:nvPr/>
        </p:nvSpPr>
        <p:spPr>
          <a:xfrm>
            <a:off x="395288" y="5734050"/>
            <a:ext cx="4608512" cy="7112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b="1" dirty="0"/>
              <a:t>除去数学和计算机系二年级学生外都不</a:t>
            </a:r>
            <a:br>
              <a:rPr lang="zh-CN" altLang="en-US" sz="2000" b="1" dirty="0"/>
            </a:br>
            <a:r>
              <a:rPr lang="zh-CN" altLang="en-US" sz="2000" b="1" dirty="0"/>
              <a:t>选修离散数学</a:t>
            </a:r>
            <a:endParaRPr lang="zh-CN" altLang="en-US" sz="2000" b="1" dirty="0"/>
          </a:p>
        </p:txBody>
      </p:sp>
      <p:sp>
        <p:nvSpPr>
          <p:cNvPr id="21516" name="Text Box 18"/>
          <p:cNvSpPr txBox="1"/>
          <p:nvPr/>
        </p:nvSpPr>
        <p:spPr>
          <a:xfrm>
            <a:off x="539750" y="412750"/>
            <a:ext cx="1204913"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400" b="1" dirty="0">
                <a:solidFill>
                  <a:schemeClr val="bg2"/>
                </a:solidFill>
                <a:latin typeface="宋体" panose="02010600030101010101" pitchFamily="2" charset="-122"/>
              </a:rPr>
              <a:t>例</a:t>
            </a:r>
            <a:r>
              <a:rPr lang="en-US" altLang="zh-CN" sz="4400" b="1" dirty="0">
                <a:solidFill>
                  <a:schemeClr val="bg2"/>
                </a:solidFill>
                <a:latin typeface="宋体" panose="02010600030101010101" pitchFamily="2" charset="-122"/>
              </a:rPr>
              <a:t>1</a:t>
            </a:r>
            <a:r>
              <a:rPr lang="en-US" altLang="zh-CN" sz="2800" b="1" dirty="0">
                <a:solidFill>
                  <a:srgbClr val="3366CC"/>
                </a:solidFill>
                <a:latin typeface="宋体" panose="02010600030101010101" pitchFamily="2" charset="-122"/>
              </a:rPr>
              <a:t> </a:t>
            </a:r>
            <a:endParaRPr lang="en-US" altLang="zh-CN" sz="2800" b="1" dirty="0">
              <a:solidFill>
                <a:srgbClr val="3366CC"/>
              </a:solidFill>
              <a:latin typeface="宋体" panose="02010600030101010101" pitchFamily="2" charset="-122"/>
            </a:endParaRPr>
          </a:p>
        </p:txBody>
      </p:sp>
      <p:sp>
        <p:nvSpPr>
          <p:cNvPr id="21517" name="Rectangle 19"/>
          <p:cNvSpPr/>
          <p:nvPr/>
        </p:nvSpPr>
        <p:spPr>
          <a:xfrm>
            <a:off x="395288" y="3194050"/>
            <a:ext cx="4897437"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b="1" dirty="0"/>
              <a:t>所有计算机系二年级学生都选修离散数学</a:t>
            </a:r>
            <a:endParaRPr lang="zh-CN" altLang="en-US" sz="2000" b="1" dirty="0"/>
          </a:p>
        </p:txBody>
      </p:sp>
      <p:sp>
        <p:nvSpPr>
          <p:cNvPr id="21518" name="Rectangle 20"/>
          <p:cNvSpPr/>
          <p:nvPr/>
        </p:nvSpPr>
        <p:spPr>
          <a:xfrm>
            <a:off x="395288" y="3841750"/>
            <a:ext cx="4897437"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b="1" dirty="0"/>
              <a:t>数学系一年级的学生都没有选修离散数学</a:t>
            </a:r>
            <a:endParaRPr lang="zh-CN" altLang="en-US" sz="2000" b="1" dirty="0"/>
          </a:p>
        </p:txBody>
      </p:sp>
      <p:sp>
        <p:nvSpPr>
          <p:cNvPr id="21519" name="Rectangle 21"/>
          <p:cNvSpPr/>
          <p:nvPr/>
        </p:nvSpPr>
        <p:spPr>
          <a:xfrm>
            <a:off x="395288" y="4489450"/>
            <a:ext cx="4681537"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b="1" dirty="0"/>
              <a:t>数学系学生或爱好文学或爱好体育运动</a:t>
            </a:r>
            <a:endParaRPr lang="zh-CN" altLang="en-US" sz="2000" b="1" dirty="0"/>
          </a:p>
        </p:txBody>
      </p:sp>
      <p:sp>
        <p:nvSpPr>
          <p:cNvPr id="141334" name="Line 22"/>
          <p:cNvSpPr/>
          <p:nvPr/>
        </p:nvSpPr>
        <p:spPr>
          <a:xfrm>
            <a:off x="5292725" y="3429000"/>
            <a:ext cx="1366838" cy="431800"/>
          </a:xfrm>
          <a:prstGeom prst="line">
            <a:avLst/>
          </a:prstGeom>
          <a:ln w="25400" cap="flat" cmpd="sng">
            <a:solidFill>
              <a:srgbClr val="0000FF"/>
            </a:solidFill>
            <a:prstDash val="solid"/>
            <a:headEnd type="none" w="med" len="med"/>
            <a:tailEnd type="none" w="med" len="med"/>
          </a:ln>
        </p:spPr>
      </p:sp>
      <p:sp>
        <p:nvSpPr>
          <p:cNvPr id="141342" name="Line 30"/>
          <p:cNvSpPr/>
          <p:nvPr/>
        </p:nvSpPr>
        <p:spPr>
          <a:xfrm>
            <a:off x="5292725" y="4076700"/>
            <a:ext cx="1366838" cy="431800"/>
          </a:xfrm>
          <a:prstGeom prst="line">
            <a:avLst/>
          </a:prstGeom>
          <a:ln w="28575" cap="flat" cmpd="sng">
            <a:solidFill>
              <a:srgbClr val="3366CC"/>
            </a:solidFill>
            <a:prstDash val="solid"/>
            <a:headEnd type="none" w="med" len="med"/>
            <a:tailEnd type="none" w="med" len="med"/>
          </a:ln>
        </p:spPr>
      </p:sp>
      <p:sp>
        <p:nvSpPr>
          <p:cNvPr id="141343" name="Line 31"/>
          <p:cNvSpPr/>
          <p:nvPr/>
        </p:nvSpPr>
        <p:spPr>
          <a:xfrm>
            <a:off x="5219700" y="4724400"/>
            <a:ext cx="1439863" cy="433388"/>
          </a:xfrm>
          <a:prstGeom prst="line">
            <a:avLst/>
          </a:prstGeom>
          <a:ln w="28575" cap="flat" cmpd="sng">
            <a:solidFill>
              <a:srgbClr val="3366CC"/>
            </a:solidFill>
            <a:prstDash val="solid"/>
            <a:headEnd type="none" w="med" len="med"/>
            <a:tailEnd type="none" w="med" len="med"/>
          </a:ln>
        </p:spPr>
      </p:sp>
      <p:sp>
        <p:nvSpPr>
          <p:cNvPr id="141344" name="Line 32"/>
          <p:cNvSpPr/>
          <p:nvPr/>
        </p:nvSpPr>
        <p:spPr>
          <a:xfrm>
            <a:off x="5219700" y="5300663"/>
            <a:ext cx="1370013" cy="431800"/>
          </a:xfrm>
          <a:prstGeom prst="line">
            <a:avLst/>
          </a:prstGeom>
          <a:ln w="28575" cap="flat" cmpd="sng">
            <a:solidFill>
              <a:srgbClr val="3366CC"/>
            </a:solidFill>
            <a:prstDash val="solid"/>
            <a:headEnd type="none" w="med" len="med"/>
            <a:tailEnd type="none" w="med" len="med"/>
          </a:ln>
        </p:spPr>
      </p:sp>
      <p:sp>
        <p:nvSpPr>
          <p:cNvPr id="141345" name="Line 33"/>
          <p:cNvSpPr/>
          <p:nvPr/>
        </p:nvSpPr>
        <p:spPr>
          <a:xfrm flipV="1">
            <a:off x="5292725" y="3427413"/>
            <a:ext cx="1152525" cy="2881312"/>
          </a:xfrm>
          <a:prstGeom prst="line">
            <a:avLst/>
          </a:prstGeom>
          <a:ln w="28575" cap="flat" cmpd="sng">
            <a:solidFill>
              <a:srgbClr val="3366CC"/>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34"/>
                                        </p:tgtEl>
                                        <p:attrNameLst>
                                          <p:attrName>style.visibility</p:attrName>
                                        </p:attrNameLst>
                                      </p:cBhvr>
                                      <p:to>
                                        <p:strVal val="visible"/>
                                      </p:to>
                                    </p:set>
                                    <p:anim calcmode="lin" valueType="num">
                                      <p:cBhvr additive="base">
                                        <p:cTn id="7" dur="500" fill="hold"/>
                                        <p:tgtEl>
                                          <p:spTgt spid="141334"/>
                                        </p:tgtEl>
                                        <p:attrNameLst>
                                          <p:attrName>ppt_x</p:attrName>
                                        </p:attrNameLst>
                                      </p:cBhvr>
                                      <p:tavLst>
                                        <p:tav tm="0">
                                          <p:val>
                                            <p:strVal val="#ppt_x"/>
                                          </p:val>
                                        </p:tav>
                                        <p:tav tm="100000">
                                          <p:val>
                                            <p:strVal val="#ppt_x"/>
                                          </p:val>
                                        </p:tav>
                                      </p:tavLst>
                                    </p:anim>
                                    <p:anim calcmode="lin" valueType="num">
                                      <p:cBhvr additive="base">
                                        <p:cTn id="8" dur="500" fill="hold"/>
                                        <p:tgtEl>
                                          <p:spTgt spid="1413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42"/>
                                        </p:tgtEl>
                                        <p:attrNameLst>
                                          <p:attrName>style.visibility</p:attrName>
                                        </p:attrNameLst>
                                      </p:cBhvr>
                                      <p:to>
                                        <p:strVal val="visible"/>
                                      </p:to>
                                    </p:set>
                                    <p:anim calcmode="lin" valueType="num">
                                      <p:cBhvr additive="base">
                                        <p:cTn id="13" dur="500" fill="hold"/>
                                        <p:tgtEl>
                                          <p:spTgt spid="141342"/>
                                        </p:tgtEl>
                                        <p:attrNameLst>
                                          <p:attrName>ppt_x</p:attrName>
                                        </p:attrNameLst>
                                      </p:cBhvr>
                                      <p:tavLst>
                                        <p:tav tm="0">
                                          <p:val>
                                            <p:strVal val="#ppt_x"/>
                                          </p:val>
                                        </p:tav>
                                        <p:tav tm="100000">
                                          <p:val>
                                            <p:strVal val="#ppt_x"/>
                                          </p:val>
                                        </p:tav>
                                      </p:tavLst>
                                    </p:anim>
                                    <p:anim calcmode="lin" valueType="num">
                                      <p:cBhvr additive="base">
                                        <p:cTn id="14" dur="500" fill="hold"/>
                                        <p:tgtEl>
                                          <p:spTgt spid="1413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43"/>
                                        </p:tgtEl>
                                        <p:attrNameLst>
                                          <p:attrName>style.visibility</p:attrName>
                                        </p:attrNameLst>
                                      </p:cBhvr>
                                      <p:to>
                                        <p:strVal val="visible"/>
                                      </p:to>
                                    </p:set>
                                    <p:anim calcmode="lin" valueType="num">
                                      <p:cBhvr additive="base">
                                        <p:cTn id="19" dur="500" fill="hold"/>
                                        <p:tgtEl>
                                          <p:spTgt spid="141343"/>
                                        </p:tgtEl>
                                        <p:attrNameLst>
                                          <p:attrName>ppt_x</p:attrName>
                                        </p:attrNameLst>
                                      </p:cBhvr>
                                      <p:tavLst>
                                        <p:tav tm="0">
                                          <p:val>
                                            <p:strVal val="#ppt_x"/>
                                          </p:val>
                                        </p:tav>
                                        <p:tav tm="100000">
                                          <p:val>
                                            <p:strVal val="#ppt_x"/>
                                          </p:val>
                                        </p:tav>
                                      </p:tavLst>
                                    </p:anim>
                                    <p:anim calcmode="lin" valueType="num">
                                      <p:cBhvr additive="base">
                                        <p:cTn id="20" dur="500" fill="hold"/>
                                        <p:tgtEl>
                                          <p:spTgt spid="1413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1344"/>
                                        </p:tgtEl>
                                        <p:attrNameLst>
                                          <p:attrName>style.visibility</p:attrName>
                                        </p:attrNameLst>
                                      </p:cBhvr>
                                      <p:to>
                                        <p:strVal val="visible"/>
                                      </p:to>
                                    </p:set>
                                    <p:anim calcmode="lin" valueType="num">
                                      <p:cBhvr additive="base">
                                        <p:cTn id="25" dur="500" fill="hold"/>
                                        <p:tgtEl>
                                          <p:spTgt spid="141344"/>
                                        </p:tgtEl>
                                        <p:attrNameLst>
                                          <p:attrName>ppt_x</p:attrName>
                                        </p:attrNameLst>
                                      </p:cBhvr>
                                      <p:tavLst>
                                        <p:tav tm="0">
                                          <p:val>
                                            <p:strVal val="#ppt_x"/>
                                          </p:val>
                                        </p:tav>
                                        <p:tav tm="100000">
                                          <p:val>
                                            <p:strVal val="#ppt_x"/>
                                          </p:val>
                                        </p:tav>
                                      </p:tavLst>
                                    </p:anim>
                                    <p:anim calcmode="lin" valueType="num">
                                      <p:cBhvr additive="base">
                                        <p:cTn id="26" dur="500" fill="hold"/>
                                        <p:tgtEl>
                                          <p:spTgt spid="1413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1345"/>
                                        </p:tgtEl>
                                        <p:attrNameLst>
                                          <p:attrName>style.visibility</p:attrName>
                                        </p:attrNameLst>
                                      </p:cBhvr>
                                      <p:to>
                                        <p:strVal val="visible"/>
                                      </p:to>
                                    </p:set>
                                    <p:anim calcmode="lin" valueType="num">
                                      <p:cBhvr additive="base">
                                        <p:cTn id="31" dur="500" fill="hold"/>
                                        <p:tgtEl>
                                          <p:spTgt spid="141345"/>
                                        </p:tgtEl>
                                        <p:attrNameLst>
                                          <p:attrName>ppt_x</p:attrName>
                                        </p:attrNameLst>
                                      </p:cBhvr>
                                      <p:tavLst>
                                        <p:tav tm="0">
                                          <p:val>
                                            <p:strVal val="#ppt_x"/>
                                          </p:val>
                                        </p:tav>
                                        <p:tav tm="100000">
                                          <p:val>
                                            <p:strVal val="#ppt_x"/>
                                          </p:val>
                                        </p:tav>
                                      </p:tavLst>
                                    </p:anim>
                                    <p:anim calcmode="lin" valueType="num">
                                      <p:cBhvr additive="base">
                                        <p:cTn id="32" dur="500" fill="hold"/>
                                        <p:tgtEl>
                                          <p:spTgt spid="141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2531" name="Text Box 9"/>
          <p:cNvSpPr txBox="1"/>
          <p:nvPr/>
        </p:nvSpPr>
        <p:spPr>
          <a:xfrm>
            <a:off x="674688" y="506413"/>
            <a:ext cx="1089025"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400" b="1" dirty="0">
                <a:solidFill>
                  <a:schemeClr val="bg2"/>
                </a:solidFill>
                <a:latin typeface="宋体" panose="02010600030101010101" pitchFamily="2" charset="-122"/>
              </a:rPr>
              <a:t>例</a:t>
            </a:r>
            <a:r>
              <a:rPr lang="en-US" altLang="zh-CN" sz="4400" b="1" dirty="0">
                <a:solidFill>
                  <a:schemeClr val="bg2"/>
                </a:solidFill>
                <a:latin typeface="宋体" panose="02010600030101010101" pitchFamily="2" charset="-122"/>
              </a:rPr>
              <a:t>2</a:t>
            </a:r>
            <a:r>
              <a:rPr lang="en-US" altLang="zh-CN" sz="1800" dirty="0">
                <a:solidFill>
                  <a:srgbClr val="3366CC"/>
                </a:solidFill>
              </a:rPr>
              <a:t> </a:t>
            </a:r>
            <a:endParaRPr lang="en-US" altLang="zh-CN" sz="1800" dirty="0">
              <a:solidFill>
                <a:srgbClr val="3366CC"/>
              </a:solidFill>
            </a:endParaRPr>
          </a:p>
        </p:txBody>
      </p:sp>
      <p:grpSp>
        <p:nvGrpSpPr>
          <p:cNvPr id="22532" name="Group 23"/>
          <p:cNvGrpSpPr/>
          <p:nvPr/>
        </p:nvGrpSpPr>
        <p:grpSpPr>
          <a:xfrm>
            <a:off x="684213" y="1341438"/>
            <a:ext cx="7954962" cy="4608512"/>
            <a:chOff x="431" y="845"/>
            <a:chExt cx="5011" cy="2903"/>
          </a:xfrm>
        </p:grpSpPr>
        <p:sp>
          <p:nvSpPr>
            <p:cNvPr id="22538" name="Text Box 10"/>
            <p:cNvSpPr txBox="1"/>
            <p:nvPr/>
          </p:nvSpPr>
          <p:spPr>
            <a:xfrm>
              <a:off x="431" y="845"/>
              <a:ext cx="5011" cy="11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en-US" sz="2400" b="1" dirty="0">
                  <a:latin typeface="Times New Roman" panose="02020603050405020304" pitchFamily="18" charset="0"/>
                </a:rPr>
                <a:t>分别对条件</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到</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，确定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集合与下述哪些集合相等。</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marL="0" lvl="0" indent="0" eaLnBrk="1" hangingPunct="1">
                <a:lnSpc>
                  <a:spcPct val="150000"/>
                </a:lnSpc>
                <a:spcBef>
                  <a:spcPct val="0"/>
                </a:spcBef>
                <a:buClrTx/>
                <a:buSzTx/>
                <a:buFontTx/>
                <a:buNone/>
              </a:pP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1 </a:t>
              </a:r>
              <a:r>
                <a:rPr lang="en-US" altLang="zh-CN" sz="2400" b="1" dirty="0">
                  <a:latin typeface="Times New Roman" panose="02020603050405020304" pitchFamily="18" charset="0"/>
                </a:rPr>
                <a:t>= { 1, 2, …, 8, 9 },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2, 4, 6, 8 },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 1, 3, 5, 7, 9 }, </a:t>
              </a:r>
              <a:endParaRPr lang="en-US" altLang="zh-CN" sz="2400" b="1" dirty="0">
                <a:latin typeface="Times New Roman" panose="02020603050405020304" pitchFamily="18" charset="0"/>
              </a:endParaRPr>
            </a:p>
            <a:p>
              <a:pPr marL="0" lvl="0" indent="0" eaLnBrk="1" hangingPunct="1">
                <a:lnSpc>
                  <a:spcPct val="150000"/>
                </a:lnSpc>
                <a:spcBef>
                  <a:spcPct val="0"/>
                </a:spcBef>
                <a:buClrTx/>
                <a:buSzTx/>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4 </a:t>
              </a:r>
              <a:r>
                <a:rPr lang="en-US" altLang="zh-CN" sz="2400" b="1" dirty="0">
                  <a:latin typeface="Times New Roman" panose="02020603050405020304" pitchFamily="18" charset="0"/>
                </a:rPr>
                <a:t>= { 3, 4, 5 },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5</a:t>
              </a:r>
              <a:r>
                <a:rPr lang="en-US" altLang="zh-CN" sz="2400" b="1" dirty="0">
                  <a:latin typeface="Times New Roman" panose="02020603050405020304" pitchFamily="18" charset="0"/>
                </a:rPr>
                <a:t>= { 3, 5 }          </a:t>
              </a:r>
              <a:endParaRPr lang="en-US" altLang="zh-CN" sz="2400" b="1" dirty="0">
                <a:latin typeface="Times New Roman" panose="02020603050405020304" pitchFamily="18" charset="0"/>
              </a:endParaRPr>
            </a:p>
          </p:txBody>
        </p:sp>
        <p:grpSp>
          <p:nvGrpSpPr>
            <p:cNvPr id="22539" name="Group 22"/>
            <p:cNvGrpSpPr/>
            <p:nvPr/>
          </p:nvGrpSpPr>
          <p:grpSpPr>
            <a:xfrm>
              <a:off x="431" y="1965"/>
              <a:ext cx="2585" cy="1783"/>
              <a:chOff x="431" y="1983"/>
              <a:chExt cx="2585" cy="1783"/>
            </a:xfrm>
          </p:grpSpPr>
          <p:sp>
            <p:nvSpPr>
              <p:cNvPr id="22540" name="Text Box 11"/>
              <p:cNvSpPr txBox="1"/>
              <p:nvPr/>
            </p:nvSpPr>
            <p:spPr>
              <a:xfrm>
                <a:off x="431" y="1983"/>
                <a:ext cx="2585" cy="178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则 </a:t>
                </a:r>
                <a:r>
                  <a:rPr lang="en-US" altLang="zh-CN" sz="2400" b="1" i="1" dirty="0">
                    <a:latin typeface="Times New Roman" panose="02020603050405020304" pitchFamily="18" charset="0"/>
                    <a:sym typeface="Symbol" panose="05050102010706020507" pitchFamily="18" charset="2"/>
                  </a:rPr>
                  <a:t>X</a:t>
                </a:r>
                <a:endParaRPr lang="en-US" altLang="zh-CN" sz="2400" b="1" dirty="0">
                  <a:latin typeface="Times New Roman" panose="02020603050405020304" pitchFamily="18" charset="0"/>
                  <a:sym typeface="Symbol" panose="05050102010706020507" pitchFamily="18" charset="2"/>
                </a:endParaRPr>
              </a:p>
              <a:p>
                <a:pPr marL="342900" lvl="0" indent="-342900" eaLnBrk="1" hangingPunct="1">
                  <a:lnSpc>
                    <a:spcPct val="150000"/>
                  </a:lnSpc>
                  <a:spcBef>
                    <a:spcPct val="0"/>
                  </a:spcBef>
                  <a:buClrTx/>
                  <a:buSzTx/>
                  <a:buFontTx/>
                  <a:buAutoNum type="arabicParenBoth"/>
                </a:pPr>
                <a:r>
                  <a:rPr lang="en-US" altLang="zh-CN" sz="2400" b="1" dirty="0"/>
                  <a:t> </a:t>
                </a:r>
                <a:r>
                  <a:rPr lang="zh-CN" altLang="en-US" sz="2400" b="1" dirty="0"/>
                  <a:t>若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4</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则 </a:t>
                </a:r>
                <a:r>
                  <a:rPr lang="en-US" altLang="zh-CN" sz="2400" b="1" i="1" dirty="0">
                    <a:latin typeface="Times New Roman" panose="02020603050405020304" pitchFamily="18" charset="0"/>
                    <a:sym typeface="Symbol" panose="05050102010706020507" pitchFamily="18" charset="2"/>
                  </a:rPr>
                  <a:t>X</a:t>
                </a:r>
                <a:endParaRPr lang="en-US" altLang="zh-CN" sz="2400" b="1" dirty="0">
                  <a:latin typeface="Times New Roman" panose="02020603050405020304" pitchFamily="18" charset="0"/>
                  <a:sym typeface="Symbol" panose="05050102010706020507" pitchFamily="18" charset="2"/>
                </a:endParaRPr>
              </a:p>
              <a:p>
                <a:pPr marL="342900" lvl="0" indent="-342900"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 </a:t>
                </a:r>
                <a:r>
                  <a:rPr lang="en-US" altLang="zh-CN" sz="2400" b="1" i="1" dirty="0">
                    <a:latin typeface="Times New Roman" panose="02020603050405020304" pitchFamily="18" charset="0"/>
                  </a:rPr>
                  <a:t>X</a:t>
                </a:r>
                <a:r>
                  <a:rPr lang="en-US" altLang="zh-CN" sz="2400" b="1" dirty="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1</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X    </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则 </a:t>
                </a:r>
                <a:r>
                  <a:rPr lang="en-US" altLang="zh-CN" sz="2400" b="1" i="1" dirty="0">
                    <a:latin typeface="Times New Roman" panose="02020603050405020304" pitchFamily="18" charset="0"/>
                    <a:sym typeface="Symbol" panose="05050102010706020507" pitchFamily="18" charset="2"/>
                  </a:rPr>
                  <a:t>X</a:t>
                </a:r>
                <a:endParaRPr lang="en-US" altLang="zh-CN" sz="2400" b="1" dirty="0">
                  <a:latin typeface="Times New Roman" panose="02020603050405020304" pitchFamily="18" charset="0"/>
                  <a:sym typeface="Symbol" panose="05050102010706020507" pitchFamily="18" charset="2"/>
                </a:endParaRPr>
              </a:p>
              <a:p>
                <a:pPr marL="342900" lvl="0" indent="-342900"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则 </a:t>
                </a:r>
                <a:r>
                  <a:rPr lang="en-US" altLang="zh-CN" sz="2400" b="1" i="1" dirty="0">
                    <a:latin typeface="Times New Roman" panose="02020603050405020304" pitchFamily="18" charset="0"/>
                    <a:sym typeface="Symbol" panose="05050102010706020507" pitchFamily="18" charset="2"/>
                  </a:rPr>
                  <a:t>X</a:t>
                </a:r>
                <a:endParaRPr lang="en-US" altLang="zh-CN" sz="2400" b="1" dirty="0">
                  <a:latin typeface="Times New Roman" panose="02020603050405020304" pitchFamily="18" charset="0"/>
                  <a:sym typeface="Symbol" panose="05050102010706020507" pitchFamily="18" charset="2"/>
                </a:endParaRPr>
              </a:p>
              <a:p>
                <a:pPr marL="342900" lvl="0" indent="-342900" eaLnBrk="1" hangingPunct="1">
                  <a:lnSpc>
                    <a:spcPct val="150000"/>
                  </a:lnSpc>
                  <a:spcBef>
                    <a:spcPct val="0"/>
                  </a:spcBef>
                  <a:buClrTx/>
                  <a:buSzTx/>
                  <a:buFontTx/>
                  <a:buAutoNum type="arabicParenBoth"/>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若</a:t>
                </a:r>
                <a:r>
                  <a:rPr lang="zh-CN" altLang="en-US" sz="1800" b="1" dirty="0"/>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3</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X    </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则 </a:t>
                </a:r>
                <a:r>
                  <a:rPr lang="en-US" altLang="zh-CN" sz="2400" b="1" i="1" dirty="0">
                    <a:latin typeface="Times New Roman" panose="02020603050405020304" pitchFamily="18" charset="0"/>
                    <a:sym typeface="Symbol" panose="05050102010706020507" pitchFamily="18" charset="2"/>
                  </a:rPr>
                  <a:t>X</a:t>
                </a:r>
                <a:endParaRPr lang="en-US" altLang="zh-CN" sz="2400" b="1" dirty="0">
                  <a:latin typeface="Times New Roman" panose="02020603050405020304" pitchFamily="18" charset="0"/>
                  <a:sym typeface="Symbol" panose="05050102010706020507" pitchFamily="18" charset="2"/>
                </a:endParaRPr>
              </a:p>
            </p:txBody>
          </p:sp>
          <p:pic>
            <p:nvPicPr>
              <p:cNvPr id="22541" name="Picture 15"/>
              <p:cNvPicPr>
                <a:picLocks noChangeAspect="1"/>
              </p:cNvPicPr>
              <p:nvPr/>
            </p:nvPicPr>
            <p:blipFill>
              <a:blip r:embed="rId1"/>
              <a:stretch>
                <a:fillRect/>
              </a:stretch>
            </p:blipFill>
            <p:spPr>
              <a:xfrm>
                <a:off x="1791" y="2818"/>
                <a:ext cx="150" cy="204"/>
              </a:xfrm>
              <a:prstGeom prst="rect">
                <a:avLst/>
              </a:prstGeom>
              <a:noFill/>
              <a:ln w="9525">
                <a:noFill/>
              </a:ln>
            </p:spPr>
          </p:pic>
          <p:pic>
            <p:nvPicPr>
              <p:cNvPr id="22542" name="Picture 16"/>
              <p:cNvPicPr>
                <a:picLocks noChangeAspect="1"/>
              </p:cNvPicPr>
              <p:nvPr/>
            </p:nvPicPr>
            <p:blipFill>
              <a:blip r:embed="rId1"/>
              <a:stretch>
                <a:fillRect/>
              </a:stretch>
            </p:blipFill>
            <p:spPr>
              <a:xfrm>
                <a:off x="1791" y="3493"/>
                <a:ext cx="150" cy="204"/>
              </a:xfrm>
              <a:prstGeom prst="rect">
                <a:avLst/>
              </a:prstGeom>
              <a:noFill/>
              <a:ln w="9525">
                <a:noFill/>
              </a:ln>
            </p:spPr>
          </p:pic>
        </p:grpSp>
      </p:grpSp>
      <p:sp>
        <p:nvSpPr>
          <p:cNvPr id="144401" name="Text Box 17"/>
          <p:cNvSpPr txBox="1"/>
          <p:nvPr/>
        </p:nvSpPr>
        <p:spPr>
          <a:xfrm>
            <a:off x="3635375" y="3259138"/>
            <a:ext cx="7048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b="1" i="1" dirty="0">
                <a:solidFill>
                  <a:srgbClr val="0000A4"/>
                </a:solidFill>
                <a:latin typeface="Times New Roman" panose="02020603050405020304" pitchFamily="18" charset="0"/>
              </a:rPr>
              <a:t>= S</a:t>
            </a:r>
            <a:r>
              <a:rPr lang="en-US" altLang="zh-CN" sz="2400" b="1" baseline="-25000" dirty="0">
                <a:solidFill>
                  <a:srgbClr val="0000A4"/>
                </a:solidFill>
                <a:latin typeface="Times New Roman" panose="02020603050405020304" pitchFamily="18" charset="0"/>
              </a:rPr>
              <a:t>2</a:t>
            </a:r>
            <a:endParaRPr lang="en-US" altLang="zh-CN" sz="2400" b="1" baseline="-25000" dirty="0">
              <a:solidFill>
                <a:srgbClr val="0000A4"/>
              </a:solidFill>
              <a:latin typeface="Times New Roman" panose="02020603050405020304" pitchFamily="18" charset="0"/>
            </a:endParaRPr>
          </a:p>
        </p:txBody>
      </p:sp>
      <p:sp>
        <p:nvSpPr>
          <p:cNvPr id="144402" name="Text Box 18"/>
          <p:cNvSpPr txBox="1"/>
          <p:nvPr/>
        </p:nvSpPr>
        <p:spPr>
          <a:xfrm>
            <a:off x="4427538" y="3835400"/>
            <a:ext cx="7048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b="1" i="1" dirty="0">
                <a:solidFill>
                  <a:srgbClr val="0000A4"/>
                </a:solidFill>
                <a:latin typeface="Times New Roman" panose="02020603050405020304" pitchFamily="18" charset="0"/>
              </a:rPr>
              <a:t>= S</a:t>
            </a:r>
            <a:r>
              <a:rPr lang="en-US" altLang="zh-CN" sz="2400" b="1" baseline="-25000" dirty="0">
                <a:solidFill>
                  <a:srgbClr val="0000A4"/>
                </a:solidFill>
                <a:latin typeface="Times New Roman" panose="02020603050405020304" pitchFamily="18" charset="0"/>
              </a:rPr>
              <a:t>5</a:t>
            </a:r>
            <a:endParaRPr lang="en-US" altLang="zh-CN" sz="2400" b="1" baseline="-25000" dirty="0">
              <a:solidFill>
                <a:srgbClr val="0000A4"/>
              </a:solidFill>
              <a:latin typeface="Times New Roman" panose="02020603050405020304" pitchFamily="18" charset="0"/>
            </a:endParaRPr>
          </a:p>
        </p:txBody>
      </p:sp>
      <p:sp>
        <p:nvSpPr>
          <p:cNvPr id="144403" name="Text Box 19"/>
          <p:cNvSpPr txBox="1"/>
          <p:nvPr/>
        </p:nvSpPr>
        <p:spPr>
          <a:xfrm>
            <a:off x="4284663" y="4340225"/>
            <a:ext cx="15525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b="1" i="1" dirty="0">
                <a:solidFill>
                  <a:srgbClr val="0000A4"/>
                </a:solidFill>
                <a:latin typeface="Times New Roman" panose="02020603050405020304" pitchFamily="18" charset="0"/>
              </a:rPr>
              <a:t>= S</a:t>
            </a:r>
            <a:r>
              <a:rPr lang="en-US" altLang="zh-CN" sz="2400" b="1" baseline="-25000" dirty="0">
                <a:solidFill>
                  <a:srgbClr val="0000A4"/>
                </a:solidFill>
                <a:latin typeface="Times New Roman" panose="02020603050405020304" pitchFamily="18" charset="0"/>
              </a:rPr>
              <a:t>1</a:t>
            </a:r>
            <a:r>
              <a:rPr lang="en-US" altLang="zh-CN" sz="2400" b="1" dirty="0">
                <a:solidFill>
                  <a:srgbClr val="0000A4"/>
                </a:solidFill>
                <a:latin typeface="Times New Roman" panose="02020603050405020304" pitchFamily="18" charset="0"/>
              </a:rPr>
              <a:t>, </a:t>
            </a:r>
            <a:r>
              <a:rPr lang="en-US" altLang="zh-CN" sz="2400" b="1" i="1" dirty="0">
                <a:solidFill>
                  <a:srgbClr val="0000A4"/>
                </a:solidFill>
                <a:latin typeface="Times New Roman" panose="02020603050405020304" pitchFamily="18" charset="0"/>
              </a:rPr>
              <a:t>S</a:t>
            </a:r>
            <a:r>
              <a:rPr lang="en-US" altLang="zh-CN" sz="2400" b="1" baseline="-25000" dirty="0">
                <a:solidFill>
                  <a:srgbClr val="0000A4"/>
                </a:solidFill>
                <a:latin typeface="Times New Roman" panose="02020603050405020304" pitchFamily="18" charset="0"/>
              </a:rPr>
              <a:t>2</a:t>
            </a:r>
            <a:r>
              <a:rPr lang="en-US" altLang="zh-CN" sz="2400" b="1" dirty="0">
                <a:solidFill>
                  <a:srgbClr val="0000A4"/>
                </a:solidFill>
                <a:latin typeface="Times New Roman" panose="02020603050405020304" pitchFamily="18" charset="0"/>
              </a:rPr>
              <a:t>, </a:t>
            </a:r>
            <a:r>
              <a:rPr lang="en-US" altLang="zh-CN" sz="2400" b="1" i="1" dirty="0">
                <a:solidFill>
                  <a:srgbClr val="0000A4"/>
                </a:solidFill>
                <a:latin typeface="Times New Roman" panose="02020603050405020304" pitchFamily="18" charset="0"/>
              </a:rPr>
              <a:t>S</a:t>
            </a:r>
            <a:r>
              <a:rPr lang="en-US" altLang="zh-CN" sz="2400" b="1" baseline="-25000" dirty="0">
                <a:solidFill>
                  <a:srgbClr val="0000A4"/>
                </a:solidFill>
                <a:latin typeface="Times New Roman" panose="02020603050405020304" pitchFamily="18" charset="0"/>
              </a:rPr>
              <a:t>4</a:t>
            </a:r>
            <a:endParaRPr lang="en-US" altLang="zh-CN" sz="2400" b="1" baseline="-25000" dirty="0">
              <a:solidFill>
                <a:srgbClr val="0000A4"/>
              </a:solidFill>
              <a:latin typeface="Times New Roman" panose="02020603050405020304" pitchFamily="18" charset="0"/>
            </a:endParaRPr>
          </a:p>
        </p:txBody>
      </p:sp>
      <p:sp>
        <p:nvSpPr>
          <p:cNvPr id="144404" name="Text Box 20"/>
          <p:cNvSpPr txBox="1"/>
          <p:nvPr/>
        </p:nvSpPr>
        <p:spPr>
          <a:xfrm>
            <a:off x="3563938" y="4916488"/>
            <a:ext cx="11287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b="1" i="1" dirty="0">
                <a:solidFill>
                  <a:srgbClr val="0000A4"/>
                </a:solidFill>
                <a:latin typeface="Times New Roman" panose="02020603050405020304" pitchFamily="18" charset="0"/>
              </a:rPr>
              <a:t>= S</a:t>
            </a:r>
            <a:r>
              <a:rPr lang="en-US" altLang="zh-CN" sz="2400" b="1" baseline="-25000" dirty="0">
                <a:solidFill>
                  <a:srgbClr val="0000A4"/>
                </a:solidFill>
                <a:latin typeface="Times New Roman" panose="02020603050405020304" pitchFamily="18" charset="0"/>
              </a:rPr>
              <a:t>3</a:t>
            </a:r>
            <a:r>
              <a:rPr lang="en-US" altLang="zh-CN" sz="2400" b="1" dirty="0">
                <a:solidFill>
                  <a:srgbClr val="0000A4"/>
                </a:solidFill>
                <a:latin typeface="Times New Roman" panose="02020603050405020304" pitchFamily="18" charset="0"/>
              </a:rPr>
              <a:t>, </a:t>
            </a:r>
            <a:r>
              <a:rPr lang="en-US" altLang="zh-CN" sz="2400" b="1" i="1" dirty="0">
                <a:solidFill>
                  <a:srgbClr val="0000A4"/>
                </a:solidFill>
                <a:latin typeface="Times New Roman" panose="02020603050405020304" pitchFamily="18" charset="0"/>
              </a:rPr>
              <a:t>S</a:t>
            </a:r>
            <a:r>
              <a:rPr lang="en-US" altLang="zh-CN" sz="2400" b="1" baseline="-25000" dirty="0">
                <a:solidFill>
                  <a:srgbClr val="0000A4"/>
                </a:solidFill>
                <a:latin typeface="Times New Roman" panose="02020603050405020304" pitchFamily="18" charset="0"/>
              </a:rPr>
              <a:t>5</a:t>
            </a:r>
            <a:endParaRPr lang="en-US" altLang="zh-CN" sz="2400" b="1" baseline="-25000" dirty="0">
              <a:solidFill>
                <a:srgbClr val="0000A4"/>
              </a:solidFill>
              <a:latin typeface="Times New Roman" panose="02020603050405020304" pitchFamily="18" charset="0"/>
            </a:endParaRPr>
          </a:p>
        </p:txBody>
      </p:sp>
      <p:sp>
        <p:nvSpPr>
          <p:cNvPr id="144405" name="Text Box 21"/>
          <p:cNvSpPr txBox="1"/>
          <p:nvPr/>
        </p:nvSpPr>
        <p:spPr>
          <a:xfrm>
            <a:off x="4284663" y="5492750"/>
            <a:ext cx="26892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00A4"/>
                </a:solidFill>
                <a:latin typeface="Times New Roman" panose="02020603050405020304" pitchFamily="18" charset="0"/>
              </a:rPr>
              <a:t>与 </a:t>
            </a:r>
            <a:r>
              <a:rPr lang="en-US" altLang="zh-CN" sz="2400" b="1" i="1" dirty="0">
                <a:solidFill>
                  <a:srgbClr val="0000A4"/>
                </a:solidFill>
                <a:latin typeface="Times New Roman" panose="02020603050405020304" pitchFamily="18" charset="0"/>
              </a:rPr>
              <a:t>S</a:t>
            </a:r>
            <a:r>
              <a:rPr lang="en-US" altLang="zh-CN" sz="2400" b="1" baseline="-25000" dirty="0">
                <a:solidFill>
                  <a:srgbClr val="0000A4"/>
                </a:solidFill>
                <a:latin typeface="Times New Roman" panose="02020603050405020304" pitchFamily="18" charset="0"/>
              </a:rPr>
              <a:t>1</a:t>
            </a:r>
            <a:r>
              <a:rPr lang="en-US" altLang="zh-CN" sz="2400" b="1" dirty="0">
                <a:solidFill>
                  <a:srgbClr val="0000A4"/>
                </a:solidFill>
                <a:latin typeface="Times New Roman" panose="02020603050405020304" pitchFamily="18" charset="0"/>
              </a:rPr>
              <a:t>, ... , </a:t>
            </a:r>
            <a:r>
              <a:rPr lang="en-US" altLang="zh-CN" sz="2400" b="1" i="1" dirty="0">
                <a:solidFill>
                  <a:srgbClr val="0000A4"/>
                </a:solidFill>
                <a:latin typeface="Times New Roman" panose="02020603050405020304" pitchFamily="18" charset="0"/>
              </a:rPr>
              <a:t>S</a:t>
            </a:r>
            <a:r>
              <a:rPr lang="en-US" altLang="zh-CN" sz="2400" b="1" baseline="-25000" dirty="0">
                <a:solidFill>
                  <a:srgbClr val="0000A4"/>
                </a:solidFill>
                <a:latin typeface="Times New Roman" panose="02020603050405020304" pitchFamily="18" charset="0"/>
              </a:rPr>
              <a:t>5 </a:t>
            </a:r>
            <a:r>
              <a:rPr lang="zh-CN" altLang="en-US" sz="2400" b="1" dirty="0">
                <a:solidFill>
                  <a:srgbClr val="0000A4"/>
                </a:solidFill>
                <a:latin typeface="Times New Roman" panose="02020603050405020304" pitchFamily="18" charset="0"/>
              </a:rPr>
              <a:t>都不等</a:t>
            </a:r>
            <a:endParaRPr lang="zh-CN" altLang="en-US" sz="2400" b="1" dirty="0">
              <a:solidFill>
                <a:srgbClr val="0000A4"/>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4401"/>
                                        </p:tgtEl>
                                        <p:attrNameLst>
                                          <p:attrName>style.visibility</p:attrName>
                                        </p:attrNameLst>
                                      </p:cBhvr>
                                      <p:to>
                                        <p:strVal val="visible"/>
                                      </p:to>
                                    </p:set>
                                    <p:anim calcmode="lin" valueType="num">
                                      <p:cBhvr additive="base">
                                        <p:cTn id="7" dur="500" fill="hold"/>
                                        <p:tgtEl>
                                          <p:spTgt spid="144401"/>
                                        </p:tgtEl>
                                        <p:attrNameLst>
                                          <p:attrName>ppt_x</p:attrName>
                                        </p:attrNameLst>
                                      </p:cBhvr>
                                      <p:tavLst>
                                        <p:tav tm="0">
                                          <p:val>
                                            <p:strVal val="1+#ppt_w/2"/>
                                          </p:val>
                                        </p:tav>
                                        <p:tav tm="100000">
                                          <p:val>
                                            <p:strVal val="#ppt_x"/>
                                          </p:val>
                                        </p:tav>
                                      </p:tavLst>
                                    </p:anim>
                                    <p:anim calcmode="lin" valueType="num">
                                      <p:cBhvr additive="base">
                                        <p:cTn id="8" dur="500" fill="hold"/>
                                        <p:tgtEl>
                                          <p:spTgt spid="1444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4402"/>
                                        </p:tgtEl>
                                        <p:attrNameLst>
                                          <p:attrName>style.visibility</p:attrName>
                                        </p:attrNameLst>
                                      </p:cBhvr>
                                      <p:to>
                                        <p:strVal val="visible"/>
                                      </p:to>
                                    </p:set>
                                    <p:anim calcmode="lin" valueType="num">
                                      <p:cBhvr additive="base">
                                        <p:cTn id="13" dur="500" fill="hold"/>
                                        <p:tgtEl>
                                          <p:spTgt spid="144402"/>
                                        </p:tgtEl>
                                        <p:attrNameLst>
                                          <p:attrName>ppt_x</p:attrName>
                                        </p:attrNameLst>
                                      </p:cBhvr>
                                      <p:tavLst>
                                        <p:tav tm="0">
                                          <p:val>
                                            <p:strVal val="1+#ppt_w/2"/>
                                          </p:val>
                                        </p:tav>
                                        <p:tav tm="100000">
                                          <p:val>
                                            <p:strVal val="#ppt_x"/>
                                          </p:val>
                                        </p:tav>
                                      </p:tavLst>
                                    </p:anim>
                                    <p:anim calcmode="lin" valueType="num">
                                      <p:cBhvr additive="base">
                                        <p:cTn id="14" dur="500" fill="hold"/>
                                        <p:tgtEl>
                                          <p:spTgt spid="1444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4403"/>
                                        </p:tgtEl>
                                        <p:attrNameLst>
                                          <p:attrName>style.visibility</p:attrName>
                                        </p:attrNameLst>
                                      </p:cBhvr>
                                      <p:to>
                                        <p:strVal val="visible"/>
                                      </p:to>
                                    </p:set>
                                    <p:anim calcmode="lin" valueType="num">
                                      <p:cBhvr additive="base">
                                        <p:cTn id="19" dur="500" fill="hold"/>
                                        <p:tgtEl>
                                          <p:spTgt spid="144403"/>
                                        </p:tgtEl>
                                        <p:attrNameLst>
                                          <p:attrName>ppt_x</p:attrName>
                                        </p:attrNameLst>
                                      </p:cBhvr>
                                      <p:tavLst>
                                        <p:tav tm="0">
                                          <p:val>
                                            <p:strVal val="1+#ppt_w/2"/>
                                          </p:val>
                                        </p:tav>
                                        <p:tav tm="100000">
                                          <p:val>
                                            <p:strVal val="#ppt_x"/>
                                          </p:val>
                                        </p:tav>
                                      </p:tavLst>
                                    </p:anim>
                                    <p:anim calcmode="lin" valueType="num">
                                      <p:cBhvr additive="base">
                                        <p:cTn id="20" dur="500" fill="hold"/>
                                        <p:tgtEl>
                                          <p:spTgt spid="1444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4404"/>
                                        </p:tgtEl>
                                        <p:attrNameLst>
                                          <p:attrName>style.visibility</p:attrName>
                                        </p:attrNameLst>
                                      </p:cBhvr>
                                      <p:to>
                                        <p:strVal val="visible"/>
                                      </p:to>
                                    </p:set>
                                    <p:anim calcmode="lin" valueType="num">
                                      <p:cBhvr additive="base">
                                        <p:cTn id="25" dur="500" fill="hold"/>
                                        <p:tgtEl>
                                          <p:spTgt spid="144404"/>
                                        </p:tgtEl>
                                        <p:attrNameLst>
                                          <p:attrName>ppt_x</p:attrName>
                                        </p:attrNameLst>
                                      </p:cBhvr>
                                      <p:tavLst>
                                        <p:tav tm="0">
                                          <p:val>
                                            <p:strVal val="1+#ppt_w/2"/>
                                          </p:val>
                                        </p:tav>
                                        <p:tav tm="100000">
                                          <p:val>
                                            <p:strVal val="#ppt_x"/>
                                          </p:val>
                                        </p:tav>
                                      </p:tavLst>
                                    </p:anim>
                                    <p:anim calcmode="lin" valueType="num">
                                      <p:cBhvr additive="base">
                                        <p:cTn id="26" dur="500" fill="hold"/>
                                        <p:tgtEl>
                                          <p:spTgt spid="14440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4405"/>
                                        </p:tgtEl>
                                        <p:attrNameLst>
                                          <p:attrName>style.visibility</p:attrName>
                                        </p:attrNameLst>
                                      </p:cBhvr>
                                      <p:to>
                                        <p:strVal val="visible"/>
                                      </p:to>
                                    </p:set>
                                    <p:anim calcmode="lin" valueType="num">
                                      <p:cBhvr additive="base">
                                        <p:cTn id="31" dur="500" fill="hold"/>
                                        <p:tgtEl>
                                          <p:spTgt spid="144405"/>
                                        </p:tgtEl>
                                        <p:attrNameLst>
                                          <p:attrName>ppt_x</p:attrName>
                                        </p:attrNameLst>
                                      </p:cBhvr>
                                      <p:tavLst>
                                        <p:tav tm="0">
                                          <p:val>
                                            <p:strVal val="1+#ppt_w/2"/>
                                          </p:val>
                                        </p:tav>
                                        <p:tav tm="100000">
                                          <p:val>
                                            <p:strVal val="#ppt_x"/>
                                          </p:val>
                                        </p:tav>
                                      </p:tavLst>
                                    </p:anim>
                                    <p:anim calcmode="lin" valueType="num">
                                      <p:cBhvr additive="base">
                                        <p:cTn id="32" dur="500" fill="hold"/>
                                        <p:tgtEl>
                                          <p:spTgt spid="1444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1" grpId="0"/>
      <p:bldP spid="144402" grpId="0"/>
      <p:bldP spid="144403" grpId="0"/>
      <p:bldP spid="144404" grpId="0"/>
      <p:bldP spid="1444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123" name="Rectangle 2"/>
          <p:cNvSpPr>
            <a:spLocks noGrp="1"/>
          </p:cNvSpPr>
          <p:nvPr>
            <p:ph type="title"/>
          </p:nvPr>
        </p:nvSpPr>
        <p:spPr/>
        <p:txBody>
          <a:bodyPr vert="horz" wrap="square" lIns="91440" tIns="45720" rIns="91440" bIns="45720" anchor="ctr" anchorCtr="0"/>
          <a:p>
            <a:pPr eaLnBrk="1" hangingPunct="1"/>
            <a:r>
              <a:rPr lang="zh-CN" altLang="en-US" b="1" dirty="0"/>
              <a:t>集合论概念</a:t>
            </a:r>
            <a:endParaRPr lang="zh-CN" altLang="en-US" b="1" dirty="0"/>
          </a:p>
        </p:txBody>
      </p:sp>
      <p:sp>
        <p:nvSpPr>
          <p:cNvPr id="5124" name="Rectangle 3"/>
          <p:cNvSpPr>
            <a:spLocks noGrp="1"/>
          </p:cNvSpPr>
          <p:nvPr>
            <p:ph idx="1"/>
          </p:nvPr>
        </p:nvSpPr>
        <p:spPr>
          <a:xfrm>
            <a:off x="611188" y="1916113"/>
            <a:ext cx="7993062" cy="4400550"/>
          </a:xfrm>
        </p:spPr>
        <p:txBody>
          <a:bodyPr vert="horz" wrap="square" lIns="91440" tIns="45720" rIns="91440" bIns="45720" anchor="t" anchorCtr="0"/>
          <a:p>
            <a:r>
              <a:rPr lang="zh-CN" altLang="en-US" sz="2400" b="1" dirty="0"/>
              <a:t>集合论是以</a:t>
            </a:r>
            <a:r>
              <a:rPr lang="zh-CN" altLang="en-US" sz="2400" b="1" dirty="0">
                <a:solidFill>
                  <a:srgbClr val="003399"/>
                </a:solidFill>
              </a:rPr>
              <a:t>集合</a:t>
            </a:r>
            <a:r>
              <a:rPr lang="zh-CN" altLang="en-US" sz="2400" b="1" dirty="0"/>
              <a:t>概念为基础，研究集合的一般性质的数学分支学科。</a:t>
            </a:r>
            <a:endParaRPr lang="zh-CN" altLang="en-US" sz="2400" b="1" dirty="0"/>
          </a:p>
          <a:p>
            <a:pPr lvl="1"/>
            <a:r>
              <a:rPr lang="zh-CN" altLang="en-US" sz="2000" b="1" dirty="0"/>
              <a:t>“</a:t>
            </a:r>
            <a:r>
              <a:rPr lang="zh-CN" altLang="en-US" sz="2000" dirty="0">
                <a:solidFill>
                  <a:srgbClr val="003399"/>
                </a:solidFill>
              </a:rPr>
              <a:t>集合</a:t>
            </a:r>
            <a:r>
              <a:rPr lang="zh-CN" altLang="en-US" sz="2000" b="1" dirty="0"/>
              <a:t>”</a:t>
            </a:r>
            <a:r>
              <a:rPr lang="zh-CN" altLang="en-US" sz="2000" dirty="0"/>
              <a:t>是比</a:t>
            </a:r>
            <a:r>
              <a:rPr lang="zh-CN" altLang="en-US" sz="2000" b="1" dirty="0"/>
              <a:t>“</a:t>
            </a:r>
            <a:r>
              <a:rPr lang="zh-CN" altLang="en-US" sz="2000" dirty="0">
                <a:solidFill>
                  <a:srgbClr val="003399"/>
                </a:solidFill>
              </a:rPr>
              <a:t>数</a:t>
            </a:r>
            <a:r>
              <a:rPr lang="zh-CN" altLang="en-US" sz="2000" b="1" dirty="0"/>
              <a:t>”</a:t>
            </a:r>
            <a:r>
              <a:rPr lang="zh-CN" altLang="en-US" sz="2000" dirty="0"/>
              <a:t>更简单的概念</a:t>
            </a:r>
            <a:endParaRPr lang="zh-CN" altLang="en-US" sz="2000" dirty="0"/>
          </a:p>
          <a:p>
            <a:pPr lvl="1"/>
            <a:r>
              <a:rPr lang="zh-CN" altLang="en-US" sz="2000" dirty="0"/>
              <a:t>集合论试图从研究集合出发，定义</a:t>
            </a:r>
            <a:r>
              <a:rPr lang="zh-CN" altLang="en-US" sz="2000" b="1" dirty="0"/>
              <a:t>“</a:t>
            </a:r>
            <a:r>
              <a:rPr lang="zh-CN" altLang="en-US" sz="2000" dirty="0"/>
              <a:t>数</a:t>
            </a:r>
            <a:r>
              <a:rPr lang="zh-CN" altLang="en-US" sz="2000" b="1" dirty="0"/>
              <a:t>”</a:t>
            </a:r>
            <a:r>
              <a:rPr lang="zh-CN" altLang="en-US" sz="2000" dirty="0"/>
              <a:t>和数的</a:t>
            </a:r>
            <a:r>
              <a:rPr lang="zh-CN" altLang="en-US" sz="2000" b="1" dirty="0"/>
              <a:t>“</a:t>
            </a:r>
            <a:r>
              <a:rPr lang="zh-CN" altLang="en-US" sz="2000" dirty="0"/>
              <a:t>运算</a:t>
            </a:r>
            <a:r>
              <a:rPr lang="zh-CN" altLang="en-US" sz="2000" b="1" dirty="0"/>
              <a:t>”</a:t>
            </a:r>
            <a:r>
              <a:rPr lang="zh-CN" altLang="en-US" sz="2000" dirty="0"/>
              <a:t>，进而发展到整个数学，是研究数学基础的学科</a:t>
            </a:r>
            <a:endParaRPr lang="zh-CN" altLang="en-US" sz="2000" dirty="0"/>
          </a:p>
          <a:p>
            <a:r>
              <a:rPr lang="zh-CN" altLang="en-US" sz="2400" b="1" dirty="0"/>
              <a:t>集合是简单而又基本的不作定义的初始概念</a:t>
            </a:r>
            <a:endParaRPr lang="zh-CN" altLang="en-US" sz="2400" b="1" dirty="0"/>
          </a:p>
          <a:p>
            <a:pPr lvl="1"/>
            <a:r>
              <a:rPr lang="zh-CN" altLang="en-US" sz="2000" dirty="0"/>
              <a:t>一般来说，集合是一些</a:t>
            </a:r>
            <a:r>
              <a:rPr lang="zh-CN" altLang="en-US" sz="2000" dirty="0">
                <a:solidFill>
                  <a:srgbClr val="003399"/>
                </a:solidFill>
              </a:rPr>
              <a:t>确定</a:t>
            </a:r>
            <a:r>
              <a:rPr lang="zh-CN" altLang="en-US" sz="2000" dirty="0"/>
              <a:t>的、</a:t>
            </a:r>
            <a:r>
              <a:rPr lang="zh-CN" altLang="en-US" sz="2000" dirty="0">
                <a:solidFill>
                  <a:srgbClr val="003399"/>
                </a:solidFill>
              </a:rPr>
              <a:t>相异</a:t>
            </a:r>
            <a:r>
              <a:rPr lang="zh-CN" altLang="en-US" sz="2000" dirty="0"/>
              <a:t>的事物的总体</a:t>
            </a:r>
            <a:endParaRPr lang="zh-CN" altLang="en-US" sz="2000" dirty="0"/>
          </a:p>
          <a:p>
            <a:r>
              <a:rPr lang="zh-CN" altLang="en-US" sz="2400" b="1" dirty="0"/>
              <a:t>按照集合中事物数目是否有限，可以分为</a:t>
            </a:r>
            <a:r>
              <a:rPr lang="zh-CN" altLang="en-US" sz="2400" b="1" dirty="0">
                <a:solidFill>
                  <a:srgbClr val="003399"/>
                </a:solidFill>
              </a:rPr>
              <a:t>有限集合</a:t>
            </a:r>
            <a:r>
              <a:rPr lang="zh-CN" altLang="en-US" sz="2400" b="1" dirty="0"/>
              <a:t>和</a:t>
            </a:r>
            <a:r>
              <a:rPr lang="zh-CN" altLang="en-US" sz="2400" b="1" dirty="0">
                <a:solidFill>
                  <a:srgbClr val="003399"/>
                </a:solidFill>
              </a:rPr>
              <a:t>无限集合</a:t>
            </a:r>
            <a:endParaRPr lang="zh-CN" altLang="en-US" sz="2400" b="1" dirty="0">
              <a:solidFill>
                <a:srgbClr val="003399"/>
              </a:solidFill>
            </a:endParaRPr>
          </a:p>
          <a:p>
            <a:pPr lvl="1"/>
            <a:r>
              <a:rPr lang="zh-CN" altLang="en-US" sz="2000" dirty="0"/>
              <a:t>无限集合是集合论研究的主要对象，也是集合论建立的关键和难点</a:t>
            </a:r>
            <a:endParaRPr lang="en-US" altLang="zh-CN" sz="1800" b="1" dirty="0">
              <a:latin typeface="Times New Roman" panose="02020603050405020304" pitchFamily="18" charset="0"/>
              <a:sym typeface="Symbol" panose="05050102010706020507" pitchFamily="18" charset="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aphicFrame>
        <p:nvGraphicFramePr>
          <p:cNvPr id="150588" name="Group 60"/>
          <p:cNvGraphicFramePr>
            <a:graphicFrameLocks noGrp="1"/>
          </p:cNvGraphicFramePr>
          <p:nvPr/>
        </p:nvGraphicFramePr>
        <p:xfrm>
          <a:off x="539750" y="1412875"/>
          <a:ext cx="8135938" cy="2193926"/>
        </p:xfrm>
        <a:graphic>
          <a:graphicData uri="http://schemas.openxmlformats.org/drawingml/2006/table">
            <a:tbl>
              <a:tblPr/>
              <a:tblGrid>
                <a:gridCol w="863600"/>
                <a:gridCol w="2305050"/>
                <a:gridCol w="2447925"/>
                <a:gridCol w="2519363"/>
              </a:tblGrid>
              <a:tr h="45704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04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交换</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77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结合</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04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幂等</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59" marB="456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0591" name="Group 63"/>
          <p:cNvGraphicFramePr>
            <a:graphicFrameLocks noGrp="1"/>
          </p:cNvGraphicFramePr>
          <p:nvPr/>
        </p:nvGraphicFramePr>
        <p:xfrm>
          <a:off x="539750" y="3860800"/>
          <a:ext cx="8135938" cy="2103438"/>
        </p:xfrm>
        <a:graphic>
          <a:graphicData uri="http://schemas.openxmlformats.org/drawingml/2006/table">
            <a:tbl>
              <a:tblPr/>
              <a:tblGrid>
                <a:gridCol w="863600"/>
                <a:gridCol w="3671888"/>
                <a:gridCol w="3600450"/>
              </a:tblGrid>
              <a:tr h="45726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8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8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吸收</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600" name="Rectangle 48"/>
          <p:cNvSpPr>
            <a:spLocks noGrp="1"/>
          </p:cNvSpPr>
          <p:nvPr>
            <p:ph type="title"/>
          </p:nvPr>
        </p:nvSpPr>
        <p:spPr>
          <a:xfrm>
            <a:off x="539750" y="188913"/>
            <a:ext cx="8229600" cy="1371600"/>
          </a:xfrm>
        </p:spPr>
        <p:txBody>
          <a:bodyPr vert="horz" wrap="square" lIns="91440" tIns="45720" rIns="91440" bIns="45720" anchor="ctr" anchorCtr="0"/>
          <a:p>
            <a:pPr eaLnBrk="1" hangingPunct="1"/>
            <a:r>
              <a:rPr lang="zh-CN" altLang="en-US" b="1" dirty="0"/>
              <a:t>集合运算的算律</a:t>
            </a:r>
            <a:endParaRPr lang="zh-CN" altLang="en-US" b="1" dirty="0"/>
          </a:p>
        </p:txBody>
      </p:sp>
      <p:sp>
        <p:nvSpPr>
          <p:cNvPr id="23601" name="Text Box 49"/>
          <p:cNvSpPr txBox="1"/>
          <p:nvPr/>
        </p:nvSpPr>
        <p:spPr>
          <a:xfrm>
            <a:off x="611188" y="6092825"/>
            <a:ext cx="40243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宋体" panose="02010600030101010101" pitchFamily="2" charset="-122"/>
              </a:rPr>
              <a:t>吸收律的前提：</a:t>
            </a:r>
            <a:r>
              <a:rPr lang="zh-CN" altLang="en-US" sz="2400" b="1" dirty="0">
                <a:latin typeface="宋体" panose="02010600030101010101" pitchFamily="2" charset="-122"/>
                <a:sym typeface="Symbol" panose="05050102010706020507" pitchFamily="18" charset="2"/>
              </a:rPr>
              <a:t>、可交换</a:t>
            </a:r>
            <a:endParaRPr lang="zh-CN" altLang="en-US" sz="2400" b="1" dirty="0">
              <a:latin typeface="宋体" panose="02010600030101010101" pitchFamily="2" charset="-122"/>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4579" name="Rectangle 2"/>
          <p:cNvSpPr>
            <a:spLocks noGrp="1"/>
          </p:cNvSpPr>
          <p:nvPr>
            <p:ph type="title"/>
          </p:nvPr>
        </p:nvSpPr>
        <p:spPr>
          <a:xfrm>
            <a:off x="611188" y="476250"/>
            <a:ext cx="8229600" cy="1371600"/>
          </a:xfrm>
        </p:spPr>
        <p:txBody>
          <a:bodyPr vert="horz" wrap="square" lIns="91440" tIns="45720" rIns="91440" bIns="45720" anchor="ctr" anchorCtr="0"/>
          <a:p>
            <a:pPr eaLnBrk="1" hangingPunct="1"/>
            <a:r>
              <a:rPr lang="zh-CN" altLang="en-US" b="1" dirty="0"/>
              <a:t>集合运算的算律（续）</a:t>
            </a:r>
            <a:endParaRPr lang="zh-CN" altLang="en-US" b="1" dirty="0"/>
          </a:p>
        </p:txBody>
      </p:sp>
      <p:graphicFrame>
        <p:nvGraphicFramePr>
          <p:cNvPr id="151610" name="Group 58"/>
          <p:cNvGraphicFramePr>
            <a:graphicFrameLocks noGrp="1"/>
          </p:cNvGraphicFramePr>
          <p:nvPr>
            <p:ph sz="half" idx="1"/>
          </p:nvPr>
        </p:nvGraphicFramePr>
        <p:xfrm>
          <a:off x="755650" y="1989138"/>
          <a:ext cx="7561263" cy="1736726"/>
        </p:xfrm>
        <a:graphic>
          <a:graphicData uri="http://schemas.openxmlformats.org/drawingml/2006/table">
            <a:tbl>
              <a:tblPr/>
              <a:tblGrid>
                <a:gridCol w="1439863"/>
                <a:gridCol w="3529012"/>
                <a:gridCol w="2592388"/>
              </a:tblGrid>
              <a:tr h="45700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722">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 </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002">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双重否定</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641" marB="456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1612" name="Group 60"/>
          <p:cNvGraphicFramePr>
            <a:graphicFrameLocks noGrp="1"/>
          </p:cNvGraphicFramePr>
          <p:nvPr>
            <p:ph sz="half" idx="1"/>
          </p:nvPr>
        </p:nvGraphicFramePr>
        <p:xfrm>
          <a:off x="755650" y="4076700"/>
          <a:ext cx="7561263" cy="2286000"/>
        </p:xfrm>
        <a:graphic>
          <a:graphicData uri="http://schemas.openxmlformats.org/drawingml/2006/table">
            <a:tbl>
              <a:tblPr/>
              <a:tblGrid>
                <a:gridCol w="1439863"/>
                <a:gridCol w="3524250"/>
                <a:gridCol w="2597150"/>
              </a:tblGrid>
              <a:tr h="201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补元律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零律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同一律</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否定</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5603" name="Rectangle 2"/>
          <p:cNvSpPr>
            <a:spLocks noGrp="1"/>
          </p:cNvSpPr>
          <p:nvPr>
            <p:ph type="title"/>
          </p:nvPr>
        </p:nvSpPr>
        <p:spPr/>
        <p:txBody>
          <a:bodyPr vert="horz" wrap="square" lIns="91440" tIns="45720" rIns="91440" bIns="45720" anchor="ctr" anchorCtr="0"/>
          <a:p>
            <a:pPr eaLnBrk="1" hangingPunct="1"/>
            <a:r>
              <a:rPr lang="zh-CN" altLang="en-US" b="1" dirty="0"/>
              <a:t>集合包含或相等的证明方法</a:t>
            </a:r>
            <a:endParaRPr lang="zh-CN" altLang="en-US" b="1" dirty="0"/>
          </a:p>
        </p:txBody>
      </p:sp>
      <p:sp>
        <p:nvSpPr>
          <p:cNvPr id="25604" name="Rectangle 3"/>
          <p:cNvSpPr>
            <a:spLocks noGrp="1"/>
          </p:cNvSpPr>
          <p:nvPr>
            <p:ph sz="half" idx="1"/>
          </p:nvPr>
        </p:nvSpPr>
        <p:spPr/>
        <p:txBody>
          <a:bodyPr vert="horz" wrap="square" lIns="91440" tIns="45720" rIns="91440" bIns="45720" anchor="t" anchorCtr="0"/>
          <a:p>
            <a:pPr eaLnBrk="1" hangingPunct="1">
              <a:buSzPct val="75000"/>
            </a:pPr>
            <a:r>
              <a:rPr lang="zh-CN" altLang="en-US" sz="3200" b="1" dirty="0">
                <a:latin typeface="+mn-lt"/>
                <a:ea typeface="+mn-ea"/>
                <a:cs typeface="+mn-cs"/>
              </a:rPr>
              <a:t>证明</a:t>
            </a:r>
            <a:r>
              <a:rPr lang="zh-CN" altLang="en-US" sz="3200" b="1" i="1" dirty="0">
                <a:latin typeface="+mn-lt"/>
                <a:ea typeface="+mn-ea"/>
                <a:cs typeface="+mn-cs"/>
              </a:rPr>
              <a:t> </a:t>
            </a:r>
            <a:r>
              <a:rPr lang="en-US" altLang="zh-CN" sz="3200" b="1" i="1" dirty="0">
                <a:latin typeface="Times New Roman" panose="02020603050405020304" pitchFamily="18" charset="0"/>
                <a:ea typeface="+mn-ea"/>
                <a:cs typeface="+mn-cs"/>
              </a:rPr>
              <a:t>X</a:t>
            </a:r>
            <a:r>
              <a:rPr lang="en-US" altLang="zh-CN" sz="3200" b="1" dirty="0">
                <a:latin typeface="Times New Roman" panose="02020603050405020304" pitchFamily="18" charset="0"/>
                <a:ea typeface="+mn-ea"/>
                <a:cs typeface="+mn-cs"/>
                <a:sym typeface="Symbol" panose="05050102010706020507" pitchFamily="18" charset="2"/>
              </a:rPr>
              <a:t></a:t>
            </a:r>
            <a:r>
              <a:rPr lang="en-US" altLang="zh-CN" sz="3200" b="1" i="1" dirty="0">
                <a:latin typeface="Times New Roman" panose="02020603050405020304" pitchFamily="18" charset="0"/>
                <a:ea typeface="+mn-ea"/>
                <a:cs typeface="+mn-cs"/>
                <a:sym typeface="Symbol" panose="05050102010706020507" pitchFamily="18" charset="2"/>
              </a:rPr>
              <a:t>Y</a:t>
            </a:r>
            <a:endParaRPr lang="en-US" altLang="zh-CN" sz="3200" b="1" i="1" dirty="0">
              <a:latin typeface="Times New Roman" panose="02020603050405020304" pitchFamily="18" charset="0"/>
              <a:ea typeface="+mn-ea"/>
              <a:cs typeface="+mn-cs"/>
              <a:sym typeface="Symbol" panose="05050102010706020507" pitchFamily="18" charset="2"/>
            </a:endParaRPr>
          </a:p>
          <a:p>
            <a:pPr lvl="1" eaLnBrk="1" hangingPunct="1">
              <a:buSzPct val="80000"/>
            </a:pPr>
            <a:r>
              <a:rPr lang="zh-CN" altLang="en-US" sz="2800" b="1" dirty="0">
                <a:latin typeface="+mn-lt"/>
                <a:ea typeface="+mn-ea"/>
                <a:sym typeface="Symbol" panose="05050102010706020507" pitchFamily="18" charset="2"/>
              </a:rPr>
              <a:t>命题演算法</a:t>
            </a:r>
            <a:endParaRPr lang="zh-CN" altLang="en-US" sz="2800" b="1" dirty="0">
              <a:latin typeface="+mn-lt"/>
              <a:ea typeface="+mn-ea"/>
              <a:sym typeface="Symbol" panose="05050102010706020507" pitchFamily="18" charset="2"/>
            </a:endParaRPr>
          </a:p>
          <a:p>
            <a:pPr lvl="1" eaLnBrk="1" hangingPunct="1">
              <a:buSzPct val="80000"/>
            </a:pPr>
            <a:r>
              <a:rPr lang="zh-CN" altLang="en-US" sz="2800" b="1" dirty="0">
                <a:latin typeface="+mn-lt"/>
                <a:ea typeface="+mn-ea"/>
                <a:sym typeface="Symbol" panose="05050102010706020507" pitchFamily="18" charset="2"/>
              </a:rPr>
              <a:t>包含传递法</a:t>
            </a:r>
            <a:endParaRPr lang="zh-CN" altLang="en-US" sz="2800" b="1" dirty="0">
              <a:latin typeface="+mn-lt"/>
              <a:ea typeface="+mn-ea"/>
              <a:sym typeface="Symbol" panose="05050102010706020507" pitchFamily="18" charset="2"/>
            </a:endParaRPr>
          </a:p>
          <a:p>
            <a:pPr lvl="1" eaLnBrk="1" hangingPunct="1">
              <a:buSzPct val="80000"/>
            </a:pPr>
            <a:r>
              <a:rPr lang="zh-CN" altLang="en-US" sz="2800" b="1" dirty="0">
                <a:latin typeface="+mn-lt"/>
                <a:ea typeface="+mn-ea"/>
                <a:sym typeface="Symbol" panose="05050102010706020507" pitchFamily="18" charset="2"/>
              </a:rPr>
              <a:t>等价条件法</a:t>
            </a:r>
            <a:endParaRPr lang="zh-CN" altLang="en-US" sz="2800" b="1" dirty="0">
              <a:latin typeface="+mn-lt"/>
              <a:ea typeface="+mn-ea"/>
              <a:sym typeface="Symbol" panose="05050102010706020507" pitchFamily="18" charset="2"/>
            </a:endParaRPr>
          </a:p>
          <a:p>
            <a:pPr lvl="1" eaLnBrk="1" hangingPunct="1">
              <a:buSzPct val="80000"/>
            </a:pPr>
            <a:r>
              <a:rPr lang="zh-CN" altLang="en-US" sz="2800" b="1" dirty="0">
                <a:latin typeface="+mn-lt"/>
                <a:ea typeface="+mn-ea"/>
                <a:sym typeface="Symbol" panose="05050102010706020507" pitchFamily="18" charset="2"/>
              </a:rPr>
              <a:t>反证法</a:t>
            </a:r>
            <a:endParaRPr lang="zh-CN" altLang="en-US" sz="2800" b="1" dirty="0">
              <a:latin typeface="+mn-lt"/>
              <a:ea typeface="+mn-ea"/>
              <a:sym typeface="Symbol" panose="05050102010706020507" pitchFamily="18" charset="2"/>
            </a:endParaRPr>
          </a:p>
          <a:p>
            <a:pPr lvl="1" eaLnBrk="1" hangingPunct="1">
              <a:buSzPct val="80000"/>
            </a:pPr>
            <a:r>
              <a:rPr lang="zh-CN" altLang="en-US" sz="2800" b="1" dirty="0">
                <a:latin typeface="+mn-lt"/>
                <a:ea typeface="+mn-ea"/>
                <a:sym typeface="Symbol" panose="05050102010706020507" pitchFamily="18" charset="2"/>
              </a:rPr>
              <a:t>并交运算法</a:t>
            </a:r>
            <a:endParaRPr lang="zh-CN" altLang="en-US" sz="2800" dirty="0">
              <a:latin typeface="+mn-lt"/>
              <a:ea typeface="+mn-ea"/>
              <a:sym typeface="Symbol" panose="05050102010706020507" pitchFamily="18" charset="2"/>
            </a:endParaRPr>
          </a:p>
        </p:txBody>
      </p:sp>
      <p:sp>
        <p:nvSpPr>
          <p:cNvPr id="25605" name="Rectangle 4"/>
          <p:cNvSpPr>
            <a:spLocks noGrp="1"/>
          </p:cNvSpPr>
          <p:nvPr>
            <p:ph sz="half" idx="2"/>
          </p:nvPr>
        </p:nvSpPr>
        <p:spPr/>
        <p:txBody>
          <a:bodyPr vert="horz" wrap="square" lIns="91440" tIns="45720" rIns="91440" bIns="45720" anchor="t" anchorCtr="0"/>
          <a:p>
            <a:pPr eaLnBrk="1" hangingPunct="1">
              <a:buSzPct val="75000"/>
            </a:pPr>
            <a:r>
              <a:rPr lang="zh-CN" altLang="en-US" sz="3200" b="1" dirty="0">
                <a:latin typeface="+mn-lt"/>
                <a:ea typeface="+mn-ea"/>
                <a:cs typeface="+mn-cs"/>
              </a:rPr>
              <a:t>证明 </a:t>
            </a:r>
            <a:r>
              <a:rPr lang="en-US" altLang="zh-CN" sz="3200" b="1" i="1" dirty="0">
                <a:latin typeface="Times New Roman" panose="02020603050405020304" pitchFamily="18" charset="0"/>
                <a:ea typeface="+mn-ea"/>
                <a:cs typeface="+mn-cs"/>
              </a:rPr>
              <a:t>X</a:t>
            </a:r>
            <a:r>
              <a:rPr lang="en-US" altLang="zh-CN" sz="3200" b="1" dirty="0">
                <a:latin typeface="Times New Roman" panose="02020603050405020304" pitchFamily="18" charset="0"/>
                <a:ea typeface="+mn-ea"/>
                <a:cs typeface="+mn-cs"/>
              </a:rPr>
              <a:t>=</a:t>
            </a:r>
            <a:r>
              <a:rPr lang="en-US" altLang="zh-CN" sz="3200" b="1" i="1" dirty="0">
                <a:latin typeface="Times New Roman" panose="02020603050405020304" pitchFamily="18" charset="0"/>
                <a:ea typeface="+mn-ea"/>
                <a:cs typeface="+mn-cs"/>
              </a:rPr>
              <a:t>Y</a:t>
            </a:r>
            <a:endParaRPr lang="en-US" altLang="zh-CN" sz="3200" b="1" i="1" dirty="0">
              <a:latin typeface="Times New Roman" panose="02020603050405020304" pitchFamily="18" charset="0"/>
              <a:ea typeface="+mn-ea"/>
              <a:cs typeface="+mn-cs"/>
            </a:endParaRPr>
          </a:p>
          <a:p>
            <a:pPr lvl="1" eaLnBrk="1" hangingPunct="1">
              <a:buSzPct val="80000"/>
            </a:pPr>
            <a:r>
              <a:rPr lang="zh-CN" altLang="en-US" sz="2800" b="1" dirty="0">
                <a:latin typeface="+mn-lt"/>
                <a:ea typeface="+mn-ea"/>
              </a:rPr>
              <a:t>命题演算法</a:t>
            </a:r>
            <a:endParaRPr lang="zh-CN" altLang="en-US" sz="2800" b="1" dirty="0">
              <a:latin typeface="+mn-lt"/>
              <a:ea typeface="+mn-ea"/>
            </a:endParaRPr>
          </a:p>
          <a:p>
            <a:pPr lvl="1" eaLnBrk="1" hangingPunct="1">
              <a:buSzPct val="80000"/>
            </a:pPr>
            <a:r>
              <a:rPr lang="zh-CN" altLang="en-US" sz="2800" b="1" dirty="0">
                <a:latin typeface="+mn-lt"/>
                <a:ea typeface="+mn-ea"/>
              </a:rPr>
              <a:t>等式代入法</a:t>
            </a:r>
            <a:endParaRPr lang="zh-CN" altLang="en-US" sz="2800" b="1" dirty="0">
              <a:latin typeface="+mn-lt"/>
              <a:ea typeface="+mn-ea"/>
            </a:endParaRPr>
          </a:p>
          <a:p>
            <a:pPr lvl="1" eaLnBrk="1" hangingPunct="1">
              <a:buSzPct val="80000"/>
            </a:pPr>
            <a:r>
              <a:rPr lang="zh-CN" altLang="en-US" sz="2800" b="1" dirty="0">
                <a:latin typeface="+mn-lt"/>
                <a:ea typeface="+mn-ea"/>
              </a:rPr>
              <a:t>反证法</a:t>
            </a:r>
            <a:endParaRPr lang="zh-CN" altLang="en-US" sz="2800" b="1" dirty="0">
              <a:latin typeface="+mn-lt"/>
              <a:ea typeface="+mn-ea"/>
            </a:endParaRPr>
          </a:p>
          <a:p>
            <a:pPr lvl="1" eaLnBrk="1" hangingPunct="1">
              <a:buSzPct val="80000"/>
            </a:pPr>
            <a:r>
              <a:rPr lang="zh-CN" altLang="en-US" sz="2800" b="1" dirty="0">
                <a:latin typeface="+mn-lt"/>
                <a:ea typeface="+mn-ea"/>
              </a:rPr>
              <a:t>运算法</a:t>
            </a:r>
            <a:endParaRPr lang="zh-CN" altLang="en-US" sz="2800" b="1" dirty="0">
              <a:latin typeface="+mn-lt"/>
              <a:ea typeface="+mn-ea"/>
            </a:endParaRPr>
          </a:p>
          <a:p>
            <a:pPr lvl="1" eaLnBrk="1" hangingPunct="1">
              <a:buSzPct val="80000"/>
            </a:pPr>
            <a:endParaRPr lang="zh-CN" altLang="en-US" sz="2800" b="1" dirty="0">
              <a:latin typeface="+mn-lt"/>
              <a:ea typeface="+mn-ea"/>
            </a:endParaRPr>
          </a:p>
          <a:p>
            <a:pPr lvl="2" eaLnBrk="1" hangingPunct="1">
              <a:buSzPct val="65000"/>
            </a:pPr>
            <a:endParaRPr lang="en-US" altLang="zh-CN" sz="2800" b="1" dirty="0">
              <a:latin typeface="+mn-lt"/>
              <a:ea typeface="+mn-ea"/>
            </a:endParaRPr>
          </a:p>
        </p:txBody>
      </p:sp>
      <p:sp>
        <p:nvSpPr>
          <p:cNvPr id="25606" name="Text Box 5"/>
          <p:cNvSpPr txBox="1"/>
          <p:nvPr/>
        </p:nvSpPr>
        <p:spPr>
          <a:xfrm>
            <a:off x="684213" y="5445125"/>
            <a:ext cx="684053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latin typeface="Times New Roman" panose="02020603050405020304" pitchFamily="18" charset="0"/>
              </a:rPr>
              <a:t>以上的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Y </a:t>
            </a:r>
            <a:r>
              <a:rPr lang="zh-CN" altLang="en-US" sz="2800" b="1" dirty="0">
                <a:latin typeface="Times New Roman" panose="02020603050405020304" pitchFamily="18" charset="0"/>
              </a:rPr>
              <a:t>代表集合公式</a:t>
            </a:r>
            <a:endParaRPr lang="zh-CN" altLang="en-US" sz="2800" b="1"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6627" name="Rectangle 2"/>
          <p:cNvSpPr/>
          <p:nvPr/>
        </p:nvSpPr>
        <p:spPr>
          <a:xfrm>
            <a:off x="1258888" y="1916113"/>
            <a:ext cx="4608512" cy="1008062"/>
          </a:xfrm>
          <a:prstGeom prst="rect">
            <a:avLst/>
          </a:prstGeom>
          <a:noFill/>
          <a:ln w="28575">
            <a:noFill/>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en-US" altLang="zh-CN" sz="2400" b="1" dirty="0">
              <a:latin typeface="Times New Roman" panose="02020603050405020304" pitchFamily="18" charset="0"/>
              <a:sym typeface="Symbol" panose="05050102010706020507" pitchFamily="18" charset="2"/>
            </a:endParaRPr>
          </a:p>
          <a:p>
            <a:pPr marL="0" lvl="0" indent="0" eaLnBrk="1" hangingPunct="1">
              <a:spcBef>
                <a:spcPct val="0"/>
              </a:spcBef>
              <a:buClrTx/>
              <a:buSzTx/>
              <a:buFontTx/>
              <a:buNone/>
            </a:pPr>
            <a:r>
              <a:rPr lang="zh-CN" altLang="en-US" sz="2800" b="1" dirty="0">
                <a:latin typeface="Times New Roman" panose="02020603050405020304" pitchFamily="18" charset="0"/>
                <a:sym typeface="Symbol" panose="05050102010706020507" pitchFamily="18" charset="2"/>
              </a:rPr>
              <a:t>任取 </a:t>
            </a:r>
            <a:r>
              <a:rPr lang="en-US" altLang="zh-CN" sz="2800" b="1" i="1" dirty="0">
                <a:latin typeface="Times New Roman" panose="02020603050405020304" pitchFamily="18" charset="0"/>
                <a:sym typeface="Symbol" panose="05050102010706020507" pitchFamily="18" charset="2"/>
              </a:rPr>
              <a:t>x </a:t>
            </a:r>
            <a:r>
              <a:rPr lang="zh-CN" altLang="en-US" sz="2800" b="1" dirty="0">
                <a:latin typeface="Times New Roman" panose="02020603050405020304" pitchFamily="18" charset="0"/>
                <a:sym typeface="Symbol" panose="05050102010706020507" pitchFamily="18" charset="2"/>
              </a:rPr>
              <a:t>，</a:t>
            </a:r>
            <a:endParaRPr lang="zh-CN" altLang="en-US" sz="2800" b="1" dirty="0">
              <a:latin typeface="Times New Roman" panose="02020603050405020304" pitchFamily="18" charset="0"/>
              <a:sym typeface="Symbol" panose="05050102010706020507" pitchFamily="18" charset="2"/>
            </a:endParaRPr>
          </a:p>
          <a:p>
            <a:pPr marL="0" lvl="0" indent="0" eaLnBrk="1" hangingPunct="1">
              <a:spcBef>
                <a:spcPct val="0"/>
              </a:spcBef>
              <a:buClrTx/>
              <a:buSzTx/>
              <a:buFontTx/>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 …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sym typeface="Symbol" panose="05050102010706020507" pitchFamily="18" charset="2"/>
            </a:endParaRPr>
          </a:p>
          <a:p>
            <a:pPr marL="0" lvl="0" indent="0" eaLnBrk="1" hangingPunct="1">
              <a:spcBef>
                <a:spcPct val="0"/>
              </a:spcBef>
              <a:buClrTx/>
              <a:buSzTx/>
              <a:buFontTx/>
              <a:buNone/>
            </a:pPr>
            <a:endParaRPr lang="en-US" altLang="zh-CN" sz="2800" dirty="0">
              <a:latin typeface="Times New Roman" panose="02020603050405020304" pitchFamily="18" charset="0"/>
            </a:endParaRPr>
          </a:p>
        </p:txBody>
      </p:sp>
      <p:sp>
        <p:nvSpPr>
          <p:cNvPr id="26628" name="Rectangle 3"/>
          <p:cNvSpPr>
            <a:spLocks noGrp="1"/>
          </p:cNvSpPr>
          <p:nvPr>
            <p:ph type="title"/>
          </p:nvPr>
        </p:nvSpPr>
        <p:spPr>
          <a:xfrm>
            <a:off x="1116013" y="692150"/>
            <a:ext cx="5543550" cy="884238"/>
          </a:xfrm>
        </p:spPr>
        <p:txBody>
          <a:bodyPr vert="horz" wrap="square" lIns="91440" tIns="45720" rIns="91440" bIns="45720" anchor="ctr" anchorCtr="0"/>
          <a:p>
            <a:pPr eaLnBrk="1" hangingPunct="1"/>
            <a:r>
              <a:rPr lang="zh-CN" altLang="en-US" b="1" dirty="0"/>
              <a:t>命题演算法</a:t>
            </a:r>
            <a:r>
              <a:rPr lang="zh-CN" altLang="en-US" b="1" dirty="0">
                <a:latin typeface="Times New Roman" panose="02020603050405020304" pitchFamily="18" charset="0"/>
              </a:rPr>
              <a:t>证 </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Y</a:t>
            </a:r>
            <a:endParaRPr lang="en-US" altLang="zh-CN" b="1" i="1" dirty="0">
              <a:latin typeface="Times New Roman" panose="02020603050405020304" pitchFamily="18" charset="0"/>
              <a:sym typeface="Symbol" panose="05050102010706020507" pitchFamily="18" charset="2"/>
            </a:endParaRPr>
          </a:p>
        </p:txBody>
      </p:sp>
      <p:sp>
        <p:nvSpPr>
          <p:cNvPr id="26629" name="Rectangle 4"/>
          <p:cNvSpPr>
            <a:spLocks noGrp="1"/>
          </p:cNvSpPr>
          <p:nvPr>
            <p:ph idx="1"/>
          </p:nvPr>
        </p:nvSpPr>
        <p:spPr>
          <a:xfrm>
            <a:off x="1116013" y="3141663"/>
            <a:ext cx="7272337" cy="3262312"/>
          </a:xfrm>
        </p:spPr>
        <p:txBody>
          <a:bodyPr vert="horz" wrap="square" lIns="91440" tIns="45720" rIns="91440" bIns="45720" anchor="t" anchorCtr="0"/>
          <a:p>
            <a:pPr eaLnBrk="1" hangingPunct="1">
              <a:buNone/>
            </a:pPr>
            <a:r>
              <a:rPr lang="en-US" altLang="zh-CN" sz="2800" b="1" dirty="0">
                <a:solidFill>
                  <a:srgbClr val="0066CC"/>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例</a:t>
            </a:r>
            <a:r>
              <a:rPr lang="en-US" altLang="zh-CN" sz="2800" b="1" dirty="0">
                <a:solidFill>
                  <a:schemeClr val="bg2"/>
                </a:solidFill>
                <a:latin typeface="Times New Roman" panose="02020603050405020304" pitchFamily="18" charset="0"/>
              </a:rPr>
              <a:t>3  </a:t>
            </a:r>
            <a:r>
              <a:rPr lang="zh-CN" altLang="en-US" sz="2800" b="1" dirty="0">
                <a:solidFill>
                  <a:schemeClr val="bg2"/>
                </a:solidFill>
                <a:latin typeface="Times New Roman" panose="02020603050405020304" pitchFamily="18" charset="0"/>
              </a:rPr>
              <a:t>证明</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P</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P</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endParaRPr lang="en-US" altLang="zh-CN" sz="2800" b="1" dirty="0">
              <a:solidFill>
                <a:schemeClr val="bg2"/>
              </a:solidFill>
              <a:latin typeface="Times New Roman" panose="02020603050405020304" pitchFamily="18" charset="0"/>
            </a:endParaRPr>
          </a:p>
          <a:p>
            <a:pPr eaLnBrk="1" hangingPunct="1">
              <a:buNone/>
            </a:pP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任取</a:t>
            </a:r>
            <a:r>
              <a:rPr lang="en-US" altLang="zh-CN" sz="2800" b="1" i="1" dirty="0">
                <a:solidFill>
                  <a:schemeClr val="bg2"/>
                </a:solidFill>
                <a:latin typeface="Times New Roman" panose="02020603050405020304" pitchFamily="18" charset="0"/>
              </a:rPr>
              <a:t>x</a:t>
            </a:r>
            <a:endParaRPr lang="en-US" altLang="zh-CN" sz="2800" b="1" i="1" dirty="0">
              <a:solidFill>
                <a:schemeClr val="bg2"/>
              </a:solidFill>
              <a:latin typeface="Times New Roman" panose="02020603050405020304" pitchFamily="18" charset="0"/>
            </a:endParaRPr>
          </a:p>
          <a:p>
            <a:pPr eaLnBrk="1" hangingPunct="1">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P</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 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P</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endParaRPr lang="en-US" altLang="zh-CN" sz="2800" b="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任取</a:t>
            </a:r>
            <a:r>
              <a:rPr lang="en-US" altLang="zh-CN" sz="2800" b="1" i="1" dirty="0">
                <a:solidFill>
                  <a:schemeClr val="bg2"/>
                </a:solidFill>
                <a:latin typeface="Times New Roman" panose="02020603050405020304" pitchFamily="18" charset="0"/>
              </a:rPr>
              <a:t>x</a:t>
            </a:r>
            <a:endParaRPr lang="en-US" altLang="zh-CN" sz="2800" b="1" i="1" dirty="0">
              <a:solidFill>
                <a:schemeClr val="bg2"/>
              </a:solidFill>
              <a:latin typeface="Times New Roman" panose="02020603050405020304" pitchFamily="18" charset="0"/>
            </a:endParaRPr>
          </a:p>
          <a:p>
            <a:pPr eaLnBrk="1" hangingPunct="1">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P</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P</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 </a:t>
            </a:r>
            <a:endParaRPr lang="en-US" altLang="zh-CN" sz="2800" b="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 </a:t>
            </a:r>
            <a:endParaRPr lang="en-US" altLang="zh-CN" sz="2800" b="1" i="1" dirty="0">
              <a:solidFill>
                <a:schemeClr val="bg2"/>
              </a:solidFill>
              <a:latin typeface="Times New Roman" panose="02020603050405020304" pitchFamily="18" charset="0"/>
              <a:sym typeface="Symbol" panose="05050102010706020507"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7651" name="Rectangle 4"/>
          <p:cNvSpPr/>
          <p:nvPr/>
        </p:nvSpPr>
        <p:spPr>
          <a:xfrm>
            <a:off x="611188" y="1916113"/>
            <a:ext cx="7777162" cy="649287"/>
          </a:xfrm>
          <a:prstGeom prst="rect">
            <a:avLst/>
          </a:prstGeom>
          <a:noFill/>
          <a:ln w="28575">
            <a:noFill/>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7652" name="Rectangle 2"/>
          <p:cNvSpPr>
            <a:spLocks noGrp="1"/>
          </p:cNvSpPr>
          <p:nvPr>
            <p:ph type="title"/>
          </p:nvPr>
        </p:nvSpPr>
        <p:spPr/>
        <p:txBody>
          <a:bodyPr vert="horz" wrap="square" lIns="91440" tIns="45720" rIns="91440" bIns="45720" anchor="ctr" anchorCtr="0"/>
          <a:p>
            <a:pPr eaLnBrk="1" hangingPunct="1"/>
            <a:r>
              <a:rPr lang="zh-CN" altLang="en-US" b="1" dirty="0"/>
              <a:t>包含传递法</a:t>
            </a:r>
            <a:r>
              <a:rPr lang="zh-CN" altLang="en-US" b="1" dirty="0">
                <a:latin typeface="Times New Roman" panose="02020603050405020304" pitchFamily="18" charset="0"/>
              </a:rPr>
              <a:t>证 </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Y</a:t>
            </a:r>
            <a:endParaRPr lang="en-US" altLang="zh-CN" b="1" i="1" dirty="0">
              <a:latin typeface="Times New Roman" panose="02020603050405020304" pitchFamily="18" charset="0"/>
              <a:sym typeface="Symbol" panose="05050102010706020507" pitchFamily="18" charset="2"/>
            </a:endParaRPr>
          </a:p>
        </p:txBody>
      </p:sp>
      <p:sp>
        <p:nvSpPr>
          <p:cNvPr id="27653" name="Rectangle 3"/>
          <p:cNvSpPr/>
          <p:nvPr/>
        </p:nvSpPr>
        <p:spPr>
          <a:xfrm>
            <a:off x="611188" y="1916113"/>
            <a:ext cx="8208962" cy="4530725"/>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buNone/>
            </a:pPr>
            <a:r>
              <a:rPr lang="zh-CN" altLang="en-US" b="1" dirty="0">
                <a:latin typeface="Times New Roman" panose="02020603050405020304" pitchFamily="18" charset="0"/>
              </a:rPr>
              <a:t>找到集合</a:t>
            </a:r>
            <a:r>
              <a:rPr lang="en-US" altLang="zh-CN" b="1" i="1" dirty="0">
                <a:latin typeface="Times New Roman" panose="02020603050405020304" pitchFamily="18" charset="0"/>
              </a:rPr>
              <a:t>T </a:t>
            </a:r>
            <a:r>
              <a:rPr lang="zh-CN" altLang="en-US" b="1" dirty="0">
                <a:latin typeface="Times New Roman" panose="02020603050405020304" pitchFamily="18" charset="0"/>
              </a:rPr>
              <a:t>满足 </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T </a:t>
            </a:r>
            <a:r>
              <a:rPr lang="zh-CN" altLang="en-US" b="1" dirty="0">
                <a:latin typeface="Times New Roman" panose="02020603050405020304" pitchFamily="18" charset="0"/>
                <a:sym typeface="Symbol" panose="05050102010706020507" pitchFamily="18" charset="2"/>
              </a:rPr>
              <a:t>且 </a:t>
            </a:r>
            <a:r>
              <a:rPr lang="en-US" altLang="zh-CN" b="1" i="1" dirty="0">
                <a:latin typeface="Times New Roman" panose="02020603050405020304" pitchFamily="18" charset="0"/>
                <a:sym typeface="Symbol" panose="05050102010706020507" pitchFamily="18" charset="2"/>
              </a:rPr>
              <a:t>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Y</a:t>
            </a:r>
            <a:r>
              <a:rPr lang="zh-CN" altLang="en-US" b="1" dirty="0">
                <a:latin typeface="Times New Roman" panose="02020603050405020304" pitchFamily="18" charset="0"/>
                <a:sym typeface="Symbol" panose="05050102010706020507" pitchFamily="18" charset="2"/>
              </a:rPr>
              <a:t>，从而有</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Y</a:t>
            </a:r>
            <a:endParaRPr lang="en-US" altLang="zh-CN" b="1" i="1" dirty="0">
              <a:latin typeface="Times New Roman" panose="02020603050405020304" pitchFamily="18" charset="0"/>
              <a:sym typeface="Symbol" panose="05050102010706020507" pitchFamily="18" charset="2"/>
            </a:endParaRPr>
          </a:p>
          <a:p>
            <a:pPr marL="342900" lvl="0" indent="-342900" eaLnBrk="1" hangingPunct="1">
              <a:buNone/>
            </a:pPr>
            <a:endParaRPr lang="en-US" altLang="zh-CN" b="1" dirty="0">
              <a:solidFill>
                <a:srgbClr val="008200"/>
              </a:solidFill>
              <a:latin typeface="Times New Roman" panose="02020603050405020304" pitchFamily="18" charset="0"/>
              <a:sym typeface="Symbol" panose="05050102010706020507" pitchFamily="18" charset="2"/>
            </a:endParaRPr>
          </a:p>
          <a:p>
            <a:pPr marL="342900" lvl="0" indent="-342900" eaLnBrk="1" hangingPunct="1">
              <a:buNone/>
            </a:pPr>
            <a:r>
              <a:rPr lang="zh-CN" altLang="en-US" b="1" dirty="0">
                <a:solidFill>
                  <a:schemeClr val="bg2"/>
                </a:solidFill>
                <a:latin typeface="Times New Roman" panose="02020603050405020304" pitchFamily="18" charset="0"/>
                <a:sym typeface="Symbol" panose="05050102010706020507" pitchFamily="18" charset="2"/>
              </a:rPr>
              <a:t>例</a:t>
            </a:r>
            <a:r>
              <a:rPr lang="en-US" altLang="zh-CN" b="1" dirty="0">
                <a:solidFill>
                  <a:schemeClr val="bg2"/>
                </a:solidFill>
                <a:latin typeface="Times New Roman" panose="02020603050405020304" pitchFamily="18" charset="0"/>
                <a:sym typeface="Symbol" panose="05050102010706020507" pitchFamily="18" charset="2"/>
              </a:rPr>
              <a:t>4  </a:t>
            </a:r>
            <a:r>
              <a:rPr lang="en-US" altLang="zh-CN" b="1" i="1" dirty="0">
                <a:solidFill>
                  <a:schemeClr val="bg2"/>
                </a:solidFill>
                <a:latin typeface="Times New Roman" panose="02020603050405020304" pitchFamily="18" charset="0"/>
              </a:rPr>
              <a:t>A</a:t>
            </a:r>
            <a:r>
              <a:rPr lang="en-US" altLang="zh-CN" b="1" i="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rPr>
              <a:t>B </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 </a:t>
            </a: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rPr>
              <a:t>B</a:t>
            </a:r>
            <a:endParaRPr lang="en-US" altLang="zh-CN" b="1" i="1" dirty="0">
              <a:solidFill>
                <a:schemeClr val="bg2"/>
              </a:solidFill>
              <a:latin typeface="Times New Roman" panose="02020603050405020304" pitchFamily="18" charset="0"/>
            </a:endParaRPr>
          </a:p>
          <a:p>
            <a:pPr marL="342900" lvl="0" indent="-342900" eaLnBrk="1" hangingPunct="1">
              <a:buNone/>
            </a:pPr>
            <a:r>
              <a:rPr lang="zh-CN" altLang="en-US" b="1" dirty="0">
                <a:solidFill>
                  <a:schemeClr val="bg2"/>
                </a:solidFill>
                <a:latin typeface="Times New Roman" panose="02020603050405020304" pitchFamily="18" charset="0"/>
              </a:rPr>
              <a:t>证</a:t>
            </a:r>
            <a:r>
              <a:rPr lang="zh-CN" altLang="en-US" b="1" i="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A</a:t>
            </a:r>
            <a:r>
              <a:rPr lang="en-US" altLang="zh-CN" b="1" i="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rPr>
              <a:t>B </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 A </a:t>
            </a:r>
            <a:endParaRPr lang="en-US" altLang="zh-CN" b="1" i="1" dirty="0">
              <a:solidFill>
                <a:schemeClr val="bg2"/>
              </a:solidFill>
              <a:latin typeface="Times New Roman" panose="02020603050405020304" pitchFamily="18" charset="0"/>
              <a:sym typeface="Symbol" panose="05050102010706020507" pitchFamily="18" charset="2"/>
            </a:endParaRPr>
          </a:p>
          <a:p>
            <a:pPr marL="342900" lvl="0" indent="-342900" eaLnBrk="1" hangingPunct="1">
              <a:buNone/>
            </a:pPr>
            <a:r>
              <a:rPr lang="en-US" altLang="zh-CN" b="1" i="1" dirty="0">
                <a:solidFill>
                  <a:schemeClr val="bg2"/>
                </a:solidFill>
                <a:latin typeface="Times New Roman" panose="02020603050405020304" pitchFamily="18" charset="0"/>
                <a:sym typeface="Symbol" panose="05050102010706020507" pitchFamily="18" charset="2"/>
              </a:rPr>
              <a:t>       A </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 </a:t>
            </a: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rPr>
              <a:t>B</a:t>
            </a:r>
            <a:endParaRPr lang="en-US" altLang="zh-CN" b="1" i="1" dirty="0">
              <a:solidFill>
                <a:schemeClr val="bg2"/>
              </a:solidFill>
              <a:latin typeface="Times New Roman" panose="02020603050405020304" pitchFamily="18" charset="0"/>
            </a:endParaRPr>
          </a:p>
          <a:p>
            <a:pPr marL="342900" lvl="0" indent="-342900" eaLnBrk="1" hangingPunct="1">
              <a:buNone/>
            </a:pPr>
            <a:r>
              <a:rPr lang="en-US" altLang="zh-CN" b="1" i="1" dirty="0">
                <a:solidFill>
                  <a:schemeClr val="bg2"/>
                </a:solidFill>
                <a:latin typeface="Times New Roman" panose="02020603050405020304" pitchFamily="18" charset="0"/>
              </a:rPr>
              <a:t>       </a:t>
            </a:r>
            <a:r>
              <a:rPr lang="zh-CN" altLang="en-US" b="1" dirty="0">
                <a:solidFill>
                  <a:schemeClr val="bg2"/>
                </a:solidFill>
                <a:latin typeface="Times New Roman" panose="02020603050405020304" pitchFamily="18" charset="0"/>
              </a:rPr>
              <a:t>所以</a:t>
            </a:r>
            <a:r>
              <a:rPr lang="zh-CN" altLang="en-US" b="1" i="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A</a:t>
            </a:r>
            <a:r>
              <a:rPr lang="en-US" altLang="zh-CN" b="1" i="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rPr>
              <a:t>B </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sym typeface="Symbol" panose="05050102010706020507" pitchFamily="18" charset="2"/>
              </a:rPr>
              <a:t> </a:t>
            </a:r>
            <a:r>
              <a:rPr lang="en-US" altLang="zh-CN" b="1" i="1" dirty="0">
                <a:solidFill>
                  <a:schemeClr val="bg2"/>
                </a:solidFill>
                <a:latin typeface="Times New Roman" panose="02020603050405020304" pitchFamily="18" charset="0"/>
              </a:rPr>
              <a:t>A</a:t>
            </a:r>
            <a:r>
              <a:rPr lang="en-US" altLang="zh-CN" b="1" dirty="0">
                <a:solidFill>
                  <a:schemeClr val="bg2"/>
                </a:solidFill>
                <a:latin typeface="Times New Roman" panose="02020603050405020304" pitchFamily="18" charset="0"/>
                <a:sym typeface="Symbol" panose="05050102010706020507" pitchFamily="18" charset="2"/>
              </a:rPr>
              <a:t></a:t>
            </a:r>
            <a:r>
              <a:rPr lang="en-US" altLang="zh-CN" b="1" i="1" dirty="0">
                <a:solidFill>
                  <a:schemeClr val="bg2"/>
                </a:solidFill>
                <a:latin typeface="Times New Roman" panose="02020603050405020304" pitchFamily="18" charset="0"/>
              </a:rPr>
              <a:t>B</a:t>
            </a:r>
            <a:endParaRPr lang="en-US" altLang="zh-CN" b="1" i="1" dirty="0">
              <a:solidFill>
                <a:schemeClr val="bg2"/>
              </a:solidFill>
              <a:latin typeface="Times New Roman" panose="02020603050405020304" pitchFamily="18" charset="0"/>
            </a:endParaRPr>
          </a:p>
          <a:p>
            <a:pPr marL="342900" lvl="0" indent="-342900" eaLnBrk="1" hangingPunct="1">
              <a:buNone/>
            </a:pPr>
            <a:endParaRPr lang="en-US" altLang="zh-CN" b="1" i="1" dirty="0">
              <a:solidFill>
                <a:schemeClr val="bg2"/>
              </a:solidFill>
              <a:latin typeface="Times New Roman" panose="02020603050405020304" pitchFamily="18" charset="0"/>
            </a:endParaRPr>
          </a:p>
          <a:p>
            <a:pPr marL="342900" lvl="0" indent="-342900" eaLnBrk="1" hangingPunct="1">
              <a:buNone/>
            </a:pPr>
            <a:r>
              <a:rPr lang="en-US" altLang="zh-CN" dirty="0"/>
              <a:t>  </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8675" name="Rectangle 6"/>
          <p:cNvSpPr/>
          <p:nvPr/>
        </p:nvSpPr>
        <p:spPr>
          <a:xfrm>
            <a:off x="684213" y="1916113"/>
            <a:ext cx="7704137" cy="649287"/>
          </a:xfrm>
          <a:prstGeom prst="rect">
            <a:avLst/>
          </a:prstGeom>
          <a:solidFill>
            <a:srgbClr val="E8F3F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8676" name="Rectangle 3"/>
          <p:cNvSpPr>
            <a:spLocks noGrp="1"/>
          </p:cNvSpPr>
          <p:nvPr>
            <p:ph type="title"/>
          </p:nvPr>
        </p:nvSpPr>
        <p:spPr>
          <a:xfrm>
            <a:off x="395288" y="476250"/>
            <a:ext cx="8229600" cy="1371600"/>
          </a:xfrm>
        </p:spPr>
        <p:txBody>
          <a:bodyPr vert="horz" wrap="square" lIns="91440" tIns="45720" rIns="91440" bIns="45720" anchor="ctr" anchorCtr="0"/>
          <a:p>
            <a:pPr eaLnBrk="1" hangingPunct="1"/>
            <a:r>
              <a:rPr lang="zh-CN" altLang="en-US" b="1" dirty="0"/>
              <a:t>利用包含的等价条件</a:t>
            </a:r>
            <a:r>
              <a:rPr lang="zh-CN" altLang="en-US" b="1" dirty="0">
                <a:latin typeface="Times New Roman" panose="02020603050405020304" pitchFamily="18" charset="0"/>
              </a:rPr>
              <a:t>证 </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Y</a:t>
            </a:r>
            <a:endParaRPr lang="en-US" altLang="zh-CN" b="1" i="1" dirty="0">
              <a:latin typeface="Times New Roman" panose="02020603050405020304" pitchFamily="18" charset="0"/>
              <a:sym typeface="Symbol" panose="05050102010706020507" pitchFamily="18" charset="2"/>
            </a:endParaRPr>
          </a:p>
        </p:txBody>
      </p:sp>
      <p:graphicFrame>
        <p:nvGraphicFramePr>
          <p:cNvPr id="28677" name="Object 4"/>
          <p:cNvGraphicFramePr>
            <a:graphicFrameLocks noChangeAspect="1"/>
          </p:cNvGraphicFramePr>
          <p:nvPr>
            <p:ph idx="1"/>
          </p:nvPr>
        </p:nvGraphicFramePr>
        <p:xfrm>
          <a:off x="684213" y="1916113"/>
          <a:ext cx="7704137" cy="649287"/>
        </p:xfrm>
        <a:graphic>
          <a:graphicData uri="http://schemas.openxmlformats.org/presentationml/2006/ole">
            <mc:AlternateContent xmlns:mc="http://schemas.openxmlformats.org/markup-compatibility/2006">
              <mc:Choice xmlns:v="urn:schemas-microsoft-com:vml" Requires="v">
                <p:oleObj spid="_x0000_s3076" name="" r:id="rId1" imgW="2730500" imgH="190500" progId="Equation.3">
                  <p:embed/>
                </p:oleObj>
              </mc:Choice>
              <mc:Fallback>
                <p:oleObj name="" r:id="rId1" imgW="2730500" imgH="190500" progId="Equation.3">
                  <p:embed/>
                  <p:pic>
                    <p:nvPicPr>
                      <p:cNvPr id="0" name="图片 3075"/>
                      <p:cNvPicPr/>
                      <p:nvPr/>
                    </p:nvPicPr>
                    <p:blipFill>
                      <a:blip r:embed="rId2"/>
                      <a:srcRect/>
                      <a:stretch>
                        <a:fillRect/>
                      </a:stretch>
                    </p:blipFill>
                    <p:spPr>
                      <a:xfrm>
                        <a:off x="684213" y="1916113"/>
                        <a:ext cx="7704137" cy="649287"/>
                      </a:xfrm>
                      <a:prstGeom prst="rect">
                        <a:avLst/>
                      </a:prstGeom>
                      <a:solidFill>
                        <a:schemeClr val="bg1">
                          <a:alpha val="100000"/>
                        </a:schemeClr>
                      </a:solidFill>
                      <a:ln w="28575">
                        <a:solidFill>
                          <a:schemeClr val="bg1">
                            <a:alpha val="100000"/>
                          </a:schemeClr>
                        </a:solidFill>
                        <a:miter lim="800000"/>
                        <a:headEnd/>
                        <a:tailEnd/>
                      </a:ln>
                    </p:spPr>
                  </p:pic>
                </p:oleObj>
              </mc:Fallback>
            </mc:AlternateContent>
          </a:graphicData>
        </a:graphic>
      </p:graphicFrame>
      <p:sp>
        <p:nvSpPr>
          <p:cNvPr id="28678" name="Text Box 5"/>
          <p:cNvSpPr txBox="1"/>
          <p:nvPr/>
        </p:nvSpPr>
        <p:spPr>
          <a:xfrm>
            <a:off x="684213" y="2781300"/>
            <a:ext cx="7005637" cy="3765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0"/>
              </a:spcBef>
              <a:buClrTx/>
              <a:buSzTx/>
              <a:buFontTx/>
              <a:buNone/>
            </a:pPr>
            <a:endParaRPr lang="en-US" altLang="zh-CN" sz="2800" b="1" dirty="0"/>
          </a:p>
          <a:p>
            <a:pPr marL="0" lvl="0" indent="0" eaLnBrk="1" hangingPunct="1">
              <a:lnSpc>
                <a:spcPct val="80000"/>
              </a:lnSpc>
              <a:spcBef>
                <a:spcPct val="0"/>
              </a:spcBef>
              <a:buClrTx/>
              <a:buSzTx/>
              <a:buFontTx/>
              <a:buNone/>
            </a:pPr>
            <a:r>
              <a:rPr lang="zh-CN" altLang="en-US" sz="2800" b="1" dirty="0">
                <a:solidFill>
                  <a:schemeClr val="bg2"/>
                </a:solidFill>
                <a:latin typeface="Times New Roman" panose="02020603050405020304" pitchFamily="18" charset="0"/>
              </a:rPr>
              <a:t>例</a:t>
            </a:r>
            <a:r>
              <a:rPr lang="en-US" altLang="zh-CN" sz="2800" b="1" dirty="0">
                <a:solidFill>
                  <a:schemeClr val="bg2"/>
                </a:solidFill>
                <a:latin typeface="Times New Roman" panose="02020603050405020304" pitchFamily="18" charset="0"/>
              </a:rPr>
              <a:t>5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rPr>
              <a:t>证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endParaRPr lang="en-US" altLang="zh-CN" sz="2800" b="1" i="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 </a:t>
            </a:r>
            <a:endParaRPr lang="en-US" altLang="zh-CN" sz="2800" b="1" i="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命题得证</a:t>
            </a:r>
            <a:endParaRPr lang="zh-CN" altLang="en-US" sz="2800" b="1" dirty="0">
              <a:solidFill>
                <a:schemeClr val="bg2"/>
              </a:solidFill>
            </a:endParaRPr>
          </a:p>
          <a:p>
            <a:pPr marL="0" lvl="0" indent="0" eaLnBrk="1" hangingPunct="1">
              <a:spcBef>
                <a:spcPct val="0"/>
              </a:spcBef>
              <a:buClrTx/>
              <a:buSzTx/>
              <a:buFontTx/>
              <a:buNone/>
            </a:pPr>
            <a:endParaRPr lang="en-US" altLang="zh-CN" sz="2800" b="1" dirty="0">
              <a:solidFill>
                <a:schemeClr val="bg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9699" name="Rectangle 2"/>
          <p:cNvSpPr>
            <a:spLocks noGrp="1"/>
          </p:cNvSpPr>
          <p:nvPr>
            <p:ph type="title"/>
          </p:nvPr>
        </p:nvSpPr>
        <p:spPr/>
        <p:txBody>
          <a:bodyPr vert="horz" wrap="square" lIns="91440" tIns="45720" rIns="91440" bIns="45720" anchor="ctr" anchorCtr="0"/>
          <a:p>
            <a:pPr eaLnBrk="1" hangingPunct="1"/>
            <a:r>
              <a:rPr lang="zh-CN" altLang="en-US" b="1" dirty="0"/>
              <a:t>反证法</a:t>
            </a:r>
            <a:r>
              <a:rPr lang="zh-CN" altLang="en-US" b="1" dirty="0">
                <a:latin typeface="Times New Roman" panose="02020603050405020304" pitchFamily="18" charset="0"/>
              </a:rPr>
              <a:t>证 </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Y</a:t>
            </a:r>
            <a:endParaRPr lang="en-US" altLang="zh-CN" b="1" i="1" dirty="0">
              <a:latin typeface="Times New Roman" panose="02020603050405020304" pitchFamily="18" charset="0"/>
              <a:sym typeface="Symbol" panose="05050102010706020507" pitchFamily="18" charset="2"/>
            </a:endParaRPr>
          </a:p>
        </p:txBody>
      </p:sp>
      <p:sp>
        <p:nvSpPr>
          <p:cNvPr id="29700" name="Rectangle 3"/>
          <p:cNvSpPr/>
          <p:nvPr/>
        </p:nvSpPr>
        <p:spPr>
          <a:xfrm>
            <a:off x="755650" y="1773238"/>
            <a:ext cx="7772400" cy="4530725"/>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buNone/>
            </a:pPr>
            <a:r>
              <a:rPr lang="zh-CN" altLang="en-US" sz="2800" b="1" dirty="0">
                <a:latin typeface="Times New Roman" panose="02020603050405020304" pitchFamily="18" charset="0"/>
              </a:rPr>
              <a:t>欲证</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假设命题不成立，必存在 </a:t>
            </a:r>
            <a:r>
              <a:rPr lang="en-US" altLang="zh-CN" sz="2800" b="1" i="1" dirty="0">
                <a:latin typeface="Times New Roman" panose="02020603050405020304" pitchFamily="18" charset="0"/>
                <a:sym typeface="Symbol" panose="05050102010706020507" pitchFamily="18" charset="2"/>
              </a:rPr>
              <a:t>x </a:t>
            </a:r>
            <a:r>
              <a:rPr lang="zh-CN" altLang="en-US" sz="2800" b="1" dirty="0">
                <a:latin typeface="Times New Roman" panose="02020603050405020304" pitchFamily="18" charset="0"/>
                <a:sym typeface="Symbol" panose="05050102010706020507" pitchFamily="18" charset="2"/>
              </a:rPr>
              <a:t>使得</a:t>
            </a:r>
            <a:endParaRPr lang="zh-CN" altLang="en-US" sz="2800" b="1" dirty="0">
              <a:latin typeface="Times New Roman" panose="02020603050405020304" pitchFamily="18" charset="0"/>
              <a:sym typeface="Symbol" panose="05050102010706020507" pitchFamily="18" charset="2"/>
            </a:endParaRPr>
          </a:p>
          <a:p>
            <a:pPr marL="342900" lvl="0" indent="-342900" eaLnBrk="1" hangingPunct="1">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X </a:t>
            </a:r>
            <a:r>
              <a:rPr lang="zh-CN" altLang="en-US" sz="2800" b="1" dirty="0">
                <a:latin typeface="Times New Roman" panose="02020603050405020304" pitchFamily="18" charset="0"/>
                <a:sym typeface="Symbol" panose="05050102010706020507" pitchFamily="18" charset="2"/>
              </a:rPr>
              <a:t>且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然后推出矛盾</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cs typeface="Lucida Sans Unicode" panose="020B0602030504020204" pitchFamily="34" charset="0"/>
              <a:sym typeface="Symbol" panose="05050102010706020507" pitchFamily="18" charset="2"/>
            </a:endParaRPr>
          </a:p>
          <a:p>
            <a:pPr marL="342900" lvl="0" indent="-342900" eaLnBrk="1" hangingPunct="1">
              <a:buNone/>
            </a:pPr>
            <a:endParaRPr lang="en-US" altLang="zh-CN" sz="2800" b="1" dirty="0">
              <a:solidFill>
                <a:srgbClr val="008200"/>
              </a:solidFill>
              <a:latin typeface="Times New Roman" panose="02020603050405020304" pitchFamily="18" charset="0"/>
            </a:endParaRPr>
          </a:p>
          <a:p>
            <a:pPr marL="342900" lvl="0" indent="-342900" eaLnBrk="1" hangingPunct="1">
              <a:buNone/>
            </a:pPr>
            <a:r>
              <a:rPr lang="zh-CN" altLang="en-US" sz="2800" b="1" dirty="0">
                <a:solidFill>
                  <a:schemeClr val="bg2"/>
                </a:solidFill>
                <a:latin typeface="Times New Roman" panose="02020603050405020304" pitchFamily="18" charset="0"/>
              </a:rPr>
              <a:t>例</a:t>
            </a:r>
            <a:r>
              <a:rPr lang="en-US" altLang="zh-CN" sz="2800" b="1" dirty="0">
                <a:solidFill>
                  <a:schemeClr val="bg2"/>
                </a:solidFill>
                <a:latin typeface="Times New Roman" panose="02020603050405020304" pitchFamily="18" charset="0"/>
              </a:rPr>
              <a:t>6  </a:t>
            </a:r>
            <a:r>
              <a:rPr lang="zh-CN" altLang="en-US" sz="2800" b="1" dirty="0">
                <a:solidFill>
                  <a:schemeClr val="bg2"/>
                </a:solidFill>
                <a:latin typeface="Times New Roman" panose="02020603050405020304" pitchFamily="18" charset="0"/>
              </a:rPr>
              <a:t>证明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C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endParaRPr lang="en-US" altLang="zh-CN" sz="2800" b="1" i="1" dirty="0">
              <a:solidFill>
                <a:schemeClr val="bg2"/>
              </a:solidFill>
              <a:latin typeface="Times New Roman" panose="02020603050405020304" pitchFamily="18" charset="0"/>
            </a:endParaRPr>
          </a:p>
          <a:p>
            <a:pPr marL="342900" lvl="0" indent="-342900" eaLnBrk="1" hangingPunct="1">
              <a:buNone/>
            </a:pPr>
            <a:r>
              <a:rPr lang="zh-CN" altLang="en-US" sz="2800" b="1" dirty="0">
                <a:solidFill>
                  <a:schemeClr val="bg2"/>
                </a:solidFill>
                <a:latin typeface="Times New Roman" panose="02020603050405020304" pitchFamily="18" charset="0"/>
              </a:rPr>
              <a:t>证  假设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C </a:t>
            </a:r>
            <a:r>
              <a:rPr lang="zh-CN" altLang="en-US" sz="2800" b="1" dirty="0">
                <a:solidFill>
                  <a:schemeClr val="bg2"/>
                </a:solidFill>
                <a:latin typeface="Times New Roman" panose="02020603050405020304" pitchFamily="18" charset="0"/>
              </a:rPr>
              <a:t>不成立，</a:t>
            </a:r>
            <a:endParaRPr lang="zh-CN" altLang="en-US" sz="2800" b="1" dirty="0">
              <a:solidFill>
                <a:schemeClr val="bg2"/>
              </a:solidFill>
              <a:latin typeface="Times New Roman" panose="02020603050405020304" pitchFamily="18" charset="0"/>
            </a:endParaRPr>
          </a:p>
          <a:p>
            <a:pPr marL="342900" lvl="0" indent="-342900" eaLnBrk="1" hangingPunct="1">
              <a:buNone/>
            </a:pPr>
            <a:r>
              <a:rPr lang="zh-CN" altLang="en-US" sz="2800" b="1" dirty="0">
                <a:solidFill>
                  <a:schemeClr val="bg2"/>
                </a:solidFill>
                <a:latin typeface="Times New Roman" panose="02020603050405020304" pitchFamily="18" charset="0"/>
              </a:rPr>
              <a:t>      则 </a:t>
            </a:r>
            <a:r>
              <a:rPr lang="zh-CN" altLang="en-US"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a:t>
            </a:r>
            <a:endParaRPr lang="en-US" altLang="zh-CN" sz="2800" b="1" dirty="0">
              <a:solidFill>
                <a:schemeClr val="bg2"/>
              </a:solidFill>
              <a:latin typeface="Times New Roman" panose="02020603050405020304" pitchFamily="18" charset="0"/>
              <a:sym typeface="Symbol" panose="05050102010706020507" pitchFamily="18" charset="2"/>
            </a:endParaRPr>
          </a:p>
          <a:p>
            <a:pPr marL="342900" lvl="0" indent="-342900" eaLnBrk="1" hangingPunct="1">
              <a:buNone/>
            </a:pPr>
            <a:r>
              <a:rPr lang="en-US" altLang="zh-CN" sz="2800" b="1" i="1" dirty="0">
                <a:solidFill>
                  <a:schemeClr val="bg2"/>
                </a:solidFill>
                <a:latin typeface="Times New Roman" panose="02020603050405020304" pitchFamily="18" charset="0"/>
                <a:sym typeface="Symbol" panose="05050102010706020507" pitchFamily="18" charset="2"/>
              </a:rPr>
              <a:t>     </a:t>
            </a:r>
            <a:r>
              <a:rPr lang="en-US" altLang="zh-CN" sz="2800" b="1" dirty="0">
                <a:solidFill>
                  <a:schemeClr val="bg2"/>
                </a:solidFill>
                <a:latin typeface="Times New Roman" panose="02020603050405020304" pitchFamily="18" charset="0"/>
                <a:sym typeface="Symbol" panose="05050102010706020507" pitchFamily="18" charset="2"/>
              </a:rPr>
              <a:t> </a:t>
            </a:r>
            <a:r>
              <a:rPr lang="zh-CN" altLang="en-US" sz="2800" b="1" dirty="0">
                <a:solidFill>
                  <a:schemeClr val="bg2"/>
                </a:solidFill>
                <a:latin typeface="Times New Roman" panose="02020603050405020304" pitchFamily="18" charset="0"/>
                <a:sym typeface="Symbol" panose="05050102010706020507" pitchFamily="18" charset="2"/>
              </a:rPr>
              <a:t>因此</a:t>
            </a:r>
            <a:r>
              <a:rPr lang="zh-CN" altLang="en-US" sz="2800" b="1" i="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 </a:t>
            </a:r>
            <a:r>
              <a:rPr lang="zh-CN" altLang="en-US" sz="2800" b="1" dirty="0">
                <a:solidFill>
                  <a:schemeClr val="bg2"/>
                </a:solidFill>
                <a:latin typeface="Times New Roman" panose="02020603050405020304" pitchFamily="18" charset="0"/>
                <a:sym typeface="Symbol" panose="05050102010706020507" pitchFamily="18" charset="2"/>
              </a:rPr>
              <a:t>或 </a:t>
            </a:r>
            <a:r>
              <a:rPr lang="zh-CN" altLang="en-US" sz="2800" b="1" i="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zh-CN" altLang="en-US" sz="2800" b="1" dirty="0">
                <a:solidFill>
                  <a:schemeClr val="bg2"/>
                </a:solidFill>
                <a:latin typeface="Times New Roman" panose="02020603050405020304" pitchFamily="18" charset="0"/>
                <a:sym typeface="Symbol" panose="05050102010706020507" pitchFamily="18" charset="2"/>
              </a:rPr>
              <a:t>，且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endParaRPr lang="en-US" altLang="zh-CN" sz="2800" b="1" i="1" dirty="0">
              <a:solidFill>
                <a:schemeClr val="bg2"/>
              </a:solidFill>
              <a:latin typeface="Times New Roman" panose="02020603050405020304" pitchFamily="18" charset="0"/>
              <a:sym typeface="Symbol" panose="05050102010706020507" pitchFamily="18" charset="2"/>
            </a:endParaRPr>
          </a:p>
          <a:p>
            <a:pPr marL="342900" lvl="0" indent="-342900" eaLnBrk="1" hangingPunct="1">
              <a:buNone/>
            </a:pPr>
            <a:r>
              <a:rPr lang="en-US" altLang="zh-CN" sz="2800" b="1" i="1" dirty="0">
                <a:solidFill>
                  <a:schemeClr val="bg2"/>
                </a:solidFill>
                <a:latin typeface="Times New Roman" panose="02020603050405020304" pitchFamily="18" charset="0"/>
                <a:sym typeface="Symbol" panose="05050102010706020507" pitchFamily="18" charset="2"/>
              </a:rPr>
              <a:t>      </a:t>
            </a:r>
            <a:r>
              <a:rPr lang="zh-CN" altLang="en-US" sz="2800" b="1" dirty="0">
                <a:solidFill>
                  <a:schemeClr val="bg2"/>
                </a:solidFill>
                <a:latin typeface="Times New Roman" panose="02020603050405020304" pitchFamily="18" charset="0"/>
                <a:sym typeface="Symbol" panose="05050102010706020507" pitchFamily="18" charset="2"/>
              </a:rPr>
              <a:t>若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 </a:t>
            </a:r>
            <a:r>
              <a:rPr lang="zh-CN" altLang="en-US" sz="2800" b="1" dirty="0">
                <a:solidFill>
                  <a:schemeClr val="bg2"/>
                </a:solidFill>
                <a:latin typeface="Times New Roman" panose="02020603050405020304" pitchFamily="18" charset="0"/>
                <a:sym typeface="Symbol" panose="05050102010706020507" pitchFamily="18" charset="2"/>
              </a:rPr>
              <a:t>则与 </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 </a:t>
            </a:r>
            <a:r>
              <a:rPr lang="zh-CN" altLang="en-US" sz="2800" b="1" dirty="0">
                <a:solidFill>
                  <a:schemeClr val="bg2"/>
                </a:solidFill>
                <a:latin typeface="Times New Roman" panose="02020603050405020304" pitchFamily="18" charset="0"/>
                <a:sym typeface="Symbol" panose="05050102010706020507" pitchFamily="18" charset="2"/>
              </a:rPr>
              <a:t>矛盾；</a:t>
            </a:r>
            <a:endParaRPr lang="zh-CN" altLang="en-US" sz="2800" b="1" dirty="0">
              <a:solidFill>
                <a:schemeClr val="bg2"/>
              </a:solidFill>
              <a:latin typeface="Times New Roman" panose="02020603050405020304" pitchFamily="18" charset="0"/>
              <a:sym typeface="Symbol" panose="05050102010706020507" pitchFamily="18" charset="2"/>
            </a:endParaRPr>
          </a:p>
          <a:p>
            <a:pPr marL="342900" lvl="0" indent="-342900" eaLnBrk="1" hangingPunct="1">
              <a:buNone/>
            </a:pPr>
            <a:r>
              <a:rPr lang="zh-CN" altLang="en-US" sz="2800" b="1" i="1" dirty="0">
                <a:solidFill>
                  <a:schemeClr val="bg2"/>
                </a:solidFill>
                <a:latin typeface="Times New Roman" panose="02020603050405020304" pitchFamily="18" charset="0"/>
                <a:sym typeface="Symbol" panose="05050102010706020507" pitchFamily="18" charset="2"/>
              </a:rPr>
              <a:t>      </a:t>
            </a:r>
            <a:r>
              <a:rPr lang="zh-CN" altLang="en-US" sz="2800" b="1" dirty="0">
                <a:solidFill>
                  <a:schemeClr val="bg2"/>
                </a:solidFill>
                <a:latin typeface="Times New Roman" panose="02020603050405020304" pitchFamily="18" charset="0"/>
                <a:sym typeface="Symbol" panose="05050102010706020507" pitchFamily="18" charset="2"/>
              </a:rPr>
              <a:t>若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 </a:t>
            </a:r>
            <a:r>
              <a:rPr lang="zh-CN" altLang="en-US" sz="2800" b="1" dirty="0">
                <a:solidFill>
                  <a:schemeClr val="bg2"/>
                </a:solidFill>
                <a:latin typeface="Times New Roman" panose="02020603050405020304" pitchFamily="18" charset="0"/>
                <a:sym typeface="Symbol" panose="05050102010706020507" pitchFamily="18" charset="2"/>
              </a:rPr>
              <a:t>则与 </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 </a:t>
            </a:r>
            <a:r>
              <a:rPr lang="zh-CN" altLang="en-US" sz="2800" b="1" dirty="0">
                <a:solidFill>
                  <a:schemeClr val="bg2"/>
                </a:solidFill>
                <a:latin typeface="Times New Roman" panose="02020603050405020304" pitchFamily="18" charset="0"/>
                <a:sym typeface="Symbol" panose="05050102010706020507" pitchFamily="18" charset="2"/>
              </a:rPr>
              <a:t>矛盾</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i="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   </a:t>
            </a:r>
            <a:endParaRPr lang="en-US" altLang="zh-CN" sz="2800" b="1" i="1" dirty="0">
              <a:solidFill>
                <a:schemeClr val="bg2"/>
              </a:solidFill>
              <a:latin typeface="Times New Roman" panose="02020603050405020304" pitchFamily="18" charset="0"/>
            </a:endParaRPr>
          </a:p>
          <a:p>
            <a:pPr marL="342900" lvl="0" indent="-342900" eaLnBrk="1" hangingPunct="1">
              <a:buNone/>
            </a:pPr>
            <a:endParaRPr lang="en-US" altLang="zh-CN" sz="2800" b="1" i="1" dirty="0">
              <a:solidFill>
                <a:schemeClr val="bg2"/>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0723" name="Rectangle 3"/>
          <p:cNvSpPr>
            <a:spLocks noGrp="1"/>
          </p:cNvSpPr>
          <p:nvPr>
            <p:ph type="title"/>
          </p:nvPr>
        </p:nvSpPr>
        <p:spPr>
          <a:xfrm>
            <a:off x="468313" y="188913"/>
            <a:ext cx="8229600" cy="1371600"/>
          </a:xfrm>
        </p:spPr>
        <p:txBody>
          <a:bodyPr vert="horz" wrap="square" lIns="91440" tIns="45720" rIns="91440" bIns="45720" anchor="ctr" anchorCtr="0"/>
          <a:p>
            <a:pPr eaLnBrk="1" hangingPunct="1"/>
            <a:r>
              <a:rPr lang="zh-CN" altLang="en-US" b="1" dirty="0"/>
              <a:t>利用已知包含式并交运算</a:t>
            </a:r>
            <a:endParaRPr lang="zh-CN" altLang="en-US" b="1" dirty="0"/>
          </a:p>
        </p:txBody>
      </p:sp>
      <p:sp>
        <p:nvSpPr>
          <p:cNvPr id="30724" name="Rectangle 4"/>
          <p:cNvSpPr/>
          <p:nvPr/>
        </p:nvSpPr>
        <p:spPr>
          <a:xfrm>
            <a:off x="827088" y="2781300"/>
            <a:ext cx="7273925" cy="3743325"/>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buNone/>
            </a:pPr>
            <a:r>
              <a:rPr lang="zh-CN" altLang="en-US" sz="2400" b="1" dirty="0">
                <a:solidFill>
                  <a:schemeClr val="bg2"/>
                </a:solidFill>
                <a:latin typeface="Times New Roman" panose="02020603050405020304" pitchFamily="18" charset="0"/>
              </a:rPr>
              <a:t>例</a:t>
            </a:r>
            <a:r>
              <a:rPr lang="en-US" altLang="zh-CN" sz="2400" b="1" dirty="0">
                <a:solidFill>
                  <a:schemeClr val="bg2"/>
                </a:solidFill>
                <a:latin typeface="Times New Roman" panose="02020603050405020304" pitchFamily="18" charset="0"/>
              </a:rPr>
              <a:t>7  </a:t>
            </a:r>
            <a:r>
              <a:rPr lang="zh-CN" altLang="en-US" sz="2400" b="1" dirty="0">
                <a:solidFill>
                  <a:schemeClr val="bg2"/>
                </a:solidFill>
                <a:latin typeface="Times New Roman" panose="02020603050405020304" pitchFamily="18" charset="0"/>
              </a:rPr>
              <a:t>证明</a:t>
            </a:r>
            <a:r>
              <a:rPr lang="zh-CN" altLang="en-US" sz="2400" b="1" i="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 </a:t>
            </a:r>
            <a:r>
              <a:rPr lang="en-US" altLang="zh-CN" sz="2400" b="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A</a:t>
            </a:r>
            <a:r>
              <a:rPr lang="en-US" altLang="zh-CN" sz="2400" b="1" i="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B</a:t>
            </a:r>
            <a:r>
              <a:rPr lang="en-US" altLang="zh-CN" sz="2400" b="1" i="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 </a:t>
            </a:r>
            <a:r>
              <a:rPr lang="en-US" altLang="zh-CN" sz="2400" b="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B</a:t>
            </a:r>
            <a:endParaRPr lang="en-US" altLang="zh-CN" sz="2400" b="1" i="1" dirty="0">
              <a:solidFill>
                <a:schemeClr val="bg2"/>
              </a:solidFill>
              <a:latin typeface="Times New Roman" panose="02020603050405020304" pitchFamily="18" charset="0"/>
            </a:endParaRPr>
          </a:p>
          <a:p>
            <a:pPr marL="342900" lvl="0" indent="-342900" eaLnBrk="1" hangingPunct="1">
              <a:buNone/>
            </a:pPr>
            <a:r>
              <a:rPr lang="zh-CN" altLang="en-US" sz="2400" b="1" dirty="0">
                <a:solidFill>
                  <a:schemeClr val="bg2"/>
                </a:solidFill>
                <a:latin typeface="Times New Roman" panose="02020603050405020304" pitchFamily="18" charset="0"/>
              </a:rPr>
              <a:t>证</a:t>
            </a:r>
            <a:r>
              <a:rPr lang="zh-CN" altLang="en-US" sz="2400" b="1" i="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zh-CN" altLang="en-US" sz="2400" b="1" dirty="0">
                <a:solidFill>
                  <a:schemeClr val="bg2"/>
                </a:solidFill>
                <a:latin typeface="Times New Roman" panose="02020603050405020304" pitchFamily="18" charset="0"/>
              </a:rPr>
              <a:t>，</a:t>
            </a:r>
            <a:r>
              <a:rPr lang="zh-CN" altLang="en-US" sz="2400" b="1" i="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i="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B</a:t>
            </a:r>
            <a:r>
              <a:rPr lang="en-US" altLang="zh-CN" sz="2400" b="1" i="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endParaRPr lang="en-US" altLang="zh-CN" sz="2400" b="1" i="1" dirty="0">
              <a:solidFill>
                <a:schemeClr val="bg2"/>
              </a:solidFill>
              <a:latin typeface="Times New Roman" panose="02020603050405020304" pitchFamily="18" charset="0"/>
            </a:endParaRPr>
          </a:p>
          <a:p>
            <a:pPr marL="342900" lvl="0" indent="-342900" eaLnBrk="1" hangingPunct="1">
              <a:buNone/>
            </a:pPr>
            <a:r>
              <a:rPr lang="en-US" altLang="zh-CN" sz="2400" b="1" i="1" dirty="0">
                <a:solidFill>
                  <a:schemeClr val="bg2"/>
                </a:solidFill>
                <a:latin typeface="Times New Roman" panose="02020603050405020304" pitchFamily="18" charset="0"/>
              </a:rPr>
              <a:t>       </a:t>
            </a:r>
            <a:r>
              <a:rPr lang="zh-CN" altLang="en-US" sz="2400" b="1" dirty="0">
                <a:solidFill>
                  <a:schemeClr val="bg2"/>
                </a:solidFill>
                <a:latin typeface="Times New Roman" panose="02020603050405020304" pitchFamily="18" charset="0"/>
              </a:rPr>
              <a:t>上式两边求并，得</a:t>
            </a:r>
            <a:endParaRPr lang="zh-CN" altLang="en-US" sz="2400" b="1" dirty="0">
              <a:solidFill>
                <a:schemeClr val="bg2"/>
              </a:solidFill>
              <a:latin typeface="Times New Roman" panose="02020603050405020304" pitchFamily="18" charset="0"/>
            </a:endParaRPr>
          </a:p>
          <a:p>
            <a:pPr marL="342900" lvl="0" indent="-342900" eaLnBrk="1" hangingPunct="1">
              <a:buNone/>
            </a:pPr>
            <a:r>
              <a:rPr lang="zh-CN" altLang="en-US"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rPr>
              <a:t>(</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A</a:t>
            </a:r>
            <a:r>
              <a:rPr lang="en-US" altLang="zh-CN" sz="2400" b="1" i="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B</a:t>
            </a:r>
            <a:r>
              <a:rPr lang="en-US" altLang="zh-CN" sz="2400" b="1" i="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endParaRPr lang="en-US" altLang="zh-CN" sz="2400" b="1" dirty="0">
              <a:solidFill>
                <a:schemeClr val="bg2"/>
              </a:solidFill>
              <a:latin typeface="Times New Roman" panose="02020603050405020304" pitchFamily="18" charset="0"/>
            </a:endParaRPr>
          </a:p>
          <a:p>
            <a:pPr marL="342900" lvl="0" indent="-342900" eaLnBrk="1" hangingPunct="1">
              <a:buNone/>
            </a:pPr>
            <a:r>
              <a:rPr lang="en-US" altLang="zh-CN" sz="2400" b="1" i="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dirty="0">
                <a:solidFill>
                  <a:schemeClr val="bg2"/>
                </a:solidFill>
                <a:latin typeface="Times New Roman" panose="02020603050405020304" pitchFamily="18" charset="0"/>
              </a:rPr>
              <a:t> (</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a:t>
            </a:r>
            <a:endParaRPr lang="en-US" altLang="zh-CN" sz="2400" b="1" dirty="0">
              <a:solidFill>
                <a:schemeClr val="bg2"/>
              </a:solidFill>
              <a:latin typeface="Times New Roman" panose="02020603050405020304" pitchFamily="18" charset="0"/>
            </a:endParaRPr>
          </a:p>
          <a:p>
            <a:pPr marL="342900" lvl="0" indent="-342900" eaLnBrk="1" hangingPunct="1">
              <a:buNone/>
            </a:pP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 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C</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sym typeface="Symbol" panose="05050102010706020507" pitchFamily="18" charset="2"/>
              </a:rPr>
              <a:t></a:t>
            </a:r>
            <a:r>
              <a:rPr lang="en-US" altLang="zh-CN" sz="2400" b="1" i="1" dirty="0">
                <a:solidFill>
                  <a:schemeClr val="bg2"/>
                </a:solidFill>
                <a:latin typeface="Times New Roman" panose="02020603050405020304" pitchFamily="18" charset="0"/>
              </a:rPr>
              <a:t>C</a:t>
            </a:r>
            <a:r>
              <a:rPr lang="en-US" altLang="zh-CN" sz="2400" b="1" dirty="0">
                <a:solidFill>
                  <a:schemeClr val="bg2"/>
                </a:solidFill>
                <a:latin typeface="Times New Roman" panose="02020603050405020304" pitchFamily="18" charset="0"/>
              </a:rPr>
              <a:t>) </a:t>
            </a:r>
            <a:endParaRPr lang="en-US" altLang="zh-CN" sz="2400" b="1" dirty="0">
              <a:solidFill>
                <a:schemeClr val="bg2"/>
              </a:solidFill>
              <a:latin typeface="Times New Roman" panose="02020603050405020304" pitchFamily="18" charset="0"/>
            </a:endParaRPr>
          </a:p>
          <a:p>
            <a:pPr marL="342900" lvl="0" indent="-342900" eaLnBrk="1" hangingPunct="1">
              <a:buNone/>
            </a:pP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 A</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E</a:t>
            </a:r>
            <a:r>
              <a:rPr lang="en-US" altLang="zh-CN" sz="2400" b="1" i="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B</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E</a:t>
            </a:r>
            <a:endParaRPr lang="en-US" altLang="zh-CN" sz="2400" b="1" i="1" dirty="0">
              <a:solidFill>
                <a:schemeClr val="bg2"/>
              </a:solidFill>
              <a:latin typeface="Times New Roman" panose="02020603050405020304" pitchFamily="18" charset="0"/>
              <a:sym typeface="Symbol" panose="05050102010706020507" pitchFamily="18" charset="2"/>
            </a:endParaRPr>
          </a:p>
          <a:p>
            <a:pPr marL="342900" lvl="0" indent="-342900" eaLnBrk="1" hangingPunct="1">
              <a:buNone/>
            </a:pP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 A </a:t>
            </a:r>
            <a:r>
              <a:rPr lang="en-US" altLang="zh-CN" sz="2400" b="1" dirty="0">
                <a:solidFill>
                  <a:schemeClr val="bg2"/>
                </a:solidFill>
                <a:latin typeface="Times New Roman" panose="02020603050405020304" pitchFamily="18" charset="0"/>
                <a:sym typeface="Symbol" panose="05050102010706020507" pitchFamily="18" charset="2"/>
              </a:rPr>
              <a:t></a:t>
            </a:r>
            <a:r>
              <a:rPr lang="en-US" altLang="zh-CN" sz="2400" b="1" i="1" dirty="0">
                <a:solidFill>
                  <a:schemeClr val="bg2"/>
                </a:solidFill>
                <a:latin typeface="Times New Roman" panose="02020603050405020304" pitchFamily="18" charset="0"/>
                <a:sym typeface="Symbol" panose="05050102010706020507" pitchFamily="18" charset="2"/>
              </a:rPr>
              <a:t> </a:t>
            </a:r>
            <a:r>
              <a:rPr lang="en-US" altLang="zh-CN" sz="2400" b="1" i="1" dirty="0">
                <a:solidFill>
                  <a:schemeClr val="bg2"/>
                </a:solidFill>
                <a:latin typeface="Times New Roman" panose="02020603050405020304" pitchFamily="18" charset="0"/>
              </a:rPr>
              <a:t>B</a:t>
            </a:r>
            <a:endParaRPr lang="en-US" altLang="zh-CN" sz="2400" b="1" i="1" dirty="0">
              <a:solidFill>
                <a:schemeClr val="bg2"/>
              </a:solidFill>
              <a:latin typeface="Times New Roman" panose="02020603050405020304" pitchFamily="18" charset="0"/>
            </a:endParaRPr>
          </a:p>
        </p:txBody>
      </p:sp>
      <p:sp>
        <p:nvSpPr>
          <p:cNvPr id="30725" name="Text Box 5"/>
          <p:cNvSpPr txBox="1"/>
          <p:nvPr/>
        </p:nvSpPr>
        <p:spPr>
          <a:xfrm>
            <a:off x="900113" y="1484313"/>
            <a:ext cx="6480175" cy="97472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latin typeface="Times New Roman" panose="02020603050405020304" pitchFamily="18" charset="0"/>
              </a:rPr>
              <a:t>由已知包含式通过运算产生新的包含式</a:t>
            </a:r>
            <a:endParaRPr lang="zh-CN" altLang="en-US" sz="2800" b="1" dirty="0">
              <a:latin typeface="Times New Roman" panose="02020603050405020304" pitchFamily="18" charset="0"/>
            </a:endParaRPr>
          </a:p>
          <a:p>
            <a:pPr marL="0" lvl="0" indent="0" eaLnBrk="1" hangingPunct="1">
              <a:spcBef>
                <a:spcPct val="0"/>
              </a:spcBef>
              <a:buClrTx/>
              <a:buSzTx/>
              <a:buFontTx/>
              <a:buNone/>
            </a:pP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 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 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 </a:t>
            </a:r>
            <a:endParaRPr lang="en-US" altLang="zh-CN" sz="28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1747" name="Rectangle 3"/>
          <p:cNvSpPr>
            <a:spLocks noGrp="1"/>
          </p:cNvSpPr>
          <p:nvPr>
            <p:ph idx="1"/>
          </p:nvPr>
        </p:nvSpPr>
        <p:spPr>
          <a:xfrm>
            <a:off x="900113" y="4437063"/>
            <a:ext cx="7272337" cy="4530725"/>
          </a:xfrm>
        </p:spPr>
        <p:txBody>
          <a:bodyPr vert="horz" wrap="square" lIns="91440" tIns="45720" rIns="91440" bIns="45720" anchor="t" anchorCtr="0"/>
          <a:p>
            <a:pPr eaLnBrk="1" hangingPunct="1">
              <a:buNone/>
            </a:pPr>
            <a:r>
              <a:rPr lang="en-US" altLang="zh-CN" sz="2800" b="1" dirty="0">
                <a:latin typeface="Times New Roman" panose="02020603050405020304" pitchFamily="18" charset="0"/>
                <a:sym typeface="Symbol" panose="05050102010706020507" pitchFamily="18" charset="2"/>
              </a:rPr>
              <a:t> </a:t>
            </a:r>
            <a:r>
              <a:rPr lang="zh-CN" altLang="en-US" sz="2800" b="1" dirty="0">
                <a:solidFill>
                  <a:schemeClr val="bg2"/>
                </a:solidFill>
                <a:latin typeface="Times New Roman" panose="02020603050405020304" pitchFamily="18" charset="0"/>
                <a:sym typeface="Symbol" panose="05050102010706020507" pitchFamily="18" charset="2"/>
              </a:rPr>
              <a:t>例</a:t>
            </a:r>
            <a:r>
              <a:rPr lang="en-US" altLang="zh-CN" sz="2800" b="1" dirty="0">
                <a:solidFill>
                  <a:schemeClr val="bg2"/>
                </a:solidFill>
                <a:latin typeface="Times New Roman" panose="02020603050405020304" pitchFamily="18" charset="0"/>
                <a:sym typeface="Symbol" panose="05050102010706020507" pitchFamily="18" charset="2"/>
              </a:rPr>
              <a:t>8  </a:t>
            </a:r>
            <a:r>
              <a:rPr lang="zh-CN" altLang="en-US" sz="2800" b="1" dirty="0">
                <a:solidFill>
                  <a:schemeClr val="bg2"/>
                </a:solidFill>
                <a:latin typeface="Times New Roman" panose="02020603050405020304" pitchFamily="18" charset="0"/>
                <a:sym typeface="Symbol" panose="05050102010706020507" pitchFamily="18" charset="2"/>
              </a:rPr>
              <a:t>证明 </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a:t>
            </a:r>
            <a:r>
              <a:rPr lang="zh-CN" altLang="en-US" sz="2800" b="1" dirty="0">
                <a:solidFill>
                  <a:schemeClr val="bg2"/>
                </a:solidFill>
                <a:latin typeface="Times New Roman" panose="02020603050405020304" pitchFamily="18" charset="0"/>
                <a:sym typeface="Symbol" panose="05050102010706020507" pitchFamily="18" charset="2"/>
              </a:rPr>
              <a:t>（吸收律）</a:t>
            </a:r>
            <a:endParaRPr lang="zh-CN" altLang="en-US" sz="2800" b="1" dirty="0">
              <a:solidFill>
                <a:schemeClr val="bg2"/>
              </a:solidFill>
              <a:latin typeface="Times New Roman" panose="02020603050405020304" pitchFamily="18" charset="0"/>
              <a:sym typeface="Symbol" panose="05050102010706020507" pitchFamily="18" charset="2"/>
            </a:endParaRPr>
          </a:p>
          <a:p>
            <a:pPr eaLnBrk="1" hangingPunct="1">
              <a:buNone/>
            </a:pPr>
            <a:r>
              <a:rPr lang="zh-CN" altLang="en-US" sz="2800" b="1" dirty="0">
                <a:solidFill>
                  <a:schemeClr val="bg2"/>
                </a:solidFill>
                <a:latin typeface="Times New Roman" panose="02020603050405020304" pitchFamily="18" charset="0"/>
                <a:sym typeface="Symbol" panose="05050102010706020507" pitchFamily="18" charset="2"/>
              </a:rPr>
              <a:t> 证   任取</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endParaRPr lang="en-US" altLang="zh-CN" sz="2800" b="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 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 </a:t>
            </a:r>
            <a:endParaRPr lang="en-US" altLang="zh-CN" sz="2800" b="1" i="1" dirty="0">
              <a:solidFill>
                <a:schemeClr val="bg2"/>
              </a:solidFill>
              <a:latin typeface="Times New Roman" panose="02020603050405020304" pitchFamily="18" charset="0"/>
              <a:sym typeface="Symbol" panose="05050102010706020507" pitchFamily="18" charset="2"/>
            </a:endParaRPr>
          </a:p>
          <a:p>
            <a:pPr eaLnBrk="1" hangingPunct="1">
              <a:buNone/>
            </a:pP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 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dirty="0">
                <a:solidFill>
                  <a:schemeClr val="bg2"/>
                </a:solidFill>
                <a:latin typeface="Times New Roman" panose="02020603050405020304" pitchFamily="18" charset="0"/>
                <a:sym typeface="Symbol" panose="05050102010706020507" pitchFamily="18" charset="2"/>
              </a:rPr>
              <a:t> </a:t>
            </a:r>
            <a:endParaRPr lang="en-US" altLang="zh-CN" sz="2800" dirty="0">
              <a:solidFill>
                <a:schemeClr val="bg2"/>
              </a:solidFill>
              <a:latin typeface="Times New Roman" panose="02020603050405020304" pitchFamily="18" charset="0"/>
              <a:sym typeface="Symbol" panose="05050102010706020507" pitchFamily="18" charset="2"/>
            </a:endParaRPr>
          </a:p>
        </p:txBody>
      </p:sp>
      <p:sp>
        <p:nvSpPr>
          <p:cNvPr id="31748" name="Rectangle 4"/>
          <p:cNvSpPr>
            <a:spLocks noGrp="1"/>
          </p:cNvSpPr>
          <p:nvPr>
            <p:ph type="title"/>
          </p:nvPr>
        </p:nvSpPr>
        <p:spPr/>
        <p:txBody>
          <a:bodyPr vert="horz" wrap="square" lIns="91440" tIns="45720" rIns="91440" bIns="45720" anchor="ctr" anchorCtr="0"/>
          <a:p>
            <a:pPr eaLnBrk="1" hangingPunct="1"/>
            <a:r>
              <a:rPr lang="zh-CN" altLang="en-US" b="1" dirty="0">
                <a:latin typeface="Times New Roman" panose="02020603050405020304" pitchFamily="18" charset="0"/>
              </a:rPr>
              <a:t>命题演算法证明</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Y</a:t>
            </a:r>
            <a:endParaRPr lang="en-US" altLang="zh-CN" b="1" i="1" dirty="0">
              <a:latin typeface="Times New Roman" panose="02020603050405020304" pitchFamily="18" charset="0"/>
            </a:endParaRPr>
          </a:p>
        </p:txBody>
      </p:sp>
      <p:sp>
        <p:nvSpPr>
          <p:cNvPr id="31749" name="Text Box 5"/>
          <p:cNvSpPr txBox="1"/>
          <p:nvPr/>
        </p:nvSpPr>
        <p:spPr>
          <a:xfrm>
            <a:off x="1258888" y="1628775"/>
            <a:ext cx="4752975" cy="2598738"/>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latin typeface="Times New Roman" panose="02020603050405020304" pitchFamily="18" charset="0"/>
                <a:sym typeface="Symbol" panose="05050102010706020507" pitchFamily="18" charset="2"/>
              </a:rPr>
              <a:t>任取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a:t>
            </a:r>
            <a:endParaRPr lang="zh-CN" altLang="en-US"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X </a:t>
            </a:r>
            <a:r>
              <a:rPr lang="en-US" altLang="zh-CN" sz="2800" b="1" dirty="0">
                <a:latin typeface="Times New Roman" panose="02020603050405020304" pitchFamily="18" charset="0"/>
                <a:sym typeface="Symbol" panose="05050102010706020507" pitchFamily="18" charset="2"/>
              </a:rPr>
              <a:t> …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  </a:t>
            </a:r>
            <a:endParaRPr lang="en-US" altLang="zh-CN" sz="2800" b="1" i="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  …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X</a:t>
            </a:r>
            <a:endParaRPr lang="en-US" altLang="zh-CN" sz="2800" b="1" i="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或者 </a:t>
            </a:r>
            <a:endParaRPr lang="zh-CN" altLang="en-US"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X </a:t>
            </a:r>
            <a:r>
              <a:rPr lang="en-US" altLang="zh-CN" sz="2800" b="1" dirty="0">
                <a:latin typeface="Times New Roman" panose="02020603050405020304" pitchFamily="18" charset="0"/>
                <a:sym typeface="Symbol" panose="05050102010706020507" pitchFamily="18" charset="2"/>
              </a:rPr>
              <a:t> … </a:t>
            </a:r>
            <a:r>
              <a:rPr lang="en-US" altLang="zh-CN" sz="2800" b="1" i="1" dirty="0">
                <a:latin typeface="Times New Roman" panose="02020603050405020304" pitchFamily="18" charset="0"/>
                <a:sym typeface="Symbol" panose="05050102010706020507" pitchFamily="18" charset="2"/>
              </a:rPr>
              <a:t> 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 </a:t>
            </a:r>
            <a:endParaRPr lang="en-US" altLang="zh-CN" sz="28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2771" name="Rectangle 2"/>
          <p:cNvSpPr>
            <a:spLocks noGrp="1"/>
          </p:cNvSpPr>
          <p:nvPr>
            <p:ph type="title"/>
          </p:nvPr>
        </p:nvSpPr>
        <p:spPr>
          <a:xfrm>
            <a:off x="611188" y="620713"/>
            <a:ext cx="8229600" cy="936625"/>
          </a:xfrm>
        </p:spPr>
        <p:txBody>
          <a:bodyPr vert="horz" wrap="square" lIns="91440" tIns="45720" rIns="91440" bIns="45720" anchor="ctr" anchorCtr="0"/>
          <a:p>
            <a:pPr eaLnBrk="1" hangingPunct="1"/>
            <a:r>
              <a:rPr lang="zh-CN" altLang="en-US" b="1" dirty="0"/>
              <a:t>等式替换</a:t>
            </a:r>
            <a:r>
              <a:rPr lang="zh-CN" altLang="en-US" b="1" dirty="0">
                <a:latin typeface="Times New Roman" panose="02020603050405020304" pitchFamily="18" charset="0"/>
              </a:rPr>
              <a:t>证明</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Y</a:t>
            </a:r>
            <a:endParaRPr lang="en-US" altLang="zh-CN" b="1" i="1" dirty="0">
              <a:latin typeface="Times New Roman" panose="02020603050405020304" pitchFamily="18" charset="0"/>
            </a:endParaRPr>
          </a:p>
        </p:txBody>
      </p:sp>
      <p:sp>
        <p:nvSpPr>
          <p:cNvPr id="32772" name="Rectangle 3"/>
          <p:cNvSpPr>
            <a:spLocks noGrp="1"/>
          </p:cNvSpPr>
          <p:nvPr>
            <p:ph idx="1"/>
          </p:nvPr>
        </p:nvSpPr>
        <p:spPr>
          <a:xfrm>
            <a:off x="755650" y="2565400"/>
            <a:ext cx="7761288" cy="3886200"/>
          </a:xfrm>
        </p:spPr>
        <p:txBody>
          <a:bodyPr vert="horz" wrap="square" lIns="91440" tIns="45720" rIns="91440" bIns="45720" anchor="t" anchorCtr="0"/>
          <a:p>
            <a:pPr eaLnBrk="1" hangingPunct="1">
              <a:buNone/>
            </a:pPr>
            <a:r>
              <a:rPr lang="zh-CN" altLang="en-US" sz="2800" b="1" dirty="0">
                <a:solidFill>
                  <a:schemeClr val="bg2"/>
                </a:solidFill>
              </a:rPr>
              <a:t>例</a:t>
            </a:r>
            <a:r>
              <a:rPr lang="en-US" altLang="zh-CN" sz="2800" b="1" dirty="0">
                <a:solidFill>
                  <a:schemeClr val="bg2"/>
                </a:solidFill>
              </a:rPr>
              <a:t>9  </a:t>
            </a:r>
            <a:r>
              <a:rPr lang="zh-CN" altLang="en-US" sz="2800" b="1" dirty="0">
                <a:solidFill>
                  <a:schemeClr val="bg2"/>
                </a:solidFill>
                <a:latin typeface="Times New Roman" panose="02020603050405020304" pitchFamily="18" charset="0"/>
              </a:rPr>
              <a:t>证明</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（吸收律）</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rPr>
              <a:t>证   </a:t>
            </a:r>
            <a:r>
              <a:rPr lang="en-US" altLang="zh-CN" sz="2800" b="1" dirty="0">
                <a:solidFill>
                  <a:schemeClr val="bg2"/>
                </a:solidFill>
              </a:rPr>
              <a:t>(</a:t>
            </a:r>
            <a:r>
              <a:rPr lang="zh-CN" altLang="en-US" sz="2800" b="1" dirty="0">
                <a:solidFill>
                  <a:schemeClr val="bg2"/>
                </a:solidFill>
              </a:rPr>
              <a:t>假设交换律、分配律、同一律、零律成立</a:t>
            </a:r>
            <a:r>
              <a:rPr lang="en-US" altLang="zh-CN" sz="2800" b="1" dirty="0">
                <a:solidFill>
                  <a:schemeClr val="bg2"/>
                </a:solidFill>
              </a:rPr>
              <a:t>)</a:t>
            </a:r>
            <a:endParaRPr lang="en-US" altLang="zh-CN" sz="2800" b="1" i="1" dirty="0">
              <a:solidFill>
                <a:schemeClr val="bg2"/>
              </a:solidFill>
            </a:endParaRPr>
          </a:p>
          <a:p>
            <a:pPr eaLnBrk="1" hangingPunct="1">
              <a:buNone/>
            </a:pPr>
            <a:r>
              <a:rPr lang="en-US" altLang="zh-CN" sz="2800" b="1" i="1" dirty="0">
                <a:solidFill>
                  <a:schemeClr val="bg2"/>
                </a:solidFill>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endParaRPr lang="en-US" altLang="zh-CN" sz="2800" b="1" dirty="0">
              <a:solidFill>
                <a:schemeClr val="bg2"/>
              </a:solidFill>
              <a:latin typeface="Times New Roman" panose="02020603050405020304" pitchFamily="18" charset="0"/>
            </a:endParaRPr>
          </a:p>
          <a:p>
            <a:pPr eaLnBrk="1" hangingPunct="1">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同一律</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分配律</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交换律</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E</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零律</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 </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同一律</a:t>
            </a:r>
            <a:endParaRPr lang="zh-CN" altLang="en-US" sz="2800" b="1" dirty="0">
              <a:solidFill>
                <a:schemeClr val="bg2"/>
              </a:solidFill>
              <a:latin typeface="Times New Roman" panose="02020603050405020304" pitchFamily="18" charset="0"/>
            </a:endParaRPr>
          </a:p>
        </p:txBody>
      </p:sp>
      <p:sp>
        <p:nvSpPr>
          <p:cNvPr id="32773" name="Text Box 4"/>
          <p:cNvSpPr txBox="1"/>
          <p:nvPr/>
        </p:nvSpPr>
        <p:spPr>
          <a:xfrm>
            <a:off x="755650" y="1773238"/>
            <a:ext cx="6257925" cy="547687"/>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buNone/>
            </a:pPr>
            <a:r>
              <a:rPr lang="zh-CN" altLang="en-US" sz="2800" b="1" dirty="0">
                <a:latin typeface="Times New Roman" panose="02020603050405020304" pitchFamily="18" charset="0"/>
              </a:rPr>
              <a:t>不断进行代入化简，最终得到两边相等</a:t>
            </a:r>
            <a:endParaRPr lang="zh-CN" altLang="en-US" sz="28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147" name="Rectangle 2"/>
          <p:cNvSpPr>
            <a:spLocks noGrp="1"/>
          </p:cNvSpPr>
          <p:nvPr>
            <p:ph type="title"/>
          </p:nvPr>
        </p:nvSpPr>
        <p:spPr/>
        <p:txBody>
          <a:bodyPr vert="horz" wrap="square" lIns="91440" tIns="45720" rIns="91440" bIns="45720" anchor="ctr" anchorCtr="0"/>
          <a:p>
            <a:pPr eaLnBrk="1" hangingPunct="1"/>
            <a:r>
              <a:rPr lang="zh-CN" altLang="en-US" b="1" dirty="0"/>
              <a:t>集合论与无限</a:t>
            </a:r>
            <a:endParaRPr lang="zh-CN" altLang="en-US" b="1" dirty="0"/>
          </a:p>
        </p:txBody>
      </p:sp>
      <p:sp>
        <p:nvSpPr>
          <p:cNvPr id="6148" name="Rectangle 3"/>
          <p:cNvSpPr>
            <a:spLocks noGrp="1"/>
          </p:cNvSpPr>
          <p:nvPr>
            <p:ph idx="1"/>
          </p:nvPr>
        </p:nvSpPr>
        <p:spPr>
          <a:xfrm>
            <a:off x="611188" y="1916113"/>
            <a:ext cx="7993062" cy="4400550"/>
          </a:xfrm>
        </p:spPr>
        <p:txBody>
          <a:bodyPr vert="horz" wrap="square" lIns="91440" tIns="45720" rIns="91440" bIns="45720" anchor="t" anchorCtr="0"/>
          <a:p>
            <a:r>
              <a:rPr lang="zh-CN" altLang="en-US" sz="2800" b="1" dirty="0"/>
              <a:t>集合论的全部历史都是围绕无限概念展开的</a:t>
            </a:r>
            <a:endParaRPr lang="zh-CN" altLang="en-US" sz="2800" b="1" dirty="0"/>
          </a:p>
          <a:p>
            <a:pPr lvl="1"/>
            <a:r>
              <a:rPr lang="zh-CN" altLang="en-US" sz="2400" dirty="0"/>
              <a:t>人们把康托尔（</a:t>
            </a:r>
            <a:r>
              <a:rPr lang="en-US" altLang="zh-CN" sz="2400" b="1" dirty="0"/>
              <a:t>G.Cantor</a:t>
            </a:r>
            <a:r>
              <a:rPr lang="zh-CN" altLang="en-US" sz="2400" dirty="0"/>
              <a:t>，</a:t>
            </a:r>
            <a:r>
              <a:rPr lang="en-US" altLang="zh-CN" sz="2400" b="1" dirty="0"/>
              <a:t>1845</a:t>
            </a:r>
            <a:r>
              <a:rPr lang="en-US" altLang="zh-CN" sz="2400" dirty="0"/>
              <a:t>-</a:t>
            </a:r>
            <a:r>
              <a:rPr lang="en-US" altLang="zh-CN" sz="2400" b="1" dirty="0"/>
              <a:t>1918</a:t>
            </a:r>
            <a:r>
              <a:rPr lang="zh-CN" altLang="en-US" sz="2400" dirty="0"/>
              <a:t>）于</a:t>
            </a:r>
            <a:r>
              <a:rPr lang="en-US" altLang="zh-CN" sz="2400" b="1" dirty="0">
                <a:solidFill>
                  <a:srgbClr val="003399"/>
                </a:solidFill>
              </a:rPr>
              <a:t>1873</a:t>
            </a:r>
            <a:r>
              <a:rPr lang="zh-CN" altLang="en-US" sz="2400" dirty="0"/>
              <a:t>年</a:t>
            </a:r>
            <a:r>
              <a:rPr lang="en-US" altLang="zh-CN" sz="2400" b="1" dirty="0"/>
              <a:t>12</a:t>
            </a:r>
            <a:r>
              <a:rPr lang="zh-CN" altLang="en-US" sz="2400" dirty="0"/>
              <a:t>月</a:t>
            </a:r>
            <a:r>
              <a:rPr lang="en-US" altLang="zh-CN" sz="2400" b="1" dirty="0"/>
              <a:t>7</a:t>
            </a:r>
            <a:r>
              <a:rPr lang="zh-CN" altLang="en-US" sz="2400" dirty="0"/>
              <a:t>日给戴德金（</a:t>
            </a:r>
            <a:r>
              <a:rPr lang="en-US" altLang="zh-CN" sz="2400" b="1" dirty="0"/>
              <a:t>R.Dedekind</a:t>
            </a:r>
            <a:r>
              <a:rPr lang="zh-CN" altLang="en-US" sz="2400" dirty="0"/>
              <a:t>，</a:t>
            </a:r>
            <a:r>
              <a:rPr lang="en-US" altLang="zh-CN" sz="2400" b="1" dirty="0"/>
              <a:t>1831</a:t>
            </a:r>
            <a:r>
              <a:rPr lang="en-US" altLang="zh-CN" sz="2400" dirty="0"/>
              <a:t>-</a:t>
            </a:r>
            <a:r>
              <a:rPr lang="en-US" altLang="zh-CN" sz="2400" b="1" dirty="0"/>
              <a:t>1916</a:t>
            </a:r>
            <a:r>
              <a:rPr lang="zh-CN" altLang="en-US" sz="2400" dirty="0"/>
              <a:t>）的信中最早提出集合论思想的那一天定为</a:t>
            </a:r>
            <a:r>
              <a:rPr lang="zh-CN" altLang="en-US" sz="2400" dirty="0">
                <a:solidFill>
                  <a:srgbClr val="003399"/>
                </a:solidFill>
              </a:rPr>
              <a:t>集合论诞生</a:t>
            </a:r>
            <a:r>
              <a:rPr lang="zh-CN" altLang="en-US" sz="2400" dirty="0"/>
              <a:t>日。</a:t>
            </a:r>
            <a:endParaRPr lang="zh-CN" altLang="en-US" sz="2400" dirty="0"/>
          </a:p>
          <a:p>
            <a:r>
              <a:rPr lang="zh-CN" altLang="en-US" sz="2800" b="1" dirty="0"/>
              <a:t>康托尔对无限集合的研究使集合论成为数学中最富创造性的伟大成果之一</a:t>
            </a:r>
            <a:endParaRPr lang="zh-CN" altLang="en-US" sz="2800" b="1" dirty="0"/>
          </a:p>
          <a:p>
            <a:r>
              <a:rPr lang="zh-CN" altLang="en-US" sz="2800" b="1" dirty="0"/>
              <a:t>人们对于无限的研究可以追溯到两千多年以前</a:t>
            </a:r>
            <a:endParaRPr lang="en-US" altLang="zh-CN" sz="2400" b="1" dirty="0">
              <a:latin typeface="Times New Roman" panose="02020603050405020304" pitchFamily="18" charset="0"/>
              <a:sym typeface="Symbol" panose="05050102010706020507" pitchFamily="18" charset="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3795" name="Rectangle 2"/>
          <p:cNvSpPr>
            <a:spLocks noGrp="1"/>
          </p:cNvSpPr>
          <p:nvPr>
            <p:ph type="title"/>
          </p:nvPr>
        </p:nvSpPr>
        <p:spPr/>
        <p:txBody>
          <a:bodyPr vert="horz" wrap="square" lIns="91440" tIns="45720" rIns="91440" bIns="45720" anchor="ctr" anchorCtr="0"/>
          <a:p>
            <a:pPr eaLnBrk="1" hangingPunct="1"/>
            <a:r>
              <a:rPr lang="zh-CN" altLang="en-US" b="1" dirty="0"/>
              <a:t>反证法</a:t>
            </a:r>
            <a:r>
              <a:rPr lang="zh-CN" altLang="en-US" b="1" dirty="0">
                <a:latin typeface="Times New Roman" panose="02020603050405020304" pitchFamily="18" charset="0"/>
              </a:rPr>
              <a:t>证明</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Y</a:t>
            </a:r>
            <a:endParaRPr lang="en-US" altLang="zh-CN" b="1" i="1" dirty="0">
              <a:latin typeface="Times New Roman" panose="02020603050405020304" pitchFamily="18" charset="0"/>
            </a:endParaRPr>
          </a:p>
        </p:txBody>
      </p:sp>
      <p:sp>
        <p:nvSpPr>
          <p:cNvPr id="33796" name="Rectangle 3"/>
          <p:cNvSpPr>
            <a:spLocks noGrp="1"/>
          </p:cNvSpPr>
          <p:nvPr>
            <p:ph idx="1"/>
          </p:nvPr>
        </p:nvSpPr>
        <p:spPr>
          <a:xfrm>
            <a:off x="611188" y="3357563"/>
            <a:ext cx="8229600" cy="2808287"/>
          </a:xfrm>
        </p:spPr>
        <p:txBody>
          <a:bodyPr vert="horz" wrap="square" lIns="91440" tIns="45720" rIns="91440" bIns="45720" anchor="t" anchorCtr="0"/>
          <a:p>
            <a:pPr eaLnBrk="1" hangingPunct="1">
              <a:buNone/>
            </a:pPr>
            <a:r>
              <a:rPr lang="zh-CN" altLang="en-US" sz="2800" b="1" dirty="0">
                <a:solidFill>
                  <a:schemeClr val="bg2"/>
                </a:solidFill>
                <a:latin typeface="Times New Roman" panose="02020603050405020304" pitchFamily="18" charset="0"/>
              </a:rPr>
              <a:t>例</a:t>
            </a:r>
            <a:r>
              <a:rPr lang="en-US" altLang="zh-CN" sz="2800" b="1" dirty="0">
                <a:solidFill>
                  <a:schemeClr val="bg2"/>
                </a:solidFill>
                <a:latin typeface="Times New Roman" panose="02020603050405020304" pitchFamily="18" charset="0"/>
              </a:rPr>
              <a:t>10  </a:t>
            </a:r>
            <a:r>
              <a:rPr lang="zh-CN" altLang="en-US" sz="2800" b="1" dirty="0">
                <a:solidFill>
                  <a:schemeClr val="bg2"/>
                </a:solidFill>
              </a:rPr>
              <a:t>证明以下等价条件    </a:t>
            </a:r>
            <a:endParaRPr lang="zh-CN" altLang="en-US" sz="2800" b="1" dirty="0">
              <a:solidFill>
                <a:schemeClr val="bg2"/>
              </a:solidFill>
            </a:endParaRPr>
          </a:p>
          <a:p>
            <a:pPr eaLnBrk="1" hangingPunct="1">
              <a:buNone/>
            </a:pPr>
            <a:r>
              <a:rPr lang="zh-CN" altLang="en-US" sz="2800" b="1" dirty="0">
                <a:solidFill>
                  <a:schemeClr val="bg2"/>
                </a:solidFill>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a:t>
            </a:r>
            <a:br>
              <a:rPr lang="en-US" altLang="zh-CN" sz="2800" b="1" dirty="0">
                <a:solidFill>
                  <a:schemeClr val="bg2"/>
                </a:solidFill>
                <a:latin typeface="Times New Roman" panose="02020603050405020304" pitchFamily="18" charset="0"/>
              </a:rPr>
            </a:br>
            <a:r>
              <a:rPr lang="en-US" altLang="zh-CN" sz="2800" b="1" dirty="0">
                <a:solidFill>
                  <a:schemeClr val="bg2"/>
                </a:solidFill>
                <a:latin typeface="Times New Roman" panose="02020603050405020304" pitchFamily="18" charset="0"/>
              </a:rPr>
              <a:t>    (1)               (2)                (3)             (4)  </a:t>
            </a:r>
            <a:endParaRPr lang="en-US" altLang="zh-CN"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证明顺序：</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(1) </a:t>
            </a:r>
            <a:r>
              <a:rPr lang="en-US" altLang="zh-CN" sz="2800" b="1" dirty="0">
                <a:solidFill>
                  <a:schemeClr val="bg2"/>
                </a:solidFill>
                <a:latin typeface="Times New Roman" panose="02020603050405020304" pitchFamily="18" charset="0"/>
                <a:sym typeface="Symbol" panose="05050102010706020507" pitchFamily="18" charset="2"/>
              </a:rPr>
              <a:t>(2), (2) (3), (3) (4), (4) (1) </a:t>
            </a:r>
            <a:endParaRPr lang="en-US" altLang="zh-CN" sz="2800" b="1" dirty="0">
              <a:solidFill>
                <a:schemeClr val="bg2"/>
              </a:solidFill>
              <a:latin typeface="Times New Roman" panose="02020603050405020304" pitchFamily="18" charset="0"/>
              <a:sym typeface="Symbol" panose="05050102010706020507" pitchFamily="18" charset="2"/>
            </a:endParaRPr>
          </a:p>
        </p:txBody>
      </p:sp>
      <p:sp>
        <p:nvSpPr>
          <p:cNvPr id="33797" name="Text Box 4"/>
          <p:cNvSpPr txBox="1"/>
          <p:nvPr/>
        </p:nvSpPr>
        <p:spPr>
          <a:xfrm>
            <a:off x="611188" y="1700213"/>
            <a:ext cx="7653337" cy="11461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buNone/>
            </a:pPr>
            <a:r>
              <a:rPr lang="zh-CN" altLang="en-US" sz="2800" b="1" dirty="0">
                <a:latin typeface="Times New Roman" panose="02020603050405020304" pitchFamily="18" charset="0"/>
              </a:rPr>
              <a:t>假设 </a:t>
            </a:r>
            <a:r>
              <a:rPr lang="en-US" altLang="zh-CN" sz="2800" b="1" i="1" dirty="0">
                <a:latin typeface="Times New Roman" panose="02020603050405020304" pitchFamily="18" charset="0"/>
              </a:rPr>
              <a:t>X=Y </a:t>
            </a:r>
            <a:r>
              <a:rPr lang="zh-CN" altLang="en-US" sz="2800" b="1" dirty="0">
                <a:latin typeface="Times New Roman" panose="02020603050405020304" pitchFamily="18" charset="0"/>
              </a:rPr>
              <a:t>不成立，则存在 </a:t>
            </a:r>
            <a:r>
              <a:rPr lang="en-US" altLang="zh-CN" sz="2800" b="1" i="1" dirty="0">
                <a:latin typeface="Times New Roman" panose="02020603050405020304" pitchFamily="18" charset="0"/>
              </a:rPr>
              <a:t>x </a:t>
            </a:r>
            <a:r>
              <a:rPr lang="zh-CN" altLang="en-US" sz="2800" b="1" dirty="0">
                <a:latin typeface="Times New Roman" panose="02020603050405020304" pitchFamily="18" charset="0"/>
              </a:rPr>
              <a:t>使得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X</a:t>
            </a:r>
            <a:r>
              <a:rPr lang="zh-CN" altLang="en-US" sz="2800" b="1" dirty="0">
                <a:latin typeface="Times New Roman" panose="02020603050405020304" pitchFamily="18" charset="0"/>
                <a:sym typeface="Symbol" panose="05050102010706020507" pitchFamily="18" charset="2"/>
              </a:rPr>
              <a:t>且</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zh-CN" altLang="en-US" sz="2800" b="1" dirty="0">
                <a:latin typeface="Times New Roman" panose="02020603050405020304" pitchFamily="18" charset="0"/>
                <a:sym typeface="Symbol" panose="05050102010706020507" pitchFamily="18" charset="2"/>
              </a:rPr>
              <a:t>，或者</a:t>
            </a:r>
            <a:r>
              <a:rPr lang="zh-CN" altLang="en-US" sz="2800" b="1" dirty="0">
                <a:latin typeface="Times New Roman" panose="02020603050405020304" pitchFamily="18" charset="0"/>
              </a:rPr>
              <a:t>存在 </a:t>
            </a:r>
            <a:r>
              <a:rPr lang="en-US" altLang="zh-CN" sz="2800" b="1" i="1" dirty="0">
                <a:latin typeface="Times New Roman" panose="02020603050405020304" pitchFamily="18" charset="0"/>
              </a:rPr>
              <a:t>x </a:t>
            </a:r>
            <a:r>
              <a:rPr lang="zh-CN" altLang="en-US" sz="2800" b="1" dirty="0">
                <a:latin typeface="Times New Roman" panose="02020603050405020304" pitchFamily="18" charset="0"/>
              </a:rPr>
              <a:t>使得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Y</a:t>
            </a:r>
            <a:r>
              <a:rPr lang="zh-CN" altLang="en-US" sz="2800" b="1" dirty="0">
                <a:latin typeface="Times New Roman" panose="02020603050405020304" pitchFamily="18" charset="0"/>
                <a:sym typeface="Symbol" panose="05050102010706020507" pitchFamily="18" charset="2"/>
              </a:rPr>
              <a:t>且</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X</a:t>
            </a:r>
            <a:r>
              <a:rPr lang="zh-CN" altLang="en-US" sz="2800" b="1" dirty="0">
                <a:latin typeface="Times New Roman" panose="02020603050405020304" pitchFamily="18" charset="0"/>
                <a:sym typeface="Symbol" panose="05050102010706020507" pitchFamily="18" charset="2"/>
              </a:rPr>
              <a:t>，然后推出矛盾</a:t>
            </a:r>
            <a:r>
              <a:rPr lang="en-US" altLang="zh-CN" sz="2800" b="1" dirty="0">
                <a:latin typeface="Times New Roman" panose="02020603050405020304" pitchFamily="18" charset="0"/>
                <a:sym typeface="Symbol" panose="05050102010706020507" pitchFamily="18" charset="2"/>
              </a:rPr>
              <a:t>. </a:t>
            </a:r>
            <a:endParaRPr lang="en-US" altLang="zh-CN" sz="28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2819" name="Rectangle 3"/>
          <p:cNvSpPr>
            <a:spLocks noGrp="1"/>
          </p:cNvSpPr>
          <p:nvPr>
            <p:ph idx="1"/>
          </p:nvPr>
        </p:nvSpPr>
        <p:spPr>
          <a:xfrm>
            <a:off x="539750" y="1125538"/>
            <a:ext cx="8207375" cy="2519362"/>
          </a:xfrm>
        </p:spPr>
        <p:txBody>
          <a:bodyPr vert="horz" wrap="square" lIns="91440" tIns="45720" rIns="91440" bIns="45720" anchor="t" anchorCtr="0"/>
          <a:p>
            <a:pPr eaLnBrk="1" hangingPunct="1">
              <a:buNone/>
            </a:pPr>
            <a:r>
              <a:rPr lang="en-US" altLang="zh-CN" sz="2800" b="1" dirty="0">
                <a:solidFill>
                  <a:schemeClr val="bg2"/>
                </a:solidFill>
                <a:latin typeface="Times New Roman" panose="02020603050405020304" pitchFamily="18" charset="0"/>
              </a:rPr>
              <a:t>(1) </a:t>
            </a:r>
            <a:r>
              <a:rPr lang="en-US" altLang="zh-CN" sz="2800" b="1" dirty="0">
                <a:solidFill>
                  <a:schemeClr val="bg2"/>
                </a:solidFill>
                <a:latin typeface="Times New Roman" panose="02020603050405020304" pitchFamily="18" charset="0"/>
                <a:sym typeface="Symbol" panose="05050102010706020507" pitchFamily="18" charset="2"/>
              </a:rPr>
              <a:t>(2)</a:t>
            </a:r>
            <a:endParaRPr lang="en-US" altLang="zh-CN"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显然</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，下面证明</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任取</a:t>
            </a:r>
            <a:r>
              <a:rPr lang="en-US" altLang="zh-CN" sz="2800" b="1" i="1" dirty="0">
                <a:solidFill>
                  <a:schemeClr val="bg2"/>
                </a:solidFill>
                <a:latin typeface="Times New Roman" panose="02020603050405020304" pitchFamily="18" charset="0"/>
              </a:rPr>
              <a:t>x</a:t>
            </a:r>
            <a:r>
              <a:rPr lang="zh-CN" altLang="en-US" sz="2800" b="1" dirty="0">
                <a:solidFill>
                  <a:schemeClr val="bg2"/>
                </a:solidFill>
                <a:latin typeface="Times New Roman" panose="02020603050405020304" pitchFamily="18" charset="0"/>
              </a:rPr>
              <a:t>，</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zh-CN" altLang="en-US" sz="2800" b="1" i="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endParaRPr lang="en-US" altLang="zh-CN" sz="2800" b="1" i="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因此有</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综合上述（</a:t>
            </a:r>
            <a:r>
              <a:rPr lang="en-US" altLang="zh-CN" sz="2800" b="1" dirty="0">
                <a:solidFill>
                  <a:schemeClr val="bg2"/>
                </a:solidFill>
                <a:latin typeface="Times New Roman" panose="02020603050405020304" pitchFamily="18" charset="0"/>
              </a:rPr>
              <a:t>2</a:t>
            </a:r>
            <a:r>
              <a:rPr lang="zh-CN" altLang="en-US" sz="2800" b="1" dirty="0">
                <a:solidFill>
                  <a:schemeClr val="bg2"/>
                </a:solidFill>
                <a:latin typeface="Times New Roman" panose="02020603050405020304" pitchFamily="18" charset="0"/>
              </a:rPr>
              <a:t>）得证</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eaLnBrk="1" hangingPunct="1">
              <a:buNone/>
            </a:pPr>
            <a:endParaRPr lang="en-US" altLang="zh-CN" sz="2800" b="1" dirty="0">
              <a:solidFill>
                <a:schemeClr val="bg2"/>
              </a:solidFill>
              <a:latin typeface="Times New Roman" panose="02020603050405020304" pitchFamily="18" charset="0"/>
            </a:endParaRPr>
          </a:p>
        </p:txBody>
      </p:sp>
      <p:sp>
        <p:nvSpPr>
          <p:cNvPr id="162821" name="Text Box 5"/>
          <p:cNvSpPr txBox="1"/>
          <p:nvPr/>
        </p:nvSpPr>
        <p:spPr>
          <a:xfrm>
            <a:off x="611188" y="3933825"/>
            <a:ext cx="4721225" cy="20574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sym typeface="Symbol" panose="05050102010706020507" pitchFamily="18" charset="2"/>
              </a:rPr>
              <a:t>(2) (3)</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rPr>
              <a:t>（将</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用</a:t>
            </a:r>
            <a:r>
              <a:rPr lang="en-US" altLang="zh-CN" sz="2800" b="1" i="1" dirty="0">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代入</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marL="0" lvl="0" indent="0" eaLnBrk="1" hangingPunct="1">
              <a:spcBef>
                <a:spcPct val="0"/>
              </a:spcBef>
              <a:buClrTx/>
              <a:buSzTx/>
              <a:buFontTx/>
              <a:buNone/>
            </a:pPr>
            <a:endParaRPr lang="en-US" altLang="zh-CN" sz="2800" dirty="0">
              <a:solidFill>
                <a:schemeClr val="bg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2819">
                                            <p:txEl>
                                              <p:charRg st="0" end="9"/>
                                            </p:txEl>
                                          </p:spTgt>
                                        </p:tgtEl>
                                        <p:attrNameLst>
                                          <p:attrName>style.visibility</p:attrName>
                                        </p:attrNameLst>
                                      </p:cBhvr>
                                      <p:to>
                                        <p:strVal val="visible"/>
                                      </p:to>
                                    </p:set>
                                    <p:anim calcmode="lin" valueType="num">
                                      <p:cBhvr additive="base">
                                        <p:cTn id="7" dur="500" fill="hold"/>
                                        <p:tgtEl>
                                          <p:spTgt spid="162819">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charRg st="0" end="9"/>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819">
                                            <p:txEl>
                                              <p:charRg st="9" end="29"/>
                                            </p:txEl>
                                          </p:spTgt>
                                        </p:tgtEl>
                                        <p:attrNameLst>
                                          <p:attrName>style.visibility</p:attrName>
                                        </p:attrNameLst>
                                      </p:cBhvr>
                                      <p:to>
                                        <p:strVal val="visible"/>
                                      </p:to>
                                    </p:set>
                                    <p:anim calcmode="lin" valueType="num">
                                      <p:cBhvr additive="base">
                                        <p:cTn id="11" dur="500" fill="hold"/>
                                        <p:tgtEl>
                                          <p:spTgt spid="162819">
                                            <p:txEl>
                                              <p:charRg st="9" end="2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819">
                                            <p:txEl>
                                              <p:charRg st="9" end="29"/>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2819">
                                            <p:txEl>
                                              <p:charRg st="29" end="34"/>
                                            </p:txEl>
                                          </p:spTgt>
                                        </p:tgtEl>
                                        <p:attrNameLst>
                                          <p:attrName>style.visibility</p:attrName>
                                        </p:attrNameLst>
                                      </p:cBhvr>
                                      <p:to>
                                        <p:strVal val="visible"/>
                                      </p:to>
                                    </p:set>
                                    <p:anim calcmode="lin" valueType="num">
                                      <p:cBhvr additive="base">
                                        <p:cTn id="15" dur="500" fill="hold"/>
                                        <p:tgtEl>
                                          <p:spTgt spid="162819">
                                            <p:txEl>
                                              <p:charRg st="29"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2819">
                                            <p:txEl>
                                              <p:charRg st="29" end="3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2819">
                                            <p:txEl>
                                              <p:charRg st="34" end="76"/>
                                            </p:txEl>
                                          </p:spTgt>
                                        </p:tgtEl>
                                        <p:attrNameLst>
                                          <p:attrName>style.visibility</p:attrName>
                                        </p:attrNameLst>
                                      </p:cBhvr>
                                      <p:to>
                                        <p:strVal val="visible"/>
                                      </p:to>
                                    </p:set>
                                    <p:anim calcmode="lin" valueType="num">
                                      <p:cBhvr additive="base">
                                        <p:cTn id="19" dur="500" fill="hold"/>
                                        <p:tgtEl>
                                          <p:spTgt spid="162819">
                                            <p:txEl>
                                              <p:charRg st="34"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9">
                                            <p:txEl>
                                              <p:charRg st="34" end="76"/>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2819">
                                            <p:txEl>
                                              <p:charRg st="76" end="98"/>
                                            </p:txEl>
                                          </p:spTgt>
                                        </p:tgtEl>
                                        <p:attrNameLst>
                                          <p:attrName>style.visibility</p:attrName>
                                        </p:attrNameLst>
                                      </p:cBhvr>
                                      <p:to>
                                        <p:strVal val="visible"/>
                                      </p:to>
                                    </p:set>
                                    <p:anim calcmode="lin" valueType="num">
                                      <p:cBhvr additive="base">
                                        <p:cTn id="23" dur="500" fill="hold"/>
                                        <p:tgtEl>
                                          <p:spTgt spid="162819">
                                            <p:txEl>
                                              <p:charRg st="76" end="98"/>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9">
                                            <p:txEl>
                                              <p:charRg st="76" end="98"/>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821"/>
                                        </p:tgtEl>
                                        <p:attrNameLst>
                                          <p:attrName>style.visibility</p:attrName>
                                        </p:attrNameLst>
                                      </p:cBhvr>
                                      <p:to>
                                        <p:strVal val="visible"/>
                                      </p:to>
                                    </p:set>
                                    <p:anim calcmode="lin" valueType="num">
                                      <p:cBhvr additive="base">
                                        <p:cTn id="29" dur="500" fill="hold"/>
                                        <p:tgtEl>
                                          <p:spTgt spid="162821"/>
                                        </p:tgtEl>
                                        <p:attrNameLst>
                                          <p:attrName>ppt_x</p:attrName>
                                        </p:attrNameLst>
                                      </p:cBhvr>
                                      <p:tavLst>
                                        <p:tav tm="0">
                                          <p:val>
                                            <p:strVal val="0-#ppt_w/2"/>
                                          </p:val>
                                        </p:tav>
                                        <p:tav tm="100000">
                                          <p:val>
                                            <p:strVal val="#ppt_x"/>
                                          </p:val>
                                        </p:tav>
                                      </p:tavLst>
                                    </p:anim>
                                    <p:anim calcmode="lin" valueType="num">
                                      <p:cBhvr additive="base">
                                        <p:cTn id="30" dur="500" fill="hold"/>
                                        <p:tgtEl>
                                          <p:spTgt spid="162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P spid="1628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3843" name="Rectangle 3"/>
          <p:cNvSpPr>
            <a:spLocks noGrp="1"/>
          </p:cNvSpPr>
          <p:nvPr>
            <p:ph idx="1"/>
          </p:nvPr>
        </p:nvSpPr>
        <p:spPr>
          <a:xfrm>
            <a:off x="735013" y="1268413"/>
            <a:ext cx="7437437" cy="2447925"/>
          </a:xfrm>
        </p:spPr>
        <p:txBody>
          <a:bodyPr vert="horz" wrap="square" lIns="91440" tIns="45720" rIns="91440" bIns="45720" anchor="t" anchorCtr="0"/>
          <a:p>
            <a:pPr eaLnBrk="1" hangingPunct="1">
              <a:spcBef>
                <a:spcPct val="0"/>
              </a:spcBef>
              <a:buClrTx/>
              <a:buSzTx/>
              <a:buFontTx/>
              <a:buNone/>
            </a:pPr>
            <a:r>
              <a:rPr lang="en-US" altLang="zh-CN" sz="2800" b="1" dirty="0">
                <a:solidFill>
                  <a:schemeClr val="bg2"/>
                </a:solidFill>
                <a:latin typeface="Times New Roman" panose="02020603050405020304" pitchFamily="18" charset="0"/>
                <a:sym typeface="Symbol" panose="05050102010706020507" pitchFamily="18" charset="2"/>
              </a:rPr>
              <a:t>(3) (4)</a:t>
            </a:r>
            <a:endParaRPr lang="en-US" altLang="zh-CN" sz="2800" b="1" dirty="0">
              <a:solidFill>
                <a:schemeClr val="bg2"/>
              </a:solidFill>
              <a:latin typeface="Times New Roman" panose="02020603050405020304" pitchFamily="18" charset="0"/>
              <a:sym typeface="Symbol" panose="05050102010706020507" pitchFamily="18" charset="2"/>
            </a:endParaRPr>
          </a:p>
          <a:p>
            <a:pPr eaLnBrk="1" hangingPunct="1">
              <a:spcBef>
                <a:spcPct val="0"/>
              </a:spcBef>
              <a:buClrTx/>
              <a:buSzTx/>
              <a:buFontTx/>
              <a:buNone/>
            </a:pPr>
            <a:r>
              <a:rPr lang="zh-CN" altLang="en-US" sz="2800" b="1" dirty="0">
                <a:solidFill>
                  <a:schemeClr val="bg2"/>
                </a:solidFill>
                <a:latin typeface="Times New Roman" panose="02020603050405020304" pitchFamily="18" charset="0"/>
              </a:rPr>
              <a:t>假设</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即</a:t>
            </a:r>
            <a:r>
              <a:rPr lang="zh-CN" altLang="en-US"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，那么</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zh-CN" altLang="en-US" sz="2800" b="1" dirty="0">
                <a:solidFill>
                  <a:schemeClr val="bg2"/>
                </a:solidFill>
                <a:latin typeface="Times New Roman" panose="02020603050405020304" pitchFamily="18" charset="0"/>
              </a:rPr>
              <a:t>且</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而</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从而与</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zh-CN" altLang="en-US" sz="2800" b="1" dirty="0">
                <a:solidFill>
                  <a:schemeClr val="bg2"/>
                </a:solidFill>
                <a:latin typeface="Times New Roman" panose="02020603050405020304" pitchFamily="18" charset="0"/>
              </a:rPr>
              <a:t>矛盾</a:t>
            </a:r>
            <a:r>
              <a:rPr lang="en-US" altLang="zh-CN" sz="2800" b="1" dirty="0">
                <a:solidFill>
                  <a:schemeClr val="bg2"/>
                </a:solidFill>
                <a:latin typeface="Times New Roman" panose="02020603050405020304" pitchFamily="18" charset="0"/>
              </a:rPr>
              <a:t>.</a:t>
            </a:r>
            <a:endParaRPr lang="en-US" altLang="zh-CN" sz="2800" b="1" dirty="0">
              <a:solidFill>
                <a:schemeClr val="bg2"/>
              </a:solidFill>
              <a:latin typeface="Times New Roman" panose="02020603050405020304" pitchFamily="18" charset="0"/>
            </a:endParaRPr>
          </a:p>
        </p:txBody>
      </p:sp>
      <p:sp>
        <p:nvSpPr>
          <p:cNvPr id="163845" name="Text Box 5"/>
          <p:cNvSpPr txBox="1"/>
          <p:nvPr/>
        </p:nvSpPr>
        <p:spPr>
          <a:xfrm>
            <a:off x="703263" y="3644900"/>
            <a:ext cx="6461125" cy="2655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sym typeface="Symbol" panose="05050102010706020507" pitchFamily="18" charset="2"/>
              </a:rPr>
              <a:t>(4) (1)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rPr>
              <a:t>假设</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zh-CN" altLang="en-US" sz="2800" b="1" dirty="0">
                <a:solidFill>
                  <a:schemeClr val="bg2"/>
                </a:solidFill>
                <a:latin typeface="Times New Roman" panose="02020603050405020304" pitchFamily="18" charset="0"/>
              </a:rPr>
              <a:t>不成立，那么</a:t>
            </a:r>
            <a:endParaRPr lang="zh-CN" altLang="en-US" sz="2800" b="1" dirty="0">
              <a:solidFill>
                <a:schemeClr val="bg2"/>
              </a:solidFill>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A</a:t>
            </a:r>
            <a:r>
              <a:rPr lang="en-US" altLang="zh-CN" sz="2800" b="1" i="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i="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rPr>
              <a:t>与条件（</a:t>
            </a:r>
            <a:r>
              <a:rPr lang="en-US" altLang="zh-CN" sz="2800" b="1" dirty="0">
                <a:solidFill>
                  <a:schemeClr val="bg2"/>
                </a:solidFill>
                <a:latin typeface="Times New Roman" panose="02020603050405020304" pitchFamily="18" charset="0"/>
              </a:rPr>
              <a:t>4</a:t>
            </a:r>
            <a:r>
              <a:rPr lang="zh-CN" altLang="en-US" sz="2800" b="1" dirty="0">
                <a:solidFill>
                  <a:schemeClr val="bg2"/>
                </a:solidFill>
                <a:latin typeface="Times New Roman" panose="02020603050405020304" pitchFamily="18" charset="0"/>
              </a:rPr>
              <a:t>）矛盾</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endParaRPr lang="en-US" altLang="zh-CN" sz="2800" dirty="0">
              <a:solidFill>
                <a:schemeClr val="bg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3843">
                                            <p:txEl>
                                              <p:charRg st="0" end="9"/>
                                            </p:txEl>
                                          </p:spTgt>
                                        </p:tgtEl>
                                        <p:attrNameLst>
                                          <p:attrName>style.visibility</p:attrName>
                                        </p:attrNameLst>
                                      </p:cBhvr>
                                      <p:to>
                                        <p:strVal val="visible"/>
                                      </p:to>
                                    </p:set>
                                    <p:anim calcmode="lin" valueType="num">
                                      <p:cBhvr additive="base">
                                        <p:cTn id="7" dur="500" fill="hold"/>
                                        <p:tgtEl>
                                          <p:spTgt spid="163843">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3">
                                            <p:txEl>
                                              <p:charRg st="0" end="9"/>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843">
                                            <p:txEl>
                                              <p:charRg st="9" end="39"/>
                                            </p:txEl>
                                          </p:spTgt>
                                        </p:tgtEl>
                                        <p:attrNameLst>
                                          <p:attrName>style.visibility</p:attrName>
                                        </p:attrNameLst>
                                      </p:cBhvr>
                                      <p:to>
                                        <p:strVal val="visible"/>
                                      </p:to>
                                    </p:set>
                                    <p:anim calcmode="lin" valueType="num">
                                      <p:cBhvr additive="base">
                                        <p:cTn id="11" dur="500" fill="hold"/>
                                        <p:tgtEl>
                                          <p:spTgt spid="163843">
                                            <p:txEl>
                                              <p:charRg st="9" end="3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3843">
                                            <p:txEl>
                                              <p:charRg st="9" end="39"/>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3843">
                                            <p:txEl>
                                              <p:charRg st="39" end="60"/>
                                            </p:txEl>
                                          </p:spTgt>
                                        </p:tgtEl>
                                        <p:attrNameLst>
                                          <p:attrName>style.visibility</p:attrName>
                                        </p:attrNameLst>
                                      </p:cBhvr>
                                      <p:to>
                                        <p:strVal val="visible"/>
                                      </p:to>
                                    </p:set>
                                    <p:anim calcmode="lin" valueType="num">
                                      <p:cBhvr additive="base">
                                        <p:cTn id="15" dur="500" fill="hold"/>
                                        <p:tgtEl>
                                          <p:spTgt spid="163843">
                                            <p:txEl>
                                              <p:charRg st="39" end="6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3843">
                                            <p:txEl>
                                              <p:charRg st="39" end="6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3843">
                                            <p:txEl>
                                              <p:charRg st="60" end="72"/>
                                            </p:txEl>
                                          </p:spTgt>
                                        </p:tgtEl>
                                        <p:attrNameLst>
                                          <p:attrName>style.visibility</p:attrName>
                                        </p:attrNameLst>
                                      </p:cBhvr>
                                      <p:to>
                                        <p:strVal val="visible"/>
                                      </p:to>
                                    </p:set>
                                    <p:anim calcmode="lin" valueType="num">
                                      <p:cBhvr additive="base">
                                        <p:cTn id="19" dur="500" fill="hold"/>
                                        <p:tgtEl>
                                          <p:spTgt spid="163843">
                                            <p:txEl>
                                              <p:charRg st="60" end="7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43">
                                            <p:txEl>
                                              <p:charRg st="60" end="7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45"/>
                                        </p:tgtEl>
                                        <p:attrNameLst>
                                          <p:attrName>style.visibility</p:attrName>
                                        </p:attrNameLst>
                                      </p:cBhvr>
                                      <p:to>
                                        <p:strVal val="visible"/>
                                      </p:to>
                                    </p:set>
                                    <p:anim calcmode="lin" valueType="num">
                                      <p:cBhvr additive="base">
                                        <p:cTn id="25" dur="500" fill="hold"/>
                                        <p:tgtEl>
                                          <p:spTgt spid="163845"/>
                                        </p:tgtEl>
                                        <p:attrNameLst>
                                          <p:attrName>ppt_x</p:attrName>
                                        </p:attrNameLst>
                                      </p:cBhvr>
                                      <p:tavLst>
                                        <p:tav tm="0">
                                          <p:val>
                                            <p:strVal val="0-#ppt_w/2"/>
                                          </p:val>
                                        </p:tav>
                                        <p:tav tm="100000">
                                          <p:val>
                                            <p:strVal val="#ppt_x"/>
                                          </p:val>
                                        </p:tav>
                                      </p:tavLst>
                                    </p:anim>
                                    <p:anim calcmode="lin" valueType="num">
                                      <p:cBhvr additive="base">
                                        <p:cTn id="26" dur="500" fill="hold"/>
                                        <p:tgtEl>
                                          <p:spTgt spid="163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1638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6867" name="Rectangle 3"/>
          <p:cNvSpPr>
            <a:spLocks noGrp="1"/>
          </p:cNvSpPr>
          <p:nvPr>
            <p:ph type="title"/>
          </p:nvPr>
        </p:nvSpPr>
        <p:spPr>
          <a:xfrm>
            <a:off x="590550" y="257175"/>
            <a:ext cx="8229600" cy="1371600"/>
          </a:xfrm>
        </p:spPr>
        <p:txBody>
          <a:bodyPr vert="horz" wrap="square" lIns="91440" tIns="45720" rIns="91440" bIns="45720" anchor="ctr" anchorCtr="0"/>
          <a:p>
            <a:pPr eaLnBrk="1" hangingPunct="1"/>
            <a:r>
              <a:rPr lang="zh-CN" altLang="en-US" b="1" dirty="0"/>
              <a:t>集合运算法</a:t>
            </a:r>
            <a:r>
              <a:rPr lang="zh-CN" altLang="en-US" b="1" dirty="0">
                <a:latin typeface="Times New Roman" panose="02020603050405020304" pitchFamily="18" charset="0"/>
              </a:rPr>
              <a:t>证明</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Y</a:t>
            </a:r>
            <a:endParaRPr lang="en-US" altLang="zh-CN" b="1" i="1" dirty="0">
              <a:latin typeface="Times New Roman" panose="02020603050405020304" pitchFamily="18" charset="0"/>
            </a:endParaRPr>
          </a:p>
        </p:txBody>
      </p:sp>
      <p:sp>
        <p:nvSpPr>
          <p:cNvPr id="36868" name="Rectangle 4"/>
          <p:cNvSpPr>
            <a:spLocks noGrp="1"/>
          </p:cNvSpPr>
          <p:nvPr>
            <p:ph idx="1"/>
          </p:nvPr>
        </p:nvSpPr>
        <p:spPr>
          <a:xfrm>
            <a:off x="827088" y="3001963"/>
            <a:ext cx="7772400" cy="4530725"/>
          </a:xfrm>
        </p:spPr>
        <p:txBody>
          <a:bodyPr vert="horz" wrap="square" lIns="91440" tIns="45720" rIns="91440" bIns="45720" anchor="t" anchorCtr="0"/>
          <a:p>
            <a:pPr eaLnBrk="1" hangingPunct="1">
              <a:lnSpc>
                <a:spcPct val="90000"/>
              </a:lnSpc>
              <a:buNone/>
            </a:pPr>
            <a:r>
              <a:rPr lang="zh-CN" altLang="en-US" sz="2800" b="1" dirty="0">
                <a:solidFill>
                  <a:schemeClr val="bg2"/>
                </a:solidFill>
                <a:latin typeface="Times New Roman" panose="02020603050405020304" pitchFamily="18" charset="0"/>
                <a:sym typeface="Symbol" panose="05050102010706020507" pitchFamily="18" charset="2"/>
              </a:rPr>
              <a:t>例</a:t>
            </a:r>
            <a:r>
              <a:rPr lang="en-US" altLang="zh-CN" sz="2800" b="1" dirty="0">
                <a:solidFill>
                  <a:schemeClr val="bg2"/>
                </a:solidFill>
                <a:latin typeface="Times New Roman" panose="02020603050405020304" pitchFamily="18" charset="0"/>
                <a:sym typeface="Symbol" panose="05050102010706020507" pitchFamily="18" charset="2"/>
              </a:rPr>
              <a:t>11  </a:t>
            </a:r>
            <a:r>
              <a:rPr lang="zh-CN" altLang="en-US" sz="2800" b="1" dirty="0">
                <a:solidFill>
                  <a:schemeClr val="bg2"/>
                </a:solidFill>
                <a:latin typeface="Times New Roman" panose="02020603050405020304" pitchFamily="18" charset="0"/>
                <a:sym typeface="Symbol" panose="05050102010706020507" pitchFamily="18" charset="2"/>
              </a:rPr>
              <a:t>证明</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rPr>
              <a:t>A=B</a:t>
            </a:r>
            <a:endParaRPr lang="en-US" altLang="zh-CN" sz="2800" b="1" i="1" dirty="0">
              <a:solidFill>
                <a:schemeClr val="bg2"/>
              </a:solidFill>
              <a:latin typeface="Times New Roman" panose="02020603050405020304" pitchFamily="18" charset="0"/>
            </a:endParaRPr>
          </a:p>
          <a:p>
            <a:pPr eaLnBrk="1" hangingPunct="1">
              <a:lnSpc>
                <a:spcPct val="90000"/>
              </a:lnSpc>
              <a:buNone/>
            </a:pPr>
            <a:r>
              <a:rPr lang="zh-CN" altLang="en-US" sz="2800" b="1" dirty="0">
                <a:solidFill>
                  <a:schemeClr val="bg2"/>
                </a:solidFill>
                <a:latin typeface="Times New Roman" panose="02020603050405020304" pitchFamily="18" charset="0"/>
                <a:sym typeface="Symbol" panose="05050102010706020507" pitchFamily="18" charset="2"/>
              </a:rPr>
              <a:t>证 由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和</a:t>
            </a:r>
            <a:r>
              <a:rPr lang="zh-CN" altLang="en-US" sz="2800" b="1" i="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得到</a:t>
            </a:r>
            <a:endParaRPr lang="zh-CN" altLang="en-US" sz="2800" b="1" dirty="0">
              <a:solidFill>
                <a:schemeClr val="bg2"/>
              </a:solidFill>
              <a:latin typeface="Times New Roman" panose="02020603050405020304" pitchFamily="18" charset="0"/>
            </a:endParaRPr>
          </a:p>
          <a:p>
            <a:pPr eaLnBrk="1" hangingPunct="1">
              <a:lnSpc>
                <a:spcPct val="90000"/>
              </a:lnSpc>
              <a:buNone/>
            </a:pPr>
            <a:r>
              <a:rPr lang="zh-CN" altLang="en-US"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eaLnBrk="1" hangingPunct="1">
              <a:lnSpc>
                <a:spcPct val="90000"/>
              </a:lnSpc>
              <a:buNone/>
            </a:pP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从而有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endParaRPr lang="en-US" altLang="zh-CN" sz="2800" b="1" i="1" dirty="0">
              <a:solidFill>
                <a:schemeClr val="bg2"/>
              </a:solidFill>
              <a:latin typeface="Times New Roman" panose="02020603050405020304" pitchFamily="18" charset="0"/>
            </a:endParaRPr>
          </a:p>
          <a:p>
            <a:pPr eaLnBrk="1" hangingPunct="1">
              <a:lnSpc>
                <a:spcPct val="90000"/>
              </a:lnSpc>
              <a:buNone/>
            </a:pP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因此 </a:t>
            </a:r>
            <a:endParaRPr lang="zh-CN" altLang="en-US" sz="2800" b="1" dirty="0">
              <a:solidFill>
                <a:schemeClr val="bg2"/>
              </a:solidFill>
              <a:latin typeface="Times New Roman" panose="02020603050405020304" pitchFamily="18" charset="0"/>
            </a:endParaRPr>
          </a:p>
          <a:p>
            <a:pPr eaLnBrk="1" hangingPunct="1">
              <a:lnSpc>
                <a:spcPct val="90000"/>
              </a:lnSpc>
              <a:buNone/>
            </a:pPr>
            <a:r>
              <a:rPr lang="zh-CN" altLang="en-US"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endParaRPr lang="en-US" altLang="zh-CN" sz="2800" b="1" i="1" dirty="0">
              <a:solidFill>
                <a:schemeClr val="bg2"/>
              </a:solidFill>
              <a:latin typeface="Times New Roman" panose="02020603050405020304" pitchFamily="18" charset="0"/>
              <a:sym typeface="Symbol" panose="05050102010706020507" pitchFamily="18" charset="2"/>
            </a:endParaRPr>
          </a:p>
          <a:p>
            <a:pPr eaLnBrk="1" hangingPunct="1">
              <a:lnSpc>
                <a:spcPct val="90000"/>
              </a:lnSpc>
              <a:buNone/>
            </a:pP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i="1" dirty="0">
                <a:solidFill>
                  <a:schemeClr val="bg2"/>
                </a:solidFill>
                <a:latin typeface="Times New Roman" panose="02020603050405020304" pitchFamily="18" charset="0"/>
                <a:sym typeface="Symbol" panose="05050102010706020507" pitchFamily="18" charset="2"/>
              </a:rPr>
              <a:t>A=B</a:t>
            </a:r>
            <a:endParaRPr lang="en-US" altLang="zh-CN" sz="2800" b="1" i="1" dirty="0">
              <a:solidFill>
                <a:schemeClr val="bg2"/>
              </a:solidFill>
              <a:latin typeface="Times New Roman" panose="02020603050405020304" pitchFamily="18" charset="0"/>
            </a:endParaRPr>
          </a:p>
        </p:txBody>
      </p:sp>
      <p:sp>
        <p:nvSpPr>
          <p:cNvPr id="36869" name="Text Box 5"/>
          <p:cNvSpPr txBox="1"/>
          <p:nvPr/>
        </p:nvSpPr>
        <p:spPr>
          <a:xfrm>
            <a:off x="900113" y="1509713"/>
            <a:ext cx="7072312" cy="11461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rPr>
              <a:t>由已知等式通过运算产生新的等式</a:t>
            </a:r>
            <a:endParaRPr lang="zh-CN" altLang="en-US" sz="2800" b="1" dirty="0">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X=Y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 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a:t>
            </a:r>
            <a:r>
              <a:rPr lang="en-US" altLang="zh-CN" sz="2800" b="1" i="1" dirty="0">
                <a:latin typeface="Times New Roman" panose="02020603050405020304" pitchFamily="18" charset="0"/>
                <a:sym typeface="Symbol" panose="05050102010706020507" pitchFamily="18" charset="2"/>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a:t>
            </a:r>
            <a:r>
              <a:rPr lang="zh-CN" altLang="en-US" sz="2800" b="1" i="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Z=Y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Z</a:t>
            </a:r>
            <a:endParaRPr lang="en-US" altLang="zh-CN" sz="2800"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7891" name="Rectangle 3"/>
          <p:cNvSpPr>
            <a:spLocks noGrp="1"/>
          </p:cNvSpPr>
          <p:nvPr>
            <p:ph idx="1"/>
          </p:nvPr>
        </p:nvSpPr>
        <p:spPr/>
        <p:txBody>
          <a:bodyPr vert="horz" wrap="square" lIns="91440" tIns="45720" rIns="91440" bIns="45720" anchor="t" anchorCtr="0"/>
          <a:p>
            <a:pPr eaLnBrk="1" hangingPunct="1">
              <a:spcBef>
                <a:spcPct val="70000"/>
              </a:spcBef>
            </a:pPr>
            <a:r>
              <a:rPr lang="zh-CN" altLang="en-US" b="1" dirty="0"/>
              <a:t>集合的</a:t>
            </a:r>
            <a:r>
              <a:rPr lang="zh-CN" altLang="en-US" b="1" dirty="0">
                <a:solidFill>
                  <a:srgbClr val="FF0000"/>
                </a:solidFill>
              </a:rPr>
              <a:t>基数</a:t>
            </a:r>
            <a:r>
              <a:rPr lang="zh-CN" altLang="en-US" b="1" dirty="0"/>
              <a:t>与有穷集合</a:t>
            </a:r>
            <a:endParaRPr lang="zh-CN" altLang="en-US" b="1" dirty="0"/>
          </a:p>
          <a:p>
            <a:pPr eaLnBrk="1" hangingPunct="1">
              <a:spcBef>
                <a:spcPct val="70000"/>
              </a:spcBef>
            </a:pPr>
            <a:r>
              <a:rPr lang="zh-CN" altLang="en-US" b="1" dirty="0"/>
              <a:t>包含排斥原理</a:t>
            </a:r>
            <a:endParaRPr lang="zh-CN" altLang="en-US" b="1" dirty="0"/>
          </a:p>
          <a:p>
            <a:pPr eaLnBrk="1" hangingPunct="1">
              <a:spcBef>
                <a:spcPct val="70000"/>
              </a:spcBef>
            </a:pPr>
            <a:r>
              <a:rPr lang="zh-CN" altLang="en-US" b="1" dirty="0"/>
              <a:t>有穷集的计数</a:t>
            </a:r>
            <a:endParaRPr lang="zh-CN" altLang="en-US" b="1" dirty="0"/>
          </a:p>
          <a:p>
            <a:pPr eaLnBrk="1" hangingPunct="1"/>
            <a:endParaRPr lang="en-US" altLang="zh-CN" b="1" dirty="0"/>
          </a:p>
        </p:txBody>
      </p:sp>
      <p:sp>
        <p:nvSpPr>
          <p:cNvPr id="37892" name="Rectangle 4"/>
          <p:cNvSpPr>
            <a:spLocks noGrp="1"/>
          </p:cNvSpPr>
          <p:nvPr>
            <p:ph type="title"/>
          </p:nvPr>
        </p:nvSpPr>
        <p:spPr/>
        <p:txBody>
          <a:bodyPr vert="horz" wrap="square" lIns="91440" tIns="45720" rIns="91440" bIns="45720" anchor="ctr" anchorCtr="0"/>
          <a:p>
            <a:pPr eaLnBrk="1" hangingPunct="1"/>
            <a:r>
              <a:rPr lang="en-US" altLang="zh-CN" b="1" dirty="0"/>
              <a:t>3.3 </a:t>
            </a:r>
            <a:r>
              <a:rPr lang="zh-CN" altLang="en-US" b="1" dirty="0"/>
              <a:t>集合中元素的计数</a:t>
            </a:r>
            <a:endParaRPr lang="zh-CN" alt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8915" name="Rectangle 3"/>
          <p:cNvSpPr>
            <a:spLocks noGrp="1"/>
          </p:cNvSpPr>
          <p:nvPr>
            <p:ph idx="1"/>
          </p:nvPr>
        </p:nvSpPr>
        <p:spPr>
          <a:xfrm>
            <a:off x="590550" y="1981200"/>
            <a:ext cx="8229600" cy="3886200"/>
          </a:xfrm>
        </p:spPr>
        <p:txBody>
          <a:bodyPr vert="horz" wrap="square" lIns="91440" tIns="45720" rIns="91440" bIns="45720" anchor="t" anchorCtr="0"/>
          <a:p>
            <a:pPr eaLnBrk="1" hangingPunct="1">
              <a:buNone/>
            </a:pPr>
            <a:r>
              <a:rPr lang="zh-CN" altLang="en-US" sz="2800" b="1" dirty="0">
                <a:latin typeface="Times New Roman" panose="02020603050405020304" pitchFamily="18" charset="0"/>
              </a:rPr>
              <a:t>集合 </a:t>
            </a:r>
            <a:r>
              <a:rPr lang="en-US" altLang="zh-CN" sz="2800" b="1" i="1" dirty="0">
                <a:latin typeface="Times New Roman" panose="02020603050405020304" pitchFamily="18" charset="0"/>
              </a:rPr>
              <a:t>A </a:t>
            </a:r>
            <a:r>
              <a:rPr lang="zh-CN" altLang="en-US" sz="2800" b="1" dirty="0">
                <a:latin typeface="Times New Roman" panose="02020603050405020304" pitchFamily="18" charset="0"/>
              </a:rPr>
              <a:t>的</a:t>
            </a:r>
            <a:r>
              <a:rPr lang="zh-CN" altLang="en-US" sz="2800" b="1" dirty="0">
                <a:solidFill>
                  <a:srgbClr val="FF3300"/>
                </a:solidFill>
                <a:latin typeface="Times New Roman" panose="02020603050405020304" pitchFamily="18" charset="0"/>
              </a:rPr>
              <a:t>基数</a:t>
            </a:r>
            <a:r>
              <a:rPr lang="zh-CN" altLang="en-US" sz="2800" b="1" dirty="0">
                <a:latin typeface="Times New Roman" panose="02020603050405020304" pitchFamily="18" charset="0"/>
              </a:rPr>
              <a:t>：集合</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中的元素数，记作 </a:t>
            </a:r>
            <a:r>
              <a:rPr lang="en-US" altLang="zh-CN" sz="2800" b="1" dirty="0">
                <a:latin typeface="Times New Roman" panose="02020603050405020304" pitchFamily="18" charset="0"/>
              </a:rPr>
              <a:t>card</a:t>
            </a:r>
            <a:r>
              <a:rPr lang="en-US" altLang="zh-CN" sz="2800" b="1" i="1" dirty="0">
                <a:latin typeface="Times New Roman" panose="02020603050405020304" pitchFamily="18" charset="0"/>
              </a:rPr>
              <a:t>A</a:t>
            </a:r>
            <a:endParaRPr lang="en-US" altLang="zh-CN" sz="2800" b="1" i="1" dirty="0">
              <a:latin typeface="Times New Roman" panose="02020603050405020304" pitchFamily="18" charset="0"/>
            </a:endParaRPr>
          </a:p>
          <a:p>
            <a:pPr eaLnBrk="1" hangingPunct="1">
              <a:buNone/>
            </a:pPr>
            <a:r>
              <a:rPr lang="zh-CN" altLang="en-US" sz="2800" b="1" dirty="0">
                <a:solidFill>
                  <a:srgbClr val="FF3300"/>
                </a:solidFill>
                <a:latin typeface="Times New Roman" panose="02020603050405020304" pitchFamily="18" charset="0"/>
              </a:rPr>
              <a:t>有穷集</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card</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为自然数</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有穷集的实例：</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c</a:t>
            </a:r>
            <a:r>
              <a:rPr lang="en-US" altLang="zh-CN" sz="2800" b="1" dirty="0">
                <a:solidFill>
                  <a:schemeClr val="bg2"/>
                </a:solidFill>
                <a:latin typeface="Times New Roman" panose="02020603050405020304" pitchFamily="18" charset="0"/>
              </a:rPr>
              <a:t>}, card</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|=3</a:t>
            </a:r>
            <a:r>
              <a:rPr lang="zh-CN" altLang="en-US" sz="2800" b="1" dirty="0">
                <a:solidFill>
                  <a:schemeClr val="bg2"/>
                </a:solidFill>
                <a:latin typeface="Times New Roman" panose="02020603050405020304" pitchFamily="18" charset="0"/>
              </a:rPr>
              <a:t>；</a:t>
            </a:r>
            <a:endParaRPr lang="zh-CN" altLang="en-US" sz="2800" b="1" dirty="0">
              <a:solidFill>
                <a:schemeClr val="bg2"/>
              </a:solidFill>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 | </a:t>
            </a:r>
            <a:r>
              <a:rPr lang="en-US" altLang="zh-CN" sz="2800" b="1" i="1" dirty="0">
                <a:solidFill>
                  <a:schemeClr val="bg2"/>
                </a:solidFill>
                <a:latin typeface="Times New Roman" panose="02020603050405020304" pitchFamily="18" charset="0"/>
              </a:rPr>
              <a:t>x</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+1=0,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R</a:t>
            </a:r>
            <a:r>
              <a:rPr lang="en-US" altLang="zh-CN" sz="2800" b="1" dirty="0">
                <a:solidFill>
                  <a:schemeClr val="bg2"/>
                </a:solidFill>
                <a:latin typeface="Times New Roman" panose="02020603050405020304" pitchFamily="18" charset="0"/>
              </a:rPr>
              <a:t>}, card</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|=0 </a:t>
            </a:r>
            <a:endParaRPr lang="en-US" altLang="zh-CN" sz="2800" b="1" dirty="0">
              <a:solidFill>
                <a:schemeClr val="bg2"/>
              </a:solidFill>
              <a:latin typeface="Times New Roman" panose="02020603050405020304" pitchFamily="18" charset="0"/>
            </a:endParaRPr>
          </a:p>
          <a:p>
            <a:pPr eaLnBrk="1" hangingPunct="1">
              <a:buNone/>
            </a:pPr>
            <a:r>
              <a:rPr lang="zh-CN" altLang="en-US" sz="2800" b="1" dirty="0">
                <a:latin typeface="Times New Roman" panose="02020603050405020304" pitchFamily="18" charset="0"/>
              </a:rPr>
              <a:t>无穷集的实例：</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Z</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C </a:t>
            </a:r>
            <a:r>
              <a:rPr lang="zh-CN" altLang="en-US" sz="2800" b="1" dirty="0">
                <a:latin typeface="Times New Roman" panose="02020603050405020304" pitchFamily="18" charset="0"/>
              </a:rPr>
              <a:t>等 </a:t>
            </a:r>
            <a:endParaRPr lang="zh-CN" altLang="en-US" sz="2800" b="1" dirty="0">
              <a:latin typeface="Times New Roman" panose="02020603050405020304" pitchFamily="18" charset="0"/>
            </a:endParaRPr>
          </a:p>
        </p:txBody>
      </p:sp>
      <p:sp>
        <p:nvSpPr>
          <p:cNvPr id="38916" name="Rectangle 4"/>
          <p:cNvSpPr>
            <a:spLocks noGrp="1"/>
          </p:cNvSpPr>
          <p:nvPr>
            <p:ph type="title"/>
          </p:nvPr>
        </p:nvSpPr>
        <p:spPr/>
        <p:txBody>
          <a:bodyPr vert="horz" wrap="square" lIns="91440" tIns="45720" rIns="91440" bIns="45720" anchor="ctr" anchorCtr="0"/>
          <a:p>
            <a:pPr eaLnBrk="1" hangingPunct="1"/>
            <a:r>
              <a:rPr lang="zh-CN" altLang="en-US" b="1" dirty="0"/>
              <a:t>集合的基数与有穷集合</a:t>
            </a:r>
            <a:endParaRPr lang="zh-CN" alt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2"/>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9939" name="Rectangle 2"/>
          <p:cNvSpPr>
            <a:spLocks noGrp="1"/>
          </p:cNvSpPr>
          <p:nvPr>
            <p:ph type="title"/>
          </p:nvPr>
        </p:nvSpPr>
        <p:spPr>
          <a:xfrm>
            <a:off x="446088" y="476250"/>
            <a:ext cx="8229600" cy="1371600"/>
          </a:xfrm>
        </p:spPr>
        <p:txBody>
          <a:bodyPr vert="horz" wrap="square" lIns="91440" tIns="45720" rIns="91440" bIns="45720" anchor="ctr" anchorCtr="0"/>
          <a:p>
            <a:pPr eaLnBrk="1" hangingPunct="1"/>
            <a:r>
              <a:rPr lang="zh-CN" altLang="en-US" b="1" dirty="0"/>
              <a:t>包含排斥原理（容斥原理）</a:t>
            </a:r>
            <a:endParaRPr lang="zh-CN" altLang="en-US" b="1" dirty="0"/>
          </a:p>
        </p:txBody>
      </p:sp>
      <p:sp>
        <p:nvSpPr>
          <p:cNvPr id="39940" name="Text Box 4"/>
          <p:cNvSpPr txBox="1"/>
          <p:nvPr/>
        </p:nvSpPr>
        <p:spPr>
          <a:xfrm>
            <a:off x="539750" y="1989138"/>
            <a:ext cx="7993063" cy="15446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FF3300"/>
                </a:solidFill>
                <a:latin typeface="Times New Roman" panose="02020603050405020304" pitchFamily="18" charset="0"/>
              </a:rPr>
              <a:t>定理  </a:t>
            </a:r>
            <a:r>
              <a:rPr lang="zh-CN" altLang="en-US" sz="2800" b="1" dirty="0">
                <a:latin typeface="Times New Roman" panose="02020603050405020304" pitchFamily="18" charset="0"/>
              </a:rPr>
              <a:t>设 </a:t>
            </a:r>
            <a:r>
              <a:rPr lang="en-US" altLang="zh-CN" sz="2800" b="1" i="1" dirty="0">
                <a:latin typeface="Times New Roman" panose="02020603050405020304" pitchFamily="18" charset="0"/>
              </a:rPr>
              <a:t>S </a:t>
            </a:r>
            <a:r>
              <a:rPr lang="zh-CN" altLang="en-US" sz="2800" b="1" dirty="0">
                <a:latin typeface="Times New Roman" panose="02020603050405020304" pitchFamily="18" charset="0"/>
              </a:rPr>
              <a:t>为有穷集，</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P</a:t>
            </a:r>
            <a:r>
              <a:rPr lang="en-US" altLang="zh-CN" sz="2800" b="1" i="1" baseline="-25000" dirty="0">
                <a:latin typeface="Times New Roman" panose="02020603050405020304" pitchFamily="18" charset="0"/>
              </a:rPr>
              <a:t>m</a:t>
            </a:r>
            <a:r>
              <a:rPr lang="en-US" altLang="zh-CN" sz="2800" b="1" i="1" dirty="0">
                <a:latin typeface="Times New Roman" panose="02020603050405020304" pitchFamily="18" charset="0"/>
              </a:rPr>
              <a:t> </a:t>
            </a:r>
            <a:r>
              <a:rPr lang="zh-CN" altLang="en-US" sz="2800" b="1" dirty="0">
                <a:latin typeface="Times New Roman" panose="02020603050405020304" pitchFamily="18" charset="0"/>
              </a:rPr>
              <a:t>是 </a:t>
            </a:r>
            <a:r>
              <a:rPr lang="en-US" altLang="zh-CN" sz="2800" b="1" i="1" dirty="0">
                <a:latin typeface="Times New Roman" panose="02020603050405020304" pitchFamily="18" charset="0"/>
              </a:rPr>
              <a:t>m </a:t>
            </a:r>
            <a:r>
              <a:rPr lang="zh-CN" altLang="en-US" sz="2800" b="1" dirty="0">
                <a:latin typeface="Times New Roman" panose="02020603050405020304" pitchFamily="18" charset="0"/>
              </a:rPr>
              <a:t>种性质，</a:t>
            </a:r>
            <a:endParaRPr lang="zh-CN" altLang="en-US"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i="1" dirty="0">
                <a:latin typeface="Times New Roman" panose="02020603050405020304" pitchFamily="18" charset="0"/>
              </a:rPr>
              <a:t>A</a:t>
            </a:r>
            <a:r>
              <a:rPr lang="en-US" altLang="zh-CN" sz="2800" b="1" i="1" baseline="-25000" dirty="0">
                <a:latin typeface="Times New Roman" panose="02020603050405020304" pitchFamily="18" charset="0"/>
              </a:rPr>
              <a:t>i </a:t>
            </a:r>
            <a:r>
              <a:rPr lang="zh-CN" altLang="en-US" sz="2800" b="1" dirty="0">
                <a:latin typeface="Times New Roman" panose="02020603050405020304" pitchFamily="18" charset="0"/>
              </a:rPr>
              <a:t>是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中具有性质 </a:t>
            </a:r>
            <a:r>
              <a:rPr lang="en-US" altLang="zh-CN" sz="2800" b="1" i="1" dirty="0">
                <a:latin typeface="Times New Roman" panose="02020603050405020304" pitchFamily="18" charset="0"/>
              </a:rPr>
              <a:t>P</a:t>
            </a:r>
            <a:r>
              <a:rPr lang="en-US" altLang="zh-CN" sz="2800" b="1" i="1" baseline="-25000" dirty="0">
                <a:latin typeface="Times New Roman" panose="02020603050405020304" pitchFamily="18" charset="0"/>
              </a:rPr>
              <a:t>i</a:t>
            </a:r>
            <a:r>
              <a:rPr lang="en-US" altLang="zh-CN" sz="2800" b="1" i="1" dirty="0">
                <a:latin typeface="Times New Roman" panose="02020603050405020304" pitchFamily="18" charset="0"/>
              </a:rPr>
              <a:t> </a:t>
            </a:r>
            <a:r>
              <a:rPr lang="zh-CN" altLang="en-US" sz="2800" b="1" dirty="0">
                <a:latin typeface="Times New Roman" panose="02020603050405020304" pitchFamily="18" charset="0"/>
              </a:rPr>
              <a:t>的元素构成的子集，</a:t>
            </a:r>
            <a:r>
              <a:rPr lang="en-US" altLang="zh-CN" sz="2800" b="1" i="1" dirty="0">
                <a:latin typeface="Times New Roman" panose="02020603050405020304" pitchFamily="18" charset="0"/>
              </a:rPr>
              <a:t>i</a:t>
            </a:r>
            <a:r>
              <a:rPr lang="en-US" altLang="zh-CN" sz="2800" b="1" dirty="0">
                <a:latin typeface="Times New Roman" panose="02020603050405020304" pitchFamily="18" charset="0"/>
              </a:rPr>
              <a:t>=1, 2,</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m</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则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中不具有性质 </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P</a:t>
            </a:r>
            <a:r>
              <a:rPr lang="en-US" altLang="zh-CN" sz="2800" b="1" i="1" baseline="-25000" dirty="0">
                <a:latin typeface="Times New Roman" panose="02020603050405020304" pitchFamily="18" charset="0"/>
              </a:rPr>
              <a:t>m </a:t>
            </a:r>
            <a:r>
              <a:rPr lang="zh-CN" altLang="en-US" sz="2800" b="1" dirty="0">
                <a:latin typeface="Times New Roman" panose="02020603050405020304" pitchFamily="18" charset="0"/>
              </a:rPr>
              <a:t>的元素数为</a:t>
            </a:r>
            <a:endParaRPr lang="zh-CN" altLang="en-US" sz="2800" b="1" dirty="0"/>
          </a:p>
        </p:txBody>
      </p:sp>
      <p:sp>
        <p:nvSpPr>
          <p:cNvPr id="39941" name="Rectangle 6"/>
          <p:cNvSpPr/>
          <p:nvPr/>
        </p:nvSpPr>
        <p:spPr>
          <a:xfrm>
            <a:off x="0" y="30241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39942" name="Object 5"/>
          <p:cNvGraphicFramePr>
            <a:graphicFrameLocks noChangeAspect="1"/>
          </p:cNvGraphicFramePr>
          <p:nvPr/>
        </p:nvGraphicFramePr>
        <p:xfrm>
          <a:off x="827088" y="3933825"/>
          <a:ext cx="7316787" cy="2001838"/>
        </p:xfrm>
        <a:graphic>
          <a:graphicData uri="http://schemas.openxmlformats.org/presentationml/2006/ole">
            <mc:AlternateContent xmlns:mc="http://schemas.openxmlformats.org/markup-compatibility/2006">
              <mc:Choice xmlns:v="urn:schemas-microsoft-com:vml" Requires="v">
                <p:oleObj spid="_x0000_s3077" name="" r:id="rId1" imgW="3378200" imgH="927100" progId="Equation.3">
                  <p:embed/>
                </p:oleObj>
              </mc:Choice>
              <mc:Fallback>
                <p:oleObj name="" r:id="rId1" imgW="3378200" imgH="927100" progId="Equation.3">
                  <p:embed/>
                  <p:pic>
                    <p:nvPicPr>
                      <p:cNvPr id="0" name="图片 3076"/>
                      <p:cNvPicPr/>
                      <p:nvPr/>
                    </p:nvPicPr>
                    <p:blipFill>
                      <a:blip r:embed="rId2"/>
                      <a:stretch>
                        <a:fillRect/>
                      </a:stretch>
                    </p:blipFill>
                    <p:spPr>
                      <a:xfrm>
                        <a:off x="827088" y="3933825"/>
                        <a:ext cx="7316787" cy="2001838"/>
                      </a:xfrm>
                      <a:prstGeom prst="rect">
                        <a:avLst/>
                      </a:prstGeom>
                      <a:noFill/>
                      <a:ln w="38100">
                        <a:noFill/>
                        <a:miter/>
                      </a:ln>
                    </p:spPr>
                  </p:pic>
                </p:oleObj>
              </mc:Fallback>
            </mc:AlternateContent>
          </a:graphicData>
        </a:graphic>
      </p:graphicFrame>
      <p:sp>
        <p:nvSpPr>
          <p:cNvPr id="39943" name="Rectangle 8"/>
          <p:cNvSpPr/>
          <p:nvPr/>
        </p:nvSpPr>
        <p:spPr>
          <a:xfrm>
            <a:off x="0" y="30241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0963" name="Rectangle 2"/>
          <p:cNvSpPr>
            <a:spLocks noGrp="1"/>
          </p:cNvSpPr>
          <p:nvPr>
            <p:ph type="title"/>
          </p:nvPr>
        </p:nvSpPr>
        <p:spPr>
          <a:xfrm>
            <a:off x="539750" y="260350"/>
            <a:ext cx="8229600" cy="1371600"/>
          </a:xfrm>
        </p:spPr>
        <p:txBody>
          <a:bodyPr vert="horz" wrap="square" lIns="91440" tIns="45720" rIns="91440" bIns="45720" anchor="ctr" anchorCtr="0"/>
          <a:p>
            <a:pPr eaLnBrk="1" hangingPunct="1"/>
            <a:r>
              <a:rPr lang="zh-CN" altLang="en-US" b="1" dirty="0"/>
              <a:t>证明</a:t>
            </a:r>
            <a:endParaRPr lang="zh-CN" altLang="en-US" b="1" dirty="0"/>
          </a:p>
        </p:txBody>
      </p:sp>
      <p:sp>
        <p:nvSpPr>
          <p:cNvPr id="40964" name="Rectangle 4"/>
          <p:cNvSpPr/>
          <p:nvPr/>
        </p:nvSpPr>
        <p:spPr>
          <a:xfrm>
            <a:off x="684213" y="2636838"/>
            <a:ext cx="7704137" cy="36814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rPr>
              <a:t>证  设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不具有性质 </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P</a:t>
            </a:r>
            <a:r>
              <a:rPr lang="en-US" altLang="zh-CN" sz="2800" b="1" i="1" baseline="-25000" dirty="0">
                <a:latin typeface="Times New Roman" panose="02020603050405020304" pitchFamily="18" charset="0"/>
              </a:rPr>
              <a:t>m </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i="1" baseline="-25000" dirty="0">
                <a:latin typeface="Times New Roman" panose="02020603050405020304" pitchFamily="18" charset="0"/>
                <a:sym typeface="Symbol" panose="05050102010706020507" pitchFamily="18" charset="2"/>
              </a:rPr>
              <a:t>i</a:t>
            </a:r>
            <a:r>
              <a:rPr lang="en-US" altLang="zh-CN" sz="2800" b="1" i="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i</a:t>
            </a:r>
            <a:r>
              <a:rPr lang="en-US" altLang="zh-CN" sz="2800" b="1" dirty="0">
                <a:latin typeface="Times New Roman" panose="02020603050405020304" pitchFamily="18" charset="0"/>
                <a:sym typeface="Symbol" panose="05050102010706020507" pitchFamily="18" charset="2"/>
              </a:rPr>
              <a:t> = 1, 2, … , </a:t>
            </a:r>
            <a:r>
              <a:rPr lang="en-US" altLang="zh-CN" sz="2800" b="1" i="1" dirty="0">
                <a:latin typeface="Times New Roman" panose="02020603050405020304" pitchFamily="18" charset="0"/>
                <a:sym typeface="Symbol" panose="05050102010706020507" pitchFamily="18" charset="2"/>
              </a:rPr>
              <a:t>m</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i="1" baseline="-25000" dirty="0">
                <a:latin typeface="Times New Roman" panose="02020603050405020304" pitchFamily="18" charset="0"/>
                <a:sym typeface="Symbol" panose="05050102010706020507" pitchFamily="18" charset="2"/>
              </a:rPr>
              <a:t>i</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i="1" baseline="-25000" dirty="0">
                <a:latin typeface="Times New Roman" panose="02020603050405020304" pitchFamily="18" charset="0"/>
                <a:sym typeface="Symbol" panose="05050102010706020507" pitchFamily="18" charset="2"/>
              </a:rPr>
              <a:t>j</a:t>
            </a:r>
            <a:r>
              <a:rPr lang="en-US" altLang="zh-CN" sz="2800" b="1" i="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1 </a:t>
            </a:r>
            <a:r>
              <a:rPr lang="en-US" altLang="zh-CN" sz="2800" b="1" i="1" dirty="0">
                <a:latin typeface="Times New Roman" panose="02020603050405020304" pitchFamily="18" charset="0"/>
                <a:sym typeface="Symbol" panose="05050102010706020507" pitchFamily="18" charset="2"/>
              </a:rPr>
              <a:t>i </a:t>
            </a:r>
            <a:r>
              <a:rPr lang="en-US" altLang="zh-CN" sz="2800" b="1" dirty="0">
                <a:latin typeface="Times New Roman" panose="02020603050405020304" pitchFamily="18" charset="0"/>
                <a:sym typeface="Symbol" panose="05050102010706020507" pitchFamily="18" charset="2"/>
              </a:rPr>
              <a:t>&lt; </a:t>
            </a:r>
            <a:r>
              <a:rPr lang="en-US" altLang="zh-CN" sz="2800" b="1" i="1" dirty="0">
                <a:latin typeface="Times New Roman" panose="02020603050405020304" pitchFamily="18" charset="0"/>
                <a:sym typeface="Symbol" panose="05050102010706020507" pitchFamily="18" charset="2"/>
              </a:rPr>
              <a:t>j </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m</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 </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baseline="-25000" dirty="0">
                <a:latin typeface="Times New Roman" panose="02020603050405020304" pitchFamily="18" charset="0"/>
                <a:sym typeface="Symbol" panose="05050102010706020507" pitchFamily="18" charset="2"/>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baseline="-25000" dirty="0">
                <a:latin typeface="Times New Roman" panose="02020603050405020304" pitchFamily="18" charset="0"/>
                <a:sym typeface="Symbol" panose="05050102010706020507" pitchFamily="18" charset="2"/>
              </a:rPr>
              <a:t>2</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i="1" baseline="-25000" dirty="0">
                <a:latin typeface="Times New Roman" panose="02020603050405020304" pitchFamily="18" charset="0"/>
                <a:sym typeface="Symbol" panose="05050102010706020507" pitchFamily="18" charset="2"/>
              </a:rPr>
              <a:t>m</a:t>
            </a:r>
            <a:r>
              <a:rPr lang="en-US" altLang="zh-CN" sz="2800" b="1" i="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i="1" dirty="0">
                <a:latin typeface="Times New Roman" panose="02020603050405020304" pitchFamily="18" charset="0"/>
                <a:sym typeface="Symbol" panose="05050102010706020507" pitchFamily="18" charset="2"/>
              </a:rPr>
              <a:t>      x </a:t>
            </a:r>
            <a:r>
              <a:rPr lang="zh-CN" altLang="en-US" sz="2800" b="1" dirty="0">
                <a:latin typeface="Times New Roman" panose="02020603050405020304" pitchFamily="18" charset="0"/>
                <a:sym typeface="Symbol" panose="05050102010706020507" pitchFamily="18" charset="2"/>
              </a:rPr>
              <a:t>对右边计数贡献为</a:t>
            </a:r>
            <a:endParaRPr lang="zh-CN" altLang="en-US"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1  0 + 0  0 + … + (1)</a:t>
            </a:r>
            <a:r>
              <a:rPr lang="en-US" altLang="zh-CN" sz="2800" b="1" i="1" baseline="30000" dirty="0">
                <a:latin typeface="Times New Roman" panose="02020603050405020304" pitchFamily="18" charset="0"/>
                <a:sym typeface="Symbol" panose="05050102010706020507" pitchFamily="18" charset="2"/>
              </a:rPr>
              <a:t>m</a:t>
            </a:r>
            <a:r>
              <a:rPr lang="en-US" altLang="zh-CN" sz="2800" b="1" i="1" dirty="0">
                <a:latin typeface="Times New Roman" panose="02020603050405020304" pitchFamily="18" charset="0"/>
                <a:sym typeface="Symbol" panose="05050102010706020507" pitchFamily="18" charset="2"/>
              </a:rPr>
              <a:t> · </a:t>
            </a:r>
            <a:r>
              <a:rPr lang="en-US" altLang="zh-CN" sz="2800" b="1" dirty="0">
                <a:latin typeface="Times New Roman" panose="02020603050405020304" pitchFamily="18" charset="0"/>
                <a:sym typeface="Symbol" panose="05050102010706020507" pitchFamily="18" charset="2"/>
              </a:rPr>
              <a:t>0 = 1  </a:t>
            </a:r>
            <a:endParaRPr lang="en-US" altLang="zh-CN" sz="2800" b="1" dirty="0">
              <a:latin typeface="Times New Roman" panose="02020603050405020304" pitchFamily="18" charset="0"/>
              <a:sym typeface="Symbol" panose="05050102010706020507" pitchFamily="18" charset="2"/>
            </a:endParaRPr>
          </a:p>
        </p:txBody>
      </p:sp>
      <p:sp>
        <p:nvSpPr>
          <p:cNvPr id="40965" name="Text Box 5"/>
          <p:cNvSpPr txBox="1"/>
          <p:nvPr/>
        </p:nvSpPr>
        <p:spPr>
          <a:xfrm>
            <a:off x="684213" y="1484313"/>
            <a:ext cx="7724775" cy="11461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800" b="1" dirty="0"/>
              <a:t>证明要点：任何元素</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x</a:t>
            </a:r>
            <a:r>
              <a:rPr lang="zh-CN" altLang="en-US" sz="2800" b="1" dirty="0"/>
              <a:t>，如果不具有任何性质，则对等式右边计数贡献为１，否则为０</a:t>
            </a:r>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6"/>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1987" name="Rectangle 2"/>
          <p:cNvSpPr>
            <a:spLocks noGrp="1"/>
          </p:cNvSpPr>
          <p:nvPr>
            <p:ph type="title"/>
          </p:nvPr>
        </p:nvSpPr>
        <p:spPr>
          <a:xfrm>
            <a:off x="468313" y="260350"/>
            <a:ext cx="8229600" cy="1371600"/>
          </a:xfrm>
        </p:spPr>
        <p:txBody>
          <a:bodyPr vert="horz" wrap="square" lIns="91440" tIns="45720" rIns="91440" bIns="45720" anchor="ctr" anchorCtr="0"/>
          <a:p>
            <a:pPr eaLnBrk="1" hangingPunct="1"/>
            <a:r>
              <a:rPr lang="zh-CN" altLang="en-US" b="1" dirty="0"/>
              <a:t>证明（续）</a:t>
            </a:r>
            <a:endParaRPr lang="zh-CN" altLang="en-US" b="1" dirty="0"/>
          </a:p>
        </p:txBody>
      </p:sp>
      <p:grpSp>
        <p:nvGrpSpPr>
          <p:cNvPr id="41988" name="Group 16"/>
          <p:cNvGrpSpPr/>
          <p:nvPr/>
        </p:nvGrpSpPr>
        <p:grpSpPr>
          <a:xfrm>
            <a:off x="539750" y="1412875"/>
            <a:ext cx="6215063" cy="4856163"/>
            <a:chOff x="385" y="1051"/>
            <a:chExt cx="3915" cy="3059"/>
          </a:xfrm>
        </p:grpSpPr>
        <p:grpSp>
          <p:nvGrpSpPr>
            <p:cNvPr id="41989" name="Group 13"/>
            <p:cNvGrpSpPr/>
            <p:nvPr/>
          </p:nvGrpSpPr>
          <p:grpSpPr>
            <a:xfrm>
              <a:off x="1020" y="1750"/>
              <a:ext cx="3221" cy="2360"/>
              <a:chOff x="748" y="1660"/>
              <a:chExt cx="3221" cy="2360"/>
            </a:xfrm>
          </p:grpSpPr>
          <p:graphicFrame>
            <p:nvGraphicFramePr>
              <p:cNvPr id="41991" name="Object 4"/>
              <p:cNvGraphicFramePr>
                <a:graphicFrameLocks noChangeAspect="1"/>
              </p:cNvGraphicFramePr>
              <p:nvPr/>
            </p:nvGraphicFramePr>
            <p:xfrm>
              <a:off x="1247" y="1660"/>
              <a:ext cx="544" cy="500"/>
            </p:xfrm>
            <a:graphic>
              <a:graphicData uri="http://schemas.openxmlformats.org/presentationml/2006/ole">
                <mc:AlternateContent xmlns:mc="http://schemas.openxmlformats.org/markup-compatibility/2006">
                  <mc:Choice xmlns:v="urn:schemas-microsoft-com:vml" Requires="v">
                    <p:oleObj spid="_x0000_s3085" name="" r:id="rId1" imgW="469900" imgH="431800" progId="Equation.3">
                      <p:embed/>
                    </p:oleObj>
                  </mc:Choice>
                  <mc:Fallback>
                    <p:oleObj name="" r:id="rId1" imgW="469900" imgH="431800" progId="Equation.3">
                      <p:embed/>
                      <p:pic>
                        <p:nvPicPr>
                          <p:cNvPr id="0" name="图片 3084"/>
                          <p:cNvPicPr/>
                          <p:nvPr/>
                        </p:nvPicPr>
                        <p:blipFill>
                          <a:blip r:embed="rId2"/>
                          <a:stretch>
                            <a:fillRect/>
                          </a:stretch>
                        </p:blipFill>
                        <p:spPr>
                          <a:xfrm>
                            <a:off x="1247" y="1660"/>
                            <a:ext cx="544" cy="500"/>
                          </a:xfrm>
                          <a:prstGeom prst="rect">
                            <a:avLst/>
                          </a:prstGeom>
                          <a:noFill/>
                          <a:ln w="38100">
                            <a:noFill/>
                            <a:miter/>
                          </a:ln>
                        </p:spPr>
                      </p:pic>
                    </p:oleObj>
                  </mc:Fallback>
                </mc:AlternateContent>
              </a:graphicData>
            </a:graphic>
          </p:graphicFrame>
          <p:grpSp>
            <p:nvGrpSpPr>
              <p:cNvPr id="41992" name="Group 12"/>
              <p:cNvGrpSpPr/>
              <p:nvPr/>
            </p:nvGrpSpPr>
            <p:grpSpPr>
              <a:xfrm>
                <a:off x="748" y="1706"/>
                <a:ext cx="3221" cy="2314"/>
                <a:chOff x="748" y="1706"/>
                <a:chExt cx="3221" cy="2314"/>
              </a:xfrm>
            </p:grpSpPr>
            <p:graphicFrame>
              <p:nvGraphicFramePr>
                <p:cNvPr id="41993" name="Object 6"/>
                <p:cNvGraphicFramePr>
                  <a:graphicFrameLocks noChangeAspect="1"/>
                </p:cNvGraphicFramePr>
                <p:nvPr/>
              </p:nvGraphicFramePr>
              <p:xfrm>
                <a:off x="1292" y="2126"/>
                <a:ext cx="953" cy="397"/>
              </p:xfrm>
              <a:graphic>
                <a:graphicData uri="http://schemas.openxmlformats.org/presentationml/2006/ole">
                  <mc:AlternateContent xmlns:mc="http://schemas.openxmlformats.org/markup-compatibility/2006">
                    <mc:Choice xmlns:v="urn:schemas-microsoft-com:vml" Requires="v">
                      <p:oleObj spid="_x0000_s3080" name="" r:id="rId3" imgW="889000" imgH="368300" progId="Equation.3">
                        <p:embed/>
                      </p:oleObj>
                    </mc:Choice>
                    <mc:Fallback>
                      <p:oleObj name="" r:id="rId3" imgW="889000" imgH="368300" progId="Equation.3">
                        <p:embed/>
                        <p:pic>
                          <p:nvPicPr>
                            <p:cNvPr id="0" name="图片 3079"/>
                            <p:cNvPicPr/>
                            <p:nvPr/>
                          </p:nvPicPr>
                          <p:blipFill>
                            <a:blip r:embed="rId4"/>
                            <a:stretch>
                              <a:fillRect/>
                            </a:stretch>
                          </p:blipFill>
                          <p:spPr>
                            <a:xfrm>
                              <a:off x="1292" y="2126"/>
                              <a:ext cx="953" cy="397"/>
                            </a:xfrm>
                            <a:prstGeom prst="rect">
                              <a:avLst/>
                            </a:prstGeom>
                            <a:noFill/>
                            <a:ln w="38100">
                              <a:noFill/>
                              <a:miter/>
                            </a:ln>
                          </p:spPr>
                        </p:pic>
                      </p:oleObj>
                    </mc:Fallback>
                  </mc:AlternateContent>
                </a:graphicData>
              </a:graphic>
            </p:graphicFrame>
            <p:graphicFrame>
              <p:nvGraphicFramePr>
                <p:cNvPr id="41994" name="Object 8"/>
                <p:cNvGraphicFramePr>
                  <a:graphicFrameLocks noChangeAspect="1"/>
                </p:cNvGraphicFramePr>
                <p:nvPr/>
              </p:nvGraphicFramePr>
              <p:xfrm>
                <a:off x="2517" y="1706"/>
                <a:ext cx="323" cy="363"/>
              </p:xfrm>
              <a:graphic>
                <a:graphicData uri="http://schemas.openxmlformats.org/presentationml/2006/ole">
                  <mc:AlternateContent xmlns:mc="http://schemas.openxmlformats.org/markup-compatibility/2006">
                    <mc:Choice xmlns:v="urn:schemas-microsoft-com:vml" Requires="v">
                      <p:oleObj spid="_x0000_s3083" name="" r:id="rId5" imgW="203200" imgH="228600" progId="Equation.3">
                        <p:embed/>
                      </p:oleObj>
                    </mc:Choice>
                    <mc:Fallback>
                      <p:oleObj name="" r:id="rId5" imgW="203200" imgH="228600" progId="Equation.3">
                        <p:embed/>
                        <p:pic>
                          <p:nvPicPr>
                            <p:cNvPr id="0" name="图片 3082"/>
                            <p:cNvPicPr/>
                            <p:nvPr/>
                          </p:nvPicPr>
                          <p:blipFill>
                            <a:blip r:embed="rId6"/>
                            <a:stretch>
                              <a:fillRect/>
                            </a:stretch>
                          </p:blipFill>
                          <p:spPr>
                            <a:xfrm>
                              <a:off x="2517" y="1706"/>
                              <a:ext cx="323" cy="363"/>
                            </a:xfrm>
                            <a:prstGeom prst="rect">
                              <a:avLst/>
                            </a:prstGeom>
                            <a:noFill/>
                            <a:ln w="38100">
                              <a:noFill/>
                              <a:miter/>
                            </a:ln>
                          </p:spPr>
                        </p:pic>
                      </p:oleObj>
                    </mc:Fallback>
                  </mc:AlternateContent>
                </a:graphicData>
              </a:graphic>
            </p:graphicFrame>
            <p:graphicFrame>
              <p:nvGraphicFramePr>
                <p:cNvPr id="41995" name="Object 9"/>
                <p:cNvGraphicFramePr>
                  <a:graphicFrameLocks noChangeAspect="1"/>
                </p:cNvGraphicFramePr>
                <p:nvPr/>
              </p:nvGraphicFramePr>
              <p:xfrm>
                <a:off x="3107" y="2069"/>
                <a:ext cx="323" cy="363"/>
              </p:xfrm>
              <a:graphic>
                <a:graphicData uri="http://schemas.openxmlformats.org/presentationml/2006/ole">
                  <mc:AlternateContent xmlns:mc="http://schemas.openxmlformats.org/markup-compatibility/2006">
                    <mc:Choice xmlns:v="urn:schemas-microsoft-com:vml" Requires="v">
                      <p:oleObj spid="_x0000_s3078" name="" r:id="rId7" imgW="203200" imgH="228600" progId="Equation.3">
                        <p:embed/>
                      </p:oleObj>
                    </mc:Choice>
                    <mc:Fallback>
                      <p:oleObj name="" r:id="rId7" imgW="203200" imgH="228600" progId="Equation.3">
                        <p:embed/>
                        <p:pic>
                          <p:nvPicPr>
                            <p:cNvPr id="0" name="图片 3077"/>
                            <p:cNvPicPr/>
                            <p:nvPr/>
                          </p:nvPicPr>
                          <p:blipFill>
                            <a:blip r:embed="rId8"/>
                            <a:stretch>
                              <a:fillRect/>
                            </a:stretch>
                          </p:blipFill>
                          <p:spPr>
                            <a:xfrm>
                              <a:off x="3107" y="2069"/>
                              <a:ext cx="323" cy="363"/>
                            </a:xfrm>
                            <a:prstGeom prst="rect">
                              <a:avLst/>
                            </a:prstGeom>
                            <a:noFill/>
                            <a:ln w="38100">
                              <a:noFill/>
                              <a:miter/>
                            </a:ln>
                          </p:spPr>
                        </p:pic>
                      </p:oleObj>
                    </mc:Fallback>
                  </mc:AlternateContent>
                </a:graphicData>
              </a:graphic>
            </p:graphicFrame>
            <p:graphicFrame>
              <p:nvGraphicFramePr>
                <p:cNvPr id="41996" name="Object 10"/>
                <p:cNvGraphicFramePr>
                  <a:graphicFrameLocks noChangeAspect="1"/>
                </p:cNvGraphicFramePr>
                <p:nvPr/>
              </p:nvGraphicFramePr>
              <p:xfrm>
                <a:off x="3606" y="2795"/>
                <a:ext cx="363" cy="363"/>
              </p:xfrm>
              <a:graphic>
                <a:graphicData uri="http://schemas.openxmlformats.org/presentationml/2006/ole">
                  <mc:AlternateContent xmlns:mc="http://schemas.openxmlformats.org/markup-compatibility/2006">
                    <mc:Choice xmlns:v="urn:schemas-microsoft-com:vml" Requires="v">
                      <p:oleObj spid="_x0000_s3081" name="" r:id="rId9" imgW="228600" imgH="228600" progId="Equation.3">
                        <p:embed/>
                      </p:oleObj>
                    </mc:Choice>
                    <mc:Fallback>
                      <p:oleObj name="" r:id="rId9" imgW="228600" imgH="228600" progId="Equation.3">
                        <p:embed/>
                        <p:pic>
                          <p:nvPicPr>
                            <p:cNvPr id="0" name="图片 3080"/>
                            <p:cNvPicPr/>
                            <p:nvPr/>
                          </p:nvPicPr>
                          <p:blipFill>
                            <a:blip r:embed="rId10"/>
                            <a:stretch>
                              <a:fillRect/>
                            </a:stretch>
                          </p:blipFill>
                          <p:spPr>
                            <a:xfrm>
                              <a:off x="3606" y="2795"/>
                              <a:ext cx="363" cy="363"/>
                            </a:xfrm>
                            <a:prstGeom prst="rect">
                              <a:avLst/>
                            </a:prstGeom>
                            <a:noFill/>
                            <a:ln w="38100">
                              <a:noFill/>
                              <a:miter/>
                            </a:ln>
                          </p:spPr>
                        </p:pic>
                      </p:oleObj>
                    </mc:Fallback>
                  </mc:AlternateContent>
                </a:graphicData>
              </a:graphic>
            </p:graphicFrame>
            <p:graphicFrame>
              <p:nvGraphicFramePr>
                <p:cNvPr id="41997" name="Object 11"/>
                <p:cNvGraphicFramePr>
                  <a:graphicFrameLocks noChangeAspect="1"/>
                </p:cNvGraphicFramePr>
                <p:nvPr/>
              </p:nvGraphicFramePr>
              <p:xfrm>
                <a:off x="748" y="3444"/>
                <a:ext cx="3084" cy="576"/>
              </p:xfrm>
              <a:graphic>
                <a:graphicData uri="http://schemas.openxmlformats.org/presentationml/2006/ole">
                  <mc:AlternateContent xmlns:mc="http://schemas.openxmlformats.org/markup-compatibility/2006">
                    <mc:Choice xmlns:v="urn:schemas-microsoft-com:vml" Requires="v">
                      <p:oleObj spid="_x0000_s3082" name="" r:id="rId11" imgW="2311400" imgH="431800" progId="Equation.3">
                        <p:embed/>
                      </p:oleObj>
                    </mc:Choice>
                    <mc:Fallback>
                      <p:oleObj name="" r:id="rId11" imgW="2311400" imgH="431800" progId="Equation.3">
                        <p:embed/>
                        <p:pic>
                          <p:nvPicPr>
                            <p:cNvPr id="0" name="图片 3081"/>
                            <p:cNvPicPr/>
                            <p:nvPr/>
                          </p:nvPicPr>
                          <p:blipFill>
                            <a:blip r:embed="rId12"/>
                            <a:stretch>
                              <a:fillRect/>
                            </a:stretch>
                          </p:blipFill>
                          <p:spPr>
                            <a:xfrm>
                              <a:off x="748" y="3444"/>
                              <a:ext cx="3084" cy="576"/>
                            </a:xfrm>
                            <a:prstGeom prst="rect">
                              <a:avLst/>
                            </a:prstGeom>
                            <a:noFill/>
                            <a:ln w="38100">
                              <a:noFill/>
                              <a:miter/>
                            </a:ln>
                          </p:spPr>
                        </p:pic>
                      </p:oleObj>
                    </mc:Fallback>
                  </mc:AlternateContent>
                </a:graphicData>
              </a:graphic>
            </p:graphicFrame>
          </p:grpSp>
        </p:grpSp>
        <p:sp>
          <p:nvSpPr>
            <p:cNvPr id="41990" name="Text Box 15"/>
            <p:cNvSpPr txBox="1"/>
            <p:nvPr/>
          </p:nvSpPr>
          <p:spPr>
            <a:xfrm>
              <a:off x="385" y="1051"/>
              <a:ext cx="3915" cy="2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30000"/>
                </a:lnSpc>
                <a:spcBef>
                  <a:spcPct val="0"/>
                </a:spcBef>
                <a:buClrTx/>
                <a:buSzTx/>
                <a:buFontTx/>
                <a:buNone/>
              </a:pPr>
              <a:r>
                <a:rPr lang="zh-CN" altLang="en-US" sz="2800" b="1" dirty="0">
                  <a:latin typeface="Times New Roman" panose="02020603050405020304" pitchFamily="18" charset="0"/>
                  <a:sym typeface="Symbol" panose="05050102010706020507" pitchFamily="18" charset="2"/>
                </a:rPr>
                <a:t>设 </a:t>
              </a:r>
              <a:r>
                <a:rPr lang="en-US" altLang="zh-CN" sz="2800" b="1" i="1" dirty="0">
                  <a:latin typeface="Times New Roman" panose="02020603050405020304" pitchFamily="18" charset="0"/>
                  <a:sym typeface="Symbol" panose="05050102010706020507" pitchFamily="18" charset="2"/>
                </a:rPr>
                <a:t>x</a:t>
              </a:r>
              <a:r>
                <a:rPr lang="zh-CN" altLang="en-US" sz="2800" b="1" dirty="0">
                  <a:latin typeface="Times New Roman" panose="02020603050405020304" pitchFamily="18" charset="0"/>
                  <a:sym typeface="Symbol" panose="05050102010706020507" pitchFamily="18" charset="2"/>
                </a:rPr>
                <a:t>具有 </a:t>
              </a:r>
              <a:r>
                <a:rPr lang="en-US" altLang="zh-CN" sz="2800" b="1" i="1" dirty="0">
                  <a:latin typeface="Times New Roman" panose="02020603050405020304" pitchFamily="18" charset="0"/>
                  <a:sym typeface="Symbol" panose="05050102010706020507" pitchFamily="18" charset="2"/>
                </a:rPr>
                <a:t>n </a:t>
              </a:r>
              <a:r>
                <a:rPr lang="zh-CN" altLang="en-US" sz="2800" b="1" dirty="0">
                  <a:latin typeface="Times New Roman" panose="02020603050405020304" pitchFamily="18" charset="0"/>
                  <a:sym typeface="Symbol" panose="05050102010706020507" pitchFamily="18" charset="2"/>
                </a:rPr>
                <a:t>条性质，</a:t>
              </a:r>
              <a:r>
                <a:rPr lang="en-US" altLang="zh-CN" sz="2800" b="1" dirty="0">
                  <a:latin typeface="Times New Roman" panose="02020603050405020304" pitchFamily="18" charset="0"/>
                  <a:sym typeface="Symbol" panose="05050102010706020507" pitchFamily="18" charset="2"/>
                </a:rPr>
                <a:t>1</a:t>
              </a:r>
              <a:r>
                <a:rPr lang="en-US" altLang="zh-CN" sz="2800" b="1" i="1" dirty="0">
                  <a:latin typeface="Times New Roman" panose="02020603050405020304" pitchFamily="18" charset="0"/>
                  <a:sym typeface="Symbol" panose="05050102010706020507" pitchFamily="18" charset="2"/>
                </a:rPr>
                <a:t>n</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m</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3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对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S</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贡献为 </a:t>
              </a:r>
              <a:r>
                <a:rPr lang="en-US" altLang="zh-CN" sz="2800" b="1" dirty="0">
                  <a:latin typeface="Times New Roman" panose="02020603050405020304" pitchFamily="18" charset="0"/>
                  <a:sym typeface="Symbol" panose="05050102010706020507" pitchFamily="18" charset="2"/>
                </a:rPr>
                <a:t>1</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3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对           贡献为  </a:t>
              </a:r>
              <a:endParaRPr lang="zh-CN" altLang="en-US" sz="2800" b="1" dirty="0">
                <a:latin typeface="Times New Roman" panose="02020603050405020304" pitchFamily="18" charset="0"/>
                <a:sym typeface="Symbol" panose="05050102010706020507" pitchFamily="18" charset="2"/>
              </a:endParaRPr>
            </a:p>
            <a:p>
              <a:pPr marL="0" lvl="0" indent="0" eaLnBrk="1" hangingPunct="1">
                <a:lnSpc>
                  <a:spcPct val="130000"/>
                </a:lnSpc>
                <a:spcBef>
                  <a:spcPct val="0"/>
                </a:spcBef>
                <a:buClrTx/>
                <a:buSzTx/>
                <a:buFontTx/>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 </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对                    贡献为      </a:t>
              </a:r>
              <a:endParaRPr lang="zh-CN" altLang="en-US" sz="2800" b="1" dirty="0">
                <a:latin typeface="Times New Roman" panose="02020603050405020304" pitchFamily="18" charset="0"/>
                <a:sym typeface="Symbol" panose="05050102010706020507" pitchFamily="18" charset="2"/>
              </a:endParaRPr>
            </a:p>
            <a:p>
              <a:pPr marL="0" lvl="0" indent="0" eaLnBrk="1" hangingPunct="1">
                <a:lnSpc>
                  <a:spcPct val="130000"/>
                </a:lnSpc>
                <a:spcBef>
                  <a:spcPct val="0"/>
                </a:spcBef>
                <a:buClrTx/>
                <a:buSzTx/>
                <a:buFontTx/>
                <a:buNone/>
              </a:pPr>
              <a:r>
                <a:rPr lang="zh-CN" altLang="en-US"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3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 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对 </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A</a:t>
              </a:r>
              <a:r>
                <a:rPr lang="en-US" altLang="zh-CN" sz="2800" b="1" baseline="-25000" dirty="0">
                  <a:latin typeface="Times New Roman" panose="02020603050405020304" pitchFamily="18" charset="0"/>
                  <a:sym typeface="Symbol" panose="05050102010706020507" pitchFamily="18" charset="2"/>
                </a:rPr>
                <a: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baseline="-25000" dirty="0">
                  <a:latin typeface="Times New Roman" panose="02020603050405020304" pitchFamily="18" charset="0"/>
                  <a:sym typeface="Symbol" panose="05050102010706020507" pitchFamily="18" charset="2"/>
                </a:rPr>
                <a:t>2</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en-US" altLang="zh-CN" sz="2800" b="1" i="1" baseline="-25000" dirty="0">
                  <a:latin typeface="Times New Roman" panose="02020603050405020304" pitchFamily="18" charset="0"/>
                  <a:sym typeface="Symbol" panose="05050102010706020507" pitchFamily="18" charset="2"/>
                </a:rPr>
                <a:t>m</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贡献为       </a:t>
              </a:r>
              <a:endParaRPr lang="zh-CN" altLang="en-US" sz="2800" b="1" dirty="0">
                <a:latin typeface="Times New Roman" panose="02020603050405020304" pitchFamily="18" charset="0"/>
                <a:sym typeface="Symbol" panose="05050102010706020507" pitchFamily="18" charset="2"/>
              </a:endParaRPr>
            </a:p>
            <a:p>
              <a:pPr marL="0" lvl="0" indent="0" eaLnBrk="1" hangingPunct="1">
                <a:lnSpc>
                  <a:spcPct val="130000"/>
                </a:lnSpc>
                <a:spcBef>
                  <a:spcPct val="0"/>
                </a:spcBef>
                <a:buClrTx/>
                <a:buSzTx/>
                <a:buFontTx/>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 </a:t>
              </a:r>
              <a:r>
                <a:rPr lang="zh-CN" altLang="en-US" sz="2800" b="1" dirty="0">
                  <a:latin typeface="Times New Roman" panose="02020603050405020304" pitchFamily="18" charset="0"/>
                  <a:sym typeface="Symbol" panose="05050102010706020507" pitchFamily="18" charset="2"/>
                </a:rPr>
                <a:t>对右边计数贡献为</a:t>
              </a:r>
              <a:endParaRPr lang="zh-CN" altLang="en-US" sz="2800" b="1" dirty="0">
                <a:latin typeface="Times New Roman" panose="02020603050405020304" pitchFamily="18" charset="0"/>
                <a:sym typeface="Symbol" panose="05050102010706020507" pitchFamily="18" charset="2"/>
              </a:endParaRPr>
            </a:p>
            <a:p>
              <a:pPr marL="0" lvl="0" indent="0" eaLnBrk="1" hangingPunct="1">
                <a:spcBef>
                  <a:spcPct val="0"/>
                </a:spcBef>
                <a:buClrTx/>
                <a:buSzTx/>
                <a:buFontTx/>
                <a:buNone/>
              </a:pPr>
              <a:endParaRPr lang="en-US" altLang="zh-CN" sz="2800" dirty="0">
                <a:latin typeface="Times New Roman" panose="02020603050405020304"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pSp>
        <p:nvGrpSpPr>
          <p:cNvPr id="43011" name="Group 18"/>
          <p:cNvGrpSpPr/>
          <p:nvPr/>
        </p:nvGrpSpPr>
        <p:grpSpPr>
          <a:xfrm>
            <a:off x="827088" y="1325563"/>
            <a:ext cx="7777162" cy="2895600"/>
            <a:chOff x="521" y="790"/>
            <a:chExt cx="4899" cy="1824"/>
          </a:xfrm>
        </p:grpSpPr>
        <p:graphicFrame>
          <p:nvGraphicFramePr>
            <p:cNvPr id="43017" name="Object 4"/>
            <p:cNvGraphicFramePr>
              <a:graphicFrameLocks noChangeAspect="1"/>
            </p:cNvGraphicFramePr>
            <p:nvPr/>
          </p:nvGraphicFramePr>
          <p:xfrm>
            <a:off x="567" y="1196"/>
            <a:ext cx="4853" cy="1418"/>
          </p:xfrm>
          <a:graphic>
            <a:graphicData uri="http://schemas.openxmlformats.org/presentationml/2006/ole">
              <mc:AlternateContent xmlns:mc="http://schemas.openxmlformats.org/markup-compatibility/2006">
                <mc:Choice xmlns:v="urn:schemas-microsoft-com:vml" Requires="v">
                  <p:oleObj spid="_x0000_s3079" name="" r:id="rId1" imgW="3086100" imgH="901700" progId="Equation.3">
                    <p:embed/>
                  </p:oleObj>
                </mc:Choice>
                <mc:Fallback>
                  <p:oleObj name="" r:id="rId1" imgW="3086100" imgH="901700" progId="Equation.3">
                    <p:embed/>
                    <p:pic>
                      <p:nvPicPr>
                        <p:cNvPr id="0" name="图片 3078"/>
                        <p:cNvPicPr/>
                        <p:nvPr/>
                      </p:nvPicPr>
                      <p:blipFill>
                        <a:blip r:embed="rId2"/>
                        <a:stretch>
                          <a:fillRect/>
                        </a:stretch>
                      </p:blipFill>
                      <p:spPr>
                        <a:xfrm>
                          <a:off x="567" y="1196"/>
                          <a:ext cx="4853" cy="1418"/>
                        </a:xfrm>
                        <a:prstGeom prst="rect">
                          <a:avLst/>
                        </a:prstGeom>
                        <a:noFill/>
                        <a:ln w="38100">
                          <a:noFill/>
                          <a:miter/>
                        </a:ln>
                      </p:spPr>
                    </p:pic>
                  </p:oleObj>
                </mc:Fallback>
              </mc:AlternateContent>
            </a:graphicData>
          </a:graphic>
        </p:graphicFrame>
        <p:sp>
          <p:nvSpPr>
            <p:cNvPr id="43018" name="Rectangle 7"/>
            <p:cNvSpPr/>
            <p:nvPr/>
          </p:nvSpPr>
          <p:spPr>
            <a:xfrm>
              <a:off x="521" y="790"/>
              <a:ext cx="3379"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latin typeface="宋体" panose="02010600030101010101" pitchFamily="2" charset="-122"/>
                </a:rPr>
                <a:t>S</a:t>
              </a:r>
              <a:r>
                <a:rPr lang="zh-CN" altLang="en-US" sz="2800" b="1" dirty="0">
                  <a:latin typeface="宋体" panose="02010600030101010101" pitchFamily="2" charset="-122"/>
                </a:rPr>
                <a:t>中至少具有一条性质的元素数为</a:t>
              </a:r>
              <a:endParaRPr lang="zh-CN" altLang="en-US" sz="2800" b="1" dirty="0">
                <a:latin typeface="宋体" panose="02010600030101010101" pitchFamily="2" charset="-122"/>
              </a:endParaRPr>
            </a:p>
          </p:txBody>
        </p:sp>
      </p:grpSp>
      <p:grpSp>
        <p:nvGrpSpPr>
          <p:cNvPr id="43012" name="Group 17"/>
          <p:cNvGrpSpPr/>
          <p:nvPr/>
        </p:nvGrpSpPr>
        <p:grpSpPr>
          <a:xfrm>
            <a:off x="879475" y="4221163"/>
            <a:ext cx="7148513" cy="2200275"/>
            <a:chOff x="554" y="2659"/>
            <a:chExt cx="4503" cy="1386"/>
          </a:xfrm>
        </p:grpSpPr>
        <p:sp>
          <p:nvSpPr>
            <p:cNvPr id="43014" name="Text Box 10"/>
            <p:cNvSpPr txBox="1"/>
            <p:nvPr/>
          </p:nvSpPr>
          <p:spPr>
            <a:xfrm>
              <a:off x="554" y="2659"/>
              <a:ext cx="4503"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t>证明 </a:t>
              </a:r>
              <a:endParaRPr lang="zh-CN" altLang="en-US" sz="2800" b="1" dirty="0"/>
            </a:p>
          </p:txBody>
        </p:sp>
        <p:graphicFrame>
          <p:nvGraphicFramePr>
            <p:cNvPr id="43015" name="Object 13"/>
            <p:cNvGraphicFramePr>
              <a:graphicFrameLocks noChangeAspect="1"/>
            </p:cNvGraphicFramePr>
            <p:nvPr/>
          </p:nvGraphicFramePr>
          <p:xfrm>
            <a:off x="1202" y="2682"/>
            <a:ext cx="2540" cy="1066"/>
          </p:xfrm>
          <a:graphic>
            <a:graphicData uri="http://schemas.openxmlformats.org/presentationml/2006/ole">
              <mc:AlternateContent xmlns:mc="http://schemas.openxmlformats.org/markup-compatibility/2006">
                <mc:Choice xmlns:v="urn:schemas-microsoft-com:vml" Requires="v">
                  <p:oleObj spid="_x0000_s3084" name="" r:id="rId3" imgW="1663700" imgH="698500" progId="Equation.3">
                    <p:embed/>
                  </p:oleObj>
                </mc:Choice>
                <mc:Fallback>
                  <p:oleObj name="" r:id="rId3" imgW="1663700" imgH="698500" progId="Equation.3">
                    <p:embed/>
                    <p:pic>
                      <p:nvPicPr>
                        <p:cNvPr id="0" name="图片 3083"/>
                        <p:cNvPicPr/>
                        <p:nvPr/>
                      </p:nvPicPr>
                      <p:blipFill>
                        <a:blip r:embed="rId4"/>
                        <a:stretch>
                          <a:fillRect/>
                        </a:stretch>
                      </p:blipFill>
                      <p:spPr>
                        <a:xfrm>
                          <a:off x="1202" y="2682"/>
                          <a:ext cx="2540" cy="1066"/>
                        </a:xfrm>
                        <a:prstGeom prst="rect">
                          <a:avLst/>
                        </a:prstGeom>
                        <a:noFill/>
                        <a:ln w="38100">
                          <a:noFill/>
                          <a:miter/>
                        </a:ln>
                      </p:spPr>
                    </p:pic>
                  </p:oleObj>
                </mc:Fallback>
              </mc:AlternateContent>
            </a:graphicData>
          </a:graphic>
        </p:graphicFrame>
        <p:sp>
          <p:nvSpPr>
            <p:cNvPr id="43016" name="Text Box 15"/>
            <p:cNvSpPr txBox="1"/>
            <p:nvPr/>
          </p:nvSpPr>
          <p:spPr>
            <a:xfrm>
              <a:off x="578" y="3715"/>
              <a:ext cx="2615"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latin typeface="宋体" panose="02010600030101010101" pitchFamily="2" charset="-122"/>
                </a:rPr>
                <a:t>将上述定理结论代入即可</a:t>
              </a:r>
              <a:endParaRPr lang="zh-CN" altLang="en-US" sz="2800" b="1" dirty="0">
                <a:latin typeface="宋体" panose="02010600030101010101" pitchFamily="2" charset="-122"/>
              </a:endParaRPr>
            </a:p>
          </p:txBody>
        </p:sp>
      </p:grpSp>
      <p:sp>
        <p:nvSpPr>
          <p:cNvPr id="43013" name="Text Box 16"/>
          <p:cNvSpPr txBox="1"/>
          <p:nvPr/>
        </p:nvSpPr>
        <p:spPr>
          <a:xfrm>
            <a:off x="611188" y="404813"/>
            <a:ext cx="1304925"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400" b="1" dirty="0"/>
              <a:t>推论</a:t>
            </a:r>
            <a:endParaRPr lang="zh-CN" altLang="en-US" sz="4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171" name="Rectangle 2"/>
          <p:cNvSpPr>
            <a:spLocks noGrp="1"/>
          </p:cNvSpPr>
          <p:nvPr>
            <p:ph type="title"/>
          </p:nvPr>
        </p:nvSpPr>
        <p:spPr/>
        <p:txBody>
          <a:bodyPr vert="horz" wrap="square" lIns="91440" tIns="45720" rIns="91440" bIns="45720" anchor="ctr" anchorCtr="0"/>
          <a:p>
            <a:pPr eaLnBrk="1" hangingPunct="1"/>
            <a:r>
              <a:rPr lang="zh-CN" altLang="en-US" b="1" dirty="0"/>
              <a:t>康托尔对无限集合的贡献</a:t>
            </a:r>
            <a:endParaRPr lang="zh-CN" altLang="en-US" b="1" dirty="0"/>
          </a:p>
        </p:txBody>
      </p:sp>
      <p:sp>
        <p:nvSpPr>
          <p:cNvPr id="7172" name="Rectangle 3"/>
          <p:cNvSpPr>
            <a:spLocks noGrp="1"/>
          </p:cNvSpPr>
          <p:nvPr>
            <p:ph idx="1"/>
          </p:nvPr>
        </p:nvSpPr>
        <p:spPr>
          <a:xfrm>
            <a:off x="611188" y="1916113"/>
            <a:ext cx="7993062" cy="4400550"/>
          </a:xfrm>
        </p:spPr>
        <p:txBody>
          <a:bodyPr vert="horz" wrap="square" lIns="91440" tIns="45720" rIns="91440" bIns="45720" anchor="t" anchorCtr="0"/>
          <a:p>
            <a:r>
              <a:rPr lang="en-US" altLang="zh-CN" b="1" dirty="0"/>
              <a:t>1874</a:t>
            </a:r>
            <a:r>
              <a:rPr lang="zh-CN" altLang="en-US" b="1" dirty="0"/>
              <a:t>年，在</a:t>
            </a:r>
            <a:r>
              <a:rPr lang="en-US" altLang="zh-CN" b="1" dirty="0"/>
              <a:t>《</a:t>
            </a:r>
            <a:r>
              <a:rPr lang="zh-CN" altLang="en-US" b="1" dirty="0"/>
              <a:t>克列尔杂志</a:t>
            </a:r>
            <a:r>
              <a:rPr lang="en-US" altLang="zh-CN" b="1" dirty="0"/>
              <a:t>》</a:t>
            </a:r>
            <a:r>
              <a:rPr lang="zh-CN" altLang="en-US" b="1" dirty="0"/>
              <a:t>上发表了</a:t>
            </a:r>
            <a:r>
              <a:rPr lang="en-US" altLang="zh-CN" b="1" dirty="0"/>
              <a:t>《</a:t>
            </a:r>
            <a:r>
              <a:rPr lang="zh-CN" altLang="en-US" b="1" dirty="0"/>
              <a:t>论所有实代数数集合的一个性质</a:t>
            </a:r>
            <a:r>
              <a:rPr lang="en-US" altLang="zh-CN" b="1" dirty="0"/>
              <a:t>》</a:t>
            </a:r>
            <a:r>
              <a:rPr lang="zh-CN" altLang="en-US" b="1" dirty="0"/>
              <a:t>，较全面阐述了无限集合思想</a:t>
            </a:r>
            <a:endParaRPr lang="zh-CN" altLang="en-US" b="1" dirty="0"/>
          </a:p>
          <a:p>
            <a:r>
              <a:rPr lang="zh-CN" altLang="en-US" b="1" dirty="0"/>
              <a:t>康托尔以异于常识的思考定义了无限集合，还区分了两种不同的无限集合：</a:t>
            </a:r>
            <a:r>
              <a:rPr lang="zh-CN" altLang="en-US" b="1" dirty="0">
                <a:solidFill>
                  <a:srgbClr val="003399"/>
                </a:solidFill>
              </a:rPr>
              <a:t>可数集</a:t>
            </a:r>
            <a:r>
              <a:rPr lang="zh-CN" altLang="en-US" b="1" dirty="0"/>
              <a:t>和</a:t>
            </a:r>
            <a:r>
              <a:rPr lang="zh-CN" altLang="en-US" b="1" dirty="0">
                <a:solidFill>
                  <a:srgbClr val="003399"/>
                </a:solidFill>
              </a:rPr>
              <a:t>具有连续统的势的集合</a:t>
            </a:r>
            <a:endParaRPr lang="zh-CN" altLang="en-US" b="1" dirty="0">
              <a:solidFill>
                <a:srgbClr val="003399"/>
              </a:solidFill>
            </a:endParaRPr>
          </a:p>
          <a:p>
            <a:pPr lvl="1"/>
            <a:r>
              <a:rPr lang="zh-CN" altLang="en-US" dirty="0"/>
              <a:t>和自然数构成一一对应关系的可数集</a:t>
            </a:r>
            <a:endParaRPr lang="zh-CN" altLang="en-US" dirty="0"/>
          </a:p>
          <a:p>
            <a:pPr lvl="1"/>
            <a:r>
              <a:rPr lang="zh-CN" altLang="en-US" dirty="0"/>
              <a:t>和实数区间</a:t>
            </a:r>
            <a:r>
              <a:rPr lang="en-US" altLang="zh-CN" b="1" dirty="0"/>
              <a:t>[0,1]</a:t>
            </a:r>
            <a:r>
              <a:rPr lang="zh-CN" altLang="en-US" dirty="0"/>
              <a:t>构成一一对应的具有连续统的势的集</a:t>
            </a:r>
            <a:endParaRPr lang="en-US" altLang="zh-CN" b="1" dirty="0">
              <a:latin typeface="Times New Roman" panose="02020603050405020304" pitchFamily="18" charset="0"/>
              <a:sym typeface="Symbol" panose="05050102010706020507" pitchFamily="18" charset="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1253" name="Text Box 5"/>
          <p:cNvSpPr txBox="1"/>
          <p:nvPr/>
        </p:nvSpPr>
        <p:spPr>
          <a:xfrm>
            <a:off x="755650" y="2924175"/>
            <a:ext cx="7777163" cy="25701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2800" b="1" dirty="0">
                <a:solidFill>
                  <a:schemeClr val="bg2"/>
                </a:solidFill>
                <a:latin typeface="Times New Roman" panose="02020603050405020304" pitchFamily="18" charset="0"/>
              </a:rPr>
              <a:t>解：</a:t>
            </a:r>
            <a:r>
              <a:rPr lang="en-US" altLang="zh-CN" sz="2800" b="1" i="1" dirty="0">
                <a:solidFill>
                  <a:schemeClr val="bg2"/>
                </a:solidFill>
                <a:latin typeface="Times New Roman" panose="02020603050405020304" pitchFamily="18" charset="0"/>
              </a:rPr>
              <a:t>S</a:t>
            </a:r>
            <a:r>
              <a:rPr lang="en-US" altLang="zh-CN" sz="2800" b="1" dirty="0">
                <a:solidFill>
                  <a:schemeClr val="bg2"/>
                </a:solidFill>
                <a:latin typeface="Times New Roman" panose="02020603050405020304" pitchFamily="18" charset="0"/>
              </a:rPr>
              <a:t> ={ </a:t>
            </a:r>
            <a:r>
              <a:rPr lang="en-US" altLang="zh-CN" sz="2800" b="1" i="1" dirty="0">
                <a:solidFill>
                  <a:schemeClr val="bg2"/>
                </a:solidFill>
                <a:latin typeface="Times New Roman" panose="02020603050405020304" pitchFamily="18" charset="0"/>
              </a:rPr>
              <a:t>x </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Z, 1 </a:t>
            </a:r>
            <a:r>
              <a:rPr lang="en-US" altLang="zh-CN" sz="2800" b="1" i="1" dirty="0">
                <a:solidFill>
                  <a:schemeClr val="bg2"/>
                </a:solidFill>
                <a:latin typeface="Times New Roman" panose="02020603050405020304" pitchFamily="18" charset="0"/>
                <a:sym typeface="Symbol" panose="05050102010706020507" pitchFamily="18" charset="2"/>
              </a:rPr>
              <a:t>x </a:t>
            </a:r>
            <a:r>
              <a:rPr lang="en-US" altLang="zh-CN" sz="2800" b="1" dirty="0">
                <a:solidFill>
                  <a:schemeClr val="bg2"/>
                </a:solidFill>
                <a:latin typeface="Times New Roman" panose="02020603050405020304" pitchFamily="18" charset="0"/>
                <a:sym typeface="Symbol" panose="05050102010706020507" pitchFamily="18" charset="2"/>
              </a:rPr>
              <a:t>1000 },  </a:t>
            </a:r>
            <a:endParaRPr lang="en-US" altLang="zh-CN" sz="2800" b="1" dirty="0">
              <a:solidFill>
                <a:schemeClr val="bg2"/>
              </a:solidFill>
              <a:latin typeface="Times New Roman" panose="02020603050405020304" pitchFamily="18" charset="0"/>
              <a:sym typeface="Symbol" panose="05050102010706020507" pitchFamily="18" charset="2"/>
            </a:endParaRPr>
          </a:p>
          <a:p>
            <a:pPr marL="0" lvl="0" indent="0" eaLnBrk="1" hangingPunct="1">
              <a:lnSpc>
                <a:spcPct val="110000"/>
              </a:lnSpc>
              <a:spcBef>
                <a:spcPct val="0"/>
              </a:spcBef>
              <a:buClrTx/>
              <a:buSzTx/>
              <a:buFontTx/>
              <a:buNone/>
            </a:pPr>
            <a:r>
              <a:rPr lang="en-US" altLang="zh-CN" sz="2800" b="1" dirty="0">
                <a:solidFill>
                  <a:schemeClr val="bg2"/>
                </a:solidFill>
                <a:latin typeface="Times New Roman" panose="02020603050405020304" pitchFamily="18" charset="0"/>
                <a:sym typeface="Symbol" panose="05050102010706020507" pitchFamily="18" charset="2"/>
              </a:rPr>
              <a:t>        </a:t>
            </a:r>
            <a:r>
              <a:rPr lang="zh-CN" altLang="en-US" sz="2800" b="1" dirty="0">
                <a:solidFill>
                  <a:schemeClr val="bg2"/>
                </a:solidFill>
                <a:latin typeface="Times New Roman" panose="02020603050405020304" pitchFamily="18" charset="0"/>
                <a:sym typeface="Symbol" panose="05050102010706020507" pitchFamily="18" charset="2"/>
              </a:rPr>
              <a:t>如下定义 </a:t>
            </a:r>
            <a:r>
              <a:rPr lang="en-US" altLang="zh-CN" sz="2800" b="1" i="1" dirty="0">
                <a:solidFill>
                  <a:schemeClr val="bg2"/>
                </a:solidFill>
                <a:latin typeface="Times New Roman" panose="02020603050405020304" pitchFamily="18" charset="0"/>
                <a:sym typeface="Symbol" panose="05050102010706020507" pitchFamily="18" charset="2"/>
              </a:rPr>
              <a:t>S</a:t>
            </a:r>
            <a:r>
              <a:rPr lang="en-US" altLang="zh-CN" sz="2800" b="1" dirty="0">
                <a:solidFill>
                  <a:schemeClr val="bg2"/>
                </a:solidFill>
                <a:latin typeface="Times New Roman" panose="02020603050405020304" pitchFamily="18" charset="0"/>
                <a:sym typeface="Symbol" panose="05050102010706020507" pitchFamily="18" charset="2"/>
              </a:rPr>
              <a:t> </a:t>
            </a:r>
            <a:r>
              <a:rPr lang="zh-CN" altLang="en-US" sz="2800" b="1" dirty="0">
                <a:solidFill>
                  <a:schemeClr val="bg2"/>
                </a:solidFill>
                <a:latin typeface="Times New Roman" panose="02020603050405020304" pitchFamily="18" charset="0"/>
                <a:sym typeface="Symbol" panose="05050102010706020507" pitchFamily="18" charset="2"/>
              </a:rPr>
              <a:t>的 </a:t>
            </a:r>
            <a:r>
              <a:rPr lang="en-US" altLang="zh-CN" sz="2800" b="1" dirty="0">
                <a:solidFill>
                  <a:schemeClr val="bg2"/>
                </a:solidFill>
                <a:latin typeface="Times New Roman" panose="02020603050405020304" pitchFamily="18" charset="0"/>
                <a:sym typeface="Symbol" panose="05050102010706020507" pitchFamily="18" charset="2"/>
              </a:rPr>
              <a:t>3 </a:t>
            </a:r>
            <a:r>
              <a:rPr lang="zh-CN" altLang="en-US" sz="2800" b="1" dirty="0">
                <a:solidFill>
                  <a:schemeClr val="bg2"/>
                </a:solidFill>
                <a:latin typeface="Times New Roman" panose="02020603050405020304" pitchFamily="18" charset="0"/>
                <a:sym typeface="Symbol" panose="05050102010706020507" pitchFamily="18" charset="2"/>
              </a:rPr>
              <a:t>个子集 </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C</a:t>
            </a:r>
            <a:r>
              <a:rPr lang="zh-CN" altLang="en-US" sz="2800" b="1" dirty="0">
                <a:solidFill>
                  <a:schemeClr val="bg2"/>
                </a:solidFill>
                <a:latin typeface="Times New Roman" panose="02020603050405020304" pitchFamily="18" charset="0"/>
                <a:sym typeface="Symbol" panose="05050102010706020507" pitchFamily="18" charset="2"/>
              </a:rPr>
              <a:t>：</a:t>
            </a:r>
            <a:endParaRPr lang="zh-CN" altLang="en-US" sz="2800" b="1" dirty="0">
              <a:solidFill>
                <a:schemeClr val="bg2"/>
              </a:solidFill>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S</a:t>
            </a:r>
            <a:r>
              <a:rPr lang="en-US" altLang="zh-CN" sz="2800" b="1" dirty="0">
                <a:solidFill>
                  <a:schemeClr val="bg2"/>
                </a:solidFill>
                <a:latin typeface="Times New Roman" panose="02020603050405020304" pitchFamily="18" charset="0"/>
                <a:sym typeface="Symbol" panose="05050102010706020507" pitchFamily="18" charset="2"/>
              </a:rPr>
              <a:t>, 5 | </a:t>
            </a:r>
            <a:r>
              <a:rPr lang="en-US" altLang="zh-CN" sz="2800" b="1" i="1" dirty="0">
                <a:solidFill>
                  <a:schemeClr val="bg2"/>
                </a:solidFill>
                <a:latin typeface="Times New Roman" panose="02020603050405020304" pitchFamily="18" charset="0"/>
                <a:sym typeface="Symbol" panose="05050102010706020507" pitchFamily="18" charset="2"/>
              </a:rPr>
              <a:t>x </a:t>
            </a:r>
            <a:r>
              <a:rPr lang="en-US" altLang="zh-CN" sz="2800" b="1" dirty="0">
                <a:solidFill>
                  <a:schemeClr val="bg2"/>
                </a:solidFill>
                <a:latin typeface="Times New Roman" panose="02020603050405020304" pitchFamily="18" charset="0"/>
                <a:sym typeface="Symbol" panose="05050102010706020507" pitchFamily="18" charset="2"/>
              </a:rPr>
              <a:t>}</a:t>
            </a:r>
            <a:r>
              <a:rPr lang="zh-CN" altLang="en-US" sz="2800" b="1" dirty="0">
                <a:solidFill>
                  <a:schemeClr val="bg2"/>
                </a:solidFill>
                <a:latin typeface="Times New Roman" panose="02020603050405020304" pitchFamily="18" charset="0"/>
                <a:sym typeface="Symbol" panose="05050102010706020507" pitchFamily="18" charset="2"/>
              </a:rPr>
              <a:t>，</a:t>
            </a:r>
            <a:endParaRPr lang="zh-CN" altLang="en-US" sz="2800" b="1" dirty="0">
              <a:solidFill>
                <a:schemeClr val="bg2"/>
              </a:solidFill>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S</a:t>
            </a:r>
            <a:r>
              <a:rPr lang="en-US" altLang="zh-CN" sz="2800" b="1" dirty="0">
                <a:solidFill>
                  <a:schemeClr val="bg2"/>
                </a:solidFill>
                <a:latin typeface="Times New Roman" panose="02020603050405020304" pitchFamily="18" charset="0"/>
                <a:sym typeface="Symbol" panose="05050102010706020507" pitchFamily="18" charset="2"/>
              </a:rPr>
              <a:t>, 6 | </a:t>
            </a:r>
            <a:r>
              <a:rPr lang="en-US" altLang="zh-CN" sz="2800" b="1" i="1" dirty="0">
                <a:solidFill>
                  <a:schemeClr val="bg2"/>
                </a:solidFill>
                <a:latin typeface="Times New Roman" panose="02020603050405020304" pitchFamily="18" charset="0"/>
                <a:sym typeface="Symbol" panose="05050102010706020507" pitchFamily="18" charset="2"/>
              </a:rPr>
              <a:t>x </a:t>
            </a:r>
            <a:r>
              <a:rPr lang="en-US" altLang="zh-CN" sz="2800" b="1" dirty="0">
                <a:solidFill>
                  <a:schemeClr val="bg2"/>
                </a:solidFill>
                <a:latin typeface="Times New Roman" panose="02020603050405020304" pitchFamily="18" charset="0"/>
                <a:sym typeface="Symbol" panose="05050102010706020507" pitchFamily="18" charset="2"/>
              </a:rPr>
              <a:t>}</a:t>
            </a:r>
            <a:r>
              <a:rPr lang="zh-CN" altLang="en-US" sz="2800" b="1" dirty="0">
                <a:solidFill>
                  <a:schemeClr val="bg2"/>
                </a:solidFill>
                <a:latin typeface="Times New Roman" panose="02020603050405020304" pitchFamily="18" charset="0"/>
                <a:sym typeface="Symbol" panose="05050102010706020507" pitchFamily="18" charset="2"/>
              </a:rPr>
              <a:t>，</a:t>
            </a:r>
            <a:endParaRPr lang="zh-CN" altLang="en-US" sz="2800" b="1" dirty="0">
              <a:solidFill>
                <a:schemeClr val="bg2"/>
              </a:solidFill>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 </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i="1" dirty="0">
                <a:solidFill>
                  <a:schemeClr val="bg2"/>
                </a:solidFill>
                <a:latin typeface="Times New Roman" panose="02020603050405020304" pitchFamily="18" charset="0"/>
                <a:sym typeface="Symbol" panose="05050102010706020507" pitchFamily="18" charset="2"/>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S</a:t>
            </a:r>
            <a:r>
              <a:rPr lang="en-US" altLang="zh-CN" sz="2800" b="1" dirty="0">
                <a:solidFill>
                  <a:schemeClr val="bg2"/>
                </a:solidFill>
                <a:latin typeface="Times New Roman" panose="02020603050405020304" pitchFamily="18" charset="0"/>
                <a:sym typeface="Symbol" panose="05050102010706020507" pitchFamily="18" charset="2"/>
              </a:rPr>
              <a:t>, 8 | </a:t>
            </a:r>
            <a:r>
              <a:rPr lang="en-US" altLang="zh-CN" sz="2800" b="1" i="1" dirty="0">
                <a:solidFill>
                  <a:schemeClr val="bg2"/>
                </a:solidFill>
                <a:latin typeface="Times New Roman" panose="02020603050405020304" pitchFamily="18" charset="0"/>
                <a:sym typeface="Symbol" panose="05050102010706020507" pitchFamily="18" charset="2"/>
              </a:rPr>
              <a:t>x </a:t>
            </a:r>
            <a:r>
              <a:rPr lang="en-US" altLang="zh-CN" sz="2800" b="1" dirty="0">
                <a:solidFill>
                  <a:schemeClr val="bg2"/>
                </a:solidFill>
                <a:latin typeface="Times New Roman" panose="02020603050405020304" pitchFamily="18" charset="0"/>
                <a:sym typeface="Symbol" panose="05050102010706020507" pitchFamily="18" charset="2"/>
              </a:rPr>
              <a:t>}</a:t>
            </a:r>
            <a:endParaRPr lang="en-US" altLang="zh-CN" sz="2800" b="1" dirty="0">
              <a:solidFill>
                <a:schemeClr val="bg2"/>
              </a:solidFill>
              <a:latin typeface="Times New Roman" panose="02020603050405020304" pitchFamily="18" charset="0"/>
            </a:endParaRPr>
          </a:p>
        </p:txBody>
      </p:sp>
      <p:sp>
        <p:nvSpPr>
          <p:cNvPr id="181259" name="Text Box 11"/>
          <p:cNvSpPr txBox="1"/>
          <p:nvPr/>
        </p:nvSpPr>
        <p:spPr>
          <a:xfrm>
            <a:off x="684213" y="1557338"/>
            <a:ext cx="7704137" cy="1031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2800" b="1" dirty="0">
                <a:solidFill>
                  <a:schemeClr val="bg2"/>
                </a:solidFill>
                <a:latin typeface="Times New Roman" panose="02020603050405020304" pitchFamily="18" charset="0"/>
              </a:rPr>
              <a:t>例</a:t>
            </a:r>
            <a:r>
              <a:rPr lang="en-US" altLang="zh-CN" sz="2800" b="1" dirty="0">
                <a:solidFill>
                  <a:schemeClr val="bg2"/>
                </a:solidFill>
                <a:latin typeface="Times New Roman" panose="02020603050405020304" pitchFamily="18" charset="0"/>
              </a:rPr>
              <a:t>1  </a:t>
            </a:r>
            <a:r>
              <a:rPr lang="zh-CN" altLang="en-US" sz="2800" b="1" dirty="0">
                <a:solidFill>
                  <a:schemeClr val="bg2"/>
                </a:solidFill>
                <a:latin typeface="Times New Roman" panose="02020603050405020304" pitchFamily="18" charset="0"/>
              </a:rPr>
              <a:t>求</a:t>
            </a:r>
            <a:r>
              <a:rPr lang="en-US" altLang="zh-CN" sz="2800" b="1" dirty="0">
                <a:solidFill>
                  <a:schemeClr val="bg2"/>
                </a:solidFill>
                <a:latin typeface="Times New Roman" panose="02020603050405020304" pitchFamily="18" charset="0"/>
              </a:rPr>
              <a:t>1</a:t>
            </a:r>
            <a:r>
              <a:rPr lang="zh-CN" altLang="en-US" sz="2800" b="1" dirty="0">
                <a:solidFill>
                  <a:schemeClr val="bg2"/>
                </a:solidFill>
                <a:latin typeface="Times New Roman" panose="02020603050405020304" pitchFamily="18" charset="0"/>
              </a:rPr>
              <a:t>到</a:t>
            </a:r>
            <a:r>
              <a:rPr lang="en-US" altLang="zh-CN" sz="2800" b="1" dirty="0">
                <a:solidFill>
                  <a:schemeClr val="bg2"/>
                </a:solidFill>
                <a:latin typeface="Times New Roman" panose="02020603050405020304" pitchFamily="18" charset="0"/>
              </a:rPr>
              <a:t>1000</a:t>
            </a:r>
            <a:r>
              <a:rPr lang="zh-CN" altLang="en-US" sz="2800" b="1" dirty="0">
                <a:solidFill>
                  <a:schemeClr val="bg2"/>
                </a:solidFill>
                <a:latin typeface="Times New Roman" panose="02020603050405020304" pitchFamily="18" charset="0"/>
              </a:rPr>
              <a:t>之间（包含</a:t>
            </a:r>
            <a:r>
              <a:rPr lang="en-US" altLang="zh-CN" sz="2800" b="1" dirty="0">
                <a:solidFill>
                  <a:schemeClr val="bg2"/>
                </a:solidFill>
                <a:latin typeface="Times New Roman" panose="02020603050405020304" pitchFamily="18" charset="0"/>
              </a:rPr>
              <a:t>1</a:t>
            </a:r>
            <a:r>
              <a:rPr lang="zh-CN" altLang="en-US" sz="2800" b="1" dirty="0">
                <a:solidFill>
                  <a:schemeClr val="bg2"/>
                </a:solidFill>
                <a:latin typeface="Times New Roman" panose="02020603050405020304" pitchFamily="18" charset="0"/>
              </a:rPr>
              <a:t>和</a:t>
            </a:r>
            <a:r>
              <a:rPr lang="en-US" altLang="zh-CN" sz="2800" b="1" dirty="0">
                <a:solidFill>
                  <a:schemeClr val="bg2"/>
                </a:solidFill>
                <a:latin typeface="Times New Roman" panose="02020603050405020304" pitchFamily="18" charset="0"/>
              </a:rPr>
              <a:t>1000</a:t>
            </a:r>
            <a:r>
              <a:rPr lang="zh-CN" altLang="en-US" sz="2800" b="1" dirty="0">
                <a:solidFill>
                  <a:schemeClr val="bg2"/>
                </a:solidFill>
                <a:latin typeface="Times New Roman" panose="02020603050405020304" pitchFamily="18" charset="0"/>
              </a:rPr>
              <a:t>在内）既不能被 </a:t>
            </a:r>
            <a:r>
              <a:rPr lang="en-US" altLang="zh-CN" sz="2800" b="1" dirty="0">
                <a:solidFill>
                  <a:schemeClr val="bg2"/>
                </a:solidFill>
                <a:latin typeface="Times New Roman" panose="02020603050405020304" pitchFamily="18" charset="0"/>
              </a:rPr>
              <a:t>5 </a:t>
            </a:r>
            <a:r>
              <a:rPr lang="zh-CN" altLang="en-US" sz="2800" b="1" dirty="0">
                <a:solidFill>
                  <a:schemeClr val="bg2"/>
                </a:solidFill>
                <a:latin typeface="Times New Roman" panose="02020603050405020304" pitchFamily="18" charset="0"/>
              </a:rPr>
              <a:t>和</a:t>
            </a:r>
            <a:r>
              <a:rPr lang="en-US" altLang="zh-CN" sz="2800" b="1" dirty="0">
                <a:solidFill>
                  <a:schemeClr val="bg2"/>
                </a:solidFill>
                <a:latin typeface="Times New Roman" panose="02020603050405020304" pitchFamily="18" charset="0"/>
              </a:rPr>
              <a:t>6 </a:t>
            </a:r>
            <a:r>
              <a:rPr lang="zh-CN" altLang="en-US" sz="2800" b="1" dirty="0">
                <a:solidFill>
                  <a:schemeClr val="bg2"/>
                </a:solidFill>
                <a:latin typeface="Times New Roman" panose="02020603050405020304" pitchFamily="18" charset="0"/>
              </a:rPr>
              <a:t>整除，也不能被 </a:t>
            </a:r>
            <a:r>
              <a:rPr lang="en-US" altLang="zh-CN" sz="2800" b="1" dirty="0">
                <a:solidFill>
                  <a:schemeClr val="bg2"/>
                </a:solidFill>
                <a:latin typeface="Times New Roman" panose="02020603050405020304" pitchFamily="18" charset="0"/>
              </a:rPr>
              <a:t>8 </a:t>
            </a:r>
            <a:r>
              <a:rPr lang="zh-CN" altLang="en-US" sz="2800" b="1" dirty="0">
                <a:solidFill>
                  <a:schemeClr val="bg2"/>
                </a:solidFill>
                <a:latin typeface="Times New Roman" panose="02020603050405020304" pitchFamily="18" charset="0"/>
              </a:rPr>
              <a:t>整除的数有多少个？</a:t>
            </a:r>
            <a:endParaRPr lang="zh-CN" altLang="en-US" sz="2800" dirty="0">
              <a:solidFill>
                <a:schemeClr val="bg2"/>
              </a:solidFill>
              <a:latin typeface="Times New Roman" panose="02020603050405020304" pitchFamily="18" charset="0"/>
            </a:endParaRPr>
          </a:p>
        </p:txBody>
      </p:sp>
      <p:sp>
        <p:nvSpPr>
          <p:cNvPr id="44037" name="Text Box 19"/>
          <p:cNvSpPr txBox="1"/>
          <p:nvPr/>
        </p:nvSpPr>
        <p:spPr>
          <a:xfrm>
            <a:off x="611188" y="425450"/>
            <a:ext cx="1304925"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400" b="1" dirty="0"/>
              <a:t>应用</a:t>
            </a:r>
            <a:endParaRPr lang="zh-CN" alt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1259"/>
                                        </p:tgtEl>
                                        <p:attrNameLst>
                                          <p:attrName>style.visibility</p:attrName>
                                        </p:attrNameLst>
                                      </p:cBhvr>
                                      <p:to>
                                        <p:strVal val="visible"/>
                                      </p:to>
                                    </p:set>
                                    <p:anim calcmode="lin" valueType="num">
                                      <p:cBhvr additive="base">
                                        <p:cTn id="7" dur="500" fill="hold"/>
                                        <p:tgtEl>
                                          <p:spTgt spid="181259"/>
                                        </p:tgtEl>
                                        <p:attrNameLst>
                                          <p:attrName>ppt_x</p:attrName>
                                        </p:attrNameLst>
                                      </p:cBhvr>
                                      <p:tavLst>
                                        <p:tav tm="0">
                                          <p:val>
                                            <p:strVal val="0-#ppt_w/2"/>
                                          </p:val>
                                        </p:tav>
                                        <p:tav tm="100000">
                                          <p:val>
                                            <p:strVal val="#ppt_x"/>
                                          </p:val>
                                        </p:tav>
                                      </p:tavLst>
                                    </p:anim>
                                    <p:anim calcmode="lin" valueType="num">
                                      <p:cBhvr additive="base">
                                        <p:cTn id="8" dur="500" fill="hold"/>
                                        <p:tgtEl>
                                          <p:spTgt spid="1812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0-#ppt_w/2"/>
                                          </p:val>
                                        </p:tav>
                                        <p:tav tm="100000">
                                          <p:val>
                                            <p:strVal val="#ppt_x"/>
                                          </p:val>
                                        </p:tav>
                                      </p:tavLst>
                                    </p:anim>
                                    <p:anim calcmode="lin" valueType="num">
                                      <p:cBhvr additive="base">
                                        <p:cTn id="14" dur="500" fill="hold"/>
                                        <p:tgtEl>
                                          <p:spTgt spid="181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01732" name="Text Box 4"/>
          <p:cNvSpPr txBox="1"/>
          <p:nvPr/>
        </p:nvSpPr>
        <p:spPr>
          <a:xfrm>
            <a:off x="827088" y="1557338"/>
            <a:ext cx="8077200" cy="36814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rPr>
              <a:t>对上述子集计数：</a:t>
            </a:r>
            <a:endParaRPr lang="zh-CN" altLang="en-US"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solidFill>
                  <a:srgbClr val="0000A4"/>
                </a:solidFill>
                <a:latin typeface="Times New Roman" panose="02020603050405020304" pitchFamily="18" charset="0"/>
              </a:rPr>
              <a:t>    </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S</a:t>
            </a:r>
            <a:r>
              <a:rPr lang="en-US" altLang="zh-CN" sz="2800" b="1" dirty="0">
                <a:solidFill>
                  <a:schemeClr val="bg2"/>
                </a:solidFill>
                <a:latin typeface="Times New Roman" panose="02020603050405020304" pitchFamily="18" charset="0"/>
              </a:rPr>
              <a:t>|=1000,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1000/5</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=200,   |</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1000/6=133</a:t>
            </a:r>
            <a:r>
              <a:rPr lang="zh-CN" altLang="en-US" sz="2800" b="1" dirty="0">
                <a:solidFill>
                  <a:schemeClr val="bg2"/>
                </a:solidFill>
                <a:latin typeface="Times New Roman" panose="02020603050405020304" pitchFamily="18" charset="0"/>
                <a:sym typeface="Symbol" panose="05050102010706020507" pitchFamily="18" charset="2"/>
              </a:rPr>
              <a:t>， </a:t>
            </a:r>
            <a:endParaRPr lang="zh-CN" altLang="en-US" sz="2800" b="1" dirty="0">
              <a:solidFill>
                <a:schemeClr val="bg2"/>
              </a:solidFill>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sym typeface="Symbol" panose="05050102010706020507" pitchFamily="18" charset="2"/>
              </a:rPr>
              <a:t>    </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dirty="0">
                <a:solidFill>
                  <a:schemeClr val="bg2"/>
                </a:solidFill>
                <a:latin typeface="Times New Roman" panose="02020603050405020304" pitchFamily="18" charset="0"/>
              </a:rPr>
              <a:t>1000/8</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=125,</a:t>
            </a:r>
            <a:r>
              <a:rPr lang="en-US" altLang="zh-CN" sz="2800" dirty="0">
                <a:solidFill>
                  <a:schemeClr val="bg2"/>
                </a:solidFill>
                <a:latin typeface="Times New Roman" panose="02020603050405020304" pitchFamily="18" charset="0"/>
              </a:rPr>
              <a:t>   </a:t>
            </a:r>
            <a:endParaRPr lang="en-US" altLang="zh-CN" sz="2800"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dirty="0">
                <a:solidFill>
                  <a:schemeClr val="bg2"/>
                </a:solidFill>
                <a:latin typeface="Times New Roman" panose="02020603050405020304" pitchFamily="18" charset="0"/>
              </a:rPr>
              <a:t>1000/30</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=33,   |</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dirty="0">
                <a:solidFill>
                  <a:schemeClr val="bg2"/>
                </a:solidFill>
                <a:latin typeface="Times New Roman" panose="02020603050405020304" pitchFamily="18" charset="0"/>
              </a:rPr>
              <a:t>1000/40</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=25,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a:t>
            </a:r>
            <a:r>
              <a:rPr lang="en-US" altLang="zh-CN" sz="2800" b="1" dirty="0">
                <a:solidFill>
                  <a:schemeClr val="bg2"/>
                </a:solidFill>
                <a:latin typeface="Times New Roman" panose="02020603050405020304" pitchFamily="18" charset="0"/>
              </a:rPr>
              <a:t>1000/24</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=41,   </a:t>
            </a:r>
            <a:endParaRPr lang="en-US" altLang="zh-CN" sz="2800" b="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B</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C</a:t>
            </a:r>
            <a:r>
              <a:rPr lang="en-US" altLang="zh-CN" sz="2800" b="1" dirty="0">
                <a:solidFill>
                  <a:schemeClr val="bg2"/>
                </a:solidFill>
                <a:latin typeface="Times New Roman" panose="02020603050405020304" pitchFamily="18" charset="0"/>
                <a:sym typeface="Symbol" panose="05050102010706020507" pitchFamily="18" charset="2"/>
              </a:rPr>
              <a:t>| = </a:t>
            </a:r>
            <a:r>
              <a:rPr lang="en-US" altLang="zh-CN" sz="2800" b="1" dirty="0">
                <a:solidFill>
                  <a:schemeClr val="bg2"/>
                </a:solidFill>
                <a:latin typeface="Times New Roman" panose="02020603050405020304" pitchFamily="18" charset="0"/>
              </a:rPr>
              <a:t>1000/120</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 =8,  </a:t>
            </a:r>
            <a:endParaRPr lang="en-US" altLang="zh-CN" sz="2800" dirty="0">
              <a:solidFill>
                <a:schemeClr val="bg2"/>
              </a:solidFill>
              <a:latin typeface="Times New Roman" panose="02020603050405020304" pitchFamily="18" charset="0"/>
            </a:endParaRPr>
          </a:p>
        </p:txBody>
      </p:sp>
      <p:sp>
        <p:nvSpPr>
          <p:cNvPr id="201734" name="Text Box 6"/>
          <p:cNvSpPr txBox="1"/>
          <p:nvPr/>
        </p:nvSpPr>
        <p:spPr>
          <a:xfrm>
            <a:off x="827088" y="5229225"/>
            <a:ext cx="860425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800" b="1" dirty="0">
                <a:solidFill>
                  <a:schemeClr val="bg2"/>
                </a:solidFill>
                <a:latin typeface="Times New Roman" panose="02020603050405020304" pitchFamily="18" charset="0"/>
              </a:rPr>
              <a:t>代入公式</a:t>
            </a:r>
            <a:r>
              <a:rPr lang="zh-CN" altLang="en-US" sz="2800" b="1" i="1" dirty="0">
                <a:solidFill>
                  <a:schemeClr val="bg2"/>
                </a:solidFill>
                <a:latin typeface="Times New Roman" panose="02020603050405020304" pitchFamily="18" charset="0"/>
              </a:rPr>
              <a:t>  </a:t>
            </a:r>
            <a:endParaRPr lang="zh-CN" altLang="en-US" sz="2800" b="1" i="1" dirty="0">
              <a:solidFill>
                <a:schemeClr val="bg2"/>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i="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N </a:t>
            </a:r>
            <a:r>
              <a:rPr lang="en-US" altLang="zh-CN" sz="2800" b="1" dirty="0">
                <a:solidFill>
                  <a:schemeClr val="bg2"/>
                </a:solidFill>
                <a:latin typeface="Times New Roman" panose="02020603050405020304" pitchFamily="18" charset="0"/>
              </a:rPr>
              <a:t>= 1000</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(200+133+125)+(33+25+41)</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dirty="0">
                <a:solidFill>
                  <a:schemeClr val="bg2"/>
                </a:solidFill>
                <a:latin typeface="Times New Roman" panose="02020603050405020304" pitchFamily="18" charset="0"/>
              </a:rPr>
              <a:t>8=600</a:t>
            </a:r>
            <a:endParaRPr lang="en-US" altLang="zh-CN" sz="2800" dirty="0">
              <a:solidFill>
                <a:schemeClr val="bg2"/>
              </a:solidFill>
              <a:latin typeface="Times New Roman" panose="02020603050405020304" pitchFamily="18" charset="0"/>
            </a:endParaRPr>
          </a:p>
        </p:txBody>
      </p:sp>
      <p:sp>
        <p:nvSpPr>
          <p:cNvPr id="45061" name="Text Box 7"/>
          <p:cNvSpPr txBox="1"/>
          <p:nvPr/>
        </p:nvSpPr>
        <p:spPr>
          <a:xfrm>
            <a:off x="755650" y="692150"/>
            <a:ext cx="27368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400" b="1" dirty="0"/>
              <a:t>例</a:t>
            </a:r>
            <a:r>
              <a:rPr lang="en-US" altLang="zh-CN" sz="4400" b="1" dirty="0"/>
              <a:t>1</a:t>
            </a:r>
            <a:r>
              <a:rPr lang="zh-CN" altLang="en-US" sz="4400" b="1" dirty="0"/>
              <a:t>（续）</a:t>
            </a:r>
            <a:endParaRPr lang="zh-CN" alt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734"/>
                                        </p:tgtEl>
                                        <p:attrNameLst>
                                          <p:attrName>style.visibility</p:attrName>
                                        </p:attrNameLst>
                                      </p:cBhvr>
                                      <p:to>
                                        <p:strVal val="visible"/>
                                      </p:to>
                                    </p:set>
                                    <p:anim calcmode="lin" valueType="num">
                                      <p:cBhvr additive="base">
                                        <p:cTn id="13" dur="500" fill="hold"/>
                                        <p:tgtEl>
                                          <p:spTgt spid="201734"/>
                                        </p:tgtEl>
                                        <p:attrNameLst>
                                          <p:attrName>ppt_x</p:attrName>
                                        </p:attrNameLst>
                                      </p:cBhvr>
                                      <p:tavLst>
                                        <p:tav tm="0">
                                          <p:val>
                                            <p:strVal val="0-#ppt_w/2"/>
                                          </p:val>
                                        </p:tav>
                                        <p:tav tm="100000">
                                          <p:val>
                                            <p:strVal val="#ppt_x"/>
                                          </p:val>
                                        </p:tav>
                                      </p:tavLst>
                                    </p:anim>
                                    <p:anim calcmode="lin" valueType="num">
                                      <p:cBhvr additive="base">
                                        <p:cTn id="14" dur="500" fill="hold"/>
                                        <p:tgtEl>
                                          <p:spTgt spid="2017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p:bldP spid="2017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6083" name="Rectangle 2"/>
          <p:cNvSpPr>
            <a:spLocks noGrp="1"/>
          </p:cNvSpPr>
          <p:nvPr>
            <p:ph type="title"/>
          </p:nvPr>
        </p:nvSpPr>
        <p:spPr/>
        <p:txBody>
          <a:bodyPr vert="horz" wrap="square" lIns="91440" tIns="45720" rIns="91440" bIns="45720" anchor="ctr" anchorCtr="0"/>
          <a:p>
            <a:pPr eaLnBrk="1" hangingPunct="1"/>
            <a:r>
              <a:rPr lang="zh-CN" altLang="en-US" b="1" dirty="0"/>
              <a:t>文氏图法</a:t>
            </a:r>
            <a:endParaRPr lang="zh-CN" altLang="en-US" b="1" dirty="0"/>
          </a:p>
        </p:txBody>
      </p:sp>
      <p:sp>
        <p:nvSpPr>
          <p:cNvPr id="171011" name="Rectangle 3"/>
          <p:cNvSpPr>
            <a:spLocks noGrp="1" noChangeArrowheads="1"/>
          </p:cNvSpPr>
          <p:nvPr>
            <p:ph idx="1"/>
          </p:nvPr>
        </p:nvSpPr>
        <p:spPr>
          <a:xfrm>
            <a:off x="323850" y="1700213"/>
            <a:ext cx="8229600" cy="10810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3200" b="1" i="0" u="none" strike="noStrike" kern="0" cap="none" spc="0" normalizeH="0" baseline="0" noProof="0" dirty="0" smtClean="0">
                <a:ln>
                  <a:noFill/>
                </a:ln>
                <a:solidFill>
                  <a:schemeClr val="hlink"/>
                </a:solidFill>
                <a:effectLst/>
                <a:uLnTx/>
                <a:uFillTx/>
                <a:latin typeface="Times New Roman" panose="02020603050405020304" pitchFamily="18" charset="0"/>
                <a:ea typeface="+mn-ea"/>
                <a:cs typeface="+mn-cs"/>
              </a:rPr>
              <a:t>   </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求</a:t>
            </a:r>
            <a:r>
              <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1</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到</a:t>
            </a:r>
            <a:r>
              <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1000</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之间（包含</a:t>
            </a:r>
            <a:r>
              <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1</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和</a:t>
            </a:r>
            <a:r>
              <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1000</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在内）既不能被 </a:t>
            </a:r>
            <a:r>
              <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5 </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和</a:t>
            </a:r>
            <a:r>
              <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6 </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整除，也不能被 </a:t>
            </a:r>
            <a:r>
              <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8 </a:t>
            </a:r>
            <a:r>
              <a:rPr kumimoji="0" lang="zh-CN" altLang="en-US"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整除的数有多少个</a:t>
            </a:r>
            <a:r>
              <a:rPr kumimoji="0" lang="zh-CN" altLang="en-US" sz="2800" b="1" i="0" u="none" strike="noStrike" kern="1200" cap="none" spc="0" normalizeH="0" baseline="0" noProof="0" dirty="0" smtClean="0">
                <a:ln>
                  <a:noFill/>
                </a:ln>
                <a:solidFill>
                  <a:schemeClr val="bg2"/>
                </a:solidFill>
                <a:effectLst/>
                <a:uLnTx/>
                <a:uFillTx/>
                <a:latin typeface="Times New Roman" panose="02020603050405020304" pitchFamily="18" charset="0"/>
                <a:ea typeface="+mn-ea"/>
                <a:cs typeface="+mn-cs"/>
              </a:rPr>
              <a:t>？</a:t>
            </a:r>
            <a:endParaRPr kumimoji="0" lang="en-US" altLang="zh-CN" sz="2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endParaRPr>
          </a:p>
        </p:txBody>
      </p:sp>
      <p:pic>
        <p:nvPicPr>
          <p:cNvPr id="171013" name="Picture 5" descr="tu3"/>
          <p:cNvPicPr>
            <a:picLocks noChangeAspect="1"/>
          </p:cNvPicPr>
          <p:nvPr/>
        </p:nvPicPr>
        <p:blipFill>
          <a:blip r:embed="rId1"/>
          <a:stretch>
            <a:fillRect/>
          </a:stretch>
        </p:blipFill>
        <p:spPr>
          <a:xfrm>
            <a:off x="2195513" y="2992438"/>
            <a:ext cx="3960812" cy="32400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xEl>
                                              <p:charRg st="0" end="54"/>
                                            </p:txEl>
                                          </p:spTgt>
                                        </p:tgtEl>
                                        <p:attrNameLst>
                                          <p:attrName>style.visibility</p:attrName>
                                        </p:attrNameLst>
                                      </p:cBhvr>
                                      <p:to>
                                        <p:strVal val="visible"/>
                                      </p:to>
                                    </p:set>
                                    <p:anim calcmode="lin" valueType="num">
                                      <p:cBhvr additive="base">
                                        <p:cTn id="7" dur="500" fill="hold"/>
                                        <p:tgtEl>
                                          <p:spTgt spid="171011">
                                            <p:txEl>
                                              <p:charRg st="0" end="5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1">
                                            <p:txEl>
                                              <p:charRg st="0" end="5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 calcmode="lin" valueType="num">
                                      <p:cBhvr additive="base">
                                        <p:cTn id="13" dur="500" fill="hold"/>
                                        <p:tgtEl>
                                          <p:spTgt spid="171013"/>
                                        </p:tgtEl>
                                        <p:attrNameLst>
                                          <p:attrName>ppt_x</p:attrName>
                                        </p:attrNameLst>
                                      </p:cBhvr>
                                      <p:tavLst>
                                        <p:tav tm="0">
                                          <p:val>
                                            <p:strVal val="#ppt_x"/>
                                          </p:val>
                                        </p:tav>
                                        <p:tav tm="100000">
                                          <p:val>
                                            <p:strVal val="#ppt_x"/>
                                          </p:val>
                                        </p:tav>
                                      </p:tavLst>
                                    </p:anim>
                                    <p:anim calcmode="lin" valueType="num">
                                      <p:cBhvr additive="base">
                                        <p:cTn id="14" dur="500" fill="hold"/>
                                        <p:tgtEl>
                                          <p:spTgt spid="171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2035" name="Rectangle 3"/>
          <p:cNvSpPr>
            <a:spLocks noGrp="1"/>
          </p:cNvSpPr>
          <p:nvPr>
            <p:ph type="body" sz="half" idx="1"/>
          </p:nvPr>
        </p:nvSpPr>
        <p:spPr>
          <a:xfrm>
            <a:off x="539750" y="692150"/>
            <a:ext cx="7993063" cy="3097213"/>
          </a:xfrm>
        </p:spPr>
        <p:txBody>
          <a:bodyPr vert="horz" wrap="square" lIns="91440" tIns="45720" rIns="91440" bIns="45720" anchor="t" anchorCtr="0"/>
          <a:p>
            <a:pPr eaLnBrk="1" hangingPunct="1">
              <a:buClr>
                <a:schemeClr val="bg2"/>
              </a:buClr>
              <a:buSzPct val="75000"/>
              <a:buFont typeface="Wingdings" panose="05000000000000000000" pitchFamily="2" charset="2"/>
              <a:buNone/>
            </a:pPr>
            <a:r>
              <a:rPr lang="zh-CN" altLang="en-US" b="1" dirty="0">
                <a:solidFill>
                  <a:schemeClr val="bg2"/>
                </a:solidFill>
                <a:latin typeface="Times New Roman" panose="02020603050405020304" pitchFamily="18" charset="0"/>
              </a:rPr>
              <a:t>例</a:t>
            </a:r>
            <a:r>
              <a:rPr lang="en-US" altLang="zh-CN" b="1" dirty="0">
                <a:solidFill>
                  <a:schemeClr val="bg2"/>
                </a:solidFill>
                <a:latin typeface="Times New Roman" panose="02020603050405020304" pitchFamily="18" charset="0"/>
              </a:rPr>
              <a:t>2   </a:t>
            </a:r>
            <a:endParaRPr lang="en-US" altLang="zh-CN" b="1" dirty="0">
              <a:solidFill>
                <a:schemeClr val="bg2"/>
              </a:solidFill>
              <a:latin typeface="Times New Roman" panose="02020603050405020304" pitchFamily="18" charset="0"/>
            </a:endParaRPr>
          </a:p>
          <a:p>
            <a:pPr eaLnBrk="1" hangingPunct="1">
              <a:buClr>
                <a:schemeClr val="bg2"/>
              </a:buClr>
              <a:buSzPct val="75000"/>
              <a:buFont typeface="Wingdings" panose="05000000000000000000" pitchFamily="2" charset="2"/>
              <a:buNone/>
            </a:pPr>
            <a:r>
              <a:rPr lang="en-US" altLang="zh-CN" sz="2800" b="1" dirty="0">
                <a:solidFill>
                  <a:schemeClr val="bg2"/>
                </a:solidFill>
                <a:latin typeface="Times New Roman" panose="02020603050405020304" pitchFamily="18" charset="0"/>
              </a:rPr>
              <a:t> </a:t>
            </a:r>
            <a:r>
              <a:rPr lang="en-US" altLang="zh-CN" sz="2400" b="1" dirty="0">
                <a:solidFill>
                  <a:schemeClr val="bg2"/>
                </a:solidFill>
                <a:latin typeface="Times New Roman" panose="02020603050405020304" pitchFamily="18" charset="0"/>
              </a:rPr>
              <a:t>24</a:t>
            </a:r>
            <a:r>
              <a:rPr lang="zh-CN" altLang="en-US" sz="2400" b="1" dirty="0">
                <a:solidFill>
                  <a:schemeClr val="bg2"/>
                </a:solidFill>
                <a:latin typeface="Times New Roman" panose="02020603050405020304" pitchFamily="18" charset="0"/>
              </a:rPr>
              <a:t>名科技人员，每人至少会英、法、德、日四门外语中的</a:t>
            </a:r>
            <a:r>
              <a:rPr lang="en-US" altLang="zh-CN" sz="2400" b="1" dirty="0">
                <a:solidFill>
                  <a:schemeClr val="bg2"/>
                </a:solidFill>
                <a:latin typeface="Times New Roman" panose="02020603050405020304" pitchFamily="18" charset="0"/>
              </a:rPr>
              <a:t>1</a:t>
            </a:r>
            <a:r>
              <a:rPr lang="zh-CN" altLang="en-US" sz="2400" b="1" dirty="0">
                <a:solidFill>
                  <a:schemeClr val="bg2"/>
                </a:solidFill>
                <a:latin typeface="Times New Roman" panose="02020603050405020304" pitchFamily="18" charset="0"/>
              </a:rPr>
              <a:t>门外语</a:t>
            </a:r>
            <a:r>
              <a:rPr lang="en-US" altLang="zh-CN" sz="2400" b="1" dirty="0">
                <a:solidFill>
                  <a:schemeClr val="bg2"/>
                </a:solidFill>
                <a:latin typeface="Times New Roman" panose="02020603050405020304" pitchFamily="18" charset="0"/>
              </a:rPr>
              <a:t>.</a:t>
            </a:r>
            <a:endParaRPr lang="en-US" altLang="zh-CN" sz="2400" b="1" dirty="0">
              <a:solidFill>
                <a:schemeClr val="bg2"/>
              </a:solidFill>
              <a:latin typeface="Times New Roman" panose="02020603050405020304" pitchFamily="18" charset="0"/>
            </a:endParaRPr>
          </a:p>
          <a:p>
            <a:pPr eaLnBrk="1" hangingPunct="1">
              <a:buClr>
                <a:schemeClr val="bg2"/>
              </a:buClr>
              <a:buSzPct val="75000"/>
              <a:buFont typeface="Wingdings" panose="05000000000000000000" pitchFamily="2" charset="2"/>
              <a:buNone/>
            </a:pPr>
            <a:r>
              <a:rPr lang="zh-CN" altLang="en-US" sz="2400" b="1" dirty="0">
                <a:solidFill>
                  <a:schemeClr val="bg2"/>
                </a:solidFill>
                <a:latin typeface="Times New Roman" panose="02020603050405020304" pitchFamily="18" charset="0"/>
              </a:rPr>
              <a:t>英语：</a:t>
            </a:r>
            <a:r>
              <a:rPr lang="en-US" altLang="zh-CN" sz="2400" b="1" dirty="0">
                <a:solidFill>
                  <a:schemeClr val="bg2"/>
                </a:solidFill>
                <a:latin typeface="Times New Roman" panose="02020603050405020304" pitchFamily="18" charset="0"/>
              </a:rPr>
              <a:t>13</a:t>
            </a:r>
            <a:r>
              <a:rPr lang="zh-CN" altLang="en-US" sz="2400" b="1" dirty="0">
                <a:solidFill>
                  <a:schemeClr val="bg2"/>
                </a:solidFill>
                <a:latin typeface="Times New Roman" panose="02020603050405020304" pitchFamily="18" charset="0"/>
              </a:rPr>
              <a:t>； 日语：</a:t>
            </a:r>
            <a:r>
              <a:rPr lang="en-US" altLang="zh-CN" sz="2400" b="1" dirty="0">
                <a:solidFill>
                  <a:schemeClr val="bg2"/>
                </a:solidFill>
                <a:latin typeface="Times New Roman" panose="02020603050405020304" pitchFamily="18" charset="0"/>
              </a:rPr>
              <a:t>5</a:t>
            </a:r>
            <a:r>
              <a:rPr lang="zh-CN" altLang="en-US" sz="2400" b="1" dirty="0">
                <a:solidFill>
                  <a:schemeClr val="bg2"/>
                </a:solidFill>
                <a:latin typeface="Times New Roman" panose="02020603050405020304" pitchFamily="18" charset="0"/>
              </a:rPr>
              <a:t>； 德语：</a:t>
            </a:r>
            <a:r>
              <a:rPr lang="en-US" altLang="zh-CN" sz="2400" b="1" dirty="0">
                <a:solidFill>
                  <a:schemeClr val="bg2"/>
                </a:solidFill>
                <a:latin typeface="Times New Roman" panose="02020603050405020304" pitchFamily="18" charset="0"/>
              </a:rPr>
              <a:t>10</a:t>
            </a:r>
            <a:r>
              <a:rPr lang="zh-CN" altLang="en-US" sz="2400" b="1" dirty="0">
                <a:solidFill>
                  <a:schemeClr val="bg2"/>
                </a:solidFill>
                <a:latin typeface="Times New Roman" panose="02020603050405020304" pitchFamily="18" charset="0"/>
              </a:rPr>
              <a:t>； 法语：</a:t>
            </a:r>
            <a:r>
              <a:rPr lang="en-US" altLang="zh-CN" sz="2400" b="1" dirty="0">
                <a:solidFill>
                  <a:schemeClr val="bg2"/>
                </a:solidFill>
                <a:latin typeface="Times New Roman" panose="02020603050405020304" pitchFamily="18" charset="0"/>
              </a:rPr>
              <a:t>9</a:t>
            </a:r>
            <a:endParaRPr lang="en-US" altLang="zh-CN" sz="2400" b="1" dirty="0">
              <a:solidFill>
                <a:schemeClr val="bg2"/>
              </a:solidFill>
              <a:latin typeface="Times New Roman" panose="02020603050405020304" pitchFamily="18" charset="0"/>
            </a:endParaRPr>
          </a:p>
          <a:p>
            <a:pPr eaLnBrk="1" hangingPunct="1">
              <a:buClr>
                <a:schemeClr val="bg2"/>
              </a:buClr>
              <a:buSzPct val="75000"/>
              <a:buFont typeface="Wingdings" panose="05000000000000000000" pitchFamily="2" charset="2"/>
              <a:buNone/>
            </a:pPr>
            <a:r>
              <a:rPr lang="zh-CN" altLang="en-US" sz="2400" b="1" dirty="0">
                <a:solidFill>
                  <a:schemeClr val="bg2"/>
                </a:solidFill>
                <a:latin typeface="Times New Roman" panose="02020603050405020304" pitchFamily="18" charset="0"/>
              </a:rPr>
              <a:t>英日：</a:t>
            </a:r>
            <a:r>
              <a:rPr lang="en-US" altLang="zh-CN" sz="2400" b="1" dirty="0">
                <a:solidFill>
                  <a:schemeClr val="bg2"/>
                </a:solidFill>
                <a:latin typeface="Times New Roman" panose="02020603050405020304" pitchFamily="18" charset="0"/>
              </a:rPr>
              <a:t>2;      </a:t>
            </a:r>
            <a:r>
              <a:rPr lang="zh-CN" altLang="en-US" sz="2400" b="1" dirty="0">
                <a:solidFill>
                  <a:schemeClr val="bg2"/>
                </a:solidFill>
                <a:latin typeface="Times New Roman" panose="02020603050405020304" pitchFamily="18" charset="0"/>
              </a:rPr>
              <a:t>英德：</a:t>
            </a:r>
            <a:r>
              <a:rPr lang="en-US" altLang="zh-CN" sz="2400" b="1" dirty="0">
                <a:solidFill>
                  <a:schemeClr val="bg2"/>
                </a:solidFill>
                <a:latin typeface="Times New Roman" panose="02020603050405020304" pitchFamily="18" charset="0"/>
              </a:rPr>
              <a:t>4</a:t>
            </a:r>
            <a:r>
              <a:rPr lang="zh-CN" altLang="en-US" sz="2400" b="1" dirty="0">
                <a:solidFill>
                  <a:schemeClr val="bg2"/>
                </a:solidFill>
                <a:latin typeface="Times New Roman" panose="02020603050405020304" pitchFamily="18" charset="0"/>
              </a:rPr>
              <a:t>； 英法：</a:t>
            </a:r>
            <a:r>
              <a:rPr lang="en-US" altLang="zh-CN" sz="2400" b="1" dirty="0">
                <a:solidFill>
                  <a:schemeClr val="bg2"/>
                </a:solidFill>
                <a:latin typeface="Times New Roman" panose="02020603050405020304" pitchFamily="18" charset="0"/>
              </a:rPr>
              <a:t>4</a:t>
            </a:r>
            <a:r>
              <a:rPr lang="zh-CN" altLang="en-US" sz="2400" b="1" dirty="0">
                <a:solidFill>
                  <a:schemeClr val="bg2"/>
                </a:solidFill>
                <a:latin typeface="Times New Roman" panose="02020603050405020304" pitchFamily="18" charset="0"/>
              </a:rPr>
              <a:t>；   法德：</a:t>
            </a:r>
            <a:r>
              <a:rPr lang="en-US" altLang="zh-CN" sz="2400" b="1" dirty="0">
                <a:solidFill>
                  <a:schemeClr val="bg2"/>
                </a:solidFill>
                <a:latin typeface="Times New Roman" panose="02020603050405020304" pitchFamily="18" charset="0"/>
              </a:rPr>
              <a:t>4</a:t>
            </a:r>
            <a:endParaRPr lang="en-US" altLang="zh-CN" sz="2400" b="1" dirty="0">
              <a:solidFill>
                <a:schemeClr val="bg2"/>
              </a:solidFill>
              <a:latin typeface="Times New Roman" panose="02020603050405020304" pitchFamily="18" charset="0"/>
            </a:endParaRPr>
          </a:p>
          <a:p>
            <a:pPr eaLnBrk="1" hangingPunct="1">
              <a:buClr>
                <a:schemeClr val="bg2"/>
              </a:buClr>
              <a:buSzPct val="75000"/>
              <a:buFont typeface="Wingdings" panose="05000000000000000000" pitchFamily="2" charset="2"/>
              <a:buNone/>
            </a:pPr>
            <a:r>
              <a:rPr lang="zh-CN" altLang="en-US" sz="2400" b="1" dirty="0">
                <a:solidFill>
                  <a:schemeClr val="bg2"/>
                </a:solidFill>
                <a:latin typeface="Times New Roman" panose="02020603050405020304" pitchFamily="18" charset="0"/>
              </a:rPr>
              <a:t>会日语的不会法语、德语</a:t>
            </a:r>
            <a:endParaRPr lang="zh-CN" altLang="en-US" sz="2400" b="1" dirty="0">
              <a:solidFill>
                <a:schemeClr val="bg2"/>
              </a:solidFill>
              <a:latin typeface="Times New Roman" panose="02020603050405020304" pitchFamily="18" charset="0"/>
            </a:endParaRPr>
          </a:p>
          <a:p>
            <a:pPr eaLnBrk="1" hangingPunct="1">
              <a:buClr>
                <a:schemeClr val="bg2"/>
              </a:buClr>
              <a:buSzPct val="75000"/>
              <a:buFont typeface="Wingdings" panose="05000000000000000000" pitchFamily="2" charset="2"/>
              <a:buNone/>
            </a:pPr>
            <a:r>
              <a:rPr lang="zh-CN" altLang="en-US" sz="2400" b="1" dirty="0">
                <a:solidFill>
                  <a:schemeClr val="bg2"/>
                </a:solidFill>
                <a:latin typeface="Times New Roman" panose="02020603050405020304" pitchFamily="18" charset="0"/>
              </a:rPr>
              <a:t>求：只会 </a:t>
            </a:r>
            <a:r>
              <a:rPr lang="en-US" altLang="zh-CN" sz="2400" b="1" dirty="0">
                <a:solidFill>
                  <a:schemeClr val="bg2"/>
                </a:solidFill>
                <a:latin typeface="Times New Roman" panose="02020603050405020304" pitchFamily="18" charset="0"/>
              </a:rPr>
              <a:t>1 </a:t>
            </a:r>
            <a:r>
              <a:rPr lang="zh-CN" altLang="en-US" sz="2400" b="1" dirty="0">
                <a:solidFill>
                  <a:schemeClr val="bg2"/>
                </a:solidFill>
                <a:latin typeface="Times New Roman" panose="02020603050405020304" pitchFamily="18" charset="0"/>
              </a:rPr>
              <a:t>种语言人数，会 </a:t>
            </a:r>
            <a:r>
              <a:rPr lang="en-US" altLang="zh-CN" sz="2400" b="1" dirty="0">
                <a:solidFill>
                  <a:schemeClr val="bg2"/>
                </a:solidFill>
                <a:latin typeface="Times New Roman" panose="02020603050405020304" pitchFamily="18" charset="0"/>
              </a:rPr>
              <a:t>3 </a:t>
            </a:r>
            <a:r>
              <a:rPr lang="zh-CN" altLang="en-US" sz="2400" b="1" dirty="0">
                <a:solidFill>
                  <a:schemeClr val="bg2"/>
                </a:solidFill>
                <a:latin typeface="Times New Roman" panose="02020603050405020304" pitchFamily="18" charset="0"/>
              </a:rPr>
              <a:t>种语言人数</a:t>
            </a:r>
            <a:endParaRPr lang="zh-CN" altLang="en-US" sz="2400" b="1" dirty="0">
              <a:solidFill>
                <a:schemeClr val="bg2"/>
              </a:solidFill>
              <a:latin typeface="Times New Roman" panose="02020603050405020304" pitchFamily="18" charset="0"/>
            </a:endParaRPr>
          </a:p>
          <a:p>
            <a:pPr eaLnBrk="1" hangingPunct="1">
              <a:buClr>
                <a:schemeClr val="bg2"/>
              </a:buClr>
              <a:buSzPct val="75000"/>
              <a:buFont typeface="Wingdings" panose="05000000000000000000" pitchFamily="2" charset="2"/>
              <a:buNone/>
            </a:pPr>
            <a:endParaRPr lang="en-US" altLang="zh-CN" sz="2400" b="1" dirty="0">
              <a:solidFill>
                <a:schemeClr val="bg2"/>
              </a:solidFill>
              <a:latin typeface="Times New Roman" panose="02020603050405020304" pitchFamily="18" charset="0"/>
            </a:endParaRPr>
          </a:p>
        </p:txBody>
      </p:sp>
      <p:sp>
        <p:nvSpPr>
          <p:cNvPr id="172036" name="Text Box 4"/>
          <p:cNvSpPr txBox="1"/>
          <p:nvPr/>
        </p:nvSpPr>
        <p:spPr>
          <a:xfrm>
            <a:off x="4500563" y="3951288"/>
            <a:ext cx="3671887" cy="2357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+2(4-</a:t>
            </a: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1</a:t>
            </a:r>
            <a:r>
              <a:rPr lang="en-US" altLang="zh-CN" sz="2400" b="1" dirty="0">
                <a:solidFill>
                  <a:schemeClr val="tx2"/>
                </a:solidFill>
                <a:latin typeface="Times New Roman" panose="02020603050405020304" pitchFamily="18" charset="0"/>
              </a:rPr>
              <a:t>+2=13</a:t>
            </a:r>
            <a:endParaRPr lang="en-US" altLang="zh-CN" sz="2400" b="1" dirty="0">
              <a:solidFill>
                <a:schemeClr val="tx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+2(4-</a:t>
            </a: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2</a:t>
            </a:r>
            <a:r>
              <a:rPr lang="en-US" altLang="zh-CN" sz="2400" b="1" dirty="0">
                <a:solidFill>
                  <a:schemeClr val="tx2"/>
                </a:solidFill>
                <a:latin typeface="Times New Roman" panose="02020603050405020304" pitchFamily="18" charset="0"/>
              </a:rPr>
              <a:t>=10</a:t>
            </a:r>
            <a:endParaRPr lang="en-US" altLang="zh-CN" sz="2400" b="1" dirty="0">
              <a:solidFill>
                <a:schemeClr val="tx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+2(4-</a:t>
            </a: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3</a:t>
            </a:r>
            <a:r>
              <a:rPr lang="en-US" altLang="zh-CN" sz="2400" b="1" dirty="0">
                <a:solidFill>
                  <a:schemeClr val="tx2"/>
                </a:solidFill>
                <a:latin typeface="Times New Roman" panose="02020603050405020304" pitchFamily="18" charset="0"/>
              </a:rPr>
              <a:t>=9</a:t>
            </a:r>
            <a:endParaRPr lang="en-US" altLang="zh-CN" sz="2400" b="1" dirty="0">
              <a:solidFill>
                <a:schemeClr val="tx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+3(4-</a:t>
            </a: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1</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2</a:t>
            </a:r>
            <a:r>
              <a:rPr lang="en-US" altLang="zh-CN" sz="2400" b="1" dirty="0">
                <a:solidFill>
                  <a:schemeClr val="tx2"/>
                </a:solidFill>
                <a:latin typeface="Times New Roman" panose="02020603050405020304" pitchFamily="18" charset="0"/>
              </a:rPr>
              <a:t>+</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3</a:t>
            </a:r>
            <a:r>
              <a:rPr lang="en-US" altLang="zh-CN" sz="2400" b="1" dirty="0">
                <a:solidFill>
                  <a:schemeClr val="tx2"/>
                </a:solidFill>
                <a:latin typeface="Times New Roman" panose="02020603050405020304" pitchFamily="18" charset="0"/>
              </a:rPr>
              <a:t>=19</a:t>
            </a:r>
            <a:endParaRPr lang="en-US" altLang="zh-CN" sz="2400" b="1" dirty="0">
              <a:solidFill>
                <a:schemeClr val="tx2"/>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400" b="1" i="1" dirty="0">
                <a:solidFill>
                  <a:schemeClr val="tx2"/>
                </a:solidFill>
                <a:latin typeface="Times New Roman" panose="02020603050405020304" pitchFamily="18" charset="0"/>
              </a:rPr>
              <a:t>x</a:t>
            </a:r>
            <a:r>
              <a:rPr lang="en-US" altLang="zh-CN" sz="2400" b="1" dirty="0">
                <a:solidFill>
                  <a:schemeClr val="tx2"/>
                </a:solidFill>
                <a:latin typeface="Times New Roman" panose="02020603050405020304" pitchFamily="18" charset="0"/>
              </a:rPr>
              <a:t>=1, </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1</a:t>
            </a:r>
            <a:r>
              <a:rPr lang="en-US" altLang="zh-CN" sz="2400" b="1" dirty="0">
                <a:solidFill>
                  <a:schemeClr val="tx2"/>
                </a:solidFill>
                <a:latin typeface="Times New Roman" panose="02020603050405020304" pitchFamily="18" charset="0"/>
              </a:rPr>
              <a:t>=4, </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2</a:t>
            </a:r>
            <a:r>
              <a:rPr lang="en-US" altLang="zh-CN" sz="2400" b="1" dirty="0">
                <a:solidFill>
                  <a:schemeClr val="tx2"/>
                </a:solidFill>
                <a:latin typeface="Times New Roman" panose="02020603050405020304" pitchFamily="18" charset="0"/>
              </a:rPr>
              <a:t>=3, </a:t>
            </a:r>
            <a:r>
              <a:rPr lang="en-US" altLang="zh-CN" sz="2400" b="1" i="1" dirty="0">
                <a:solidFill>
                  <a:schemeClr val="tx2"/>
                </a:solidFill>
                <a:latin typeface="Times New Roman" panose="02020603050405020304" pitchFamily="18" charset="0"/>
              </a:rPr>
              <a:t>y</a:t>
            </a:r>
            <a:r>
              <a:rPr lang="en-US" altLang="zh-CN" sz="2400" b="1" baseline="-25000" dirty="0">
                <a:solidFill>
                  <a:schemeClr val="tx2"/>
                </a:solidFill>
                <a:latin typeface="Times New Roman" panose="02020603050405020304" pitchFamily="18" charset="0"/>
              </a:rPr>
              <a:t>3</a:t>
            </a:r>
            <a:r>
              <a:rPr lang="en-US" altLang="zh-CN" sz="2400" b="1" dirty="0">
                <a:solidFill>
                  <a:schemeClr val="tx2"/>
                </a:solidFill>
                <a:latin typeface="Times New Roman" panose="02020603050405020304" pitchFamily="18" charset="0"/>
              </a:rPr>
              <a:t>=2</a:t>
            </a:r>
            <a:r>
              <a:rPr lang="en-US" altLang="zh-CN" sz="2800" b="1" dirty="0">
                <a:solidFill>
                  <a:schemeClr val="tx2"/>
                </a:solidFill>
                <a:latin typeface="Times New Roman" panose="02020603050405020304" pitchFamily="18" charset="0"/>
              </a:rPr>
              <a:t>   </a:t>
            </a:r>
            <a:endParaRPr lang="en-US" altLang="zh-CN" sz="2800" b="1" dirty="0">
              <a:solidFill>
                <a:schemeClr val="tx2"/>
              </a:solidFill>
              <a:latin typeface="Times New Roman" panose="02020603050405020304" pitchFamily="18" charset="0"/>
            </a:endParaRPr>
          </a:p>
        </p:txBody>
      </p:sp>
      <p:pic>
        <p:nvPicPr>
          <p:cNvPr id="172037" name="Picture 5" descr="图形1"/>
          <p:cNvPicPr>
            <a:picLocks noChangeAspect="1"/>
          </p:cNvPicPr>
          <p:nvPr/>
        </p:nvPicPr>
        <p:blipFill>
          <a:blip r:embed="rId1"/>
          <a:stretch>
            <a:fillRect/>
          </a:stretch>
        </p:blipFill>
        <p:spPr>
          <a:xfrm>
            <a:off x="755650" y="3933825"/>
            <a:ext cx="3455988" cy="23034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2035">
                                            <p:txEl>
                                              <p:charRg st="0" end="6"/>
                                            </p:txEl>
                                          </p:spTgt>
                                        </p:tgtEl>
                                        <p:attrNameLst>
                                          <p:attrName>style.visibility</p:attrName>
                                        </p:attrNameLst>
                                      </p:cBhvr>
                                      <p:to>
                                        <p:strVal val="visible"/>
                                      </p:to>
                                    </p:set>
                                    <p:anim calcmode="lin" valueType="num">
                                      <p:cBhvr additive="base">
                                        <p:cTn id="7" dur="500" fill="hold"/>
                                        <p:tgtEl>
                                          <p:spTgt spid="172035">
                                            <p:txEl>
                                              <p:charRg st="0"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charRg st="0" end="6"/>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2035">
                                            <p:txEl>
                                              <p:charRg st="6" end="39"/>
                                            </p:txEl>
                                          </p:spTgt>
                                        </p:tgtEl>
                                        <p:attrNameLst>
                                          <p:attrName>style.visibility</p:attrName>
                                        </p:attrNameLst>
                                      </p:cBhvr>
                                      <p:to>
                                        <p:strVal val="visible"/>
                                      </p:to>
                                    </p:set>
                                    <p:anim calcmode="lin" valueType="num">
                                      <p:cBhvr additive="base">
                                        <p:cTn id="11" dur="500" fill="hold"/>
                                        <p:tgtEl>
                                          <p:spTgt spid="172035">
                                            <p:txEl>
                                              <p:charRg st="6" end="3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2035">
                                            <p:txEl>
                                              <p:charRg st="6" end="39"/>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2035">
                                            <p:txEl>
                                              <p:charRg st="39" end="64"/>
                                            </p:txEl>
                                          </p:spTgt>
                                        </p:tgtEl>
                                        <p:attrNameLst>
                                          <p:attrName>style.visibility</p:attrName>
                                        </p:attrNameLst>
                                      </p:cBhvr>
                                      <p:to>
                                        <p:strVal val="visible"/>
                                      </p:to>
                                    </p:set>
                                    <p:anim calcmode="lin" valueType="num">
                                      <p:cBhvr additive="base">
                                        <p:cTn id="15" dur="500" fill="hold"/>
                                        <p:tgtEl>
                                          <p:spTgt spid="172035">
                                            <p:txEl>
                                              <p:charRg st="39" end="6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2035">
                                            <p:txEl>
                                              <p:charRg st="39" end="6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2035">
                                            <p:txEl>
                                              <p:charRg st="64" end="94"/>
                                            </p:txEl>
                                          </p:spTgt>
                                        </p:tgtEl>
                                        <p:attrNameLst>
                                          <p:attrName>style.visibility</p:attrName>
                                        </p:attrNameLst>
                                      </p:cBhvr>
                                      <p:to>
                                        <p:strVal val="visible"/>
                                      </p:to>
                                    </p:set>
                                    <p:anim calcmode="lin" valueType="num">
                                      <p:cBhvr additive="base">
                                        <p:cTn id="19" dur="500" fill="hold"/>
                                        <p:tgtEl>
                                          <p:spTgt spid="172035">
                                            <p:txEl>
                                              <p:charRg st="64" end="9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charRg st="64" end="9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2035">
                                            <p:txEl>
                                              <p:charRg st="94" end="106"/>
                                            </p:txEl>
                                          </p:spTgt>
                                        </p:tgtEl>
                                        <p:attrNameLst>
                                          <p:attrName>style.visibility</p:attrName>
                                        </p:attrNameLst>
                                      </p:cBhvr>
                                      <p:to>
                                        <p:strVal val="visible"/>
                                      </p:to>
                                    </p:set>
                                    <p:anim calcmode="lin" valueType="num">
                                      <p:cBhvr additive="base">
                                        <p:cTn id="23" dur="500" fill="hold"/>
                                        <p:tgtEl>
                                          <p:spTgt spid="172035">
                                            <p:txEl>
                                              <p:charRg st="94" end="10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2035">
                                            <p:txEl>
                                              <p:charRg st="94" end="106"/>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72035">
                                            <p:txEl>
                                              <p:charRg st="106" end="129"/>
                                            </p:txEl>
                                          </p:spTgt>
                                        </p:tgtEl>
                                        <p:attrNameLst>
                                          <p:attrName>style.visibility</p:attrName>
                                        </p:attrNameLst>
                                      </p:cBhvr>
                                      <p:to>
                                        <p:strVal val="visible"/>
                                      </p:to>
                                    </p:set>
                                    <p:anim calcmode="lin" valueType="num">
                                      <p:cBhvr additive="base">
                                        <p:cTn id="27" dur="500" fill="hold"/>
                                        <p:tgtEl>
                                          <p:spTgt spid="172035">
                                            <p:txEl>
                                              <p:charRg st="106" end="12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2035">
                                            <p:txEl>
                                              <p:charRg st="106" end="129"/>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2037"/>
                                        </p:tgtEl>
                                        <p:attrNameLst>
                                          <p:attrName>style.visibility</p:attrName>
                                        </p:attrNameLst>
                                      </p:cBhvr>
                                      <p:to>
                                        <p:strVal val="visible"/>
                                      </p:to>
                                    </p:set>
                                    <p:anim calcmode="lin" valueType="num">
                                      <p:cBhvr additive="base">
                                        <p:cTn id="33" dur="500" fill="hold"/>
                                        <p:tgtEl>
                                          <p:spTgt spid="172037"/>
                                        </p:tgtEl>
                                        <p:attrNameLst>
                                          <p:attrName>ppt_x</p:attrName>
                                        </p:attrNameLst>
                                      </p:cBhvr>
                                      <p:tavLst>
                                        <p:tav tm="0">
                                          <p:val>
                                            <p:strVal val="#ppt_x"/>
                                          </p:val>
                                        </p:tav>
                                        <p:tav tm="100000">
                                          <p:val>
                                            <p:strVal val="#ppt_x"/>
                                          </p:val>
                                        </p:tav>
                                      </p:tavLst>
                                    </p:anim>
                                    <p:anim calcmode="lin" valueType="num">
                                      <p:cBhvr additive="base">
                                        <p:cTn id="34" dur="500" fill="hold"/>
                                        <p:tgtEl>
                                          <p:spTgt spid="17203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2036"/>
                                        </p:tgtEl>
                                        <p:attrNameLst>
                                          <p:attrName>style.visibility</p:attrName>
                                        </p:attrNameLst>
                                      </p:cBhvr>
                                      <p:to>
                                        <p:strVal val="visible"/>
                                      </p:to>
                                    </p:set>
                                    <p:anim calcmode="lin" valueType="num">
                                      <p:cBhvr additive="base">
                                        <p:cTn id="39" dur="500" fill="hold"/>
                                        <p:tgtEl>
                                          <p:spTgt spid="172036"/>
                                        </p:tgtEl>
                                        <p:attrNameLst>
                                          <p:attrName>ppt_x</p:attrName>
                                        </p:attrNameLst>
                                      </p:cBhvr>
                                      <p:tavLst>
                                        <p:tav tm="0">
                                          <p:val>
                                            <p:strVal val="#ppt_x"/>
                                          </p:val>
                                        </p:tav>
                                        <p:tav tm="100000">
                                          <p:val>
                                            <p:strVal val="#ppt_x"/>
                                          </p:val>
                                        </p:tav>
                                      </p:tavLst>
                                    </p:anim>
                                    <p:anim calcmode="lin" valueType="num">
                                      <p:cBhvr additive="base">
                                        <p:cTn id="40" dur="500" fill="hold"/>
                                        <p:tgtEl>
                                          <p:spTgt spid="172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pic>
        <p:nvPicPr>
          <p:cNvPr id="48131" name="图片 6"/>
          <p:cNvPicPr>
            <a:picLocks noChangeAspect="1"/>
          </p:cNvPicPr>
          <p:nvPr/>
        </p:nvPicPr>
        <p:blipFill>
          <a:blip r:embed="rId1"/>
          <a:stretch>
            <a:fillRect/>
          </a:stretch>
        </p:blipFill>
        <p:spPr>
          <a:xfrm>
            <a:off x="-1587" y="1833563"/>
            <a:ext cx="9145587" cy="4187825"/>
          </a:xfrm>
          <a:prstGeom prst="rect">
            <a:avLst/>
          </a:prstGeom>
          <a:noFill/>
          <a:ln w="9525">
            <a:noFill/>
          </a:ln>
        </p:spPr>
      </p:pic>
      <p:sp>
        <p:nvSpPr>
          <p:cNvPr id="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mn-cs"/>
              </a:rPr>
              <a:t>用包含排斥原理解</a:t>
            </a:r>
            <a:endParaRPr kumimoji="0" lang="zh-CN" altLang="en-US" sz="36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mn-cs"/>
              </a:rPr>
              <a:t>用包含排斥原理解</a:t>
            </a:r>
            <a:endParaRPr kumimoji="0" lang="zh-CN" altLang="en-US" sz="36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mn-cs"/>
            </a:endParaRPr>
          </a:p>
        </p:txBody>
      </p:sp>
      <p:pic>
        <p:nvPicPr>
          <p:cNvPr id="49156" name="图片 8"/>
          <p:cNvPicPr>
            <a:picLocks noChangeAspect="1"/>
          </p:cNvPicPr>
          <p:nvPr/>
        </p:nvPicPr>
        <p:blipFill>
          <a:blip r:embed="rId1"/>
          <a:stretch>
            <a:fillRect/>
          </a:stretch>
        </p:blipFill>
        <p:spPr>
          <a:xfrm>
            <a:off x="0" y="1722438"/>
            <a:ext cx="9144000" cy="4640262"/>
          </a:xfrm>
          <a:prstGeom prst="rect">
            <a:avLst/>
          </a:prstGeom>
          <a:noFill/>
          <a:ln w="9525">
            <a:noFill/>
          </a:ln>
        </p:spPr>
      </p:pic>
      <p:sp>
        <p:nvSpPr>
          <p:cNvPr id="10" name="椭圆 9"/>
          <p:cNvSpPr/>
          <p:nvPr/>
        </p:nvSpPr>
        <p:spPr>
          <a:xfrm>
            <a:off x="5867400" y="5300663"/>
            <a:ext cx="217488" cy="431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cs"/>
              </a:rPr>
              <a:t>4</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 name="Rectangle 3"/>
          <p:cNvSpPr>
            <a:spLocks noGrp="1"/>
          </p:cNvSpPr>
          <p:nvPr>
            <p:ph type="body" sz="half" idx="1"/>
          </p:nvPr>
        </p:nvSpPr>
        <p:spPr>
          <a:xfrm>
            <a:off x="539750" y="549275"/>
            <a:ext cx="7993063" cy="720725"/>
          </a:xfrm>
        </p:spPr>
        <p:txBody>
          <a:bodyPr vert="horz" wrap="square" lIns="91440" tIns="45720" rIns="91440" bIns="45720" anchor="t" anchorCtr="0"/>
          <a:p>
            <a:pPr eaLnBrk="1" hangingPunct="1">
              <a:buClr>
                <a:schemeClr val="bg2"/>
              </a:buClr>
              <a:buSzPct val="75000"/>
              <a:buFont typeface="Wingdings" panose="05000000000000000000" pitchFamily="2" charset="2"/>
              <a:buNone/>
            </a:pPr>
            <a:r>
              <a:rPr lang="zh-CN" altLang="en-US" sz="3600" b="1" dirty="0">
                <a:solidFill>
                  <a:srgbClr val="003399"/>
                </a:solidFill>
                <a:latin typeface="Times New Roman" panose="02020603050405020304" pitchFamily="18" charset="0"/>
              </a:rPr>
              <a:t>例</a:t>
            </a:r>
            <a:r>
              <a:rPr lang="en-US" altLang="zh-CN" sz="3600" b="1" dirty="0">
                <a:solidFill>
                  <a:srgbClr val="003399"/>
                </a:solidFill>
                <a:latin typeface="Times New Roman" panose="02020603050405020304" pitchFamily="18" charset="0"/>
              </a:rPr>
              <a:t>3 </a:t>
            </a:r>
            <a:r>
              <a:rPr lang="zh-CN" altLang="en-US" sz="3600" b="1" dirty="0">
                <a:solidFill>
                  <a:srgbClr val="003399"/>
                </a:solidFill>
                <a:latin typeface="Times New Roman" panose="02020603050405020304" pitchFamily="18" charset="0"/>
              </a:rPr>
              <a:t>求欧拉函数的值</a:t>
            </a:r>
            <a:r>
              <a:rPr lang="en-US" altLang="zh-CN" sz="3600" b="1" dirty="0">
                <a:solidFill>
                  <a:srgbClr val="003399"/>
                </a:solidFill>
                <a:latin typeface="Times New Roman" panose="02020603050405020304" pitchFamily="18" charset="0"/>
              </a:rPr>
              <a:t>   </a:t>
            </a:r>
            <a:endParaRPr lang="en-US" altLang="zh-CN" sz="3600" b="1" dirty="0">
              <a:solidFill>
                <a:srgbClr val="003399"/>
              </a:solidFill>
              <a:latin typeface="Times New Roman" panose="02020603050405020304" pitchFamily="18" charset="0"/>
            </a:endParaRPr>
          </a:p>
          <a:p>
            <a:pPr eaLnBrk="1" hangingPunct="1">
              <a:buClr>
                <a:schemeClr val="bg2"/>
              </a:buClr>
              <a:buSzPct val="75000"/>
              <a:buFont typeface="Wingdings" panose="05000000000000000000" pitchFamily="2" charset="2"/>
              <a:buNone/>
            </a:pPr>
            <a:endParaRPr lang="en-US" altLang="zh-CN" sz="2400" b="1" dirty="0">
              <a:solidFill>
                <a:schemeClr val="bg2"/>
              </a:solidFill>
              <a:latin typeface="Times New Roman" panose="02020603050405020304" pitchFamily="18" charset="0"/>
            </a:endParaRPr>
          </a:p>
        </p:txBody>
      </p:sp>
      <p:sp>
        <p:nvSpPr>
          <p:cNvPr id="8" name="Text Box 5"/>
          <p:cNvSpPr txBox="1"/>
          <p:nvPr/>
        </p:nvSpPr>
        <p:spPr>
          <a:xfrm>
            <a:off x="539750" y="1412875"/>
            <a:ext cx="8064500" cy="43735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2800" b="1" dirty="0">
                <a:latin typeface="Times New Roman" panose="02020603050405020304" pitchFamily="18" charset="0"/>
              </a:rPr>
              <a:t>欧拉函数：</a:t>
            </a:r>
            <a:r>
              <a:rPr lang="en-US" altLang="zh-CN" sz="2800" dirty="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这里取</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&gt;1</a:t>
            </a:r>
            <a:endParaRPr lang="en-US" altLang="zh-CN" sz="2800" b="1"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表示</a:t>
            </a:r>
            <a:r>
              <a:rPr lang="zh-CN" altLang="en-US" sz="2800" b="1" dirty="0">
                <a:latin typeface="Times New Roman" panose="02020603050405020304" pitchFamily="18" charset="0"/>
                <a:cs typeface="Times New Roman" panose="02020603050405020304" pitchFamily="18" charset="0"/>
              </a:rPr>
              <a:t>小于等于</a:t>
            </a:r>
            <a:r>
              <a:rPr lang="en-US" altLang="zh-CN" sz="2800" b="1" i="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的自然数</a:t>
            </a:r>
            <a:r>
              <a:rPr lang="zh-CN" altLang="zh-CN" sz="2800" b="1" dirty="0">
                <a:latin typeface="Times New Roman" panose="02020603050405020304" pitchFamily="18" charset="0"/>
                <a:cs typeface="Times New Roman" panose="02020603050405020304" pitchFamily="18" charset="0"/>
              </a:rPr>
              <a:t>中与</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互素的数的个数</a:t>
            </a:r>
            <a:r>
              <a:rPr lang="en-US" altLang="zh-CN" sz="2800" b="1"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(12)=4</a:t>
            </a:r>
            <a:r>
              <a:rPr lang="zh-CN" altLang="zh-CN" sz="2800" b="1" dirty="0">
                <a:latin typeface="Times New Roman" panose="02020603050405020304" pitchFamily="18" charset="0"/>
                <a:cs typeface="Times New Roman" panose="02020603050405020304" pitchFamily="18" charset="0"/>
              </a:rPr>
              <a:t>，与</a:t>
            </a:r>
            <a:r>
              <a:rPr lang="en-US" altLang="zh-CN" sz="2800" b="1" dirty="0">
                <a:latin typeface="Times New Roman" panose="02020603050405020304" pitchFamily="18" charset="0"/>
                <a:cs typeface="Times New Roman" panose="02020603050405020304" pitchFamily="18" charset="0"/>
              </a:rPr>
              <a:t>12</a:t>
            </a:r>
            <a:r>
              <a:rPr lang="zh-CN" altLang="zh-CN" sz="2800" b="1" dirty="0">
                <a:latin typeface="Times New Roman" panose="02020603050405020304" pitchFamily="18" charset="0"/>
                <a:cs typeface="Times New Roman" panose="02020603050405020304" pitchFamily="18" charset="0"/>
              </a:rPr>
              <a:t>互素的数有</a:t>
            </a:r>
            <a:r>
              <a:rPr lang="en-US" altLang="zh-CN" sz="2800" b="1" dirty="0">
                <a:latin typeface="Times New Roman" panose="02020603050405020304" pitchFamily="18" charset="0"/>
                <a:cs typeface="Times New Roman" panose="02020603050405020304" pitchFamily="18" charset="0"/>
              </a:rPr>
              <a:t>1, 5, 7, 11.</a:t>
            </a:r>
            <a:endParaRPr lang="en-US" altLang="zh-CN" sz="2800" b="1" dirty="0">
              <a:latin typeface="Times New Roman" panose="02020603050405020304" pitchFamily="18" charset="0"/>
              <a:cs typeface="Times New Roman" panose="02020603050405020304" pitchFamily="18" charset="0"/>
            </a:endParaRPr>
          </a:p>
          <a:p>
            <a:pPr marL="0" lvl="0" indent="0" eaLnBrk="1" hangingPunct="1">
              <a:spcBef>
                <a:spcPts val="1800"/>
              </a:spcBef>
              <a:buClrTx/>
              <a:buSzTx/>
              <a:buFontTx/>
              <a:buNone/>
            </a:pPr>
            <a:r>
              <a:rPr lang="zh-CN" altLang="en-US" sz="2800" b="1" dirty="0">
                <a:latin typeface="Times New Roman" panose="02020603050405020304" pitchFamily="18" charset="0"/>
              </a:rPr>
              <a:t>解：</a:t>
            </a:r>
            <a:r>
              <a:rPr lang="en-US" altLang="zh-CN" sz="2800" dirty="0"/>
              <a:t> </a:t>
            </a:r>
            <a:r>
              <a:rPr lang="en-US" altLang="zh-CN" sz="2800" b="1" i="1" dirty="0">
                <a:latin typeface="Times New Roman" panose="02020603050405020304" pitchFamily="18" charset="0"/>
                <a:cs typeface="Times New Roman" panose="02020603050405020304" pitchFamily="18" charset="0"/>
              </a:rPr>
              <a:t>n </a:t>
            </a:r>
            <a:r>
              <a:rPr lang="en-US" altLang="zh-CN" sz="2800" b="1" dirty="0">
                <a:latin typeface="Times New Roman" panose="02020603050405020304" pitchFamily="18" charset="0"/>
                <a:cs typeface="Times New Roman" panose="02020603050405020304" pitchFamily="18" charset="0"/>
              </a:rPr>
              <a:t>的素因子分解式</a:t>
            </a:r>
            <a:endParaRPr lang="en-US" altLang="zh-CN" sz="2800" b="1"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endParaRPr lang="en-US" altLang="zh-CN" sz="2800" b="1"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endParaRPr lang="en-US" altLang="zh-CN" sz="2800" b="1" i="1"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800" b="1" i="1" dirty="0">
                <a:latin typeface="Times New Roman" panose="02020603050405020304" pitchFamily="18" charset="0"/>
                <a:cs typeface="Times New Roman" panose="02020603050405020304" pitchFamily="18" charset="0"/>
              </a:rPr>
              <a:t>         A</a:t>
            </a:r>
            <a:r>
              <a:rPr lang="en-US" altLang="zh-CN" sz="2800" b="1" i="1" baseline="-25000" dirty="0">
                <a:latin typeface="Times New Roman" panose="02020603050405020304" pitchFamily="18" charset="0"/>
                <a:cs typeface="Times New Roman" panose="02020603050405020304" pitchFamily="18" charset="0"/>
              </a:rPr>
              <a:t>i </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 | </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为小于等于</a:t>
            </a:r>
            <a:r>
              <a:rPr lang="en-US" altLang="zh-CN" sz="2800" b="1" i="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的自然数</a:t>
            </a:r>
            <a:r>
              <a:rPr lang="zh-CN" altLang="zh-CN" sz="2800" b="1" dirty="0">
                <a:latin typeface="Times New Roman" panose="02020603050405020304" pitchFamily="18" charset="0"/>
                <a:cs typeface="Times New Roman" panose="02020603050405020304" pitchFamily="18" charset="0"/>
              </a:rPr>
              <a:t>且</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en-US" altLang="zh-CN" sz="2800" b="1" i="1" baseline="-25000" dirty="0">
                <a:latin typeface="Times New Roman" panose="02020603050405020304" pitchFamily="18" charset="0"/>
                <a:cs typeface="Times New Roman" panose="02020603050405020304" pitchFamily="18" charset="0"/>
              </a:rPr>
              <a:t>i </a:t>
            </a:r>
            <a:r>
              <a:rPr lang="zh-CN" altLang="zh-CN" sz="2800" b="1" dirty="0">
                <a:latin typeface="Times New Roman" panose="02020603050405020304" pitchFamily="18" charset="0"/>
                <a:cs typeface="Times New Roman" panose="02020603050405020304" pitchFamily="18" charset="0"/>
              </a:rPr>
              <a:t>整除</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x </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endParaRPr lang="zh-CN" altLang="zh-CN" sz="2800" b="1"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endParaRPr lang="en-US" altLang="zh-CN" sz="2800" b="1" dirty="0">
              <a:solidFill>
                <a:schemeClr val="bg2"/>
              </a:solidFill>
              <a:latin typeface="Times New Roman" panose="02020603050405020304" pitchFamily="18" charset="0"/>
            </a:endParaRPr>
          </a:p>
        </p:txBody>
      </p:sp>
      <p:sp>
        <p:nvSpPr>
          <p:cNvPr id="50181"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56326" name="Object 1"/>
          <p:cNvGraphicFramePr>
            <a:graphicFrameLocks noChangeAspect="1"/>
          </p:cNvGraphicFramePr>
          <p:nvPr/>
        </p:nvGraphicFramePr>
        <p:xfrm>
          <a:off x="2051050" y="3573463"/>
          <a:ext cx="3043238" cy="647700"/>
        </p:xfrm>
        <a:graphic>
          <a:graphicData uri="http://schemas.openxmlformats.org/presentationml/2006/ole">
            <mc:AlternateContent xmlns:mc="http://schemas.openxmlformats.org/markup-compatibility/2006">
              <mc:Choice xmlns:v="urn:schemas-microsoft-com:vml" Requires="v">
                <p:oleObj spid="_x0000_s3088" name="" r:id="rId1" imgW="1193800" imgH="254000" progId="Equation.3">
                  <p:embed/>
                </p:oleObj>
              </mc:Choice>
              <mc:Fallback>
                <p:oleObj name="" r:id="rId1" imgW="1193800" imgH="254000" progId="Equation.3">
                  <p:embed/>
                  <p:pic>
                    <p:nvPicPr>
                      <p:cNvPr id="0" name="图片 3087"/>
                      <p:cNvPicPr/>
                      <p:nvPr/>
                    </p:nvPicPr>
                    <p:blipFill>
                      <a:blip r:embed="rId2"/>
                      <a:stretch>
                        <a:fillRect/>
                      </a:stretch>
                    </p:blipFill>
                    <p:spPr>
                      <a:xfrm>
                        <a:off x="2051050" y="3573463"/>
                        <a:ext cx="3043238" cy="647700"/>
                      </a:xfrm>
                      <a:prstGeom prst="rect">
                        <a:avLst/>
                      </a:prstGeom>
                      <a:noFill/>
                      <a:ln w="38100">
                        <a:noFill/>
                        <a:miter/>
                      </a:ln>
                    </p:spPr>
                  </p:pic>
                </p:oleObj>
              </mc:Fallback>
            </mc:AlternateContent>
          </a:graphicData>
        </a:graphic>
      </p:graphicFrame>
      <p:sp>
        <p:nvSpPr>
          <p:cNvPr id="50183"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56328" name="Object 3"/>
          <p:cNvGraphicFramePr>
            <a:graphicFrameLocks noChangeAspect="1"/>
          </p:cNvGraphicFramePr>
          <p:nvPr/>
        </p:nvGraphicFramePr>
        <p:xfrm>
          <a:off x="1979613" y="5013325"/>
          <a:ext cx="3660775" cy="576263"/>
        </p:xfrm>
        <a:graphic>
          <a:graphicData uri="http://schemas.openxmlformats.org/presentationml/2006/ole">
            <mc:AlternateContent xmlns:mc="http://schemas.openxmlformats.org/markup-compatibility/2006">
              <mc:Choice xmlns:v="urn:schemas-microsoft-com:vml" Requires="v">
                <p:oleObj spid="_x0000_s3089" name="" r:id="rId3" imgW="1663700" imgH="254000" progId="Equation.3">
                  <p:embed/>
                </p:oleObj>
              </mc:Choice>
              <mc:Fallback>
                <p:oleObj name="" r:id="rId3" imgW="1663700" imgH="254000" progId="Equation.3">
                  <p:embed/>
                  <p:pic>
                    <p:nvPicPr>
                      <p:cNvPr id="0" name="图片 3088"/>
                      <p:cNvPicPr/>
                      <p:nvPr/>
                    </p:nvPicPr>
                    <p:blipFill>
                      <a:blip r:embed="rId4"/>
                      <a:stretch>
                        <a:fillRect/>
                      </a:stretch>
                    </p:blipFill>
                    <p:spPr>
                      <a:xfrm>
                        <a:off x="1979613" y="5013325"/>
                        <a:ext cx="3660775" cy="5762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xEl>
                                              <p:charRg st="0" end="14"/>
                                            </p:txEl>
                                          </p:spTgt>
                                        </p:tgtEl>
                                        <p:attrNameLst>
                                          <p:attrName>style.visibility</p:attrName>
                                        </p:attrNameLst>
                                      </p:cBhvr>
                                      <p:to>
                                        <p:strVal val="visible"/>
                                      </p:to>
                                    </p:set>
                                    <p:anim calcmode="lin" valueType="num">
                                      <p:cBhvr additive="base">
                                        <p:cTn id="7" dur="500" fill="hold"/>
                                        <p:tgtEl>
                                          <p:spTgt spid="7">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328"/>
                                        </p:tgtEl>
                                        <p:attrNameLst>
                                          <p:attrName>style.visibility</p:attrName>
                                        </p:attrNameLst>
                                      </p:cBhvr>
                                      <p:to>
                                        <p:strVal val="visible"/>
                                      </p:to>
                                    </p:set>
                                    <p:anim calcmode="lin" valueType="num">
                                      <p:cBhvr additive="base">
                                        <p:cTn id="13" dur="500" fill="hold"/>
                                        <p:tgtEl>
                                          <p:spTgt spid="56328"/>
                                        </p:tgtEl>
                                        <p:attrNameLst>
                                          <p:attrName>ppt_x</p:attrName>
                                        </p:attrNameLst>
                                      </p:cBhvr>
                                      <p:tavLst>
                                        <p:tav tm="0">
                                          <p:val>
                                            <p:strVal val="0-#ppt_w/2"/>
                                          </p:val>
                                        </p:tav>
                                        <p:tav tm="100000">
                                          <p:val>
                                            <p:strVal val="#ppt_x"/>
                                          </p:val>
                                        </p:tav>
                                      </p:tavLst>
                                    </p:anim>
                                    <p:anim calcmode="lin" valueType="num">
                                      <p:cBhvr additive="base">
                                        <p:cTn id="14" dur="500" fill="hold"/>
                                        <p:tgtEl>
                                          <p:spTgt spid="5632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6326"/>
                                        </p:tgtEl>
                                        <p:attrNameLst>
                                          <p:attrName>style.visibility</p:attrName>
                                        </p:attrNameLst>
                                      </p:cBhvr>
                                      <p:to>
                                        <p:strVal val="visible"/>
                                      </p:to>
                                    </p:set>
                                    <p:anim calcmode="lin" valueType="num">
                                      <p:cBhvr additive="base">
                                        <p:cTn id="17" dur="500" fill="hold"/>
                                        <p:tgtEl>
                                          <p:spTgt spid="56326"/>
                                        </p:tgtEl>
                                        <p:attrNameLst>
                                          <p:attrName>ppt_x</p:attrName>
                                        </p:attrNameLst>
                                      </p:cBhvr>
                                      <p:tavLst>
                                        <p:tav tm="0">
                                          <p:val>
                                            <p:strVal val="0-#ppt_w/2"/>
                                          </p:val>
                                        </p:tav>
                                        <p:tav tm="100000">
                                          <p:val>
                                            <p:strVal val="#ppt_x"/>
                                          </p:val>
                                        </p:tav>
                                      </p:tavLst>
                                    </p:anim>
                                    <p:anim calcmode="lin" valueType="num">
                                      <p:cBhvr additive="base">
                                        <p:cTn id="18" dur="500" fill="hold"/>
                                        <p:tgtEl>
                                          <p:spTgt spid="5632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1203"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1204"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51205" name="Object 3"/>
          <p:cNvGraphicFramePr>
            <a:graphicFrameLocks noChangeAspect="1"/>
          </p:cNvGraphicFramePr>
          <p:nvPr/>
        </p:nvGraphicFramePr>
        <p:xfrm>
          <a:off x="971550" y="620713"/>
          <a:ext cx="3671888" cy="2857500"/>
        </p:xfrm>
        <a:graphic>
          <a:graphicData uri="http://schemas.openxmlformats.org/presentationml/2006/ole">
            <mc:AlternateContent xmlns:mc="http://schemas.openxmlformats.org/markup-compatibility/2006">
              <mc:Choice xmlns:v="urn:schemas-microsoft-com:vml" Requires="v">
                <p:oleObj spid="_x0000_s3087" name="" r:id="rId1" imgW="2019300" imgH="1574800" progId="Equation.3">
                  <p:embed/>
                </p:oleObj>
              </mc:Choice>
              <mc:Fallback>
                <p:oleObj name="" r:id="rId1" imgW="2019300" imgH="1574800" progId="Equation.3">
                  <p:embed/>
                  <p:pic>
                    <p:nvPicPr>
                      <p:cNvPr id="0" name="图片 3086"/>
                      <p:cNvPicPr/>
                      <p:nvPr/>
                    </p:nvPicPr>
                    <p:blipFill>
                      <a:blip r:embed="rId2"/>
                      <a:stretch>
                        <a:fillRect/>
                      </a:stretch>
                    </p:blipFill>
                    <p:spPr>
                      <a:xfrm>
                        <a:off x="971550" y="620713"/>
                        <a:ext cx="3671888" cy="2857500"/>
                      </a:xfrm>
                      <a:prstGeom prst="rect">
                        <a:avLst/>
                      </a:prstGeom>
                      <a:noFill/>
                      <a:ln w="38100">
                        <a:noFill/>
                        <a:miter/>
                      </a:ln>
                    </p:spPr>
                  </p:pic>
                </p:oleObj>
              </mc:Fallback>
            </mc:AlternateContent>
          </a:graphicData>
        </a:graphic>
      </p:graphicFrame>
      <p:sp>
        <p:nvSpPr>
          <p:cNvPr id="51206" name="Rectangle 6"/>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51207" name="Object 5"/>
          <p:cNvGraphicFramePr>
            <a:graphicFrameLocks noChangeAspect="1"/>
          </p:cNvGraphicFramePr>
          <p:nvPr/>
        </p:nvGraphicFramePr>
        <p:xfrm>
          <a:off x="971550" y="3573463"/>
          <a:ext cx="6964363" cy="2951162"/>
        </p:xfrm>
        <a:graphic>
          <a:graphicData uri="http://schemas.openxmlformats.org/presentationml/2006/ole">
            <mc:AlternateContent xmlns:mc="http://schemas.openxmlformats.org/markup-compatibility/2006">
              <mc:Choice xmlns:v="urn:schemas-microsoft-com:vml" Requires="v">
                <p:oleObj spid="_x0000_s3086" name="" r:id="rId3" imgW="3759200" imgH="1600200" progId="Equation.3">
                  <p:embed/>
                </p:oleObj>
              </mc:Choice>
              <mc:Fallback>
                <p:oleObj name="" r:id="rId3" imgW="3759200" imgH="1600200" progId="Equation.3">
                  <p:embed/>
                  <p:pic>
                    <p:nvPicPr>
                      <p:cNvPr id="0" name="图片 3085"/>
                      <p:cNvPicPr/>
                      <p:nvPr/>
                    </p:nvPicPr>
                    <p:blipFill>
                      <a:blip r:embed="rId4"/>
                      <a:stretch>
                        <a:fillRect/>
                      </a:stretch>
                    </p:blipFill>
                    <p:spPr>
                      <a:xfrm>
                        <a:off x="971550" y="3573463"/>
                        <a:ext cx="6964363" cy="2951162"/>
                      </a:xfrm>
                      <a:prstGeom prst="rect">
                        <a:avLst/>
                      </a:prstGeom>
                      <a:noFill/>
                      <a:ln w="38100">
                        <a:noFill/>
                        <a:miter/>
                      </a:ln>
                    </p:spPr>
                  </p:pic>
                </p:oleObj>
              </mc:Fallback>
            </mc:AlternateContent>
          </a:graphicData>
        </a:graphic>
      </p:graphicFrame>
      <p:sp>
        <p:nvSpPr>
          <p:cNvPr id="51208" name="Rectangle 8"/>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xfrm>
            <a:off x="457200" y="457200"/>
            <a:ext cx="8229600" cy="1100138"/>
          </a:xfrm>
        </p:spPr>
        <p:txBody>
          <a:bodyPr vert="horz" wrap="square" lIns="91440" tIns="45720" rIns="91440" bIns="45720" anchor="ctr" anchorCtr="0"/>
          <a:p>
            <a:pPr eaLnBrk="1" hangingPunct="1"/>
            <a:r>
              <a:rPr lang="zh-CN" altLang="en-US" b="1" dirty="0"/>
              <a:t>实例</a:t>
            </a:r>
            <a:endParaRPr lang="zh-CN" altLang="en-US" b="1" dirty="0"/>
          </a:p>
        </p:txBody>
      </p:sp>
      <p:sp>
        <p:nvSpPr>
          <p:cNvPr id="52227" name="文本占位符 2"/>
          <p:cNvSpPr>
            <a:spLocks noGrp="1"/>
          </p:cNvSpPr>
          <p:nvPr>
            <p:ph type="body" sz="half" idx="1"/>
          </p:nvPr>
        </p:nvSpPr>
        <p:spPr>
          <a:xfrm>
            <a:off x="468313" y="1628775"/>
            <a:ext cx="8289925" cy="1879600"/>
          </a:xfrm>
        </p:spPr>
        <p:txBody>
          <a:bodyPr vert="horz" wrap="square" lIns="91440" tIns="45720" rIns="91440" bIns="45720" anchor="t" anchorCtr="0"/>
          <a:p>
            <a:pPr eaLnBrk="1" hangingPunct="1">
              <a:lnSpc>
                <a:spcPts val="4000"/>
              </a:lnSpc>
              <a:buClr>
                <a:schemeClr val="bg2"/>
              </a:buClr>
              <a:buSzPct val="75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小于等于</a:t>
            </a:r>
            <a:r>
              <a:rPr lang="en-US" altLang="zh-CN" sz="2800" b="1" dirty="0">
                <a:latin typeface="Times New Roman" panose="02020603050405020304" pitchFamily="18" charset="0"/>
                <a:cs typeface="Times New Roman" panose="02020603050405020304" pitchFamily="18" charset="0"/>
              </a:rPr>
              <a:t>60</a:t>
            </a:r>
            <a:r>
              <a:rPr lang="zh-CN" altLang="en-US" sz="2800" b="1" dirty="0">
                <a:latin typeface="Times New Roman" panose="02020603050405020304" pitchFamily="18" charset="0"/>
                <a:cs typeface="Times New Roman" panose="02020603050405020304" pitchFamily="18" charset="0"/>
              </a:rPr>
              <a:t>且与</a:t>
            </a:r>
            <a:r>
              <a:rPr lang="en-US" altLang="zh-CN" sz="2800" b="1" dirty="0">
                <a:latin typeface="Times New Roman" panose="02020603050405020304" pitchFamily="18" charset="0"/>
                <a:cs typeface="Times New Roman" panose="02020603050405020304" pitchFamily="18" charset="0"/>
              </a:rPr>
              <a:t>60</a:t>
            </a:r>
            <a:r>
              <a:rPr lang="zh-CN" altLang="zh-CN" sz="2800" b="1" dirty="0">
                <a:latin typeface="Times New Roman" panose="02020603050405020304" pitchFamily="18" charset="0"/>
                <a:cs typeface="Times New Roman" panose="02020603050405020304" pitchFamily="18" charset="0"/>
              </a:rPr>
              <a:t>互素的正整数有</a:t>
            </a:r>
            <a:r>
              <a:rPr lang="en-US" altLang="zh-CN" sz="2800" b="1" dirty="0">
                <a:latin typeface="Times New Roman" panose="02020603050405020304" pitchFamily="18" charset="0"/>
                <a:cs typeface="Times New Roman" panose="02020603050405020304" pitchFamily="18" charset="0"/>
              </a:rPr>
              <a:t> 16 </a:t>
            </a:r>
            <a:r>
              <a:rPr lang="zh-CN" altLang="zh-CN" sz="2800" b="1" dirty="0">
                <a:latin typeface="Times New Roman" panose="02020603050405020304" pitchFamily="18" charset="0"/>
                <a:cs typeface="Times New Roman" panose="02020603050405020304" pitchFamily="18" charset="0"/>
              </a:rPr>
              <a:t>个</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buClr>
                <a:schemeClr val="bg2"/>
              </a:buClr>
              <a:buSzPct val="75000"/>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1,  7,  11,  13,  17,  19,  23,  29, </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buClr>
                <a:schemeClr val="bg2"/>
              </a:buClr>
              <a:buSzPct val="75000"/>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31,  37,  41,  43,  47,  49,  53,  59.</a:t>
            </a:r>
            <a:endParaRPr lang="zh-CN" altLang="en-US" sz="2800" b="1" dirty="0">
              <a:latin typeface="Times New Roman" panose="02020603050405020304" pitchFamily="18" charset="0"/>
              <a:ea typeface="Times New Roman" panose="02020603050405020304" pitchFamily="18" charset="0"/>
            </a:endParaRPr>
          </a:p>
        </p:txBody>
      </p:sp>
      <p:sp>
        <p:nvSpPr>
          <p:cNvPr id="52228"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aphicFrame>
        <p:nvGraphicFramePr>
          <p:cNvPr id="52229" name="Object 2"/>
          <p:cNvGraphicFramePr>
            <a:graphicFrameLocks noChangeAspect="1"/>
          </p:cNvGraphicFramePr>
          <p:nvPr/>
        </p:nvGraphicFramePr>
        <p:xfrm>
          <a:off x="1258888" y="3789363"/>
          <a:ext cx="4716462" cy="2016125"/>
        </p:xfrm>
        <a:graphic>
          <a:graphicData uri="http://schemas.openxmlformats.org/presentationml/2006/ole">
            <mc:AlternateContent xmlns:mc="http://schemas.openxmlformats.org/markup-compatibility/2006">
              <mc:Choice xmlns:v="urn:schemas-microsoft-com:vml" Requires="v">
                <p:oleObj spid="_x0000_s3090" name="" r:id="rId1" imgW="1917065" imgH="812165" progId="Equation.3">
                  <p:embed/>
                </p:oleObj>
              </mc:Choice>
              <mc:Fallback>
                <p:oleObj name="" r:id="rId1" imgW="1917065" imgH="812165" progId="Equation.3">
                  <p:embed/>
                  <p:pic>
                    <p:nvPicPr>
                      <p:cNvPr id="0" name="图片 3089"/>
                      <p:cNvPicPr/>
                      <p:nvPr/>
                    </p:nvPicPr>
                    <p:blipFill>
                      <a:blip r:embed="rId2"/>
                      <a:stretch>
                        <a:fillRect/>
                      </a:stretch>
                    </p:blipFill>
                    <p:spPr>
                      <a:xfrm>
                        <a:off x="1258888" y="3789363"/>
                        <a:ext cx="4716462" cy="2016125"/>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195" name="Rectangle 2"/>
          <p:cNvSpPr>
            <a:spLocks noGrp="1"/>
          </p:cNvSpPr>
          <p:nvPr>
            <p:ph type="title"/>
          </p:nvPr>
        </p:nvSpPr>
        <p:spPr/>
        <p:txBody>
          <a:bodyPr vert="horz" wrap="square" lIns="91440" tIns="45720" rIns="91440" bIns="45720" anchor="ctr" anchorCtr="0"/>
          <a:p>
            <a:pPr eaLnBrk="1" hangingPunct="1"/>
            <a:r>
              <a:rPr lang="zh-CN" altLang="en-US" b="1" dirty="0"/>
              <a:t>康托尔对无限集合的贡献</a:t>
            </a:r>
            <a:endParaRPr lang="zh-CN" altLang="en-US" b="1" dirty="0"/>
          </a:p>
        </p:txBody>
      </p:sp>
      <p:sp>
        <p:nvSpPr>
          <p:cNvPr id="8196" name="Rectangle 3"/>
          <p:cNvSpPr>
            <a:spLocks noGrp="1"/>
          </p:cNvSpPr>
          <p:nvPr>
            <p:ph idx="1"/>
          </p:nvPr>
        </p:nvSpPr>
        <p:spPr>
          <a:xfrm>
            <a:off x="611188" y="1916113"/>
            <a:ext cx="7993062" cy="4400550"/>
          </a:xfrm>
        </p:spPr>
        <p:txBody>
          <a:bodyPr vert="horz" wrap="square" lIns="91440" tIns="45720" rIns="91440" bIns="45720" anchor="t" anchorCtr="0"/>
          <a:p>
            <a:r>
              <a:rPr lang="zh-CN" altLang="en-US" sz="2800" b="1" dirty="0"/>
              <a:t>康托尔进一步证明了一条直线上的点和整个</a:t>
            </a:r>
            <a:r>
              <a:rPr lang="en-US" altLang="zh-CN" sz="2800" b="1" dirty="0"/>
              <a:t>n</a:t>
            </a:r>
            <a:r>
              <a:rPr lang="zh-CN" altLang="en-US" sz="2800" b="1" dirty="0"/>
              <a:t>维空间中的点具有一一对应的关系</a:t>
            </a:r>
            <a:endParaRPr lang="zh-CN" altLang="en-US" sz="2800" b="1" dirty="0"/>
          </a:p>
          <a:p>
            <a:r>
              <a:rPr lang="zh-CN" altLang="en-US" sz="2800" b="1" dirty="0"/>
              <a:t>又引入了基数、序数、超限基数、超限序数等概念，并规定了它们的运算</a:t>
            </a:r>
            <a:endParaRPr lang="zh-CN" altLang="en-US" sz="2800" b="1" dirty="0"/>
          </a:p>
          <a:p>
            <a:pPr lvl="1"/>
            <a:r>
              <a:rPr lang="zh-CN" altLang="en-US" sz="2400" dirty="0"/>
              <a:t>基数（势）的引入描述了集合中元素数量的一种刻画，并规定和区分了不同层次无限集合的基数</a:t>
            </a:r>
            <a:endParaRPr lang="zh-CN" altLang="en-US" sz="2400" dirty="0"/>
          </a:p>
          <a:p>
            <a:r>
              <a:rPr lang="zh-CN" altLang="en-US" sz="2800" b="1" dirty="0"/>
              <a:t>集合论需要严格运用</a:t>
            </a:r>
            <a:r>
              <a:rPr lang="zh-CN" altLang="en-US" sz="2800" b="1" dirty="0">
                <a:solidFill>
                  <a:srgbClr val="003399"/>
                </a:solidFill>
              </a:rPr>
              <a:t>纯理性</a:t>
            </a:r>
            <a:r>
              <a:rPr lang="zh-CN" altLang="en-US" sz="2800" b="1" dirty="0"/>
              <a:t>的论证，其结论</a:t>
            </a:r>
            <a:r>
              <a:rPr lang="zh-CN" altLang="en-US" sz="2800" b="1" dirty="0">
                <a:solidFill>
                  <a:srgbClr val="003399"/>
                </a:solidFill>
              </a:rPr>
              <a:t>不是</a:t>
            </a:r>
            <a:r>
              <a:rPr lang="zh-CN" altLang="en-US" sz="2800" b="1" dirty="0"/>
              <a:t>人的</a:t>
            </a:r>
            <a:r>
              <a:rPr lang="zh-CN" altLang="en-US" sz="2800" b="1" dirty="0">
                <a:solidFill>
                  <a:srgbClr val="003399"/>
                </a:solidFill>
              </a:rPr>
              <a:t>直观和常识</a:t>
            </a:r>
            <a:r>
              <a:rPr lang="zh-CN" altLang="en-US" sz="2800" b="1" dirty="0"/>
              <a:t>所能够掌握的</a:t>
            </a:r>
            <a:endParaRPr lang="zh-CN" altLang="en-US" sz="2800" b="1" dirty="0"/>
          </a:p>
          <a:p>
            <a:r>
              <a:rPr lang="zh-CN" altLang="en-US" sz="2800" b="1" dirty="0"/>
              <a:t>康托尔的朴素集合论成为整个数学的基础</a:t>
            </a:r>
            <a:endParaRPr lang="en-US" altLang="zh-CN" sz="2400" b="1" dirty="0">
              <a:latin typeface="Times New Roman" panose="02020603050405020304" pitchFamily="18" charset="0"/>
              <a:sym typeface="Symbol" panose="05050102010706020507" pitchFamily="18" charset="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219" name="Rectangle 2"/>
          <p:cNvSpPr>
            <a:spLocks noGrp="1"/>
          </p:cNvSpPr>
          <p:nvPr>
            <p:ph type="title"/>
          </p:nvPr>
        </p:nvSpPr>
        <p:spPr/>
        <p:txBody>
          <a:bodyPr vert="horz" wrap="square" lIns="91440" tIns="45720" rIns="91440" bIns="45720" anchor="ctr" anchorCtr="0"/>
          <a:p>
            <a:pPr eaLnBrk="1" hangingPunct="1"/>
            <a:r>
              <a:rPr lang="zh-CN" altLang="en-US" b="1" dirty="0"/>
              <a:t>公理化集合论</a:t>
            </a:r>
            <a:endParaRPr lang="zh-CN" altLang="en-US" b="1" dirty="0"/>
          </a:p>
        </p:txBody>
      </p:sp>
      <p:sp>
        <p:nvSpPr>
          <p:cNvPr id="9220" name="Rectangle 3"/>
          <p:cNvSpPr>
            <a:spLocks noGrp="1"/>
          </p:cNvSpPr>
          <p:nvPr>
            <p:ph idx="1"/>
          </p:nvPr>
        </p:nvSpPr>
        <p:spPr>
          <a:xfrm>
            <a:off x="611188" y="1916113"/>
            <a:ext cx="7993062" cy="4400550"/>
          </a:xfrm>
        </p:spPr>
        <p:txBody>
          <a:bodyPr vert="horz" wrap="square" lIns="91440" tIns="45720" rIns="91440" bIns="45720" anchor="t" anchorCtr="0"/>
          <a:p>
            <a:r>
              <a:rPr lang="zh-CN" altLang="en-US" sz="2800" b="1" dirty="0"/>
              <a:t>但罗素悖论的发现，产生了</a:t>
            </a:r>
            <a:r>
              <a:rPr lang="zh-CN" altLang="en-US" sz="2800" b="1" dirty="0">
                <a:solidFill>
                  <a:srgbClr val="003399"/>
                </a:solidFill>
              </a:rPr>
              <a:t>第三次数学危机</a:t>
            </a:r>
            <a:endParaRPr lang="zh-CN" altLang="en-US" sz="2800" b="1" dirty="0">
              <a:solidFill>
                <a:srgbClr val="003399"/>
              </a:solidFill>
            </a:endParaRPr>
          </a:p>
          <a:p>
            <a:r>
              <a:rPr lang="zh-CN" altLang="en-US" sz="2800" b="1" dirty="0"/>
              <a:t>为了在朴素集合论中消除悖论，人们想了各种办法来限制“</a:t>
            </a:r>
            <a:r>
              <a:rPr lang="zh-CN" altLang="en-US" sz="2800" b="1" dirty="0">
                <a:solidFill>
                  <a:srgbClr val="003399"/>
                </a:solidFill>
              </a:rPr>
              <a:t>病态集合</a:t>
            </a:r>
            <a:r>
              <a:rPr lang="zh-CN" altLang="en-US" sz="2800" b="1" dirty="0"/>
              <a:t>”的产生</a:t>
            </a:r>
            <a:endParaRPr lang="en-US" altLang="zh-CN" sz="2800" b="1" dirty="0"/>
          </a:p>
          <a:p>
            <a:pPr lvl="1"/>
            <a:r>
              <a:rPr lang="zh-CN" altLang="en-US" sz="2400" dirty="0"/>
              <a:t>罗素的</a:t>
            </a:r>
            <a:r>
              <a:rPr lang="zh-CN" altLang="en-US" sz="2400" b="1" dirty="0"/>
              <a:t>“</a:t>
            </a:r>
            <a:r>
              <a:rPr lang="zh-CN" altLang="en-US" sz="2400" dirty="0"/>
              <a:t>类型论</a:t>
            </a:r>
            <a:r>
              <a:rPr lang="zh-CN" altLang="en-US" sz="2400" b="1" dirty="0"/>
              <a:t>”</a:t>
            </a:r>
            <a:r>
              <a:rPr lang="zh-CN" altLang="en-US" sz="2400" dirty="0"/>
              <a:t>，限制集合和元素之间的缠绕</a:t>
            </a:r>
            <a:endParaRPr lang="zh-CN" altLang="en-US" sz="2400" dirty="0"/>
          </a:p>
          <a:p>
            <a:r>
              <a:rPr lang="zh-CN" altLang="en-US" sz="2800" b="1" dirty="0"/>
              <a:t>最成功的是采用希尔伯特公理化思想对朴素集合论进行公理化</a:t>
            </a:r>
            <a:endParaRPr lang="zh-CN" altLang="en-US" sz="2800" b="1" dirty="0"/>
          </a:p>
          <a:p>
            <a:pPr lvl="1"/>
            <a:r>
              <a:rPr lang="zh-CN" altLang="en-US" sz="2400" dirty="0"/>
              <a:t>通过一系列</a:t>
            </a:r>
            <a:r>
              <a:rPr lang="zh-CN" altLang="en-US" sz="2400" dirty="0">
                <a:solidFill>
                  <a:srgbClr val="003399"/>
                </a:solidFill>
              </a:rPr>
              <a:t>公理</a:t>
            </a:r>
            <a:r>
              <a:rPr lang="zh-CN" altLang="en-US" sz="2400" dirty="0"/>
              <a:t>描述集合的性质，并避免产生悖论。</a:t>
            </a:r>
            <a:endParaRPr lang="zh-CN" altLang="en-US" sz="2400" dirty="0"/>
          </a:p>
          <a:p>
            <a:r>
              <a:rPr lang="zh-CN" altLang="en-US" sz="2800" b="1" dirty="0"/>
              <a:t>公理化集合论产生发展以后，普遍认为它给数学提供了一个</a:t>
            </a:r>
            <a:r>
              <a:rPr lang="zh-CN" altLang="en-US" sz="2800" b="1" dirty="0">
                <a:solidFill>
                  <a:srgbClr val="003399"/>
                </a:solidFill>
              </a:rPr>
              <a:t>可靠</a:t>
            </a:r>
            <a:r>
              <a:rPr lang="zh-CN" altLang="en-US" sz="2800" b="1" dirty="0"/>
              <a:t>的基础。</a:t>
            </a:r>
            <a:endParaRPr lang="en-US" altLang="zh-CN" sz="2400" b="1" dirty="0">
              <a:latin typeface="Times New Roman" panose="02020603050405020304" pitchFamily="18" charset="0"/>
              <a:sym typeface="Symbol" panose="05050102010706020507" pitchFamily="18" charset="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243" name="Rectangle 2"/>
          <p:cNvSpPr>
            <a:spLocks noGrp="1"/>
          </p:cNvSpPr>
          <p:nvPr>
            <p:ph type="title"/>
          </p:nvPr>
        </p:nvSpPr>
        <p:spPr/>
        <p:txBody>
          <a:bodyPr vert="horz" wrap="square" lIns="91440" tIns="45720" rIns="91440" bIns="45720" anchor="ctr" anchorCtr="0"/>
          <a:p>
            <a:pPr eaLnBrk="1" hangingPunct="1"/>
            <a:r>
              <a:rPr lang="en-US" altLang="zh-CN" b="1" dirty="0"/>
              <a:t>3.1  </a:t>
            </a:r>
            <a:r>
              <a:rPr lang="zh-CN" altLang="en-US" b="1" dirty="0"/>
              <a:t>集合的基本概念</a:t>
            </a:r>
            <a:endParaRPr lang="zh-CN" altLang="en-US" b="1" dirty="0"/>
          </a:p>
        </p:txBody>
      </p:sp>
      <p:sp>
        <p:nvSpPr>
          <p:cNvPr id="10244" name="Rectangle 3"/>
          <p:cNvSpPr>
            <a:spLocks noGrp="1"/>
          </p:cNvSpPr>
          <p:nvPr>
            <p:ph idx="1"/>
          </p:nvPr>
        </p:nvSpPr>
        <p:spPr/>
        <p:txBody>
          <a:bodyPr vert="horz" wrap="square" lIns="91440" tIns="45720" rIns="91440" bIns="45720" anchor="t" anchorCtr="0"/>
          <a:p>
            <a:pPr eaLnBrk="1" hangingPunct="1"/>
            <a:r>
              <a:rPr lang="en-US" altLang="zh-CN" sz="3400" dirty="0">
                <a:solidFill>
                  <a:srgbClr val="333300"/>
                </a:solidFill>
              </a:rPr>
              <a:t> </a:t>
            </a:r>
            <a:r>
              <a:rPr lang="zh-CN" altLang="en-US" sz="3400" b="1" dirty="0">
                <a:solidFill>
                  <a:srgbClr val="333300"/>
                </a:solidFill>
              </a:rPr>
              <a:t>集合的定义与表示</a:t>
            </a:r>
            <a:endParaRPr lang="zh-CN" altLang="en-US" sz="3400" b="1" dirty="0">
              <a:solidFill>
                <a:srgbClr val="333300"/>
              </a:solidFill>
            </a:endParaRPr>
          </a:p>
          <a:p>
            <a:pPr eaLnBrk="1" hangingPunct="1"/>
            <a:r>
              <a:rPr lang="zh-CN" altLang="en-US" b="1" dirty="0">
                <a:solidFill>
                  <a:srgbClr val="333300"/>
                </a:solidFill>
              </a:rPr>
              <a:t> 集合与元素</a:t>
            </a:r>
            <a:endParaRPr lang="zh-CN" altLang="en-US" b="1" dirty="0">
              <a:solidFill>
                <a:srgbClr val="333300"/>
              </a:solidFill>
            </a:endParaRPr>
          </a:p>
          <a:p>
            <a:pPr eaLnBrk="1" hangingPunct="1"/>
            <a:r>
              <a:rPr lang="zh-CN" altLang="en-US" b="1" dirty="0">
                <a:solidFill>
                  <a:srgbClr val="333300"/>
                </a:solidFill>
              </a:rPr>
              <a:t> 集合之间的关系</a:t>
            </a:r>
            <a:endParaRPr lang="zh-CN" altLang="en-US" b="1" dirty="0">
              <a:solidFill>
                <a:srgbClr val="333300"/>
              </a:solidFill>
            </a:endParaRPr>
          </a:p>
          <a:p>
            <a:pPr eaLnBrk="1" hangingPunct="1"/>
            <a:r>
              <a:rPr lang="zh-CN" altLang="en-US" b="1" dirty="0">
                <a:solidFill>
                  <a:srgbClr val="333300"/>
                </a:solidFill>
              </a:rPr>
              <a:t> 空集</a:t>
            </a:r>
            <a:endParaRPr lang="zh-CN" altLang="en-US" b="1" dirty="0">
              <a:solidFill>
                <a:srgbClr val="333300"/>
              </a:solidFill>
            </a:endParaRPr>
          </a:p>
          <a:p>
            <a:pPr eaLnBrk="1" hangingPunct="1"/>
            <a:r>
              <a:rPr lang="zh-CN" altLang="en-US" b="1" dirty="0">
                <a:solidFill>
                  <a:srgbClr val="333300"/>
                </a:solidFill>
              </a:rPr>
              <a:t> 全集</a:t>
            </a:r>
            <a:endParaRPr lang="zh-CN" altLang="en-US" b="1" dirty="0">
              <a:solidFill>
                <a:srgbClr val="333300"/>
              </a:solidFill>
            </a:endParaRPr>
          </a:p>
          <a:p>
            <a:pPr eaLnBrk="1" hangingPunct="1"/>
            <a:r>
              <a:rPr lang="zh-CN" altLang="en-US" b="1" dirty="0">
                <a:solidFill>
                  <a:srgbClr val="333300"/>
                </a:solidFill>
              </a:rPr>
              <a:t> 幂集</a:t>
            </a:r>
            <a:endParaRPr lang="zh-CN" altLang="en-US" b="1" dirty="0">
              <a:solidFill>
                <a:srgbClr val="333300"/>
              </a:solidFill>
            </a:endParaRPr>
          </a:p>
          <a:p>
            <a:pPr lvl="1" eaLnBrk="1" hangingPunct="1"/>
            <a:endParaRPr lang="zh-CN" altLang="en-US" sz="3200" b="1" dirty="0"/>
          </a:p>
          <a:p>
            <a:pPr lvl="1" eaLnBrk="1" hangingPunct="1"/>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267" name="Rectangle 2"/>
          <p:cNvSpPr>
            <a:spLocks noGrp="1"/>
          </p:cNvSpPr>
          <p:nvPr>
            <p:ph type="title"/>
          </p:nvPr>
        </p:nvSpPr>
        <p:spPr/>
        <p:txBody>
          <a:bodyPr vert="horz" wrap="square" lIns="91440" tIns="45720" rIns="91440" bIns="45720" anchor="ctr" anchorCtr="0"/>
          <a:p>
            <a:pPr eaLnBrk="1" hangingPunct="1"/>
            <a:r>
              <a:rPr lang="zh-CN" altLang="en-US" b="1" dirty="0"/>
              <a:t>集合定义与表示</a:t>
            </a:r>
            <a:endParaRPr lang="zh-CN" altLang="en-US" b="1" dirty="0"/>
          </a:p>
        </p:txBody>
      </p:sp>
      <p:sp>
        <p:nvSpPr>
          <p:cNvPr id="11268" name="Rectangle 4"/>
          <p:cNvSpPr/>
          <p:nvPr/>
        </p:nvSpPr>
        <p:spPr>
          <a:xfrm>
            <a:off x="684213" y="1916113"/>
            <a:ext cx="7920037" cy="4473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400" b="1" dirty="0">
                <a:solidFill>
                  <a:srgbClr val="FF3300"/>
                </a:solidFill>
                <a:latin typeface="Times New Roman" panose="02020603050405020304" pitchFamily="18" charset="0"/>
              </a:rPr>
              <a:t>集合</a:t>
            </a:r>
            <a:r>
              <a:rPr lang="zh-CN" altLang="en-US" sz="2400" b="1" dirty="0">
                <a:solidFill>
                  <a:srgbClr val="333300"/>
                </a:solidFill>
                <a:latin typeface="Times New Roman" panose="02020603050405020304" pitchFamily="18" charset="0"/>
              </a:rPr>
              <a:t>  没有精确的数学定义</a:t>
            </a:r>
            <a:endParaRPr lang="zh-CN" altLang="en-US"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333300"/>
                </a:solidFill>
                <a:latin typeface="Times New Roman" panose="02020603050405020304" pitchFamily="18" charset="0"/>
              </a:rPr>
              <a:t>          理解：一些离散个体组成的全体</a:t>
            </a:r>
            <a:endParaRPr lang="zh-CN" altLang="en-US"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333300"/>
                </a:solidFill>
                <a:latin typeface="Times New Roman" panose="02020603050405020304" pitchFamily="18" charset="0"/>
              </a:rPr>
              <a:t>                      组成集合的个体称为它的元素或成员  </a:t>
            </a:r>
            <a:endParaRPr lang="zh-CN" altLang="en-US"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333300"/>
                </a:solidFill>
                <a:latin typeface="Times New Roman" panose="02020603050405020304" pitchFamily="18" charset="0"/>
              </a:rPr>
              <a:t>集合的表示</a:t>
            </a:r>
            <a:endParaRPr lang="zh-CN" altLang="en-US"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333300"/>
                </a:solidFill>
                <a:latin typeface="Times New Roman" panose="02020603050405020304" pitchFamily="18" charset="0"/>
              </a:rPr>
              <a:t>      </a:t>
            </a:r>
            <a:r>
              <a:rPr lang="zh-CN" altLang="en-US" sz="2400" b="1" dirty="0">
                <a:solidFill>
                  <a:srgbClr val="FF3300"/>
                </a:solidFill>
                <a:latin typeface="Times New Roman" panose="02020603050405020304" pitchFamily="18" charset="0"/>
              </a:rPr>
              <a:t>列元素法</a:t>
            </a:r>
            <a:r>
              <a:rPr lang="zh-CN" altLang="en-US" sz="2400" b="1" dirty="0">
                <a:solidFill>
                  <a:srgbClr val="333300"/>
                </a:solidFill>
                <a:latin typeface="Times New Roman" panose="02020603050405020304" pitchFamily="18" charset="0"/>
              </a:rPr>
              <a:t>   </a:t>
            </a:r>
            <a:r>
              <a:rPr lang="zh-CN" altLang="en-US" sz="2400" b="1" i="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A</a:t>
            </a:r>
            <a:r>
              <a:rPr lang="en-US" altLang="zh-CN" sz="2400" b="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a</a:t>
            </a:r>
            <a:r>
              <a:rPr lang="en-US" altLang="zh-CN" sz="2400" b="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b</a:t>
            </a:r>
            <a:r>
              <a:rPr lang="en-US" altLang="zh-CN" sz="2400" b="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c</a:t>
            </a:r>
            <a:r>
              <a:rPr lang="en-US" altLang="zh-CN" sz="2400" b="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d</a:t>
            </a:r>
            <a:r>
              <a:rPr lang="en-US" altLang="zh-CN" sz="2400" b="1" dirty="0">
                <a:solidFill>
                  <a:srgbClr val="333300"/>
                </a:solidFill>
                <a:latin typeface="Times New Roman" panose="02020603050405020304" pitchFamily="18" charset="0"/>
              </a:rPr>
              <a:t> }</a:t>
            </a:r>
            <a:endParaRPr lang="en-US" altLang="zh-CN"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400" b="1" dirty="0">
                <a:solidFill>
                  <a:srgbClr val="333300"/>
                </a:solidFill>
                <a:latin typeface="Times New Roman" panose="02020603050405020304" pitchFamily="18" charset="0"/>
              </a:rPr>
              <a:t>      </a:t>
            </a:r>
            <a:r>
              <a:rPr lang="zh-CN" altLang="en-US" sz="2400" b="1" dirty="0">
                <a:solidFill>
                  <a:srgbClr val="FF3300"/>
                </a:solidFill>
                <a:latin typeface="Times New Roman" panose="02020603050405020304" pitchFamily="18" charset="0"/>
              </a:rPr>
              <a:t>谓词表示法</a:t>
            </a:r>
            <a:r>
              <a:rPr lang="zh-CN" altLang="en-US" sz="2400" b="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B=</a:t>
            </a:r>
            <a:r>
              <a:rPr lang="en-US" altLang="zh-CN" sz="2400" b="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x | P</a:t>
            </a:r>
            <a:r>
              <a:rPr lang="en-US" altLang="zh-CN" sz="2400" b="1" dirty="0">
                <a:solidFill>
                  <a:srgbClr val="333300"/>
                </a:solidFill>
                <a:latin typeface="Times New Roman" panose="02020603050405020304" pitchFamily="18" charset="0"/>
              </a:rPr>
              <a:t>(</a:t>
            </a:r>
            <a:r>
              <a:rPr lang="en-US" altLang="zh-CN" sz="2400" b="1" i="1" dirty="0">
                <a:solidFill>
                  <a:srgbClr val="333300"/>
                </a:solidFill>
                <a:latin typeface="Times New Roman" panose="02020603050405020304" pitchFamily="18" charset="0"/>
              </a:rPr>
              <a:t>x</a:t>
            </a:r>
            <a:r>
              <a:rPr lang="en-US" altLang="zh-CN" sz="2400" b="1" dirty="0">
                <a:solidFill>
                  <a:srgbClr val="333300"/>
                </a:solidFill>
                <a:latin typeface="Times New Roman" panose="02020603050405020304" pitchFamily="18" charset="0"/>
              </a:rPr>
              <a:t>) }</a:t>
            </a:r>
            <a:endParaRPr lang="en-US" altLang="zh-CN"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400" b="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B </a:t>
            </a:r>
            <a:r>
              <a:rPr lang="zh-CN" altLang="en-US" sz="2400" b="1" dirty="0">
                <a:solidFill>
                  <a:srgbClr val="333300"/>
                </a:solidFill>
                <a:latin typeface="Times New Roman" panose="02020603050405020304" pitchFamily="18" charset="0"/>
              </a:rPr>
              <a:t>由使得 </a:t>
            </a:r>
            <a:r>
              <a:rPr lang="en-US" altLang="zh-CN" sz="2400" b="1" i="1" dirty="0">
                <a:solidFill>
                  <a:srgbClr val="333300"/>
                </a:solidFill>
                <a:latin typeface="Times New Roman" panose="02020603050405020304" pitchFamily="18" charset="0"/>
              </a:rPr>
              <a:t>P</a:t>
            </a:r>
            <a:r>
              <a:rPr lang="en-US" altLang="zh-CN" sz="2400" b="1" dirty="0">
                <a:solidFill>
                  <a:srgbClr val="333300"/>
                </a:solidFill>
                <a:latin typeface="Times New Roman" panose="02020603050405020304" pitchFamily="18" charset="0"/>
              </a:rPr>
              <a:t>(</a:t>
            </a:r>
            <a:r>
              <a:rPr lang="en-US" altLang="zh-CN" sz="2400" b="1" i="1" dirty="0">
                <a:solidFill>
                  <a:srgbClr val="333300"/>
                </a:solidFill>
                <a:latin typeface="Times New Roman" panose="02020603050405020304" pitchFamily="18" charset="0"/>
              </a:rPr>
              <a:t>x</a:t>
            </a:r>
            <a:r>
              <a:rPr lang="en-US" altLang="zh-CN" sz="2400" b="1" dirty="0">
                <a:solidFill>
                  <a:srgbClr val="333300"/>
                </a:solidFill>
                <a:latin typeface="Times New Roman" panose="02020603050405020304" pitchFamily="18" charset="0"/>
              </a:rPr>
              <a:t>) </a:t>
            </a:r>
            <a:r>
              <a:rPr lang="zh-CN" altLang="en-US" sz="2400" b="1" dirty="0">
                <a:solidFill>
                  <a:srgbClr val="333300"/>
                </a:solidFill>
                <a:latin typeface="Times New Roman" panose="02020603050405020304" pitchFamily="18" charset="0"/>
              </a:rPr>
              <a:t>为真的</a:t>
            </a:r>
            <a:r>
              <a:rPr lang="zh-CN" altLang="en-US" sz="2400" b="1" i="1" dirty="0">
                <a:solidFill>
                  <a:srgbClr val="333300"/>
                </a:solidFill>
                <a:latin typeface="Times New Roman" panose="02020603050405020304" pitchFamily="18" charset="0"/>
              </a:rPr>
              <a:t> </a:t>
            </a:r>
            <a:r>
              <a:rPr lang="en-US" altLang="zh-CN" sz="2400" b="1" i="1" dirty="0">
                <a:solidFill>
                  <a:srgbClr val="333300"/>
                </a:solidFill>
                <a:latin typeface="Times New Roman" panose="02020603050405020304" pitchFamily="18" charset="0"/>
              </a:rPr>
              <a:t>x</a:t>
            </a:r>
            <a:r>
              <a:rPr lang="en-US" altLang="zh-CN" sz="2400" b="1" dirty="0">
                <a:solidFill>
                  <a:srgbClr val="333300"/>
                </a:solidFill>
                <a:latin typeface="Times New Roman" panose="02020603050405020304" pitchFamily="18" charset="0"/>
              </a:rPr>
              <a:t> </a:t>
            </a:r>
            <a:r>
              <a:rPr lang="zh-CN" altLang="en-US" sz="2400" b="1" dirty="0">
                <a:solidFill>
                  <a:srgbClr val="333300"/>
                </a:solidFill>
                <a:latin typeface="Times New Roman" panose="02020603050405020304" pitchFamily="18" charset="0"/>
              </a:rPr>
              <a:t>构成              </a:t>
            </a:r>
            <a:endParaRPr lang="zh-CN" altLang="en-US"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333300"/>
                </a:solidFill>
                <a:latin typeface="Times New Roman" panose="02020603050405020304" pitchFamily="18" charset="0"/>
              </a:rPr>
              <a:t>常用数集</a:t>
            </a:r>
            <a:endParaRPr lang="zh-CN" altLang="en-US"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333300"/>
                </a:solidFill>
                <a:latin typeface="Times New Roman" panose="02020603050405020304" pitchFamily="18" charset="0"/>
              </a:rPr>
              <a:t>      </a:t>
            </a:r>
            <a:r>
              <a:rPr lang="en-US" altLang="zh-CN" sz="2400" b="1" i="1" dirty="0">
                <a:solidFill>
                  <a:srgbClr val="FF3300"/>
                </a:solidFill>
                <a:latin typeface="Times New Roman" panose="02020603050405020304" pitchFamily="18" charset="0"/>
              </a:rPr>
              <a:t>N</a:t>
            </a:r>
            <a:r>
              <a:rPr lang="en-US" altLang="zh-CN" sz="2400" b="1" dirty="0">
                <a:solidFill>
                  <a:srgbClr val="FF3300"/>
                </a:solidFill>
                <a:latin typeface="Times New Roman" panose="02020603050405020304" pitchFamily="18" charset="0"/>
              </a:rPr>
              <a:t>, </a:t>
            </a:r>
            <a:r>
              <a:rPr lang="en-US" altLang="zh-CN" sz="2400" b="1" i="1" dirty="0">
                <a:solidFill>
                  <a:srgbClr val="FF3300"/>
                </a:solidFill>
                <a:latin typeface="Times New Roman" panose="02020603050405020304" pitchFamily="18" charset="0"/>
              </a:rPr>
              <a:t>Z</a:t>
            </a:r>
            <a:r>
              <a:rPr lang="en-US" altLang="zh-CN" sz="2400" b="1" dirty="0">
                <a:solidFill>
                  <a:srgbClr val="FF3300"/>
                </a:solidFill>
                <a:latin typeface="Times New Roman" panose="02020603050405020304" pitchFamily="18" charset="0"/>
              </a:rPr>
              <a:t>, </a:t>
            </a:r>
            <a:r>
              <a:rPr lang="en-US" altLang="zh-CN" sz="2400" b="1" i="1" dirty="0">
                <a:solidFill>
                  <a:srgbClr val="FF3300"/>
                </a:solidFill>
                <a:latin typeface="Times New Roman" panose="02020603050405020304" pitchFamily="18" charset="0"/>
              </a:rPr>
              <a:t>Q</a:t>
            </a:r>
            <a:r>
              <a:rPr lang="en-US" altLang="zh-CN" sz="2400" b="1" dirty="0">
                <a:solidFill>
                  <a:srgbClr val="FF3300"/>
                </a:solidFill>
                <a:latin typeface="Times New Roman" panose="02020603050405020304" pitchFamily="18" charset="0"/>
              </a:rPr>
              <a:t>, </a:t>
            </a:r>
            <a:r>
              <a:rPr lang="en-US" altLang="zh-CN" sz="2400" b="1" i="1" dirty="0">
                <a:solidFill>
                  <a:srgbClr val="FF3300"/>
                </a:solidFill>
                <a:latin typeface="Times New Roman" panose="02020603050405020304" pitchFamily="18" charset="0"/>
              </a:rPr>
              <a:t>R</a:t>
            </a:r>
            <a:r>
              <a:rPr lang="en-US" altLang="zh-CN" sz="2400" b="1" dirty="0">
                <a:solidFill>
                  <a:srgbClr val="FF3300"/>
                </a:solidFill>
                <a:latin typeface="Times New Roman" panose="02020603050405020304" pitchFamily="18" charset="0"/>
              </a:rPr>
              <a:t>, </a:t>
            </a:r>
            <a:r>
              <a:rPr lang="en-US" altLang="zh-CN" sz="2400" b="1" i="1" dirty="0">
                <a:solidFill>
                  <a:srgbClr val="FF3300"/>
                </a:solidFill>
                <a:latin typeface="Times New Roman" panose="02020603050405020304" pitchFamily="18" charset="0"/>
              </a:rPr>
              <a:t>C</a:t>
            </a:r>
            <a:r>
              <a:rPr lang="en-US" altLang="zh-CN" sz="2400" b="1" i="1" dirty="0">
                <a:solidFill>
                  <a:srgbClr val="333300"/>
                </a:solidFill>
                <a:latin typeface="Times New Roman" panose="02020603050405020304" pitchFamily="18" charset="0"/>
              </a:rPr>
              <a:t> </a:t>
            </a:r>
            <a:r>
              <a:rPr lang="zh-CN" altLang="en-US" sz="2400" b="1" dirty="0">
                <a:solidFill>
                  <a:srgbClr val="333300"/>
                </a:solidFill>
                <a:latin typeface="Times New Roman" panose="02020603050405020304" pitchFamily="18" charset="0"/>
              </a:rPr>
              <a:t>分别表示自然数、整数、有理数、</a:t>
            </a:r>
            <a:endParaRPr lang="zh-CN" altLang="en-US" sz="2400" b="1" dirty="0">
              <a:solidFill>
                <a:srgbClr val="333300"/>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333300"/>
                </a:solidFill>
                <a:latin typeface="Times New Roman" panose="02020603050405020304" pitchFamily="18" charset="0"/>
              </a:rPr>
              <a:t>     实数和复数集合，注意 </a:t>
            </a:r>
            <a:r>
              <a:rPr lang="en-US" altLang="zh-CN" sz="2400" b="1" dirty="0">
                <a:solidFill>
                  <a:srgbClr val="333300"/>
                </a:solidFill>
                <a:latin typeface="Times New Roman" panose="02020603050405020304" pitchFamily="18" charset="0"/>
              </a:rPr>
              <a:t>0 </a:t>
            </a:r>
            <a:r>
              <a:rPr lang="zh-CN" altLang="en-US" sz="2400" b="1" dirty="0">
                <a:solidFill>
                  <a:srgbClr val="333300"/>
                </a:solidFill>
                <a:latin typeface="Times New Roman" panose="02020603050405020304" pitchFamily="18" charset="0"/>
              </a:rPr>
              <a:t>是自然数</a:t>
            </a:r>
            <a:r>
              <a:rPr lang="en-US" altLang="zh-CN" sz="2400" b="1" dirty="0">
                <a:solidFill>
                  <a:srgbClr val="333300"/>
                </a:solidFill>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4"/>
          <p:cNvSpPr txBox="1">
            <a:spLocks noGrp="1"/>
          </p:cNvSpPr>
          <p:nvPr>
            <p:ph type="sldNum" sz="quarter" idx="11"/>
          </p:nvPr>
        </p:nvSpPr>
        <p:spPr/>
        <p:txBody>
          <a:bodyPr anchor="b" anchorCtr="0"/>
          <a:p>
            <a:pPr mar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291" name="Rectangle 2"/>
          <p:cNvSpPr>
            <a:spLocks noGrp="1"/>
          </p:cNvSpPr>
          <p:nvPr>
            <p:ph type="title"/>
          </p:nvPr>
        </p:nvSpPr>
        <p:spPr/>
        <p:txBody>
          <a:bodyPr vert="horz" wrap="square" lIns="91440" tIns="45720" rIns="91440" bIns="45720" anchor="ctr" anchorCtr="0"/>
          <a:p>
            <a:pPr eaLnBrk="1" hangingPunct="1"/>
            <a:r>
              <a:rPr lang="zh-CN" altLang="en-US" b="1" dirty="0"/>
              <a:t>集合与元素</a:t>
            </a:r>
            <a:endParaRPr lang="zh-CN" altLang="en-US" b="1" dirty="0"/>
          </a:p>
        </p:txBody>
      </p:sp>
      <p:sp>
        <p:nvSpPr>
          <p:cNvPr id="12292" name="Rectangle 3"/>
          <p:cNvSpPr>
            <a:spLocks noGrp="1"/>
          </p:cNvSpPr>
          <p:nvPr>
            <p:ph idx="1"/>
          </p:nvPr>
        </p:nvSpPr>
        <p:spPr>
          <a:xfrm>
            <a:off x="611188" y="1916113"/>
            <a:ext cx="7993062" cy="4400550"/>
          </a:xfrm>
        </p:spPr>
        <p:txBody>
          <a:bodyPr vert="horz" wrap="square" lIns="91440" tIns="45720" rIns="91440" bIns="45720" anchor="t" anchorCtr="0"/>
          <a:p>
            <a:pPr eaLnBrk="1" hangingPunct="1">
              <a:buNone/>
            </a:pPr>
            <a:r>
              <a:rPr lang="zh-CN" altLang="en-US" sz="2800" b="1" dirty="0">
                <a:solidFill>
                  <a:srgbClr val="333300"/>
                </a:solidFill>
              </a:rPr>
              <a:t>元素与集合的关系：隶属关系</a:t>
            </a:r>
            <a:endParaRPr lang="zh-CN" altLang="en-US" sz="2800" b="1" dirty="0">
              <a:solidFill>
                <a:srgbClr val="333300"/>
              </a:solidFill>
            </a:endParaRPr>
          </a:p>
          <a:p>
            <a:pPr eaLnBrk="1" hangingPunct="1">
              <a:buNone/>
            </a:pPr>
            <a:r>
              <a:rPr lang="zh-CN" altLang="en-US" sz="2800" b="1" dirty="0">
                <a:solidFill>
                  <a:srgbClr val="333300"/>
                </a:solidFill>
              </a:rPr>
              <a:t>        属于</a:t>
            </a:r>
            <a:r>
              <a:rPr lang="zh-CN" altLang="en-US" sz="2800" b="1" dirty="0">
                <a:solidFill>
                  <a:srgbClr val="333300"/>
                </a:solidFill>
                <a:sym typeface="Symbol" panose="05050102010706020507" pitchFamily="18" charset="2"/>
              </a:rPr>
              <a:t>，</a:t>
            </a:r>
            <a:r>
              <a:rPr lang="zh-CN" altLang="en-US" sz="2800" b="1" dirty="0">
                <a:solidFill>
                  <a:srgbClr val="333300"/>
                </a:solidFill>
              </a:rPr>
              <a:t>不属于 </a:t>
            </a:r>
            <a:r>
              <a:rPr lang="zh-CN" altLang="en-US" sz="2800" b="1" dirty="0">
                <a:solidFill>
                  <a:srgbClr val="333300"/>
                </a:solidFill>
                <a:sym typeface="Symbol" panose="05050102010706020507" pitchFamily="18" charset="2"/>
              </a:rPr>
              <a:t></a:t>
            </a:r>
            <a:endParaRPr lang="zh-CN" altLang="en-US" sz="2800" b="1" dirty="0">
              <a:solidFill>
                <a:srgbClr val="333300"/>
              </a:solidFill>
            </a:endParaRPr>
          </a:p>
          <a:p>
            <a:pPr eaLnBrk="1" hangingPunct="1">
              <a:buNone/>
            </a:pPr>
            <a:r>
              <a:rPr lang="zh-CN" altLang="en-US" sz="2800" b="1" dirty="0">
                <a:solidFill>
                  <a:schemeClr val="bg2"/>
                </a:solidFill>
              </a:rPr>
              <a:t>实例  </a:t>
            </a:r>
            <a:r>
              <a:rPr lang="zh-CN" altLang="en-US" sz="2800" b="1" i="1" dirty="0">
                <a:solidFill>
                  <a:schemeClr val="bg2"/>
                </a:solidFill>
              </a:rPr>
              <a:t> </a:t>
            </a:r>
            <a:endParaRPr lang="zh-CN" altLang="en-US" sz="2800" b="1" i="1" dirty="0">
              <a:solidFill>
                <a:schemeClr val="bg2"/>
              </a:solidFill>
            </a:endParaRPr>
          </a:p>
          <a:p>
            <a:pPr eaLnBrk="1" hangingPunct="1">
              <a:buNone/>
            </a:pPr>
            <a:r>
              <a:rPr lang="zh-CN" altLang="en-US" sz="2800" b="1" i="1" dirty="0">
                <a:solidFill>
                  <a:schemeClr val="bg2"/>
                </a:solidFill>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 x</a:t>
            </a:r>
            <a:r>
              <a:rPr lang="en-US" altLang="zh-CN" sz="2800" b="1" dirty="0">
                <a:solidFill>
                  <a:schemeClr val="bg2"/>
                </a:solidFill>
                <a:latin typeface="Times New Roman" panose="02020603050405020304" pitchFamily="18" charset="0"/>
                <a:sym typeface="Symbol" panose="05050102010706020507" pitchFamily="18" charset="2"/>
              </a:rPr>
              <a:t>R</a:t>
            </a:r>
            <a:r>
              <a:rPr lang="en-US" altLang="zh-CN" sz="2800" b="1" i="1" dirty="0">
                <a:solidFill>
                  <a:schemeClr val="bg2"/>
                </a:solidFill>
                <a:latin typeface="Times New Roman" panose="02020603050405020304" pitchFamily="18" charset="0"/>
              </a:rPr>
              <a:t>x</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-1=0 }</a:t>
            </a:r>
            <a:r>
              <a:rPr lang="en-US" altLang="zh-CN" sz="2800" b="1" dirty="0">
                <a:solidFill>
                  <a:schemeClr val="bg2"/>
                </a:solidFill>
              </a:rPr>
              <a:t>,  </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={-1,1} </a:t>
            </a:r>
            <a:endParaRPr lang="en-US" altLang="zh-CN" sz="2800" b="1" dirty="0">
              <a:solidFill>
                <a:schemeClr val="bg2"/>
              </a:solidFill>
              <a:latin typeface="Times New Roman" panose="02020603050405020304" pitchFamily="18" charset="0"/>
            </a:endParaRPr>
          </a:p>
          <a:p>
            <a:pPr eaLnBrk="1" hangingPunct="1">
              <a:buNone/>
            </a:pPr>
            <a:r>
              <a:rPr lang="en-US" altLang="zh-CN" sz="2800" b="1" dirty="0">
                <a:solidFill>
                  <a:schemeClr val="bg2"/>
                </a:solidFill>
              </a:rPr>
              <a:t>         </a:t>
            </a:r>
            <a:r>
              <a:rPr lang="en-US" altLang="zh-CN" sz="2800" b="1"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sym typeface="Symbol" panose="05050102010706020507" pitchFamily="18" charset="2"/>
              </a:rPr>
              <a:t>A</a:t>
            </a:r>
            <a:r>
              <a:rPr lang="en-US" altLang="zh-CN" sz="2800" b="1" dirty="0">
                <a:solidFill>
                  <a:schemeClr val="bg2"/>
                </a:solidFill>
                <a:latin typeface="Times New Roman" panose="02020603050405020304" pitchFamily="18" charset="0"/>
                <a:sym typeface="Symbol" panose="05050102010706020507" pitchFamily="18" charset="2"/>
              </a:rPr>
              <a:t>,  2</a:t>
            </a:r>
            <a:r>
              <a:rPr lang="en-US" altLang="zh-CN" sz="2800" b="1" i="1" dirty="0">
                <a:solidFill>
                  <a:schemeClr val="bg2"/>
                </a:solidFill>
                <a:latin typeface="Times New Roman" panose="02020603050405020304" pitchFamily="18" charset="0"/>
              </a:rPr>
              <a:t>A</a:t>
            </a:r>
            <a:endParaRPr lang="en-US" altLang="zh-CN" sz="2800" b="1" i="1" dirty="0">
              <a:solidFill>
                <a:schemeClr val="bg2"/>
              </a:solidFill>
              <a:latin typeface="Times New Roman" panose="02020603050405020304" pitchFamily="18" charset="0"/>
            </a:endParaRPr>
          </a:p>
          <a:p>
            <a:pPr eaLnBrk="1" hangingPunct="1">
              <a:buNone/>
            </a:pPr>
            <a:endParaRPr lang="en-US" altLang="zh-CN" sz="2800" b="1" dirty="0">
              <a:solidFill>
                <a:schemeClr val="bg2"/>
              </a:solidFill>
              <a:latin typeface="Times New Roman" panose="02020603050405020304" pitchFamily="18" charset="0"/>
            </a:endParaRPr>
          </a:p>
          <a:p>
            <a:pPr eaLnBrk="1" hangingPunct="1">
              <a:buNone/>
            </a:pPr>
            <a:r>
              <a:rPr lang="zh-CN" altLang="en-US" sz="2800" b="1" dirty="0">
                <a:latin typeface="Times New Roman" panose="02020603050405020304" pitchFamily="18" charset="0"/>
              </a:rPr>
              <a:t>注意：对于任何集合 </a:t>
            </a:r>
            <a:r>
              <a:rPr lang="en-US" altLang="zh-CN" sz="2800" b="1" i="1" dirty="0">
                <a:latin typeface="Times New Roman" panose="02020603050405020304" pitchFamily="18" charset="0"/>
              </a:rPr>
              <a:t>A </a:t>
            </a:r>
            <a:r>
              <a:rPr lang="zh-CN" altLang="en-US" sz="2800" b="1" dirty="0">
                <a:latin typeface="Times New Roman" panose="02020603050405020304" pitchFamily="18" charset="0"/>
              </a:rPr>
              <a:t>和元素 </a:t>
            </a:r>
            <a:r>
              <a:rPr lang="en-US" altLang="zh-CN" sz="2800" b="1" i="1" dirty="0">
                <a:latin typeface="Times New Roman" panose="02020603050405020304" pitchFamily="18" charset="0"/>
              </a:rPr>
              <a:t>x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可以是集合</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eaLnBrk="1" hangingPunct="1">
              <a:buNone/>
            </a:pP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a:t>
            </a:r>
            <a:r>
              <a:rPr lang="zh-CN" altLang="en-US" sz="2800" b="1" dirty="0">
                <a:latin typeface="Times New Roman" panose="02020603050405020304" pitchFamily="18" charset="0"/>
                <a:sym typeface="Symbol" panose="05050102010706020507" pitchFamily="18" charset="2"/>
              </a:rPr>
              <a:t>和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A </a:t>
            </a:r>
            <a:r>
              <a:rPr lang="zh-CN" altLang="en-US" sz="2800" b="1" dirty="0">
                <a:latin typeface="Times New Roman" panose="02020603050405020304" pitchFamily="18" charset="0"/>
                <a:sym typeface="Symbol" panose="05050102010706020507" pitchFamily="18" charset="2"/>
              </a:rPr>
              <a:t>两者成立其一，且仅成立其一</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sym typeface="Symbol" panose="05050102010706020507" pitchFamily="18" charset="2"/>
            </a:endParaRPr>
          </a:p>
        </p:txBody>
      </p:sp>
    </p:spTree>
  </p:cSld>
  <p:clrMapOvr>
    <a:masterClrMapping/>
  </p:clrMapOvr>
  <p:transition/>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7251</Words>
  <Application>WPS 演示</Application>
  <PresentationFormat/>
  <Paragraphs>672</Paragraphs>
  <Slides>48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15</vt:i4>
      </vt:variant>
      <vt:variant>
        <vt:lpstr>幻灯片标题</vt:lpstr>
      </vt:variant>
      <vt:variant>
        <vt:i4>48</vt:i4>
      </vt:variant>
    </vt:vector>
  </HeadingPairs>
  <TitlesOfParts>
    <vt:vector size="73" baseType="lpstr">
      <vt:lpstr>Arial</vt:lpstr>
      <vt:lpstr>宋体</vt:lpstr>
      <vt:lpstr>Wingdings</vt:lpstr>
      <vt:lpstr>Arial Black</vt:lpstr>
      <vt:lpstr>Times New Roman</vt:lpstr>
      <vt:lpstr>Symbol</vt:lpstr>
      <vt:lpstr>微软雅黑</vt:lpstr>
      <vt:lpstr>Arial Unicode MS</vt:lpstr>
      <vt:lpstr>Lucida Sans Unicode</vt:lpstr>
      <vt:lpstr>1_Pixel</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   集合论</vt:lpstr>
      <vt:lpstr>集合论概念</vt:lpstr>
      <vt:lpstr>集合论与无限</vt:lpstr>
      <vt:lpstr>康托尔对无限集合的贡献</vt:lpstr>
      <vt:lpstr>康托尔对无限集合的贡献</vt:lpstr>
      <vt:lpstr>公理化集合论</vt:lpstr>
      <vt:lpstr>3.1  集合的基本概念</vt:lpstr>
      <vt:lpstr>集合定义与表示</vt:lpstr>
      <vt:lpstr>集合与元素</vt:lpstr>
      <vt:lpstr>隶属关系的层次结构</vt:lpstr>
      <vt:lpstr>集合之间的关系</vt:lpstr>
      <vt:lpstr>空集与全集</vt:lpstr>
      <vt:lpstr>幂集</vt:lpstr>
      <vt:lpstr>3.2  集合的基本运算</vt:lpstr>
      <vt:lpstr>集合基本运算的定义</vt:lpstr>
      <vt:lpstr>文氏图表示</vt:lpstr>
      <vt:lpstr>关于运算的说明</vt:lpstr>
      <vt:lpstr> F:一年级大学生的集合             S：二年级大学生的集合  R：计算机系学生的集合           M：数学系学生的集合  T：选修离散数学的学生的集合  L：爱好文学学生的集合            P：爱好体育运动学生的集合</vt:lpstr>
      <vt:lpstr>PowerPoint 演示文稿</vt:lpstr>
      <vt:lpstr>集合运算的算律</vt:lpstr>
      <vt:lpstr>集合运算的算律（续）</vt:lpstr>
      <vt:lpstr>集合包含或相等的证明方法</vt:lpstr>
      <vt:lpstr>命题演算法证 XY</vt:lpstr>
      <vt:lpstr>包含传递法证 XY</vt:lpstr>
      <vt:lpstr>利用包含的等价条件证 XY</vt:lpstr>
      <vt:lpstr>反证法证 XY</vt:lpstr>
      <vt:lpstr>利用已知包含式并交运算</vt:lpstr>
      <vt:lpstr>命题演算法证明X=Y</vt:lpstr>
      <vt:lpstr>等式替换证明X=Y</vt:lpstr>
      <vt:lpstr>反证法证明X=Y</vt:lpstr>
      <vt:lpstr>PowerPoint 演示文稿</vt:lpstr>
      <vt:lpstr>PowerPoint 演示文稿</vt:lpstr>
      <vt:lpstr>集合运算法证明X=Y</vt:lpstr>
      <vt:lpstr>3.3 集合中元素的计数</vt:lpstr>
      <vt:lpstr>集合的基数与有穷集合</vt:lpstr>
      <vt:lpstr>包含排斥原理（容斥原理）</vt:lpstr>
      <vt:lpstr>证明</vt:lpstr>
      <vt:lpstr>证明（续）</vt:lpstr>
      <vt:lpstr>PowerPoint 演示文稿</vt:lpstr>
      <vt:lpstr>PowerPoint 演示文稿</vt:lpstr>
      <vt:lpstr>PowerPoint 演示文稿</vt:lpstr>
      <vt:lpstr>文氏图法</vt:lpstr>
      <vt:lpstr>PowerPoint 演示文稿</vt:lpstr>
      <vt:lpstr>用包含排斥原理解</vt:lpstr>
      <vt:lpstr>用包含排斥原理解</vt:lpstr>
      <vt:lpstr>PowerPoint 演示文稿</vt:lpstr>
      <vt:lpstr>PowerPoint 演示文稿</vt:lpstr>
      <vt:lpstr>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芬迪</cp:lastModifiedBy>
  <cp:revision>88</cp:revision>
  <dcterms:created xsi:type="dcterms:W3CDTF">2004-11-29T12:10:00Z</dcterms:created>
  <dcterms:modified xsi:type="dcterms:W3CDTF">2021-06-12T06:22:50Z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y fmtid="{D5CDD505-2E9C-101B-9397-08002B2CF9AE}" pid="3" name="ICV">
    <vt:lpwstr>97A42452418F422A992015E0B127FC71</vt:lpwstr>
  </property>
  <property fmtid="{D5CDD505-2E9C-101B-9397-08002B2CF9AE}" pid="4" name="KSOProductBuildVer">
    <vt:lpwstr>2052-11.1.0.10577</vt:lpwstr>
  </property>
</Properties>
</file>