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4" r:id="rId3"/>
    <p:sldId id="365" r:id="rId4"/>
    <p:sldId id="367" r:id="rId5"/>
    <p:sldId id="257" r:id="rId6"/>
    <p:sldId id="307" r:id="rId7"/>
    <p:sldId id="308" r:id="rId8"/>
    <p:sldId id="309" r:id="rId9"/>
    <p:sldId id="368" r:id="rId10"/>
    <p:sldId id="369" r:id="rId11"/>
    <p:sldId id="310" r:id="rId12"/>
    <p:sldId id="311" r:id="rId13"/>
    <p:sldId id="312" r:id="rId14"/>
    <p:sldId id="297" r:id="rId15"/>
    <p:sldId id="313" r:id="rId16"/>
    <p:sldId id="370" r:id="rId17"/>
    <p:sldId id="314" r:id="rId18"/>
    <p:sldId id="261" r:id="rId19"/>
    <p:sldId id="298" r:id="rId20"/>
    <p:sldId id="299" r:id="rId21"/>
    <p:sldId id="300" r:id="rId22"/>
    <p:sldId id="371" r:id="rId23"/>
    <p:sldId id="318" r:id="rId24"/>
    <p:sldId id="320" r:id="rId25"/>
    <p:sldId id="372" r:id="rId26"/>
    <p:sldId id="373" r:id="rId27"/>
    <p:sldId id="301" r:id="rId28"/>
    <p:sldId id="302" r:id="rId29"/>
    <p:sldId id="322" r:id="rId30"/>
    <p:sldId id="323" r:id="rId31"/>
    <p:sldId id="324" r:id="rId32"/>
    <p:sldId id="303" r:id="rId33"/>
    <p:sldId id="325" r:id="rId34"/>
    <p:sldId id="304" r:id="rId35"/>
    <p:sldId id="305" r:id="rId36"/>
    <p:sldId id="306" r:id="rId37"/>
    <p:sldId id="327" r:id="rId38"/>
    <p:sldId id="328" r:id="rId39"/>
    <p:sldId id="333" r:id="rId40"/>
    <p:sldId id="329" r:id="rId41"/>
    <p:sldId id="364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99"/>
    <a:srgbClr val="FF0000"/>
    <a:srgbClr val="0033CC"/>
    <a:srgbClr val="00CC99"/>
    <a:srgbClr val="FFFF00"/>
    <a:srgbClr val="0000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343"/>
    <p:restoredTop sz="94660"/>
  </p:normalViewPr>
  <p:slideViewPr>
    <p:cSldViewPr showGuides="1">
      <p:cViewPr varScale="1">
        <p:scale>
          <a:sx n="81" d="100"/>
          <a:sy n="81" d="100"/>
        </p:scale>
        <p:origin x="1410" y="9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EA884A-6BC1-4303-AF5E-549F8E7023F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518F5F-8813-4DA2-B6F0-8D55771712B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0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C34CA6D-82CF-4948-A708-96AF539F78B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0"/>
            <a:ext cx="21018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0"/>
            <a:ext cx="615632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33400" y="1600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495800" y="1600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495800" y="3733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33400" y="1600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495800" y="1600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8101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4810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0328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032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302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37306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1636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9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C2C08F-589C-46F9-A344-0782E95ABBE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2.xml"/><Relationship Id="rId4" Type="http://schemas.openxmlformats.org/officeDocument/2006/relationships/oleObject" Target="../embeddings/oleObject13.bin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png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31.xml"/><Relationship Id="rId1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png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png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代数系统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09700"/>
            <a:ext cx="8229600" cy="4191000"/>
          </a:xfrm>
          <a:ln/>
        </p:spPr>
        <p:txBody>
          <a:bodyPr vert="horz" wrap="square" lIns="91440" tIns="45720" rIns="91440" bIns="45720" anchor="t" anchorCtr="0"/>
          <a:p>
            <a:pPr marL="485775" indent="-271145" eaLnBrk="1" hangingPunct="1">
              <a:lnSpc>
                <a:spcPct val="125000"/>
              </a:lnSpc>
              <a:spcAft>
                <a:spcPct val="2000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r>
              <a:rPr lang="zh-CN" altLang="en-US" sz="3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第六章	格和布尔代数</a:t>
            </a:r>
            <a:endParaRPr lang="zh-CN" altLang="en-US" sz="3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§1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§2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分配格	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§3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有补格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2598738"/>
            <a:ext cx="360363" cy="284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6387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" dur="indefinite"/>
                                        <p:tgtEl>
                                          <p:spTgt spid="16387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6387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" dur="indefinite"/>
                                        <p:tgtEl>
                                          <p:spTgt spid="16387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0" name="Rectangle 1027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752600"/>
            <a:ext cx="8077200" cy="4572000"/>
          </a:xfrm>
          <a:ln/>
        </p:spPr>
        <p:txBody>
          <a:bodyPr vert="horz" wrap="square" lIns="91440" tIns="45720" rIns="91440" bIns="45720" anchor="t" anchorCtr="0"/>
          <a:p>
            <a:pPr marL="987425" indent="-987425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是一个格，如果在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上定义两个二元运算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∨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，使得对于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a,bA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987425" indent="-987425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等于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的最小上界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(LUB)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987425" indent="-987425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等于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的最大下界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(GLB)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987425" indent="-987425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则称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&lt;A,∨,∧&gt;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为由格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所诱导的代数系统。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987425" indent="-98742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二元运算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∨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分别称为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并运算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交运算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87425" indent="-987425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4" name="Rectangle 1027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447800"/>
            <a:ext cx="8305800" cy="4953000"/>
          </a:xfrm>
          <a:ln/>
        </p:spPr>
        <p:txBody>
          <a:bodyPr vert="horz" wrap="square" lIns="91440" tIns="45720" rIns="91440" bIns="45720" anchor="t" anchorCtr="0"/>
          <a:p>
            <a:pPr marL="1341755" indent="-114808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例：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1. &lt; 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| &gt;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341755" indent="-114808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341755" indent="-114808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341755" indent="-114808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2.  &lt;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，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341755" indent="-114808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341755" indent="-114808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341755" indent="-114808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3. &lt;A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，≤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341755" indent="-114808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8612" name="Text Box 1028"/>
          <p:cNvSpPr txBox="1"/>
          <p:nvPr/>
        </p:nvSpPr>
        <p:spPr>
          <a:xfrm>
            <a:off x="990600" y="1905000"/>
            <a:ext cx="70866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，∨，∧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   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：最小公倍数（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lcm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      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∧：最大公约数（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gcd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8613" name="Text Box 1029"/>
          <p:cNvSpPr txBox="1"/>
          <p:nvPr/>
        </p:nvSpPr>
        <p:spPr>
          <a:xfrm>
            <a:off x="1066800" y="3429000"/>
            <a:ext cx="67818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&lt;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，∨，∧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  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：集合的并∪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   ∧：集合的交∩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8614" name="Text Box 1030"/>
          <p:cNvSpPr txBox="1">
            <a:spLocks noChangeArrowheads="1"/>
          </p:cNvSpPr>
          <p:nvPr/>
        </p:nvSpPr>
        <p:spPr bwMode="auto">
          <a:xfrm>
            <a:off x="1676400" y="4876800"/>
            <a:ext cx="59436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&lt; A</a:t>
            </a:r>
            <a:r>
              <a:rPr kumimoji="1" lang="zh-CN" altLang="en-US" sz="26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，∨，∧ </a:t>
            </a:r>
            <a:r>
              <a:rPr kumimoji="1" lang="en-US" altLang="zh-CN" sz="26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zh-CN" altLang="en-US" sz="26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kumimoji="1" lang="en-US" altLang="zh-CN" sz="26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:  </a:t>
            </a:r>
            <a:r>
              <a:rPr kumimoji="1" lang="en-US" altLang="zh-CN" sz="2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26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1,2,3,4,5</a:t>
            </a:r>
            <a:r>
              <a:rPr kumimoji="1" lang="en-US" altLang="zh-CN" sz="2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1" lang="en-US" altLang="zh-CN" sz="26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en-US" altLang="zh-CN" sz="2600" b="1" kern="1200" cap="none" spc="0" normalizeH="0" baseline="0" noProof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R="0" defTabSz="914400"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a∨b = max(a,b)</a:t>
            </a:r>
            <a:endParaRPr kumimoji="1" lang="en-US" altLang="zh-CN" sz="2600" b="1" kern="1200" cap="none" spc="0" normalizeH="0" baseline="0" noProof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R="0" defTabSz="914400"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6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a∧b = min(a,b)</a:t>
            </a:r>
            <a:endParaRPr kumimoji="1" lang="en-US" altLang="zh-CN" kern="1200" cap="none" spc="0" normalizeH="0" baseline="0" noProof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68613" grpId="0"/>
      <p:bldP spid="686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Rectangle 205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8" name="Rectangle 2051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371600"/>
            <a:ext cx="8305800" cy="1905000"/>
          </a:xfrm>
          <a:ln/>
        </p:spPr>
        <p:txBody>
          <a:bodyPr vert="horz" wrap="square" lIns="91440" tIns="45720" rIns="91440" bIns="45720" anchor="t" anchorCtr="0"/>
          <a:p>
            <a:pPr marL="1341755" indent="-114808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 4.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nI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={x | xI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(x|n)},    &lt;I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 |&gt;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为格，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341755" indent="-114808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n=20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20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={1,2,4,5,10,20}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&lt;I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20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 |&gt;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如图：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6389" name="Group 2081"/>
          <p:cNvGrpSpPr/>
          <p:nvPr/>
        </p:nvGrpSpPr>
        <p:grpSpPr>
          <a:xfrm>
            <a:off x="3048000" y="2346325"/>
            <a:ext cx="2667000" cy="2667000"/>
            <a:chOff x="1920" y="1584"/>
            <a:chExt cx="1680" cy="1680"/>
          </a:xfrm>
        </p:grpSpPr>
        <p:grpSp>
          <p:nvGrpSpPr>
            <p:cNvPr id="16391" name="Group 2080"/>
            <p:cNvGrpSpPr/>
            <p:nvPr/>
          </p:nvGrpSpPr>
          <p:grpSpPr>
            <a:xfrm>
              <a:off x="1920" y="1584"/>
              <a:ext cx="1680" cy="1437"/>
              <a:chOff x="1920" y="1584"/>
              <a:chExt cx="1680" cy="1437"/>
            </a:xfrm>
          </p:grpSpPr>
          <p:grpSp>
            <p:nvGrpSpPr>
              <p:cNvPr id="16393" name="Group 2079"/>
              <p:cNvGrpSpPr/>
              <p:nvPr/>
            </p:nvGrpSpPr>
            <p:grpSpPr>
              <a:xfrm>
                <a:off x="2225" y="1881"/>
                <a:ext cx="795" cy="1140"/>
                <a:chOff x="2225" y="1881"/>
                <a:chExt cx="795" cy="1140"/>
              </a:xfrm>
            </p:grpSpPr>
            <p:sp>
              <p:nvSpPr>
                <p:cNvPr id="16399" name="AutoShape 2070"/>
                <p:cNvSpPr/>
                <p:nvPr/>
              </p:nvSpPr>
              <p:spPr>
                <a:xfrm rot="5400000">
                  <a:off x="2052" y="2053"/>
                  <a:ext cx="1140" cy="795"/>
                </a:xfrm>
                <a:prstGeom prst="hexagon">
                  <a:avLst>
                    <a:gd name="adj" fmla="val 35849"/>
                    <a:gd name="vf" fmla="val 11547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16400" name="Line 2071"/>
                <p:cNvSpPr/>
                <p:nvPr/>
              </p:nvSpPr>
              <p:spPr>
                <a:xfrm flipH="1">
                  <a:off x="2225" y="2167"/>
                  <a:ext cx="786" cy="56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394" name="Text Box 2072"/>
              <p:cNvSpPr txBox="1"/>
              <p:nvPr/>
            </p:nvSpPr>
            <p:spPr>
              <a:xfrm>
                <a:off x="2378" y="1584"/>
                <a:ext cx="611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20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395" name="Text Box 2073"/>
              <p:cNvSpPr txBox="1"/>
              <p:nvPr/>
            </p:nvSpPr>
            <p:spPr>
              <a:xfrm>
                <a:off x="2989" y="1979"/>
                <a:ext cx="458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10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396" name="Text Box 2074"/>
              <p:cNvSpPr txBox="1"/>
              <p:nvPr/>
            </p:nvSpPr>
            <p:spPr>
              <a:xfrm>
                <a:off x="1920" y="1979"/>
                <a:ext cx="458" cy="3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397" name="Text Box 2075"/>
              <p:cNvSpPr txBox="1"/>
              <p:nvPr/>
            </p:nvSpPr>
            <p:spPr>
              <a:xfrm>
                <a:off x="1920" y="2572"/>
                <a:ext cx="458" cy="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398" name="Text Box 2076"/>
              <p:cNvSpPr txBox="1"/>
              <p:nvPr/>
            </p:nvSpPr>
            <p:spPr>
              <a:xfrm>
                <a:off x="2989" y="2574"/>
                <a:ext cx="611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392" name="Text Box 2077"/>
            <p:cNvSpPr txBox="1"/>
            <p:nvPr/>
          </p:nvSpPr>
          <p:spPr>
            <a:xfrm>
              <a:off x="2531" y="2968"/>
              <a:ext cx="458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390" name="Text Box 2078"/>
          <p:cNvSpPr txBox="1"/>
          <p:nvPr/>
        </p:nvSpPr>
        <p:spPr>
          <a:xfrm>
            <a:off x="762000" y="4705350"/>
            <a:ext cx="7848600" cy="1441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6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x∨y=lcm(x,y) , x∧y=gcd(x,y)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60000"/>
              </a:lnSpc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，∨，∧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是由格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&lt;I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,|&gt;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所诱导的代数系统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524000"/>
            <a:ext cx="8077200" cy="4800600"/>
          </a:xfrm>
          <a:ln/>
        </p:spPr>
        <p:txBody>
          <a:bodyPr vert="horz" wrap="square" lIns="91440" tIns="45720" rIns="91440" bIns="45720" anchor="t" anchorCtr="0"/>
          <a:p>
            <a:pPr marL="1052830" indent="-859155" eaLnBrk="1" hangingPunct="1">
              <a:lnSpc>
                <a:spcPct val="12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二、子格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052830" indent="-859155" eaLnBrk="1" hangingPunct="1">
              <a:lnSpc>
                <a:spcPct val="12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是一个格，由格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所诱导的代数系统为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∨, ∧&gt;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，设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BA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B≠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，如果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中的这两个运算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∨和∧关于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是封闭的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&lt;B,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子格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1052830" indent="-859155" eaLnBrk="1" hangingPunct="1">
              <a:lnSpc>
                <a:spcPct val="12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注意：与子群概念的异同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71753" name="Group 73"/>
          <p:cNvGrpSpPr/>
          <p:nvPr/>
        </p:nvGrpSpPr>
        <p:grpSpPr>
          <a:xfrm>
            <a:off x="5715000" y="1981200"/>
            <a:ext cx="3200400" cy="3368675"/>
            <a:chOff x="3744" y="768"/>
            <a:chExt cx="2016" cy="2122"/>
          </a:xfrm>
        </p:grpSpPr>
        <p:graphicFrame>
          <p:nvGraphicFramePr>
            <p:cNvPr id="18475" name="Object 74"/>
            <p:cNvGraphicFramePr>
              <a:graphicFrameLocks noChangeAspect="1"/>
            </p:cNvGraphicFramePr>
            <p:nvPr/>
          </p:nvGraphicFramePr>
          <p:xfrm>
            <a:off x="3840" y="1008"/>
            <a:ext cx="1920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609725" imgH="1609725" progId="Paint.Picture">
                    <p:embed/>
                  </p:oleObj>
                </mc:Choice>
                <mc:Fallback>
                  <p:oleObj name="" r:id="rId1" imgW="1609725" imgH="1609725" progId="Paint.Picture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0" y="1008"/>
                          <a:ext cx="1920" cy="18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6" name="Group 75"/>
            <p:cNvGrpSpPr/>
            <p:nvPr/>
          </p:nvGrpSpPr>
          <p:grpSpPr>
            <a:xfrm>
              <a:off x="3744" y="768"/>
              <a:ext cx="1920" cy="2122"/>
              <a:chOff x="3744" y="768"/>
              <a:chExt cx="1920" cy="2122"/>
            </a:xfrm>
          </p:grpSpPr>
          <p:grpSp>
            <p:nvGrpSpPr>
              <p:cNvPr id="18477" name="Group 76"/>
              <p:cNvGrpSpPr/>
              <p:nvPr/>
            </p:nvGrpSpPr>
            <p:grpSpPr>
              <a:xfrm>
                <a:off x="3744" y="768"/>
                <a:ext cx="1920" cy="1680"/>
                <a:chOff x="1620" y="2688"/>
                <a:chExt cx="2700" cy="2340"/>
              </a:xfrm>
            </p:grpSpPr>
            <p:sp>
              <p:nvSpPr>
                <p:cNvPr id="18483" name="Text Box 77"/>
                <p:cNvSpPr txBox="1"/>
                <p:nvPr/>
              </p:nvSpPr>
              <p:spPr>
                <a:xfrm>
                  <a:off x="1800" y="4404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{a}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84" name="Text Box 78"/>
                <p:cNvSpPr txBox="1"/>
                <p:nvPr/>
              </p:nvSpPr>
              <p:spPr>
                <a:xfrm>
                  <a:off x="3420" y="4248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  {c}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85" name="Text Box 79"/>
                <p:cNvSpPr txBox="1"/>
                <p:nvPr/>
              </p:nvSpPr>
              <p:spPr>
                <a:xfrm>
                  <a:off x="2520" y="4404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86" name="Text Box 80"/>
                <p:cNvSpPr txBox="1"/>
                <p:nvPr/>
              </p:nvSpPr>
              <p:spPr>
                <a:xfrm>
                  <a:off x="3420" y="3624"/>
                  <a:ext cx="90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  {b,c}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87" name="Text Box 81"/>
                <p:cNvSpPr txBox="1"/>
                <p:nvPr/>
              </p:nvSpPr>
              <p:spPr>
                <a:xfrm>
                  <a:off x="2340" y="3624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{a,c}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88" name="Text Box 82"/>
                <p:cNvSpPr txBox="1"/>
                <p:nvPr/>
              </p:nvSpPr>
              <p:spPr>
                <a:xfrm>
                  <a:off x="1620" y="3624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{a,b}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89" name="Text Box 83"/>
                <p:cNvSpPr txBox="1"/>
                <p:nvPr/>
              </p:nvSpPr>
              <p:spPr>
                <a:xfrm>
                  <a:off x="2520" y="2688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b="1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{a, b, c}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78" name="Rectangle 84"/>
              <p:cNvSpPr/>
              <p:nvPr/>
            </p:nvSpPr>
            <p:spPr>
              <a:xfrm>
                <a:off x="4512" y="264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φ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9" name="Line 85"/>
              <p:cNvSpPr/>
              <p:nvPr/>
            </p:nvSpPr>
            <p:spPr>
              <a:xfrm>
                <a:off x="4224" y="1680"/>
                <a:ext cx="432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80" name="Line 86"/>
              <p:cNvSpPr/>
              <p:nvPr/>
            </p:nvSpPr>
            <p:spPr>
              <a:xfrm flipV="1">
                <a:off x="4656" y="1680"/>
                <a:ext cx="528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81" name="Text Box 87"/>
              <p:cNvSpPr txBox="1"/>
              <p:nvPr/>
            </p:nvSpPr>
            <p:spPr>
              <a:xfrm>
                <a:off x="4656" y="2102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{b}</a:t>
                </a:r>
                <a:endParaRPr lang="en-US" altLang="zh-CN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82" name="Line 88"/>
              <p:cNvSpPr/>
              <p:nvPr/>
            </p:nvSpPr>
            <p:spPr>
              <a:xfrm>
                <a:off x="4656" y="2208"/>
                <a:ext cx="48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8436" name="Text Box 48"/>
          <p:cNvSpPr txBox="1"/>
          <p:nvPr/>
        </p:nvSpPr>
        <p:spPr>
          <a:xfrm>
            <a:off x="457200" y="4114800"/>
            <a:ext cx="56388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latin typeface="Times New Roman" panose="02020603050405020304" pitchFamily="18" charset="0"/>
              </a:rPr>
              <a:t> &gt;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latin typeface="Times New Roman" panose="02020603050405020304" pitchFamily="18" charset="0"/>
              </a:rPr>
              <a:t> &gt;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latin typeface="Times New Roman" panose="02020603050405020304" pitchFamily="18" charset="0"/>
              </a:rPr>
              <a:t> &gt;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Rectangle 5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6-1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1735" name="Group 55"/>
          <p:cNvGrpSpPr/>
          <p:nvPr/>
        </p:nvGrpSpPr>
        <p:grpSpPr>
          <a:xfrm>
            <a:off x="5715000" y="1981200"/>
            <a:ext cx="3200400" cy="3368675"/>
            <a:chOff x="3744" y="768"/>
            <a:chExt cx="2016" cy="2122"/>
          </a:xfrm>
        </p:grpSpPr>
        <p:graphicFrame>
          <p:nvGraphicFramePr>
            <p:cNvPr id="18460" name="Object 25"/>
            <p:cNvGraphicFramePr>
              <a:graphicFrameLocks noChangeAspect="1"/>
            </p:cNvGraphicFramePr>
            <p:nvPr/>
          </p:nvGraphicFramePr>
          <p:xfrm>
            <a:off x="3840" y="1008"/>
            <a:ext cx="1920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609725" imgH="1609725" progId="Paint.Picture">
                    <p:embed/>
                  </p:oleObj>
                </mc:Choice>
                <mc:Fallback>
                  <p:oleObj name="" r:id="rId3" imgW="1609725" imgH="1609725" progId="Paint.Picture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0" y="1008"/>
                          <a:ext cx="1920" cy="18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61" name="Group 54"/>
            <p:cNvGrpSpPr/>
            <p:nvPr/>
          </p:nvGrpSpPr>
          <p:grpSpPr>
            <a:xfrm>
              <a:off x="3744" y="768"/>
              <a:ext cx="1920" cy="2122"/>
              <a:chOff x="3744" y="768"/>
              <a:chExt cx="1920" cy="2122"/>
            </a:xfrm>
          </p:grpSpPr>
          <p:grpSp>
            <p:nvGrpSpPr>
              <p:cNvPr id="18462" name="Group 34"/>
              <p:cNvGrpSpPr/>
              <p:nvPr/>
            </p:nvGrpSpPr>
            <p:grpSpPr>
              <a:xfrm>
                <a:off x="3744" y="768"/>
                <a:ext cx="1920" cy="1680"/>
                <a:chOff x="1620" y="2688"/>
                <a:chExt cx="2700" cy="2340"/>
              </a:xfrm>
            </p:grpSpPr>
            <p:sp>
              <p:nvSpPr>
                <p:cNvPr id="18468" name="Text Box 35"/>
                <p:cNvSpPr txBox="1"/>
                <p:nvPr/>
              </p:nvSpPr>
              <p:spPr>
                <a:xfrm>
                  <a:off x="1800" y="4404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{a}</a:t>
                  </a: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69" name="Text Box 36"/>
                <p:cNvSpPr txBox="1"/>
                <p:nvPr/>
              </p:nvSpPr>
              <p:spPr>
                <a:xfrm>
                  <a:off x="3420" y="4248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  {c}</a:t>
                  </a: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70" name="Text Box 37"/>
                <p:cNvSpPr txBox="1"/>
                <p:nvPr/>
              </p:nvSpPr>
              <p:spPr>
                <a:xfrm>
                  <a:off x="2520" y="4404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71" name="Text Box 38"/>
                <p:cNvSpPr txBox="1"/>
                <p:nvPr/>
              </p:nvSpPr>
              <p:spPr>
                <a:xfrm>
                  <a:off x="3420" y="3624"/>
                  <a:ext cx="90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{b,c}</a:t>
                  </a:r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72" name="Text Box 39"/>
                <p:cNvSpPr txBox="1"/>
                <p:nvPr/>
              </p:nvSpPr>
              <p:spPr>
                <a:xfrm>
                  <a:off x="2340" y="3624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{a,c}</a:t>
                  </a: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73" name="Text Box 40"/>
                <p:cNvSpPr txBox="1"/>
                <p:nvPr/>
              </p:nvSpPr>
              <p:spPr>
                <a:xfrm>
                  <a:off x="1620" y="3624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{a,b}</a:t>
                  </a:r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74" name="Text Box 41"/>
                <p:cNvSpPr txBox="1"/>
                <p:nvPr/>
              </p:nvSpPr>
              <p:spPr>
                <a:xfrm>
                  <a:off x="2520" y="2688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{a, b, c}</a:t>
                  </a:r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63" name="Rectangle 22"/>
              <p:cNvSpPr/>
              <p:nvPr/>
            </p:nvSpPr>
            <p:spPr>
              <a:xfrm>
                <a:off x="4512" y="264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φ</a:t>
                </a:r>
                <a:endParaRPr lang="en-US" altLang="zh-CN" sz="2000" b="1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64" name="Line 43"/>
              <p:cNvSpPr/>
              <p:nvPr/>
            </p:nvSpPr>
            <p:spPr>
              <a:xfrm>
                <a:off x="4224" y="1680"/>
                <a:ext cx="432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5" name="Line 44"/>
              <p:cNvSpPr/>
              <p:nvPr/>
            </p:nvSpPr>
            <p:spPr>
              <a:xfrm flipV="1">
                <a:off x="4656" y="1680"/>
                <a:ext cx="528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6" name="Text Box 45"/>
              <p:cNvSpPr txBox="1"/>
              <p:nvPr/>
            </p:nvSpPr>
            <p:spPr>
              <a:xfrm>
                <a:off x="4656" y="2102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{b}</a:t>
                </a:r>
                <a:endPara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67" name="Line 53"/>
              <p:cNvSpPr/>
              <p:nvPr/>
            </p:nvSpPr>
            <p:spPr>
              <a:xfrm>
                <a:off x="4656" y="2208"/>
                <a:ext cx="48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1737" name="Group 57"/>
          <p:cNvGrpSpPr/>
          <p:nvPr/>
        </p:nvGrpSpPr>
        <p:grpSpPr>
          <a:xfrm>
            <a:off x="5715000" y="1981200"/>
            <a:ext cx="3200400" cy="3368675"/>
            <a:chOff x="3744" y="768"/>
            <a:chExt cx="2016" cy="2122"/>
          </a:xfrm>
        </p:grpSpPr>
        <p:graphicFrame>
          <p:nvGraphicFramePr>
            <p:cNvPr id="18445" name="Object 58"/>
            <p:cNvGraphicFramePr>
              <a:graphicFrameLocks noChangeAspect="1"/>
            </p:cNvGraphicFramePr>
            <p:nvPr/>
          </p:nvGraphicFramePr>
          <p:xfrm>
            <a:off x="3840" y="1008"/>
            <a:ext cx="1920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4" imgW="1609725" imgH="1609725" progId="Paint.Picture">
                    <p:embed/>
                  </p:oleObj>
                </mc:Choice>
                <mc:Fallback>
                  <p:oleObj name="" r:id="rId4" imgW="1609725" imgH="1609725" progId="Paint.Picture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0" y="1008"/>
                          <a:ext cx="1920" cy="18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46" name="Group 59"/>
            <p:cNvGrpSpPr/>
            <p:nvPr/>
          </p:nvGrpSpPr>
          <p:grpSpPr>
            <a:xfrm>
              <a:off x="3744" y="768"/>
              <a:ext cx="1920" cy="2122"/>
              <a:chOff x="3744" y="768"/>
              <a:chExt cx="1920" cy="2122"/>
            </a:xfrm>
          </p:grpSpPr>
          <p:grpSp>
            <p:nvGrpSpPr>
              <p:cNvPr id="18447" name="Group 60"/>
              <p:cNvGrpSpPr/>
              <p:nvPr/>
            </p:nvGrpSpPr>
            <p:grpSpPr>
              <a:xfrm>
                <a:off x="3744" y="768"/>
                <a:ext cx="1920" cy="1680"/>
                <a:chOff x="1620" y="2688"/>
                <a:chExt cx="2700" cy="2340"/>
              </a:xfrm>
            </p:grpSpPr>
            <p:sp>
              <p:nvSpPr>
                <p:cNvPr id="18453" name="Text Box 61"/>
                <p:cNvSpPr txBox="1"/>
                <p:nvPr/>
              </p:nvSpPr>
              <p:spPr>
                <a:xfrm>
                  <a:off x="1800" y="4404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{a}</a:t>
                  </a:r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4" name="Text Box 62"/>
                <p:cNvSpPr txBox="1"/>
                <p:nvPr/>
              </p:nvSpPr>
              <p:spPr>
                <a:xfrm>
                  <a:off x="3420" y="4248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  {c}</a:t>
                  </a:r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5" name="Text Box 63"/>
                <p:cNvSpPr txBox="1"/>
                <p:nvPr/>
              </p:nvSpPr>
              <p:spPr>
                <a:xfrm>
                  <a:off x="2520" y="4404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6" name="Text Box 64"/>
                <p:cNvSpPr txBox="1"/>
                <p:nvPr/>
              </p:nvSpPr>
              <p:spPr>
                <a:xfrm>
                  <a:off x="3420" y="3624"/>
                  <a:ext cx="90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  {b,c}</a:t>
                  </a:r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7" name="Text Box 65"/>
                <p:cNvSpPr txBox="1"/>
                <p:nvPr/>
              </p:nvSpPr>
              <p:spPr>
                <a:xfrm>
                  <a:off x="2340" y="3624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{a,c}</a:t>
                  </a:r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8" name="Text Box 66"/>
                <p:cNvSpPr txBox="1"/>
                <p:nvPr/>
              </p:nvSpPr>
              <p:spPr>
                <a:xfrm>
                  <a:off x="1620" y="3624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{a,b}</a:t>
                  </a:r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59" name="Text Box 67"/>
                <p:cNvSpPr txBox="1"/>
                <p:nvPr/>
              </p:nvSpPr>
              <p:spPr>
                <a:xfrm>
                  <a:off x="2520" y="2688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{a, b, c}</a:t>
                  </a:r>
                  <a:endPara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448" name="Rectangle 68"/>
              <p:cNvSpPr/>
              <p:nvPr/>
            </p:nvSpPr>
            <p:spPr>
              <a:xfrm>
                <a:off x="4512" y="264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φ</a:t>
                </a:r>
                <a:endPara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9" name="Line 69"/>
              <p:cNvSpPr/>
              <p:nvPr/>
            </p:nvSpPr>
            <p:spPr>
              <a:xfrm>
                <a:off x="4224" y="1680"/>
                <a:ext cx="432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0" name="Line 70"/>
              <p:cNvSpPr/>
              <p:nvPr/>
            </p:nvSpPr>
            <p:spPr>
              <a:xfrm flipV="1">
                <a:off x="4656" y="1680"/>
                <a:ext cx="528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1" name="Text Box 71"/>
              <p:cNvSpPr txBox="1"/>
              <p:nvPr/>
            </p:nvSpPr>
            <p:spPr>
              <a:xfrm>
                <a:off x="4656" y="2102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{b}</a:t>
                </a:r>
                <a:endParaRPr lang="en-US" altLang="zh-CN" sz="2000" b="1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2" name="Line 72"/>
              <p:cNvSpPr/>
              <p:nvPr/>
            </p:nvSpPr>
            <p:spPr>
              <a:xfrm>
                <a:off x="4656" y="2208"/>
                <a:ext cx="48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8440" name="Rectangle 3"/>
          <p:cNvSpPr>
            <a:spLocks noGrp="1"/>
          </p:cNvSpPr>
          <p:nvPr>
            <p:ph type="body" sz="half" idx="1" hasCustomPrompt="1"/>
          </p:nvPr>
        </p:nvSpPr>
        <p:spPr>
          <a:xfrm>
            <a:off x="533400" y="1371600"/>
            <a:ext cx="7391400" cy="3352800"/>
          </a:xfrm>
          <a:ln/>
        </p:spPr>
        <p:txBody>
          <a:bodyPr vert="horz" wrap="square" lIns="91440" tIns="45720" rIns="91440" bIns="45720" anchor="t" anchorCtr="0"/>
          <a:p>
            <a:pPr marL="389255" indent="-389255" defTabSz="914400" eaLnBrk="1" fontAlgn="t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295775" algn="l"/>
              </a:tabLst>
            </a:pPr>
            <a:r>
              <a:rPr lang="zh-CN" altLang="en-US" sz="2600" b="1" dirty="0">
                <a:latin typeface="Times New Roman" panose="02020603050405020304" pitchFamily="18" charset="0"/>
              </a:rPr>
              <a:t>例：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A={a,b,c} </a:t>
            </a:r>
            <a:r>
              <a:rPr lang="en-US" altLang="zh-CN" sz="2600" b="1" dirty="0">
                <a:latin typeface="Times New Roman" panose="02020603050405020304" pitchFamily="18" charset="0"/>
              </a:rPr>
              <a:t>, &lt;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(A),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600" b="1" dirty="0">
                <a:latin typeface="Times New Roman" panose="02020603050405020304" pitchFamily="18" charset="0"/>
              </a:rPr>
              <a:t>&gt;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9255" indent="-389255" defTabSz="914400" eaLnBrk="1" fontAlgn="t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295775" algn="l"/>
              </a:tabLst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(A)={</a:t>
            </a:r>
            <a:r>
              <a:rPr lang="en-US" altLang="zh-CN" sz="2600" b="1" dirty="0">
                <a:latin typeface="Times New Roman" panose="02020603050405020304" pitchFamily="18" charset="0"/>
                <a:ea typeface="MingLiU" pitchFamily="49" charset="-128"/>
                <a:sym typeface="Symbol" panose="05050102010706020507" pitchFamily="18" charset="2"/>
              </a:rPr>
              <a:t></a:t>
            </a:r>
            <a:r>
              <a:rPr lang="en-US" altLang="zh-CN" sz="2600" b="1" dirty="0">
                <a:latin typeface="Times New Roman" panose="02020603050405020304" pitchFamily="18" charset="0"/>
              </a:rPr>
              <a:t>,{a},{b},{c},{a,b},{b,c},{c,a},{a,b,c}}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389255" indent="-389255" defTabSz="91440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295775" algn="l"/>
              </a:tabLst>
            </a:pP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</a:rPr>
              <a:t>{{a,b,c}, {a,b},{b,c} , {b} }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389255" indent="-389255" defTabSz="91440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295775" algn="l"/>
              </a:tabLst>
            </a:pP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</a:rPr>
              <a:t>{{a,c} ,{a}, {c}, </a:t>
            </a:r>
            <a:r>
              <a:rPr lang="en-US" altLang="zh-CN" sz="2600" b="1" dirty="0">
                <a:latin typeface="Times New Roman" panose="02020603050405020304" pitchFamily="18" charset="0"/>
                <a:ea typeface="MingLiU" pitchFamily="49" charset="-128"/>
                <a:sym typeface="Symbol" panose="05050102010706020507" pitchFamily="18" charset="2"/>
              </a:rPr>
              <a:t></a:t>
            </a:r>
            <a:r>
              <a:rPr lang="en-US" altLang="zh-CN" sz="2600" b="1" dirty="0">
                <a:latin typeface="Times New Roman" panose="02020603050405020304" pitchFamily="18" charset="0"/>
              </a:rPr>
              <a:t>}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389255" indent="-389255" defTabSz="91440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295775" algn="l"/>
              </a:tabLst>
            </a:pP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</a:rPr>
              <a:t>{{</a:t>
            </a:r>
            <a:r>
              <a:rPr lang="en-US" altLang="zh-CN" sz="2600" b="1" dirty="0">
                <a:latin typeface="Times New Roman" panose="02020603050405020304" pitchFamily="18" charset="0"/>
                <a:ea typeface="MingLiU" pitchFamily="49" charset="-128"/>
                <a:sym typeface="Symbol" panose="05050102010706020507" pitchFamily="18" charset="2"/>
              </a:rPr>
              <a:t></a:t>
            </a:r>
            <a:r>
              <a:rPr lang="en-US" altLang="zh-CN" sz="2600" b="1" dirty="0">
                <a:latin typeface="Times New Roman" panose="02020603050405020304" pitchFamily="18" charset="0"/>
              </a:rPr>
              <a:t>,{a},{c},{a,b},{b,c},{c,a},{a,b,c}}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71771" name="Group 91"/>
          <p:cNvGrpSpPr/>
          <p:nvPr/>
        </p:nvGrpSpPr>
        <p:grpSpPr>
          <a:xfrm>
            <a:off x="1968500" y="4279900"/>
            <a:ext cx="4330700" cy="923925"/>
            <a:chOff x="1240" y="2696"/>
            <a:chExt cx="2728" cy="582"/>
          </a:xfrm>
        </p:grpSpPr>
        <p:sp>
          <p:nvSpPr>
            <p:cNvPr id="18443" name="Text Box 89"/>
            <p:cNvSpPr txBox="1"/>
            <p:nvPr/>
          </p:nvSpPr>
          <p:spPr>
            <a:xfrm>
              <a:off x="1280" y="2696"/>
              <a:ext cx="2688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是格，并且是</a:t>
              </a:r>
              <a:r>
                <a:rPr lang="en-US" altLang="zh-CN" sz="26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&lt; </a:t>
              </a:r>
              <a:r>
                <a:rPr lang="en-US" altLang="zh-CN" sz="2600" b="1" i="1" dirty="0">
                  <a:solidFill>
                    <a:srgbClr val="0000CC"/>
                  </a:solidFill>
                  <a:latin typeface="Times New Roman" panose="02020603050405020304" pitchFamily="18" charset="0"/>
                  <a:sym typeface="Euclid Symbol" pitchFamily="18" charset="2"/>
                </a:rPr>
                <a:t>P</a:t>
              </a:r>
              <a:r>
                <a:rPr lang="en-US" altLang="zh-CN" sz="26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(A), </a:t>
              </a:r>
              <a:r>
                <a:rPr lang="en-US" altLang="zh-CN" sz="2600" b="1" dirty="0">
                  <a:solidFill>
                    <a:srgbClr val="0000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</a:t>
              </a:r>
              <a:r>
                <a:rPr lang="en-US" altLang="zh-CN" sz="26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 &gt; </a:t>
              </a:r>
              <a:r>
                <a:rPr lang="zh-CN" altLang="en-US" sz="26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的子格</a:t>
              </a:r>
              <a:endParaRPr lang="zh-CN" altLang="en-US" sz="2600" dirty="0">
                <a:solidFill>
                  <a:srgbClr val="0000CC"/>
                </a:solidFill>
              </a:endParaRPr>
            </a:p>
          </p:txBody>
        </p:sp>
        <p:sp>
          <p:nvSpPr>
            <p:cNvPr id="18444" name="AutoShape 90"/>
            <p:cNvSpPr/>
            <p:nvPr/>
          </p:nvSpPr>
          <p:spPr>
            <a:xfrm>
              <a:off x="1240" y="2736"/>
              <a:ext cx="56" cy="432"/>
            </a:xfrm>
            <a:prstGeom prst="rightBrace">
              <a:avLst>
                <a:gd name="adj1" fmla="val 64285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</p:grpSp>
      <p:sp>
        <p:nvSpPr>
          <p:cNvPr id="71772" name="Text Box 92"/>
          <p:cNvSpPr txBox="1"/>
          <p:nvPr/>
        </p:nvSpPr>
        <p:spPr>
          <a:xfrm>
            <a:off x="1828800" y="5105400"/>
            <a:ext cx="59436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是格，但不是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(A),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&gt;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的子格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因为</a:t>
            </a:r>
            <a:r>
              <a:rPr lang="en-US" altLang="zh-CN" sz="2600" b="1" dirty="0">
                <a:latin typeface="Times New Roman" panose="02020603050405020304" pitchFamily="18" charset="0"/>
              </a:rPr>
              <a:t>{a,b}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lang="en-US" altLang="zh-CN" sz="2600" b="1" dirty="0">
                <a:latin typeface="Times New Roman" panose="02020603050405020304" pitchFamily="18" charset="0"/>
              </a:rPr>
              <a:t>{b,c}={b}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 S</a:t>
            </a:r>
            <a:r>
              <a:rPr lang="en-US" altLang="zh-CN" sz="26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zh-CN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 hasCustomPrompt="1"/>
          </p:nvPr>
        </p:nvSpPr>
        <p:spPr>
          <a:xfrm>
            <a:off x="533400" y="1600200"/>
            <a:ext cx="7924800" cy="4114800"/>
          </a:xfrm>
          <a:ln/>
        </p:spPr>
        <p:txBody>
          <a:bodyPr vert="horz" wrap="square" lIns="91440" tIns="45720" rIns="91440" bIns="45720" anchor="t" anchorCtr="0"/>
          <a:p>
            <a:pPr marL="852805" indent="-852805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，设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的非空子集，尽管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&lt;B,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必定是一个偏序集，然而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&lt;B,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不一定是格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，即使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&lt;B,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是格，也不一定是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的子格。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3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95400"/>
            <a:ext cx="8229600" cy="53736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格的主要性质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格的对偶原理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是格，“≼”的逆关系“≼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组成的偏序集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也是格。两者互为对偶。前者的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GLB(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最大下界），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LUB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（最小上界）恰好是后者的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LUB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GLB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如有关于任意格的有效命题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（对任意格都为真），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将“≼”换成“≥”，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(2) “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”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换成“”，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	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(3) “”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换成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”，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便能得到对偶命题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P’,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它也是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有效命题。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4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077200" cy="16764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在一个格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&lt;A,≼&gt;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中，对于任意的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都有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≼ a∨b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b≼ a∨b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a∧b ≼ a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 ≼b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6" name="Rectangle 4"/>
          <p:cNvSpPr/>
          <p:nvPr/>
        </p:nvSpPr>
        <p:spPr>
          <a:xfrm>
            <a:off x="457200" y="3276600"/>
            <a:ext cx="7848600" cy="227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证明：因为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的一个上界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所以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a∨b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同理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b≼ a∨b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由对偶原理得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 ≼ a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 ≼b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077200" cy="16002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在一个格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中，对于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b, c, d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如果有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≼ 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≼ d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　　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a∨c ≼ b∨d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　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a∧c ≼ b ∧d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78" name="Rectangle 6"/>
          <p:cNvSpPr/>
          <p:nvPr/>
        </p:nvSpPr>
        <p:spPr>
          <a:xfrm>
            <a:off x="609600" y="3209925"/>
            <a:ext cx="6248400" cy="289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证明：因为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     a∧c≼c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a≼ 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c≼d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a∧c≼b    a∧c≼d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a∧c≼ b ∧d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类似可证明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a∨c ≼ b∨d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 hasCustomPrompt="1"/>
          </p:nvPr>
        </p:nvSpPr>
        <p:spPr>
          <a:xfrm>
            <a:off x="533400" y="1600200"/>
            <a:ext cx="8001000" cy="453072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推论：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格的保序性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）在一个格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对于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b, 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b≼c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  　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a∨b ≼ a∨c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　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 ≼ a∧c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 因为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b≼c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依据定理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可得。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偏序集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49" name="Object 4"/>
          <p:cNvGraphicFramePr>
            <a:graphicFrameLocks noChangeAspect="1"/>
          </p:cNvGraphicFramePr>
          <p:nvPr/>
        </p:nvGraphicFramePr>
        <p:xfrm>
          <a:off x="3505200" y="1524000"/>
          <a:ext cx="2743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819275" imgH="1352550" progId="Paint.Picture">
                  <p:embed/>
                </p:oleObj>
              </mc:Choice>
              <mc:Fallback>
                <p:oleObj name="" r:id="rId1" imgW="1819275" imgH="135255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rcRect l="5556" t="7835" r="27777" b="12454"/>
                      <a:stretch>
                        <a:fillRect/>
                      </a:stretch>
                    </p:blipFill>
                    <p:spPr>
                      <a:xfrm>
                        <a:off x="3505200" y="1524000"/>
                        <a:ext cx="27432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Text Box 5"/>
          <p:cNvSpPr txBox="1"/>
          <p:nvPr/>
        </p:nvSpPr>
        <p:spPr>
          <a:xfrm>
            <a:off x="1066800" y="4038600"/>
            <a:ext cx="68580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{a, b}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最小上界           最大下界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{e, f}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最大下界            最小上界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1319" name="Rectangle 7"/>
          <p:cNvSpPr/>
          <p:nvPr/>
        </p:nvSpPr>
        <p:spPr>
          <a:xfrm>
            <a:off x="457200" y="5334000"/>
            <a:ext cx="7848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39825" lvl="0" indent="-113982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今后把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{a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b}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的最小上界（最大下界）称为元素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的最小上界（最大下界）。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1321" name="Text Box 9"/>
          <p:cNvSpPr txBox="1"/>
          <p:nvPr/>
        </p:nvSpPr>
        <p:spPr>
          <a:xfrm>
            <a:off x="1068388" y="4035425"/>
            <a:ext cx="68580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{a, b}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最小上界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最大下界   无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{e, f}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最大下界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最小上界   无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  <p:bldP spid="141319" grpId="0"/>
      <p:bldP spid="1413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9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05800" cy="4572000"/>
          </a:xfrm>
          <a:ln/>
        </p:spPr>
        <p:txBody>
          <a:bodyPr vert="horz" wrap="square" lIns="91440" tIns="45720" rIns="91440" bIns="45720" anchor="t" anchorCtr="0"/>
          <a:p>
            <a:pPr marL="1329055" indent="-132905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是一个格，由格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所诱导的代数系统为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 ,∨,∧&gt;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b, c, d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，有：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329055" indent="-132905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（１）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交换律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a∨b=b∨a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　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a∧b=b∧a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329055" indent="-132905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（２）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结合律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c=a∨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b∨c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　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329055" indent="-132905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∧b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c=a∧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b∧c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329055" indent="-132905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（３）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幂等律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a∨a=a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　　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a∧a=a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329055" indent="-132905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（４）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吸收律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=a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329055" indent="-132905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a∧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0" name="AutoShape 4"/>
          <p:cNvSpPr/>
          <p:nvPr/>
        </p:nvSpPr>
        <p:spPr>
          <a:xfrm>
            <a:off x="1524000" y="1752600"/>
            <a:ext cx="7315200" cy="3581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1" name="Rectangle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2" name="AutoShape 10">
            <a:hlinkClick r:id="rId1" action="ppaction://hlinksldjump"/>
          </p:cNvPr>
          <p:cNvSpPr/>
          <p:nvPr/>
        </p:nvSpPr>
        <p:spPr>
          <a:xfrm>
            <a:off x="8748713" y="6597650"/>
            <a:ext cx="395287" cy="260350"/>
          </a:xfrm>
          <a:prstGeom prst="actionButtonForwardNext">
            <a:avLst/>
          </a:prstGeom>
          <a:solidFill>
            <a:srgbClr val="CCECFF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7459" name="Rectangle 3"/>
          <p:cNvSpPr>
            <a:spLocks noGrp="1"/>
          </p:cNvSpPr>
          <p:nvPr>
            <p:ph idx="1" hasCustomPrompt="1"/>
          </p:nvPr>
        </p:nvSpPr>
        <p:spPr>
          <a:xfrm>
            <a:off x="539750" y="1628775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结合律（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）∨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= a∨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证明：∵ 由定理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知 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≼ b∨c ≼ a∨(b∨c)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   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≼ a∨(b∨c)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∴ 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∨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≼ a∨(b∨c)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又∵ 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 b∨c ≼ a∨(b∨c)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∴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∨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）∨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a∨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b∨c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类似地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b∨c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 ≼ 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∴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c= a∨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b∨c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2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charRg st="2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5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charRg st="52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11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charRg st="114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14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charRg st="143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173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charRg st="173" end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20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7459">
                                            <p:txEl>
                                              <p:charRg st="205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236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7459">
                                            <p:txEl>
                                              <p:charRg st="236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804" name="Rectangle 4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幂等律　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a∨a = 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a∧a = a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 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a∨a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由自反性可知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∴ a∨a ≼ 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是最小上界）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∴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a∨a = 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由对偶原理：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a∧a = 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charRg st="2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charRg st="2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charRg st="3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804">
                                            <p:txEl>
                                              <p:charRg st="36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charRg st="6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6804">
                                            <p:txEl>
                                              <p:charRg st="63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charRg st="9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6804">
                                            <p:txEl>
                                              <p:charRg st="99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charRg st="123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6804">
                                            <p:txEl>
                                              <p:charRg st="123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852" name="Rectangle 4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吸收律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a,   a∧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=a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证明：∵由定理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知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a∨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又∵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 ≼ 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∴ a∨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 ≼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∴ a∨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=a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2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852">
                                            <p:txEl>
                                              <p:charRg st="29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8852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7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8852">
                                            <p:txEl>
                                              <p:charRg st="7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charRg st="10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8852">
                                            <p:txEl>
                                              <p:charRg st="10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 hasCustomPrompt="1"/>
          </p:nvPr>
        </p:nvSpPr>
        <p:spPr>
          <a:xfrm>
            <a:off x="539750" y="1341438"/>
            <a:ext cx="8280400" cy="44640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&lt;N,≤&gt;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是一个偏序集，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是自然数集， ≤是 “小于等于”关系，定义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=max{a,b}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取大运算）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=min {a,b}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取小运算）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则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&lt;N,≤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是一个格。由此格诱导的代数系统为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&lt;N,∨,∧&gt;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则该代数系统的两个运算满足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7" name="Text Box 4"/>
          <p:cNvSpPr txBox="1"/>
          <p:nvPr/>
        </p:nvSpPr>
        <p:spPr>
          <a:xfrm>
            <a:off x="5508625" y="4005263"/>
            <a:ext cx="230505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交换律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结合律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等幂律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吸收律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8" name="AutoShape 5"/>
          <p:cNvSpPr/>
          <p:nvPr/>
        </p:nvSpPr>
        <p:spPr>
          <a:xfrm>
            <a:off x="5148263" y="4292600"/>
            <a:ext cx="287337" cy="1512888"/>
          </a:xfrm>
          <a:prstGeom prst="leftBrace">
            <a:avLst>
              <a:gd name="adj1" fmla="val 43876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 hasCustomPrompt="1"/>
          </p:nvPr>
        </p:nvSpPr>
        <p:spPr>
          <a:xfrm>
            <a:off x="539750" y="1268413"/>
            <a:ext cx="8280400" cy="51847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交换性：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任意两个数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的最大值（最小值）与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的最大值（最小值）是相等的。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结合性：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max(max(a,b),c) =max(a,max(b,c))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都是三个数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a,b,c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中的最大值，所以∨是可结合的，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min(min(a,b),c)=min(a, min(b,c))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，说明∧是可结合的。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幂等性：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max(a,a)=min(a,a)=a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吸收性：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max(a,min(a,b)) 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min(a, max(a,b))=a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219200"/>
            <a:ext cx="8229600" cy="5105400"/>
          </a:xfrm>
          <a:ln/>
        </p:spPr>
        <p:txBody>
          <a:bodyPr vert="horz" wrap="square" lIns="91440" tIns="45720" rIns="91440" bIns="45720" anchor="t" anchorCtr="0"/>
          <a:p>
            <a:pPr marL="663575" indent="-663575"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引理：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&lt;A,∨,∧&gt;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是一个代数系统，其中∨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都是二元运算且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满足吸收性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则∨和∧都满足幂等性。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63575" indent="-663575" algn="just" eaLnBrk="1" hangingPunct="1">
              <a:lnSpc>
                <a:spcPct val="120000"/>
              </a:lnSpc>
              <a:buNone/>
            </a:pP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348" name="Text Box 4"/>
          <p:cNvSpPr txBox="1"/>
          <p:nvPr/>
        </p:nvSpPr>
        <p:spPr>
          <a:xfrm>
            <a:off x="381000" y="2362200"/>
            <a:ext cx="8583613" cy="1085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即要证，已知对于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b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a∨(a∧b)=a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a∧(a∨b)=a</a:t>
            </a:r>
            <a:endParaRPr lang="en-US" altLang="zh-CN" sz="26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a∨a=a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a∧a=a</a:t>
            </a:r>
            <a:endParaRPr lang="en-US" altLang="zh-CN" sz="26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350" name="Rectangle 6"/>
          <p:cNvSpPr/>
          <p:nvPr/>
        </p:nvSpPr>
        <p:spPr>
          <a:xfrm>
            <a:off x="457200" y="3505200"/>
            <a:ext cx="7315200" cy="3092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 ∵ a∨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=a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（吸收律）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     用（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）代替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，得：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）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又∵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∴ a∨a=a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同理可证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a∧a=a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27" name="AutoShape 7">
            <a:hlinkClick r:id="" action="ppaction://hlinkshowjump?jump=lastslideviewed"/>
          </p:cNvPr>
          <p:cNvSpPr/>
          <p:nvPr/>
        </p:nvSpPr>
        <p:spPr>
          <a:xfrm>
            <a:off x="8820150" y="6597650"/>
            <a:ext cx="323850" cy="26035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8191500" cy="1600200"/>
          </a:xfrm>
          <a:ln/>
        </p:spPr>
        <p:txBody>
          <a:bodyPr vert="horz" wrap="square" lIns="91440" tIns="45720" rIns="91440" bIns="45720" anchor="t" anchorCtr="0"/>
          <a:p>
            <a:pPr marL="765175" indent="-76517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&lt;A,∨,∧&gt;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是一个代数系统，其中∨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二元运算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且满足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交换性，结合性和吸收性，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上存在偏序关系≼，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是一个格。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74" name="Rectangle 6"/>
          <p:cNvSpPr/>
          <p:nvPr/>
        </p:nvSpPr>
        <p:spPr>
          <a:xfrm>
            <a:off x="304800" y="2895600"/>
            <a:ext cx="8153400" cy="3200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证明思路：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分四部分内容来证明：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定义二元关系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MT Extra" panose="05050102010205020202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当且仅当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(a∧b)=a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(2)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证明是偏序关系（证自反、反对称和传递） 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的最大下界（下确界）；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(4)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根据∨、∧满足交换律和吸收律，证明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的最小上界（上确界） 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0902" name="Text Box 6"/>
          <p:cNvSpPr txBox="1"/>
          <p:nvPr/>
        </p:nvSpPr>
        <p:spPr>
          <a:xfrm>
            <a:off x="304800" y="1295400"/>
            <a:ext cx="8370888" cy="153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首先证明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是偏序关系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）∵∧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满足吸收律    ∴ ∧满足幂等性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根据引理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∧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∴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≼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自反性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903" name="Text Box 7"/>
          <p:cNvSpPr txBox="1"/>
          <p:nvPr/>
        </p:nvSpPr>
        <p:spPr>
          <a:xfrm>
            <a:off x="304800" y="2708275"/>
            <a:ext cx="73914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再设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b≼a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b∧a=b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∵∧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满足交换律   ∴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a=b  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反对称性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904" name="Text Box 8"/>
          <p:cNvSpPr txBox="1"/>
          <p:nvPr/>
        </p:nvSpPr>
        <p:spPr>
          <a:xfrm>
            <a:off x="304800" y="4232275"/>
            <a:ext cx="80772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b≼c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a∧b=a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b∧c=b</a:t>
            </a:r>
            <a:endParaRPr lang="en-US" altLang="zh-CN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∵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∧c=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= a∧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∧c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a∧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c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传递性   即≼是偏序关系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73" name="Rectangle 12"/>
          <p:cNvSpPr>
            <a:spLocks noGrp="1"/>
          </p:cNvSpPr>
          <p:nvPr>
            <p:ph idx="1" hasCustomPrompt="1"/>
          </p:nvPr>
        </p:nvSpPr>
        <p:spPr>
          <a:xfrm>
            <a:off x="228600" y="228600"/>
            <a:ext cx="7772400" cy="1143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上定义二元关系≼为：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对于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b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a≼b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当且仅当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(a∧b) =a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  <p:bldP spid="80903" grpId="0"/>
      <p:bldP spid="809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5" name="Rectangle 4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7924800" cy="609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其次证明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的最大下界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a≼b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当且仅当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a∧b=a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25" name="Text Box 5"/>
          <p:cNvSpPr txBox="1"/>
          <p:nvPr/>
        </p:nvSpPr>
        <p:spPr>
          <a:xfrm>
            <a:off x="457200" y="1828800"/>
            <a:ext cx="77724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由于 （</a:t>
            </a:r>
            <a:r>
              <a:rPr lang="en-US" altLang="zh-CN" sz="26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= </a:t>
            </a:r>
            <a:r>
              <a:rPr lang="en-US" altLang="zh-CN" sz="26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endParaRPr lang="en-US" altLang="zh-CN" sz="2600" b="1" u="sng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= </a:t>
            </a:r>
            <a:r>
              <a:rPr lang="en-US" altLang="zh-CN" sz="2600" b="1" u="sng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endParaRPr lang="en-US" altLang="zh-CN" sz="2600" b="1" u="sng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,   a∧b≼b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下界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26" name="Text Box 6"/>
          <p:cNvSpPr txBox="1"/>
          <p:nvPr/>
        </p:nvSpPr>
        <p:spPr>
          <a:xfrm>
            <a:off x="457200" y="3886200"/>
            <a:ext cx="7543800" cy="227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的任一下界，即：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c≼a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c≼b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c∧a=c     c∧b=c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∵ c∧(a∧b) =(c∧a) ∧b = c∧b = 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 c ≼ a∧b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en-US" altLang="zh-CN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下界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798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/>
      <p:bldP spid="819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363" name="Rectangle 3"/>
          <p:cNvSpPr>
            <a:spLocks noGrp="1"/>
          </p:cNvSpPr>
          <p:nvPr>
            <p:ph idx="1" hasCustomPrompt="1"/>
          </p:nvPr>
        </p:nvSpPr>
        <p:spPr>
          <a:xfrm>
            <a:off x="533400" y="3962400"/>
            <a:ext cx="7772400" cy="1371600"/>
          </a:xfrm>
          <a:ln/>
        </p:spPr>
        <p:txBody>
          <a:bodyPr vert="horz" wrap="square" lIns="91440" tIns="45720" rIns="91440" bIns="45720" anchor="t" anchorCtr="0"/>
          <a:p>
            <a:pPr marL="2005330" indent="-2005330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共同的特性：在这些偏序集中，任何两个元素都有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最小上界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最大下界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1295400" y="1676400"/>
          <a:ext cx="6096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6248400" imgH="2714625" progId="Paint.Picture">
                  <p:embed/>
                </p:oleObj>
              </mc:Choice>
              <mc:Fallback>
                <p:oleObj name="" r:id="rId1" imgW="6248400" imgH="271462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rcRect r="2464" b="18596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0960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9" name="Text Box 5"/>
          <p:cNvSpPr txBox="1"/>
          <p:nvPr/>
        </p:nvSpPr>
        <p:spPr>
          <a:xfrm>
            <a:off x="611188" y="5084763"/>
            <a:ext cx="77771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951" name="Text Box 7"/>
          <p:cNvSpPr txBox="1"/>
          <p:nvPr/>
        </p:nvSpPr>
        <p:spPr>
          <a:xfrm>
            <a:off x="533400" y="4749800"/>
            <a:ext cx="81534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即为：对于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a≼b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当且仅当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a∨b=b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1" name="Text Box 8"/>
          <p:cNvSpPr txBox="1"/>
          <p:nvPr/>
        </p:nvSpPr>
        <p:spPr>
          <a:xfrm>
            <a:off x="457200" y="1500188"/>
            <a:ext cx="8153400" cy="3148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最后，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根据交换性和吸收性，由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a∧b=a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得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）∨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b=a∨ 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b=a∨ 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反之由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 b = b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得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 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=a∧ 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a=a∧ 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∴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a=a∧ b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b=a∨ b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953" name="Text Box 9"/>
          <p:cNvSpPr txBox="1"/>
          <p:nvPr/>
        </p:nvSpPr>
        <p:spPr>
          <a:xfrm>
            <a:off x="4495800" y="2514600"/>
            <a:ext cx="3810000" cy="1520825"/>
          </a:xfrm>
          <a:prstGeom prst="rect">
            <a:avLst/>
          </a:prstGeom>
          <a:solidFill>
            <a:srgbClr val="00339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上定义二元关系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为：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b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a≼b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当且仅当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a∧b=a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954" name="Text Box 10"/>
          <p:cNvSpPr txBox="1"/>
          <p:nvPr/>
        </p:nvSpPr>
        <p:spPr>
          <a:xfrm>
            <a:off x="457200" y="5334000"/>
            <a:ext cx="8229600" cy="96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类似的可证明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的最小上界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因此，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是一个格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4" name="Rectangle 1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/>
      <p:bldP spid="82953" grpId="0" animBg="1"/>
      <p:bldP spid="829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6-1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 hasCustomPrompt="1"/>
          </p:nvPr>
        </p:nvSpPr>
        <p:spPr>
          <a:xfrm>
            <a:off x="342900" y="1752600"/>
            <a:ext cx="8039100" cy="4648200"/>
          </a:xfrm>
          <a:ln/>
        </p:spPr>
        <p:txBody>
          <a:bodyPr vert="horz" wrap="square" lIns="91440" tIns="45720" rIns="91440" bIns="45720" anchor="t" anchorCtr="0"/>
          <a:p>
            <a:pPr marL="1438275" indent="-1438275"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是一个格，则对于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b, 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，有：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38275" indent="-1438275"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　　 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b∧c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≼ 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）∧（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38275" indent="-1438275"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　　　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）∨（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≼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38275" indent="-1438275"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（分配不等式）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5" name="AutoShape 5">
            <a:hlinkClick r:id="" action="ppaction://hlinkshowjump?jump=lastslideviewed"/>
          </p:cNvPr>
          <p:cNvSpPr/>
          <p:nvPr/>
        </p:nvSpPr>
        <p:spPr>
          <a:xfrm>
            <a:off x="8763000" y="6553200"/>
            <a:ext cx="3810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7" name="Rectangle 4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7772400" cy="1905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a∨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b∧c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a∨b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）∧（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证明： ∵ </a:t>
            </a:r>
            <a:r>
              <a:rPr lang="en-US" altLang="zh-CN" sz="2600" b="1" dirty="0">
                <a:latin typeface="Times New Roman" panose="02020603050405020304" pitchFamily="18" charset="0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</a:rPr>
              <a:t> a∨ b       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               a 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</a:rPr>
              <a:t> a∨c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         ∴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a=a∧a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a∨b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）∧（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a∨c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）     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600" b="1" dirty="0">
                <a:latin typeface="Times New Roman" panose="02020603050405020304" pitchFamily="18" charset="0"/>
              </a:rPr>
              <a:t>        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Text Box 6"/>
          <p:cNvSpPr txBox="1"/>
          <p:nvPr/>
        </p:nvSpPr>
        <p:spPr>
          <a:xfrm>
            <a:off x="1143000" y="3429000"/>
            <a:ext cx="767715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又∵ </a:t>
            </a:r>
            <a:r>
              <a:rPr lang="en-US" altLang="zh-CN" sz="2600" b="1" dirty="0">
                <a:latin typeface="Times New Roman" panose="02020603050405020304" pitchFamily="18" charset="0"/>
              </a:rPr>
              <a:t>b∧c 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</a:rPr>
              <a:t> b 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</a:rPr>
              <a:t> a∨b 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     b∧c 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</a:rPr>
              <a:t> c 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</a:rPr>
              <a:t> a∨c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∴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b∧c = (b∧c)∧(b∧c)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(a∨b)∧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a∨c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∴ </a:t>
            </a:r>
            <a:r>
              <a:rPr lang="en-US" altLang="zh-CN" sz="2600" b="1" dirty="0">
                <a:latin typeface="Times New Roman" panose="02020603050405020304" pitchFamily="18" charset="0"/>
              </a:rPr>
              <a:t>a∨</a:t>
            </a:r>
            <a:r>
              <a:rPr lang="zh-CN" altLang="en-US" sz="2600" b="1" dirty="0">
                <a:latin typeface="Times New Roman" panose="02020603050405020304" pitchFamily="18" charset="0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</a:rPr>
              <a:t>b∧c</a:t>
            </a:r>
            <a:r>
              <a:rPr lang="zh-CN" altLang="en-US" sz="2600" b="1" dirty="0">
                <a:latin typeface="Times New Roman" panose="02020603050405020304" pitchFamily="18" charset="0"/>
              </a:rPr>
              <a:t>） </a:t>
            </a:r>
            <a:r>
              <a:rPr lang="zh-CN" altLang="en-US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zh-CN" altLang="en-US" sz="2600" b="1" dirty="0">
                <a:latin typeface="Times New Roman" panose="02020603050405020304" pitchFamily="18" charset="0"/>
              </a:rPr>
              <a:t> （</a:t>
            </a:r>
            <a:r>
              <a:rPr lang="en-US" altLang="zh-CN" sz="2600" b="1" dirty="0">
                <a:latin typeface="Times New Roman" panose="02020603050405020304" pitchFamily="18" charset="0"/>
              </a:rPr>
              <a:t>a∨b</a:t>
            </a:r>
            <a:r>
              <a:rPr lang="zh-CN" altLang="en-US" sz="2600" b="1" dirty="0">
                <a:latin typeface="Times New Roman" panose="02020603050405020304" pitchFamily="18" charset="0"/>
              </a:rPr>
              <a:t>）∧（</a:t>
            </a:r>
            <a:r>
              <a:rPr lang="en-US" altLang="zh-CN" sz="2600" b="1" dirty="0">
                <a:latin typeface="Times New Roman" panose="02020603050405020304" pitchFamily="18" charset="0"/>
              </a:rPr>
              <a:t>a∨c</a:t>
            </a:r>
            <a:r>
              <a:rPr lang="zh-CN" altLang="en-US" sz="2600" b="1" dirty="0">
                <a:latin typeface="Times New Roman" panose="02020603050405020304" pitchFamily="18" charset="0"/>
              </a:rPr>
              <a:t>）  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83975" name="Text Box 7"/>
          <p:cNvSpPr txBox="1"/>
          <p:nvPr/>
        </p:nvSpPr>
        <p:spPr>
          <a:xfrm>
            <a:off x="457200" y="5486400"/>
            <a:ext cx="79248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利用对偶原理（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a∧b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）∨（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a∧c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a∧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36870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6-1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839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 hasCustomPrompt="1"/>
          </p:nvPr>
        </p:nvSpPr>
        <p:spPr>
          <a:xfrm>
            <a:off x="342900" y="1360488"/>
            <a:ext cx="8191500" cy="1252537"/>
          </a:xfrm>
          <a:ln/>
        </p:spPr>
        <p:txBody>
          <a:bodyPr vert="horz" wrap="square" lIns="91440" tIns="45720" rIns="91440" bIns="45720" anchor="t" anchorCtr="0"/>
          <a:p>
            <a:pPr marL="1438275" indent="-143827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是一个格，则对于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，有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38275" indent="-143827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≼ b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a∧b=a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a∨b = b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421" name="Rectangle 5"/>
          <p:cNvSpPr/>
          <p:nvPr/>
        </p:nvSpPr>
        <p:spPr>
          <a:xfrm>
            <a:off x="533400" y="2514600"/>
            <a:ext cx="806450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先证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b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a∧b=a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∴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a ∧b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又∵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 ≼ 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）反之，假定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a∧b=a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a=a∧b ≼ 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∴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≼ b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a∧b=a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422" name="Text Box 6"/>
          <p:cNvSpPr txBox="1"/>
          <p:nvPr/>
        </p:nvSpPr>
        <p:spPr>
          <a:xfrm>
            <a:off x="827088" y="5516563"/>
            <a:ext cx="64770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同理：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b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a∨b=b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 hasCustomPrompt="1"/>
          </p:nvPr>
        </p:nvSpPr>
        <p:spPr>
          <a:xfrm>
            <a:off x="228600" y="1371600"/>
            <a:ext cx="8229600" cy="1143000"/>
          </a:xfrm>
          <a:ln/>
        </p:spPr>
        <p:txBody>
          <a:bodyPr vert="horz" wrap="square" lIns="91440" tIns="45720" rIns="91440" bIns="45720" anchor="t" anchorCtr="0"/>
          <a:p>
            <a:pPr marL="1438275" indent="-143827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是一个格，对于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b, c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38275" indent="-143827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≼c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a∨(b∧c) ≼ (a∨b)∧c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（模不等式）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44" name="Rectangle 4"/>
          <p:cNvSpPr/>
          <p:nvPr/>
        </p:nvSpPr>
        <p:spPr>
          <a:xfrm>
            <a:off x="228600" y="2438400"/>
            <a:ext cx="81534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定理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6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c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a∨c=c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定理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5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a∨(b∧c) ≼ (a∨b)∧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(a∨c)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代替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a∨c     a∨(b∧c)≼ (a∨b)∧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en-US" altLang="zh-CN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∴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≼ c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a∨(b∧c) ≼ (a∨b)∧c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46" name="Rectangle 6"/>
          <p:cNvSpPr/>
          <p:nvPr/>
        </p:nvSpPr>
        <p:spPr>
          <a:xfrm>
            <a:off x="990600" y="4419600"/>
            <a:ext cx="7315200" cy="213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a∨(b∧c)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(a∨b)∧c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a∨ (b∧c) ≼ (a∨b)∧c≼ c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≼ 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a∨(b∧c) ≼ (a∨b)∧c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a≼c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lvl="0" indent="-3429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a≼c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a∨(b∧c) ≼ (a∨b)∧c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9" name="AutoShape 7">
            <a:hlinkClick r:id="" action="ppaction://hlinkshowjump?jump=lastslideviewed"/>
          </p:cNvPr>
          <p:cNvSpPr/>
          <p:nvPr/>
        </p:nvSpPr>
        <p:spPr>
          <a:xfrm>
            <a:off x="7812088" y="6453188"/>
            <a:ext cx="431800" cy="404812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6-1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7924800" cy="1600200"/>
          </a:xfrm>
          <a:ln/>
        </p:spPr>
        <p:txBody>
          <a:bodyPr vert="horz" wrap="square" lIns="91440" tIns="45720" rIns="91440" bIns="45720" anchor="t" anchorCtr="0"/>
          <a:p>
            <a:pPr marL="1146175" indent="-114617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推论：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中，则对于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b, 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，必有：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146175" indent="-114617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）∨（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）≼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））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146175" indent="-1146175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b∧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））≼ 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）∧（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41" name="Text Box 5"/>
          <p:cNvSpPr txBox="1"/>
          <p:nvPr/>
        </p:nvSpPr>
        <p:spPr>
          <a:xfrm>
            <a:off x="228600" y="3048000"/>
            <a:ext cx="8077200" cy="112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lnSpc>
                <a:spcPct val="120000"/>
              </a:lnSpc>
              <a:buClr>
                <a:schemeClr val="accent1"/>
              </a:buClr>
              <a:buSzPct val="65000"/>
              <a:buNone/>
              <a:tabLst>
                <a:tab pos="4762500" algn="l"/>
              </a:tabLst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(a∧b)∨(a∧c)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a∨(a∧c) )∧(b∨(a∧c) 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defTabSz="914400" eaLnBrk="1" hangingPunct="1">
              <a:lnSpc>
                <a:spcPct val="120000"/>
              </a:lnSpc>
              <a:buClr>
                <a:schemeClr val="accent1"/>
              </a:buClr>
              <a:buSzPct val="65000"/>
              <a:buNone/>
              <a:tabLst>
                <a:tab pos="4762500" algn="l"/>
              </a:tabLst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∴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a∧b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）∨（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a∧c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）≼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b∨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a∧c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））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2470" name="Text Box 6"/>
          <p:cNvSpPr txBox="1"/>
          <p:nvPr/>
        </p:nvSpPr>
        <p:spPr>
          <a:xfrm>
            <a:off x="914400" y="4343400"/>
            <a:ext cx="7239000" cy="112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∵a∨( b∧(a∨c) ) 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 </a:t>
            </a:r>
            <a:r>
              <a:rPr lang="en-US" altLang="zh-CN" sz="2600" b="1" dirty="0">
                <a:latin typeface="Times New Roman" panose="02020603050405020304" pitchFamily="18" charset="0"/>
              </a:rPr>
              <a:t>(a∨b)∧ ( a∨(a∨c) 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∴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a∨( b∧(a∨c) )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(a∨b)∧(a∨c)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3" name="AutoShape 7">
            <a:hlinkClick r:id="" action="ppaction://noaction"/>
          </p:cNvPr>
          <p:cNvSpPr/>
          <p:nvPr/>
        </p:nvSpPr>
        <p:spPr>
          <a:xfrm>
            <a:off x="7451725" y="6453188"/>
            <a:ext cx="576263" cy="404812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63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524000"/>
            <a:ext cx="8229600" cy="4648200"/>
          </a:xfrm>
          <a:ln/>
        </p:spPr>
        <p:txBody>
          <a:bodyPr vert="horz" wrap="square" lIns="91440" tIns="45720" rIns="91440" bIns="45720" anchor="t" anchorCtr="0"/>
          <a:p>
            <a:pPr marL="563880" indent="-56388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是两个格，由它们分别诱导的代数系统为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,∨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,∨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，若存在着一个从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的映射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使得对于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a,b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      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63880" indent="-56388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 ∨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b) =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 ∨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(b)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63880" indent="-56388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 ∧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b) =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 ∧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(b)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63880" indent="-563880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,∨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,∨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格同态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63880" indent="-563880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称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格同态象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63880" indent="-563880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当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是双射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时，称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,∨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,∨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格同构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4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5" name="AutoShape 7">
            <a:hlinkClick r:id="" action="ppaction://hlinkshowjump?jump=lastslideviewed"/>
          </p:cNvPr>
          <p:cNvSpPr/>
          <p:nvPr/>
        </p:nvSpPr>
        <p:spPr>
          <a:xfrm>
            <a:off x="8763000" y="6477000"/>
            <a:ext cx="381000" cy="3810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351838" cy="1676400"/>
          </a:xfrm>
          <a:ln/>
        </p:spPr>
        <p:txBody>
          <a:bodyPr vert="horz" wrap="square" lIns="91440" tIns="45720" rIns="91440" bIns="45720" anchor="t" anchorCtr="0"/>
          <a:p>
            <a:pPr marL="576580" indent="-57658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格同态的保序性）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6580" indent="-576580"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的格同态，则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x, y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，必有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(x) 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(y)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044" name="Rectangle 4"/>
          <p:cNvSpPr/>
          <p:nvPr/>
        </p:nvSpPr>
        <p:spPr>
          <a:xfrm>
            <a:off x="468313" y="3048000"/>
            <a:ext cx="7456487" cy="2305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y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∴ x∧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 = x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（同态公式）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∴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 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045" name="Text Box 5"/>
          <p:cNvSpPr txBox="1"/>
          <p:nvPr/>
        </p:nvSpPr>
        <p:spPr>
          <a:xfrm>
            <a:off x="457200" y="5181600"/>
            <a:ext cx="8208963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的逆命题是不一定成立的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格同态是保序的，但是保序的不一定是格同态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91" name="AutoShape 7">
            <a:hlinkClick r:id="" action="ppaction://hlinkshowjump?jump=lastslideviewed"/>
          </p:cNvPr>
          <p:cNvSpPr/>
          <p:nvPr/>
        </p:nvSpPr>
        <p:spPr>
          <a:xfrm>
            <a:off x="8686800" y="6553200"/>
            <a:ext cx="4572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4239" name="Text Box 31"/>
          <p:cNvSpPr txBox="1"/>
          <p:nvPr/>
        </p:nvSpPr>
        <p:spPr>
          <a:xfrm>
            <a:off x="533400" y="4953000"/>
            <a:ext cx="77724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但是，对于</a:t>
            </a:r>
            <a:r>
              <a:rPr lang="en-US" altLang="zh-CN" sz="2600" b="1" dirty="0">
                <a:latin typeface="Times New Roman" panose="02020603050405020304" pitchFamily="18" charset="0"/>
              </a:rPr>
              <a:t>b, d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</a:rPr>
              <a:t>∨d=a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   f 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</a:rPr>
              <a:t>∨d) =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600" b="1" dirty="0">
                <a:latin typeface="Times New Roman" panose="02020603050405020304" pitchFamily="18" charset="0"/>
              </a:rPr>
              <a:t>(a) = S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600" b="1" dirty="0">
                <a:latin typeface="Times New Roman" panose="02020603050405020304" pitchFamily="18" charset="0"/>
              </a:rPr>
              <a:t>(b)∪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 (d) = {b, d, e} 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∴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∨d )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(b)∪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(d) 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Text Box 26"/>
          <p:cNvSpPr txBox="1"/>
          <p:nvPr/>
        </p:nvSpPr>
        <p:spPr>
          <a:xfrm>
            <a:off x="304800" y="1295400"/>
            <a:ext cx="814705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例：设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&lt;S,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是一个格，其中</a:t>
            </a:r>
            <a:r>
              <a:rPr lang="en-US" altLang="zh-CN" sz="2600" b="1" dirty="0">
                <a:latin typeface="Times New Roman" panose="02020603050405020304" pitchFamily="18" charset="0"/>
              </a:rPr>
              <a:t>S={a,b,c,d,e}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，如图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则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(S)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也是一个格。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作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</a:rPr>
              <a:t>：</a:t>
            </a:r>
            <a:r>
              <a:rPr lang="en-US" altLang="zh-CN" sz="2600" b="1" dirty="0">
                <a:latin typeface="Times New Roman" panose="02020603050405020304" pitchFamily="18" charset="0"/>
              </a:rPr>
              <a:t>S→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(S)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，对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使得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(x)={ y | y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</a:rPr>
              <a:t>有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(a)=S,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(b)={b,e},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f</a:t>
            </a:r>
            <a:r>
              <a:rPr lang="en-US" altLang="zh-CN" sz="2600" b="1" dirty="0">
                <a:latin typeface="Times New Roman" panose="02020603050405020304" pitchFamily="18" charset="0"/>
              </a:rPr>
              <a:t>(c)={c,e},   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{d}={d,e},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f</a:t>
            </a:r>
            <a:r>
              <a:rPr lang="en-US" altLang="zh-CN" sz="2600" b="1" dirty="0">
                <a:latin typeface="Times New Roman" panose="02020603050405020304" pitchFamily="18" charset="0"/>
              </a:rPr>
              <a:t>(e)={e}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94235" name="Text Box 27"/>
          <p:cNvSpPr txBox="1"/>
          <p:nvPr/>
        </p:nvSpPr>
        <p:spPr>
          <a:xfrm>
            <a:off x="228600" y="4343400"/>
            <a:ext cx="77724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</a:t>
            </a:r>
            <a:r>
              <a:rPr lang="zh-CN" altLang="en-US" sz="2600" b="1" dirty="0">
                <a:latin typeface="Times New Roman" panose="02020603050405020304" pitchFamily="18" charset="0"/>
              </a:rPr>
              <a:t>当</a:t>
            </a:r>
            <a:r>
              <a:rPr lang="en-US" altLang="zh-CN" sz="2600" b="1" dirty="0">
                <a:latin typeface="Times New Roman" panose="02020603050405020304" pitchFamily="18" charset="0"/>
              </a:rPr>
              <a:t>x, y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600" b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时，有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(x) 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(y) </a:t>
            </a:r>
            <a:r>
              <a:rPr lang="en-US" altLang="zh-CN" sz="2600" b="1" dirty="0">
                <a:latin typeface="Times New Roman" panose="02020603050405020304" pitchFamily="18" charset="0"/>
              </a:rPr>
              <a:t>    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是保序的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3014" name="Group 34"/>
          <p:cNvGrpSpPr/>
          <p:nvPr/>
        </p:nvGrpSpPr>
        <p:grpSpPr>
          <a:xfrm>
            <a:off x="5791200" y="1828800"/>
            <a:ext cx="2438400" cy="2286000"/>
            <a:chOff x="3945" y="1026"/>
            <a:chExt cx="1815" cy="1984"/>
          </a:xfrm>
        </p:grpSpPr>
        <p:sp>
          <p:nvSpPr>
            <p:cNvPr id="43017" name="AutoShape 17"/>
            <p:cNvSpPr/>
            <p:nvPr/>
          </p:nvSpPr>
          <p:spPr>
            <a:xfrm>
              <a:off x="4217" y="1314"/>
              <a:ext cx="1179" cy="1315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3018" name="Line 18"/>
            <p:cNvSpPr/>
            <p:nvPr/>
          </p:nvSpPr>
          <p:spPr>
            <a:xfrm>
              <a:off x="4807" y="1314"/>
              <a:ext cx="0" cy="131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19" name="Text Box 20"/>
            <p:cNvSpPr txBox="1"/>
            <p:nvPr/>
          </p:nvSpPr>
          <p:spPr>
            <a:xfrm>
              <a:off x="4671" y="1026"/>
              <a:ext cx="317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43020" name="Text Box 21"/>
            <p:cNvSpPr txBox="1"/>
            <p:nvPr/>
          </p:nvSpPr>
          <p:spPr>
            <a:xfrm>
              <a:off x="5442" y="1813"/>
              <a:ext cx="31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d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43021" name="Text Box 22"/>
            <p:cNvSpPr txBox="1"/>
            <p:nvPr/>
          </p:nvSpPr>
          <p:spPr>
            <a:xfrm>
              <a:off x="3945" y="1813"/>
              <a:ext cx="181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43022" name="Text Box 23"/>
            <p:cNvSpPr txBox="1"/>
            <p:nvPr/>
          </p:nvSpPr>
          <p:spPr>
            <a:xfrm>
              <a:off x="4848" y="1813"/>
              <a:ext cx="227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43023" name="Text Box 24"/>
            <p:cNvSpPr txBox="1"/>
            <p:nvPr/>
          </p:nvSpPr>
          <p:spPr>
            <a:xfrm>
              <a:off x="4671" y="2613"/>
              <a:ext cx="317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e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43024" name="Oval 33"/>
            <p:cNvSpPr/>
            <p:nvPr/>
          </p:nvSpPr>
          <p:spPr>
            <a:xfrm>
              <a:off x="4776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</p:grpSp>
      <p:sp>
        <p:nvSpPr>
          <p:cNvPr id="43015" name="Rectangle 3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6-1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6" name="AutoShape 38">
            <a:hlinkClick r:id="rId1" action="ppaction://hlinksldjump"/>
          </p:cNvPr>
          <p:cNvSpPr/>
          <p:nvPr/>
        </p:nvSpPr>
        <p:spPr>
          <a:xfrm>
            <a:off x="8458200" y="6629400"/>
            <a:ext cx="533400" cy="2286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9" grpId="0"/>
      <p:bldP spid="942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367713" cy="1600200"/>
          </a:xfrm>
          <a:ln/>
        </p:spPr>
        <p:txBody>
          <a:bodyPr vert="horz" wrap="square" lIns="91440" tIns="45720" rIns="91440" bIns="45720" anchor="t" anchorCtr="0"/>
          <a:p>
            <a:pPr marL="1146175" indent="-11461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设两个格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的双射，则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的格同构，当且仅当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对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a, b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8069" name="Text Box 5"/>
          <p:cNvSpPr txBox="1"/>
          <p:nvPr/>
        </p:nvSpPr>
        <p:spPr>
          <a:xfrm>
            <a:off x="533400" y="3124200"/>
            <a:ext cx="815340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的格同构。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定理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8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知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a, 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，必有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反之，设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∵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是双射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∴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b=a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a≼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2347913"/>
          </a:xfrm>
          <a:ln/>
        </p:spPr>
        <p:txBody>
          <a:bodyPr vert="horz" wrap="square" lIns="91440" tIns="45720" rIns="91440" bIns="45720" anchor="t" anchorCtr="0"/>
          <a:p>
            <a:pPr marL="1052830" indent="-1052830" eaLnBrk="1" hangingPunct="1">
              <a:lnSpc>
                <a:spcPct val="120000"/>
              </a:lnSpc>
              <a:buNone/>
            </a:pPr>
            <a:r>
              <a:rPr lang="zh-CN" altLang="en-US" sz="30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一、格</a:t>
            </a:r>
            <a:endParaRPr lang="zh-CN" altLang="en-US" sz="30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052830" indent="-1052830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是一个偏序集，如果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任意两个元素都有最小上界和最大下界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&lt;A, ≼ &gt;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为格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6" name="Rectangle 7"/>
          <p:cNvSpPr/>
          <p:nvPr/>
        </p:nvSpPr>
        <p:spPr>
          <a:xfrm>
            <a:off x="-152400" y="142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8197" name="Rectangle 2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6-1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295400"/>
            <a:ext cx="8305800" cy="5410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设对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 b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(b)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设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a∧</a:t>
            </a:r>
            <a:r>
              <a:rPr lang="en-US" altLang="zh-CN" sz="2600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b=c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，则</a:t>
            </a:r>
            <a:r>
              <a:rPr lang="en-US" altLang="zh-CN" sz="2600" b="1" dirty="0">
                <a:latin typeface="Times New Roman" panose="02020603050405020304" pitchFamily="18" charset="0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</a:rPr>
              <a:t>，有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(a∧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b)=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(c)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(c)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(a)</a:t>
            </a:r>
            <a:r>
              <a:rPr lang="zh-CN" altLang="en-US" sz="2600" b="1" dirty="0">
                <a:latin typeface="Times New Roman" panose="02020603050405020304" pitchFamily="18" charset="0"/>
              </a:rPr>
              <a:t>，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(c)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(b)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∴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(c)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(a)∧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(b)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设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(a)∧</a:t>
            </a:r>
            <a:r>
              <a:rPr lang="en-US" altLang="zh-CN" sz="2600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(b)=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(d)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，则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(c)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f</a:t>
            </a:r>
            <a:r>
              <a:rPr lang="en-US" altLang="zh-CN" sz="2600" b="1" dirty="0">
                <a:latin typeface="Times New Roman" panose="02020603050405020304" pitchFamily="18" charset="0"/>
              </a:rPr>
              <a:t>(d)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(d)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(a)</a:t>
            </a:r>
            <a:r>
              <a:rPr lang="zh-CN" altLang="en-US" sz="2600" b="1" dirty="0">
                <a:latin typeface="Times New Roman" panose="02020603050405020304" pitchFamily="18" charset="0"/>
              </a:rPr>
              <a:t>，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(d)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(b)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∴ d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</a:rPr>
              <a:t>， </a:t>
            </a:r>
            <a:r>
              <a:rPr lang="en-US" altLang="zh-CN" sz="2600" b="1" dirty="0"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</a:rPr>
              <a:t>b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∴ d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</a:rPr>
              <a:t>a∧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</a:rPr>
              <a:t>b  </a:t>
            </a:r>
            <a:r>
              <a:rPr lang="zh-CN" altLang="en-US" sz="2600" b="1" dirty="0">
                <a:latin typeface="Times New Roman" panose="02020603050405020304" pitchFamily="18" charset="0"/>
              </a:rPr>
              <a:t>即</a:t>
            </a:r>
            <a:r>
              <a:rPr lang="en-US" altLang="zh-CN" sz="2600" b="1" dirty="0">
                <a:latin typeface="Times New Roman" panose="02020603050405020304" pitchFamily="18" charset="0"/>
              </a:rPr>
              <a:t>d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</a:rPr>
              <a:t>c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，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(d)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(c)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∴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(c)=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(d)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</a:rPr>
              <a:t>即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(a∧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b)=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(a)∧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(b)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类似地可证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(a∨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b)=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(a)∨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</a:rPr>
              <a:t>(b)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因此，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&lt;A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的格同构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Rectangle 2052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9220" name="Rectangle 20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9221" name="Rectangle 2054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9222" name="Rectangle 2055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9223" name="Rectangle 2056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9224" name="Rectangle 2057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graphicFrame>
        <p:nvGraphicFramePr>
          <p:cNvPr id="9225" name="Object 2058"/>
          <p:cNvGraphicFramePr>
            <a:graphicFrameLocks noChangeAspect="1"/>
          </p:cNvGraphicFramePr>
          <p:nvPr/>
        </p:nvGraphicFramePr>
        <p:xfrm>
          <a:off x="762000" y="1714500"/>
          <a:ext cx="24145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438275" imgH="1543050" progId="Paint.Picture">
                  <p:embed/>
                </p:oleObj>
              </mc:Choice>
              <mc:Fallback>
                <p:oleObj name="" r:id="rId1" imgW="1438275" imgH="15430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714500"/>
                        <a:ext cx="2414588" cy="358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059"/>
          <p:cNvGraphicFramePr>
            <a:graphicFrameLocks noChangeAspect="1"/>
          </p:cNvGraphicFramePr>
          <p:nvPr/>
        </p:nvGraphicFramePr>
        <p:xfrm>
          <a:off x="3348038" y="1412875"/>
          <a:ext cx="2693987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419225" imgH="2038350" progId="Paint.Picture">
                  <p:embed/>
                </p:oleObj>
              </mc:Choice>
              <mc:Fallback>
                <p:oleObj name="" r:id="rId3" imgW="1419225" imgH="20383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1412875"/>
                        <a:ext cx="2693987" cy="3867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2060"/>
          <p:cNvGraphicFramePr>
            <a:graphicFrameLocks noChangeAspect="1"/>
          </p:cNvGraphicFramePr>
          <p:nvPr/>
        </p:nvGraphicFramePr>
        <p:xfrm>
          <a:off x="6553200" y="1747838"/>
          <a:ext cx="1979613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066800" imgH="1895475" progId="Paint.Picture">
                  <p:embed/>
                </p:oleObj>
              </mc:Choice>
              <mc:Fallback>
                <p:oleObj name="" r:id="rId5" imgW="1066800" imgH="18954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3200" y="1747838"/>
                        <a:ext cx="1979613" cy="351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206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6-1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3505" name="Group 2065"/>
          <p:cNvGrpSpPr/>
          <p:nvPr/>
        </p:nvGrpSpPr>
        <p:grpSpPr>
          <a:xfrm>
            <a:off x="1763713" y="5157788"/>
            <a:ext cx="288925" cy="287337"/>
            <a:chOff x="1247" y="3385"/>
            <a:chExt cx="182" cy="181"/>
          </a:xfrm>
        </p:grpSpPr>
        <p:sp>
          <p:nvSpPr>
            <p:cNvPr id="9234" name="Line 2063"/>
            <p:cNvSpPr/>
            <p:nvPr/>
          </p:nvSpPr>
          <p:spPr>
            <a:xfrm>
              <a:off x="1247" y="3385"/>
              <a:ext cx="182" cy="18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35" name="Line 2064"/>
            <p:cNvSpPr/>
            <p:nvPr/>
          </p:nvSpPr>
          <p:spPr>
            <a:xfrm flipH="1">
              <a:off x="1247" y="3385"/>
              <a:ext cx="182" cy="18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63506" name="Group 2066"/>
          <p:cNvGrpSpPr/>
          <p:nvPr/>
        </p:nvGrpSpPr>
        <p:grpSpPr>
          <a:xfrm>
            <a:off x="7380288" y="5084763"/>
            <a:ext cx="288925" cy="287337"/>
            <a:chOff x="1247" y="3385"/>
            <a:chExt cx="182" cy="181"/>
          </a:xfrm>
        </p:grpSpPr>
        <p:sp>
          <p:nvSpPr>
            <p:cNvPr id="9232" name="Line 2067"/>
            <p:cNvSpPr/>
            <p:nvPr/>
          </p:nvSpPr>
          <p:spPr>
            <a:xfrm>
              <a:off x="1247" y="3385"/>
              <a:ext cx="182" cy="18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33" name="Line 2068"/>
            <p:cNvSpPr/>
            <p:nvPr/>
          </p:nvSpPr>
          <p:spPr>
            <a:xfrm flipH="1">
              <a:off x="1247" y="3385"/>
              <a:ext cx="182" cy="18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63512" name="Freeform 2072"/>
          <p:cNvSpPr/>
          <p:nvPr/>
        </p:nvSpPr>
        <p:spPr>
          <a:xfrm rot="-3267740">
            <a:off x="4349750" y="5156200"/>
            <a:ext cx="509588" cy="2222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70" h="106">
                <a:moveTo>
                  <a:pt x="53" y="0"/>
                </a:moveTo>
                <a:cubicBezTo>
                  <a:pt x="26" y="38"/>
                  <a:pt x="0" y="76"/>
                  <a:pt x="53" y="91"/>
                </a:cubicBezTo>
                <a:cubicBezTo>
                  <a:pt x="106" y="106"/>
                  <a:pt x="317" y="91"/>
                  <a:pt x="370" y="91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3" name="Rectangle 205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6-1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Rectangle 2051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0245" name="Rectangle 20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0246" name="Rectangle 2053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0247" name="Rectangle 2054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0248" name="Rectangle 2055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0249" name="Rectangle 2056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graphicFrame>
        <p:nvGraphicFramePr>
          <p:cNvPr id="10250" name="Object 2060"/>
          <p:cNvGraphicFramePr>
            <a:graphicFrameLocks noChangeAspect="1"/>
          </p:cNvGraphicFramePr>
          <p:nvPr/>
        </p:nvGraphicFramePr>
        <p:xfrm>
          <a:off x="1524000" y="1905000"/>
          <a:ext cx="2574925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333500" imgH="1943100" progId="Paint.Picture">
                  <p:embed/>
                </p:oleObj>
              </mc:Choice>
              <mc:Fallback>
                <p:oleObj name="" r:id="rId1" imgW="1333500" imgH="19431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1905000"/>
                        <a:ext cx="2574925" cy="375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2061"/>
          <p:cNvGraphicFramePr>
            <a:graphicFrameLocks noChangeAspect="1"/>
          </p:cNvGraphicFramePr>
          <p:nvPr/>
        </p:nvGraphicFramePr>
        <p:xfrm>
          <a:off x="5029200" y="1600200"/>
          <a:ext cx="284956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409700" imgH="1885950" progId="Paint.Picture">
                  <p:embed/>
                </p:oleObj>
              </mc:Choice>
              <mc:Fallback>
                <p:oleObj name="" r:id="rId3" imgW="1409700" imgH="188595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1600200"/>
                        <a:ext cx="2849563" cy="381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Freeform 2066"/>
          <p:cNvSpPr/>
          <p:nvPr/>
        </p:nvSpPr>
        <p:spPr>
          <a:xfrm rot="-3267740">
            <a:off x="2555875" y="5227638"/>
            <a:ext cx="509588" cy="2222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70" h="106">
                <a:moveTo>
                  <a:pt x="53" y="0"/>
                </a:moveTo>
                <a:cubicBezTo>
                  <a:pt x="26" y="38"/>
                  <a:pt x="0" y="76"/>
                  <a:pt x="53" y="91"/>
                </a:cubicBezTo>
                <a:cubicBezTo>
                  <a:pt x="106" y="106"/>
                  <a:pt x="317" y="91"/>
                  <a:pt x="370" y="91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4531" name="Freeform 2067"/>
          <p:cNvSpPr/>
          <p:nvPr/>
        </p:nvSpPr>
        <p:spPr>
          <a:xfrm rot="-3267740">
            <a:off x="6299200" y="5300663"/>
            <a:ext cx="509588" cy="2222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70" h="106">
                <a:moveTo>
                  <a:pt x="53" y="0"/>
                </a:moveTo>
                <a:cubicBezTo>
                  <a:pt x="26" y="38"/>
                  <a:pt x="0" y="76"/>
                  <a:pt x="53" y="91"/>
                </a:cubicBezTo>
                <a:cubicBezTo>
                  <a:pt x="106" y="106"/>
                  <a:pt x="317" y="91"/>
                  <a:pt x="370" y="91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6-1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Rectangle 1027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1269" name="Rectangle 10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1270" name="Rectangle 1029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1271" name="Rectangle 1030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1272" name="Rectangle 1031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1273" name="Rectangle 1032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graphicFrame>
        <p:nvGraphicFramePr>
          <p:cNvPr id="11274" name="Object 1035"/>
          <p:cNvGraphicFramePr>
            <a:graphicFrameLocks noChangeAspect="1"/>
          </p:cNvGraphicFramePr>
          <p:nvPr/>
        </p:nvGraphicFramePr>
        <p:xfrm>
          <a:off x="685800" y="1922463"/>
          <a:ext cx="3581400" cy="31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714500" imgH="1514475" progId="Paint.Picture">
                  <p:embed/>
                </p:oleObj>
              </mc:Choice>
              <mc:Fallback>
                <p:oleObj name="" r:id="rId1" imgW="1714500" imgH="1514475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922463"/>
                        <a:ext cx="3581400" cy="316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37"/>
          <p:cNvGraphicFramePr>
            <a:graphicFrameLocks noChangeAspect="1"/>
          </p:cNvGraphicFramePr>
          <p:nvPr/>
        </p:nvGraphicFramePr>
        <p:xfrm>
          <a:off x="4572000" y="2057400"/>
          <a:ext cx="2743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819275" imgH="1352550" progId="Paint.Picture">
                  <p:embed/>
                </p:oleObj>
              </mc:Choice>
              <mc:Fallback>
                <p:oleObj name="" r:id="rId3" imgW="1819275" imgH="1352550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rcRect l="5556" t="7835" r="27777" b="12454"/>
                      <a:stretch>
                        <a:fillRect/>
                      </a:stretch>
                    </p:blipFill>
                    <p:spPr>
                      <a:xfrm>
                        <a:off x="4572000" y="2057400"/>
                        <a:ext cx="27432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0" name="Group 1038"/>
          <p:cNvGrpSpPr/>
          <p:nvPr/>
        </p:nvGrpSpPr>
        <p:grpSpPr>
          <a:xfrm>
            <a:off x="5795963" y="4868863"/>
            <a:ext cx="288925" cy="287337"/>
            <a:chOff x="1247" y="3385"/>
            <a:chExt cx="182" cy="181"/>
          </a:xfrm>
        </p:grpSpPr>
        <p:sp>
          <p:nvSpPr>
            <p:cNvPr id="11278" name="Line 1039"/>
            <p:cNvSpPr/>
            <p:nvPr/>
          </p:nvSpPr>
          <p:spPr>
            <a:xfrm>
              <a:off x="1247" y="3385"/>
              <a:ext cx="182" cy="18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79" name="Line 1040"/>
            <p:cNvSpPr/>
            <p:nvPr/>
          </p:nvSpPr>
          <p:spPr>
            <a:xfrm flipH="1">
              <a:off x="1247" y="3385"/>
              <a:ext cx="182" cy="18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65553" name="Freeform 1041"/>
          <p:cNvSpPr/>
          <p:nvPr/>
        </p:nvSpPr>
        <p:spPr>
          <a:xfrm rot="-3267740">
            <a:off x="2266950" y="4795838"/>
            <a:ext cx="509588" cy="2222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70" h="106">
                <a:moveTo>
                  <a:pt x="53" y="0"/>
                </a:moveTo>
                <a:cubicBezTo>
                  <a:pt x="26" y="38"/>
                  <a:pt x="0" y="76"/>
                  <a:pt x="53" y="91"/>
                </a:cubicBezTo>
                <a:cubicBezTo>
                  <a:pt x="106" y="106"/>
                  <a:pt x="317" y="91"/>
                  <a:pt x="370" y="91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600200"/>
            <a:ext cx="7924800" cy="3276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例：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| 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| 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当且仅当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整除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&lt;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，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4388" name="Text Box 4"/>
          <p:cNvSpPr txBox="1"/>
          <p:nvPr/>
        </p:nvSpPr>
        <p:spPr>
          <a:xfrm>
            <a:off x="762000" y="2362200"/>
            <a:ext cx="73152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任意两元素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的最小上界：最小公倍数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最大下界：最大公约数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4389" name="Text Box 5"/>
          <p:cNvSpPr txBox="1"/>
          <p:nvPr/>
        </p:nvSpPr>
        <p:spPr>
          <a:xfrm>
            <a:off x="762000" y="4191000"/>
            <a:ext cx="74676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任意两元素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S1,S2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的最小上界：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S1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S2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最大下界：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S1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S2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4390" name="AutoShape 6"/>
          <p:cNvSpPr/>
          <p:nvPr/>
        </p:nvSpPr>
        <p:spPr>
          <a:xfrm>
            <a:off x="6248400" y="1752600"/>
            <a:ext cx="2362200" cy="609600"/>
          </a:xfrm>
          <a:prstGeom prst="wedgeRoundRectCallout">
            <a:avLst>
              <a:gd name="adj1" fmla="val -143347"/>
              <a:gd name="adj2" fmla="val 15884"/>
              <a:gd name="adj3" fmla="val 16667"/>
            </a:avLst>
          </a:prstGeom>
          <a:solidFill>
            <a:srgbClr val="0000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称为正整数格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  <p:bldP spid="144389" grpId="0"/>
      <p:bldP spid="1443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§6-1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 给定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S={a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b}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(S)={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,{a},{b},{a,b}}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那么，格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(S)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如图所示。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3317" name="Group 9"/>
          <p:cNvGrpSpPr/>
          <p:nvPr/>
        </p:nvGrpSpPr>
        <p:grpSpPr>
          <a:xfrm>
            <a:off x="2268538" y="3068638"/>
            <a:ext cx="3213100" cy="2586037"/>
            <a:chOff x="1296" y="1896"/>
            <a:chExt cx="2024" cy="1629"/>
          </a:xfrm>
        </p:grpSpPr>
        <p:graphicFrame>
          <p:nvGraphicFramePr>
            <p:cNvPr id="13318" name="Object 4"/>
            <p:cNvGraphicFramePr>
              <a:graphicFrameLocks noChangeAspect="1"/>
            </p:cNvGraphicFramePr>
            <p:nvPr/>
          </p:nvGraphicFramePr>
          <p:xfrm>
            <a:off x="1296" y="2016"/>
            <a:ext cx="1920" cy="1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" imgW="2162175" imgH="2686050" progId="Paint.Picture">
                    <p:embed/>
                  </p:oleObj>
                </mc:Choice>
                <mc:Fallback>
                  <p:oleObj name="" r:id="rId1" imgW="2162175" imgH="2686050" progId="Paint.Picture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/>
                        <a:srcRect b="14124"/>
                        <a:stretch>
                          <a:fillRect/>
                        </a:stretch>
                      </p:blipFill>
                      <p:spPr>
                        <a:xfrm>
                          <a:off x="1296" y="2016"/>
                          <a:ext cx="1920" cy="1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9" name="Text Box 5"/>
            <p:cNvSpPr txBox="1"/>
            <p:nvPr/>
          </p:nvSpPr>
          <p:spPr>
            <a:xfrm>
              <a:off x="2016" y="1896"/>
              <a:ext cx="528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{a,b}</a:t>
              </a:r>
              <a:endPara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320" name="Text Box 6"/>
            <p:cNvSpPr txBox="1"/>
            <p:nvPr/>
          </p:nvSpPr>
          <p:spPr>
            <a:xfrm>
              <a:off x="2792" y="2592"/>
              <a:ext cx="528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{b}</a:t>
              </a:r>
              <a:endPara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321" name="Text Box 7"/>
            <p:cNvSpPr txBox="1"/>
            <p:nvPr/>
          </p:nvSpPr>
          <p:spPr>
            <a:xfrm>
              <a:off x="1320" y="2560"/>
              <a:ext cx="336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{a}</a:t>
              </a:r>
              <a:endPara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322" name="Text Box 8"/>
            <p:cNvSpPr txBox="1"/>
            <p:nvPr/>
          </p:nvSpPr>
          <p:spPr>
            <a:xfrm>
              <a:off x="2072" y="3256"/>
              <a:ext cx="288" cy="26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</a:t>
              </a:r>
              <a:endPara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7794</Words>
  <Application>WPS 演示</Application>
  <PresentationFormat>全屏显示(4:3)</PresentationFormat>
  <Paragraphs>585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40</vt:i4>
      </vt:variant>
    </vt:vector>
  </HeadingPairs>
  <TitlesOfParts>
    <vt:vector size="69" baseType="lpstr">
      <vt:lpstr>Arial</vt:lpstr>
      <vt:lpstr>宋体</vt:lpstr>
      <vt:lpstr>Wingdings</vt:lpstr>
      <vt:lpstr>Tahoma</vt:lpstr>
      <vt:lpstr>Times New Roman</vt:lpstr>
      <vt:lpstr>黑体</vt:lpstr>
      <vt:lpstr>Lucida Sans Unicode</vt:lpstr>
      <vt:lpstr>Symbol</vt:lpstr>
      <vt:lpstr>Euclid Symbol</vt:lpstr>
      <vt:lpstr>Symbol</vt:lpstr>
      <vt:lpstr>MingLiU</vt:lpstr>
      <vt:lpstr>Yu Gothic</vt:lpstr>
      <vt:lpstr>MT Extra</vt:lpstr>
      <vt:lpstr>微软雅黑</vt:lpstr>
      <vt:lpstr>Arial Unicode MS</vt:lpstr>
      <vt:lpstr>Blends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王振英</dc:creator>
  <cp:lastModifiedBy>芬迪</cp:lastModifiedBy>
  <cp:revision>429</cp:revision>
  <cp:lastPrinted>2002-10-18T03:41:06Z</cp:lastPrinted>
  <dcterms:created xsi:type="dcterms:W3CDTF">2002-11-11T14:37:32Z</dcterms:created>
  <dcterms:modified xsi:type="dcterms:W3CDTF">2021-05-19T14:17:42Z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3999F005877943FE943CCF267B19A0BA</vt:lpwstr>
  </property>
  <property fmtid="{D5CDD505-2E9C-101B-9397-08002B2CF9AE}" pid="3" name="KSOProductBuildVer">
    <vt:lpwstr>2052-11.1.0.10495</vt:lpwstr>
  </property>
</Properties>
</file>