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12" r:id="rId3"/>
    <p:sldId id="278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325" r:id="rId21"/>
    <p:sldId id="326" r:id="rId22"/>
    <p:sldId id="272" r:id="rId23"/>
    <p:sldId id="273" r:id="rId24"/>
    <p:sldId id="274" r:id="rId25"/>
    <p:sldId id="279" r:id="rId26"/>
    <p:sldId id="275" r:id="rId27"/>
    <p:sldId id="276" r:id="rId28"/>
    <p:sldId id="277" r:id="rId29"/>
    <p:sldId id="280" r:id="rId30"/>
    <p:sldId id="327" r:id="rId31"/>
    <p:sldId id="328" r:id="rId32"/>
    <p:sldId id="311" r:id="rId33"/>
    <p:sldId id="281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82" r:id="rId43"/>
    <p:sldId id="283" r:id="rId44"/>
    <p:sldId id="284" r:id="rId45"/>
    <p:sldId id="294" r:id="rId46"/>
    <p:sldId id="295" r:id="rId47"/>
    <p:sldId id="296" r:id="rId48"/>
    <p:sldId id="314" r:id="rId49"/>
    <p:sldId id="315" r:id="rId50"/>
    <p:sldId id="297" r:id="rId51"/>
    <p:sldId id="316" r:id="rId52"/>
    <p:sldId id="298" r:id="rId53"/>
    <p:sldId id="299" r:id="rId54"/>
    <p:sldId id="300" r:id="rId55"/>
    <p:sldId id="301" r:id="rId56"/>
    <p:sldId id="293" r:id="rId57"/>
    <p:sldId id="317" r:id="rId58"/>
    <p:sldId id="303" r:id="rId59"/>
    <p:sldId id="304" r:id="rId60"/>
    <p:sldId id="318" r:id="rId61"/>
    <p:sldId id="319" r:id="rId62"/>
    <p:sldId id="320" r:id="rId63"/>
    <p:sldId id="321" r:id="rId6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9"/>
    <p:restoredTop sz="94685"/>
  </p:normalViewPr>
  <p:slideViewPr>
    <p:cSldViewPr showGuides="1">
      <p:cViewPr varScale="1">
        <p:scale>
          <a:sx n="77" d="100"/>
          <a:sy n="77" d="100"/>
        </p:scale>
        <p:origin x="1392" y="90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notesMaster" Target="notesMasters/notesMaster1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30373F-56D9-4A1A-B4F1-78AAC43346AE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9FB940-4AAF-492E-9CED-0D0408E7140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C967AA-7B77-4584-9E21-04156CCD2A9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3075" y="76200"/>
            <a:ext cx="21209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76200"/>
            <a:ext cx="6213475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C967AA-7B77-4584-9E21-04156CCD2A9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C967AA-7B77-4584-9E21-04156CCD2A9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C967AA-7B77-4584-9E21-04156CCD2A9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4196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C967AA-7B77-4584-9E21-04156CCD2A9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C967AA-7B77-4584-9E21-04156CCD2A9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C967AA-7B77-4584-9E21-04156CCD2A9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C967AA-7B77-4584-9E21-04156CCD2A9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C967AA-7B77-4584-9E21-04156CCD2A9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C967AA-7B77-4584-9E21-04156CCD2A9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557213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557213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979488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979488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49263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76200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C967AA-7B77-4584-9E21-04156CCD2A9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png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5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第四篇 图论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00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752600"/>
            <a:ext cx="8075613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起源于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1736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年，欧拉的哥尼斯堡七桥问题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101" name="Picture 4" descr="欧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113" y="2565400"/>
            <a:ext cx="1785937" cy="2509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2" name="Rectangle 5"/>
          <p:cNvSpPr/>
          <p:nvPr/>
        </p:nvSpPr>
        <p:spPr>
          <a:xfrm>
            <a:off x="2914650" y="5084763"/>
            <a:ext cx="2317750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ea typeface="黑体" panose="02010609060101010101" pitchFamily="2" charset="-122"/>
              </a:rPr>
              <a:t>瑞士数学家欧拉</a:t>
            </a:r>
            <a:endParaRPr lang="zh-CN" altLang="en-US" sz="2400" dirty="0">
              <a:ea typeface="黑体" panose="0201060906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ea typeface="黑体" panose="02010609060101010101" pitchFamily="2" charset="-122"/>
              </a:rPr>
              <a:t>（</a:t>
            </a:r>
            <a:r>
              <a:rPr lang="en-US" altLang="zh-CN" sz="2400" dirty="0">
                <a:ea typeface="黑体" panose="02010609060101010101" pitchFamily="2" charset="-122"/>
              </a:rPr>
              <a:t>1707-1783</a:t>
            </a:r>
            <a:r>
              <a:rPr lang="zh-CN" altLang="en-US" sz="2400" dirty="0">
                <a:ea typeface="黑体" panose="02010609060101010101" pitchFamily="2" charset="-122"/>
              </a:rPr>
              <a:t>）</a:t>
            </a:r>
            <a:endParaRPr lang="zh-CN" altLang="en-US" sz="2400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idx="1" hasCustomPrompt="1"/>
          </p:nvPr>
        </p:nvSpPr>
        <p:spPr>
          <a:xfrm>
            <a:off x="179388" y="1665288"/>
            <a:ext cx="8785225" cy="4572000"/>
          </a:xfrm>
          <a:ln/>
        </p:spPr>
        <p:txBody>
          <a:bodyPr vert="horz" wrap="square" lIns="91440" tIns="45720" rIns="91440" bIns="45720" anchor="t" anchorCtr="0"/>
          <a:p>
            <a:pPr marL="2002155" indent="-2002155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点和边的关联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：如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=(u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或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=&lt;u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v&gt;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称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u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与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关联。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2002155" indent="-2002155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点与点的相邻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：关联于同一条边的结点称为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邻接点。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2002155" indent="-2002155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边与边的邻接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：关联于同一结点的边称为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邻接边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2002155" indent="-2002155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7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孤立结点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：不与任何边相关联的结点称为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孤立结点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2002155" indent="-2002155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零图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：仅有孤立结点的图。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2002155" indent="-2002155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9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平凡图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：仅有一个孤立结点的图。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2002155" indent="-2002155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1808480" indent="-1808480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自回路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环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关联于同一结点的边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称为自回路，或称为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hlinkClick r:id="rId1" action="ppaction://hlinksldjump"/>
              </a:rPr>
              <a:t>环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808480" indent="-1808480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808480" indent="-1808480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平行边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：在有向图中，始点和终点均相同的边称为平行边，无向图中若两点间有多条边，称这些边为平行边，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两点间平行边的条数称为边的重数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808480" indent="-180848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371600"/>
            <a:ext cx="8229600" cy="2590800"/>
          </a:xfrm>
          <a:ln/>
        </p:spPr>
        <p:txBody>
          <a:bodyPr vert="horz" wrap="square" lIns="91440" tIns="45720" rIns="91440" bIns="45720" anchor="t" anchorCtr="0"/>
          <a:p>
            <a:pPr marL="981075" indent="-981075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二、点的度数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81075" indent="-981075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1. 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点的度数的定义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81075" indent="-981075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在图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G=&lt;V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E&gt;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与结点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关联的边数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称为该点的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度数，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记为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deg(v)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81075" indent="-981075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孤立结点的度数为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每个环在其对应结点上度数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+2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316" name="Text Box 4"/>
          <p:cNvSpPr txBox="1"/>
          <p:nvPr/>
        </p:nvSpPr>
        <p:spPr>
          <a:xfrm>
            <a:off x="457200" y="4038600"/>
            <a:ext cx="8305800" cy="247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892175" lvl="0" indent="-892175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 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出度与入度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92175" lvl="0" indent="-892175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有向图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中，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以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为始点的边数称为该结点的出度，记作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deg</a:t>
            </a:r>
            <a:r>
              <a:rPr lang="en-US" altLang="zh-CN" sz="2600" b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+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(v)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以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为终点的边数称为该结点的入度，记作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deg</a:t>
            </a:r>
            <a:r>
              <a:rPr lang="en-US" altLang="zh-CN" sz="2600" b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(v)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92175" lvl="0" indent="-892175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显然有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deg(v)=deg</a:t>
            </a:r>
            <a:r>
              <a:rPr lang="en-US" altLang="zh-CN" sz="2600" b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+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(v)+deg</a:t>
            </a:r>
            <a:r>
              <a:rPr lang="en-US" altLang="zh-CN" sz="2600" b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(v)</a:t>
            </a:r>
            <a:endParaRPr lang="en-US" altLang="zh-CN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153400" cy="4114800"/>
          </a:xfrm>
          <a:ln/>
        </p:spPr>
        <p:txBody>
          <a:bodyPr vert="horz" wrap="square" lIns="91440" tIns="45720" rIns="91440" bIns="45720" anchor="t" anchorCtr="0"/>
          <a:p>
            <a:pPr eaLnBrk="1" fontAlgn="ctr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例：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是无向图，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deg(v1)=3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deg(v2)=1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fontAlgn="ctr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G2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是有向图，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deg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(v1)=2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deg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(v1)=3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deg(v1)=5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zh-CN" sz="2600" dirty="0">
              <a:latin typeface="Times New Roman" panose="02020603050405020304" pitchFamily="18" charset="0"/>
            </a:endParaRPr>
          </a:p>
        </p:txBody>
      </p:sp>
      <p:grpSp>
        <p:nvGrpSpPr>
          <p:cNvPr id="16389" name="Group 4"/>
          <p:cNvGrpSpPr/>
          <p:nvPr/>
        </p:nvGrpSpPr>
        <p:grpSpPr>
          <a:xfrm>
            <a:off x="1676400" y="3352800"/>
            <a:ext cx="2895600" cy="1371600"/>
            <a:chOff x="1440" y="1920"/>
            <a:chExt cx="1824" cy="864"/>
          </a:xfrm>
        </p:grpSpPr>
        <p:sp>
          <p:nvSpPr>
            <p:cNvPr id="16405" name="Oval 5"/>
            <p:cNvSpPr/>
            <p:nvPr/>
          </p:nvSpPr>
          <p:spPr>
            <a:xfrm>
              <a:off x="1728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16406" name="Oval 6"/>
            <p:cNvSpPr/>
            <p:nvPr/>
          </p:nvSpPr>
          <p:spPr>
            <a:xfrm>
              <a:off x="273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16407" name="Text Box 7"/>
            <p:cNvSpPr txBox="1"/>
            <p:nvPr/>
          </p:nvSpPr>
          <p:spPr>
            <a:xfrm>
              <a:off x="1440" y="2112"/>
              <a:ext cx="2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v1</a:t>
              </a:r>
              <a:endParaRPr lang="en-US" altLang="zh-CN" sz="1800" dirty="0"/>
            </a:p>
          </p:txBody>
        </p:sp>
        <p:sp>
          <p:nvSpPr>
            <p:cNvPr id="16408" name="Text Box 8"/>
            <p:cNvSpPr txBox="1"/>
            <p:nvPr/>
          </p:nvSpPr>
          <p:spPr>
            <a:xfrm>
              <a:off x="2976" y="2112"/>
              <a:ext cx="2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v2</a:t>
              </a:r>
              <a:endParaRPr lang="en-US" altLang="zh-CN" sz="1800" dirty="0"/>
            </a:p>
          </p:txBody>
        </p:sp>
        <p:sp>
          <p:nvSpPr>
            <p:cNvPr id="16409" name="Line 9"/>
            <p:cNvSpPr/>
            <p:nvPr/>
          </p:nvSpPr>
          <p:spPr>
            <a:xfrm>
              <a:off x="1824" y="2256"/>
              <a:ext cx="912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6410" name="Oval 10"/>
            <p:cNvSpPr/>
            <p:nvPr/>
          </p:nvSpPr>
          <p:spPr>
            <a:xfrm>
              <a:off x="1632" y="1920"/>
              <a:ext cx="240" cy="288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16411" name="Text Box 11"/>
            <p:cNvSpPr txBox="1"/>
            <p:nvPr/>
          </p:nvSpPr>
          <p:spPr>
            <a:xfrm>
              <a:off x="2016" y="249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G1</a:t>
              </a:r>
              <a:endParaRPr lang="en-US" altLang="zh-CN" sz="2400" dirty="0"/>
            </a:p>
          </p:txBody>
        </p:sp>
      </p:grpSp>
      <p:grpSp>
        <p:nvGrpSpPr>
          <p:cNvPr id="16390" name="Group 28"/>
          <p:cNvGrpSpPr/>
          <p:nvPr/>
        </p:nvGrpSpPr>
        <p:grpSpPr>
          <a:xfrm>
            <a:off x="4953000" y="3048000"/>
            <a:ext cx="2590800" cy="3200400"/>
            <a:chOff x="3120" y="1920"/>
            <a:chExt cx="1632" cy="2016"/>
          </a:xfrm>
        </p:grpSpPr>
        <p:sp>
          <p:nvSpPr>
            <p:cNvPr id="16391" name="Oval 13"/>
            <p:cNvSpPr/>
            <p:nvPr/>
          </p:nvSpPr>
          <p:spPr>
            <a:xfrm>
              <a:off x="345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16392" name="Oval 14"/>
            <p:cNvSpPr/>
            <p:nvPr/>
          </p:nvSpPr>
          <p:spPr>
            <a:xfrm>
              <a:off x="4272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16393" name="Oval 15"/>
            <p:cNvSpPr/>
            <p:nvPr/>
          </p:nvSpPr>
          <p:spPr>
            <a:xfrm>
              <a:off x="3840" y="33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16394" name="Text Box 16"/>
            <p:cNvSpPr txBox="1"/>
            <p:nvPr/>
          </p:nvSpPr>
          <p:spPr>
            <a:xfrm>
              <a:off x="3120" y="2544"/>
              <a:ext cx="2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v1</a:t>
              </a:r>
              <a:endParaRPr lang="en-US" altLang="zh-CN" sz="1800" dirty="0"/>
            </a:p>
          </p:txBody>
        </p:sp>
        <p:sp>
          <p:nvSpPr>
            <p:cNvPr id="16395" name="Text Box 17"/>
            <p:cNvSpPr txBox="1"/>
            <p:nvPr/>
          </p:nvSpPr>
          <p:spPr>
            <a:xfrm>
              <a:off x="4464" y="2544"/>
              <a:ext cx="2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v3</a:t>
              </a:r>
              <a:endParaRPr lang="en-US" altLang="zh-CN" sz="1800" dirty="0"/>
            </a:p>
          </p:txBody>
        </p:sp>
        <p:sp>
          <p:nvSpPr>
            <p:cNvPr id="16396" name="Text Box 18"/>
            <p:cNvSpPr txBox="1"/>
            <p:nvPr/>
          </p:nvSpPr>
          <p:spPr>
            <a:xfrm>
              <a:off x="3984" y="3312"/>
              <a:ext cx="2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v4</a:t>
              </a:r>
              <a:endParaRPr lang="en-US" altLang="zh-CN" sz="1800" dirty="0"/>
            </a:p>
          </p:txBody>
        </p:sp>
        <p:sp>
          <p:nvSpPr>
            <p:cNvPr id="16397" name="Line 19"/>
            <p:cNvSpPr/>
            <p:nvPr/>
          </p:nvSpPr>
          <p:spPr>
            <a:xfrm flipH="1" flipV="1">
              <a:off x="3504" y="2640"/>
              <a:ext cx="384" cy="72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sm" len="lg"/>
            </a:ln>
          </p:spPr>
        </p:sp>
        <p:sp>
          <p:nvSpPr>
            <p:cNvPr id="16398" name="Text Box 20"/>
            <p:cNvSpPr txBox="1"/>
            <p:nvPr/>
          </p:nvSpPr>
          <p:spPr>
            <a:xfrm>
              <a:off x="3936" y="1920"/>
              <a:ext cx="2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v2</a:t>
              </a:r>
              <a:endParaRPr lang="en-US" altLang="zh-CN" sz="1800" dirty="0"/>
            </a:p>
          </p:txBody>
        </p:sp>
        <p:sp>
          <p:nvSpPr>
            <p:cNvPr id="16399" name="Oval 21"/>
            <p:cNvSpPr/>
            <p:nvPr/>
          </p:nvSpPr>
          <p:spPr>
            <a:xfrm>
              <a:off x="384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16400" name="Line 22"/>
            <p:cNvSpPr/>
            <p:nvPr/>
          </p:nvSpPr>
          <p:spPr>
            <a:xfrm flipH="1">
              <a:off x="3504" y="2112"/>
              <a:ext cx="384" cy="528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sm" len="lg"/>
            </a:ln>
          </p:spPr>
        </p:sp>
        <p:sp>
          <p:nvSpPr>
            <p:cNvPr id="16401" name="Line 23"/>
            <p:cNvSpPr/>
            <p:nvPr/>
          </p:nvSpPr>
          <p:spPr>
            <a:xfrm flipH="1" flipV="1">
              <a:off x="3552" y="2640"/>
              <a:ext cx="720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sm" len="lg"/>
            </a:ln>
          </p:spPr>
        </p:sp>
        <p:sp>
          <p:nvSpPr>
            <p:cNvPr id="16402" name="Line 24"/>
            <p:cNvSpPr/>
            <p:nvPr/>
          </p:nvSpPr>
          <p:spPr>
            <a:xfrm flipV="1">
              <a:off x="3552" y="2688"/>
              <a:ext cx="768" cy="0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solid"/>
              <a:miter/>
              <a:headEnd type="none" w="med" len="med"/>
              <a:tailEnd type="triangle" w="sm" len="lg"/>
            </a:ln>
          </p:spPr>
        </p:sp>
        <p:sp>
          <p:nvSpPr>
            <p:cNvPr id="16403" name="Line 25"/>
            <p:cNvSpPr/>
            <p:nvPr/>
          </p:nvSpPr>
          <p:spPr>
            <a:xfrm>
              <a:off x="3504" y="2688"/>
              <a:ext cx="336" cy="720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solid"/>
              <a:miter/>
              <a:headEnd type="none" w="med" len="med"/>
              <a:tailEnd type="triangle" w="sm" len="lg"/>
            </a:ln>
          </p:spPr>
        </p:sp>
        <p:sp>
          <p:nvSpPr>
            <p:cNvPr id="16404" name="Text Box 26"/>
            <p:cNvSpPr txBox="1"/>
            <p:nvPr/>
          </p:nvSpPr>
          <p:spPr>
            <a:xfrm>
              <a:off x="3744" y="3648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G2</a:t>
              </a:r>
              <a:endParaRPr lang="en-US" altLang="zh-CN" sz="2400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1600200"/>
          </a:xfrm>
          <a:ln/>
        </p:spPr>
        <p:txBody>
          <a:bodyPr vert="horz" wrap="square" lIns="91440" tIns="45720" rIns="91440" bIns="45720" anchor="t" anchorCtr="0"/>
          <a:p>
            <a:pPr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3. 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最大度和最小度：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图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最大度数记为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(G)=max{deg(v)|v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V(G)}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最小度数记为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(G)=min{deg(v)|v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V(G)}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buNone/>
            </a:pPr>
            <a:endParaRPr lang="en-US" altLang="zh-CN" sz="2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15369" name="Group 9"/>
          <p:cNvGrpSpPr/>
          <p:nvPr/>
        </p:nvGrpSpPr>
        <p:grpSpPr>
          <a:xfrm>
            <a:off x="381000" y="3352800"/>
            <a:ext cx="8153400" cy="1258888"/>
            <a:chOff x="240" y="2112"/>
            <a:chExt cx="5136" cy="793"/>
          </a:xfrm>
        </p:grpSpPr>
        <p:sp>
          <p:nvSpPr>
            <p:cNvPr id="17415" name="Text Box 4"/>
            <p:cNvSpPr txBox="1"/>
            <p:nvPr/>
          </p:nvSpPr>
          <p:spPr>
            <a:xfrm>
              <a:off x="240" y="2112"/>
              <a:ext cx="5136" cy="6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1614805" lvl="0" indent="-1614805" eaLnBrk="1" fontAlgn="ctr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6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定理</a:t>
              </a:r>
              <a:r>
                <a:rPr lang="en-US" altLang="zh-CN" sz="26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   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每个图中，</a:t>
              </a:r>
              <a:r>
                <a:rPr lang="zh-CN" altLang="en-US" sz="26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结点度数总和等于边数的两倍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。  即                          ，又称握手定理。</a:t>
              </a:r>
              <a:endPara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17416" name="Group 7"/>
            <p:cNvGrpSpPr/>
            <p:nvPr/>
          </p:nvGrpSpPr>
          <p:grpSpPr>
            <a:xfrm>
              <a:off x="1497" y="2400"/>
              <a:ext cx="1335" cy="505"/>
              <a:chOff x="3249" y="2832"/>
              <a:chExt cx="1335" cy="505"/>
            </a:xfrm>
          </p:grpSpPr>
          <p:sp>
            <p:nvSpPr>
              <p:cNvPr id="17417" name="Rectangle 5"/>
              <p:cNvSpPr/>
              <p:nvPr/>
            </p:nvSpPr>
            <p:spPr>
              <a:xfrm>
                <a:off x="3312" y="2832"/>
                <a:ext cx="1272" cy="3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fontAlgn="ctr" hangingPunct="1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en-US" altLang="zh-CN" sz="2600" b="1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sym typeface="Symbol" panose="05050102010706020507" pitchFamily="18" charset="2"/>
                  </a:rPr>
                  <a:t></a:t>
                </a:r>
                <a:r>
                  <a:rPr lang="en-US" altLang="zh-CN" sz="2600" b="1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deg(v)=2|E|</a:t>
                </a:r>
                <a:endParaRPr lang="en-US" altLang="zh-CN" sz="26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17418" name="Rectangle 6"/>
              <p:cNvSpPr/>
              <p:nvPr/>
            </p:nvSpPr>
            <p:spPr>
              <a:xfrm>
                <a:off x="3249" y="3068"/>
                <a:ext cx="447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200" b="1" i="1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v</a:t>
                </a:r>
                <a:r>
                  <a:rPr lang="en-US" altLang="zh-CN" sz="2200" b="1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sym typeface="Symbol" panose="05050102010706020507" pitchFamily="18" charset="2"/>
                  </a:rPr>
                  <a:t></a:t>
                </a:r>
                <a:r>
                  <a:rPr lang="en-US" altLang="zh-CN" sz="2200" b="1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V</a:t>
                </a:r>
                <a:endParaRPr lang="en-US" altLang="zh-CN" sz="22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</p:grpSp>
      <p:sp>
        <p:nvSpPr>
          <p:cNvPr id="15370" name="Text Box 10"/>
          <p:cNvSpPr txBox="1"/>
          <p:nvPr/>
        </p:nvSpPr>
        <p:spPr>
          <a:xfrm>
            <a:off x="457200" y="4724400"/>
            <a:ext cx="8229600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758825" lvl="0" indent="-75882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证明：因为</a:t>
            </a: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每条边必关联两个结点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，而一条边给予关联的每个结点的度数为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。因此在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每个图中，结点度数总和等于边数的两倍。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676400"/>
            <a:ext cx="8382000" cy="609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600" b="1" dirty="0">
                <a:solidFill>
                  <a:srgbClr val="00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在任何图中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度数为奇数的结点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必定是偶数个。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16392" name="Group 8"/>
          <p:cNvGrpSpPr/>
          <p:nvPr/>
        </p:nvGrpSpPr>
        <p:grpSpPr>
          <a:xfrm>
            <a:off x="228600" y="2286000"/>
            <a:ext cx="8458200" cy="3902075"/>
            <a:chOff x="192" y="1440"/>
            <a:chExt cx="5328" cy="2458"/>
          </a:xfrm>
        </p:grpSpPr>
        <p:sp>
          <p:nvSpPr>
            <p:cNvPr id="18438" name="Text Box 4"/>
            <p:cNvSpPr txBox="1"/>
            <p:nvPr/>
          </p:nvSpPr>
          <p:spPr>
            <a:xfrm>
              <a:off x="192" y="1440"/>
              <a:ext cx="5328" cy="24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证明：设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G</a:t>
              </a:r>
              <a:r>
                <a:rPr lang="zh-CN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中奇数度结点集合为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V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1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,</a:t>
              </a:r>
              <a:r>
                <a:rPr lang="zh-CN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偶数度结点集合为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V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2 </a:t>
              </a:r>
              <a:endParaRPr lang="en-US" altLang="zh-CN" sz="2600" b="1" baseline="-25000" dirty="0">
                <a:latin typeface="Times New Roman" panose="02020603050405020304" pitchFamily="18" charset="0"/>
                <a:ea typeface="黑体" panose="02010609060101010101" pitchFamily="2" charset="-122"/>
                <a:sym typeface="Wingdings 2" panose="05020102010507070707" pitchFamily="18" charset="2"/>
              </a:endParaRP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baseline="-25000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               </a:t>
              </a:r>
              <a:r>
                <a:rPr lang="zh-CN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则有</a:t>
              </a: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  </a:t>
              </a:r>
              <a:r>
                <a:rPr lang="zh-CN" altLang="en-US" sz="26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  <a:sym typeface="Symbol" panose="05050102010706020507" pitchFamily="18" charset="2"/>
                </a:rPr>
                <a:t></a:t>
              </a:r>
              <a:r>
                <a:rPr lang="en-US" altLang="en-US" sz="26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r>
                <a:rPr lang="en-US" altLang="zh-CN" sz="26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deg(v)+ </a:t>
              </a:r>
              <a:r>
                <a:rPr lang="en-US" altLang="zh-CN" sz="26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  <a:sym typeface="Symbol" panose="05050102010706020507" pitchFamily="18" charset="2"/>
                </a:rPr>
                <a:t></a:t>
              </a:r>
              <a:r>
                <a:rPr lang="en-US" altLang="zh-CN" sz="26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deg(v) = </a:t>
              </a:r>
              <a:r>
                <a:rPr lang="en-US" altLang="zh-CN" sz="26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  <a:sym typeface="Symbol" panose="05050102010706020507" pitchFamily="18" charset="2"/>
                </a:rPr>
                <a:t></a:t>
              </a:r>
              <a:r>
                <a:rPr lang="en-US" altLang="zh-CN" sz="26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deg(v) =2|E|</a:t>
              </a:r>
              <a:endPara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marL="0" lvl="0" indent="0" eaLnBrk="1" hangingPunct="1">
                <a:lnSpc>
                  <a:spcPct val="1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     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    </a:t>
              </a:r>
              <a:r>
                <a:rPr lang="zh-CN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由于</a:t>
              </a: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Symbol" panose="05050102010706020507" pitchFamily="18" charset="2"/>
                </a:rPr>
                <a:t></a:t>
              </a:r>
              <a:r>
                <a:rPr lang="en-US" altLang="en-US" sz="2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deg(v)</a:t>
              </a: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是</a:t>
              </a:r>
              <a:r>
                <a:rPr lang="zh-CN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偶数</a:t>
              </a: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之和，必为偶数，</a:t>
              </a: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  <a:sym typeface="Wingdings 2" panose="05020102010507070707" pitchFamily="18" charset="2"/>
              </a:endParaRPr>
            </a:p>
            <a:p>
              <a:pPr marL="0" lvl="0" indent="0" eaLnBrk="1" hangingPunct="1">
                <a:lnSpc>
                  <a:spcPct val="1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          而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2|E|</a:t>
              </a: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是偶数，故得</a:t>
              </a: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Symbol" panose="05050102010706020507" pitchFamily="18" charset="2"/>
                </a:rPr>
                <a:t></a:t>
              </a:r>
              <a:r>
                <a:rPr lang="en-US" altLang="en-US" sz="2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deg(v)</a:t>
              </a: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是偶数，</a:t>
              </a: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  <a:sym typeface="Wingdings 2" panose="05020102010507070707" pitchFamily="18" charset="2"/>
              </a:endParaRPr>
            </a:p>
            <a:p>
              <a:pPr marL="0" lvl="0" indent="0" eaLnBrk="1" hangingPunct="1">
                <a:lnSpc>
                  <a:spcPct val="1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          而各个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deg(v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i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) (v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i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)</a:t>
              </a: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是</a:t>
              </a:r>
              <a:r>
                <a:rPr lang="zh-CN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奇数</a:t>
              </a: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，</a:t>
              </a: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  <a:sym typeface="Wingdings 2" panose="05020102010507070707" pitchFamily="18" charset="2"/>
              </a:endParaRPr>
            </a:p>
            <a:p>
              <a:pPr marL="0" lvl="0" indent="0" eaLnBrk="1" hangingPunct="1">
                <a:lnSpc>
                  <a:spcPct val="1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          这就要求偶数个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deg(v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i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)</a:t>
              </a: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求和，即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|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V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1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|</a:t>
              </a: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2" charset="-122"/>
                  <a:sym typeface="Wingdings 2" panose="05020102010507070707" pitchFamily="18" charset="2"/>
                </a:rPr>
                <a:t>是偶数。</a:t>
              </a: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  <a:sym typeface="Wingdings 2" panose="05020102010507070707" pitchFamily="18" charset="2"/>
              </a:endParaRPr>
            </a:p>
          </p:txBody>
        </p:sp>
        <p:sp>
          <p:nvSpPr>
            <p:cNvPr id="18439" name="Rectangle 5"/>
            <p:cNvSpPr/>
            <p:nvPr/>
          </p:nvSpPr>
          <p:spPr>
            <a:xfrm>
              <a:off x="1152" y="1959"/>
              <a:ext cx="249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r>
                <a:rPr lang="en-US" altLang="zh-CN" sz="22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2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r>
                <a:rPr lang="en-US" altLang="zh-CN" sz="2200" b="1" baseline="-25000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                 </a:t>
              </a:r>
              <a:r>
                <a:rPr lang="en-US" altLang="zh-CN" sz="22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r>
                <a:rPr lang="en-US" altLang="zh-CN" sz="22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2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r>
                <a:rPr lang="en-US" altLang="zh-CN" sz="2200" b="1" baseline="-25000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                     </a:t>
              </a:r>
              <a:r>
                <a:rPr lang="en-US" altLang="zh-CN" sz="22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r>
                <a:rPr lang="en-US" altLang="zh-CN" sz="22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2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endParaRPr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8440" name="Rectangle 6"/>
            <p:cNvSpPr/>
            <p:nvPr/>
          </p:nvSpPr>
          <p:spPr>
            <a:xfrm>
              <a:off x="1038" y="2380"/>
              <a:ext cx="50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r>
                <a:rPr lang="en-US" altLang="zh-CN" sz="2200" b="1" dirty="0">
                  <a:latin typeface="Times New Roman" panose="02020603050405020304" pitchFamily="18" charset="0"/>
                  <a:ea typeface="黑体" panose="0201060906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2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r>
                <a:rPr lang="en-US" altLang="zh-CN" sz="2200" b="1" baseline="-25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  <a:endParaRPr lang="en-US" altLang="zh-CN" sz="2200" b="1" baseline="-250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8441" name="Rectangle 7"/>
            <p:cNvSpPr/>
            <p:nvPr/>
          </p:nvSpPr>
          <p:spPr>
            <a:xfrm>
              <a:off x="2463" y="2821"/>
              <a:ext cx="50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r>
                <a:rPr lang="en-US" altLang="zh-CN" sz="2200" b="1" dirty="0">
                  <a:latin typeface="Times New Roman" panose="02020603050405020304" pitchFamily="18" charset="0"/>
                  <a:ea typeface="黑体" panose="0201060906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2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r>
                <a:rPr lang="en-US" altLang="zh-CN" sz="2200" b="1" baseline="-25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  <a:endParaRPr lang="en-US" altLang="zh-CN" sz="2200" b="1" baseline="-250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153400" cy="1143000"/>
          </a:xfrm>
          <a:ln/>
        </p:spPr>
        <p:txBody>
          <a:bodyPr vert="horz" wrap="square" lIns="91440" tIns="45720" rIns="91440" bIns="45720" anchor="t" anchorCtr="0"/>
          <a:p>
            <a:pPr marL="1079500" indent="-1079500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 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在任何有向图中，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所有结点的入度之和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等于所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有结点的出度之和。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7412" name="Text Box 4"/>
          <p:cNvSpPr txBox="1"/>
          <p:nvPr/>
        </p:nvSpPr>
        <p:spPr>
          <a:xfrm>
            <a:off x="533400" y="2819400"/>
            <a:ext cx="8001000" cy="3425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82600" lvl="0" indent="-4826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证明：因为每一条有向边必对应一个入度和一个出度，若一个结点具有一个入度或出度，则必关联一条有向边，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82600" lvl="0" indent="-4826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所以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有向图中，各结点入度之和等于边数，各结点出度之和也等于边数 。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82600" lvl="0" indent="-4826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 因此，在任何有向图中，所有结点的入度之和等于所有结点的出度之和。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524000"/>
            <a:ext cx="8153400" cy="1600200"/>
          </a:xfrm>
          <a:ln/>
        </p:spPr>
        <p:txBody>
          <a:bodyPr vert="horz" wrap="square" lIns="91440" tIns="45720" rIns="91440" bIns="45720" anchor="t" anchorCtr="0"/>
          <a:p>
            <a:pPr marL="1079500" indent="-1079500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三、特殊的图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079500" indent="-1079500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  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含有平行边的图称为多重图。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079500" indent="-1079500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  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不含平行边和环的图称为简单图。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8436" name="Text Box 4"/>
          <p:cNvSpPr txBox="1"/>
          <p:nvPr/>
        </p:nvSpPr>
        <p:spPr>
          <a:xfrm>
            <a:off x="381000" y="3124200"/>
            <a:ext cx="81534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079500" lvl="0" indent="-1079500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 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简单图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G=&lt;V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E&gt;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中，若每一对结点间均有边相连，则称该图为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完全图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8437" name="Rectangle 5"/>
          <p:cNvSpPr/>
          <p:nvPr/>
        </p:nvSpPr>
        <p:spPr>
          <a:xfrm>
            <a:off x="381000" y="4343400"/>
            <a:ext cx="6400800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无向完全图：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每一条边都是无向边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 不含有平行边和环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  每一对结点间都有边相连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8438" name="Rectangle 6"/>
          <p:cNvSpPr/>
          <p:nvPr/>
        </p:nvSpPr>
        <p:spPr>
          <a:xfrm>
            <a:off x="1143000" y="5867400"/>
            <a:ext cx="5059363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个结点的无向完全图记为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r>
              <a:rPr lang="en-US" altLang="zh-CN" sz="2600" b="1" baseline="-30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8001000" cy="1219200"/>
          </a:xfrm>
          <a:ln/>
        </p:spPr>
        <p:txBody>
          <a:bodyPr vert="horz" wrap="square" lIns="91440" tIns="45720" rIns="91440" bIns="45720" anchor="t" anchorCtr="0"/>
          <a:p>
            <a:pPr marL="1519555" indent="-151955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600" b="1" dirty="0">
                <a:solidFill>
                  <a:srgbClr val="00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个结点的无向完全图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的边数为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n(n-1)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1509" name="Group 7"/>
          <p:cNvGrpSpPr/>
          <p:nvPr/>
        </p:nvGrpSpPr>
        <p:grpSpPr>
          <a:xfrm>
            <a:off x="6516688" y="1557338"/>
            <a:ext cx="381000" cy="628650"/>
            <a:chOff x="1755" y="1431"/>
            <a:chExt cx="240" cy="396"/>
          </a:xfrm>
        </p:grpSpPr>
        <p:sp>
          <p:nvSpPr>
            <p:cNvPr id="21512" name="Text Box 4"/>
            <p:cNvSpPr txBox="1"/>
            <p:nvPr/>
          </p:nvSpPr>
          <p:spPr>
            <a:xfrm>
              <a:off x="1755" y="1431"/>
              <a:ext cx="240" cy="3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  <a:endParaRPr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marL="0" lvl="0" indent="0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  <a:endParaRPr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13" name="Line 5"/>
            <p:cNvSpPr/>
            <p:nvPr/>
          </p:nvSpPr>
          <p:spPr>
            <a:xfrm>
              <a:off x="1794" y="1623"/>
              <a:ext cx="144" cy="0"/>
            </a:xfrm>
            <a:prstGeom prst="line">
              <a:avLst/>
            </a:prstGeom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9464" name="Text Box 8"/>
          <p:cNvSpPr txBox="1"/>
          <p:nvPr/>
        </p:nvSpPr>
        <p:spPr>
          <a:xfrm>
            <a:off x="457200" y="4419600"/>
            <a:ext cx="8382000" cy="153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如果在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中，对每一条边任意确定一个方向，则称该图为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个结点的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竞赛图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。显然，它的边数也为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n(n-1)/2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9465" name="Text Box 9"/>
          <p:cNvSpPr txBox="1"/>
          <p:nvPr/>
        </p:nvSpPr>
        <p:spPr>
          <a:xfrm>
            <a:off x="304800" y="2590800"/>
            <a:ext cx="8534400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  <a:sym typeface="Wingdings 2" panose="05020102010507070707" pitchFamily="18" charset="2"/>
              </a:rPr>
              <a:t>    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2" charset="-122"/>
                <a:sym typeface="Wingdings 2" panose="05020102010507070707" pitchFamily="18" charset="2"/>
              </a:rPr>
              <a:t>证明：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个结点中任取两个结点的组合数为</a:t>
            </a:r>
            <a:endParaRPr lang="zh-CN" altLang="zh-CN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2" charset="-122"/>
              </a:rPr>
              <a:t>2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  <a:sym typeface="Wingdings 2" panose="05020102010507070707" pitchFamily="18" charset="2"/>
              </a:rPr>
              <a:t>=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n(n-1)/2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  <a:sym typeface="Wingdings 2" panose="05020102010507070707" pitchFamily="18" charset="2"/>
              </a:rPr>
              <a:t>               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2" charset="-122"/>
                <a:sym typeface="Wingdings 2" panose="05020102010507070707" pitchFamily="18" charset="2"/>
              </a:rPr>
              <a:t>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2" charset="-122"/>
                <a:sym typeface="Wingdings 2" panose="05020102010507070707" pitchFamily="18" charset="2"/>
              </a:rPr>
              <a:t>的边数为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|E| = n(n-1)/2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94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7" name="Text Box 3"/>
          <p:cNvSpPr txBox="1"/>
          <p:nvPr/>
        </p:nvSpPr>
        <p:spPr>
          <a:xfrm>
            <a:off x="304800" y="1381125"/>
            <a:ext cx="7924800" cy="979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      </a:t>
            </a:r>
            <a:r>
              <a:rPr lang="zh-CN" altLang="en-US" sz="2400" b="1" dirty="0"/>
              <a:t>证明在任何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阶竞赛图中，所有结点入度的平方之和等于所有结点的出度平方之和。</a:t>
            </a:r>
            <a:endParaRPr lang="zh-CN" altLang="en-US" sz="2400" b="1" dirty="0"/>
          </a:p>
        </p:txBody>
      </p:sp>
      <p:sp>
        <p:nvSpPr>
          <p:cNvPr id="57348" name="Text Box 4"/>
          <p:cNvSpPr txBox="1"/>
          <p:nvPr/>
        </p:nvSpPr>
        <p:spPr>
          <a:xfrm>
            <a:off x="468313" y="2333625"/>
            <a:ext cx="7297737" cy="788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CC"/>
                </a:solidFill>
              </a:rPr>
              <a:t>证明 </a:t>
            </a:r>
            <a:r>
              <a:rPr lang="zh-CN" altLang="en-US" sz="2000" b="1" dirty="0"/>
              <a:t> 对于任意结点</a:t>
            </a:r>
            <a:r>
              <a:rPr lang="en-US" altLang="zh-CN" sz="2000" b="1" dirty="0"/>
              <a:t>v</a:t>
            </a:r>
            <a:r>
              <a:rPr lang="en-US" altLang="zh-CN" sz="2000" b="1" baseline="-25000" dirty="0"/>
              <a:t>i</a:t>
            </a:r>
            <a:r>
              <a:rPr lang="zh-CN" altLang="en-US" sz="2000" b="1" dirty="0"/>
              <a:t>均有</a:t>
            </a:r>
            <a:endParaRPr lang="zh-CN" altLang="en-US" sz="2000" b="1" dirty="0"/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/>
              <a:t>        </a:t>
            </a:r>
            <a:r>
              <a:rPr lang="en-US" altLang="zh-CN" sz="2000" b="1" dirty="0"/>
              <a:t>deg</a:t>
            </a:r>
            <a:r>
              <a:rPr lang="en-US" altLang="zh-CN" sz="2000" b="1" baseline="30000" dirty="0"/>
              <a:t>+</a:t>
            </a:r>
            <a:r>
              <a:rPr lang="en-US" altLang="zh-CN" sz="2000" b="1" dirty="0"/>
              <a:t>(v</a:t>
            </a:r>
            <a:r>
              <a:rPr lang="en-US" altLang="zh-CN" sz="2000" b="1" baseline="-25000" dirty="0"/>
              <a:t>i</a:t>
            </a:r>
            <a:r>
              <a:rPr lang="en-US" altLang="zh-CN" sz="2000" b="1" dirty="0"/>
              <a:t>) + deg</a:t>
            </a:r>
            <a:r>
              <a:rPr lang="en-US" altLang="zh-CN" sz="2000" b="1" baseline="30000" dirty="0"/>
              <a:t>-</a:t>
            </a:r>
            <a:r>
              <a:rPr lang="en-US" altLang="zh-CN" sz="2000" b="1" dirty="0"/>
              <a:t>(v</a:t>
            </a:r>
            <a:r>
              <a:rPr lang="en-US" altLang="zh-CN" sz="2000" b="1" baseline="-25000" dirty="0"/>
              <a:t>i</a:t>
            </a:r>
            <a:r>
              <a:rPr lang="en-US" altLang="zh-CN" sz="2000" b="1" dirty="0"/>
              <a:t>) =  n-1                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</a:t>
            </a:r>
            <a:endParaRPr lang="zh-CN" altLang="en-US" sz="2000" b="1" dirty="0"/>
          </a:p>
        </p:txBody>
      </p:sp>
      <p:sp>
        <p:nvSpPr>
          <p:cNvPr id="57349" name="Text Box 5"/>
          <p:cNvSpPr txBox="1"/>
          <p:nvPr/>
        </p:nvSpPr>
        <p:spPr>
          <a:xfrm>
            <a:off x="468313" y="3128963"/>
            <a:ext cx="667702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       </a:t>
            </a:r>
            <a:r>
              <a:rPr lang="zh-CN" altLang="en-US" sz="2000" b="1" dirty="0"/>
              <a:t>而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阶竞赛图的边数为</a:t>
            </a:r>
            <a:r>
              <a:rPr lang="en-US" altLang="zh-CN" sz="2000" b="1" dirty="0"/>
              <a:t>n(n-1)/2</a:t>
            </a:r>
            <a:r>
              <a:rPr lang="zh-CN" altLang="en-US" sz="2000" b="1" dirty="0"/>
              <a:t>，</a:t>
            </a:r>
            <a:endParaRPr lang="zh-CN" altLang="en-US" sz="2000" b="1" dirty="0"/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/>
              <a:t>由定理</a:t>
            </a:r>
            <a:r>
              <a:rPr lang="en-US" altLang="zh-CN" sz="2000" b="1" dirty="0"/>
              <a:t>7-1.1</a:t>
            </a:r>
            <a:r>
              <a:rPr lang="zh-CN" altLang="en-US" sz="2000" b="1" dirty="0"/>
              <a:t>有∑</a:t>
            </a:r>
            <a:r>
              <a:rPr lang="en-US" altLang="zh-CN" sz="2000" b="1" dirty="0"/>
              <a:t>deg</a:t>
            </a:r>
            <a:r>
              <a:rPr lang="en-US" altLang="zh-CN" sz="2000" b="1" baseline="30000" dirty="0"/>
              <a:t>+</a:t>
            </a:r>
            <a:r>
              <a:rPr lang="en-US" altLang="zh-CN" sz="2000" b="1" dirty="0"/>
              <a:t>(v</a:t>
            </a:r>
            <a:r>
              <a:rPr lang="en-US" altLang="zh-CN" sz="2000" b="1" baseline="-25000" dirty="0"/>
              <a:t>i</a:t>
            </a:r>
            <a:r>
              <a:rPr lang="en-US" altLang="zh-CN" sz="2000" b="1" dirty="0"/>
              <a:t>) + ∑ deg</a:t>
            </a:r>
            <a:r>
              <a:rPr lang="en-US" altLang="zh-CN" sz="2000" b="1" baseline="30000" dirty="0"/>
              <a:t>-</a:t>
            </a:r>
            <a:r>
              <a:rPr lang="en-US" altLang="zh-CN" sz="2000" b="1" dirty="0"/>
              <a:t>(v</a:t>
            </a:r>
            <a:r>
              <a:rPr lang="en-US" altLang="zh-CN" sz="2000" b="1" baseline="-25000" dirty="0"/>
              <a:t>i</a:t>
            </a:r>
            <a:r>
              <a:rPr lang="en-US" altLang="zh-CN" sz="2000" b="1" dirty="0"/>
              <a:t>) = n(n-1)</a:t>
            </a:r>
            <a:endParaRPr lang="en-US" altLang="zh-CN" sz="2000" b="1" dirty="0"/>
          </a:p>
        </p:txBody>
      </p:sp>
      <p:sp>
        <p:nvSpPr>
          <p:cNvPr id="57350" name="Text Box 6"/>
          <p:cNvSpPr txBox="1"/>
          <p:nvPr/>
        </p:nvSpPr>
        <p:spPr>
          <a:xfrm>
            <a:off x="468313" y="3957638"/>
            <a:ext cx="59896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/>
              <a:t>由定理</a:t>
            </a:r>
            <a:r>
              <a:rPr lang="en-US" altLang="zh-CN" sz="2000" b="1" dirty="0"/>
              <a:t>7-1.3 </a:t>
            </a:r>
            <a:r>
              <a:rPr lang="zh-CN" altLang="en-US" sz="2000" b="1" dirty="0"/>
              <a:t>有∑</a:t>
            </a:r>
            <a:r>
              <a:rPr lang="en-US" altLang="zh-CN" sz="2000" b="1" dirty="0"/>
              <a:t>deg</a:t>
            </a:r>
            <a:r>
              <a:rPr lang="en-US" altLang="zh-CN" sz="2000" b="1" baseline="30000" dirty="0"/>
              <a:t>+</a:t>
            </a:r>
            <a:r>
              <a:rPr lang="en-US" altLang="zh-CN" sz="2000" b="1" dirty="0"/>
              <a:t>(v</a:t>
            </a:r>
            <a:r>
              <a:rPr lang="en-US" altLang="zh-CN" sz="2000" b="1" baseline="-25000" dirty="0"/>
              <a:t>i</a:t>
            </a:r>
            <a:r>
              <a:rPr lang="en-US" altLang="zh-CN" sz="2000" b="1" dirty="0"/>
              <a:t>) = ∑ deg</a:t>
            </a:r>
            <a:r>
              <a:rPr lang="en-US" altLang="zh-CN" sz="2000" b="1" baseline="30000" dirty="0"/>
              <a:t>-</a:t>
            </a:r>
            <a:r>
              <a:rPr lang="en-US" altLang="zh-CN" sz="2000" b="1" dirty="0"/>
              <a:t>(v</a:t>
            </a:r>
            <a:r>
              <a:rPr lang="en-US" altLang="zh-CN" sz="2000" b="1" baseline="-25000" dirty="0"/>
              <a:t>i</a:t>
            </a:r>
            <a:r>
              <a:rPr lang="en-US" altLang="zh-CN" sz="2000" b="1" dirty="0"/>
              <a:t>) </a:t>
            </a:r>
            <a:endParaRPr lang="en-US" altLang="zh-CN" sz="2000" b="1" dirty="0"/>
          </a:p>
        </p:txBody>
      </p:sp>
      <p:sp>
        <p:nvSpPr>
          <p:cNvPr id="57351" name="Text Box 7"/>
          <p:cNvSpPr txBox="1"/>
          <p:nvPr/>
        </p:nvSpPr>
        <p:spPr>
          <a:xfrm>
            <a:off x="468313" y="4422775"/>
            <a:ext cx="722788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/>
              <a:t>所以∑</a:t>
            </a:r>
            <a:r>
              <a:rPr lang="en-US" altLang="zh-CN" sz="2000" b="1" dirty="0"/>
              <a:t>deg</a:t>
            </a:r>
            <a:r>
              <a:rPr lang="en-US" altLang="zh-CN" sz="2000" b="1" baseline="30000" dirty="0"/>
              <a:t>+</a:t>
            </a:r>
            <a:r>
              <a:rPr lang="en-US" altLang="zh-CN" sz="2000" b="1" dirty="0"/>
              <a:t>(v</a:t>
            </a:r>
            <a:r>
              <a:rPr lang="en-US" altLang="zh-CN" sz="2000" b="1" baseline="-25000" dirty="0"/>
              <a:t>i</a:t>
            </a:r>
            <a:r>
              <a:rPr lang="en-US" altLang="zh-CN" sz="2000" b="1" dirty="0"/>
              <a:t>) = ∑ deg</a:t>
            </a:r>
            <a:r>
              <a:rPr lang="en-US" altLang="zh-CN" sz="2000" b="1" baseline="30000" dirty="0"/>
              <a:t>-</a:t>
            </a:r>
            <a:r>
              <a:rPr lang="en-US" altLang="zh-CN" sz="2000" b="1" dirty="0"/>
              <a:t>(v</a:t>
            </a:r>
            <a:r>
              <a:rPr lang="en-US" altLang="zh-CN" sz="2000" b="1" baseline="-25000" dirty="0"/>
              <a:t>i</a:t>
            </a:r>
            <a:r>
              <a:rPr lang="en-US" altLang="zh-CN" sz="2000" b="1" dirty="0"/>
              <a:t>) = n(n-1)/2  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</a:t>
            </a:r>
            <a:endParaRPr lang="zh-CN" altLang="en-US" sz="2000" b="1" dirty="0"/>
          </a:p>
        </p:txBody>
      </p:sp>
      <p:sp>
        <p:nvSpPr>
          <p:cNvPr id="57352" name="Text Box 8"/>
          <p:cNvSpPr txBox="1"/>
          <p:nvPr/>
        </p:nvSpPr>
        <p:spPr>
          <a:xfrm>
            <a:off x="468313" y="4959350"/>
            <a:ext cx="60579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/>
              <a:t>由（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）有</a:t>
            </a:r>
            <a:r>
              <a:rPr lang="en-US" altLang="zh-CN" sz="2000" b="1" dirty="0"/>
              <a:t>(deg</a:t>
            </a:r>
            <a:r>
              <a:rPr lang="en-US" altLang="zh-CN" sz="2000" b="1" baseline="30000" dirty="0"/>
              <a:t>+</a:t>
            </a:r>
            <a:r>
              <a:rPr lang="en-US" altLang="zh-CN" sz="2000" b="1" dirty="0"/>
              <a:t>(v</a:t>
            </a:r>
            <a:r>
              <a:rPr lang="en-US" altLang="zh-CN" sz="2000" b="1" baseline="-25000" dirty="0"/>
              <a:t>i</a:t>
            </a:r>
            <a:r>
              <a:rPr lang="en-US" altLang="zh-CN" sz="2000" b="1" dirty="0"/>
              <a:t>))</a:t>
            </a:r>
            <a:r>
              <a:rPr lang="en-US" altLang="zh-CN" sz="2000" b="1" baseline="30000" dirty="0"/>
              <a:t>2</a:t>
            </a:r>
            <a:r>
              <a:rPr lang="en-US" altLang="zh-CN" sz="2000" b="1" dirty="0"/>
              <a:t> =  (n-1 - deg</a:t>
            </a:r>
            <a:r>
              <a:rPr lang="en-US" altLang="zh-CN" sz="2000" b="1" baseline="30000" dirty="0"/>
              <a:t>-</a:t>
            </a:r>
            <a:r>
              <a:rPr lang="en-US" altLang="zh-CN" sz="2000" b="1" dirty="0"/>
              <a:t>(v</a:t>
            </a:r>
            <a:r>
              <a:rPr lang="en-US" altLang="zh-CN" sz="2000" b="1" baseline="-25000" dirty="0"/>
              <a:t>i</a:t>
            </a:r>
            <a:r>
              <a:rPr lang="en-US" altLang="zh-CN" sz="2000" b="1" dirty="0"/>
              <a:t>) )</a:t>
            </a:r>
            <a:r>
              <a:rPr lang="en-US" altLang="zh-CN" sz="2000" b="1" baseline="30000" dirty="0"/>
              <a:t>2</a:t>
            </a:r>
            <a:endParaRPr lang="en-US" altLang="zh-CN" sz="2000" b="1" baseline="30000" dirty="0"/>
          </a:p>
        </p:txBody>
      </p:sp>
      <p:sp>
        <p:nvSpPr>
          <p:cNvPr id="57353" name="Text Box 9"/>
          <p:cNvSpPr txBox="1"/>
          <p:nvPr/>
        </p:nvSpPr>
        <p:spPr>
          <a:xfrm>
            <a:off x="468313" y="5397500"/>
            <a:ext cx="78486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/>
              <a:t>因此</a:t>
            </a:r>
            <a:endParaRPr lang="zh-CN" altLang="en-US" sz="2000" b="1" dirty="0"/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/>
              <a:t>∑</a:t>
            </a:r>
            <a:r>
              <a:rPr lang="en-US" altLang="zh-CN" sz="2000" b="1" dirty="0"/>
              <a:t>(deg</a:t>
            </a:r>
            <a:r>
              <a:rPr lang="en-US" altLang="zh-CN" sz="2000" b="1" baseline="30000" dirty="0"/>
              <a:t>+</a:t>
            </a:r>
            <a:r>
              <a:rPr lang="en-US" altLang="zh-CN" sz="2000" b="1" dirty="0"/>
              <a:t>(v</a:t>
            </a:r>
            <a:r>
              <a:rPr lang="en-US" altLang="zh-CN" sz="2000" b="1" baseline="-25000" dirty="0"/>
              <a:t>i</a:t>
            </a:r>
            <a:r>
              <a:rPr lang="en-US" altLang="zh-CN" sz="2000" b="1" dirty="0"/>
              <a:t>))</a:t>
            </a:r>
            <a:r>
              <a:rPr lang="en-US" altLang="zh-CN" sz="2000" b="1" baseline="30000" dirty="0"/>
              <a:t>2</a:t>
            </a:r>
            <a:r>
              <a:rPr lang="en-US" altLang="zh-CN" sz="2000" b="1" dirty="0"/>
              <a:t>= ∑ (n-1 - deg</a:t>
            </a:r>
            <a:r>
              <a:rPr lang="en-US" altLang="zh-CN" sz="2000" b="1" baseline="30000" dirty="0"/>
              <a:t>-</a:t>
            </a:r>
            <a:r>
              <a:rPr lang="en-US" altLang="zh-CN" sz="2000" b="1" dirty="0"/>
              <a:t>(v</a:t>
            </a:r>
            <a:r>
              <a:rPr lang="en-US" altLang="zh-CN" sz="2000" b="1" baseline="-25000" dirty="0"/>
              <a:t>i</a:t>
            </a:r>
            <a:r>
              <a:rPr lang="en-US" altLang="zh-CN" sz="2000" b="1" dirty="0"/>
              <a:t>) )</a:t>
            </a:r>
            <a:r>
              <a:rPr lang="en-US" altLang="zh-CN" sz="2000" b="1" baseline="30000" dirty="0"/>
              <a:t>2</a:t>
            </a:r>
            <a:endParaRPr lang="en-US" altLang="zh-CN" sz="2000" b="1" dirty="0"/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                       = ∑[(n-1) </a:t>
            </a:r>
            <a:r>
              <a:rPr lang="en-US" altLang="zh-CN" sz="2000" b="1" baseline="30000" dirty="0"/>
              <a:t>2</a:t>
            </a:r>
            <a:r>
              <a:rPr lang="en-US" altLang="zh-CN" sz="2000" b="1" dirty="0"/>
              <a:t> -2(n-1) deg</a:t>
            </a:r>
            <a:r>
              <a:rPr lang="en-US" altLang="zh-CN" sz="2000" b="1" baseline="30000" dirty="0"/>
              <a:t>-</a:t>
            </a:r>
            <a:r>
              <a:rPr lang="en-US" altLang="zh-CN" sz="2000" b="1" dirty="0"/>
              <a:t>(v</a:t>
            </a:r>
            <a:r>
              <a:rPr lang="en-US" altLang="zh-CN" sz="2000" b="1" baseline="-25000" dirty="0"/>
              <a:t>i</a:t>
            </a:r>
            <a:r>
              <a:rPr lang="en-US" altLang="zh-CN" sz="2000" b="1" dirty="0"/>
              <a:t>) + ( deg</a:t>
            </a:r>
            <a:r>
              <a:rPr lang="en-US" altLang="zh-CN" sz="2000" b="1" baseline="30000" dirty="0"/>
              <a:t>-</a:t>
            </a:r>
            <a:r>
              <a:rPr lang="en-US" altLang="zh-CN" sz="2000" b="1" dirty="0"/>
              <a:t>(v</a:t>
            </a:r>
            <a:r>
              <a:rPr lang="en-US" altLang="zh-CN" sz="2000" b="1" baseline="-25000" dirty="0"/>
              <a:t>i</a:t>
            </a:r>
            <a:r>
              <a:rPr lang="en-US" altLang="zh-CN" sz="2000" b="1" dirty="0"/>
              <a:t>) )</a:t>
            </a:r>
            <a:r>
              <a:rPr lang="en-US" altLang="zh-CN" sz="2000" b="1" baseline="30000" dirty="0"/>
              <a:t>2</a:t>
            </a:r>
            <a:r>
              <a:rPr lang="en-US" altLang="zh-CN" sz="2000" b="1" dirty="0"/>
              <a:t>]</a:t>
            </a:r>
            <a:endParaRPr lang="en-US" altLang="zh-CN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87450" y="620713"/>
            <a:ext cx="10080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3200" b="1" kern="1200" cap="none" spc="0" normalizeH="0" baseline="0" noProof="0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例题</a:t>
            </a:r>
            <a:endParaRPr kumimoji="1" lang="zh-CN" altLang="en-US" sz="3200" b="1" kern="1200" cap="none" spc="0" normalizeH="0" baseline="0" noProof="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57348" grpId="0"/>
      <p:bldP spid="57349" grpId="0"/>
      <p:bldP spid="57350" grpId="0"/>
      <p:bldP spid="57351" grpId="0"/>
      <p:bldP spid="57352" grpId="0"/>
      <p:bldP spid="573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524000"/>
            <a:ext cx="8229600" cy="4800600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本节要熟悉下列概念（</a:t>
            </a:r>
            <a:r>
              <a:rPr lang="en-US" altLang="zh-CN" sz="26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26</a:t>
            </a:r>
            <a:r>
              <a:rPr lang="zh-CN" altLang="en-US" sz="26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个）：</a:t>
            </a:r>
            <a:endParaRPr lang="zh-CN" altLang="en-US" sz="2600" b="1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黑体" panose="02010609060101010101" pitchFamily="2" charset="-122"/>
                <a:ea typeface="黑体" panose="02010609060101010101" pitchFamily="2" charset="-122"/>
              </a:rPr>
              <a:t>图、无向边、有向边、起始结点、终止结点、</a:t>
            </a:r>
            <a:endParaRPr lang="zh-CN" altLang="en-US" sz="2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黑体" panose="02010609060101010101" pitchFamily="2" charset="-122"/>
                <a:ea typeface="黑体" panose="02010609060101010101" pitchFamily="2" charset="-122"/>
              </a:rPr>
              <a:t>无向图、有向图、混合图、</a:t>
            </a:r>
            <a:endParaRPr lang="zh-CN" altLang="en-US" sz="2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黑体" panose="02010609060101010101" pitchFamily="2" charset="-122"/>
                <a:ea typeface="黑体" panose="02010609060101010101" pitchFamily="2" charset="-122"/>
              </a:rPr>
              <a:t>邻接点、邻接边、孤立结点、零图、平凡图、</a:t>
            </a:r>
            <a:endParaRPr lang="zh-CN" altLang="en-US" sz="2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黑体" panose="02010609060101010101" pitchFamily="2" charset="-122"/>
                <a:ea typeface="黑体" panose="02010609060101010101" pitchFamily="2" charset="-122"/>
              </a:rPr>
              <a:t>结点的度数、图的最大度和最小度、</a:t>
            </a:r>
            <a:endParaRPr lang="zh-CN" altLang="en-US" sz="2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黑体" panose="02010609060101010101" pitchFamily="2" charset="-122"/>
                <a:ea typeface="黑体" panose="02010609060101010101" pitchFamily="2" charset="-122"/>
              </a:rPr>
              <a:t>结点的入度、结点的出度、</a:t>
            </a:r>
            <a:endParaRPr lang="zh-CN" altLang="en-US" sz="2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黑体" panose="02010609060101010101" pitchFamily="2" charset="-122"/>
                <a:ea typeface="黑体" panose="02010609060101010101" pitchFamily="2" charset="-122"/>
              </a:rPr>
              <a:t>平行边、多重图、简单图、</a:t>
            </a:r>
            <a:endParaRPr lang="zh-CN" altLang="en-US" sz="2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黑体" panose="02010609060101010101" pitchFamily="2" charset="-122"/>
                <a:ea typeface="黑体" panose="02010609060101010101" pitchFamily="2" charset="-122"/>
              </a:rPr>
              <a:t>完全图、补图、子图、生成子图、</a:t>
            </a:r>
            <a:endParaRPr lang="zh-CN" altLang="en-US" sz="2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黑体" panose="02010609060101010101" pitchFamily="2" charset="-122"/>
                <a:ea typeface="黑体" panose="02010609060101010101" pitchFamily="2" charset="-122"/>
              </a:rPr>
              <a:t>子图的相对于图的补图、</a:t>
            </a:r>
            <a:endParaRPr lang="zh-CN" altLang="en-US" sz="2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黑体" panose="02010609060101010101" pitchFamily="2" charset="-122"/>
                <a:ea typeface="黑体" panose="02010609060101010101" pitchFamily="2" charset="-122"/>
              </a:rPr>
              <a:t>图的同构</a:t>
            </a:r>
            <a:endParaRPr lang="zh-CN" altLang="en-US" sz="2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Text Box 2"/>
          <p:cNvSpPr txBox="1"/>
          <p:nvPr/>
        </p:nvSpPr>
        <p:spPr>
          <a:xfrm>
            <a:off x="762000" y="1582738"/>
            <a:ext cx="8001000" cy="1990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∑(deg</a:t>
            </a:r>
            <a:r>
              <a:rPr lang="en-US" altLang="zh-CN" sz="2400" b="1" baseline="30000" dirty="0"/>
              <a:t>+</a:t>
            </a:r>
            <a:r>
              <a:rPr lang="en-US" altLang="zh-CN" sz="2400" b="1" dirty="0"/>
              <a:t>(v</a:t>
            </a:r>
            <a:r>
              <a:rPr lang="en-US" altLang="zh-CN" sz="2400" b="1" baseline="-25000" dirty="0"/>
              <a:t>i</a:t>
            </a:r>
            <a:r>
              <a:rPr lang="en-US" altLang="zh-CN" sz="2400" b="1" dirty="0"/>
              <a:t>))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 = ∑ (n-1 - deg</a:t>
            </a:r>
            <a:r>
              <a:rPr lang="en-US" altLang="zh-CN" sz="2400" b="1" baseline="30000" dirty="0"/>
              <a:t>-</a:t>
            </a:r>
            <a:r>
              <a:rPr lang="en-US" altLang="zh-CN" sz="2400" b="1" dirty="0"/>
              <a:t>(v</a:t>
            </a:r>
            <a:r>
              <a:rPr lang="en-US" altLang="zh-CN" sz="2400" b="1" baseline="-25000" dirty="0"/>
              <a:t>i</a:t>
            </a:r>
            <a:r>
              <a:rPr lang="en-US" altLang="zh-CN" sz="2400" b="1" dirty="0"/>
              <a:t>) )</a:t>
            </a:r>
            <a:r>
              <a:rPr lang="en-US" altLang="zh-CN" sz="2400" b="1" baseline="30000" dirty="0"/>
              <a:t>2</a:t>
            </a:r>
            <a:endParaRPr lang="en-US" altLang="zh-CN" sz="2400" b="1" dirty="0"/>
          </a:p>
          <a:p>
            <a:pPr marL="0" lvl="0" indent="0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= ∑[(n-1) 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 -2(n-1) deg</a:t>
            </a:r>
            <a:r>
              <a:rPr lang="en-US" altLang="zh-CN" sz="2400" b="1" baseline="30000" dirty="0"/>
              <a:t>-</a:t>
            </a:r>
            <a:r>
              <a:rPr lang="en-US" altLang="zh-CN" sz="2400" b="1" dirty="0"/>
              <a:t>(v</a:t>
            </a:r>
            <a:r>
              <a:rPr lang="en-US" altLang="zh-CN" sz="2400" b="1" baseline="-25000" dirty="0"/>
              <a:t>i</a:t>
            </a:r>
            <a:r>
              <a:rPr lang="en-US" altLang="zh-CN" sz="2400" b="1" dirty="0"/>
              <a:t>) + ( deg</a:t>
            </a:r>
            <a:r>
              <a:rPr lang="en-US" altLang="zh-CN" sz="2400" b="1" baseline="30000" dirty="0"/>
              <a:t>-</a:t>
            </a:r>
            <a:r>
              <a:rPr lang="en-US" altLang="zh-CN" sz="2400" b="1" dirty="0"/>
              <a:t>(v</a:t>
            </a:r>
            <a:r>
              <a:rPr lang="en-US" altLang="zh-CN" sz="2400" b="1" baseline="-25000" dirty="0"/>
              <a:t>i</a:t>
            </a:r>
            <a:r>
              <a:rPr lang="en-US" altLang="zh-CN" sz="2400" b="1" dirty="0"/>
              <a:t>) )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]</a:t>
            </a:r>
            <a:endParaRPr lang="en-US" altLang="zh-CN" sz="2400" b="1" dirty="0"/>
          </a:p>
          <a:p>
            <a:pPr marL="0" lvl="0" indent="0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= n(n-1) 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–</a:t>
            </a:r>
            <a:r>
              <a:rPr lang="en-US" altLang="zh-CN" sz="2400" b="1" dirty="0"/>
              <a:t>∑2(n-1) deg</a:t>
            </a:r>
            <a:r>
              <a:rPr lang="en-US" altLang="zh-CN" sz="2400" b="1" baseline="30000" dirty="0"/>
              <a:t>-</a:t>
            </a:r>
            <a:r>
              <a:rPr lang="en-US" altLang="zh-CN" sz="2400" b="1" dirty="0"/>
              <a:t>(v</a:t>
            </a:r>
            <a:r>
              <a:rPr lang="en-US" altLang="zh-CN" sz="2400" b="1" baseline="-25000" dirty="0"/>
              <a:t>i</a:t>
            </a:r>
            <a:r>
              <a:rPr lang="en-US" altLang="zh-CN" sz="2400" b="1" dirty="0"/>
              <a:t>) + ∑ ( deg</a:t>
            </a:r>
            <a:r>
              <a:rPr lang="en-US" altLang="zh-CN" sz="2400" b="1" baseline="30000" dirty="0"/>
              <a:t>-</a:t>
            </a:r>
            <a:r>
              <a:rPr lang="en-US" altLang="zh-CN" sz="2400" b="1" dirty="0"/>
              <a:t>(v</a:t>
            </a:r>
            <a:r>
              <a:rPr lang="en-US" altLang="zh-CN" sz="2400" b="1" baseline="-25000" dirty="0"/>
              <a:t>i</a:t>
            </a:r>
            <a:r>
              <a:rPr lang="en-US" altLang="zh-CN" sz="2400" b="1" dirty="0"/>
              <a:t>) )</a:t>
            </a:r>
            <a:r>
              <a:rPr lang="en-US" altLang="zh-CN" sz="2400" b="1" baseline="30000" dirty="0"/>
              <a:t>2</a:t>
            </a:r>
            <a:endParaRPr lang="en-US" altLang="zh-CN" sz="2400" b="1" dirty="0"/>
          </a:p>
          <a:p>
            <a:pPr marL="0" lvl="0" indent="0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=n(n-1) 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–</a:t>
            </a:r>
            <a:r>
              <a:rPr lang="en-US" altLang="zh-CN" sz="2400" b="1" dirty="0"/>
              <a:t>2(n-1) ∑deg</a:t>
            </a:r>
            <a:r>
              <a:rPr lang="en-US" altLang="zh-CN" sz="2400" b="1" baseline="30000" dirty="0"/>
              <a:t>-</a:t>
            </a:r>
            <a:r>
              <a:rPr lang="en-US" altLang="zh-CN" sz="2400" b="1" dirty="0"/>
              <a:t>(v</a:t>
            </a:r>
            <a:r>
              <a:rPr lang="en-US" altLang="zh-CN" sz="2400" b="1" baseline="-25000" dirty="0"/>
              <a:t>i</a:t>
            </a:r>
            <a:r>
              <a:rPr lang="en-US" altLang="zh-CN" sz="2400" b="1" dirty="0"/>
              <a:t>) + ∑ ( deg</a:t>
            </a:r>
            <a:r>
              <a:rPr lang="en-US" altLang="zh-CN" sz="2400" b="1" baseline="30000" dirty="0"/>
              <a:t>-</a:t>
            </a:r>
            <a:r>
              <a:rPr lang="en-US" altLang="zh-CN" sz="2400" b="1" dirty="0"/>
              <a:t>(v</a:t>
            </a:r>
            <a:r>
              <a:rPr lang="en-US" altLang="zh-CN" sz="2400" b="1" baseline="-25000" dirty="0"/>
              <a:t>i</a:t>
            </a:r>
            <a:r>
              <a:rPr lang="en-US" altLang="zh-CN" sz="2400" b="1" dirty="0"/>
              <a:t>) )</a:t>
            </a:r>
            <a:r>
              <a:rPr lang="en-US" altLang="zh-CN" sz="2400" b="1" baseline="30000" dirty="0"/>
              <a:t>2</a:t>
            </a:r>
            <a:endParaRPr lang="en-US" altLang="zh-CN" sz="2400" b="1" baseline="30000" dirty="0"/>
          </a:p>
        </p:txBody>
      </p:sp>
      <p:sp>
        <p:nvSpPr>
          <p:cNvPr id="58371" name="Text Box 3"/>
          <p:cNvSpPr txBox="1"/>
          <p:nvPr/>
        </p:nvSpPr>
        <p:spPr>
          <a:xfrm>
            <a:off x="762000" y="3568700"/>
            <a:ext cx="7543800" cy="1516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由（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）有 ∑ </a:t>
            </a:r>
            <a:r>
              <a:rPr lang="en-US" altLang="zh-CN" sz="2400" b="1" dirty="0"/>
              <a:t>deg</a:t>
            </a:r>
            <a:r>
              <a:rPr lang="en-US" altLang="zh-CN" sz="2400" b="1" baseline="30000" dirty="0"/>
              <a:t>-</a:t>
            </a:r>
            <a:r>
              <a:rPr lang="en-US" altLang="zh-CN" sz="2400" b="1" dirty="0"/>
              <a:t>(v</a:t>
            </a:r>
            <a:r>
              <a:rPr lang="en-US" altLang="zh-CN" sz="2400" b="1" baseline="-25000" dirty="0"/>
              <a:t>i</a:t>
            </a:r>
            <a:r>
              <a:rPr lang="en-US" altLang="zh-CN" sz="2400" b="1" dirty="0"/>
              <a:t>) = n(n-1)/2 </a:t>
            </a:r>
            <a:endParaRPr lang="en-US" altLang="zh-CN" sz="2400" b="1" dirty="0"/>
          </a:p>
          <a:p>
            <a:pPr marL="0" lvl="0" indent="0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代入上式即得</a:t>
            </a:r>
            <a:endParaRPr lang="zh-CN" altLang="en-US" sz="2400" b="1" dirty="0"/>
          </a:p>
          <a:p>
            <a:pPr marL="0" lvl="0" indent="0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∑</a:t>
            </a:r>
            <a:r>
              <a:rPr lang="en-US" altLang="zh-CN" sz="2400" b="1" dirty="0"/>
              <a:t>(deg</a:t>
            </a:r>
            <a:r>
              <a:rPr lang="en-US" altLang="zh-CN" sz="2400" b="1" baseline="30000" dirty="0"/>
              <a:t>+</a:t>
            </a:r>
            <a:r>
              <a:rPr lang="en-US" altLang="zh-CN" sz="2400" b="1" dirty="0"/>
              <a:t>(v</a:t>
            </a:r>
            <a:r>
              <a:rPr lang="en-US" altLang="zh-CN" sz="2400" b="1" baseline="-25000" dirty="0"/>
              <a:t>i</a:t>
            </a:r>
            <a:r>
              <a:rPr lang="en-US" altLang="zh-CN" sz="2400" b="1" dirty="0"/>
              <a:t>))</a:t>
            </a:r>
            <a:r>
              <a:rPr lang="en-US" altLang="zh-CN" sz="2400" b="1" baseline="30000" dirty="0"/>
              <a:t>2 </a:t>
            </a:r>
            <a:r>
              <a:rPr lang="en-US" altLang="zh-CN" sz="2400" b="1" dirty="0"/>
              <a:t>= ∑ ( deg</a:t>
            </a:r>
            <a:r>
              <a:rPr lang="en-US" altLang="zh-CN" sz="2400" b="1" baseline="30000" dirty="0"/>
              <a:t>-</a:t>
            </a:r>
            <a:r>
              <a:rPr lang="en-US" altLang="zh-CN" sz="2400" b="1" dirty="0"/>
              <a:t>(v</a:t>
            </a:r>
            <a:r>
              <a:rPr lang="en-US" altLang="zh-CN" sz="2400" b="1" baseline="-25000" dirty="0"/>
              <a:t>i</a:t>
            </a:r>
            <a:r>
              <a:rPr lang="en-US" altLang="zh-CN" sz="2400" b="1" dirty="0"/>
              <a:t>) )</a:t>
            </a:r>
            <a:r>
              <a:rPr lang="en-US" altLang="zh-CN" sz="2400" b="1" baseline="30000" dirty="0"/>
              <a:t>2</a:t>
            </a:r>
            <a:endParaRPr lang="en-US" altLang="zh-CN" sz="2400" b="1" baseline="30000" dirty="0"/>
          </a:p>
        </p:txBody>
      </p:sp>
      <p:sp>
        <p:nvSpPr>
          <p:cNvPr id="4" name="文本框 3"/>
          <p:cNvSpPr txBox="1"/>
          <p:nvPr/>
        </p:nvSpPr>
        <p:spPr>
          <a:xfrm>
            <a:off x="1187450" y="620713"/>
            <a:ext cx="10080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3200" b="1" kern="1200" cap="none" spc="0" normalizeH="0" baseline="0" noProof="0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例题</a:t>
            </a:r>
            <a:endParaRPr kumimoji="1" lang="zh-CN" altLang="en-US" sz="3200" b="1" kern="1200" cap="none" spc="0" normalizeH="0" baseline="0" noProof="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76400"/>
            <a:ext cx="8153400" cy="4114800"/>
          </a:xfrm>
          <a:ln/>
        </p:spPr>
        <p:txBody>
          <a:bodyPr vert="horz" wrap="square" lIns="91440" tIns="45720" rIns="91440" bIns="45720" anchor="t" anchorCtr="0"/>
          <a:p>
            <a:pPr marL="981075" indent="-981075" eaLnBrk="1" fontAlgn="ctr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补图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81075" indent="-981075" eaLnBrk="1" fontAlgn="ctr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给定一个简单图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由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G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中所有结点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和所有能使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成为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完全图的添加边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组成的图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，称为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G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的补图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，记为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81075" indent="-981075" eaLnBrk="1" fontAlgn="ctr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即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G=&lt;V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&gt;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G=&lt;V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&gt;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81075" indent="-981075" eaLnBrk="1" fontAlgn="ctr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其中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={(u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v)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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u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(u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v)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}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81075" indent="-981075" eaLnBrk="1" hangingPunct="1">
              <a:buNone/>
            </a:pPr>
            <a:endParaRPr lang="en-US" altLang="zh-CN" sz="2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4581" name="Line 4"/>
          <p:cNvSpPr/>
          <p:nvPr/>
        </p:nvSpPr>
        <p:spPr>
          <a:xfrm>
            <a:off x="2195513" y="3284538"/>
            <a:ext cx="304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582" name="Line 5"/>
          <p:cNvSpPr/>
          <p:nvPr/>
        </p:nvSpPr>
        <p:spPr>
          <a:xfrm>
            <a:off x="3419475" y="3789363"/>
            <a:ext cx="304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1568" name="Group 64"/>
          <p:cNvGrpSpPr/>
          <p:nvPr/>
        </p:nvGrpSpPr>
        <p:grpSpPr>
          <a:xfrm>
            <a:off x="381000" y="2133600"/>
            <a:ext cx="2425700" cy="2814638"/>
            <a:chOff x="240" y="1587"/>
            <a:chExt cx="1528" cy="1773"/>
          </a:xfrm>
        </p:grpSpPr>
        <p:sp>
          <p:nvSpPr>
            <p:cNvPr id="25641" name="Text Box 6"/>
            <p:cNvSpPr txBox="1"/>
            <p:nvPr/>
          </p:nvSpPr>
          <p:spPr>
            <a:xfrm>
              <a:off x="1455" y="1914"/>
              <a:ext cx="3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5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5642" name="Line 8"/>
            <p:cNvSpPr/>
            <p:nvPr/>
          </p:nvSpPr>
          <p:spPr>
            <a:xfrm flipH="1" flipV="1">
              <a:off x="672" y="2352"/>
              <a:ext cx="736" cy="20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3" name="Oval 10"/>
            <p:cNvSpPr/>
            <p:nvPr/>
          </p:nvSpPr>
          <p:spPr>
            <a:xfrm>
              <a:off x="974" y="1874"/>
              <a:ext cx="140" cy="1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5644" name="Text Box 11"/>
            <p:cNvSpPr txBox="1"/>
            <p:nvPr/>
          </p:nvSpPr>
          <p:spPr>
            <a:xfrm>
              <a:off x="883" y="1587"/>
              <a:ext cx="3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5645" name="Text Box 12"/>
            <p:cNvSpPr txBox="1"/>
            <p:nvPr/>
          </p:nvSpPr>
          <p:spPr>
            <a:xfrm>
              <a:off x="240" y="2236"/>
              <a:ext cx="3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5646" name="Text Box 13"/>
            <p:cNvSpPr txBox="1"/>
            <p:nvPr/>
          </p:nvSpPr>
          <p:spPr>
            <a:xfrm>
              <a:off x="834" y="2759"/>
              <a:ext cx="3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5647" name="Line 14"/>
            <p:cNvSpPr/>
            <p:nvPr/>
          </p:nvSpPr>
          <p:spPr>
            <a:xfrm flipH="1">
              <a:off x="647" y="1994"/>
              <a:ext cx="374" cy="32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8" name="Oval 15"/>
            <p:cNvSpPr/>
            <p:nvPr/>
          </p:nvSpPr>
          <p:spPr>
            <a:xfrm>
              <a:off x="507" y="2316"/>
              <a:ext cx="140" cy="121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5649" name="Oval 16"/>
            <p:cNvSpPr/>
            <p:nvPr/>
          </p:nvSpPr>
          <p:spPr>
            <a:xfrm>
              <a:off x="880" y="2679"/>
              <a:ext cx="141" cy="121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5650" name="Oval 17"/>
            <p:cNvSpPr/>
            <p:nvPr/>
          </p:nvSpPr>
          <p:spPr>
            <a:xfrm>
              <a:off x="1394" y="2115"/>
              <a:ext cx="140" cy="121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5651" name="Oval 18"/>
            <p:cNvSpPr/>
            <p:nvPr/>
          </p:nvSpPr>
          <p:spPr>
            <a:xfrm>
              <a:off x="1348" y="2558"/>
              <a:ext cx="140" cy="121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5652" name="Text Box 19"/>
            <p:cNvSpPr txBox="1"/>
            <p:nvPr/>
          </p:nvSpPr>
          <p:spPr>
            <a:xfrm>
              <a:off x="1455" y="2558"/>
              <a:ext cx="3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4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5653" name="Line 20"/>
            <p:cNvSpPr/>
            <p:nvPr/>
          </p:nvSpPr>
          <p:spPr>
            <a:xfrm flipH="1" flipV="1">
              <a:off x="553" y="2437"/>
              <a:ext cx="327" cy="2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4" name="Line 21"/>
            <p:cNvSpPr/>
            <p:nvPr/>
          </p:nvSpPr>
          <p:spPr>
            <a:xfrm flipH="1">
              <a:off x="1021" y="2639"/>
              <a:ext cx="327" cy="1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5" name="Line 52"/>
            <p:cNvSpPr/>
            <p:nvPr/>
          </p:nvSpPr>
          <p:spPr>
            <a:xfrm flipH="1">
              <a:off x="894" y="1994"/>
              <a:ext cx="187" cy="76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6" name="Line 53"/>
            <p:cNvSpPr/>
            <p:nvPr/>
          </p:nvSpPr>
          <p:spPr>
            <a:xfrm flipH="1">
              <a:off x="987" y="2196"/>
              <a:ext cx="468" cy="52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7" name="Line 54"/>
            <p:cNvSpPr/>
            <p:nvPr/>
          </p:nvSpPr>
          <p:spPr>
            <a:xfrm flipH="1">
              <a:off x="1455" y="2196"/>
              <a:ext cx="46" cy="3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8" name="Line 55"/>
            <p:cNvSpPr/>
            <p:nvPr/>
          </p:nvSpPr>
          <p:spPr>
            <a:xfrm flipH="1" flipV="1">
              <a:off x="1128" y="1954"/>
              <a:ext cx="280" cy="20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9" name="Line 56"/>
            <p:cNvSpPr/>
            <p:nvPr/>
          </p:nvSpPr>
          <p:spPr>
            <a:xfrm flipH="1">
              <a:off x="660" y="2196"/>
              <a:ext cx="748" cy="1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0" name="Line 57"/>
            <p:cNvSpPr/>
            <p:nvPr/>
          </p:nvSpPr>
          <p:spPr>
            <a:xfrm>
              <a:off x="1081" y="1994"/>
              <a:ext cx="327" cy="5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1" name="Text Box 61"/>
            <p:cNvSpPr txBox="1"/>
            <p:nvPr/>
          </p:nvSpPr>
          <p:spPr>
            <a:xfrm>
              <a:off x="576" y="3072"/>
              <a:ext cx="11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(a)</a:t>
              </a:r>
              <a:r>
                <a:rPr lang="zh-CN" altLang="zh-CN" sz="2400" b="1" dirty="0">
                  <a:latin typeface="Times New Roman" panose="02020603050405020304" pitchFamily="18" charset="0"/>
                </a:rPr>
                <a:t>完全图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K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5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605" name="Group 65"/>
          <p:cNvGrpSpPr/>
          <p:nvPr/>
        </p:nvGrpSpPr>
        <p:grpSpPr>
          <a:xfrm>
            <a:off x="3124200" y="2133600"/>
            <a:ext cx="2425700" cy="2819400"/>
            <a:chOff x="2122" y="1632"/>
            <a:chExt cx="1528" cy="1776"/>
          </a:xfrm>
        </p:grpSpPr>
        <p:sp>
          <p:nvSpPr>
            <p:cNvPr id="25624" name="Text Box 22"/>
            <p:cNvSpPr txBox="1"/>
            <p:nvPr/>
          </p:nvSpPr>
          <p:spPr>
            <a:xfrm>
              <a:off x="3337" y="1914"/>
              <a:ext cx="3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5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5625" name="Line 23"/>
            <p:cNvSpPr/>
            <p:nvPr/>
          </p:nvSpPr>
          <p:spPr>
            <a:xfrm flipH="1" flipV="1">
              <a:off x="2949" y="1954"/>
              <a:ext cx="374" cy="161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6" name="Oval 24"/>
            <p:cNvSpPr/>
            <p:nvPr/>
          </p:nvSpPr>
          <p:spPr>
            <a:xfrm>
              <a:off x="2856" y="1874"/>
              <a:ext cx="140" cy="1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5627" name="Text Box 25"/>
            <p:cNvSpPr txBox="1"/>
            <p:nvPr/>
          </p:nvSpPr>
          <p:spPr>
            <a:xfrm>
              <a:off x="2729" y="1632"/>
              <a:ext cx="3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5628" name="Text Box 26"/>
            <p:cNvSpPr txBox="1"/>
            <p:nvPr/>
          </p:nvSpPr>
          <p:spPr>
            <a:xfrm>
              <a:off x="2122" y="2236"/>
              <a:ext cx="3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5629" name="Text Box 27"/>
            <p:cNvSpPr txBox="1"/>
            <p:nvPr/>
          </p:nvSpPr>
          <p:spPr>
            <a:xfrm>
              <a:off x="2716" y="2760"/>
              <a:ext cx="313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5630" name="Line 28"/>
            <p:cNvSpPr/>
            <p:nvPr/>
          </p:nvSpPr>
          <p:spPr>
            <a:xfrm flipH="1">
              <a:off x="2809" y="1994"/>
              <a:ext cx="94" cy="685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31" name="Oval 29"/>
            <p:cNvSpPr/>
            <p:nvPr/>
          </p:nvSpPr>
          <p:spPr>
            <a:xfrm>
              <a:off x="2389" y="2317"/>
              <a:ext cx="140" cy="1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5632" name="Oval 30"/>
            <p:cNvSpPr/>
            <p:nvPr/>
          </p:nvSpPr>
          <p:spPr>
            <a:xfrm>
              <a:off x="2763" y="2679"/>
              <a:ext cx="140" cy="121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5633" name="Oval 31"/>
            <p:cNvSpPr/>
            <p:nvPr/>
          </p:nvSpPr>
          <p:spPr>
            <a:xfrm>
              <a:off x="3276" y="2115"/>
              <a:ext cx="141" cy="121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5634" name="Oval 32"/>
            <p:cNvSpPr/>
            <p:nvPr/>
          </p:nvSpPr>
          <p:spPr>
            <a:xfrm>
              <a:off x="3230" y="2558"/>
              <a:ext cx="140" cy="121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5635" name="Text Box 33"/>
            <p:cNvSpPr txBox="1"/>
            <p:nvPr/>
          </p:nvSpPr>
          <p:spPr>
            <a:xfrm>
              <a:off x="3337" y="2558"/>
              <a:ext cx="3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4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5636" name="Line 34"/>
            <p:cNvSpPr/>
            <p:nvPr/>
          </p:nvSpPr>
          <p:spPr>
            <a:xfrm flipH="1" flipV="1">
              <a:off x="2949" y="1994"/>
              <a:ext cx="281" cy="645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37" name="Line 58"/>
            <p:cNvSpPr/>
            <p:nvPr/>
          </p:nvSpPr>
          <p:spPr>
            <a:xfrm flipV="1">
              <a:off x="3276" y="2236"/>
              <a:ext cx="94" cy="322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38" name="Line 59"/>
            <p:cNvSpPr/>
            <p:nvPr/>
          </p:nvSpPr>
          <p:spPr>
            <a:xfrm flipH="1">
              <a:off x="2529" y="2196"/>
              <a:ext cx="747" cy="161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39" name="Line 60"/>
            <p:cNvSpPr/>
            <p:nvPr/>
          </p:nvSpPr>
          <p:spPr>
            <a:xfrm flipH="1">
              <a:off x="2856" y="2196"/>
              <a:ext cx="467" cy="523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0" name="Text Box 62"/>
            <p:cNvSpPr txBox="1"/>
            <p:nvPr/>
          </p:nvSpPr>
          <p:spPr>
            <a:xfrm>
              <a:off x="2436" y="3081"/>
              <a:ext cx="93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(b)</a:t>
              </a:r>
              <a:r>
                <a:rPr lang="zh-CN" altLang="zh-CN" sz="2400" b="1" dirty="0">
                  <a:latin typeface="Times New Roman" panose="02020603050405020304" pitchFamily="18" charset="0"/>
                </a:rPr>
                <a:t>图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36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1542" name="Line 38"/>
          <p:cNvSpPr/>
          <p:nvPr/>
        </p:nvSpPr>
        <p:spPr>
          <a:xfrm flipH="1" flipV="1">
            <a:off x="6610350" y="3284538"/>
            <a:ext cx="1187450" cy="319087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48" name="Line 44"/>
          <p:cNvSpPr/>
          <p:nvPr/>
        </p:nvSpPr>
        <p:spPr>
          <a:xfrm flipH="1">
            <a:off x="6589713" y="2708275"/>
            <a:ext cx="593725" cy="511175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54" name="Line 50"/>
          <p:cNvSpPr/>
          <p:nvPr/>
        </p:nvSpPr>
        <p:spPr>
          <a:xfrm flipH="1" flipV="1">
            <a:off x="6440488" y="3411538"/>
            <a:ext cx="519112" cy="447675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55" name="Line 51"/>
          <p:cNvSpPr/>
          <p:nvPr/>
        </p:nvSpPr>
        <p:spPr>
          <a:xfrm flipH="1">
            <a:off x="7183438" y="3732213"/>
            <a:ext cx="519112" cy="19050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1575" name="Group 71"/>
          <p:cNvGrpSpPr/>
          <p:nvPr/>
        </p:nvGrpSpPr>
        <p:grpSpPr>
          <a:xfrm>
            <a:off x="5943600" y="2133600"/>
            <a:ext cx="2578100" cy="2757488"/>
            <a:chOff x="3744" y="1344"/>
            <a:chExt cx="1624" cy="1737"/>
          </a:xfrm>
        </p:grpSpPr>
        <p:grpSp>
          <p:nvGrpSpPr>
            <p:cNvPr id="25611" name="Group 70"/>
            <p:cNvGrpSpPr/>
            <p:nvPr/>
          </p:nvGrpSpPr>
          <p:grpSpPr>
            <a:xfrm>
              <a:off x="3744" y="1344"/>
              <a:ext cx="1624" cy="1737"/>
              <a:chOff x="3744" y="1344"/>
              <a:chExt cx="1624" cy="1737"/>
            </a:xfrm>
          </p:grpSpPr>
          <p:sp>
            <p:nvSpPr>
              <p:cNvPr id="25613" name="Text Box 36"/>
              <p:cNvSpPr txBox="1"/>
              <p:nvPr/>
            </p:nvSpPr>
            <p:spPr>
              <a:xfrm>
                <a:off x="4959" y="1626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5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14" name="Oval 40"/>
              <p:cNvSpPr/>
              <p:nvPr/>
            </p:nvSpPr>
            <p:spPr>
              <a:xfrm>
                <a:off x="4478" y="1586"/>
                <a:ext cx="140" cy="12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5615" name="Text Box 41"/>
              <p:cNvSpPr txBox="1"/>
              <p:nvPr/>
            </p:nvSpPr>
            <p:spPr>
              <a:xfrm>
                <a:off x="4350" y="1344"/>
                <a:ext cx="31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1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16" name="Text Box 42"/>
              <p:cNvSpPr txBox="1"/>
              <p:nvPr/>
            </p:nvSpPr>
            <p:spPr>
              <a:xfrm>
                <a:off x="3744" y="1948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2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17" name="Text Box 43"/>
              <p:cNvSpPr txBox="1"/>
              <p:nvPr/>
            </p:nvSpPr>
            <p:spPr>
              <a:xfrm>
                <a:off x="4337" y="2471"/>
                <a:ext cx="31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3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18" name="Oval 45"/>
              <p:cNvSpPr/>
              <p:nvPr/>
            </p:nvSpPr>
            <p:spPr>
              <a:xfrm>
                <a:off x="4011" y="2028"/>
                <a:ext cx="140" cy="121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5619" name="Oval 46"/>
              <p:cNvSpPr/>
              <p:nvPr/>
            </p:nvSpPr>
            <p:spPr>
              <a:xfrm>
                <a:off x="4384" y="2391"/>
                <a:ext cx="141" cy="121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5620" name="Oval 47"/>
              <p:cNvSpPr/>
              <p:nvPr/>
            </p:nvSpPr>
            <p:spPr>
              <a:xfrm>
                <a:off x="4898" y="1827"/>
                <a:ext cx="140" cy="121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5621" name="Oval 48"/>
              <p:cNvSpPr/>
              <p:nvPr/>
            </p:nvSpPr>
            <p:spPr>
              <a:xfrm>
                <a:off x="4852" y="2270"/>
                <a:ext cx="140" cy="121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5622" name="Text Box 49"/>
              <p:cNvSpPr txBox="1"/>
              <p:nvPr/>
            </p:nvSpPr>
            <p:spPr>
              <a:xfrm>
                <a:off x="4959" y="2270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4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23" name="Text Box 63"/>
              <p:cNvSpPr txBox="1"/>
              <p:nvPr/>
            </p:nvSpPr>
            <p:spPr>
              <a:xfrm>
                <a:off x="3780" y="2793"/>
                <a:ext cx="15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(c)</a:t>
                </a:r>
                <a:r>
                  <a:rPr lang="zh-CN" altLang="zh-CN" sz="2400" b="1" dirty="0">
                    <a:latin typeface="Times New Roman" panose="02020603050405020304" pitchFamily="18" charset="0"/>
                  </a:rPr>
                  <a:t>图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b="1" dirty="0">
                    <a:latin typeface="宋体" panose="02010600030101010101" pitchFamily="2" charset="-122"/>
                  </a:rPr>
                  <a:t>的补图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5612" name="Line 67"/>
            <p:cNvSpPr/>
            <p:nvPr/>
          </p:nvSpPr>
          <p:spPr>
            <a:xfrm>
              <a:off x="5040" y="2832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371600"/>
            <a:ext cx="8229600" cy="1752600"/>
          </a:xfrm>
          <a:ln/>
        </p:spPr>
        <p:txBody>
          <a:bodyPr vert="horz" wrap="square" lIns="91440" tIns="45720" rIns="91440" bIns="45720" anchor="t" anchorCtr="0"/>
          <a:p>
            <a:pPr marL="1435100" indent="-1435100" eaLnBrk="1" fontAlgn="ctr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7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设图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G=&lt;V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E&gt;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，如果有图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G’=&lt;V’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E’&gt;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，且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E’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E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V’V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则称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G’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子图。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1435100" indent="-1435100" eaLnBrk="1" fontAlgn="ctr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                 当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V’=V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时，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则称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G’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生成子图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。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2783" name="Group 255"/>
          <p:cNvGrpSpPr/>
          <p:nvPr/>
        </p:nvGrpSpPr>
        <p:grpSpPr>
          <a:xfrm>
            <a:off x="381000" y="2971800"/>
            <a:ext cx="8343900" cy="3348038"/>
            <a:chOff x="240" y="1872"/>
            <a:chExt cx="5256" cy="2109"/>
          </a:xfrm>
        </p:grpSpPr>
        <p:sp>
          <p:nvSpPr>
            <p:cNvPr id="26631" name="Rectangle 4"/>
            <p:cNvSpPr/>
            <p:nvPr/>
          </p:nvSpPr>
          <p:spPr>
            <a:xfrm>
              <a:off x="240" y="1872"/>
              <a:ext cx="5256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例： 图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(b)</a:t>
              </a: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和图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(c)</a:t>
              </a: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都是图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(a)</a:t>
              </a: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的子图。</a:t>
              </a: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26632" name="Group 254"/>
            <p:cNvGrpSpPr/>
            <p:nvPr/>
          </p:nvGrpSpPr>
          <p:grpSpPr>
            <a:xfrm>
              <a:off x="336" y="2208"/>
              <a:ext cx="1705" cy="1773"/>
              <a:chOff x="336" y="2208"/>
              <a:chExt cx="1705" cy="1773"/>
            </a:xfrm>
          </p:grpSpPr>
          <p:sp>
            <p:nvSpPr>
              <p:cNvPr id="26677" name="Text Box 6"/>
              <p:cNvSpPr txBox="1"/>
              <p:nvPr/>
            </p:nvSpPr>
            <p:spPr>
              <a:xfrm>
                <a:off x="1728" y="2784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d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grpSp>
            <p:nvGrpSpPr>
              <p:cNvPr id="26678" name="Group 253"/>
              <p:cNvGrpSpPr/>
              <p:nvPr/>
            </p:nvGrpSpPr>
            <p:grpSpPr>
              <a:xfrm>
                <a:off x="336" y="2208"/>
                <a:ext cx="1632" cy="1773"/>
                <a:chOff x="336" y="2208"/>
                <a:chExt cx="1632" cy="1773"/>
              </a:xfrm>
            </p:grpSpPr>
            <p:sp>
              <p:nvSpPr>
                <p:cNvPr id="26679" name="Oval 8"/>
                <p:cNvSpPr/>
                <p:nvPr/>
              </p:nvSpPr>
              <p:spPr>
                <a:xfrm>
                  <a:off x="1070" y="2495"/>
                  <a:ext cx="140" cy="120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6680" name="Text Box 9"/>
                <p:cNvSpPr txBox="1"/>
                <p:nvPr/>
              </p:nvSpPr>
              <p:spPr>
                <a:xfrm>
                  <a:off x="979" y="2208"/>
                  <a:ext cx="31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b</a:t>
                  </a:r>
                  <a:endParaRPr lang="en-US" altLang="zh-CN" sz="2400" dirty="0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26681" name="Text Box 10"/>
                <p:cNvSpPr txBox="1"/>
                <p:nvPr/>
              </p:nvSpPr>
              <p:spPr>
                <a:xfrm>
                  <a:off x="336" y="2857"/>
                  <a:ext cx="31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a</a:t>
                  </a:r>
                  <a:endParaRPr lang="en-US" altLang="zh-CN" sz="2400" dirty="0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26682" name="Text Box 11"/>
                <p:cNvSpPr txBox="1"/>
                <p:nvPr/>
              </p:nvSpPr>
              <p:spPr>
                <a:xfrm>
                  <a:off x="930" y="3380"/>
                  <a:ext cx="31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f</a:t>
                  </a:r>
                  <a:endParaRPr lang="en-US" altLang="zh-CN" sz="2400" dirty="0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26683" name="Line 12"/>
                <p:cNvSpPr/>
                <p:nvPr/>
              </p:nvSpPr>
              <p:spPr>
                <a:xfrm flipH="1">
                  <a:off x="743" y="2615"/>
                  <a:ext cx="374" cy="32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84" name="Oval 13"/>
                <p:cNvSpPr/>
                <p:nvPr/>
              </p:nvSpPr>
              <p:spPr>
                <a:xfrm>
                  <a:off x="603" y="2937"/>
                  <a:ext cx="140" cy="121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6685" name="Oval 14"/>
                <p:cNvSpPr/>
                <p:nvPr/>
              </p:nvSpPr>
              <p:spPr>
                <a:xfrm>
                  <a:off x="976" y="3300"/>
                  <a:ext cx="141" cy="121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6686" name="Oval 15"/>
                <p:cNvSpPr/>
                <p:nvPr/>
              </p:nvSpPr>
              <p:spPr>
                <a:xfrm>
                  <a:off x="1680" y="2928"/>
                  <a:ext cx="140" cy="121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6687" name="Oval 16"/>
                <p:cNvSpPr/>
                <p:nvPr/>
              </p:nvSpPr>
              <p:spPr>
                <a:xfrm>
                  <a:off x="1563" y="3323"/>
                  <a:ext cx="140" cy="121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6688" name="Text Box 17"/>
                <p:cNvSpPr txBox="1"/>
                <p:nvPr/>
              </p:nvSpPr>
              <p:spPr>
                <a:xfrm>
                  <a:off x="1655" y="3312"/>
                  <a:ext cx="31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e</a:t>
                  </a:r>
                  <a:endParaRPr lang="en-US" altLang="zh-CN" sz="2400" dirty="0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26689" name="Line 18"/>
                <p:cNvSpPr/>
                <p:nvPr/>
              </p:nvSpPr>
              <p:spPr>
                <a:xfrm flipH="1" flipV="1">
                  <a:off x="649" y="3058"/>
                  <a:ext cx="327" cy="28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90" name="Line 19"/>
                <p:cNvSpPr/>
                <p:nvPr/>
              </p:nvSpPr>
              <p:spPr>
                <a:xfrm flipH="1" flipV="1">
                  <a:off x="1117" y="3380"/>
                  <a:ext cx="467" cy="2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91" name="Text Box 26"/>
                <p:cNvSpPr txBox="1"/>
                <p:nvPr/>
              </p:nvSpPr>
              <p:spPr>
                <a:xfrm>
                  <a:off x="432" y="3693"/>
                  <a:ext cx="140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(a)</a:t>
                  </a:r>
                  <a:endParaRPr lang="en-US" altLang="zh-CN" sz="2400" dirty="0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26692" name="Oval 68"/>
                <p:cNvSpPr/>
                <p:nvPr/>
              </p:nvSpPr>
              <p:spPr>
                <a:xfrm>
                  <a:off x="1536" y="2478"/>
                  <a:ext cx="140" cy="120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6693" name="Line 69"/>
                <p:cNvSpPr/>
                <p:nvPr/>
              </p:nvSpPr>
              <p:spPr>
                <a:xfrm>
                  <a:off x="1200" y="2544"/>
                  <a:ext cx="3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94" name="Text Box 70"/>
                <p:cNvSpPr txBox="1"/>
                <p:nvPr/>
              </p:nvSpPr>
              <p:spPr>
                <a:xfrm>
                  <a:off x="1584" y="2304"/>
                  <a:ext cx="31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c</a:t>
                  </a:r>
                  <a:endParaRPr lang="en-US" altLang="zh-CN" sz="2400" dirty="0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26695" name="Oval 71"/>
                <p:cNvSpPr/>
                <p:nvPr/>
              </p:nvSpPr>
              <p:spPr>
                <a:xfrm>
                  <a:off x="1252" y="2778"/>
                  <a:ext cx="140" cy="120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6696" name="Text Box 72"/>
                <p:cNvSpPr txBox="1"/>
                <p:nvPr/>
              </p:nvSpPr>
              <p:spPr>
                <a:xfrm>
                  <a:off x="1030" y="2688"/>
                  <a:ext cx="31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g</a:t>
                  </a:r>
                  <a:endParaRPr lang="en-US" altLang="zh-CN" sz="2400" dirty="0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26697" name="Text Box 73"/>
                <p:cNvSpPr txBox="1"/>
                <p:nvPr/>
              </p:nvSpPr>
              <p:spPr>
                <a:xfrm>
                  <a:off x="1113" y="2994"/>
                  <a:ext cx="31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h</a:t>
                  </a:r>
                  <a:endParaRPr lang="en-US" altLang="zh-CN" sz="2400" dirty="0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26698" name="Oval 74"/>
                <p:cNvSpPr/>
                <p:nvPr/>
              </p:nvSpPr>
              <p:spPr>
                <a:xfrm>
                  <a:off x="1344" y="3072"/>
                  <a:ext cx="140" cy="121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6699" name="Line 75"/>
                <p:cNvSpPr/>
                <p:nvPr/>
              </p:nvSpPr>
              <p:spPr>
                <a:xfrm flipH="1">
                  <a:off x="1680" y="3024"/>
                  <a:ext cx="96" cy="28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700" name="Line 76"/>
                <p:cNvSpPr/>
                <p:nvPr/>
              </p:nvSpPr>
              <p:spPr>
                <a:xfrm>
                  <a:off x="1632" y="2592"/>
                  <a:ext cx="144" cy="33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701" name="Line 77"/>
                <p:cNvSpPr/>
                <p:nvPr/>
              </p:nvSpPr>
              <p:spPr>
                <a:xfrm>
                  <a:off x="1440" y="3186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702" name="Line 78"/>
                <p:cNvSpPr/>
                <p:nvPr/>
              </p:nvSpPr>
              <p:spPr>
                <a:xfrm flipH="1">
                  <a:off x="1392" y="2592"/>
                  <a:ext cx="192" cy="19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703" name="Line 79"/>
                <p:cNvSpPr/>
                <p:nvPr/>
              </p:nvSpPr>
              <p:spPr>
                <a:xfrm>
                  <a:off x="1170" y="2631"/>
                  <a:ext cx="96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704" name="Line 80"/>
                <p:cNvSpPr/>
                <p:nvPr/>
              </p:nvSpPr>
              <p:spPr>
                <a:xfrm flipH="1">
                  <a:off x="1056" y="2880"/>
                  <a:ext cx="240" cy="43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705" name="Line 81"/>
                <p:cNvSpPr/>
                <p:nvPr/>
              </p:nvSpPr>
              <p:spPr>
                <a:xfrm>
                  <a:off x="1344" y="2880"/>
                  <a:ext cx="48" cy="19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706" name="Line 82"/>
                <p:cNvSpPr/>
                <p:nvPr/>
              </p:nvSpPr>
              <p:spPr>
                <a:xfrm flipV="1">
                  <a:off x="1488" y="3024"/>
                  <a:ext cx="192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26633" name="Group 251"/>
            <p:cNvGrpSpPr/>
            <p:nvPr/>
          </p:nvGrpSpPr>
          <p:grpSpPr>
            <a:xfrm>
              <a:off x="2282" y="2208"/>
              <a:ext cx="1181" cy="1737"/>
              <a:chOff x="2282" y="2208"/>
              <a:chExt cx="1181" cy="1737"/>
            </a:xfrm>
          </p:grpSpPr>
          <p:sp>
            <p:nvSpPr>
              <p:cNvPr id="26656" name="Text Box 44"/>
              <p:cNvSpPr txBox="1"/>
              <p:nvPr/>
            </p:nvSpPr>
            <p:spPr>
              <a:xfrm>
                <a:off x="2282" y="3657"/>
                <a:ext cx="93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(b)</a:t>
                </a:r>
                <a:endParaRPr lang="en-US" altLang="zh-CN" sz="3600" b="1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6657" name="Text Box 111"/>
              <p:cNvSpPr txBox="1"/>
              <p:nvPr/>
            </p:nvSpPr>
            <p:spPr>
              <a:xfrm>
                <a:off x="3150" y="2784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d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6658" name="Oval 112"/>
              <p:cNvSpPr/>
              <p:nvPr/>
            </p:nvSpPr>
            <p:spPr>
              <a:xfrm>
                <a:off x="2492" y="2495"/>
                <a:ext cx="140" cy="12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6659" name="Text Box 113"/>
              <p:cNvSpPr txBox="1"/>
              <p:nvPr/>
            </p:nvSpPr>
            <p:spPr>
              <a:xfrm>
                <a:off x="2401" y="2208"/>
                <a:ext cx="31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b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6660" name="Text Box 115"/>
              <p:cNvSpPr txBox="1"/>
              <p:nvPr/>
            </p:nvSpPr>
            <p:spPr>
              <a:xfrm>
                <a:off x="2352" y="3380"/>
                <a:ext cx="31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f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6661" name="Oval 118"/>
              <p:cNvSpPr/>
              <p:nvPr/>
            </p:nvSpPr>
            <p:spPr>
              <a:xfrm>
                <a:off x="2398" y="3300"/>
                <a:ext cx="141" cy="121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6662" name="Oval 119"/>
              <p:cNvSpPr/>
              <p:nvPr/>
            </p:nvSpPr>
            <p:spPr>
              <a:xfrm>
                <a:off x="3102" y="2928"/>
                <a:ext cx="140" cy="121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6663" name="Oval 120"/>
              <p:cNvSpPr/>
              <p:nvPr/>
            </p:nvSpPr>
            <p:spPr>
              <a:xfrm>
                <a:off x="2985" y="3323"/>
                <a:ext cx="140" cy="121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6664" name="Text Box 121"/>
              <p:cNvSpPr txBox="1"/>
              <p:nvPr/>
            </p:nvSpPr>
            <p:spPr>
              <a:xfrm>
                <a:off x="3077" y="3312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e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6665" name="Line 123"/>
              <p:cNvSpPr/>
              <p:nvPr/>
            </p:nvSpPr>
            <p:spPr>
              <a:xfrm flipH="1" flipV="1">
                <a:off x="2539" y="3380"/>
                <a:ext cx="467" cy="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66" name="Oval 124"/>
              <p:cNvSpPr/>
              <p:nvPr/>
            </p:nvSpPr>
            <p:spPr>
              <a:xfrm>
                <a:off x="2958" y="2478"/>
                <a:ext cx="140" cy="12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6667" name="Text Box 126"/>
              <p:cNvSpPr txBox="1"/>
              <p:nvPr/>
            </p:nvSpPr>
            <p:spPr>
              <a:xfrm>
                <a:off x="3006" y="2304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6668" name="Oval 127"/>
              <p:cNvSpPr/>
              <p:nvPr/>
            </p:nvSpPr>
            <p:spPr>
              <a:xfrm>
                <a:off x="2674" y="2778"/>
                <a:ext cx="140" cy="12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6669" name="Text Box 128"/>
              <p:cNvSpPr txBox="1"/>
              <p:nvPr/>
            </p:nvSpPr>
            <p:spPr>
              <a:xfrm>
                <a:off x="2452" y="2688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g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6670" name="Text Box 129"/>
              <p:cNvSpPr txBox="1"/>
              <p:nvPr/>
            </p:nvSpPr>
            <p:spPr>
              <a:xfrm>
                <a:off x="2535" y="2994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h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6671" name="Oval 130"/>
              <p:cNvSpPr/>
              <p:nvPr/>
            </p:nvSpPr>
            <p:spPr>
              <a:xfrm>
                <a:off x="2766" y="3072"/>
                <a:ext cx="140" cy="121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6672" name="Line 131"/>
              <p:cNvSpPr/>
              <p:nvPr/>
            </p:nvSpPr>
            <p:spPr>
              <a:xfrm flipH="1">
                <a:off x="3102" y="3024"/>
                <a:ext cx="96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73" name="Line 133"/>
              <p:cNvSpPr/>
              <p:nvPr/>
            </p:nvSpPr>
            <p:spPr>
              <a:xfrm>
                <a:off x="2862" y="3186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74" name="Line 135"/>
              <p:cNvSpPr/>
              <p:nvPr/>
            </p:nvSpPr>
            <p:spPr>
              <a:xfrm>
                <a:off x="2592" y="2631"/>
                <a:ext cx="96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75" name="Line 136"/>
              <p:cNvSpPr/>
              <p:nvPr/>
            </p:nvSpPr>
            <p:spPr>
              <a:xfrm flipH="1">
                <a:off x="2478" y="2880"/>
                <a:ext cx="240" cy="43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76" name="Line 138"/>
              <p:cNvSpPr/>
              <p:nvPr/>
            </p:nvSpPr>
            <p:spPr>
              <a:xfrm flipV="1">
                <a:off x="2910" y="3024"/>
                <a:ext cx="192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6634" name="Group 252"/>
            <p:cNvGrpSpPr/>
            <p:nvPr/>
          </p:nvGrpSpPr>
          <p:grpSpPr>
            <a:xfrm>
              <a:off x="3696" y="2217"/>
              <a:ext cx="1745" cy="1749"/>
              <a:chOff x="3815" y="2217"/>
              <a:chExt cx="1745" cy="1749"/>
            </a:xfrm>
          </p:grpSpPr>
          <p:sp>
            <p:nvSpPr>
              <p:cNvPr id="26635" name="Text Box 61"/>
              <p:cNvSpPr txBox="1"/>
              <p:nvPr/>
            </p:nvSpPr>
            <p:spPr>
              <a:xfrm>
                <a:off x="3972" y="3678"/>
                <a:ext cx="15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   (c)</a:t>
                </a:r>
                <a:endPara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6636" name="Text Box 223"/>
              <p:cNvSpPr txBox="1"/>
              <p:nvPr/>
            </p:nvSpPr>
            <p:spPr>
              <a:xfrm>
                <a:off x="5207" y="2793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d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6637" name="Oval 224"/>
              <p:cNvSpPr/>
              <p:nvPr/>
            </p:nvSpPr>
            <p:spPr>
              <a:xfrm>
                <a:off x="4549" y="2504"/>
                <a:ext cx="140" cy="12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6638" name="Text Box 225"/>
              <p:cNvSpPr txBox="1"/>
              <p:nvPr/>
            </p:nvSpPr>
            <p:spPr>
              <a:xfrm>
                <a:off x="4458" y="2217"/>
                <a:ext cx="31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b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6639" name="Text Box 226"/>
              <p:cNvSpPr txBox="1"/>
              <p:nvPr/>
            </p:nvSpPr>
            <p:spPr>
              <a:xfrm>
                <a:off x="3815" y="2866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a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6640" name="Text Box 227"/>
              <p:cNvSpPr txBox="1"/>
              <p:nvPr/>
            </p:nvSpPr>
            <p:spPr>
              <a:xfrm>
                <a:off x="4409" y="3389"/>
                <a:ext cx="31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f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6641" name="Line 228"/>
              <p:cNvSpPr/>
              <p:nvPr/>
            </p:nvSpPr>
            <p:spPr>
              <a:xfrm flipH="1">
                <a:off x="4222" y="2624"/>
                <a:ext cx="374" cy="32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42" name="Oval 229"/>
              <p:cNvSpPr/>
              <p:nvPr/>
            </p:nvSpPr>
            <p:spPr>
              <a:xfrm>
                <a:off x="4082" y="2946"/>
                <a:ext cx="140" cy="121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6643" name="Oval 230"/>
              <p:cNvSpPr/>
              <p:nvPr/>
            </p:nvSpPr>
            <p:spPr>
              <a:xfrm>
                <a:off x="4455" y="3309"/>
                <a:ext cx="141" cy="121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6644" name="Oval 231"/>
              <p:cNvSpPr/>
              <p:nvPr/>
            </p:nvSpPr>
            <p:spPr>
              <a:xfrm>
                <a:off x="5159" y="2937"/>
                <a:ext cx="140" cy="121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6645" name="Line 234"/>
              <p:cNvSpPr/>
              <p:nvPr/>
            </p:nvSpPr>
            <p:spPr>
              <a:xfrm flipH="1" flipV="1">
                <a:off x="4128" y="3067"/>
                <a:ext cx="327" cy="28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46" name="Oval 236"/>
              <p:cNvSpPr/>
              <p:nvPr/>
            </p:nvSpPr>
            <p:spPr>
              <a:xfrm>
                <a:off x="5015" y="2487"/>
                <a:ext cx="140" cy="12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6647" name="Line 237"/>
              <p:cNvSpPr/>
              <p:nvPr/>
            </p:nvSpPr>
            <p:spPr>
              <a:xfrm>
                <a:off x="4679" y="2553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48" name="Text Box 238"/>
              <p:cNvSpPr txBox="1"/>
              <p:nvPr/>
            </p:nvSpPr>
            <p:spPr>
              <a:xfrm>
                <a:off x="5063" y="2313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6649" name="Oval 239"/>
              <p:cNvSpPr/>
              <p:nvPr/>
            </p:nvSpPr>
            <p:spPr>
              <a:xfrm>
                <a:off x="4731" y="2787"/>
                <a:ext cx="140" cy="12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6650" name="Text Box 240"/>
              <p:cNvSpPr txBox="1"/>
              <p:nvPr/>
            </p:nvSpPr>
            <p:spPr>
              <a:xfrm>
                <a:off x="4509" y="2697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g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6651" name="Text Box 241"/>
              <p:cNvSpPr txBox="1"/>
              <p:nvPr/>
            </p:nvSpPr>
            <p:spPr>
              <a:xfrm>
                <a:off x="4592" y="3003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h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6652" name="Oval 242"/>
              <p:cNvSpPr/>
              <p:nvPr/>
            </p:nvSpPr>
            <p:spPr>
              <a:xfrm>
                <a:off x="4823" y="3081"/>
                <a:ext cx="140" cy="121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6653" name="Line 244"/>
              <p:cNvSpPr/>
              <p:nvPr/>
            </p:nvSpPr>
            <p:spPr>
              <a:xfrm>
                <a:off x="5111" y="2601"/>
                <a:ext cx="144" cy="3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54" name="Line 246"/>
              <p:cNvSpPr/>
              <p:nvPr/>
            </p:nvSpPr>
            <p:spPr>
              <a:xfrm flipH="1">
                <a:off x="4871" y="2601"/>
                <a:ext cx="192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55" name="Line 249"/>
              <p:cNvSpPr/>
              <p:nvPr/>
            </p:nvSpPr>
            <p:spPr>
              <a:xfrm>
                <a:off x="4823" y="2889"/>
                <a:ext cx="48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sp>
        <p:nvSpPr>
          <p:cNvPr id="26630" name="AutoShape 256">
            <a:hlinkClick r:id="" action="ppaction://hlinkshowjump?jump=lastslideviewed"/>
          </p:cNvPr>
          <p:cNvSpPr/>
          <p:nvPr/>
        </p:nvSpPr>
        <p:spPr>
          <a:xfrm>
            <a:off x="8763000" y="6553200"/>
            <a:ext cx="381000" cy="304800"/>
          </a:xfrm>
          <a:prstGeom prst="actionButtonReturn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752600"/>
            <a:ext cx="8153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例：图</a:t>
            </a:r>
            <a:r>
              <a:rPr lang="en-US" altLang="zh-CN" sz="2600" b="1" dirty="0">
                <a:latin typeface="Times New Roman" panose="02020603050405020304" pitchFamily="18" charset="0"/>
              </a:rPr>
              <a:t>(b)</a:t>
            </a:r>
            <a:r>
              <a:rPr lang="zh-CN" altLang="en-US" sz="2600" b="1" dirty="0">
                <a:latin typeface="Times New Roman" panose="02020603050405020304" pitchFamily="18" charset="0"/>
              </a:rPr>
              <a:t>的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和图</a:t>
            </a:r>
            <a:r>
              <a:rPr lang="en-US" altLang="zh-CN" sz="2600" b="1" dirty="0">
                <a:latin typeface="Times New Roman" panose="02020603050405020304" pitchFamily="18" charset="0"/>
              </a:rPr>
              <a:t>(c)</a:t>
            </a:r>
            <a:r>
              <a:rPr lang="zh-CN" altLang="en-US" sz="2600" b="1" dirty="0">
                <a:latin typeface="Times New Roman" panose="02020603050405020304" pitchFamily="18" charset="0"/>
              </a:rPr>
              <a:t>的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600" b="1" dirty="0">
                <a:latin typeface="Times New Roman" panose="02020603050405020304" pitchFamily="18" charset="0"/>
              </a:rPr>
              <a:t>’ </a:t>
            </a:r>
            <a:r>
              <a:rPr lang="zh-CN" altLang="en-US" sz="2600" b="1" dirty="0">
                <a:latin typeface="Times New Roman" panose="02020603050405020304" pitchFamily="18" charset="0"/>
              </a:rPr>
              <a:t>都是图</a:t>
            </a:r>
            <a:r>
              <a:rPr lang="en-US" altLang="zh-CN" sz="2600" b="1" dirty="0">
                <a:latin typeface="Times New Roman" panose="02020603050405020304" pitchFamily="18" charset="0"/>
              </a:rPr>
              <a:t>(a)</a:t>
            </a:r>
            <a:r>
              <a:rPr lang="zh-CN" altLang="en-US" sz="2600" b="1" dirty="0">
                <a:latin typeface="Times New Roman" panose="02020603050405020304" pitchFamily="18" charset="0"/>
              </a:rPr>
              <a:t>的</a:t>
            </a:r>
            <a:r>
              <a:rPr lang="en-US" altLang="zh-CN" sz="2600" b="1" dirty="0">
                <a:latin typeface="Times New Roman" panose="02020603050405020304" pitchFamily="18" charset="0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5</a:t>
            </a:r>
            <a:r>
              <a:rPr lang="zh-CN" altLang="en-US" sz="2600" b="1" dirty="0">
                <a:latin typeface="Times New Roman" panose="02020603050405020304" pitchFamily="18" charset="0"/>
              </a:rPr>
              <a:t>的生成子图。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sp>
        <p:nvSpPr>
          <p:cNvPr id="28677" name="Rectangle 5"/>
          <p:cNvSpPr/>
          <p:nvPr/>
        </p:nvSpPr>
        <p:spPr>
          <a:xfrm>
            <a:off x="457200" y="3048000"/>
            <a:ext cx="8343900" cy="608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endParaRPr lang="zh-CN" altLang="zh-CN" sz="2600" b="1" dirty="0">
              <a:latin typeface="Times New Roman" panose="02020603050405020304" pitchFamily="18" charset="0"/>
            </a:endParaRPr>
          </a:p>
        </p:txBody>
      </p:sp>
      <p:grpSp>
        <p:nvGrpSpPr>
          <p:cNvPr id="27654" name="Group 6"/>
          <p:cNvGrpSpPr/>
          <p:nvPr/>
        </p:nvGrpSpPr>
        <p:grpSpPr>
          <a:xfrm>
            <a:off x="533400" y="2514600"/>
            <a:ext cx="7988300" cy="2852738"/>
            <a:chOff x="336" y="2187"/>
            <a:chExt cx="5032" cy="1797"/>
          </a:xfrm>
        </p:grpSpPr>
        <p:grpSp>
          <p:nvGrpSpPr>
            <p:cNvPr id="27655" name="Group 7"/>
            <p:cNvGrpSpPr/>
            <p:nvPr/>
          </p:nvGrpSpPr>
          <p:grpSpPr>
            <a:xfrm>
              <a:off x="336" y="2208"/>
              <a:ext cx="1528" cy="1773"/>
              <a:chOff x="336" y="2208"/>
              <a:chExt cx="1528" cy="1773"/>
            </a:xfrm>
          </p:grpSpPr>
          <p:sp>
            <p:nvSpPr>
              <p:cNvPr id="27690" name="Text Box 8"/>
              <p:cNvSpPr txBox="1"/>
              <p:nvPr/>
            </p:nvSpPr>
            <p:spPr>
              <a:xfrm>
                <a:off x="1551" y="2535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5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91" name="Line 9"/>
              <p:cNvSpPr/>
              <p:nvPr/>
            </p:nvSpPr>
            <p:spPr>
              <a:xfrm flipH="1" flipV="1">
                <a:off x="768" y="2973"/>
                <a:ext cx="736" cy="20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692" name="Oval 10"/>
              <p:cNvSpPr/>
              <p:nvPr/>
            </p:nvSpPr>
            <p:spPr>
              <a:xfrm>
                <a:off x="1070" y="2495"/>
                <a:ext cx="140" cy="12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7693" name="Text Box 11"/>
              <p:cNvSpPr txBox="1"/>
              <p:nvPr/>
            </p:nvSpPr>
            <p:spPr>
              <a:xfrm>
                <a:off x="979" y="2208"/>
                <a:ext cx="31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1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94" name="Text Box 12"/>
              <p:cNvSpPr txBox="1"/>
              <p:nvPr/>
            </p:nvSpPr>
            <p:spPr>
              <a:xfrm>
                <a:off x="336" y="2857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2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95" name="Text Box 13"/>
              <p:cNvSpPr txBox="1"/>
              <p:nvPr/>
            </p:nvSpPr>
            <p:spPr>
              <a:xfrm>
                <a:off x="930" y="3380"/>
                <a:ext cx="31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3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96" name="Line 14"/>
              <p:cNvSpPr/>
              <p:nvPr/>
            </p:nvSpPr>
            <p:spPr>
              <a:xfrm flipH="1">
                <a:off x="743" y="2615"/>
                <a:ext cx="374" cy="32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697" name="Oval 15"/>
              <p:cNvSpPr/>
              <p:nvPr/>
            </p:nvSpPr>
            <p:spPr>
              <a:xfrm>
                <a:off x="603" y="2937"/>
                <a:ext cx="140" cy="121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7698" name="Oval 16"/>
              <p:cNvSpPr/>
              <p:nvPr/>
            </p:nvSpPr>
            <p:spPr>
              <a:xfrm>
                <a:off x="976" y="3300"/>
                <a:ext cx="141" cy="121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7699" name="Oval 17"/>
              <p:cNvSpPr/>
              <p:nvPr/>
            </p:nvSpPr>
            <p:spPr>
              <a:xfrm>
                <a:off x="1490" y="2736"/>
                <a:ext cx="140" cy="121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7700" name="Oval 18"/>
              <p:cNvSpPr/>
              <p:nvPr/>
            </p:nvSpPr>
            <p:spPr>
              <a:xfrm>
                <a:off x="1444" y="3179"/>
                <a:ext cx="140" cy="121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7701" name="Text Box 19"/>
              <p:cNvSpPr txBox="1"/>
              <p:nvPr/>
            </p:nvSpPr>
            <p:spPr>
              <a:xfrm>
                <a:off x="1551" y="3179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4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02" name="Line 20"/>
              <p:cNvSpPr/>
              <p:nvPr/>
            </p:nvSpPr>
            <p:spPr>
              <a:xfrm flipH="1" flipV="1">
                <a:off x="649" y="3058"/>
                <a:ext cx="327" cy="28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03" name="Line 21"/>
              <p:cNvSpPr/>
              <p:nvPr/>
            </p:nvSpPr>
            <p:spPr>
              <a:xfrm flipH="1">
                <a:off x="1117" y="3260"/>
                <a:ext cx="327" cy="12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04" name="Line 22"/>
              <p:cNvSpPr/>
              <p:nvPr/>
            </p:nvSpPr>
            <p:spPr>
              <a:xfrm flipH="1">
                <a:off x="990" y="2615"/>
                <a:ext cx="187" cy="76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05" name="Line 23"/>
              <p:cNvSpPr/>
              <p:nvPr/>
            </p:nvSpPr>
            <p:spPr>
              <a:xfrm flipH="1">
                <a:off x="1083" y="2817"/>
                <a:ext cx="468" cy="523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06" name="Line 24"/>
              <p:cNvSpPr/>
              <p:nvPr/>
            </p:nvSpPr>
            <p:spPr>
              <a:xfrm flipH="1">
                <a:off x="1551" y="2817"/>
                <a:ext cx="46" cy="36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07" name="Line 25"/>
              <p:cNvSpPr/>
              <p:nvPr/>
            </p:nvSpPr>
            <p:spPr>
              <a:xfrm flipH="1" flipV="1">
                <a:off x="1224" y="2575"/>
                <a:ext cx="280" cy="20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08" name="Line 26"/>
              <p:cNvSpPr/>
              <p:nvPr/>
            </p:nvSpPr>
            <p:spPr>
              <a:xfrm flipH="1">
                <a:off x="756" y="2817"/>
                <a:ext cx="748" cy="16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09" name="Line 27"/>
              <p:cNvSpPr/>
              <p:nvPr/>
            </p:nvSpPr>
            <p:spPr>
              <a:xfrm>
                <a:off x="1177" y="2615"/>
                <a:ext cx="327" cy="56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10" name="Text Box 28"/>
              <p:cNvSpPr txBox="1"/>
              <p:nvPr/>
            </p:nvSpPr>
            <p:spPr>
              <a:xfrm>
                <a:off x="432" y="3693"/>
                <a:ext cx="14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(a)  </a:t>
                </a:r>
                <a:r>
                  <a:rPr lang="zh-CN" altLang="zh-CN" sz="2400" b="1" dirty="0">
                    <a:latin typeface="Times New Roman" panose="02020603050405020304" pitchFamily="18" charset="0"/>
                  </a:rPr>
                  <a:t>完全图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5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7656" name="Group 29"/>
            <p:cNvGrpSpPr/>
            <p:nvPr/>
          </p:nvGrpSpPr>
          <p:grpSpPr>
            <a:xfrm>
              <a:off x="1968" y="2208"/>
              <a:ext cx="1528" cy="1776"/>
              <a:chOff x="1968" y="2208"/>
              <a:chExt cx="1528" cy="1776"/>
            </a:xfrm>
          </p:grpSpPr>
          <p:sp>
            <p:nvSpPr>
              <p:cNvPr id="27673" name="Text Box 30"/>
              <p:cNvSpPr txBox="1"/>
              <p:nvPr/>
            </p:nvSpPr>
            <p:spPr>
              <a:xfrm>
                <a:off x="3183" y="2490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5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74" name="Line 31"/>
              <p:cNvSpPr/>
              <p:nvPr/>
            </p:nvSpPr>
            <p:spPr>
              <a:xfrm flipH="1" flipV="1">
                <a:off x="2795" y="2530"/>
                <a:ext cx="374" cy="16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675" name="Oval 32"/>
              <p:cNvSpPr/>
              <p:nvPr/>
            </p:nvSpPr>
            <p:spPr>
              <a:xfrm>
                <a:off x="2702" y="2450"/>
                <a:ext cx="140" cy="12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7676" name="Text Box 33"/>
              <p:cNvSpPr txBox="1"/>
              <p:nvPr/>
            </p:nvSpPr>
            <p:spPr>
              <a:xfrm>
                <a:off x="2575" y="2208"/>
                <a:ext cx="31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1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77" name="Text Box 34"/>
              <p:cNvSpPr txBox="1"/>
              <p:nvPr/>
            </p:nvSpPr>
            <p:spPr>
              <a:xfrm>
                <a:off x="1968" y="2812"/>
                <a:ext cx="31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2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78" name="Text Box 35"/>
              <p:cNvSpPr txBox="1"/>
              <p:nvPr/>
            </p:nvSpPr>
            <p:spPr>
              <a:xfrm>
                <a:off x="2562" y="3336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3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79" name="Line 36"/>
              <p:cNvSpPr/>
              <p:nvPr/>
            </p:nvSpPr>
            <p:spPr>
              <a:xfrm flipH="1">
                <a:off x="2655" y="2570"/>
                <a:ext cx="94" cy="68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680" name="Oval 37"/>
              <p:cNvSpPr/>
              <p:nvPr/>
            </p:nvSpPr>
            <p:spPr>
              <a:xfrm>
                <a:off x="2235" y="2893"/>
                <a:ext cx="140" cy="12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7681" name="Oval 38"/>
              <p:cNvSpPr/>
              <p:nvPr/>
            </p:nvSpPr>
            <p:spPr>
              <a:xfrm>
                <a:off x="2609" y="3255"/>
                <a:ext cx="140" cy="121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7682" name="Oval 39"/>
              <p:cNvSpPr/>
              <p:nvPr/>
            </p:nvSpPr>
            <p:spPr>
              <a:xfrm>
                <a:off x="3122" y="2691"/>
                <a:ext cx="141" cy="121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7683" name="Oval 40"/>
              <p:cNvSpPr/>
              <p:nvPr/>
            </p:nvSpPr>
            <p:spPr>
              <a:xfrm>
                <a:off x="3076" y="3134"/>
                <a:ext cx="140" cy="121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7684" name="Text Box 41"/>
              <p:cNvSpPr txBox="1"/>
              <p:nvPr/>
            </p:nvSpPr>
            <p:spPr>
              <a:xfrm>
                <a:off x="3183" y="3134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4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85" name="Line 42"/>
              <p:cNvSpPr/>
              <p:nvPr/>
            </p:nvSpPr>
            <p:spPr>
              <a:xfrm flipH="1" flipV="1">
                <a:off x="2795" y="2570"/>
                <a:ext cx="281" cy="64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686" name="Line 43"/>
              <p:cNvSpPr/>
              <p:nvPr/>
            </p:nvSpPr>
            <p:spPr>
              <a:xfrm flipV="1">
                <a:off x="3122" y="2812"/>
                <a:ext cx="94" cy="32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687" name="Line 44"/>
              <p:cNvSpPr/>
              <p:nvPr/>
            </p:nvSpPr>
            <p:spPr>
              <a:xfrm flipH="1">
                <a:off x="2375" y="2772"/>
                <a:ext cx="747" cy="16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688" name="Line 45"/>
              <p:cNvSpPr/>
              <p:nvPr/>
            </p:nvSpPr>
            <p:spPr>
              <a:xfrm flipH="1">
                <a:off x="2702" y="2772"/>
                <a:ext cx="467" cy="523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689" name="Text Box 46"/>
              <p:cNvSpPr txBox="1"/>
              <p:nvPr/>
            </p:nvSpPr>
            <p:spPr>
              <a:xfrm>
                <a:off x="2282" y="3657"/>
                <a:ext cx="93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(b)  </a:t>
                </a:r>
                <a:r>
                  <a:rPr lang="zh-CN" altLang="zh-CN" sz="2400" b="1" dirty="0">
                    <a:latin typeface="Times New Roman" panose="02020603050405020304" pitchFamily="18" charset="0"/>
                  </a:rPr>
                  <a:t>图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en-US" altLang="zh-CN" sz="36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7657" name="Group 47"/>
            <p:cNvGrpSpPr/>
            <p:nvPr/>
          </p:nvGrpSpPr>
          <p:grpSpPr>
            <a:xfrm>
              <a:off x="3744" y="2187"/>
              <a:ext cx="1624" cy="1758"/>
              <a:chOff x="3744" y="2187"/>
              <a:chExt cx="1624" cy="1758"/>
            </a:xfrm>
          </p:grpSpPr>
          <p:sp>
            <p:nvSpPr>
              <p:cNvPr id="27658" name="Text Box 48"/>
              <p:cNvSpPr txBox="1"/>
              <p:nvPr/>
            </p:nvSpPr>
            <p:spPr>
              <a:xfrm>
                <a:off x="4959" y="2490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5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59" name="Line 49"/>
              <p:cNvSpPr/>
              <p:nvPr/>
            </p:nvSpPr>
            <p:spPr>
              <a:xfrm flipH="1" flipV="1">
                <a:off x="4164" y="2933"/>
                <a:ext cx="748" cy="20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660" name="Oval 50"/>
              <p:cNvSpPr/>
              <p:nvPr/>
            </p:nvSpPr>
            <p:spPr>
              <a:xfrm>
                <a:off x="4478" y="2450"/>
                <a:ext cx="140" cy="120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7661" name="Text Box 51"/>
              <p:cNvSpPr txBox="1"/>
              <p:nvPr/>
            </p:nvSpPr>
            <p:spPr>
              <a:xfrm>
                <a:off x="4368" y="2187"/>
                <a:ext cx="31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1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62" name="Text Box 52"/>
              <p:cNvSpPr txBox="1"/>
              <p:nvPr/>
            </p:nvSpPr>
            <p:spPr>
              <a:xfrm>
                <a:off x="3744" y="2812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2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63" name="Text Box 53"/>
              <p:cNvSpPr txBox="1"/>
              <p:nvPr/>
            </p:nvSpPr>
            <p:spPr>
              <a:xfrm>
                <a:off x="4337" y="3335"/>
                <a:ext cx="31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3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64" name="Line 54"/>
              <p:cNvSpPr/>
              <p:nvPr/>
            </p:nvSpPr>
            <p:spPr>
              <a:xfrm flipH="1">
                <a:off x="4151" y="2570"/>
                <a:ext cx="374" cy="32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665" name="Oval 55"/>
              <p:cNvSpPr/>
              <p:nvPr/>
            </p:nvSpPr>
            <p:spPr>
              <a:xfrm>
                <a:off x="4011" y="2892"/>
                <a:ext cx="140" cy="121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7666" name="Oval 56"/>
              <p:cNvSpPr/>
              <p:nvPr/>
            </p:nvSpPr>
            <p:spPr>
              <a:xfrm>
                <a:off x="4384" y="3255"/>
                <a:ext cx="141" cy="121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7667" name="Oval 57"/>
              <p:cNvSpPr/>
              <p:nvPr/>
            </p:nvSpPr>
            <p:spPr>
              <a:xfrm>
                <a:off x="4898" y="2691"/>
                <a:ext cx="140" cy="121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7668" name="Oval 58"/>
              <p:cNvSpPr/>
              <p:nvPr/>
            </p:nvSpPr>
            <p:spPr>
              <a:xfrm>
                <a:off x="4852" y="3134"/>
                <a:ext cx="140" cy="121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7669" name="Text Box 59"/>
              <p:cNvSpPr txBox="1"/>
              <p:nvPr/>
            </p:nvSpPr>
            <p:spPr>
              <a:xfrm>
                <a:off x="4959" y="3134"/>
                <a:ext cx="3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4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70" name="Line 60"/>
              <p:cNvSpPr/>
              <p:nvPr/>
            </p:nvSpPr>
            <p:spPr>
              <a:xfrm flipH="1" flipV="1">
                <a:off x="4057" y="3013"/>
                <a:ext cx="327" cy="28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671" name="Line 61"/>
              <p:cNvSpPr/>
              <p:nvPr/>
            </p:nvSpPr>
            <p:spPr>
              <a:xfrm flipH="1">
                <a:off x="4525" y="3215"/>
                <a:ext cx="327" cy="12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672" name="Text Box 62"/>
              <p:cNvSpPr txBox="1"/>
              <p:nvPr/>
            </p:nvSpPr>
            <p:spPr>
              <a:xfrm>
                <a:off x="3780" y="3657"/>
                <a:ext cx="15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   (c)  </a:t>
                </a:r>
                <a:r>
                  <a:rPr lang="zh-CN" altLang="zh-CN" sz="2400" b="1" dirty="0">
                    <a:latin typeface="Times New Roman" panose="02020603050405020304" pitchFamily="18" charset="0"/>
                  </a:rPr>
                  <a:t>图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400" b="1" dirty="0">
                    <a:latin typeface="Courier New" panose="02070309020205020404" pitchFamily="49" charset="0"/>
                  </a:rPr>
                  <a:t>’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600200"/>
            <a:ext cx="8458200" cy="4114800"/>
          </a:xfrm>
          <a:ln/>
        </p:spPr>
        <p:txBody>
          <a:bodyPr vert="horz" wrap="square" lIns="91440" tIns="45720" rIns="91440" bIns="45720" anchor="t" anchorCtr="0"/>
          <a:p>
            <a:pPr marL="1049655" indent="-1049655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相对于图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G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的补图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049655" indent="-1049655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G’=&lt;V’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E’&gt;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G=&lt;V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E&gt;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的子图，若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给定另一个图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G”=&lt;V”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E”&gt;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，使得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E”=E-E’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且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V”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中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仅包含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E”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的边所关联的结点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，则称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G”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是子图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G’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相对于图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的补图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049655" indent="-1049655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9700" name="Group 67"/>
          <p:cNvGrpSpPr/>
          <p:nvPr/>
        </p:nvGrpSpPr>
        <p:grpSpPr>
          <a:xfrm>
            <a:off x="304800" y="1128713"/>
            <a:ext cx="2425700" cy="2814637"/>
            <a:chOff x="192" y="711"/>
            <a:chExt cx="1528" cy="1773"/>
          </a:xfrm>
        </p:grpSpPr>
        <p:sp>
          <p:nvSpPr>
            <p:cNvPr id="29736" name="Text Box 8"/>
            <p:cNvSpPr txBox="1"/>
            <p:nvPr/>
          </p:nvSpPr>
          <p:spPr>
            <a:xfrm>
              <a:off x="1407" y="1038"/>
              <a:ext cx="3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5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9737" name="Line 9"/>
            <p:cNvSpPr/>
            <p:nvPr/>
          </p:nvSpPr>
          <p:spPr>
            <a:xfrm flipH="1" flipV="1">
              <a:off x="624" y="1476"/>
              <a:ext cx="736" cy="206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38" name="Oval 10"/>
            <p:cNvSpPr/>
            <p:nvPr/>
          </p:nvSpPr>
          <p:spPr>
            <a:xfrm>
              <a:off x="926" y="998"/>
              <a:ext cx="140" cy="1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9739" name="Text Box 11"/>
            <p:cNvSpPr txBox="1"/>
            <p:nvPr/>
          </p:nvSpPr>
          <p:spPr>
            <a:xfrm>
              <a:off x="835" y="711"/>
              <a:ext cx="3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9740" name="Text Box 12"/>
            <p:cNvSpPr txBox="1"/>
            <p:nvPr/>
          </p:nvSpPr>
          <p:spPr>
            <a:xfrm>
              <a:off x="192" y="1360"/>
              <a:ext cx="3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9741" name="Text Box 13"/>
            <p:cNvSpPr txBox="1"/>
            <p:nvPr/>
          </p:nvSpPr>
          <p:spPr>
            <a:xfrm>
              <a:off x="786" y="1883"/>
              <a:ext cx="3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9742" name="Line 14"/>
            <p:cNvSpPr/>
            <p:nvPr/>
          </p:nvSpPr>
          <p:spPr>
            <a:xfrm flipH="1">
              <a:off x="599" y="1118"/>
              <a:ext cx="374" cy="322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43" name="Oval 15"/>
            <p:cNvSpPr/>
            <p:nvPr/>
          </p:nvSpPr>
          <p:spPr>
            <a:xfrm>
              <a:off x="459" y="1440"/>
              <a:ext cx="140" cy="121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9744" name="Oval 16"/>
            <p:cNvSpPr/>
            <p:nvPr/>
          </p:nvSpPr>
          <p:spPr>
            <a:xfrm>
              <a:off x="832" y="1803"/>
              <a:ext cx="141" cy="121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9745" name="Oval 17"/>
            <p:cNvSpPr/>
            <p:nvPr/>
          </p:nvSpPr>
          <p:spPr>
            <a:xfrm>
              <a:off x="1346" y="1239"/>
              <a:ext cx="140" cy="121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9746" name="Oval 18"/>
            <p:cNvSpPr/>
            <p:nvPr/>
          </p:nvSpPr>
          <p:spPr>
            <a:xfrm>
              <a:off x="1300" y="1682"/>
              <a:ext cx="140" cy="121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9747" name="Text Box 19"/>
            <p:cNvSpPr txBox="1"/>
            <p:nvPr/>
          </p:nvSpPr>
          <p:spPr>
            <a:xfrm>
              <a:off x="1407" y="1682"/>
              <a:ext cx="3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4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9748" name="Line 20"/>
            <p:cNvSpPr/>
            <p:nvPr/>
          </p:nvSpPr>
          <p:spPr>
            <a:xfrm flipH="1" flipV="1">
              <a:off x="505" y="1561"/>
              <a:ext cx="327" cy="282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49" name="Line 21"/>
            <p:cNvSpPr/>
            <p:nvPr/>
          </p:nvSpPr>
          <p:spPr>
            <a:xfrm flipH="1">
              <a:off x="973" y="1763"/>
              <a:ext cx="327" cy="120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50" name="Line 22"/>
            <p:cNvSpPr/>
            <p:nvPr/>
          </p:nvSpPr>
          <p:spPr>
            <a:xfrm flipH="1">
              <a:off x="846" y="1118"/>
              <a:ext cx="187" cy="766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51" name="Line 23"/>
            <p:cNvSpPr/>
            <p:nvPr/>
          </p:nvSpPr>
          <p:spPr>
            <a:xfrm flipH="1">
              <a:off x="939" y="1320"/>
              <a:ext cx="468" cy="523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52" name="Line 24"/>
            <p:cNvSpPr/>
            <p:nvPr/>
          </p:nvSpPr>
          <p:spPr>
            <a:xfrm flipH="1">
              <a:off x="1407" y="1320"/>
              <a:ext cx="46" cy="362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53" name="Line 25"/>
            <p:cNvSpPr/>
            <p:nvPr/>
          </p:nvSpPr>
          <p:spPr>
            <a:xfrm flipH="1" flipV="1">
              <a:off x="1080" y="1078"/>
              <a:ext cx="280" cy="201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54" name="Line 26"/>
            <p:cNvSpPr/>
            <p:nvPr/>
          </p:nvSpPr>
          <p:spPr>
            <a:xfrm flipH="1">
              <a:off x="612" y="1320"/>
              <a:ext cx="748" cy="161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55" name="Line 27"/>
            <p:cNvSpPr/>
            <p:nvPr/>
          </p:nvSpPr>
          <p:spPr>
            <a:xfrm>
              <a:off x="1033" y="1118"/>
              <a:ext cx="327" cy="564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56" name="Text Box 28"/>
            <p:cNvSpPr txBox="1"/>
            <p:nvPr/>
          </p:nvSpPr>
          <p:spPr>
            <a:xfrm>
              <a:off x="288" y="2196"/>
              <a:ext cx="1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(a)  </a:t>
              </a:r>
              <a:r>
                <a:rPr lang="zh-CN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完全图</a:t>
              </a:r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2400" b="1" baseline="-250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701" name="Group 66"/>
          <p:cNvGrpSpPr/>
          <p:nvPr/>
        </p:nvGrpSpPr>
        <p:grpSpPr>
          <a:xfrm>
            <a:off x="2895600" y="1128713"/>
            <a:ext cx="2425700" cy="2819400"/>
            <a:chOff x="1824" y="711"/>
            <a:chExt cx="1528" cy="1776"/>
          </a:xfrm>
        </p:grpSpPr>
        <p:sp>
          <p:nvSpPr>
            <p:cNvPr id="29719" name="Text Box 30"/>
            <p:cNvSpPr txBox="1"/>
            <p:nvPr/>
          </p:nvSpPr>
          <p:spPr>
            <a:xfrm>
              <a:off x="3039" y="993"/>
              <a:ext cx="3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5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9720" name="Line 31"/>
            <p:cNvSpPr/>
            <p:nvPr/>
          </p:nvSpPr>
          <p:spPr>
            <a:xfrm flipH="1" flipV="1">
              <a:off x="2651" y="1033"/>
              <a:ext cx="374" cy="161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21" name="Oval 32"/>
            <p:cNvSpPr/>
            <p:nvPr/>
          </p:nvSpPr>
          <p:spPr>
            <a:xfrm>
              <a:off x="2558" y="953"/>
              <a:ext cx="140" cy="1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9722" name="Text Box 33"/>
            <p:cNvSpPr txBox="1"/>
            <p:nvPr/>
          </p:nvSpPr>
          <p:spPr>
            <a:xfrm>
              <a:off x="2431" y="711"/>
              <a:ext cx="3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9723" name="Text Box 34"/>
            <p:cNvSpPr txBox="1"/>
            <p:nvPr/>
          </p:nvSpPr>
          <p:spPr>
            <a:xfrm>
              <a:off x="1824" y="1315"/>
              <a:ext cx="3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9724" name="Text Box 35"/>
            <p:cNvSpPr txBox="1"/>
            <p:nvPr/>
          </p:nvSpPr>
          <p:spPr>
            <a:xfrm>
              <a:off x="2418" y="1839"/>
              <a:ext cx="3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9725" name="Line 36"/>
            <p:cNvSpPr/>
            <p:nvPr/>
          </p:nvSpPr>
          <p:spPr>
            <a:xfrm flipH="1">
              <a:off x="2511" y="1073"/>
              <a:ext cx="94" cy="685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26" name="Oval 37"/>
            <p:cNvSpPr/>
            <p:nvPr/>
          </p:nvSpPr>
          <p:spPr>
            <a:xfrm>
              <a:off x="2091" y="1396"/>
              <a:ext cx="140" cy="1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9727" name="Oval 38"/>
            <p:cNvSpPr/>
            <p:nvPr/>
          </p:nvSpPr>
          <p:spPr>
            <a:xfrm>
              <a:off x="2465" y="1758"/>
              <a:ext cx="140" cy="121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9728" name="Oval 39"/>
            <p:cNvSpPr/>
            <p:nvPr/>
          </p:nvSpPr>
          <p:spPr>
            <a:xfrm>
              <a:off x="2978" y="1194"/>
              <a:ext cx="141" cy="121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9729" name="Oval 40"/>
            <p:cNvSpPr/>
            <p:nvPr/>
          </p:nvSpPr>
          <p:spPr>
            <a:xfrm>
              <a:off x="2932" y="1637"/>
              <a:ext cx="140" cy="121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9730" name="Text Box 41"/>
            <p:cNvSpPr txBox="1"/>
            <p:nvPr/>
          </p:nvSpPr>
          <p:spPr>
            <a:xfrm>
              <a:off x="3039" y="1637"/>
              <a:ext cx="3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4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9731" name="Line 42"/>
            <p:cNvSpPr/>
            <p:nvPr/>
          </p:nvSpPr>
          <p:spPr>
            <a:xfrm flipH="1" flipV="1">
              <a:off x="2651" y="1073"/>
              <a:ext cx="281" cy="645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32" name="Line 43"/>
            <p:cNvSpPr/>
            <p:nvPr/>
          </p:nvSpPr>
          <p:spPr>
            <a:xfrm flipV="1">
              <a:off x="2978" y="1315"/>
              <a:ext cx="94" cy="322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33" name="Line 44"/>
            <p:cNvSpPr/>
            <p:nvPr/>
          </p:nvSpPr>
          <p:spPr>
            <a:xfrm flipH="1">
              <a:off x="2231" y="1275"/>
              <a:ext cx="747" cy="161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34" name="Line 45"/>
            <p:cNvSpPr/>
            <p:nvPr/>
          </p:nvSpPr>
          <p:spPr>
            <a:xfrm flipH="1">
              <a:off x="2558" y="1275"/>
              <a:ext cx="467" cy="523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35" name="Text Box 46"/>
            <p:cNvSpPr txBox="1"/>
            <p:nvPr/>
          </p:nvSpPr>
          <p:spPr>
            <a:xfrm>
              <a:off x="2138" y="2160"/>
              <a:ext cx="93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(b)  </a:t>
              </a:r>
              <a:r>
                <a:rPr lang="zh-CN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图</a:t>
              </a:r>
              <a:r>
                <a:rPr lang="en-US" altLang="zh-CN" sz="28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3600" b="1" dirty="0">
                <a:solidFill>
                  <a:srgbClr val="00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9702" name="Group 68"/>
          <p:cNvGrpSpPr/>
          <p:nvPr/>
        </p:nvGrpSpPr>
        <p:grpSpPr>
          <a:xfrm>
            <a:off x="5715000" y="1095375"/>
            <a:ext cx="2578100" cy="2790825"/>
            <a:chOff x="3600" y="690"/>
            <a:chExt cx="1624" cy="1758"/>
          </a:xfrm>
        </p:grpSpPr>
        <p:sp>
          <p:nvSpPr>
            <p:cNvPr id="29704" name="Text Box 48"/>
            <p:cNvSpPr txBox="1"/>
            <p:nvPr/>
          </p:nvSpPr>
          <p:spPr>
            <a:xfrm>
              <a:off x="4815" y="993"/>
              <a:ext cx="3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5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9705" name="Line 49"/>
            <p:cNvSpPr/>
            <p:nvPr/>
          </p:nvSpPr>
          <p:spPr>
            <a:xfrm flipH="1" flipV="1">
              <a:off x="4020" y="1436"/>
              <a:ext cx="748" cy="201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06" name="Oval 50"/>
            <p:cNvSpPr/>
            <p:nvPr/>
          </p:nvSpPr>
          <p:spPr>
            <a:xfrm>
              <a:off x="4334" y="953"/>
              <a:ext cx="140" cy="1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9707" name="Text Box 51"/>
            <p:cNvSpPr txBox="1"/>
            <p:nvPr/>
          </p:nvSpPr>
          <p:spPr>
            <a:xfrm>
              <a:off x="4224" y="690"/>
              <a:ext cx="3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9708" name="Text Box 52"/>
            <p:cNvSpPr txBox="1"/>
            <p:nvPr/>
          </p:nvSpPr>
          <p:spPr>
            <a:xfrm>
              <a:off x="3600" y="1315"/>
              <a:ext cx="3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9709" name="Text Box 53"/>
            <p:cNvSpPr txBox="1"/>
            <p:nvPr/>
          </p:nvSpPr>
          <p:spPr>
            <a:xfrm>
              <a:off x="4193" y="1838"/>
              <a:ext cx="3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9710" name="Line 54"/>
            <p:cNvSpPr/>
            <p:nvPr/>
          </p:nvSpPr>
          <p:spPr>
            <a:xfrm flipH="1">
              <a:off x="4007" y="1073"/>
              <a:ext cx="374" cy="322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1" name="Oval 55"/>
            <p:cNvSpPr/>
            <p:nvPr/>
          </p:nvSpPr>
          <p:spPr>
            <a:xfrm>
              <a:off x="3867" y="1395"/>
              <a:ext cx="140" cy="121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9712" name="Oval 56"/>
            <p:cNvSpPr/>
            <p:nvPr/>
          </p:nvSpPr>
          <p:spPr>
            <a:xfrm>
              <a:off x="4240" y="1758"/>
              <a:ext cx="141" cy="121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9713" name="Oval 57"/>
            <p:cNvSpPr/>
            <p:nvPr/>
          </p:nvSpPr>
          <p:spPr>
            <a:xfrm>
              <a:off x="4754" y="1194"/>
              <a:ext cx="140" cy="121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9714" name="Oval 58"/>
            <p:cNvSpPr/>
            <p:nvPr/>
          </p:nvSpPr>
          <p:spPr>
            <a:xfrm>
              <a:off x="4708" y="1637"/>
              <a:ext cx="140" cy="121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9715" name="Text Box 59"/>
            <p:cNvSpPr txBox="1"/>
            <p:nvPr/>
          </p:nvSpPr>
          <p:spPr>
            <a:xfrm>
              <a:off x="4815" y="1637"/>
              <a:ext cx="3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4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9716" name="Line 60"/>
            <p:cNvSpPr/>
            <p:nvPr/>
          </p:nvSpPr>
          <p:spPr>
            <a:xfrm flipH="1" flipV="1">
              <a:off x="3913" y="1516"/>
              <a:ext cx="327" cy="282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7" name="Line 61"/>
            <p:cNvSpPr/>
            <p:nvPr/>
          </p:nvSpPr>
          <p:spPr>
            <a:xfrm flipH="1">
              <a:off x="4381" y="1718"/>
              <a:ext cx="327" cy="120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8" name="Text Box 62"/>
            <p:cNvSpPr txBox="1"/>
            <p:nvPr/>
          </p:nvSpPr>
          <p:spPr>
            <a:xfrm>
              <a:off x="3636" y="2160"/>
              <a:ext cx="15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(c)  </a:t>
              </a:r>
              <a:r>
                <a:rPr lang="zh-CN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图</a:t>
              </a:r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’</a:t>
              </a:r>
              <a:endPara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640" name="Rectangle 64"/>
          <p:cNvSpPr/>
          <p:nvPr>
            <p:ph idx="1" hasCustomPrompt="1"/>
          </p:nvPr>
        </p:nvSpPr>
        <p:spPr>
          <a:xfrm>
            <a:off x="457200" y="3943350"/>
            <a:ext cx="8229600" cy="1219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G’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相对于图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5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的补图。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G’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不是图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G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相对于图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5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的补图。（图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G’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中有结点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v5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0">
                                            <p:txEl>
                                              <p:charRg st="1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447800"/>
            <a:ext cx="8305800" cy="2743200"/>
          </a:xfrm>
          <a:ln/>
        </p:spPr>
        <p:txBody>
          <a:bodyPr vert="horz" wrap="square" lIns="91440" tIns="45720" rIns="91440" bIns="45720" anchor="t" anchorCtr="0"/>
          <a:p>
            <a:pPr marL="662305" indent="-662305" eaLnBrk="1" fontAlgn="ctr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图的同构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662305" indent="-662305" eaLnBrk="1" fontAlgn="ctr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9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设图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G=&lt;V, E&gt;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及图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G’=&lt;V’, E’&gt;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，如果存在一一对应的映射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g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’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且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e=(v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, v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j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或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&lt;v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 v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&gt;)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的一条边，当且仅当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e’=(g(v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g(v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j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(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或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&lt;g(v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g(v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)&gt;)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G’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的一条边，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则称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与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G’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同构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，记作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G 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≌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G’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5604" name="Rectangle 4"/>
          <p:cNvSpPr/>
          <p:nvPr/>
        </p:nvSpPr>
        <p:spPr>
          <a:xfrm>
            <a:off x="457200" y="4343400"/>
            <a:ext cx="7772400" cy="2057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None/>
            </a:pPr>
            <a:endParaRPr lang="zh-CN" altLang="zh-CN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0726" name="Text Box 6"/>
          <p:cNvSpPr txBox="1"/>
          <p:nvPr/>
        </p:nvSpPr>
        <p:spPr>
          <a:xfrm>
            <a:off x="304800" y="4495800"/>
            <a:ext cx="8458200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62305" lvl="0" indent="-662305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662305" algn="l"/>
              </a:tabLst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两图同构意味着：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662305" lvl="0" indent="-662305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662305" algn="l"/>
              </a:tabLst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      两个图的结点和边分别存在着一一对应，且保持关联关系。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两图同构的一些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必要条件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1.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结点数目相同；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2.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边数相等；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3.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度数相同的结点数目相等。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Text Box 2"/>
          <p:cNvSpPr txBox="1"/>
          <p:nvPr/>
        </p:nvSpPr>
        <p:spPr>
          <a:xfrm>
            <a:off x="533400" y="692150"/>
            <a:ext cx="8305800" cy="1169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fontAlgn="ctr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       </a:t>
            </a:r>
            <a:r>
              <a:rPr lang="zh-CN" altLang="en-US" sz="2800" b="1" dirty="0">
                <a:solidFill>
                  <a:srgbClr val="0000CC"/>
                </a:solidFill>
                <a:latin typeface="Century Gothic" panose="020B0502020202020204" pitchFamily="34" charset="0"/>
              </a:rPr>
              <a:t>补充练习：</a:t>
            </a:r>
            <a:endParaRPr lang="en-US" altLang="zh-CN" sz="2800" b="1" dirty="0">
              <a:solidFill>
                <a:srgbClr val="0000CC"/>
              </a:solidFill>
              <a:latin typeface="Century Gothic" panose="020B0502020202020204" pitchFamily="34" charset="0"/>
            </a:endParaRPr>
          </a:p>
          <a:p>
            <a:pPr marL="0" lvl="0" indent="0" fontAlgn="ctr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  至少有两个结点的简单图有两个相同度数的结点。</a:t>
            </a:r>
            <a:endParaRPr lang="zh-CN" altLang="en-US" sz="2800" b="1" dirty="0"/>
          </a:p>
        </p:txBody>
      </p:sp>
      <p:sp>
        <p:nvSpPr>
          <p:cNvPr id="67648" name="Text Box 64"/>
          <p:cNvSpPr txBox="1"/>
          <p:nvPr/>
        </p:nvSpPr>
        <p:spPr>
          <a:xfrm>
            <a:off x="533400" y="1849438"/>
            <a:ext cx="8305800" cy="4892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fontAlgn="ctr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Century Gothic" panose="020B0502020202020204" pitchFamily="34" charset="0"/>
              </a:rPr>
              <a:t>解：</a:t>
            </a:r>
            <a:r>
              <a:rPr lang="zh-CN" altLang="en-US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是一个具有</a:t>
            </a: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个结点的简单图（</a:t>
            </a: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≥</a:t>
            </a: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）。因为每个结点仅仅能够与另外</a:t>
            </a: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n-1</a:t>
            </a:r>
            <a:r>
              <a:rPr lang="zh-CN" altLang="en-US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个结点邻接，所以，每个结点的度数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≤</a:t>
            </a: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n-1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。因此，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中结点可能出现的度数是：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lvl="0" indent="0" fontAlgn="ctr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…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n-1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lvl="0" indent="0" fontAlgn="ctr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由于度数是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的结点是孤立结点，而度数为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n-1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的结点是邻接其它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n-1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个结点的，所以，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中度数是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和度数为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n-1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的结点不可能同时出现。因此，在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中可以出现的度数应该分成以下两种情况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6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57200" y="1752600"/>
            <a:ext cx="77724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一、图的定义</a:t>
            </a:r>
            <a:endParaRPr kumimoji="1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定义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图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由一个三元组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&lt;V(G), E(G) , 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</a:t>
            </a:r>
            <a:r>
              <a:rPr kumimoji="0" lang="en-US" altLang="zh-CN" sz="2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&gt;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表示，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其中：          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非空集合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V(G)={v</a:t>
            </a:r>
            <a:r>
              <a:rPr kumimoji="0" lang="en-US" altLang="zh-CN" sz="2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,v</a:t>
            </a:r>
            <a:r>
              <a:rPr kumimoji="0" lang="en-US" altLang="zh-CN" sz="2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,…,</a:t>
            </a:r>
            <a:r>
              <a:rPr kumimoji="0" lang="en-US" altLang="zh-CN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0" lang="en-US" altLang="zh-CN" sz="26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r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} 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称为图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结点集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，其成员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0" lang="en-US" altLang="zh-CN" sz="2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0" lang="en-US" altLang="zh-CN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=1,2,…,r)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称为结点或顶点；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集合 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E(G)={e</a:t>
            </a:r>
            <a:r>
              <a:rPr kumimoji="0" lang="en-US" altLang="zh-CN" sz="2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,e</a:t>
            </a:r>
            <a:r>
              <a:rPr kumimoji="0" lang="en-US" altLang="zh-CN" sz="2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,…,</a:t>
            </a:r>
            <a:r>
              <a:rPr kumimoji="0" lang="en-US" altLang="zh-CN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0" lang="en-US" altLang="zh-CN" sz="26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s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} 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称为图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边集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，其成员</a:t>
            </a:r>
            <a:r>
              <a:rPr kumimoji="0" lang="en-US" altLang="zh-CN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0" lang="en-US" altLang="zh-CN" sz="26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(j=1,2,…s)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称为边。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函数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</a:t>
            </a:r>
            <a:r>
              <a:rPr kumimoji="0" lang="en-US" altLang="zh-CN" sz="2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是从边集合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到结点无序偶（有序偶）集合上的函数。</a:t>
            </a:r>
            <a:endParaRPr kumimoji="1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1" name="Text Box 3"/>
          <p:cNvSpPr txBox="1"/>
          <p:nvPr/>
        </p:nvSpPr>
        <p:spPr>
          <a:xfrm>
            <a:off x="468313" y="1416050"/>
            <a:ext cx="8305800" cy="4892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fontAlgn="ctr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…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n-2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lvl="0" indent="0" fontAlgn="ctr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…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n-1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lvl="0" indent="0" fontAlgn="ctr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无论是哪一种情况都最多有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n-1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种不同的度数。就第一种情况而言，我们可以设想具有编号为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…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n-2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n-1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匣子，现将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中的结点按其度数放入与编号数相同的匣子中去因为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中有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个结点，而匣子仅有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n-1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只，所以总有一只匣子包含两个或两个以上的结点，这些结点具有相同的度数。对于第二种情况，也可类似地证明。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4819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752600"/>
            <a:ext cx="83058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学习本节要熟悉如下术语</a:t>
            </a:r>
            <a:r>
              <a:rPr lang="en-US" altLang="zh-CN" sz="2600" b="1" dirty="0">
                <a:latin typeface="Times New Roman" panose="02020603050405020304" pitchFamily="18" charset="0"/>
              </a:rPr>
              <a:t>(22</a:t>
            </a:r>
            <a:r>
              <a:rPr lang="zh-CN" altLang="en-US" sz="2600" b="1" dirty="0">
                <a:latin typeface="Times New Roman" panose="02020603050405020304" pitchFamily="18" charset="0"/>
              </a:rPr>
              <a:t>个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</a:rPr>
              <a:t>：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通路、路的长度、回路、简单通路、初级通路、圈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连通、连通分支、连通图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点割集、割点、点连通度、边割集、割边、边连通度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可达、单侧连通、强连通、弱连通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强分图、弱分图、单侧分图</a:t>
            </a:r>
            <a:endParaRPr lang="zh-CN" altLang="en-US" dirty="0"/>
          </a:p>
        </p:txBody>
      </p:sp>
      <p:sp>
        <p:nvSpPr>
          <p:cNvPr id="34820" name="Rectangle 2"/>
          <p:cNvSpPr txBox="1"/>
          <p:nvPr/>
        </p:nvSpPr>
        <p:spPr>
          <a:xfrm>
            <a:off x="1303338" y="44450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  </a:t>
            </a:r>
            <a:r>
              <a:rPr lang="zh-CN" altLang="en-US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路与回路</a:t>
            </a:r>
            <a:endParaRPr lang="zh-CN" altLang="en-US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路与回路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153400" cy="4953000"/>
          </a:xfrm>
          <a:ln/>
        </p:spPr>
        <p:txBody>
          <a:bodyPr vert="horz" wrap="square" lIns="91440" tIns="45720" rIns="91440" bIns="45720" anchor="t" anchorCtr="0"/>
          <a:p>
            <a:pPr marL="482600" indent="-48260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  <a:tabLst>
                <a:tab pos="0" algn="l"/>
              </a:tabLst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7-2.1</a:t>
            </a:r>
            <a:r>
              <a:rPr lang="en-US" altLang="zh-CN" sz="2600" b="1" dirty="0">
                <a:latin typeface="Times New Roman" panose="02020603050405020304" pitchFamily="18" charset="0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</a:rPr>
              <a:t>给定图</a:t>
            </a:r>
            <a:r>
              <a:rPr lang="en-US" altLang="zh-CN" sz="2600" b="1" dirty="0">
                <a:latin typeface="Times New Roman" panose="02020603050405020304" pitchFamily="18" charset="0"/>
              </a:rPr>
              <a:t>G=&lt;V,E&gt;,</a:t>
            </a:r>
            <a:r>
              <a:rPr lang="zh-CN" altLang="en-US" sz="2600" b="1" dirty="0">
                <a:latin typeface="Times New Roman" panose="02020603050405020304" pitchFamily="18" charset="0"/>
              </a:rPr>
              <a:t>设 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600" b="1" dirty="0">
                <a:latin typeface="Times New Roman" panose="02020603050405020304" pitchFamily="18" charset="0"/>
              </a:rPr>
              <a:t>,v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</a:rPr>
              <a:t>,…,v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</a:rPr>
              <a:t>V,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</a:rPr>
              <a:t>,…,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</a:rPr>
              <a:t>E,  </a:t>
            </a:r>
            <a:r>
              <a:rPr lang="zh-CN" altLang="en-US" sz="26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600" b="1" dirty="0">
                <a:latin typeface="Times New Roman" panose="02020603050405020304" pitchFamily="18" charset="0"/>
              </a:rPr>
              <a:t>是关联于结点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i-1</a:t>
            </a:r>
            <a:r>
              <a:rPr lang="en-US" altLang="zh-CN" sz="2600" b="1" dirty="0">
                <a:latin typeface="Times New Roman" panose="02020603050405020304" pitchFamily="18" charset="0"/>
              </a:rPr>
              <a:t>,v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600" b="1" dirty="0">
                <a:latin typeface="Times New Roman" panose="02020603050405020304" pitchFamily="18" charset="0"/>
              </a:rPr>
              <a:t>的边，交替序列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600" b="1" dirty="0">
                <a:latin typeface="Times New Roman" panose="02020603050405020304" pitchFamily="18" charset="0"/>
              </a:rPr>
              <a:t>称为联结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sz="2600" b="1" dirty="0">
                <a:latin typeface="Times New Roman" panose="02020603050405020304" pitchFamily="18" charset="0"/>
              </a:rPr>
              <a:t>到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600" b="1" dirty="0">
                <a:latin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通路（路）</a:t>
            </a:r>
            <a:r>
              <a:rPr lang="zh-CN" altLang="en-US" sz="2600" b="1" dirty="0">
                <a:latin typeface="Times New Roman" panose="02020603050405020304" pitchFamily="18" charset="0"/>
              </a:rPr>
              <a:t>。 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482600" indent="-48260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  <a:tabLst>
                <a:tab pos="0" algn="l"/>
              </a:tabLst>
            </a:pP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sz="2600" b="1" dirty="0">
                <a:latin typeface="Times New Roman" panose="02020603050405020304" pitchFamily="18" charset="0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600" b="1" dirty="0">
                <a:latin typeface="Times New Roman" panose="02020603050405020304" pitchFamily="18" charset="0"/>
              </a:rPr>
              <a:t>分别称为路的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起点和终点</a:t>
            </a:r>
            <a:r>
              <a:rPr lang="zh-CN" altLang="en-US" sz="2600" b="1" dirty="0">
                <a:latin typeface="Times New Roman" panose="02020603050405020304" pitchFamily="18" charset="0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482600" indent="-48260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  <a:tabLst>
                <a:tab pos="0" algn="l"/>
              </a:tabLst>
            </a:pPr>
            <a:r>
              <a:rPr lang="zh-CN" altLang="en-US" sz="2600" b="1" dirty="0">
                <a:latin typeface="Times New Roman" panose="02020603050405020304" pitchFamily="18" charset="0"/>
              </a:rPr>
              <a:t>边的数目</a:t>
            </a:r>
            <a:r>
              <a:rPr lang="en-US" altLang="zh-CN" sz="2600" b="1" dirty="0">
                <a:latin typeface="Times New Roman" panose="02020603050405020304" pitchFamily="18" charset="0"/>
              </a:rPr>
              <a:t>n</a:t>
            </a:r>
            <a:r>
              <a:rPr lang="zh-CN" altLang="en-US" sz="2600" b="1" dirty="0">
                <a:latin typeface="Times New Roman" panose="02020603050405020304" pitchFamily="18" charset="0"/>
              </a:rPr>
              <a:t>称作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路的长度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482600" indent="-48260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  <a:tabLst>
                <a:tab pos="0" algn="l"/>
              </a:tabLst>
            </a:pPr>
            <a:r>
              <a:rPr lang="zh-CN" altLang="en-US" sz="2600" b="1" dirty="0">
                <a:latin typeface="Times New Roman" panose="02020603050405020304" pitchFamily="18" charset="0"/>
              </a:rPr>
              <a:t>当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600" b="1" dirty="0">
                <a:latin typeface="Times New Roman" panose="02020603050405020304" pitchFamily="18" charset="0"/>
              </a:rPr>
              <a:t>=v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600" b="1" dirty="0">
                <a:latin typeface="Times New Roman" panose="02020603050405020304" pitchFamily="18" charset="0"/>
              </a:rPr>
              <a:t>时，这条路称作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回路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482600" indent="-48260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  <a:tabLst>
                <a:tab pos="0" algn="l"/>
              </a:tabLst>
            </a:pPr>
            <a:r>
              <a:rPr lang="zh-CN" altLang="en-US" sz="2600" b="1" dirty="0">
                <a:latin typeface="Times New Roman" panose="02020603050405020304" pitchFamily="18" charset="0"/>
              </a:rPr>
              <a:t>若一条路中所有的边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600" b="1" dirty="0">
                <a:latin typeface="Times New Roman" panose="02020603050405020304" pitchFamily="18" charset="0"/>
              </a:rPr>
              <a:t>均不相同，称作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简单通路。</a:t>
            </a:r>
            <a:r>
              <a:rPr lang="zh-CN" altLang="en-US" sz="2600" b="1" dirty="0">
                <a:latin typeface="Times New Roman" panose="02020603050405020304" pitchFamily="18" charset="0"/>
              </a:rPr>
              <a:t>  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482600" indent="-48260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  <a:tabLst>
                <a:tab pos="0" algn="l"/>
              </a:tabLst>
            </a:pPr>
            <a:r>
              <a:rPr lang="zh-CN" altLang="en-US" sz="2600" b="1" dirty="0">
                <a:latin typeface="Times New Roman" panose="02020603050405020304" pitchFamily="18" charset="0"/>
              </a:rPr>
              <a:t>若一条路中所有的结点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600" b="1" dirty="0">
                <a:latin typeface="Times New Roman" panose="02020603050405020304" pitchFamily="18" charset="0"/>
              </a:rPr>
              <a:t>, 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</a:rPr>
              <a:t>,…, 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600" b="1" dirty="0">
                <a:latin typeface="Times New Roman" panose="02020603050405020304" pitchFamily="18" charset="0"/>
              </a:rPr>
              <a:t>均不相同</a:t>
            </a:r>
            <a:r>
              <a:rPr lang="en-US" altLang="zh-CN" sz="2600" b="1" dirty="0">
                <a:latin typeface="Times New Roman" panose="02020603050405020304" pitchFamily="18" charset="0"/>
              </a:rPr>
              <a:t>,</a:t>
            </a:r>
            <a:r>
              <a:rPr lang="zh-CN" altLang="en-US" sz="2600" b="1" dirty="0">
                <a:latin typeface="Times New Roman" panose="02020603050405020304" pitchFamily="18" charset="0"/>
              </a:rPr>
              <a:t>称作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初级通路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482600" indent="-48260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  <a:tabLst>
                <a:tab pos="0" algn="l"/>
              </a:tabLst>
            </a:pPr>
            <a:r>
              <a:rPr lang="zh-CN" altLang="en-US" sz="2600" b="1" dirty="0">
                <a:latin typeface="Times New Roman" panose="02020603050405020304" pitchFamily="18" charset="0"/>
              </a:rPr>
              <a:t>闭合的初级通路</a:t>
            </a:r>
            <a:r>
              <a:rPr lang="en-US" altLang="zh-CN" sz="2600" b="1" dirty="0">
                <a:latin typeface="Times New Roman" panose="02020603050405020304" pitchFamily="18" charset="0"/>
              </a:rPr>
              <a:t>,</a:t>
            </a:r>
            <a:r>
              <a:rPr lang="zh-CN" altLang="en-US" sz="2600" b="1" dirty="0">
                <a:latin typeface="Times New Roman" panose="02020603050405020304" pitchFamily="18" charset="0"/>
              </a:rPr>
              <a:t>即除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600" b="1" dirty="0">
                <a:latin typeface="Times New Roman" panose="02020603050405020304" pitchFamily="18" charset="0"/>
              </a:rPr>
              <a:t>=v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600" b="1" dirty="0">
                <a:latin typeface="Times New Roman" panose="02020603050405020304" pitchFamily="18" charset="0"/>
              </a:rPr>
              <a:t>之外，其余结点均不相同，且边均不相同，称作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圈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路与回路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fontAlgn="ctr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例：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fontAlgn="ctr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　通路：</a:t>
            </a:r>
            <a:r>
              <a:rPr lang="en-US" altLang="zh-CN" sz="2800" b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sz="2800" b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fontAlgn="ctr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　简单通路：</a:t>
            </a:r>
            <a:r>
              <a:rPr lang="en-US" altLang="zh-CN" sz="2800" b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8</a:t>
            </a:r>
            <a:r>
              <a:rPr lang="en-US" altLang="zh-CN" sz="2800" b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sz="2800" b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（边不相同）</a:t>
            </a:r>
            <a:endParaRPr lang="zh-CN" altLang="en-US" sz="28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fontAlgn="ctr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　初级通路：</a:t>
            </a:r>
            <a:r>
              <a:rPr lang="en-US" altLang="zh-CN" sz="2800" b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8</a:t>
            </a:r>
            <a:r>
              <a:rPr lang="en-US" altLang="zh-CN" sz="2800" b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 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（结点不相同）</a:t>
            </a:r>
            <a:endParaRPr lang="zh-CN" altLang="en-US" sz="28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fontAlgn="ctr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　圈：</a:t>
            </a:r>
            <a:r>
              <a:rPr lang="en-US" altLang="zh-CN" sz="2800" b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sz="2800" b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/>
        </p:nvGraphicFramePr>
        <p:xfrm>
          <a:off x="4648200" y="3657600"/>
          <a:ext cx="2895600" cy="282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71550" imgH="1114425" progId="Paint.Picture">
                  <p:embed/>
                </p:oleObj>
              </mc:Choice>
              <mc:Fallback>
                <p:oleObj name="" r:id="rId1" imgW="971550" imgH="111442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8200" y="3657600"/>
                        <a:ext cx="2895600" cy="2827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路与回路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752600"/>
            <a:ext cx="8001000" cy="3505200"/>
          </a:xfrm>
          <a:ln/>
        </p:spPr>
        <p:txBody>
          <a:bodyPr vert="horz" wrap="square" lIns="91440" tIns="45720" rIns="91440" bIns="45720" anchor="t" anchorCtr="0"/>
          <a:p>
            <a:pPr marL="290830" indent="-290830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注意：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290830" indent="-290830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1. </a:t>
            </a:r>
            <a:r>
              <a:rPr lang="zh-CN" altLang="en-US" sz="2600" b="1" dirty="0">
                <a:latin typeface="Times New Roman" panose="02020603050405020304" pitchFamily="18" charset="0"/>
              </a:rPr>
              <a:t>在简单图中一条路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2600" b="1" dirty="0">
                <a:latin typeface="Times New Roman" panose="02020603050405020304" pitchFamily="18" charset="0"/>
              </a:rPr>
              <a:t>e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</a:rPr>
              <a:t>e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</a:rPr>
              <a:t>…e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sz="2600" b="1" dirty="0">
                <a:latin typeface="Times New Roman" panose="02020603050405020304" pitchFamily="18" charset="0"/>
              </a:rPr>
              <a:t>，由它的结点序列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2600" b="1" dirty="0">
                <a:latin typeface="Times New Roman" panose="02020603050405020304" pitchFamily="18" charset="0"/>
              </a:rPr>
              <a:t>,v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</a:rPr>
              <a:t>,…,v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sz="2600" b="1" dirty="0">
                <a:latin typeface="Times New Roman" panose="02020603050405020304" pitchFamily="18" charset="0"/>
              </a:rPr>
              <a:t>确定，所以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简单图的路，可由其结点序列表示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290830" indent="-290830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2. </a:t>
            </a:r>
            <a:r>
              <a:rPr lang="zh-CN" altLang="en-US" sz="2600" b="1" dirty="0">
                <a:latin typeface="Times New Roman" panose="02020603050405020304" pitchFamily="18" charset="0"/>
              </a:rPr>
              <a:t>在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有向图中</a:t>
            </a:r>
            <a:r>
              <a:rPr lang="zh-CN" altLang="en-US" sz="2600" b="1" dirty="0"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结点数大于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的一条路亦可由边序列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600" b="1" baseline="-30000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600" b="1" baseline="-30000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…e</a:t>
            </a:r>
            <a:r>
              <a:rPr lang="en-US" altLang="zh-CN" sz="2600" b="1" baseline="-30000" dirty="0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表示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zh-CN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35844" name="AutoShape 4"/>
          <p:cNvSpPr/>
          <p:nvPr/>
        </p:nvSpPr>
        <p:spPr>
          <a:xfrm>
            <a:off x="1981200" y="1143000"/>
            <a:ext cx="38862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00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不含平行边和环的图称为简单图。</a:t>
            </a:r>
            <a:endParaRPr lang="zh-CN" altLang="en-US" sz="26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路与回路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752600"/>
            <a:ext cx="8001000" cy="1676400"/>
          </a:xfrm>
          <a:ln/>
        </p:spPr>
        <p:txBody>
          <a:bodyPr vert="horz" wrap="square" lIns="91440" tIns="45720" rIns="91440" bIns="45720" anchor="t" anchorCtr="0"/>
          <a:p>
            <a:pPr marL="1049655" indent="-1049655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7-2.1</a:t>
            </a:r>
            <a:r>
              <a:rPr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在一个具有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</a:rPr>
              <a:t>个结点的图中，如果从结点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800" b="1" dirty="0">
                <a:latin typeface="Times New Roman" panose="02020603050405020304" pitchFamily="18" charset="0"/>
              </a:rPr>
              <a:t>到结点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</a:rPr>
              <a:t>存在一条路，则从结点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800" b="1" dirty="0">
                <a:latin typeface="Times New Roman" panose="02020603050405020304" pitchFamily="18" charset="0"/>
              </a:rPr>
              <a:t>到结点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</a:rPr>
              <a:t>必存在一条不多于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n-1</a:t>
            </a:r>
            <a:r>
              <a:rPr lang="zh-CN" altLang="zh-CN" sz="2800" b="1" dirty="0">
                <a:latin typeface="Times New Roman" panose="02020603050405020304" pitchFamily="18" charset="0"/>
              </a:rPr>
              <a:t>条边的路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6868" name="Text Box 4"/>
          <p:cNvSpPr txBox="1"/>
          <p:nvPr/>
        </p:nvSpPr>
        <p:spPr>
          <a:xfrm>
            <a:off x="457200" y="3810000"/>
            <a:ext cx="7848600" cy="1630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049655" lvl="0" indent="-104965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推论</a:t>
            </a:r>
            <a:r>
              <a:rPr lang="zh-CN" altLang="en-US" sz="2800" b="1" dirty="0">
                <a:solidFill>
                  <a:srgbClr val="004C4A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在一个具有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</a:rPr>
              <a:t>个结点的图中，如果从结点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800" b="1" dirty="0">
                <a:latin typeface="Times New Roman" panose="02020603050405020304" pitchFamily="18" charset="0"/>
              </a:rPr>
              <a:t>到结点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</a:rPr>
              <a:t>存在一条路，则从结点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800" b="1" dirty="0">
                <a:latin typeface="Times New Roman" panose="02020603050405020304" pitchFamily="18" charset="0"/>
              </a:rPr>
              <a:t>到结点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</a:rPr>
              <a:t>必存在一条边数小于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</a:rPr>
              <a:t>初级</a:t>
            </a:r>
            <a:r>
              <a:rPr lang="zh-CN" altLang="zh-CN" sz="2800" b="1" dirty="0">
                <a:latin typeface="Times New Roman" panose="02020603050405020304" pitchFamily="18" charset="0"/>
              </a:rPr>
              <a:t>通路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8918" name="AutoShape 5">
            <a:hlinkClick r:id="rId1" action="ppaction://hlinksldjump"/>
          </p:cNvPr>
          <p:cNvSpPr/>
          <p:nvPr/>
        </p:nvSpPr>
        <p:spPr>
          <a:xfrm>
            <a:off x="8686800" y="6477000"/>
            <a:ext cx="457200" cy="381000"/>
          </a:xfrm>
          <a:prstGeom prst="actionButtonForwardNex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路与回路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153400" cy="4114800"/>
          </a:xfrm>
          <a:ln/>
        </p:spPr>
        <p:txBody>
          <a:bodyPr vert="horz" wrap="square" lIns="91440" tIns="45720" rIns="91440" bIns="45720" anchor="t" anchorCtr="0"/>
          <a:p>
            <a:pPr marL="97155" indent="-9715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7-2.1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的证明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marL="97155" indent="-97155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        如果从结点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j</a:t>
            </a:r>
            <a:r>
              <a:rPr lang="zh-CN" altLang="en-US" sz="2600" b="1" dirty="0">
                <a:latin typeface="Times New Roman" panose="02020603050405020304" pitchFamily="18" charset="0"/>
              </a:rPr>
              <a:t>到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k</a:t>
            </a:r>
            <a:r>
              <a:rPr lang="zh-CN" altLang="en-US" sz="2600" b="1" dirty="0">
                <a:latin typeface="Times New Roman" panose="02020603050405020304" pitchFamily="18" charset="0"/>
              </a:rPr>
              <a:t>存在一条路，该路上的结点序列是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</a:rPr>
              <a:t>…v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…v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，如果在这条中有</a:t>
            </a:r>
            <a:r>
              <a:rPr lang="en-US" altLang="zh-CN" sz="2600" b="1" dirty="0">
                <a:latin typeface="Times New Roman" panose="02020603050405020304" pitchFamily="18" charset="0"/>
              </a:rPr>
              <a:t>l</a:t>
            </a:r>
            <a:r>
              <a:rPr lang="zh-CN" altLang="en-US" sz="2600" b="1" dirty="0">
                <a:latin typeface="Times New Roman" panose="02020603050405020304" pitchFamily="18" charset="0"/>
              </a:rPr>
              <a:t>条边，则序列中必有 </a:t>
            </a:r>
            <a:r>
              <a:rPr lang="en-US" altLang="zh-CN" sz="2600" b="1" dirty="0">
                <a:latin typeface="Times New Roman" panose="02020603050405020304" pitchFamily="18" charset="0"/>
              </a:rPr>
              <a:t>l+1</a:t>
            </a:r>
            <a:r>
              <a:rPr lang="zh-CN" altLang="en-US" sz="2600" b="1" dirty="0">
                <a:latin typeface="Times New Roman" panose="02020603050405020304" pitchFamily="18" charset="0"/>
              </a:rPr>
              <a:t>个结点，若</a:t>
            </a:r>
            <a:r>
              <a:rPr lang="en-US" altLang="zh-CN" sz="2600" b="1" dirty="0">
                <a:latin typeface="Times New Roman" panose="02020603050405020304" pitchFamily="18" charset="0"/>
              </a:rPr>
              <a:t>l&gt;n-1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，则必有结点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，它在序列中不止出现一次，即必有结点序列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</a:rPr>
              <a:t>…v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s</a:t>
            </a:r>
            <a:r>
              <a:rPr lang="en-US" altLang="zh-CN" sz="2600" b="1" dirty="0">
                <a:latin typeface="Times New Roman" panose="02020603050405020304" pitchFamily="18" charset="0"/>
              </a:rPr>
              <a:t>…v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s</a:t>
            </a:r>
            <a:r>
              <a:rPr lang="en-US" altLang="zh-CN" sz="2600" b="1" dirty="0">
                <a:latin typeface="Times New Roman" panose="02020603050405020304" pitchFamily="18" charset="0"/>
              </a:rPr>
              <a:t>…v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，在路中去掉从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</a:rPr>
              <a:t>到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</a:rPr>
              <a:t>的这些边，仍是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j</a:t>
            </a:r>
            <a:r>
              <a:rPr lang="zh-CN" altLang="en-US" sz="2600" b="1" dirty="0">
                <a:latin typeface="Times New Roman" panose="02020603050405020304" pitchFamily="18" charset="0"/>
              </a:rPr>
              <a:t>到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sz="2600" b="1" dirty="0">
                <a:latin typeface="Times New Roman" panose="02020603050405020304" pitchFamily="18" charset="0"/>
              </a:rPr>
              <a:t>的一条路，但此路比原来的路边数要少，如此重复进行下去，必可得到一条从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j</a:t>
            </a:r>
            <a:r>
              <a:rPr lang="zh-CN" altLang="en-US" sz="2600" b="1" dirty="0">
                <a:latin typeface="Times New Roman" panose="02020603050405020304" pitchFamily="18" charset="0"/>
              </a:rPr>
              <a:t>到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k</a:t>
            </a:r>
            <a:r>
              <a:rPr lang="zh-CN" altLang="en-US" sz="2600" b="1" dirty="0">
                <a:latin typeface="Times New Roman" panose="02020603050405020304" pitchFamily="18" charset="0"/>
              </a:rPr>
              <a:t>的不多于</a:t>
            </a:r>
            <a:r>
              <a:rPr lang="en-US" altLang="zh-CN" sz="2600" b="1" dirty="0">
                <a:latin typeface="Times New Roman" panose="02020603050405020304" pitchFamily="18" charset="0"/>
              </a:rPr>
              <a:t>n-1</a:t>
            </a:r>
            <a:r>
              <a:rPr lang="zh-CN" altLang="en-US" sz="2600" b="1" dirty="0">
                <a:latin typeface="Times New Roman" panose="02020603050405020304" pitchFamily="18" charset="0"/>
              </a:rPr>
              <a:t>条边的路。</a:t>
            </a:r>
            <a:endParaRPr lang="zh-CN" altLang="en-US" sz="2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路与回路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idx="1" hasCustomPrompt="1"/>
          </p:nvPr>
        </p:nvSpPr>
        <p:spPr>
          <a:xfrm>
            <a:off x="533400" y="1371600"/>
            <a:ext cx="80010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Arial" panose="020B0604020202020204" pitchFamily="34" charset="0"/>
              </a:rPr>
              <a:t>例：如图中有</a:t>
            </a:r>
            <a:r>
              <a:rPr lang="en-US" altLang="zh-CN" sz="2600" b="1" dirty="0">
                <a:latin typeface="Arial" panose="020B0604020202020204" pitchFamily="34" charset="0"/>
              </a:rPr>
              <a:t>5</a:t>
            </a:r>
            <a:r>
              <a:rPr lang="zh-CN" altLang="en-US" sz="2600" b="1" dirty="0">
                <a:latin typeface="Arial" panose="020B0604020202020204" pitchFamily="34" charset="0"/>
              </a:rPr>
              <a:t>个结点。 </a:t>
            </a:r>
            <a:endParaRPr lang="zh-CN" altLang="en-US" sz="26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Arial" panose="020B0604020202020204" pitchFamily="34" charset="0"/>
              </a:rPr>
              <a:t>v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1</a:t>
            </a:r>
            <a:r>
              <a:rPr lang="zh-CN" altLang="en-US" sz="2600" b="1" dirty="0">
                <a:latin typeface="Arial" panose="020B0604020202020204" pitchFamily="34" charset="0"/>
              </a:rPr>
              <a:t>到</a:t>
            </a:r>
            <a:r>
              <a:rPr lang="en-US" altLang="zh-CN" sz="2600" b="1" dirty="0">
                <a:latin typeface="Arial" panose="020B0604020202020204" pitchFamily="34" charset="0"/>
              </a:rPr>
              <a:t>v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3</a:t>
            </a:r>
            <a:r>
              <a:rPr lang="zh-CN" altLang="en-US" sz="2600" b="1" dirty="0">
                <a:latin typeface="Arial" panose="020B0604020202020204" pitchFamily="34" charset="0"/>
              </a:rPr>
              <a:t>的一条路为：</a:t>
            </a:r>
            <a:r>
              <a:rPr lang="en-US" altLang="zh-CN" sz="2600" b="1" dirty="0">
                <a:latin typeface="Arial" panose="020B0604020202020204" pitchFamily="34" charset="0"/>
              </a:rPr>
              <a:t>v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1</a:t>
            </a:r>
            <a:r>
              <a:rPr lang="en-US" altLang="zh-CN" sz="2600" b="1" dirty="0">
                <a:latin typeface="Arial" panose="020B0604020202020204" pitchFamily="34" charset="0"/>
              </a:rPr>
              <a:t>e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2</a:t>
            </a:r>
            <a:r>
              <a:rPr lang="en-US" altLang="zh-CN" sz="2600" b="1" dirty="0">
                <a:solidFill>
                  <a:schemeClr val="hlink"/>
                </a:solidFill>
                <a:latin typeface="Arial" panose="020B0604020202020204" pitchFamily="34" charset="0"/>
              </a:rPr>
              <a:t>v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600" b="1" dirty="0">
                <a:latin typeface="Arial" panose="020B0604020202020204" pitchFamily="34" charset="0"/>
              </a:rPr>
              <a:t>e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3</a:t>
            </a:r>
            <a:r>
              <a:rPr lang="en-US" altLang="zh-CN" sz="2600" b="1" dirty="0">
                <a:latin typeface="Arial" panose="020B0604020202020204" pitchFamily="34" charset="0"/>
              </a:rPr>
              <a:t>v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2</a:t>
            </a:r>
            <a:r>
              <a:rPr lang="en-US" altLang="zh-CN" sz="2600" b="1" dirty="0">
                <a:latin typeface="Arial" panose="020B0604020202020204" pitchFamily="34" charset="0"/>
              </a:rPr>
              <a:t>e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3</a:t>
            </a:r>
            <a:r>
              <a:rPr lang="en-US" altLang="zh-CN" sz="2600" b="1" dirty="0">
                <a:solidFill>
                  <a:schemeClr val="hlink"/>
                </a:solidFill>
                <a:latin typeface="Arial" panose="020B0604020202020204" pitchFamily="34" charset="0"/>
              </a:rPr>
              <a:t>v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600" b="1" dirty="0">
                <a:latin typeface="Arial" panose="020B0604020202020204" pitchFamily="34" charset="0"/>
              </a:rPr>
              <a:t>e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4</a:t>
            </a:r>
            <a:r>
              <a:rPr lang="en-US" altLang="zh-CN" sz="2600" b="1" dirty="0">
                <a:latin typeface="Arial" panose="020B0604020202020204" pitchFamily="34" charset="0"/>
              </a:rPr>
              <a:t>v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2</a:t>
            </a:r>
            <a:r>
              <a:rPr lang="en-US" altLang="zh-CN" sz="2600" b="1" dirty="0">
                <a:latin typeface="Arial" panose="020B0604020202020204" pitchFamily="34" charset="0"/>
              </a:rPr>
              <a:t>e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6</a:t>
            </a:r>
            <a:r>
              <a:rPr lang="en-US" altLang="zh-CN" sz="2600" b="1" dirty="0">
                <a:latin typeface="Arial" panose="020B0604020202020204" pitchFamily="34" charset="0"/>
              </a:rPr>
              <a:t>v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5</a:t>
            </a:r>
            <a:r>
              <a:rPr lang="en-US" altLang="zh-CN" sz="2600" b="1" dirty="0">
                <a:latin typeface="Arial" panose="020B0604020202020204" pitchFamily="34" charset="0"/>
              </a:rPr>
              <a:t>e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7</a:t>
            </a:r>
            <a:r>
              <a:rPr lang="en-US" altLang="zh-CN" sz="2600" b="1" dirty="0">
                <a:latin typeface="Arial" panose="020B0604020202020204" pitchFamily="34" charset="0"/>
              </a:rPr>
              <a:t>v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3</a:t>
            </a:r>
            <a:endParaRPr lang="en-US" altLang="zh-CN" sz="2600" b="1" baseline="-250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Arial" panose="020B0604020202020204" pitchFamily="34" charset="0"/>
              </a:rPr>
              <a:t>此路中有</a:t>
            </a:r>
            <a:r>
              <a:rPr lang="en-US" altLang="zh-CN" sz="2600" b="1" dirty="0">
                <a:latin typeface="Arial" panose="020B0604020202020204" pitchFamily="34" charset="0"/>
              </a:rPr>
              <a:t>6</a:t>
            </a:r>
            <a:r>
              <a:rPr lang="zh-CN" altLang="en-US" sz="2600" b="1" dirty="0">
                <a:latin typeface="Arial" panose="020B0604020202020204" pitchFamily="34" charset="0"/>
              </a:rPr>
              <a:t>条边，去掉</a:t>
            </a:r>
            <a:r>
              <a:rPr lang="en-US" altLang="zh-CN" sz="2600" b="1" dirty="0">
                <a:latin typeface="Arial" panose="020B0604020202020204" pitchFamily="34" charset="0"/>
              </a:rPr>
              <a:t>e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3 </a:t>
            </a:r>
            <a:r>
              <a:rPr lang="zh-CN" altLang="en-US" sz="2600" b="1" dirty="0">
                <a:latin typeface="Arial" panose="020B0604020202020204" pitchFamily="34" charset="0"/>
              </a:rPr>
              <a:t>，</a:t>
            </a:r>
            <a:endParaRPr lang="zh-CN" altLang="en-US" sz="26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Arial" panose="020B0604020202020204" pitchFamily="34" charset="0"/>
              </a:rPr>
              <a:t>有路 </a:t>
            </a:r>
            <a:r>
              <a:rPr lang="en-US" altLang="zh-CN" sz="2600" b="1" dirty="0">
                <a:latin typeface="Arial" panose="020B0604020202020204" pitchFamily="34" charset="0"/>
              </a:rPr>
              <a:t>v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1</a:t>
            </a:r>
            <a:r>
              <a:rPr lang="en-US" altLang="zh-CN" sz="2600" b="1" dirty="0">
                <a:latin typeface="Arial" panose="020B0604020202020204" pitchFamily="34" charset="0"/>
              </a:rPr>
              <a:t>e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2</a:t>
            </a:r>
            <a:r>
              <a:rPr lang="en-US" altLang="zh-CN" sz="2600" b="1" dirty="0">
                <a:solidFill>
                  <a:schemeClr val="hlink"/>
                </a:solidFill>
                <a:latin typeface="Arial" panose="020B0604020202020204" pitchFamily="34" charset="0"/>
              </a:rPr>
              <a:t>v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600" b="1" dirty="0">
                <a:latin typeface="Arial" panose="020B0604020202020204" pitchFamily="34" charset="0"/>
              </a:rPr>
              <a:t>e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4</a:t>
            </a:r>
            <a:r>
              <a:rPr lang="en-US" altLang="zh-CN" sz="2600" b="1" dirty="0">
                <a:latin typeface="Arial" panose="020B0604020202020204" pitchFamily="34" charset="0"/>
              </a:rPr>
              <a:t>v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2</a:t>
            </a:r>
            <a:r>
              <a:rPr lang="en-US" altLang="zh-CN" sz="2600" b="1" dirty="0">
                <a:latin typeface="Arial" panose="020B0604020202020204" pitchFamily="34" charset="0"/>
              </a:rPr>
              <a:t>e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6</a:t>
            </a:r>
            <a:r>
              <a:rPr lang="en-US" altLang="zh-CN" sz="2600" b="1" dirty="0">
                <a:latin typeface="Arial" panose="020B0604020202020204" pitchFamily="34" charset="0"/>
              </a:rPr>
              <a:t>v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5</a:t>
            </a:r>
            <a:r>
              <a:rPr lang="en-US" altLang="zh-CN" sz="2600" b="1" dirty="0">
                <a:latin typeface="Arial" panose="020B0604020202020204" pitchFamily="34" charset="0"/>
              </a:rPr>
              <a:t>e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7</a:t>
            </a:r>
            <a:r>
              <a:rPr lang="en-US" altLang="zh-CN" sz="2600" b="1" dirty="0">
                <a:solidFill>
                  <a:schemeClr val="hlink"/>
                </a:solidFill>
                <a:latin typeface="Arial" panose="020B0604020202020204" pitchFamily="34" charset="0"/>
              </a:rPr>
              <a:t>v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    </a:t>
            </a:r>
            <a:r>
              <a:rPr lang="zh-CN" altLang="en-US" sz="2600" b="1" dirty="0">
                <a:latin typeface="Arial" panose="020B0604020202020204" pitchFamily="34" charset="0"/>
              </a:rPr>
              <a:t>有</a:t>
            </a:r>
            <a:r>
              <a:rPr lang="en-US" altLang="zh-CN" sz="2600" b="1" dirty="0">
                <a:latin typeface="Arial" panose="020B0604020202020204" pitchFamily="34" charset="0"/>
              </a:rPr>
              <a:t>4</a:t>
            </a:r>
            <a:r>
              <a:rPr lang="zh-CN" altLang="en-US" sz="2600" b="1" dirty="0">
                <a:latin typeface="Arial" panose="020B0604020202020204" pitchFamily="34" charset="0"/>
              </a:rPr>
              <a:t>条边。</a:t>
            </a:r>
            <a:endParaRPr lang="zh-CN" altLang="en-US" sz="26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Arial" panose="020B0604020202020204" pitchFamily="34" charset="0"/>
              </a:rPr>
              <a:t>v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1</a:t>
            </a:r>
            <a:r>
              <a:rPr lang="zh-CN" altLang="en-US" sz="2600" b="1" dirty="0">
                <a:latin typeface="Arial" panose="020B0604020202020204" pitchFamily="34" charset="0"/>
              </a:rPr>
              <a:t>到</a:t>
            </a:r>
            <a:r>
              <a:rPr lang="en-US" altLang="zh-CN" sz="2600" b="1" dirty="0">
                <a:latin typeface="Arial" panose="020B0604020202020204" pitchFamily="34" charset="0"/>
              </a:rPr>
              <a:t>v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3</a:t>
            </a:r>
            <a:r>
              <a:rPr lang="zh-CN" altLang="en-US" sz="2600" b="1" dirty="0">
                <a:latin typeface="Arial" panose="020B0604020202020204" pitchFamily="34" charset="0"/>
              </a:rPr>
              <a:t>最短的路为</a:t>
            </a:r>
            <a:r>
              <a:rPr lang="en-US" altLang="zh-CN" sz="2600" b="1" dirty="0">
                <a:latin typeface="Arial" panose="020B0604020202020204" pitchFamily="34" charset="0"/>
              </a:rPr>
              <a:t>v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1</a:t>
            </a:r>
            <a:r>
              <a:rPr lang="en-US" altLang="zh-CN" sz="2600" b="1" dirty="0">
                <a:latin typeface="Arial" panose="020B0604020202020204" pitchFamily="34" charset="0"/>
              </a:rPr>
              <a:t>e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2</a:t>
            </a:r>
            <a:r>
              <a:rPr lang="en-US" altLang="zh-CN" sz="2600" b="1" dirty="0">
                <a:latin typeface="Arial" panose="020B0604020202020204" pitchFamily="34" charset="0"/>
              </a:rPr>
              <a:t>v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3</a:t>
            </a:r>
            <a:endParaRPr lang="en-US" altLang="zh-CN" sz="2600" b="1" baseline="-25000" dirty="0">
              <a:latin typeface="Arial" panose="020B0604020202020204" pitchFamily="34" charset="0"/>
            </a:endParaRPr>
          </a:p>
        </p:txBody>
      </p:sp>
      <p:graphicFrame>
        <p:nvGraphicFramePr>
          <p:cNvPr id="40965" name="Object 4"/>
          <p:cNvGraphicFramePr>
            <a:graphicFrameLocks noChangeAspect="1"/>
          </p:cNvGraphicFramePr>
          <p:nvPr/>
        </p:nvGraphicFramePr>
        <p:xfrm>
          <a:off x="838200" y="4038600"/>
          <a:ext cx="203517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781175" imgH="2028825" progId="Paint.Picture">
                  <p:embed/>
                </p:oleObj>
              </mc:Choice>
              <mc:Fallback>
                <p:oleObj name="" r:id="rId1" imgW="1781175" imgH="2028825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4038600"/>
                        <a:ext cx="2035175" cy="229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3646488" y="4014788"/>
          <a:ext cx="1916112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676400" imgH="1952625" progId="Paint.Picture">
                  <p:embed/>
                </p:oleObj>
              </mc:Choice>
              <mc:Fallback>
                <p:oleObj name="" r:id="rId3" imgW="1676400" imgH="195262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6488" y="4014788"/>
                        <a:ext cx="1916112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6019800" y="3886200"/>
          <a:ext cx="2209800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1933575" imgH="2066925" progId="Paint.Picture">
                  <p:embed/>
                </p:oleObj>
              </mc:Choice>
              <mc:Fallback>
                <p:oleObj name="" r:id="rId5" imgW="1933575" imgH="2066925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9800" y="3886200"/>
                        <a:ext cx="2209800" cy="2338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路与回路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001000" cy="1066800"/>
          </a:xfrm>
          <a:ln/>
        </p:spPr>
        <p:txBody>
          <a:bodyPr vert="horz" wrap="square" lIns="91440" tIns="45720" rIns="91440" bIns="45720" anchor="t" anchorCtr="0"/>
          <a:p>
            <a:pPr marL="1243330" indent="-124333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7-2.2</a:t>
            </a:r>
            <a:r>
              <a:rPr lang="en-US" altLang="zh-CN" sz="26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</a:rPr>
              <a:t>在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无向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图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G</a:t>
            </a:r>
            <a:r>
              <a:rPr lang="zh-CN" altLang="zh-CN" sz="2600" b="1" dirty="0">
                <a:latin typeface="Times New Roman" panose="02020603050405020304" pitchFamily="18" charset="0"/>
              </a:rPr>
              <a:t>中，如果从结点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zh-CN" altLang="zh-CN" sz="2600" b="1" dirty="0">
                <a:latin typeface="Times New Roman" panose="02020603050405020304" pitchFamily="18" charset="0"/>
              </a:rPr>
              <a:t>和结点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600" b="1" dirty="0">
                <a:latin typeface="Times New Roman" panose="02020603050405020304" pitchFamily="18" charset="0"/>
              </a:rPr>
              <a:t>之间若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存在一条路</a:t>
            </a:r>
            <a:r>
              <a:rPr lang="zh-CN" altLang="zh-CN" sz="2600" b="1" dirty="0">
                <a:latin typeface="Times New Roman" panose="02020603050405020304" pitchFamily="18" charset="0"/>
              </a:rPr>
              <a:t>，则称结点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zh-CN" altLang="zh-CN" sz="2600" b="1" dirty="0">
                <a:latin typeface="Times New Roman" panose="02020603050405020304" pitchFamily="18" charset="0"/>
              </a:rPr>
              <a:t>和结点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zh-CN" sz="2600" b="1" dirty="0">
                <a:latin typeface="Times New Roman" panose="02020603050405020304" pitchFamily="18" charset="0"/>
              </a:rPr>
              <a:t>是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连通的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sp>
        <p:nvSpPr>
          <p:cNvPr id="41989" name="Text Box 4"/>
          <p:cNvSpPr txBox="1"/>
          <p:nvPr/>
        </p:nvSpPr>
        <p:spPr>
          <a:xfrm>
            <a:off x="457200" y="2667000"/>
            <a:ext cx="8229600" cy="3933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600" b="1" dirty="0">
                <a:latin typeface="Times New Roman" panose="02020603050405020304" pitchFamily="18" charset="0"/>
              </a:rPr>
              <a:t>结点之间的连通性是结点集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600" b="1" dirty="0">
                <a:latin typeface="Times New Roman" panose="02020603050405020304" pitchFamily="18" charset="0"/>
              </a:rPr>
              <a:t>上的等价关系，对应该等价关系，必可将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zh-CN" altLang="zh-CN" sz="2600" b="1" dirty="0">
                <a:latin typeface="Times New Roman" panose="02020603050405020304" pitchFamily="18" charset="0"/>
              </a:rPr>
              <a:t>作出一个划分，把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600" b="1" dirty="0">
                <a:latin typeface="Times New Roman" panose="02020603050405020304" pitchFamily="18" charset="0"/>
              </a:rPr>
              <a:t>分成非空子集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</a:rPr>
              <a:t>,</a:t>
            </a:r>
            <a:r>
              <a:rPr lang="zh-CN" altLang="zh-CN" sz="2600" b="1" dirty="0">
                <a:latin typeface="Times New Roman" panose="02020603050405020304" pitchFamily="18" charset="0"/>
              </a:rPr>
              <a:t>使得两个结点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j</a:t>
            </a:r>
            <a:r>
              <a:rPr lang="zh-CN" altLang="zh-CN" sz="2600" b="1" dirty="0">
                <a:latin typeface="Times New Roman" panose="02020603050405020304" pitchFamily="18" charset="0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k</a:t>
            </a:r>
            <a:r>
              <a:rPr lang="zh-CN" altLang="zh-CN" sz="2600" b="1" dirty="0">
                <a:latin typeface="Times New Roman" panose="02020603050405020304" pitchFamily="18" charset="0"/>
              </a:rPr>
              <a:t>是连通的，当且仅当它们属于同一个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600" b="1" dirty="0">
                <a:latin typeface="Times New Roman" panose="02020603050405020304" pitchFamily="18" charset="0"/>
              </a:rPr>
              <a:t>把</a:t>
            </a:r>
            <a:r>
              <a:rPr lang="zh-CN" altLang="en-US" sz="2600" b="1" dirty="0">
                <a:latin typeface="Times New Roman" panose="02020603050405020304" pitchFamily="18" charset="0"/>
              </a:rPr>
              <a:t>导出</a:t>
            </a:r>
            <a:r>
              <a:rPr lang="zh-CN" altLang="zh-CN" sz="2600" b="1" dirty="0">
                <a:latin typeface="Times New Roman" panose="02020603050405020304" pitchFamily="18" charset="0"/>
              </a:rPr>
              <a:t>子图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G[V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600" b="1" dirty="0">
                <a:latin typeface="Times New Roman" panose="02020603050405020304" pitchFamily="18" charset="0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G[V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6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G[V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600" b="1" dirty="0">
                <a:latin typeface="Times New Roman" panose="02020603050405020304" pitchFamily="18" charset="0"/>
              </a:rPr>
              <a:t>称为图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连通分支</a:t>
            </a:r>
            <a:r>
              <a:rPr lang="en-US" altLang="zh-CN" sz="2600" b="1" dirty="0">
                <a:latin typeface="Times New Roman" panose="02020603050405020304" pitchFamily="18" charset="0"/>
              </a:rPr>
              <a:t>,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图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的连通分支数记为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W(G) 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.</a:t>
            </a:r>
            <a:endParaRPr lang="en-US" altLang="zh-CN" sz="26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注：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G[V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]:=&lt; V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E’&gt;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E’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是两个端点都在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中的图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中的边构成的集合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6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路与回路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752600"/>
            <a:ext cx="8305800" cy="1143000"/>
          </a:xfrm>
          <a:ln/>
        </p:spPr>
        <p:txBody>
          <a:bodyPr vert="horz" wrap="square" lIns="91440" tIns="45720" rIns="91440" bIns="45720" anchor="t" anchorCtr="0"/>
          <a:p>
            <a:pPr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7-2.3 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若图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只有一个连通分支，则称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是连通图。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在连通图中，任意两个结点之间必是连通的。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grpSp>
        <p:nvGrpSpPr>
          <p:cNvPr id="41017" name="Group 57"/>
          <p:cNvGrpSpPr/>
          <p:nvPr/>
        </p:nvGrpSpPr>
        <p:grpSpPr>
          <a:xfrm>
            <a:off x="666750" y="3352800"/>
            <a:ext cx="2819400" cy="2560638"/>
            <a:chOff x="420" y="2275"/>
            <a:chExt cx="1776" cy="1613"/>
          </a:xfrm>
        </p:grpSpPr>
        <p:grpSp>
          <p:nvGrpSpPr>
            <p:cNvPr id="43032" name="Group 40"/>
            <p:cNvGrpSpPr/>
            <p:nvPr/>
          </p:nvGrpSpPr>
          <p:grpSpPr>
            <a:xfrm>
              <a:off x="420" y="2275"/>
              <a:ext cx="1776" cy="1181"/>
              <a:chOff x="420" y="1932"/>
              <a:chExt cx="1776" cy="1181"/>
            </a:xfrm>
          </p:grpSpPr>
          <p:sp>
            <p:nvSpPr>
              <p:cNvPr id="43034" name="Oval 6"/>
              <p:cNvSpPr>
                <a:spLocks noChangeAspect="1"/>
              </p:cNvSpPr>
              <p:nvPr/>
            </p:nvSpPr>
            <p:spPr>
              <a:xfrm>
                <a:off x="864" y="1932"/>
                <a:ext cx="84" cy="8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3035" name="Oval 8"/>
              <p:cNvSpPr>
                <a:spLocks noChangeAspect="1"/>
              </p:cNvSpPr>
              <p:nvPr/>
            </p:nvSpPr>
            <p:spPr>
              <a:xfrm>
                <a:off x="1056" y="2892"/>
                <a:ext cx="84" cy="8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3036" name="Oval 9"/>
              <p:cNvSpPr>
                <a:spLocks noChangeAspect="1"/>
              </p:cNvSpPr>
              <p:nvPr/>
            </p:nvSpPr>
            <p:spPr>
              <a:xfrm>
                <a:off x="2112" y="2688"/>
                <a:ext cx="84" cy="8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3037" name="Oval 11"/>
              <p:cNvSpPr>
                <a:spLocks noChangeAspect="1"/>
              </p:cNvSpPr>
              <p:nvPr/>
            </p:nvSpPr>
            <p:spPr>
              <a:xfrm>
                <a:off x="1344" y="2412"/>
                <a:ext cx="84" cy="8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3038" name="Oval 17"/>
              <p:cNvSpPr>
                <a:spLocks noChangeAspect="1"/>
              </p:cNvSpPr>
              <p:nvPr/>
            </p:nvSpPr>
            <p:spPr>
              <a:xfrm>
                <a:off x="1920" y="2016"/>
                <a:ext cx="84" cy="84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3039" name="Oval 18"/>
              <p:cNvSpPr>
                <a:spLocks noChangeAspect="1"/>
              </p:cNvSpPr>
              <p:nvPr/>
            </p:nvSpPr>
            <p:spPr>
              <a:xfrm>
                <a:off x="1728" y="3024"/>
                <a:ext cx="84" cy="84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3040" name="Line 23"/>
              <p:cNvSpPr/>
              <p:nvPr/>
            </p:nvSpPr>
            <p:spPr>
              <a:xfrm flipH="1">
                <a:off x="654" y="2016"/>
                <a:ext cx="210" cy="46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3041" name="Line 24"/>
              <p:cNvSpPr/>
              <p:nvPr/>
            </p:nvSpPr>
            <p:spPr>
              <a:xfrm>
                <a:off x="654" y="2535"/>
                <a:ext cx="432" cy="3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3042" name="Line 25"/>
              <p:cNvSpPr/>
              <p:nvPr/>
            </p:nvSpPr>
            <p:spPr>
              <a:xfrm flipH="1">
                <a:off x="1143" y="2475"/>
                <a:ext cx="192" cy="43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3043" name="Line 26"/>
              <p:cNvSpPr/>
              <p:nvPr/>
            </p:nvSpPr>
            <p:spPr>
              <a:xfrm flipV="1">
                <a:off x="1152" y="2736"/>
                <a:ext cx="960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3044" name="Line 27"/>
              <p:cNvSpPr/>
              <p:nvPr/>
            </p:nvSpPr>
            <p:spPr>
              <a:xfrm>
                <a:off x="1440" y="2448"/>
                <a:ext cx="672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3045" name="Line 28"/>
              <p:cNvSpPr/>
              <p:nvPr/>
            </p:nvSpPr>
            <p:spPr>
              <a:xfrm>
                <a:off x="1968" y="2112"/>
                <a:ext cx="192" cy="57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3046" name="Line 31"/>
              <p:cNvSpPr/>
              <p:nvPr/>
            </p:nvSpPr>
            <p:spPr>
              <a:xfrm flipV="1">
                <a:off x="1794" y="2784"/>
                <a:ext cx="318" cy="24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3047" name="Line 32"/>
              <p:cNvSpPr/>
              <p:nvPr/>
            </p:nvSpPr>
            <p:spPr>
              <a:xfrm>
                <a:off x="1392" y="2496"/>
                <a:ext cx="336" cy="5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3048" name="Arc 33"/>
              <p:cNvSpPr/>
              <p:nvPr/>
            </p:nvSpPr>
            <p:spPr>
              <a:xfrm flipH="1">
                <a:off x="1785" y="2754"/>
                <a:ext cx="336" cy="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49" name="Arc 35"/>
              <p:cNvSpPr/>
              <p:nvPr/>
            </p:nvSpPr>
            <p:spPr>
              <a:xfrm rot="-4301235" flipH="1" flipV="1">
                <a:off x="1800" y="2800"/>
                <a:ext cx="380" cy="2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4412" h="22080" fill="none">
                    <a:moveTo>
                      <a:pt x="-1" y="183"/>
                    </a:moveTo>
                    <a:cubicBezTo>
                      <a:pt x="932" y="61"/>
                      <a:pt x="1871" y="0"/>
                      <a:pt x="2812" y="0"/>
                    </a:cubicBezTo>
                    <a:cubicBezTo>
                      <a:pt x="14741" y="0"/>
                      <a:pt x="24412" y="9670"/>
                      <a:pt x="24412" y="21600"/>
                    </a:cubicBezTo>
                    <a:cubicBezTo>
                      <a:pt x="24412" y="21760"/>
                      <a:pt x="24410" y="21920"/>
                      <a:pt x="24406" y="22079"/>
                    </a:cubicBezTo>
                  </a:path>
                  <a:path w="24412" h="22080" stroke="0">
                    <a:moveTo>
                      <a:pt x="-1" y="183"/>
                    </a:moveTo>
                    <a:cubicBezTo>
                      <a:pt x="932" y="61"/>
                      <a:pt x="1871" y="0"/>
                      <a:pt x="2812" y="0"/>
                    </a:cubicBezTo>
                    <a:cubicBezTo>
                      <a:pt x="14741" y="0"/>
                      <a:pt x="24412" y="9670"/>
                      <a:pt x="24412" y="21600"/>
                    </a:cubicBezTo>
                    <a:cubicBezTo>
                      <a:pt x="24412" y="21760"/>
                      <a:pt x="24410" y="21920"/>
                      <a:pt x="24406" y="22079"/>
                    </a:cubicBezTo>
                    <a:lnTo>
                      <a:pt x="2812" y="21600"/>
                    </a:lnTo>
                    <a:lnTo>
                      <a:pt x="-1" y="183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50" name="Oval 37"/>
              <p:cNvSpPr/>
              <p:nvPr/>
            </p:nvSpPr>
            <p:spPr>
              <a:xfrm>
                <a:off x="420" y="2448"/>
                <a:ext cx="192" cy="192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3051" name="Oval 39"/>
              <p:cNvSpPr>
                <a:spLocks noChangeAspect="1"/>
              </p:cNvSpPr>
              <p:nvPr/>
            </p:nvSpPr>
            <p:spPr>
              <a:xfrm>
                <a:off x="576" y="2460"/>
                <a:ext cx="84" cy="8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</p:grpSp>
        <p:sp>
          <p:nvSpPr>
            <p:cNvPr id="43033" name="Text Box 55"/>
            <p:cNvSpPr txBox="1"/>
            <p:nvPr/>
          </p:nvSpPr>
          <p:spPr>
            <a:xfrm>
              <a:off x="816" y="3600"/>
              <a:ext cx="10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/>
                <a:t>连通图</a:t>
              </a:r>
              <a:endParaRPr lang="zh-CN" altLang="en-US" sz="2400" b="1" dirty="0"/>
            </a:p>
          </p:txBody>
        </p:sp>
      </p:grpSp>
      <p:grpSp>
        <p:nvGrpSpPr>
          <p:cNvPr id="41018" name="Group 58"/>
          <p:cNvGrpSpPr/>
          <p:nvPr/>
        </p:nvGrpSpPr>
        <p:grpSpPr>
          <a:xfrm>
            <a:off x="4267200" y="3505200"/>
            <a:ext cx="3962400" cy="2355850"/>
            <a:chOff x="2688" y="2359"/>
            <a:chExt cx="2496" cy="1484"/>
          </a:xfrm>
        </p:grpSpPr>
        <p:grpSp>
          <p:nvGrpSpPr>
            <p:cNvPr id="43015" name="Group 54"/>
            <p:cNvGrpSpPr/>
            <p:nvPr/>
          </p:nvGrpSpPr>
          <p:grpSpPr>
            <a:xfrm>
              <a:off x="2832" y="2359"/>
              <a:ext cx="1668" cy="948"/>
              <a:chOff x="2832" y="2016"/>
              <a:chExt cx="1668" cy="948"/>
            </a:xfrm>
          </p:grpSpPr>
          <p:sp>
            <p:nvSpPr>
              <p:cNvPr id="43017" name="Oval 10"/>
              <p:cNvSpPr>
                <a:spLocks noChangeAspect="1"/>
              </p:cNvSpPr>
              <p:nvPr/>
            </p:nvSpPr>
            <p:spPr>
              <a:xfrm>
                <a:off x="2832" y="2112"/>
                <a:ext cx="84" cy="8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3018" name="Oval 12"/>
              <p:cNvSpPr>
                <a:spLocks noChangeAspect="1"/>
              </p:cNvSpPr>
              <p:nvPr/>
            </p:nvSpPr>
            <p:spPr>
              <a:xfrm>
                <a:off x="3147" y="2622"/>
                <a:ext cx="84" cy="8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3019" name="Oval 13"/>
              <p:cNvSpPr>
                <a:spLocks noChangeAspect="1"/>
              </p:cNvSpPr>
              <p:nvPr/>
            </p:nvSpPr>
            <p:spPr>
              <a:xfrm>
                <a:off x="3429" y="2112"/>
                <a:ext cx="84" cy="8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3020" name="Oval 14"/>
              <p:cNvSpPr>
                <a:spLocks noChangeAspect="1"/>
              </p:cNvSpPr>
              <p:nvPr/>
            </p:nvSpPr>
            <p:spPr>
              <a:xfrm>
                <a:off x="3648" y="2880"/>
                <a:ext cx="84" cy="8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3021" name="Oval 19"/>
              <p:cNvSpPr>
                <a:spLocks noChangeAspect="1"/>
              </p:cNvSpPr>
              <p:nvPr/>
            </p:nvSpPr>
            <p:spPr>
              <a:xfrm>
                <a:off x="4416" y="2784"/>
                <a:ext cx="84" cy="8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3022" name="Oval 20"/>
              <p:cNvSpPr>
                <a:spLocks noChangeAspect="1"/>
              </p:cNvSpPr>
              <p:nvPr/>
            </p:nvSpPr>
            <p:spPr>
              <a:xfrm>
                <a:off x="4416" y="2400"/>
                <a:ext cx="84" cy="8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3023" name="Oval 21"/>
              <p:cNvSpPr>
                <a:spLocks noChangeAspect="1"/>
              </p:cNvSpPr>
              <p:nvPr/>
            </p:nvSpPr>
            <p:spPr>
              <a:xfrm>
                <a:off x="4416" y="2016"/>
                <a:ext cx="84" cy="8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3024" name="Oval 22"/>
              <p:cNvSpPr>
                <a:spLocks noChangeAspect="1"/>
              </p:cNvSpPr>
              <p:nvPr/>
            </p:nvSpPr>
            <p:spPr>
              <a:xfrm>
                <a:off x="3936" y="2400"/>
                <a:ext cx="84" cy="8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3025" name="Freeform 47"/>
              <p:cNvSpPr/>
              <p:nvPr/>
            </p:nvSpPr>
            <p:spPr>
              <a:xfrm>
                <a:off x="2919" y="2064"/>
                <a:ext cx="528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288" y="0"/>
                  </a:cxn>
                  <a:cxn ang="0">
                    <a:pos x="528" y="48"/>
                  </a:cxn>
                </a:cxnLst>
                <a:pathLst>
                  <a:path w="528" h="48">
                    <a:moveTo>
                      <a:pt x="0" y="48"/>
                    </a:moveTo>
                    <a:cubicBezTo>
                      <a:pt x="100" y="24"/>
                      <a:pt x="200" y="0"/>
                      <a:pt x="288" y="0"/>
                    </a:cubicBezTo>
                    <a:cubicBezTo>
                      <a:pt x="376" y="0"/>
                      <a:pt x="488" y="40"/>
                      <a:pt x="528" y="48"/>
                    </a:cubicBez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26" name="Freeform 48"/>
              <p:cNvSpPr/>
              <p:nvPr/>
            </p:nvSpPr>
            <p:spPr>
              <a:xfrm flipV="1">
                <a:off x="2919" y="2193"/>
                <a:ext cx="528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288" y="0"/>
                  </a:cxn>
                  <a:cxn ang="0">
                    <a:pos x="528" y="48"/>
                  </a:cxn>
                </a:cxnLst>
                <a:pathLst>
                  <a:path w="528" h="48">
                    <a:moveTo>
                      <a:pt x="0" y="48"/>
                    </a:moveTo>
                    <a:cubicBezTo>
                      <a:pt x="100" y="24"/>
                      <a:pt x="200" y="0"/>
                      <a:pt x="288" y="0"/>
                    </a:cubicBezTo>
                    <a:cubicBezTo>
                      <a:pt x="376" y="0"/>
                      <a:pt x="488" y="40"/>
                      <a:pt x="528" y="48"/>
                    </a:cubicBez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27" name="Line 49"/>
              <p:cNvSpPr/>
              <p:nvPr/>
            </p:nvSpPr>
            <p:spPr>
              <a:xfrm flipH="1">
                <a:off x="3216" y="2208"/>
                <a:ext cx="240" cy="43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3028" name="Line 50"/>
              <p:cNvSpPr/>
              <p:nvPr/>
            </p:nvSpPr>
            <p:spPr>
              <a:xfrm>
                <a:off x="2880" y="2208"/>
                <a:ext cx="288" cy="43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3029" name="Line 51"/>
              <p:cNvSpPr/>
              <p:nvPr/>
            </p:nvSpPr>
            <p:spPr>
              <a:xfrm flipV="1">
                <a:off x="3984" y="2064"/>
                <a:ext cx="432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3030" name="Line 52"/>
              <p:cNvSpPr/>
              <p:nvPr/>
            </p:nvSpPr>
            <p:spPr>
              <a:xfrm>
                <a:off x="4032" y="2448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3031" name="Line 53"/>
              <p:cNvSpPr/>
              <p:nvPr/>
            </p:nvSpPr>
            <p:spPr>
              <a:xfrm>
                <a:off x="3984" y="2496"/>
                <a:ext cx="432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43016" name="Text Box 56"/>
            <p:cNvSpPr txBox="1"/>
            <p:nvPr/>
          </p:nvSpPr>
          <p:spPr>
            <a:xfrm>
              <a:off x="2688" y="3555"/>
              <a:ext cx="24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/>
                <a:t>具有三个连同分支的连通图</a:t>
              </a:r>
              <a:endParaRPr lang="zh-CN" alt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fontAlgn="ctr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G=&lt;V(G)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E(G)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ctr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V(G)={a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d}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ctr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E(G)={e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ctr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)=(a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)=(a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)=(b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  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ctr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)=(b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)=(d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)=(a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d)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zh-CN" sz="2600" dirty="0">
              <a:latin typeface="Times New Roman" panose="02020603050405020304" pitchFamily="18" charset="0"/>
            </a:endParaRPr>
          </a:p>
        </p:txBody>
      </p:sp>
      <p:grpSp>
        <p:nvGrpSpPr>
          <p:cNvPr id="7173" name="Group 31"/>
          <p:cNvGrpSpPr/>
          <p:nvPr/>
        </p:nvGrpSpPr>
        <p:grpSpPr>
          <a:xfrm>
            <a:off x="3157538" y="4327525"/>
            <a:ext cx="2825750" cy="1958975"/>
            <a:chOff x="1989" y="2726"/>
            <a:chExt cx="1780" cy="1234"/>
          </a:xfrm>
        </p:grpSpPr>
        <p:sp>
          <p:nvSpPr>
            <p:cNvPr id="7174" name="Oval 5"/>
            <p:cNvSpPr/>
            <p:nvPr/>
          </p:nvSpPr>
          <p:spPr>
            <a:xfrm>
              <a:off x="2233" y="2928"/>
              <a:ext cx="71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7175" name="Oval 6"/>
            <p:cNvSpPr/>
            <p:nvPr/>
          </p:nvSpPr>
          <p:spPr>
            <a:xfrm>
              <a:off x="3243" y="2926"/>
              <a:ext cx="62" cy="8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7176" name="Oval 7"/>
            <p:cNvSpPr/>
            <p:nvPr/>
          </p:nvSpPr>
          <p:spPr>
            <a:xfrm>
              <a:off x="2233" y="3696"/>
              <a:ext cx="71" cy="8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7177" name="Oval 8"/>
            <p:cNvSpPr/>
            <p:nvPr/>
          </p:nvSpPr>
          <p:spPr>
            <a:xfrm>
              <a:off x="3255" y="3696"/>
              <a:ext cx="50" cy="8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7178" name="Text Box 9"/>
            <p:cNvSpPr txBox="1"/>
            <p:nvPr/>
          </p:nvSpPr>
          <p:spPr>
            <a:xfrm>
              <a:off x="1989" y="2816"/>
              <a:ext cx="3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CC"/>
                  </a:solidFill>
                </a:rPr>
                <a:t>a</a:t>
              </a:r>
              <a:endParaRPr lang="en-US" altLang="zh-CN" sz="2400" dirty="0">
                <a:solidFill>
                  <a:srgbClr val="0000CC"/>
                </a:solidFill>
              </a:endParaRPr>
            </a:p>
          </p:txBody>
        </p:sp>
        <p:sp>
          <p:nvSpPr>
            <p:cNvPr id="7179" name="Text Box 10"/>
            <p:cNvSpPr txBox="1"/>
            <p:nvPr/>
          </p:nvSpPr>
          <p:spPr>
            <a:xfrm>
              <a:off x="3312" y="2741"/>
              <a:ext cx="379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CC"/>
                  </a:solidFill>
                </a:rPr>
                <a:t>b</a:t>
              </a:r>
              <a:endParaRPr lang="en-US" altLang="zh-CN" sz="2400" dirty="0">
                <a:solidFill>
                  <a:srgbClr val="0000CC"/>
                </a:solidFill>
              </a:endParaRPr>
            </a:p>
          </p:txBody>
        </p:sp>
        <p:sp>
          <p:nvSpPr>
            <p:cNvPr id="7180" name="Text Box 11"/>
            <p:cNvSpPr txBox="1"/>
            <p:nvPr/>
          </p:nvSpPr>
          <p:spPr>
            <a:xfrm>
              <a:off x="3264" y="3600"/>
              <a:ext cx="50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CC"/>
                  </a:solidFill>
                </a:rPr>
                <a:t>c</a:t>
              </a:r>
              <a:endParaRPr lang="en-US" altLang="zh-CN" sz="2400" dirty="0">
                <a:solidFill>
                  <a:srgbClr val="0000CC"/>
                </a:solidFill>
              </a:endParaRPr>
            </a:p>
          </p:txBody>
        </p:sp>
        <p:sp>
          <p:nvSpPr>
            <p:cNvPr id="7181" name="Text Box 12"/>
            <p:cNvSpPr txBox="1"/>
            <p:nvPr/>
          </p:nvSpPr>
          <p:spPr>
            <a:xfrm>
              <a:off x="2036" y="3600"/>
              <a:ext cx="3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CC"/>
                  </a:solidFill>
                </a:rPr>
                <a:t>d</a:t>
              </a:r>
              <a:endParaRPr lang="en-US" altLang="zh-CN" sz="2400" dirty="0">
                <a:solidFill>
                  <a:srgbClr val="0000CC"/>
                </a:solidFill>
              </a:endParaRPr>
            </a:p>
          </p:txBody>
        </p:sp>
        <p:sp>
          <p:nvSpPr>
            <p:cNvPr id="7182" name="Text Box 14"/>
            <p:cNvSpPr txBox="1"/>
            <p:nvPr/>
          </p:nvSpPr>
          <p:spPr>
            <a:xfrm>
              <a:off x="2611" y="2726"/>
              <a:ext cx="44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e1</a:t>
              </a:r>
              <a:endParaRPr lang="en-US" altLang="zh-CN" sz="2000" dirty="0"/>
            </a:p>
          </p:txBody>
        </p:sp>
        <p:sp>
          <p:nvSpPr>
            <p:cNvPr id="7183" name="Text Box 20"/>
            <p:cNvSpPr txBox="1"/>
            <p:nvPr/>
          </p:nvSpPr>
          <p:spPr>
            <a:xfrm>
              <a:off x="2759" y="3024"/>
              <a:ext cx="5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e2</a:t>
              </a:r>
              <a:endParaRPr lang="en-US" altLang="zh-CN" sz="2000" dirty="0"/>
            </a:p>
          </p:txBody>
        </p:sp>
        <p:sp>
          <p:nvSpPr>
            <p:cNvPr id="7184" name="Text Box 21"/>
            <p:cNvSpPr txBox="1"/>
            <p:nvPr/>
          </p:nvSpPr>
          <p:spPr>
            <a:xfrm>
              <a:off x="2423" y="3168"/>
              <a:ext cx="5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e3</a:t>
              </a:r>
              <a:endParaRPr lang="en-US" altLang="zh-CN" sz="2000" dirty="0"/>
            </a:p>
          </p:txBody>
        </p:sp>
        <p:sp>
          <p:nvSpPr>
            <p:cNvPr id="7185" name="Text Box 22"/>
            <p:cNvSpPr txBox="1"/>
            <p:nvPr/>
          </p:nvSpPr>
          <p:spPr>
            <a:xfrm>
              <a:off x="3242" y="3114"/>
              <a:ext cx="5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e4</a:t>
              </a:r>
              <a:endParaRPr lang="en-US" altLang="zh-CN" sz="2000" dirty="0"/>
            </a:p>
          </p:txBody>
        </p:sp>
        <p:sp>
          <p:nvSpPr>
            <p:cNvPr id="7186" name="Text Box 23"/>
            <p:cNvSpPr txBox="1"/>
            <p:nvPr/>
          </p:nvSpPr>
          <p:spPr>
            <a:xfrm>
              <a:off x="2611" y="3710"/>
              <a:ext cx="5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e5</a:t>
              </a:r>
              <a:endParaRPr lang="en-US" altLang="zh-CN" sz="2000" dirty="0"/>
            </a:p>
          </p:txBody>
        </p:sp>
        <p:sp>
          <p:nvSpPr>
            <p:cNvPr id="7187" name="Text Box 24"/>
            <p:cNvSpPr txBox="1"/>
            <p:nvPr/>
          </p:nvSpPr>
          <p:spPr>
            <a:xfrm>
              <a:off x="2043" y="3188"/>
              <a:ext cx="5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e6</a:t>
              </a:r>
              <a:endParaRPr lang="en-US" altLang="zh-CN" sz="2000" dirty="0"/>
            </a:p>
          </p:txBody>
        </p:sp>
        <p:sp>
          <p:nvSpPr>
            <p:cNvPr id="7188" name="Line 25"/>
            <p:cNvSpPr/>
            <p:nvPr/>
          </p:nvSpPr>
          <p:spPr>
            <a:xfrm>
              <a:off x="3264" y="2976"/>
              <a:ext cx="0" cy="72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189" name="Line 26"/>
            <p:cNvSpPr/>
            <p:nvPr/>
          </p:nvSpPr>
          <p:spPr>
            <a:xfrm>
              <a:off x="2304" y="3024"/>
              <a:ext cx="960" cy="672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190" name="Line 27"/>
            <p:cNvSpPr/>
            <p:nvPr/>
          </p:nvSpPr>
          <p:spPr>
            <a:xfrm>
              <a:off x="2304" y="2976"/>
              <a:ext cx="960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191" name="Line 28"/>
            <p:cNvSpPr/>
            <p:nvPr/>
          </p:nvSpPr>
          <p:spPr>
            <a:xfrm>
              <a:off x="2304" y="3744"/>
              <a:ext cx="960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192" name="Line 29"/>
            <p:cNvSpPr/>
            <p:nvPr/>
          </p:nvSpPr>
          <p:spPr>
            <a:xfrm>
              <a:off x="2265" y="3024"/>
              <a:ext cx="0" cy="672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193" name="Line 30"/>
            <p:cNvSpPr/>
            <p:nvPr/>
          </p:nvSpPr>
          <p:spPr>
            <a:xfrm flipV="1">
              <a:off x="2283" y="3033"/>
              <a:ext cx="960" cy="672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路与回路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371600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marL="0" indent="0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Century Gothic" panose="020B0502020202020204" pitchFamily="34" charset="0"/>
              </a:rPr>
              <a:t>     </a:t>
            </a:r>
            <a:r>
              <a:rPr lang="zh-CN" altLang="en-US" sz="2600" b="1" dirty="0">
                <a:latin typeface="Century Gothic" panose="020B0502020202020204" pitchFamily="34" charset="0"/>
              </a:rPr>
              <a:t>对于连通图，常常由于删除了图中的点或边，而影响了图的连通性。</a:t>
            </a:r>
            <a:endParaRPr lang="zh-CN" altLang="en-US" sz="26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删除结点：</a:t>
            </a:r>
            <a:r>
              <a:rPr lang="zh-CN" altLang="zh-CN" sz="2600" b="1" dirty="0">
                <a:latin typeface="Times New Roman" panose="02020603050405020304" pitchFamily="18" charset="0"/>
              </a:rPr>
              <a:t>即是把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600" b="1" dirty="0">
                <a:latin typeface="Times New Roman" panose="02020603050405020304" pitchFamily="18" charset="0"/>
              </a:rPr>
              <a:t>以及与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600" b="1" dirty="0">
                <a:latin typeface="Times New Roman" panose="02020603050405020304" pitchFamily="18" charset="0"/>
              </a:rPr>
              <a:t>关联的边都删除。</a:t>
            </a:r>
            <a:endParaRPr lang="zh-CN" altLang="zh-CN" sz="2600" b="1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删除边：</a:t>
            </a:r>
            <a:r>
              <a:rPr lang="zh-CN" altLang="zh-CN" sz="2600" b="1" dirty="0">
                <a:latin typeface="Times New Roman" panose="02020603050405020304" pitchFamily="18" charset="0"/>
              </a:rPr>
              <a:t>即是把该边删除。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grpSp>
        <p:nvGrpSpPr>
          <p:cNvPr id="42074" name="Group 90"/>
          <p:cNvGrpSpPr/>
          <p:nvPr/>
        </p:nvGrpSpPr>
        <p:grpSpPr>
          <a:xfrm>
            <a:off x="5867400" y="3419475"/>
            <a:ext cx="3025775" cy="3135313"/>
            <a:chOff x="3696" y="2154"/>
            <a:chExt cx="1906" cy="1975"/>
          </a:xfrm>
        </p:grpSpPr>
        <p:sp>
          <p:nvSpPr>
            <p:cNvPr id="44081" name="Text Box 53"/>
            <p:cNvSpPr txBox="1"/>
            <p:nvPr/>
          </p:nvSpPr>
          <p:spPr>
            <a:xfrm>
              <a:off x="4176" y="3840"/>
              <a:ext cx="816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(c)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删除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4082" name="Group 88"/>
            <p:cNvGrpSpPr/>
            <p:nvPr/>
          </p:nvGrpSpPr>
          <p:grpSpPr>
            <a:xfrm>
              <a:off x="3696" y="2154"/>
              <a:ext cx="1906" cy="1728"/>
              <a:chOff x="3696" y="2234"/>
              <a:chExt cx="1906" cy="1728"/>
            </a:xfrm>
          </p:grpSpPr>
          <p:sp>
            <p:nvSpPr>
              <p:cNvPr id="44083" name="Text Box 34"/>
              <p:cNvSpPr txBox="1"/>
              <p:nvPr/>
            </p:nvSpPr>
            <p:spPr>
              <a:xfrm>
                <a:off x="4656" y="3674"/>
                <a:ext cx="32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5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84" name="Oval 35"/>
              <p:cNvSpPr/>
              <p:nvPr/>
            </p:nvSpPr>
            <p:spPr>
              <a:xfrm>
                <a:off x="4704" y="357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4085" name="Text Box 38"/>
              <p:cNvSpPr txBox="1"/>
              <p:nvPr/>
            </p:nvSpPr>
            <p:spPr>
              <a:xfrm>
                <a:off x="4195" y="3655"/>
                <a:ext cx="28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1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86" name="Oval 39"/>
              <p:cNvSpPr/>
              <p:nvPr/>
            </p:nvSpPr>
            <p:spPr>
              <a:xfrm>
                <a:off x="4238" y="3566"/>
                <a:ext cx="128" cy="133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4087" name="Text Box 41"/>
              <p:cNvSpPr txBox="1"/>
              <p:nvPr/>
            </p:nvSpPr>
            <p:spPr>
              <a:xfrm>
                <a:off x="3696" y="2944"/>
                <a:ext cx="28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2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88" name="Oval 42"/>
              <p:cNvSpPr/>
              <p:nvPr/>
            </p:nvSpPr>
            <p:spPr>
              <a:xfrm>
                <a:off x="3939" y="3033"/>
                <a:ext cx="128" cy="133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4089" name="Oval 45"/>
              <p:cNvSpPr/>
              <p:nvPr/>
            </p:nvSpPr>
            <p:spPr>
              <a:xfrm>
                <a:off x="4438" y="2501"/>
                <a:ext cx="128" cy="133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4090" name="Text Box 46"/>
              <p:cNvSpPr txBox="1"/>
              <p:nvPr/>
            </p:nvSpPr>
            <p:spPr>
              <a:xfrm>
                <a:off x="4323" y="2234"/>
                <a:ext cx="28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3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91" name="Text Box 48"/>
              <p:cNvSpPr txBox="1"/>
              <p:nvPr/>
            </p:nvSpPr>
            <p:spPr>
              <a:xfrm>
                <a:off x="5316" y="2234"/>
                <a:ext cx="28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6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92" name="Oval 49"/>
              <p:cNvSpPr/>
              <p:nvPr/>
            </p:nvSpPr>
            <p:spPr>
              <a:xfrm>
                <a:off x="5261" y="2456"/>
                <a:ext cx="128" cy="133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4093" name="Oval 51"/>
              <p:cNvSpPr/>
              <p:nvPr/>
            </p:nvSpPr>
            <p:spPr>
              <a:xfrm>
                <a:off x="5005" y="3033"/>
                <a:ext cx="128" cy="133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4094" name="Text Box 52"/>
              <p:cNvSpPr txBox="1"/>
              <p:nvPr/>
            </p:nvSpPr>
            <p:spPr>
              <a:xfrm>
                <a:off x="5103" y="3033"/>
                <a:ext cx="28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4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95" name="Line 54"/>
              <p:cNvSpPr/>
              <p:nvPr/>
            </p:nvSpPr>
            <p:spPr>
              <a:xfrm flipH="1">
                <a:off x="4068" y="2634"/>
                <a:ext cx="383" cy="39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4096" name="Line 55"/>
              <p:cNvSpPr/>
              <p:nvPr/>
            </p:nvSpPr>
            <p:spPr>
              <a:xfrm>
                <a:off x="4025" y="3166"/>
                <a:ext cx="256" cy="40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4097" name="Line 56"/>
              <p:cNvSpPr/>
              <p:nvPr/>
            </p:nvSpPr>
            <p:spPr>
              <a:xfrm>
                <a:off x="4366" y="3655"/>
                <a:ext cx="34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4098" name="Line 57"/>
              <p:cNvSpPr/>
              <p:nvPr/>
            </p:nvSpPr>
            <p:spPr>
              <a:xfrm flipV="1">
                <a:off x="4835" y="3166"/>
                <a:ext cx="213" cy="4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4099" name="Line 58"/>
              <p:cNvSpPr/>
              <p:nvPr/>
            </p:nvSpPr>
            <p:spPr>
              <a:xfrm>
                <a:off x="4536" y="2634"/>
                <a:ext cx="512" cy="39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4100" name="Line 59"/>
              <p:cNvSpPr/>
              <p:nvPr/>
            </p:nvSpPr>
            <p:spPr>
              <a:xfrm flipH="1">
                <a:off x="4323" y="2634"/>
                <a:ext cx="171" cy="93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4101" name="Line 60"/>
              <p:cNvSpPr/>
              <p:nvPr/>
            </p:nvSpPr>
            <p:spPr>
              <a:xfrm>
                <a:off x="4536" y="2634"/>
                <a:ext cx="214" cy="93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42075" name="Group 91"/>
          <p:cNvGrpSpPr/>
          <p:nvPr/>
        </p:nvGrpSpPr>
        <p:grpSpPr>
          <a:xfrm>
            <a:off x="304800" y="3352800"/>
            <a:ext cx="2978150" cy="3084513"/>
            <a:chOff x="192" y="2112"/>
            <a:chExt cx="1876" cy="1943"/>
          </a:xfrm>
        </p:grpSpPr>
        <p:sp>
          <p:nvSpPr>
            <p:cNvPr id="44058" name="Text Box 8"/>
            <p:cNvSpPr txBox="1"/>
            <p:nvPr/>
          </p:nvSpPr>
          <p:spPr>
            <a:xfrm>
              <a:off x="693" y="2186"/>
              <a:ext cx="28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4059" name="Group 85"/>
            <p:cNvGrpSpPr/>
            <p:nvPr/>
          </p:nvGrpSpPr>
          <p:grpSpPr>
            <a:xfrm>
              <a:off x="192" y="2112"/>
              <a:ext cx="1876" cy="1943"/>
              <a:chOff x="96" y="2186"/>
              <a:chExt cx="1876" cy="1943"/>
            </a:xfrm>
          </p:grpSpPr>
          <p:sp>
            <p:nvSpPr>
              <p:cNvPr id="44060" name="Oval 7"/>
              <p:cNvSpPr/>
              <p:nvPr/>
            </p:nvSpPr>
            <p:spPr>
              <a:xfrm>
                <a:off x="808" y="2453"/>
                <a:ext cx="128" cy="133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4061" name="Text Box 10"/>
              <p:cNvSpPr txBox="1"/>
              <p:nvPr/>
            </p:nvSpPr>
            <p:spPr>
              <a:xfrm>
                <a:off x="96" y="2896"/>
                <a:ext cx="28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2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62" name="Oval 11"/>
              <p:cNvSpPr/>
              <p:nvPr/>
            </p:nvSpPr>
            <p:spPr>
              <a:xfrm>
                <a:off x="339" y="2985"/>
                <a:ext cx="128" cy="133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4063" name="Text Box 13"/>
              <p:cNvSpPr txBox="1"/>
              <p:nvPr/>
            </p:nvSpPr>
            <p:spPr>
              <a:xfrm>
                <a:off x="566" y="3607"/>
                <a:ext cx="28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1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64" name="Oval 14"/>
              <p:cNvSpPr/>
              <p:nvPr/>
            </p:nvSpPr>
            <p:spPr>
              <a:xfrm>
                <a:off x="608" y="3518"/>
                <a:ext cx="128" cy="133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4065" name="Text Box 16"/>
              <p:cNvSpPr txBox="1"/>
              <p:nvPr/>
            </p:nvSpPr>
            <p:spPr>
              <a:xfrm>
                <a:off x="1686" y="2186"/>
                <a:ext cx="28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6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66" name="Oval 17"/>
              <p:cNvSpPr/>
              <p:nvPr/>
            </p:nvSpPr>
            <p:spPr>
              <a:xfrm>
                <a:off x="1631" y="2408"/>
                <a:ext cx="128" cy="133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4067" name="Oval 19"/>
              <p:cNvSpPr/>
              <p:nvPr/>
            </p:nvSpPr>
            <p:spPr>
              <a:xfrm>
                <a:off x="1375" y="2985"/>
                <a:ext cx="128" cy="133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4068" name="Text Box 20"/>
              <p:cNvSpPr txBox="1"/>
              <p:nvPr/>
            </p:nvSpPr>
            <p:spPr>
              <a:xfrm>
                <a:off x="1473" y="2985"/>
                <a:ext cx="28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4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69" name="Text Box 21"/>
              <p:cNvSpPr txBox="1"/>
              <p:nvPr/>
            </p:nvSpPr>
            <p:spPr>
              <a:xfrm>
                <a:off x="768" y="3840"/>
                <a:ext cx="285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(a)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70" name="Text Box 23"/>
              <p:cNvSpPr txBox="1"/>
              <p:nvPr/>
            </p:nvSpPr>
            <p:spPr>
              <a:xfrm>
                <a:off x="1034" y="3607"/>
                <a:ext cx="28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5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71" name="Oval 24"/>
              <p:cNvSpPr/>
              <p:nvPr/>
            </p:nvSpPr>
            <p:spPr>
              <a:xfrm>
                <a:off x="1077" y="3518"/>
                <a:ext cx="128" cy="133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4072" name="Line 25"/>
              <p:cNvSpPr/>
              <p:nvPr/>
            </p:nvSpPr>
            <p:spPr>
              <a:xfrm flipH="1">
                <a:off x="437" y="2586"/>
                <a:ext cx="384" cy="39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4073" name="Line 26"/>
              <p:cNvSpPr/>
              <p:nvPr/>
            </p:nvSpPr>
            <p:spPr>
              <a:xfrm>
                <a:off x="394" y="3118"/>
                <a:ext cx="256" cy="40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4074" name="Line 27"/>
              <p:cNvSpPr/>
              <p:nvPr/>
            </p:nvSpPr>
            <p:spPr>
              <a:xfrm>
                <a:off x="736" y="3607"/>
                <a:ext cx="34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4075" name="Line 28"/>
              <p:cNvSpPr/>
              <p:nvPr/>
            </p:nvSpPr>
            <p:spPr>
              <a:xfrm flipV="1">
                <a:off x="1205" y="3118"/>
                <a:ext cx="213" cy="4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4076" name="Line 29"/>
              <p:cNvSpPr/>
              <p:nvPr/>
            </p:nvSpPr>
            <p:spPr>
              <a:xfrm flipV="1">
                <a:off x="1503" y="2541"/>
                <a:ext cx="171" cy="44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4077" name="Line 30"/>
              <p:cNvSpPr/>
              <p:nvPr/>
            </p:nvSpPr>
            <p:spPr>
              <a:xfrm>
                <a:off x="906" y="2586"/>
                <a:ext cx="512" cy="39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4078" name="Line 31"/>
              <p:cNvSpPr/>
              <p:nvPr/>
            </p:nvSpPr>
            <p:spPr>
              <a:xfrm flipH="1">
                <a:off x="693" y="2586"/>
                <a:ext cx="170" cy="93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4079" name="Line 32"/>
              <p:cNvSpPr/>
              <p:nvPr/>
            </p:nvSpPr>
            <p:spPr>
              <a:xfrm>
                <a:off x="906" y="2586"/>
                <a:ext cx="213" cy="93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4080" name="Text Box 61"/>
              <p:cNvSpPr txBox="1"/>
              <p:nvPr/>
            </p:nvSpPr>
            <p:spPr>
              <a:xfrm>
                <a:off x="1344" y="2592"/>
                <a:ext cx="33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400" dirty="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2073" name="Group 89"/>
          <p:cNvGrpSpPr/>
          <p:nvPr/>
        </p:nvGrpSpPr>
        <p:grpSpPr>
          <a:xfrm>
            <a:off x="3124200" y="3429000"/>
            <a:ext cx="2978150" cy="3124200"/>
            <a:chOff x="1968" y="2160"/>
            <a:chExt cx="1876" cy="1968"/>
          </a:xfrm>
        </p:grpSpPr>
        <p:sp>
          <p:nvSpPr>
            <p:cNvPr id="44040" name="Text Box 75"/>
            <p:cNvSpPr txBox="1"/>
            <p:nvPr/>
          </p:nvSpPr>
          <p:spPr>
            <a:xfrm>
              <a:off x="2304" y="3840"/>
              <a:ext cx="1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(b) 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删除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4041" name="Group 87"/>
            <p:cNvGrpSpPr/>
            <p:nvPr/>
          </p:nvGrpSpPr>
          <p:grpSpPr>
            <a:xfrm>
              <a:off x="1968" y="2160"/>
              <a:ext cx="1876" cy="1709"/>
              <a:chOff x="2012" y="2234"/>
              <a:chExt cx="1876" cy="1709"/>
            </a:xfrm>
          </p:grpSpPr>
          <p:sp>
            <p:nvSpPr>
              <p:cNvPr id="44042" name="Oval 64"/>
              <p:cNvSpPr/>
              <p:nvPr/>
            </p:nvSpPr>
            <p:spPr>
              <a:xfrm>
                <a:off x="2724" y="2500"/>
                <a:ext cx="128" cy="133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4043" name="Text Box 65"/>
              <p:cNvSpPr txBox="1"/>
              <p:nvPr/>
            </p:nvSpPr>
            <p:spPr>
              <a:xfrm>
                <a:off x="2609" y="2234"/>
                <a:ext cx="286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3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44" name="Text Box 67"/>
              <p:cNvSpPr txBox="1"/>
              <p:nvPr/>
            </p:nvSpPr>
            <p:spPr>
              <a:xfrm>
                <a:off x="2012" y="2944"/>
                <a:ext cx="28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2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45" name="Oval 68"/>
              <p:cNvSpPr/>
              <p:nvPr/>
            </p:nvSpPr>
            <p:spPr>
              <a:xfrm>
                <a:off x="2255" y="3033"/>
                <a:ext cx="128" cy="133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4046" name="Text Box 70"/>
              <p:cNvSpPr txBox="1"/>
              <p:nvPr/>
            </p:nvSpPr>
            <p:spPr>
              <a:xfrm>
                <a:off x="3602" y="2234"/>
                <a:ext cx="28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6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47" name="Oval 71"/>
              <p:cNvSpPr/>
              <p:nvPr/>
            </p:nvSpPr>
            <p:spPr>
              <a:xfrm>
                <a:off x="3547" y="2456"/>
                <a:ext cx="128" cy="133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4048" name="Oval 73"/>
              <p:cNvSpPr/>
              <p:nvPr/>
            </p:nvSpPr>
            <p:spPr>
              <a:xfrm>
                <a:off x="3291" y="3033"/>
                <a:ext cx="128" cy="133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4049" name="Text Box 74"/>
              <p:cNvSpPr txBox="1"/>
              <p:nvPr/>
            </p:nvSpPr>
            <p:spPr>
              <a:xfrm>
                <a:off x="3389" y="3033"/>
                <a:ext cx="28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4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50" name="Text Box 77"/>
              <p:cNvSpPr txBox="1"/>
              <p:nvPr/>
            </p:nvSpPr>
            <p:spPr>
              <a:xfrm>
                <a:off x="2950" y="3655"/>
                <a:ext cx="28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5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51" name="Oval 78"/>
              <p:cNvSpPr/>
              <p:nvPr/>
            </p:nvSpPr>
            <p:spPr>
              <a:xfrm>
                <a:off x="2993" y="3566"/>
                <a:ext cx="128" cy="133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4052" name="Line 79"/>
              <p:cNvSpPr/>
              <p:nvPr/>
            </p:nvSpPr>
            <p:spPr>
              <a:xfrm flipH="1">
                <a:off x="2353" y="2633"/>
                <a:ext cx="384" cy="4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4053" name="Line 80"/>
              <p:cNvSpPr/>
              <p:nvPr/>
            </p:nvSpPr>
            <p:spPr>
              <a:xfrm flipV="1">
                <a:off x="3121" y="3166"/>
                <a:ext cx="213" cy="4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4054" name="Line 81"/>
              <p:cNvSpPr/>
              <p:nvPr/>
            </p:nvSpPr>
            <p:spPr>
              <a:xfrm flipV="1">
                <a:off x="3408" y="2592"/>
                <a:ext cx="171" cy="44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4055" name="Line 82"/>
              <p:cNvSpPr/>
              <p:nvPr/>
            </p:nvSpPr>
            <p:spPr>
              <a:xfrm>
                <a:off x="2822" y="2633"/>
                <a:ext cx="512" cy="4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4056" name="Line 83"/>
              <p:cNvSpPr/>
              <p:nvPr/>
            </p:nvSpPr>
            <p:spPr>
              <a:xfrm>
                <a:off x="2822" y="2633"/>
                <a:ext cx="213" cy="93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4057" name="Text Box 84"/>
              <p:cNvSpPr txBox="1"/>
              <p:nvPr/>
            </p:nvSpPr>
            <p:spPr>
              <a:xfrm>
                <a:off x="3264" y="2640"/>
                <a:ext cx="33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400" dirty="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路与回路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382000" cy="2514600"/>
          </a:xfrm>
          <a:ln/>
        </p:spPr>
        <p:txBody>
          <a:bodyPr vert="horz" wrap="square" lIns="91440" tIns="45720" rIns="91440" bIns="45720" anchor="t" anchorCtr="0"/>
          <a:p>
            <a:pPr marL="482600" indent="-482600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7-2.4</a:t>
            </a:r>
            <a:r>
              <a:rPr lang="en-US" altLang="zh-CN" sz="2600" b="1" dirty="0">
                <a:solidFill>
                  <a:srgbClr val="004C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</a:rPr>
              <a:t>设无向</a:t>
            </a:r>
            <a:r>
              <a:rPr lang="zh-CN" altLang="zh-CN" sz="2600" b="1" dirty="0">
                <a:latin typeface="Times New Roman" panose="02020603050405020304" pitchFamily="18" charset="0"/>
              </a:rPr>
              <a:t>图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=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dirty="0">
                <a:latin typeface="Times New Roman" panose="02020603050405020304" pitchFamily="18" charset="0"/>
              </a:rPr>
              <a:t>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E&gt;</a:t>
            </a:r>
            <a:r>
              <a:rPr lang="zh-CN" altLang="zh-CN" sz="2600" b="1" dirty="0">
                <a:latin typeface="Times New Roman" panose="02020603050405020304" pitchFamily="18" charset="0"/>
              </a:rPr>
              <a:t>是</a:t>
            </a:r>
            <a:r>
              <a:rPr lang="zh-CN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连通图</a:t>
            </a:r>
            <a:r>
              <a:rPr lang="zh-CN" altLang="en-US" sz="2600" b="1" dirty="0">
                <a:latin typeface="Times New Roman" panose="02020603050405020304" pitchFamily="18" charset="0"/>
              </a:rPr>
              <a:t>，若有结点集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 dirty="0">
                <a:latin typeface="Times New Roman" panose="02020603050405020304" pitchFamily="18" charset="0"/>
              </a:rPr>
              <a:t>，使图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2600" b="1" dirty="0">
                <a:latin typeface="Times New Roman" panose="02020603050405020304" pitchFamily="18" charset="0"/>
              </a:rPr>
              <a:t>中删除了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</a:rPr>
              <a:t>的所有结点后，所得到的子图是不连通图，而删除了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</a:rPr>
              <a:t>的任何真子集后，所得到的子图仍是连通图，则称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</a:rPr>
              <a:t>是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的一个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点割集</a:t>
            </a:r>
            <a:r>
              <a:rPr lang="zh-CN" altLang="en-US" sz="2600" b="1" dirty="0">
                <a:latin typeface="Times New Roman" panose="02020603050405020304" pitchFamily="18" charset="0"/>
              </a:rPr>
              <a:t>。若某一个点构成一个点割集，则称该点为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割点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zh-CN" altLang="en-US" sz="2600" dirty="0">
              <a:latin typeface="Times New Roman" panose="02020603050405020304" pitchFamily="18" charset="0"/>
            </a:endParaRPr>
          </a:p>
        </p:txBody>
      </p:sp>
      <p:grpSp>
        <p:nvGrpSpPr>
          <p:cNvPr id="31778" name="Group 34"/>
          <p:cNvGrpSpPr/>
          <p:nvPr/>
        </p:nvGrpSpPr>
        <p:grpSpPr>
          <a:xfrm>
            <a:off x="304800" y="4125913"/>
            <a:ext cx="7924800" cy="2274887"/>
            <a:chOff x="144" y="2592"/>
            <a:chExt cx="4992" cy="1433"/>
          </a:xfrm>
        </p:grpSpPr>
        <p:grpSp>
          <p:nvGrpSpPr>
            <p:cNvPr id="45062" name="Group 4"/>
            <p:cNvGrpSpPr/>
            <p:nvPr/>
          </p:nvGrpSpPr>
          <p:grpSpPr>
            <a:xfrm>
              <a:off x="528" y="2880"/>
              <a:ext cx="4608" cy="1145"/>
              <a:chOff x="288" y="2688"/>
              <a:chExt cx="4642" cy="1539"/>
            </a:xfrm>
          </p:grpSpPr>
          <p:sp>
            <p:nvSpPr>
              <p:cNvPr id="45064" name="Text Box 5"/>
              <p:cNvSpPr txBox="1"/>
              <p:nvPr/>
            </p:nvSpPr>
            <p:spPr>
              <a:xfrm>
                <a:off x="1118" y="3024"/>
                <a:ext cx="322" cy="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65" name="Oval 6"/>
              <p:cNvSpPr/>
              <p:nvPr/>
            </p:nvSpPr>
            <p:spPr>
              <a:xfrm>
                <a:off x="576" y="2832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5066" name="Text Box 7"/>
              <p:cNvSpPr txBox="1"/>
              <p:nvPr/>
            </p:nvSpPr>
            <p:spPr>
              <a:xfrm>
                <a:off x="288" y="2688"/>
                <a:ext cx="322" cy="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67" name="Text Box 8"/>
              <p:cNvSpPr txBox="1"/>
              <p:nvPr/>
            </p:nvSpPr>
            <p:spPr>
              <a:xfrm>
                <a:off x="302" y="3504"/>
                <a:ext cx="322" cy="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68" name="Text Box 9"/>
              <p:cNvSpPr txBox="1"/>
              <p:nvPr/>
            </p:nvSpPr>
            <p:spPr>
              <a:xfrm>
                <a:off x="1968" y="2736"/>
                <a:ext cx="322" cy="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69" name="Oval 10"/>
              <p:cNvSpPr/>
              <p:nvPr/>
            </p:nvSpPr>
            <p:spPr>
              <a:xfrm>
                <a:off x="576" y="364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5070" name="Oval 11"/>
              <p:cNvSpPr/>
              <p:nvPr/>
            </p:nvSpPr>
            <p:spPr>
              <a:xfrm>
                <a:off x="1824" y="364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5071" name="Oval 12"/>
              <p:cNvSpPr/>
              <p:nvPr/>
            </p:nvSpPr>
            <p:spPr>
              <a:xfrm>
                <a:off x="1200" y="3312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5072" name="Oval 13"/>
              <p:cNvSpPr/>
              <p:nvPr/>
            </p:nvSpPr>
            <p:spPr>
              <a:xfrm>
                <a:off x="1824" y="2832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5073" name="Text Box 14"/>
              <p:cNvSpPr txBox="1"/>
              <p:nvPr/>
            </p:nvSpPr>
            <p:spPr>
              <a:xfrm>
                <a:off x="1968" y="3504"/>
                <a:ext cx="322" cy="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74" name="Line 15"/>
              <p:cNvSpPr/>
              <p:nvPr/>
            </p:nvSpPr>
            <p:spPr>
              <a:xfrm>
                <a:off x="651" y="3024"/>
                <a:ext cx="0" cy="576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5075" name="Line 16"/>
              <p:cNvSpPr/>
              <p:nvPr/>
            </p:nvSpPr>
            <p:spPr>
              <a:xfrm>
                <a:off x="1899" y="3024"/>
                <a:ext cx="0" cy="576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5076" name="Line 17"/>
              <p:cNvSpPr/>
              <p:nvPr/>
            </p:nvSpPr>
            <p:spPr>
              <a:xfrm>
                <a:off x="720" y="2976"/>
                <a:ext cx="480" cy="336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5077" name="Line 18"/>
              <p:cNvSpPr/>
              <p:nvPr/>
            </p:nvSpPr>
            <p:spPr>
              <a:xfrm>
                <a:off x="1344" y="3408"/>
                <a:ext cx="480" cy="288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5078" name="Line 19"/>
              <p:cNvSpPr/>
              <p:nvPr/>
            </p:nvSpPr>
            <p:spPr>
              <a:xfrm flipV="1">
                <a:off x="720" y="3408"/>
                <a:ext cx="480" cy="240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5079" name="Line 20"/>
              <p:cNvSpPr/>
              <p:nvPr/>
            </p:nvSpPr>
            <p:spPr>
              <a:xfrm flipV="1">
                <a:off x="1344" y="2976"/>
                <a:ext cx="480" cy="336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5080" name="Oval 21"/>
              <p:cNvSpPr/>
              <p:nvPr/>
            </p:nvSpPr>
            <p:spPr>
              <a:xfrm>
                <a:off x="3216" y="2832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5081" name="Text Box 22"/>
              <p:cNvSpPr txBox="1"/>
              <p:nvPr/>
            </p:nvSpPr>
            <p:spPr>
              <a:xfrm>
                <a:off x="2928" y="2688"/>
                <a:ext cx="322" cy="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2" name="Text Box 23"/>
              <p:cNvSpPr txBox="1"/>
              <p:nvPr/>
            </p:nvSpPr>
            <p:spPr>
              <a:xfrm>
                <a:off x="2942" y="3504"/>
                <a:ext cx="322" cy="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3" name="Text Box 24"/>
              <p:cNvSpPr txBox="1"/>
              <p:nvPr/>
            </p:nvSpPr>
            <p:spPr>
              <a:xfrm>
                <a:off x="4608" y="2736"/>
                <a:ext cx="322" cy="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4" name="Oval 25"/>
              <p:cNvSpPr/>
              <p:nvPr/>
            </p:nvSpPr>
            <p:spPr>
              <a:xfrm>
                <a:off x="3216" y="364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5085" name="Oval 26"/>
              <p:cNvSpPr/>
              <p:nvPr/>
            </p:nvSpPr>
            <p:spPr>
              <a:xfrm>
                <a:off x="4464" y="364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5086" name="Oval 27"/>
              <p:cNvSpPr/>
              <p:nvPr/>
            </p:nvSpPr>
            <p:spPr>
              <a:xfrm>
                <a:off x="4464" y="2832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5087" name="Text Box 28"/>
              <p:cNvSpPr txBox="1"/>
              <p:nvPr/>
            </p:nvSpPr>
            <p:spPr>
              <a:xfrm>
                <a:off x="4608" y="3504"/>
                <a:ext cx="322" cy="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8" name="Line 29"/>
              <p:cNvSpPr/>
              <p:nvPr/>
            </p:nvSpPr>
            <p:spPr>
              <a:xfrm>
                <a:off x="3291" y="3024"/>
                <a:ext cx="0" cy="576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5089" name="Line 30"/>
              <p:cNvSpPr/>
              <p:nvPr/>
            </p:nvSpPr>
            <p:spPr>
              <a:xfrm>
                <a:off x="4539" y="3024"/>
                <a:ext cx="0" cy="576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5090" name="Text Box 31"/>
              <p:cNvSpPr txBox="1"/>
              <p:nvPr/>
            </p:nvSpPr>
            <p:spPr>
              <a:xfrm>
                <a:off x="3792" y="3840"/>
                <a:ext cx="322" cy="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91" name="Text Box 32"/>
              <p:cNvSpPr txBox="1"/>
              <p:nvPr/>
            </p:nvSpPr>
            <p:spPr>
              <a:xfrm>
                <a:off x="1152" y="3840"/>
                <a:ext cx="322" cy="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5063" name="Rectangle 33"/>
            <p:cNvSpPr/>
            <p:nvPr/>
          </p:nvSpPr>
          <p:spPr>
            <a:xfrm>
              <a:off x="144" y="2592"/>
              <a:ext cx="2298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 b="1" dirty="0">
                  <a:latin typeface="Century Gothic" panose="020B0502020202020204" pitchFamily="34" charset="0"/>
                </a:rPr>
                <a:t>例：如图点</a:t>
              </a:r>
              <a:r>
                <a:rPr lang="en-US" altLang="zh-CN" sz="2600" b="1" dirty="0">
                  <a:latin typeface="Century Gothic" panose="020B0502020202020204" pitchFamily="34" charset="0"/>
                </a:rPr>
                <a:t>s</a:t>
              </a:r>
              <a:r>
                <a:rPr lang="zh-CN" altLang="en-US" sz="2600" b="1" dirty="0">
                  <a:latin typeface="Century Gothic" panose="020B0502020202020204" pitchFamily="34" charset="0"/>
                </a:rPr>
                <a:t>就是割点。</a:t>
              </a:r>
              <a:endParaRPr lang="zh-CN" altLang="en-US" sz="2600" b="1" dirty="0"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路与回路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524000"/>
            <a:ext cx="8153400" cy="5334000"/>
          </a:xfrm>
          <a:ln/>
        </p:spPr>
        <p:txBody>
          <a:bodyPr vert="horz" wrap="square" lIns="91440" tIns="45720" rIns="91440" bIns="45720" anchor="t" anchorCtr="0"/>
          <a:p>
            <a:pPr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点连通度：</a:t>
            </a:r>
            <a:r>
              <a:rPr lang="zh-CN" altLang="en-US" sz="2600" b="1" dirty="0">
                <a:latin typeface="Times New Roman" panose="02020603050405020304" pitchFamily="18" charset="0"/>
              </a:rPr>
              <a:t>是为了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产生一个不连通图</a:t>
            </a:r>
            <a:r>
              <a:rPr lang="zh-CN" altLang="en-US" sz="2600" b="1" dirty="0">
                <a:latin typeface="Times New Roman" panose="02020603050405020304" pitchFamily="18" charset="0"/>
              </a:rPr>
              <a:t>需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要删去的点</a:t>
            </a:r>
            <a:r>
              <a:rPr lang="zh-CN" altLang="en-US" sz="2600" b="1" dirty="0">
                <a:latin typeface="Times New Roman" panose="02020603050405020304" pitchFamily="18" charset="0"/>
              </a:rPr>
              <a:t>的最少数目，也称为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连通度，记为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k(G)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  即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k(G)=min{|V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| | V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的点割集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} </a:t>
            </a:r>
            <a:r>
              <a:rPr lang="zh-CN" altLang="en-US" sz="2600" b="1" dirty="0">
                <a:latin typeface="Times New Roman" panose="02020603050405020304" pitchFamily="18" charset="0"/>
              </a:rPr>
              <a:t>称为图</a:t>
            </a:r>
            <a:r>
              <a:rPr lang="en-US" altLang="zh-CN" sz="2600" b="1" dirty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点连通度。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此处假设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不是完全图，或者说不含完全图为生成子图）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注释：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(1) </a:t>
            </a:r>
            <a:r>
              <a:rPr lang="zh-CN" altLang="en-US" sz="2600" b="1" dirty="0">
                <a:latin typeface="Times New Roman" panose="02020603050405020304" pitchFamily="18" charset="0"/>
              </a:rPr>
              <a:t>非连通图的连通度</a:t>
            </a:r>
            <a:r>
              <a:rPr lang="en-US" altLang="zh-CN" sz="2600" b="1" dirty="0">
                <a:latin typeface="Times New Roman" panose="02020603050405020304" pitchFamily="18" charset="0"/>
              </a:rPr>
              <a:t>k(G)=0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(2)</a:t>
            </a:r>
            <a:r>
              <a:rPr lang="zh-CN" altLang="en-US" sz="2600" b="1" dirty="0">
                <a:latin typeface="Times New Roman" panose="02020603050405020304" pitchFamily="18" charset="0"/>
              </a:rPr>
              <a:t>若图存在割点，则</a:t>
            </a:r>
            <a:r>
              <a:rPr lang="en-US" altLang="zh-CN" sz="2600" b="1" dirty="0">
                <a:latin typeface="Times New Roman" panose="02020603050405020304" pitchFamily="18" charset="0"/>
              </a:rPr>
              <a:t>k(G)=1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(3) </a:t>
            </a:r>
            <a:r>
              <a:rPr lang="zh-CN" altLang="en-US" sz="2600" b="1" dirty="0">
                <a:latin typeface="Times New Roman" panose="02020603050405020304" pitchFamily="18" charset="0"/>
              </a:rPr>
              <a:t>完全图</a:t>
            </a:r>
            <a:r>
              <a:rPr lang="en-US" altLang="zh-CN" sz="2600" b="1" dirty="0">
                <a:latin typeface="Times New Roman" panose="02020603050405020304" pitchFamily="18" charset="0"/>
              </a:rPr>
              <a:t>K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，定义 </a:t>
            </a:r>
            <a:r>
              <a:rPr lang="en-US" altLang="zh-CN" sz="2600" b="1" dirty="0">
                <a:latin typeface="Times New Roman" panose="02020603050405020304" pitchFamily="18" charset="0"/>
              </a:rPr>
              <a:t>k(K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</a:rPr>
              <a:t>)=n-1</a:t>
            </a:r>
            <a:endParaRPr lang="en-US" altLang="zh-CN" sz="2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路与回路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7108" name="Group 4"/>
          <p:cNvGrpSpPr/>
          <p:nvPr/>
        </p:nvGrpSpPr>
        <p:grpSpPr>
          <a:xfrm>
            <a:off x="479425" y="2438400"/>
            <a:ext cx="8359775" cy="2590800"/>
            <a:chOff x="302" y="2688"/>
            <a:chExt cx="5266" cy="1632"/>
          </a:xfrm>
        </p:grpSpPr>
        <p:sp>
          <p:nvSpPr>
            <p:cNvPr id="47110" name="Text Box 5"/>
            <p:cNvSpPr txBox="1"/>
            <p:nvPr/>
          </p:nvSpPr>
          <p:spPr>
            <a:xfrm>
              <a:off x="1550" y="3024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7111" name="Line 6"/>
            <p:cNvSpPr/>
            <p:nvPr/>
          </p:nvSpPr>
          <p:spPr>
            <a:xfrm flipH="1" flipV="1">
              <a:off x="734" y="3552"/>
              <a:ext cx="768" cy="2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12" name="Oval 7"/>
            <p:cNvSpPr/>
            <p:nvPr/>
          </p:nvSpPr>
          <p:spPr>
            <a:xfrm>
              <a:off x="1056" y="2976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7113" name="Text Box 8"/>
            <p:cNvSpPr txBox="1"/>
            <p:nvPr/>
          </p:nvSpPr>
          <p:spPr>
            <a:xfrm>
              <a:off x="926" y="2688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7114" name="Text Box 9"/>
            <p:cNvSpPr txBox="1"/>
            <p:nvPr/>
          </p:nvSpPr>
          <p:spPr>
            <a:xfrm>
              <a:off x="302" y="3408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7115" name="Text Box 10"/>
            <p:cNvSpPr txBox="1"/>
            <p:nvPr/>
          </p:nvSpPr>
          <p:spPr>
            <a:xfrm>
              <a:off x="912" y="4032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7116" name="Line 11"/>
            <p:cNvSpPr/>
            <p:nvPr/>
          </p:nvSpPr>
          <p:spPr>
            <a:xfrm flipH="1">
              <a:off x="720" y="3120"/>
              <a:ext cx="384" cy="38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17" name="Oval 12"/>
            <p:cNvSpPr/>
            <p:nvPr/>
          </p:nvSpPr>
          <p:spPr>
            <a:xfrm>
              <a:off x="576" y="3504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7118" name="Oval 13"/>
            <p:cNvSpPr/>
            <p:nvPr/>
          </p:nvSpPr>
          <p:spPr>
            <a:xfrm>
              <a:off x="960" y="3936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7119" name="Oval 14"/>
            <p:cNvSpPr/>
            <p:nvPr/>
          </p:nvSpPr>
          <p:spPr>
            <a:xfrm>
              <a:off x="1488" y="3264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7120" name="Oval 15"/>
            <p:cNvSpPr/>
            <p:nvPr/>
          </p:nvSpPr>
          <p:spPr>
            <a:xfrm>
              <a:off x="1440" y="3792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7121" name="Text Box 16"/>
            <p:cNvSpPr txBox="1"/>
            <p:nvPr/>
          </p:nvSpPr>
          <p:spPr>
            <a:xfrm>
              <a:off x="1550" y="3792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7122" name="Line 17"/>
            <p:cNvSpPr/>
            <p:nvPr/>
          </p:nvSpPr>
          <p:spPr>
            <a:xfrm flipH="1" flipV="1">
              <a:off x="624" y="3648"/>
              <a:ext cx="336" cy="3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23" name="Line 18"/>
            <p:cNvSpPr/>
            <p:nvPr/>
          </p:nvSpPr>
          <p:spPr>
            <a:xfrm flipH="1">
              <a:off x="1104" y="3888"/>
              <a:ext cx="336" cy="1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24" name="Text Box 19"/>
            <p:cNvSpPr txBox="1"/>
            <p:nvPr/>
          </p:nvSpPr>
          <p:spPr>
            <a:xfrm>
              <a:off x="3566" y="3024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7125" name="Oval 20"/>
            <p:cNvSpPr/>
            <p:nvPr/>
          </p:nvSpPr>
          <p:spPr>
            <a:xfrm>
              <a:off x="3072" y="2976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7126" name="Text Box 21"/>
            <p:cNvSpPr txBox="1"/>
            <p:nvPr/>
          </p:nvSpPr>
          <p:spPr>
            <a:xfrm>
              <a:off x="2942" y="2688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7127" name="Text Box 22"/>
            <p:cNvSpPr txBox="1"/>
            <p:nvPr/>
          </p:nvSpPr>
          <p:spPr>
            <a:xfrm>
              <a:off x="2928" y="4032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7128" name="Oval 23"/>
            <p:cNvSpPr/>
            <p:nvPr/>
          </p:nvSpPr>
          <p:spPr>
            <a:xfrm>
              <a:off x="2976" y="3936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7129" name="Oval 24"/>
            <p:cNvSpPr/>
            <p:nvPr/>
          </p:nvSpPr>
          <p:spPr>
            <a:xfrm>
              <a:off x="3504" y="3264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7130" name="Oval 25"/>
            <p:cNvSpPr/>
            <p:nvPr/>
          </p:nvSpPr>
          <p:spPr>
            <a:xfrm>
              <a:off x="3456" y="3792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7131" name="Text Box 26"/>
            <p:cNvSpPr txBox="1"/>
            <p:nvPr/>
          </p:nvSpPr>
          <p:spPr>
            <a:xfrm>
              <a:off x="3566" y="3792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7132" name="Line 27"/>
            <p:cNvSpPr/>
            <p:nvPr/>
          </p:nvSpPr>
          <p:spPr>
            <a:xfrm flipH="1">
              <a:off x="3120" y="3888"/>
              <a:ext cx="336" cy="1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33" name="Line 28"/>
            <p:cNvSpPr/>
            <p:nvPr/>
          </p:nvSpPr>
          <p:spPr>
            <a:xfrm flipH="1" flipV="1">
              <a:off x="1200" y="3072"/>
              <a:ext cx="336" cy="3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34" name="Line 29"/>
            <p:cNvSpPr/>
            <p:nvPr/>
          </p:nvSpPr>
          <p:spPr>
            <a:xfrm flipH="1" flipV="1">
              <a:off x="3216" y="3072"/>
              <a:ext cx="336" cy="3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35" name="Text Box 30"/>
            <p:cNvSpPr txBox="1"/>
            <p:nvPr/>
          </p:nvSpPr>
          <p:spPr>
            <a:xfrm>
              <a:off x="3888" y="3312"/>
              <a:ext cx="16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47109" name="Rectangle 32"/>
          <p:cNvSpPr/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例：</a:t>
            </a:r>
            <a:r>
              <a:rPr lang="en-US" altLang="zh-CN" sz="2600" b="1" dirty="0">
                <a:latin typeface="Times New Roman" panose="02020603050405020304" pitchFamily="18" charset="0"/>
              </a:rPr>
              <a:t>k(G)=1</a:t>
            </a:r>
            <a:endParaRPr lang="en-US" altLang="zh-CN" sz="2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路与回路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676400"/>
            <a:ext cx="8305800" cy="4114800"/>
          </a:xfrm>
          <a:ln/>
        </p:spPr>
        <p:txBody>
          <a:bodyPr vert="horz" wrap="square" lIns="91440" tIns="45720" rIns="91440" bIns="45720" anchor="t" anchorCtr="0"/>
          <a:p>
            <a:pPr marL="1049655" indent="-1049655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7-2.5</a:t>
            </a:r>
            <a:r>
              <a:rPr lang="en-US" altLang="zh-CN" sz="2600" b="1" dirty="0">
                <a:solidFill>
                  <a:srgbClr val="004C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</a:rPr>
              <a:t>设无向</a:t>
            </a:r>
            <a:r>
              <a:rPr lang="zh-CN" altLang="zh-CN" sz="2600" b="1" dirty="0">
                <a:latin typeface="Times New Roman" panose="02020603050405020304" pitchFamily="18" charset="0"/>
              </a:rPr>
              <a:t>图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</a:t>
            </a:r>
            <a:r>
              <a:rPr lang="en-US" altLang="zh-CN" sz="2600" b="1" dirty="0">
                <a:latin typeface="Times New Roman" panose="02020603050405020304" pitchFamily="18" charset="0"/>
              </a:rPr>
              <a:t>&lt;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dirty="0">
                <a:latin typeface="Times New Roman" panose="02020603050405020304" pitchFamily="18" charset="0"/>
              </a:rPr>
              <a:t>,E&gt;</a:t>
            </a:r>
            <a:r>
              <a:rPr lang="zh-CN" altLang="zh-CN" sz="2600" b="1" dirty="0">
                <a:latin typeface="Times New Roman" panose="02020603050405020304" pitchFamily="18" charset="0"/>
              </a:rPr>
              <a:t>是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连通图</a:t>
            </a:r>
            <a:r>
              <a:rPr lang="zh-CN" altLang="en-US" sz="2600" b="1" dirty="0"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若有边集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，使图</a:t>
            </a:r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中删除了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的所有边后</a:t>
            </a:r>
            <a:r>
              <a:rPr lang="zh-CN" altLang="zh-CN" sz="2600" b="1" dirty="0">
                <a:latin typeface="Times New Roman" panose="02020603050405020304" pitchFamily="18" charset="0"/>
              </a:rPr>
              <a:t>，所得到的子图是不连通图，而删除了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</a:rPr>
              <a:t>的任何真子集后，所得到的子图仍是连通图，则称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宋体" panose="02010600030101010101" pitchFamily="2" charset="-122"/>
              </a:rPr>
              <a:t>的一个</a:t>
            </a:r>
            <a:r>
              <a:rPr lang="zh-CN" altLang="en-US" sz="26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边割集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若某一条边就构成一个边割集，则称该边为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割边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或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桥</a:t>
            </a:r>
            <a:r>
              <a:rPr lang="zh-CN" altLang="zh-CN" sz="2600" b="1" dirty="0">
                <a:latin typeface="Times New Roman" panose="02020603050405020304" pitchFamily="18" charset="0"/>
              </a:rPr>
              <a:t>。</a:t>
            </a:r>
            <a:endParaRPr lang="zh-CN" altLang="zh-CN" sz="2600" b="1" dirty="0">
              <a:latin typeface="Times New Roman" panose="02020603050405020304" pitchFamily="18" charset="0"/>
            </a:endParaRPr>
          </a:p>
          <a:p>
            <a:pPr marL="1049655" indent="-104965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6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600" b="1" dirty="0">
                <a:latin typeface="Times New Roman" panose="02020603050405020304" pitchFamily="18" charset="0"/>
              </a:rPr>
              <a:t>      </a:t>
            </a:r>
            <a:r>
              <a:rPr lang="zh-CN" altLang="zh-CN" sz="2600" b="1" dirty="0">
                <a:latin typeface="Times New Roman" panose="02020603050405020304" pitchFamily="18" charset="0"/>
              </a:rPr>
              <a:t>割边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zh-CN" sz="2600" b="1" dirty="0">
                <a:latin typeface="Times New Roman" panose="02020603050405020304" pitchFamily="18" charset="0"/>
              </a:rPr>
              <a:t>使图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zh-CN" sz="2600" b="1" dirty="0">
                <a:latin typeface="Times New Roman" panose="02020603050405020304" pitchFamily="18" charset="0"/>
              </a:rPr>
              <a:t>满足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W(G-e)&gt;W(G)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1049655" indent="-1049655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路与回路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001000" cy="45720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边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连通度：</a:t>
            </a:r>
            <a:r>
              <a:rPr lang="zh-CN" altLang="zh-CN" sz="2600" b="1" dirty="0">
                <a:latin typeface="Times New Roman" panose="02020603050405020304" pitchFamily="18" charset="0"/>
              </a:rPr>
              <a:t>边连通度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  <a:r>
              <a:rPr lang="zh-CN" altLang="zh-CN" sz="2600" b="1" dirty="0">
                <a:latin typeface="Times New Roman" panose="02020603050405020304" pitchFamily="18" charset="0"/>
              </a:rPr>
              <a:t>是为了产生一个不连通图需要删去的边的最少数目。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   </a:t>
            </a:r>
            <a:r>
              <a:rPr lang="zh-CN" altLang="zh-CN" sz="2600" b="1" dirty="0">
                <a:latin typeface="Times New Roman" panose="02020603050405020304" pitchFamily="18" charset="0"/>
              </a:rPr>
              <a:t>非平凡图的边连通度为</a:t>
            </a:r>
            <a:r>
              <a:rPr lang="zh-CN" altLang="en-US" sz="2600" b="1" dirty="0">
                <a:latin typeface="Times New Roman" panose="02020603050405020304" pitchFamily="18" charset="0"/>
              </a:rPr>
              <a:t> 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</a:t>
            </a:r>
            <a:r>
              <a:rPr lang="zh-CN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(G)=min{ |E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| E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的边割集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注释：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(1)</a:t>
            </a:r>
            <a:r>
              <a:rPr lang="zh-CN" altLang="en-US" sz="2600" b="1" dirty="0">
                <a:latin typeface="Times New Roman" panose="02020603050405020304" pitchFamily="18" charset="0"/>
              </a:rPr>
              <a:t>若</a:t>
            </a:r>
            <a:r>
              <a:rPr lang="en-US" altLang="zh-CN" sz="2600" b="1" dirty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是平凡图，则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600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规定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(G)=0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fontAlgn="ctr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(2)</a:t>
            </a:r>
            <a:r>
              <a:rPr lang="zh-CN" altLang="en-US" sz="2600" b="1" dirty="0">
                <a:latin typeface="Times New Roman" panose="02020603050405020304" pitchFamily="18" charset="0"/>
              </a:rPr>
              <a:t>若</a:t>
            </a:r>
            <a:r>
              <a:rPr lang="en-US" altLang="zh-CN" sz="2600" b="1" dirty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存在割边，则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(G)=1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 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fontAlgn="ctr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(3)</a:t>
            </a:r>
            <a:r>
              <a:rPr lang="zh-CN" altLang="en-US" sz="2600" b="1" dirty="0">
                <a:latin typeface="Times New Roman" panose="02020603050405020304" pitchFamily="18" charset="0"/>
              </a:rPr>
              <a:t>非连通图的边连通度为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600" b="1" dirty="0">
                <a:latin typeface="Times New Roman" panose="02020603050405020304" pitchFamily="18" charset="0"/>
              </a:rPr>
              <a:t>(G)=0</a:t>
            </a:r>
            <a:endParaRPr lang="en-US" altLang="zh-CN" sz="2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路与回路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524000"/>
            <a:ext cx="8229600" cy="2209800"/>
          </a:xfrm>
          <a:ln/>
        </p:spPr>
        <p:txBody>
          <a:bodyPr vert="horz" wrap="square" lIns="91440" tIns="45720" rIns="91440" bIns="45720" anchor="t" anchorCtr="0"/>
          <a:p>
            <a:pPr marL="0" indent="0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点连通度</a:t>
            </a:r>
            <a:r>
              <a:rPr lang="en-US" altLang="zh-CN" sz="2600" b="1" dirty="0">
                <a:latin typeface="Times New Roman" panose="02020603050405020304" pitchFamily="18" charset="0"/>
              </a:rPr>
              <a:t>k(G) </a:t>
            </a:r>
            <a:r>
              <a:rPr lang="zh-CN" altLang="en-US" sz="2600" b="1" dirty="0">
                <a:latin typeface="Times New Roman" panose="02020603050405020304" pitchFamily="18" charset="0"/>
              </a:rPr>
              <a:t>、边连通度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600" b="1" dirty="0">
                <a:latin typeface="Times New Roman" panose="02020603050405020304" pitchFamily="18" charset="0"/>
              </a:rPr>
              <a:t>(G)</a:t>
            </a:r>
            <a:r>
              <a:rPr lang="zh-CN" altLang="en-US" sz="2600" b="1" dirty="0">
                <a:latin typeface="Times New Roman" panose="02020603050405020304" pitchFamily="18" charset="0"/>
              </a:rPr>
              <a:t>和图的最小度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600" b="1" dirty="0">
                <a:latin typeface="Times New Roman" panose="02020603050405020304" pitchFamily="18" charset="0"/>
              </a:rPr>
              <a:t>(G)</a:t>
            </a:r>
            <a:r>
              <a:rPr lang="zh-CN" altLang="en-US" sz="2600" b="1" dirty="0">
                <a:latin typeface="Times New Roman" panose="02020603050405020304" pitchFamily="18" charset="0"/>
              </a:rPr>
              <a:t>之间的关系。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0" indent="0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图的最小度：</a:t>
            </a:r>
            <a:r>
              <a:rPr lang="en-US" altLang="zh-CN" sz="2600" b="1" dirty="0">
                <a:latin typeface="Times New Roman" panose="02020603050405020304" pitchFamily="18" charset="0"/>
              </a:rPr>
              <a:t>δ(G)=min{deg(v)| v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</a:rPr>
              <a:t>V}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0" indent="0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7-2.2</a:t>
            </a:r>
            <a:r>
              <a:rPr lang="en-US" altLang="zh-CN" sz="2600" b="1" dirty="0">
                <a:solidFill>
                  <a:srgbClr val="004C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b="1" dirty="0">
                <a:latin typeface="Times New Roman" panose="02020603050405020304" pitchFamily="18" charset="0"/>
              </a:rPr>
              <a:t>对于任何一个</a:t>
            </a:r>
            <a:r>
              <a:rPr lang="zh-CN" altLang="zh-CN" sz="2600" b="1" dirty="0">
                <a:latin typeface="Times New Roman" panose="02020603050405020304" pitchFamily="18" charset="0"/>
              </a:rPr>
              <a:t>图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，有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k(G)≤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≤δ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  <a:r>
              <a:rPr lang="zh-CN" altLang="en-US" sz="2600" b="1" dirty="0">
                <a:latin typeface="Times New Roman" panose="02020603050405020304" pitchFamily="18" charset="0"/>
                <a:sym typeface="Wingdings 2" panose="05020102010507070707" pitchFamily="18" charset="2"/>
              </a:rPr>
              <a:t>。</a:t>
            </a:r>
            <a:endParaRPr lang="zh-CN" altLang="en-US" sz="2600" dirty="0">
              <a:latin typeface="Times New Roman" panose="02020603050405020304" pitchFamily="18" charset="0"/>
            </a:endParaRPr>
          </a:p>
        </p:txBody>
      </p:sp>
      <p:grpSp>
        <p:nvGrpSpPr>
          <p:cNvPr id="46109" name="Group 29"/>
          <p:cNvGrpSpPr/>
          <p:nvPr/>
        </p:nvGrpSpPr>
        <p:grpSpPr>
          <a:xfrm>
            <a:off x="457200" y="3581400"/>
            <a:ext cx="3282950" cy="3084513"/>
            <a:chOff x="288" y="2256"/>
            <a:chExt cx="2068" cy="1943"/>
          </a:xfrm>
        </p:grpSpPr>
        <p:grpSp>
          <p:nvGrpSpPr>
            <p:cNvPr id="50183" name="Group 4"/>
            <p:cNvGrpSpPr/>
            <p:nvPr/>
          </p:nvGrpSpPr>
          <p:grpSpPr>
            <a:xfrm>
              <a:off x="480" y="2256"/>
              <a:ext cx="1876" cy="1943"/>
              <a:chOff x="192" y="2112"/>
              <a:chExt cx="1876" cy="1943"/>
            </a:xfrm>
          </p:grpSpPr>
          <p:sp>
            <p:nvSpPr>
              <p:cNvPr id="50185" name="Text Box 5"/>
              <p:cNvSpPr txBox="1"/>
              <p:nvPr/>
            </p:nvSpPr>
            <p:spPr>
              <a:xfrm>
                <a:off x="693" y="2186"/>
                <a:ext cx="28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3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50186" name="Group 6"/>
              <p:cNvGrpSpPr/>
              <p:nvPr/>
            </p:nvGrpSpPr>
            <p:grpSpPr>
              <a:xfrm>
                <a:off x="192" y="2112"/>
                <a:ext cx="1876" cy="1943"/>
                <a:chOff x="96" y="2186"/>
                <a:chExt cx="1876" cy="1943"/>
              </a:xfrm>
            </p:grpSpPr>
            <p:sp>
              <p:nvSpPr>
                <p:cNvPr id="50187" name="Oval 7"/>
                <p:cNvSpPr/>
                <p:nvPr/>
              </p:nvSpPr>
              <p:spPr>
                <a:xfrm>
                  <a:off x="808" y="2453"/>
                  <a:ext cx="128" cy="133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50188" name="Text Box 8"/>
                <p:cNvSpPr txBox="1"/>
                <p:nvPr/>
              </p:nvSpPr>
              <p:spPr>
                <a:xfrm>
                  <a:off x="96" y="2896"/>
                  <a:ext cx="28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v</a:t>
                  </a:r>
                  <a:r>
                    <a:rPr lang="en-US" altLang="zh-CN" sz="2400" b="1" baseline="-25000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0189" name="Oval 9"/>
                <p:cNvSpPr/>
                <p:nvPr/>
              </p:nvSpPr>
              <p:spPr>
                <a:xfrm>
                  <a:off x="339" y="2985"/>
                  <a:ext cx="128" cy="133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50190" name="Text Box 10"/>
                <p:cNvSpPr txBox="1"/>
                <p:nvPr/>
              </p:nvSpPr>
              <p:spPr>
                <a:xfrm>
                  <a:off x="566" y="3607"/>
                  <a:ext cx="28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v</a:t>
                  </a:r>
                  <a:r>
                    <a:rPr lang="en-US" altLang="zh-CN" sz="2400" b="1" baseline="-25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0191" name="Oval 11"/>
                <p:cNvSpPr/>
                <p:nvPr/>
              </p:nvSpPr>
              <p:spPr>
                <a:xfrm>
                  <a:off x="608" y="3518"/>
                  <a:ext cx="128" cy="133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50192" name="Text Box 12"/>
                <p:cNvSpPr txBox="1"/>
                <p:nvPr/>
              </p:nvSpPr>
              <p:spPr>
                <a:xfrm>
                  <a:off x="1686" y="2186"/>
                  <a:ext cx="28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v</a:t>
                  </a:r>
                  <a:r>
                    <a:rPr lang="en-US" altLang="zh-CN" sz="2400" b="1" baseline="-250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0193" name="Oval 13"/>
                <p:cNvSpPr/>
                <p:nvPr/>
              </p:nvSpPr>
              <p:spPr>
                <a:xfrm>
                  <a:off x="1631" y="2408"/>
                  <a:ext cx="128" cy="133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50194" name="Oval 14"/>
                <p:cNvSpPr/>
                <p:nvPr/>
              </p:nvSpPr>
              <p:spPr>
                <a:xfrm>
                  <a:off x="1375" y="2985"/>
                  <a:ext cx="128" cy="133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50195" name="Text Box 15"/>
                <p:cNvSpPr txBox="1"/>
                <p:nvPr/>
              </p:nvSpPr>
              <p:spPr>
                <a:xfrm>
                  <a:off x="1473" y="2985"/>
                  <a:ext cx="28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v</a:t>
                  </a:r>
                  <a:r>
                    <a:rPr lang="en-US" altLang="zh-CN" sz="2400" b="1" baseline="-250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0196" name="Text Box 16"/>
                <p:cNvSpPr txBox="1"/>
                <p:nvPr/>
              </p:nvSpPr>
              <p:spPr>
                <a:xfrm>
                  <a:off x="768" y="3840"/>
                  <a:ext cx="285" cy="2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zh-CN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0197" name="Text Box 17"/>
                <p:cNvSpPr txBox="1"/>
                <p:nvPr/>
              </p:nvSpPr>
              <p:spPr>
                <a:xfrm>
                  <a:off x="1034" y="3607"/>
                  <a:ext cx="28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v</a:t>
                  </a:r>
                  <a:r>
                    <a:rPr lang="en-US" altLang="zh-CN" sz="2400" b="1" baseline="-25000" dirty="0">
                      <a:latin typeface="Times New Roman" panose="02020603050405020304" pitchFamily="18" charset="0"/>
                    </a:rPr>
                    <a:t>5</a:t>
                  </a:r>
                  <a:endParaRPr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0198" name="Oval 18"/>
                <p:cNvSpPr/>
                <p:nvPr/>
              </p:nvSpPr>
              <p:spPr>
                <a:xfrm>
                  <a:off x="1077" y="3518"/>
                  <a:ext cx="128" cy="133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50199" name="Line 19"/>
                <p:cNvSpPr/>
                <p:nvPr/>
              </p:nvSpPr>
              <p:spPr>
                <a:xfrm flipH="1">
                  <a:off x="437" y="2586"/>
                  <a:ext cx="384" cy="399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0200" name="Line 20"/>
                <p:cNvSpPr/>
                <p:nvPr/>
              </p:nvSpPr>
              <p:spPr>
                <a:xfrm>
                  <a:off x="394" y="3118"/>
                  <a:ext cx="256" cy="40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0201" name="Line 21"/>
                <p:cNvSpPr/>
                <p:nvPr/>
              </p:nvSpPr>
              <p:spPr>
                <a:xfrm>
                  <a:off x="736" y="3607"/>
                  <a:ext cx="341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0202" name="Line 22"/>
                <p:cNvSpPr/>
                <p:nvPr/>
              </p:nvSpPr>
              <p:spPr>
                <a:xfrm flipV="1">
                  <a:off x="1205" y="3118"/>
                  <a:ext cx="213" cy="4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0203" name="Line 23"/>
                <p:cNvSpPr/>
                <p:nvPr/>
              </p:nvSpPr>
              <p:spPr>
                <a:xfrm flipV="1">
                  <a:off x="1503" y="2541"/>
                  <a:ext cx="171" cy="44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0204" name="Line 24"/>
                <p:cNvSpPr/>
                <p:nvPr/>
              </p:nvSpPr>
              <p:spPr>
                <a:xfrm>
                  <a:off x="906" y="2586"/>
                  <a:ext cx="512" cy="399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0205" name="Line 25"/>
                <p:cNvSpPr/>
                <p:nvPr/>
              </p:nvSpPr>
              <p:spPr>
                <a:xfrm flipH="1">
                  <a:off x="693" y="2586"/>
                  <a:ext cx="170" cy="93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0206" name="Line 26"/>
                <p:cNvSpPr/>
                <p:nvPr/>
              </p:nvSpPr>
              <p:spPr>
                <a:xfrm>
                  <a:off x="906" y="2586"/>
                  <a:ext cx="213" cy="93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0207" name="Text Box 27"/>
                <p:cNvSpPr txBox="1"/>
                <p:nvPr/>
              </p:nvSpPr>
              <p:spPr>
                <a:xfrm>
                  <a:off x="1344" y="2592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zh-CN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0184" name="Text Box 28"/>
            <p:cNvSpPr txBox="1"/>
            <p:nvPr/>
          </p:nvSpPr>
          <p:spPr>
            <a:xfrm>
              <a:off x="288" y="2400"/>
              <a:ext cx="672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600" b="1" dirty="0"/>
                <a:t>例：</a:t>
              </a:r>
              <a:endParaRPr lang="zh-CN" altLang="en-US" sz="2600" b="1" dirty="0"/>
            </a:p>
          </p:txBody>
        </p:sp>
      </p:grpSp>
      <p:sp>
        <p:nvSpPr>
          <p:cNvPr id="46110" name="Rectangle 30"/>
          <p:cNvSpPr/>
          <p:nvPr/>
        </p:nvSpPr>
        <p:spPr>
          <a:xfrm>
            <a:off x="4038600" y="4470400"/>
            <a:ext cx="3867150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k(G)=1</a:t>
            </a:r>
            <a:r>
              <a:rPr lang="zh-CN" altLang="en-US" sz="2600" b="1" dirty="0"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600" b="1" dirty="0">
                <a:latin typeface="Times New Roman" panose="02020603050405020304" pitchFamily="18" charset="0"/>
              </a:rPr>
              <a:t>(G)=1</a:t>
            </a:r>
            <a:r>
              <a:rPr lang="zh-CN" altLang="en-US" sz="2600" b="1" dirty="0"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600" b="1" dirty="0">
                <a:latin typeface="Times New Roman" panose="02020603050405020304" pitchFamily="18" charset="0"/>
              </a:rPr>
              <a:t>(G)=1</a:t>
            </a:r>
            <a:endParaRPr lang="en-US" altLang="zh-CN" sz="2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7-2.2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证明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03" name="内容占位符 2"/>
          <p:cNvSpPr>
            <a:spLocks noGrp="1"/>
          </p:cNvSpPr>
          <p:nvPr>
            <p:ph idx="1" hasCustomPrompt="1"/>
          </p:nvPr>
        </p:nvSpPr>
        <p:spPr>
          <a:xfrm>
            <a:off x="611188" y="1557338"/>
            <a:ext cx="7772400" cy="4772025"/>
          </a:xfrm>
          <a:ln/>
        </p:spPr>
        <p:txBody>
          <a:bodyPr vert="horz" wrap="square" lIns="91440" tIns="45720" rIns="91440" bIns="45720" anchor="t" anchorCtr="0"/>
          <a:p>
            <a:pPr font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z="2600" b="1" dirty="0">
                <a:latin typeface="Times New Roman" panose="02020603050405020304" pitchFamily="18" charset="0"/>
              </a:rPr>
              <a:t>若</a:t>
            </a:r>
            <a:r>
              <a:rPr lang="en-US" altLang="zh-CN" sz="2600" b="1" dirty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不连通，则</a:t>
            </a:r>
            <a:r>
              <a:rPr lang="en-US" altLang="zh-CN" sz="2600" b="1" dirty="0">
                <a:latin typeface="Times New Roman" panose="02020603050405020304" pitchFamily="18" charset="0"/>
              </a:rPr>
              <a:t>k(G)=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600" b="1" dirty="0">
                <a:latin typeface="Times New Roman" panose="02020603050405020304" pitchFamily="18" charset="0"/>
              </a:rPr>
              <a:t>(G)=0</a:t>
            </a:r>
            <a:r>
              <a:rPr lang="zh-CN" altLang="en-US" sz="2600" b="1" dirty="0">
                <a:latin typeface="Times New Roman" panose="02020603050405020304" pitchFamily="18" charset="0"/>
              </a:rPr>
              <a:t>，故上式成立。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font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若</a:t>
            </a:r>
            <a:r>
              <a:rPr lang="en-US" altLang="zh-CN" sz="2600" b="1" dirty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连通，</a:t>
            </a:r>
            <a:r>
              <a:rPr lang="zh-CN" altLang="zh-CN" sz="2600" b="1" dirty="0">
                <a:latin typeface="Times New Roman" panose="02020603050405020304" pitchFamily="18" charset="0"/>
                <a:sym typeface="Wingdings 2" panose="05020102010507070707" pitchFamily="18" charset="2"/>
              </a:rPr>
              <a:t>可分两步证明上式也成立：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font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</a:rPr>
              <a:t>1)</a:t>
            </a:r>
            <a:r>
              <a:rPr lang="zh-CN" altLang="en-US" sz="2600" b="1" dirty="0">
                <a:latin typeface="Times New Roman" panose="02020603050405020304" pitchFamily="18" charset="0"/>
              </a:rPr>
              <a:t>先证明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600" b="1" dirty="0">
                <a:latin typeface="Times New Roman" panose="02020603050405020304" pitchFamily="18" charset="0"/>
              </a:rPr>
              <a:t>(G)≤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600" b="1" dirty="0">
                <a:latin typeface="Times New Roman" panose="02020603050405020304" pitchFamily="18" charset="0"/>
              </a:rPr>
              <a:t>(G)</a:t>
            </a:r>
            <a:r>
              <a:rPr lang="zh-CN" altLang="en-US" sz="2600" b="1" dirty="0">
                <a:latin typeface="Times New Roman" panose="02020603050405020304" pitchFamily="18" charset="0"/>
              </a:rPr>
              <a:t>：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font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   如果</a:t>
            </a:r>
            <a:r>
              <a:rPr lang="en-US" altLang="zh-CN" sz="2600" b="1" dirty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是平凡图，则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600" b="1" dirty="0">
                <a:latin typeface="Times New Roman" panose="02020603050405020304" pitchFamily="18" charset="0"/>
              </a:rPr>
              <a:t>(G)=0≤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600" b="1" dirty="0">
                <a:latin typeface="Times New Roman" panose="02020603050405020304" pitchFamily="18" charset="0"/>
              </a:rPr>
              <a:t>(G)</a:t>
            </a:r>
            <a:r>
              <a:rPr lang="zh-CN" altLang="en-US" sz="2600" b="1" dirty="0">
                <a:latin typeface="Times New Roman" panose="02020603050405020304" pitchFamily="18" charset="0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font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    若</a:t>
            </a:r>
            <a:r>
              <a:rPr lang="en-US" altLang="zh-CN" sz="2600" b="1" dirty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是非平凡图，则因每一结点的所有关联边必含一个边割集，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zh-CN" altLang="en-US" sz="2600" b="1" dirty="0">
                <a:latin typeface="Times New Roman" panose="02020603050405020304" pitchFamily="18" charset="0"/>
              </a:rPr>
              <a:t>因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600" b="1" dirty="0">
                <a:latin typeface="Times New Roman" panose="02020603050405020304" pitchFamily="18" charset="0"/>
              </a:rPr>
              <a:t>(G)=min{deg(v)|v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</a:rPr>
              <a:t>V}</a:t>
            </a:r>
            <a:r>
              <a:rPr lang="zh-CN" altLang="en-US" sz="2600" b="1" dirty="0">
                <a:latin typeface="Times New Roman" panose="02020603050405020304" pitchFamily="18" charset="0"/>
              </a:rPr>
              <a:t>，设</a:t>
            </a:r>
            <a:r>
              <a:rPr lang="en-US" altLang="zh-CN" sz="2600" b="1" dirty="0">
                <a:latin typeface="Times New Roman" panose="02020603050405020304" pitchFamily="18" charset="0"/>
              </a:rPr>
              <a:t>u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zh-CN" altLang="en-US" sz="2600" b="1" dirty="0">
                <a:latin typeface="Times New Roman" panose="02020603050405020304" pitchFamily="18" charset="0"/>
              </a:rPr>
              <a:t>使的</a:t>
            </a:r>
            <a:r>
              <a:rPr lang="en-US" altLang="zh-CN" sz="2600" b="1" dirty="0">
                <a:latin typeface="Times New Roman" panose="02020603050405020304" pitchFamily="18" charset="0"/>
              </a:rPr>
              <a:t>deg(u)=δ(G)</a:t>
            </a:r>
            <a:r>
              <a:rPr lang="zh-CN" altLang="en-US" sz="2600" b="1" dirty="0">
                <a:latin typeface="Times New Roman" panose="02020603050405020304" pitchFamily="18" charset="0"/>
              </a:rPr>
              <a:t>，与</a:t>
            </a:r>
            <a:r>
              <a:rPr lang="en-US" altLang="zh-CN" sz="2600" b="1" dirty="0">
                <a:latin typeface="Times New Roman" panose="02020603050405020304" pitchFamily="18" charset="0"/>
              </a:rPr>
              <a:t>u</a:t>
            </a:r>
            <a:r>
              <a:rPr lang="zh-CN" altLang="en-US" sz="2600" b="1" dirty="0">
                <a:latin typeface="Times New Roman" panose="02020603050405020304" pitchFamily="18" charset="0"/>
              </a:rPr>
              <a:t>相关联的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sz="2600" b="1" dirty="0">
                <a:latin typeface="Times New Roman" panose="02020603050405020304" pitchFamily="18" charset="0"/>
              </a:rPr>
              <a:t>条边必包含一个边割集，至少这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sz="2600" b="1" dirty="0">
                <a:latin typeface="Times New Roman" panose="02020603050405020304" pitchFamily="18" charset="0"/>
              </a:rPr>
              <a:t>条边删除使图不连通。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font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   </a:t>
            </a:r>
            <a:r>
              <a:rPr lang="zh-CN" altLang="en-US" sz="2600" b="1" dirty="0">
                <a:latin typeface="Times New Roman" panose="02020603050405020304" pitchFamily="18" charset="0"/>
              </a:rPr>
              <a:t>故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600" b="1" dirty="0">
                <a:latin typeface="Times New Roman" panose="02020603050405020304" pitchFamily="18" charset="0"/>
              </a:rPr>
              <a:t>(G)≤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600" b="1" dirty="0">
                <a:latin typeface="Times New Roman" panose="02020603050405020304" pitchFamily="18" charset="0"/>
              </a:rPr>
              <a:t>(G)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7-2.2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证明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95288" y="1557338"/>
            <a:ext cx="8353425" cy="4772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ctr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再证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k(G)≤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(G)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ctr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(a)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设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(G)=1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，即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有一割边，显然这时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k(G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)=1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上式成立。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ctr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(b)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设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(G)≥2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，则必可删去某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(G)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条边，使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不连通，而删去其中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(G)-1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条边，它仍是连通的，且有一条桥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e=(u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。对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(G)-1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条边中的每一条边都选取一个不同于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的端点，把这些端点删去则必至少删去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(G)-1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条边。若这样产生的图是不连通的，则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k(G)≤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(G)-1&lt;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(G)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，若这样产生的图是连通的，则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仍是桥，此时再删去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或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就必产生一个不连通图，故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k(G)≤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(G)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。由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得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k(G)≤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(G)≤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(G)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ctr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路与回路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例：</a:t>
            </a:r>
            <a:r>
              <a:rPr lang="en-US" altLang="zh-CN" sz="2600" b="1" dirty="0">
                <a:latin typeface="Times New Roman" panose="02020603050405020304" pitchFamily="18" charset="0"/>
              </a:rPr>
              <a:t>k(G)=1</a:t>
            </a:r>
            <a:r>
              <a:rPr lang="zh-CN" altLang="en-US" sz="2600" b="1" dirty="0"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600" b="1" dirty="0">
                <a:latin typeface="Times New Roman" panose="02020603050405020304" pitchFamily="18" charset="0"/>
              </a:rPr>
              <a:t>(G)=2</a:t>
            </a:r>
            <a:r>
              <a:rPr lang="zh-CN" altLang="en-US" sz="2600" b="1" dirty="0"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600" b="1" dirty="0">
                <a:latin typeface="Times New Roman" panose="02020603050405020304" pitchFamily="18" charset="0"/>
              </a:rPr>
              <a:t>(G)=2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zh-CN" sz="2600" b="1" dirty="0">
              <a:latin typeface="Times New Roman" panose="02020603050405020304" pitchFamily="18" charset="0"/>
            </a:endParaRPr>
          </a:p>
        </p:txBody>
      </p:sp>
      <p:grpSp>
        <p:nvGrpSpPr>
          <p:cNvPr id="53253" name="Group 63"/>
          <p:cNvGrpSpPr/>
          <p:nvPr/>
        </p:nvGrpSpPr>
        <p:grpSpPr>
          <a:xfrm>
            <a:off x="1981200" y="2209800"/>
            <a:ext cx="3154363" cy="1624013"/>
            <a:chOff x="1229" y="1632"/>
            <a:chExt cx="1987" cy="1023"/>
          </a:xfrm>
        </p:grpSpPr>
        <p:sp>
          <p:nvSpPr>
            <p:cNvPr id="53256" name="Text Box 34"/>
            <p:cNvSpPr txBox="1"/>
            <p:nvPr/>
          </p:nvSpPr>
          <p:spPr>
            <a:xfrm>
              <a:off x="2053" y="1934"/>
              <a:ext cx="3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s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3257" name="Oval 35"/>
            <p:cNvSpPr/>
            <p:nvPr/>
          </p:nvSpPr>
          <p:spPr>
            <a:xfrm>
              <a:off x="1515" y="1762"/>
              <a:ext cx="143" cy="129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53258" name="Text Box 36"/>
            <p:cNvSpPr txBox="1"/>
            <p:nvPr/>
          </p:nvSpPr>
          <p:spPr>
            <a:xfrm>
              <a:off x="1229" y="1632"/>
              <a:ext cx="3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a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3259" name="Text Box 37"/>
            <p:cNvSpPr txBox="1"/>
            <p:nvPr/>
          </p:nvSpPr>
          <p:spPr>
            <a:xfrm>
              <a:off x="1243" y="2367"/>
              <a:ext cx="3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b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3260" name="Text Box 38"/>
            <p:cNvSpPr txBox="1"/>
            <p:nvPr/>
          </p:nvSpPr>
          <p:spPr>
            <a:xfrm>
              <a:off x="2897" y="1675"/>
              <a:ext cx="3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3261" name="Oval 39"/>
            <p:cNvSpPr/>
            <p:nvPr/>
          </p:nvSpPr>
          <p:spPr>
            <a:xfrm>
              <a:off x="1515" y="2496"/>
              <a:ext cx="143" cy="13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53262" name="Oval 40"/>
            <p:cNvSpPr/>
            <p:nvPr/>
          </p:nvSpPr>
          <p:spPr>
            <a:xfrm>
              <a:off x="2754" y="2496"/>
              <a:ext cx="143" cy="13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53263" name="Oval 41"/>
            <p:cNvSpPr/>
            <p:nvPr/>
          </p:nvSpPr>
          <p:spPr>
            <a:xfrm>
              <a:off x="2134" y="2194"/>
              <a:ext cx="143" cy="129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53264" name="Oval 42"/>
            <p:cNvSpPr/>
            <p:nvPr/>
          </p:nvSpPr>
          <p:spPr>
            <a:xfrm>
              <a:off x="2754" y="1762"/>
              <a:ext cx="143" cy="129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53265" name="Text Box 43"/>
            <p:cNvSpPr txBox="1"/>
            <p:nvPr/>
          </p:nvSpPr>
          <p:spPr>
            <a:xfrm>
              <a:off x="2897" y="2367"/>
              <a:ext cx="3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d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3266" name="Line 44"/>
            <p:cNvSpPr/>
            <p:nvPr/>
          </p:nvSpPr>
          <p:spPr>
            <a:xfrm>
              <a:off x="1589" y="1934"/>
              <a:ext cx="0" cy="519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67" name="Line 45"/>
            <p:cNvSpPr/>
            <p:nvPr/>
          </p:nvSpPr>
          <p:spPr>
            <a:xfrm>
              <a:off x="2828" y="1934"/>
              <a:ext cx="0" cy="519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68" name="Line 46"/>
            <p:cNvSpPr/>
            <p:nvPr/>
          </p:nvSpPr>
          <p:spPr>
            <a:xfrm>
              <a:off x="1658" y="1891"/>
              <a:ext cx="476" cy="303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69" name="Line 47"/>
            <p:cNvSpPr/>
            <p:nvPr/>
          </p:nvSpPr>
          <p:spPr>
            <a:xfrm>
              <a:off x="2277" y="2280"/>
              <a:ext cx="477" cy="259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70" name="Line 48"/>
            <p:cNvSpPr/>
            <p:nvPr/>
          </p:nvSpPr>
          <p:spPr>
            <a:xfrm flipV="1">
              <a:off x="1658" y="2280"/>
              <a:ext cx="476" cy="216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71" name="Line 49"/>
            <p:cNvSpPr/>
            <p:nvPr/>
          </p:nvSpPr>
          <p:spPr>
            <a:xfrm flipV="1">
              <a:off x="2277" y="1891"/>
              <a:ext cx="477" cy="303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47168" name="Rectangle 64"/>
          <p:cNvSpPr/>
          <p:nvPr/>
        </p:nvSpPr>
        <p:spPr>
          <a:xfrm>
            <a:off x="381000" y="4267200"/>
            <a:ext cx="8153400" cy="160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338580" lvl="0" indent="-133858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7-2.3</a:t>
            </a:r>
            <a:r>
              <a:rPr lang="en-US" altLang="zh-CN" sz="2600" b="1" dirty="0">
                <a:solidFill>
                  <a:srgbClr val="004C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b="1" dirty="0">
                <a:latin typeface="Times New Roman" panose="02020603050405020304" pitchFamily="18" charset="0"/>
              </a:rPr>
              <a:t>一个连通</a:t>
            </a:r>
            <a:r>
              <a:rPr lang="zh-CN" altLang="zh-CN" sz="2600" b="1" dirty="0">
                <a:latin typeface="Times New Roman" panose="02020603050405020304" pitchFamily="18" charset="0"/>
              </a:rPr>
              <a:t>无向图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的结点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v</a:t>
            </a:r>
            <a:r>
              <a:rPr lang="zh-CN" altLang="en-US" sz="2600" b="1" dirty="0">
                <a:latin typeface="Times New Roman" panose="02020603050405020304" pitchFamily="18" charset="0"/>
              </a:rPr>
              <a:t>是割点的充分必要条件是存在两个结点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u</a:t>
            </a:r>
            <a:r>
              <a:rPr lang="zh-CN" altLang="en-US" sz="2600" b="1" dirty="0">
                <a:latin typeface="Times New Roman" panose="02020603050405020304" pitchFamily="18" charset="0"/>
              </a:rPr>
              <a:t>和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w</a:t>
            </a:r>
            <a:r>
              <a:rPr lang="zh-CN" altLang="en-US" sz="2600" b="1" dirty="0">
                <a:latin typeface="Times New Roman" panose="02020603050405020304" pitchFamily="18" charset="0"/>
              </a:rPr>
              <a:t>，使得结点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u</a:t>
            </a:r>
            <a:r>
              <a:rPr lang="zh-CN" altLang="en-US" sz="2600" b="1" dirty="0">
                <a:latin typeface="Times New Roman" panose="02020603050405020304" pitchFamily="18" charset="0"/>
              </a:rPr>
              <a:t>和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w</a:t>
            </a:r>
            <a:r>
              <a:rPr lang="zh-CN" altLang="en-US" sz="2600" b="1" dirty="0">
                <a:latin typeface="Times New Roman" panose="02020603050405020304" pitchFamily="18" charset="0"/>
              </a:rPr>
              <a:t>的每一条路都通过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v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zh-CN" altLang="en-US" sz="2600" dirty="0"/>
          </a:p>
        </p:txBody>
      </p:sp>
      <p:sp>
        <p:nvSpPr>
          <p:cNvPr id="53255" name="AutoShape 65">
            <a:hlinkClick r:id="" action="ppaction://hlinkshowjump?jump=nextslide"/>
          </p:cNvPr>
          <p:cNvSpPr/>
          <p:nvPr/>
        </p:nvSpPr>
        <p:spPr>
          <a:xfrm>
            <a:off x="8610600" y="6553200"/>
            <a:ext cx="533400" cy="304800"/>
          </a:xfrm>
          <a:prstGeom prst="actionButtonForwardNex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905000"/>
            <a:ext cx="8229600" cy="1981200"/>
          </a:xfrm>
          <a:ln/>
        </p:spPr>
        <p:txBody>
          <a:bodyPr vert="horz" wrap="square" lIns="91440" tIns="45720" rIns="91440" bIns="45720" anchor="t" anchorCtr="0"/>
          <a:p>
            <a:pPr marL="97155" indent="-9715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b="1" dirty="0">
                <a:solidFill>
                  <a:srgbClr val="004C4A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若把图中的边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j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看作总是和两个结点关联，那么一个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图亦简记为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G=&lt; V, E&gt;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7155" indent="-9715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其中非空集合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称为图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结点集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97155" indent="-9715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集合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称为图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边集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7-2.3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证明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275" name="内容占位符 2"/>
          <p:cNvSpPr>
            <a:spLocks noGrp="1"/>
          </p:cNvSpPr>
          <p:nvPr>
            <p:ph idx="1" hasCustomPrompt="1"/>
          </p:nvPr>
        </p:nvSpPr>
        <p:spPr>
          <a:xfrm>
            <a:off x="395288" y="1557338"/>
            <a:ext cx="8064500" cy="4772025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25000"/>
              </a:lnSpc>
              <a:buNone/>
            </a:pP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证明思路：</a:t>
            </a:r>
            <a:endParaRPr lang="zh-CN" altLang="zh-CN" sz="2000" b="1" dirty="0">
              <a:latin typeface="宋体" panose="02010600030101010101" pitchFamily="2" charset="-122"/>
              <a:sym typeface="Wingdings 2" panose="05020102010507070707" pitchFamily="18" charset="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   1</a:t>
            </a:r>
            <a:r>
              <a:rPr lang="en-US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) </a:t>
            </a:r>
            <a:r>
              <a:rPr lang="zh-CN" altLang="en-US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先证</a:t>
            </a:r>
            <a:r>
              <a:rPr lang="en-US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: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v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是割点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存在结点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u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w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的每条路都通过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v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sym typeface="Wingdings 2" panose="05020102010507070707" pitchFamily="18" charset="2"/>
            </a:endParaRPr>
          </a:p>
          <a:p>
            <a:pPr>
              <a:lnSpc>
                <a:spcPct val="125000"/>
              </a:lnSpc>
              <a:buNone/>
            </a:pPr>
            <a:r>
              <a:rPr lang="en-US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   </a:t>
            </a: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若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v</a:t>
            </a: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是连通图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1" dirty="0">
                <a:latin typeface="Times New Roman" panose="02020603050405020304" pitchFamily="18" charset="0"/>
              </a:rPr>
              <a:t>,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E&gt;</a:t>
            </a: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割点，设删去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v</a:t>
            </a: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得到的子图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G’ </a:t>
            </a:r>
            <a:r>
              <a:rPr lang="en-US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, </a:t>
            </a: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则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G’</a:t>
            </a: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至少包含两个连通分支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</a:rPr>
              <a:t>,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</a:rPr>
              <a:t>,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。</a:t>
            </a: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任取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u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w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，</a:t>
            </a: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因为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是连通的，故在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中必有一条连结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u</a:t>
            </a: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w</a:t>
            </a: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的路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，</a:t>
            </a: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但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u</a:t>
            </a: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w</a:t>
            </a: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G’</a:t>
            </a: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中属于两个不同的连通分支，故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u</a:t>
            </a: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w</a:t>
            </a: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必不连通，因此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C</a:t>
            </a: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必须通过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v</a:t>
            </a:r>
            <a:r>
              <a:rPr lang="zh-CN" altLang="en-US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，</a:t>
            </a: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故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u</a:t>
            </a: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w</a:t>
            </a:r>
            <a:r>
              <a:rPr lang="zh-CN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之间的任意一条路都通过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v</a:t>
            </a:r>
            <a:r>
              <a:rPr lang="en-US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。</a:t>
            </a:r>
            <a:endParaRPr lang="zh-CN" altLang="en-US" sz="2000" b="1" dirty="0">
              <a:latin typeface="宋体" panose="02010600030101010101" pitchFamily="2" charset="-122"/>
              <a:sym typeface="Wingdings 2" panose="05020102010507070707" pitchFamily="18" charset="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   </a:t>
            </a:r>
            <a:r>
              <a:rPr lang="en-US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2)</a:t>
            </a:r>
            <a:r>
              <a:rPr lang="zh-CN" altLang="en-US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再证</a:t>
            </a:r>
            <a:r>
              <a:rPr lang="en-US" altLang="zh-CN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: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存在结点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u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w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的每条路都通过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v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v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是割点 </a:t>
            </a:r>
            <a:endParaRPr lang="zh-CN" altLang="en-US" sz="2000" b="1" dirty="0">
              <a:latin typeface="宋体" panose="02010600030101010101" pitchFamily="2" charset="-122"/>
              <a:sym typeface="Wingdings 2" panose="05020102010507070707" pitchFamily="18" charset="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  若连通图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中的某两个结点的每一条路都通过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v</a:t>
            </a:r>
            <a:r>
              <a:rPr lang="zh-CN" altLang="en-US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，则删去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v</a:t>
            </a:r>
            <a:r>
              <a:rPr lang="zh-CN" altLang="en-US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得到子图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G’</a:t>
            </a:r>
            <a:r>
              <a:rPr lang="zh-CN" altLang="en-US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，在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G’</a:t>
            </a:r>
            <a:r>
              <a:rPr lang="zh-CN" altLang="en-US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中这两个结点必然不连通，故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v</a:t>
            </a:r>
            <a:r>
              <a:rPr lang="zh-CN" altLang="en-US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是图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latin typeface="宋体" panose="02010600030101010101" pitchFamily="2" charset="-122"/>
                <a:sym typeface="Wingdings 2" panose="05020102010507070707" pitchFamily="18" charset="2"/>
              </a:rPr>
              <a:t>的割点。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路与回路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524000"/>
            <a:ext cx="8229600" cy="1905000"/>
          </a:xfrm>
          <a:ln/>
        </p:spPr>
        <p:txBody>
          <a:bodyPr vert="horz" wrap="square" lIns="91440" tIns="45720" rIns="91440" bIns="45720" anchor="t" anchorCtr="0"/>
          <a:p>
            <a:pPr marL="662305" indent="-662305" eaLnBrk="1" fontAlgn="ctr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有向图的连通性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marL="662305" indent="-662305"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有向图的可达性：</a:t>
            </a:r>
            <a:r>
              <a:rPr lang="zh-CN" altLang="en-US" sz="2600" b="1" dirty="0">
                <a:latin typeface="Times New Roman" panose="02020603050405020304" pitchFamily="18" charset="0"/>
              </a:rPr>
              <a:t>对于任何一个有向</a:t>
            </a:r>
            <a:r>
              <a:rPr lang="zh-CN" altLang="zh-CN" sz="2600" b="1" dirty="0">
                <a:latin typeface="Times New Roman" panose="02020603050405020304" pitchFamily="18" charset="0"/>
              </a:rPr>
              <a:t>图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</a:t>
            </a:r>
            <a:r>
              <a:rPr lang="en-US" altLang="zh-CN" sz="2600" b="1" dirty="0">
                <a:latin typeface="Times New Roman" panose="02020603050405020304" pitchFamily="18" charset="0"/>
              </a:rPr>
              <a:t>&lt;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dirty="0">
                <a:latin typeface="Times New Roman" panose="02020603050405020304" pitchFamily="18" charset="0"/>
              </a:rPr>
              <a:t>,E&gt;, </a:t>
            </a:r>
            <a:r>
              <a:rPr lang="zh-CN" altLang="en-US" sz="2600" b="1" dirty="0">
                <a:latin typeface="Times New Roman" panose="02020603050405020304" pitchFamily="18" charset="0"/>
              </a:rPr>
              <a:t>从结点</a:t>
            </a:r>
            <a:r>
              <a:rPr lang="en-US" altLang="zh-CN" sz="2600" b="1" dirty="0">
                <a:latin typeface="Times New Roman" panose="02020603050405020304" pitchFamily="18" charset="0"/>
                <a:sym typeface="Wingdings 2" panose="05020102010507070707" pitchFamily="18" charset="2"/>
              </a:rPr>
              <a:t>u</a:t>
            </a:r>
            <a:r>
              <a:rPr lang="zh-CN" altLang="en-US" sz="2600" b="1" dirty="0">
                <a:latin typeface="Times New Roman" panose="02020603050405020304" pitchFamily="18" charset="0"/>
              </a:rPr>
              <a:t>到结点</a:t>
            </a:r>
            <a:r>
              <a:rPr lang="en-US" altLang="zh-CN" sz="2600" b="1" dirty="0">
                <a:latin typeface="Times New Roman" panose="02020603050405020304" pitchFamily="18" charset="0"/>
                <a:sym typeface="Wingdings 2" panose="05020102010507070707" pitchFamily="18" charset="2"/>
              </a:rPr>
              <a:t>v</a:t>
            </a:r>
            <a:r>
              <a:rPr lang="zh-CN" altLang="en-US" sz="2600" b="1" dirty="0">
                <a:latin typeface="Times New Roman" panose="02020603050405020304" pitchFamily="18" charset="0"/>
              </a:rPr>
              <a:t>有一条路，称为从</a:t>
            </a:r>
            <a:r>
              <a:rPr lang="en-US" altLang="zh-CN" sz="2600" b="1" dirty="0">
                <a:latin typeface="Times New Roman" panose="02020603050405020304" pitchFamily="18" charset="0"/>
                <a:sym typeface="Wingdings 2" panose="05020102010507070707" pitchFamily="18" charset="2"/>
              </a:rPr>
              <a:t>u</a:t>
            </a:r>
            <a:r>
              <a:rPr lang="zh-CN" altLang="en-US" sz="2600" b="1" dirty="0">
                <a:latin typeface="Times New Roman" panose="02020603050405020304" pitchFamily="18" charset="0"/>
              </a:rPr>
              <a:t>可达</a:t>
            </a:r>
            <a:r>
              <a:rPr lang="en-US" altLang="zh-CN" sz="2600" b="1" dirty="0">
                <a:latin typeface="Times New Roman" panose="02020603050405020304" pitchFamily="18" charset="0"/>
                <a:sym typeface="Wingdings 2" panose="05020102010507070707" pitchFamily="18" charset="2"/>
              </a:rPr>
              <a:t>v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sp>
        <p:nvSpPr>
          <p:cNvPr id="55301" name="Text Box 4"/>
          <p:cNvSpPr txBox="1"/>
          <p:nvPr/>
        </p:nvSpPr>
        <p:spPr>
          <a:xfrm>
            <a:off x="381000" y="3581400"/>
            <a:ext cx="8229600" cy="223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注意：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可达性是有向图结点集上的二元关系，它是自反的和传递的，但是一般来说不是对称的。故可达性不是等价关系。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路与回路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6324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447800"/>
            <a:ext cx="83058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如果</a:t>
            </a:r>
            <a:r>
              <a:rPr lang="en-US" altLang="zh-CN" sz="2600" b="1" dirty="0">
                <a:latin typeface="Times New Roman" panose="02020603050405020304" pitchFamily="18" charset="0"/>
              </a:rPr>
              <a:t>u</a:t>
            </a:r>
            <a:r>
              <a:rPr lang="zh-CN" altLang="en-US" sz="2600" b="1" dirty="0">
                <a:latin typeface="Times New Roman" panose="02020603050405020304" pitchFamily="18" charset="0"/>
              </a:rPr>
              <a:t>可达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，它们之间可能不止一条路，在所有这些路中，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最短路的长度称为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之间的距离（或短程线），记作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d&lt;u,v&gt;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，它满足下列性质：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          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d&lt;u,v&gt;≥0           </a:t>
            </a:r>
            <a:endParaRPr lang="en-US" altLang="zh-CN" sz="26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    d&lt;u,u&gt; =0</a:t>
            </a:r>
            <a:endParaRPr lang="en-US" altLang="zh-CN" sz="26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    d&lt;u,v&gt; + d&lt;v,w&gt; ≥ d&lt;u,w&gt;</a:t>
            </a:r>
            <a:endParaRPr lang="en-US" altLang="zh-CN" sz="26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   </a:t>
            </a:r>
            <a:r>
              <a:rPr lang="zh-CN" altLang="en-US" sz="2600" b="1" dirty="0">
                <a:latin typeface="Times New Roman" panose="02020603050405020304" pitchFamily="18" charset="0"/>
              </a:rPr>
              <a:t>如果从</a:t>
            </a:r>
            <a:r>
              <a:rPr lang="en-US" altLang="zh-CN" sz="2600" b="1" dirty="0">
                <a:latin typeface="Times New Roman" panose="02020603050405020304" pitchFamily="18" charset="0"/>
              </a:rPr>
              <a:t>u</a:t>
            </a:r>
            <a:r>
              <a:rPr lang="zh-CN" altLang="en-US" sz="2600" b="1" dirty="0">
                <a:latin typeface="Times New Roman" panose="02020603050405020304" pitchFamily="18" charset="0"/>
              </a:rPr>
              <a:t>到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zh-CN" altLang="en-US" sz="2600" b="1" dirty="0">
                <a:latin typeface="Times New Roman" panose="02020603050405020304" pitchFamily="18" charset="0"/>
              </a:rPr>
              <a:t>是不可达的，则通常写成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d&lt;u,v&gt; =∞</a:t>
            </a:r>
            <a:endParaRPr lang="en-US" altLang="zh-CN" sz="26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5" name="Rectangle 4"/>
          <p:cNvSpPr/>
          <p:nvPr/>
        </p:nvSpPr>
        <p:spPr>
          <a:xfrm>
            <a:off x="381000" y="4724400"/>
            <a:ext cx="81534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注意：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当</a:t>
            </a:r>
            <a:r>
              <a:rPr lang="en-US" altLang="zh-CN" sz="2600" b="1" dirty="0">
                <a:latin typeface="Times New Roman" panose="02020603050405020304" pitchFamily="18" charset="0"/>
              </a:rPr>
              <a:t>u</a:t>
            </a:r>
            <a:r>
              <a:rPr lang="zh-CN" altLang="en-US" sz="2600" b="1" dirty="0">
                <a:latin typeface="Times New Roman" panose="02020603050405020304" pitchFamily="18" charset="0"/>
              </a:rPr>
              <a:t>可达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zh-CN" altLang="en-US" sz="2600" b="1" dirty="0">
                <a:latin typeface="Times New Roman" panose="02020603050405020304" pitchFamily="18" charset="0"/>
              </a:rPr>
              <a:t>且</a:t>
            </a:r>
            <a:r>
              <a:rPr lang="en-US" altLang="zh-CN" sz="2600" b="1" dirty="0">
                <a:latin typeface="Times New Roman" panose="02020603050405020304" pitchFamily="18" charset="0"/>
              </a:rPr>
              <a:t>v</a:t>
            </a:r>
            <a:r>
              <a:rPr lang="zh-CN" altLang="en-US" sz="2600" b="1" dirty="0">
                <a:latin typeface="Times New Roman" panose="02020603050405020304" pitchFamily="18" charset="0"/>
              </a:rPr>
              <a:t>也可达</a:t>
            </a:r>
            <a:r>
              <a:rPr lang="en-US" altLang="zh-CN" sz="2600" b="1" dirty="0">
                <a:latin typeface="Times New Roman" panose="02020603050405020304" pitchFamily="18" charset="0"/>
              </a:rPr>
              <a:t>u</a:t>
            </a:r>
            <a:r>
              <a:rPr lang="zh-CN" altLang="en-US" sz="2600" b="1" dirty="0">
                <a:latin typeface="Times New Roman" panose="02020603050405020304" pitchFamily="18" charset="0"/>
              </a:rPr>
              <a:t>时， </a:t>
            </a:r>
            <a:r>
              <a:rPr lang="en-US" altLang="zh-CN" sz="2600" b="1" dirty="0">
                <a:latin typeface="Times New Roman" panose="02020603050405020304" pitchFamily="18" charset="0"/>
              </a:rPr>
              <a:t>d&lt;u,v&gt; </a:t>
            </a:r>
            <a:r>
              <a:rPr lang="zh-CN" altLang="en-US" sz="2600" b="1" dirty="0">
                <a:latin typeface="Times New Roman" panose="02020603050405020304" pitchFamily="18" charset="0"/>
              </a:rPr>
              <a:t>不一定等于</a:t>
            </a:r>
            <a:r>
              <a:rPr lang="en-US" altLang="zh-CN" sz="2600" b="1" dirty="0">
                <a:latin typeface="Times New Roman" panose="02020603050405020304" pitchFamily="18" charset="0"/>
              </a:rPr>
              <a:t>d&lt; v, u &gt; 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sp>
        <p:nvSpPr>
          <p:cNvPr id="56326" name="AutoShape 5">
            <a:hlinkClick r:id="rId1" action="ppaction://hlinksldjump"/>
          </p:cNvPr>
          <p:cNvSpPr/>
          <p:nvPr/>
        </p:nvSpPr>
        <p:spPr>
          <a:xfrm>
            <a:off x="8763000" y="6629400"/>
            <a:ext cx="381000" cy="228600"/>
          </a:xfrm>
          <a:prstGeom prst="actionButtonForwardNex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路与回路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752600"/>
            <a:ext cx="82296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有关距离的概念对无向图也适用，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今后把 </a:t>
            </a:r>
            <a:r>
              <a:rPr lang="en-US" altLang="zh-CN" sz="2600" b="1" dirty="0">
                <a:latin typeface="Times New Roman" panose="02020603050405020304" pitchFamily="18" charset="0"/>
              </a:rPr>
              <a:t>D=max d&lt;u,v&gt;,     u,v∈V</a:t>
            </a:r>
            <a:r>
              <a:rPr lang="zh-CN" altLang="en-US" sz="2600" b="1" dirty="0">
                <a:latin typeface="Times New Roman" panose="02020603050405020304" pitchFamily="18" charset="0"/>
              </a:rPr>
              <a:t>，称作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图的直径</a:t>
            </a:r>
            <a:r>
              <a:rPr lang="zh-CN" altLang="en-US" sz="2600" b="1" dirty="0">
                <a:latin typeface="Times New Roman" panose="02020603050405020304" pitchFamily="18" charset="0"/>
              </a:rPr>
              <a:t>。 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zh-CN" sz="26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路与回路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8372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600200"/>
            <a:ext cx="8153400" cy="4495800"/>
          </a:xfrm>
          <a:ln/>
        </p:spPr>
        <p:txBody>
          <a:bodyPr vert="horz" wrap="square" lIns="91440" tIns="45720" rIns="91440" bIns="45720" anchor="t" anchorCtr="0"/>
          <a:p>
            <a:pPr marL="0" indent="0" eaLnBrk="1" fontAlgn="ctr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7-2.6</a:t>
            </a:r>
            <a:r>
              <a:rPr lang="en-US" altLang="zh-CN" sz="26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600" b="1" dirty="0">
                <a:latin typeface="Times New Roman" panose="02020603050405020304" pitchFamily="18" charset="0"/>
              </a:rPr>
              <a:t>在简单有向</a:t>
            </a:r>
            <a:r>
              <a:rPr lang="zh-CN" altLang="zh-CN" sz="2600" b="1" dirty="0">
                <a:latin typeface="Times New Roman" panose="02020603050405020304" pitchFamily="18" charset="0"/>
              </a:rPr>
              <a:t>图</a:t>
            </a:r>
            <a:r>
              <a:rPr lang="en-US" altLang="zh-CN" sz="2600" b="1" dirty="0">
                <a:latin typeface="Times New Roman" panose="02020603050405020304" pitchFamily="18" charset="0"/>
              </a:rPr>
              <a:t>G</a:t>
            </a:r>
            <a:r>
              <a:rPr lang="zh-CN" altLang="zh-CN" sz="2600" b="1" dirty="0">
                <a:latin typeface="Times New Roman" panose="02020603050405020304" pitchFamily="18" charset="0"/>
              </a:rPr>
              <a:t>中，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0" indent="0" eaLnBrk="1" fontAlgn="ctr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     </a:t>
            </a:r>
            <a:r>
              <a:rPr lang="zh-CN" altLang="zh-CN" sz="2600" b="1" dirty="0">
                <a:latin typeface="Times New Roman" panose="02020603050405020304" pitchFamily="18" charset="0"/>
              </a:rPr>
              <a:t>任何一对结点</a:t>
            </a:r>
            <a:r>
              <a:rPr lang="zh-CN" altLang="en-US" sz="2600" b="1" dirty="0">
                <a:latin typeface="Times New Roman" panose="02020603050405020304" pitchFamily="18" charset="0"/>
              </a:rPr>
              <a:t>间，至少有一个结点到另一个结点是可达的，则称这个图是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单侧连通</a:t>
            </a:r>
            <a:r>
              <a:rPr lang="zh-CN" altLang="en-US" sz="2600" b="1" dirty="0">
                <a:latin typeface="Times New Roman" panose="02020603050405020304" pitchFamily="18" charset="0"/>
              </a:rPr>
              <a:t>的 。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0" indent="0" eaLnBrk="1" fontAlgn="ctr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     如果对于图</a:t>
            </a:r>
            <a:r>
              <a:rPr lang="en-US" altLang="zh-CN" sz="2600" b="1" dirty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中的任何一对结点两者之间是相互可达的，则称这个图是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强连通</a:t>
            </a:r>
            <a:r>
              <a:rPr lang="zh-CN" altLang="en-US" sz="2600" b="1" dirty="0">
                <a:latin typeface="Times New Roman" panose="02020603050405020304" pitchFamily="18" charset="0"/>
              </a:rPr>
              <a:t>的。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0" indent="0" eaLnBrk="1" fontAlgn="ctr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     如果在图</a:t>
            </a:r>
            <a:r>
              <a:rPr lang="en-US" altLang="zh-CN" sz="2600" b="1" dirty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中略去边的方向，将它看成无向图后，图是连通的，则称该图为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弱连通</a:t>
            </a:r>
            <a:r>
              <a:rPr lang="zh-CN" altLang="en-US" sz="2600" b="1" dirty="0">
                <a:latin typeface="Times New Roman" panose="02020603050405020304" pitchFamily="18" charset="0"/>
              </a:rPr>
              <a:t>的。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0" indent="0" eaLnBrk="1" fontAlgn="ctr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    显然，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强连通图→单侧连通图→弱连通图。而逆推均不成立。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路与回路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9396" name="Group 4"/>
          <p:cNvGrpSpPr/>
          <p:nvPr/>
        </p:nvGrpSpPr>
        <p:grpSpPr>
          <a:xfrm>
            <a:off x="381000" y="1447800"/>
            <a:ext cx="8763000" cy="2590800"/>
            <a:chOff x="48" y="2400"/>
            <a:chExt cx="5520" cy="1632"/>
          </a:xfrm>
        </p:grpSpPr>
        <p:sp>
          <p:nvSpPr>
            <p:cNvPr id="59398" name="Line 5"/>
            <p:cNvSpPr/>
            <p:nvPr/>
          </p:nvSpPr>
          <p:spPr>
            <a:xfrm flipH="1">
              <a:off x="528" y="2784"/>
              <a:ext cx="720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399" name="Line 6"/>
            <p:cNvSpPr/>
            <p:nvPr/>
          </p:nvSpPr>
          <p:spPr>
            <a:xfrm flipV="1">
              <a:off x="480" y="2784"/>
              <a:ext cx="0" cy="672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00" name="Line 7"/>
            <p:cNvSpPr/>
            <p:nvPr/>
          </p:nvSpPr>
          <p:spPr>
            <a:xfrm>
              <a:off x="480" y="3456"/>
              <a:ext cx="816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01" name="Line 8"/>
            <p:cNvSpPr/>
            <p:nvPr/>
          </p:nvSpPr>
          <p:spPr>
            <a:xfrm flipV="1">
              <a:off x="1296" y="2784"/>
              <a:ext cx="0" cy="624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02" name="Oval 9"/>
            <p:cNvSpPr/>
            <p:nvPr/>
          </p:nvSpPr>
          <p:spPr>
            <a:xfrm>
              <a:off x="384" y="2640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59403" name="Text Box 10"/>
            <p:cNvSpPr txBox="1"/>
            <p:nvPr/>
          </p:nvSpPr>
          <p:spPr>
            <a:xfrm>
              <a:off x="1440" y="2496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9404" name="Text Box 11"/>
            <p:cNvSpPr txBox="1"/>
            <p:nvPr/>
          </p:nvSpPr>
          <p:spPr>
            <a:xfrm>
              <a:off x="110" y="3408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9405" name="Oval 12"/>
            <p:cNvSpPr/>
            <p:nvPr/>
          </p:nvSpPr>
          <p:spPr>
            <a:xfrm>
              <a:off x="1248" y="2640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59406" name="Oval 13"/>
            <p:cNvSpPr/>
            <p:nvPr/>
          </p:nvSpPr>
          <p:spPr>
            <a:xfrm>
              <a:off x="384" y="3408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59407" name="Oval 14"/>
            <p:cNvSpPr/>
            <p:nvPr/>
          </p:nvSpPr>
          <p:spPr>
            <a:xfrm>
              <a:off x="1296" y="3408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59408" name="Text Box 15"/>
            <p:cNvSpPr txBox="1"/>
            <p:nvPr/>
          </p:nvSpPr>
          <p:spPr>
            <a:xfrm>
              <a:off x="1440" y="3456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9409" name="Text Box 16"/>
            <p:cNvSpPr txBox="1"/>
            <p:nvPr/>
          </p:nvSpPr>
          <p:spPr>
            <a:xfrm>
              <a:off x="48" y="2448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9410" name="Line 17"/>
            <p:cNvSpPr/>
            <p:nvPr/>
          </p:nvSpPr>
          <p:spPr>
            <a:xfrm>
              <a:off x="384" y="2736"/>
              <a:ext cx="0" cy="72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11" name="Line 18"/>
            <p:cNvSpPr/>
            <p:nvPr/>
          </p:nvSpPr>
          <p:spPr>
            <a:xfrm>
              <a:off x="1440" y="2736"/>
              <a:ext cx="0" cy="72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12" name="Line 19"/>
            <p:cNvSpPr/>
            <p:nvPr/>
          </p:nvSpPr>
          <p:spPr>
            <a:xfrm flipH="1">
              <a:off x="480" y="3552"/>
              <a:ext cx="81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13" name="Line 20"/>
            <p:cNvSpPr/>
            <p:nvPr/>
          </p:nvSpPr>
          <p:spPr>
            <a:xfrm>
              <a:off x="480" y="2640"/>
              <a:ext cx="768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14" name="Text Box 21"/>
            <p:cNvSpPr txBox="1"/>
            <p:nvPr/>
          </p:nvSpPr>
          <p:spPr>
            <a:xfrm>
              <a:off x="336" y="3744"/>
              <a:ext cx="10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(a)</a:t>
              </a:r>
              <a:r>
                <a:rPr lang="zh-CN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强连通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9415" name="Oval 22"/>
            <p:cNvSpPr/>
            <p:nvPr/>
          </p:nvSpPr>
          <p:spPr>
            <a:xfrm>
              <a:off x="2318" y="2640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59416" name="Text Box 23"/>
            <p:cNvSpPr txBox="1"/>
            <p:nvPr/>
          </p:nvSpPr>
          <p:spPr>
            <a:xfrm>
              <a:off x="3374" y="2496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9417" name="Text Box 24"/>
            <p:cNvSpPr txBox="1"/>
            <p:nvPr/>
          </p:nvSpPr>
          <p:spPr>
            <a:xfrm>
              <a:off x="2044" y="3408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9418" name="Oval 25"/>
            <p:cNvSpPr/>
            <p:nvPr/>
          </p:nvSpPr>
          <p:spPr>
            <a:xfrm>
              <a:off x="3182" y="2640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59419" name="Oval 26"/>
            <p:cNvSpPr/>
            <p:nvPr/>
          </p:nvSpPr>
          <p:spPr>
            <a:xfrm>
              <a:off x="2318" y="3408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59420" name="Oval 27"/>
            <p:cNvSpPr/>
            <p:nvPr/>
          </p:nvSpPr>
          <p:spPr>
            <a:xfrm>
              <a:off x="3230" y="3408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59421" name="Text Box 28"/>
            <p:cNvSpPr txBox="1"/>
            <p:nvPr/>
          </p:nvSpPr>
          <p:spPr>
            <a:xfrm>
              <a:off x="3374" y="3456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9422" name="Text Box 29"/>
            <p:cNvSpPr txBox="1"/>
            <p:nvPr/>
          </p:nvSpPr>
          <p:spPr>
            <a:xfrm>
              <a:off x="1982" y="2448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9423" name="Line 30"/>
            <p:cNvSpPr/>
            <p:nvPr/>
          </p:nvSpPr>
          <p:spPr>
            <a:xfrm>
              <a:off x="2318" y="2736"/>
              <a:ext cx="0" cy="72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9424" name="Line 31"/>
            <p:cNvSpPr/>
            <p:nvPr/>
          </p:nvSpPr>
          <p:spPr>
            <a:xfrm>
              <a:off x="3374" y="2736"/>
              <a:ext cx="0" cy="72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9425" name="Line 32"/>
            <p:cNvSpPr/>
            <p:nvPr/>
          </p:nvSpPr>
          <p:spPr>
            <a:xfrm flipH="1">
              <a:off x="2414" y="3552"/>
              <a:ext cx="81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26" name="Line 33"/>
            <p:cNvSpPr/>
            <p:nvPr/>
          </p:nvSpPr>
          <p:spPr>
            <a:xfrm>
              <a:off x="2414" y="2640"/>
              <a:ext cx="768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27" name="Text Box 34"/>
            <p:cNvSpPr txBox="1"/>
            <p:nvPr/>
          </p:nvSpPr>
          <p:spPr>
            <a:xfrm>
              <a:off x="2160" y="3744"/>
              <a:ext cx="1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(b)</a:t>
              </a:r>
              <a:r>
                <a:rPr lang="zh-CN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单侧连通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9428" name="Oval 35"/>
            <p:cNvSpPr/>
            <p:nvPr/>
          </p:nvSpPr>
          <p:spPr>
            <a:xfrm>
              <a:off x="4190" y="2592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59429" name="Text Box 36"/>
            <p:cNvSpPr txBox="1"/>
            <p:nvPr/>
          </p:nvSpPr>
          <p:spPr>
            <a:xfrm>
              <a:off x="5246" y="2448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9430" name="Text Box 37"/>
            <p:cNvSpPr txBox="1"/>
            <p:nvPr/>
          </p:nvSpPr>
          <p:spPr>
            <a:xfrm>
              <a:off x="3916" y="3360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9431" name="Oval 38"/>
            <p:cNvSpPr/>
            <p:nvPr/>
          </p:nvSpPr>
          <p:spPr>
            <a:xfrm>
              <a:off x="5054" y="2592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59432" name="Oval 39"/>
            <p:cNvSpPr/>
            <p:nvPr/>
          </p:nvSpPr>
          <p:spPr>
            <a:xfrm>
              <a:off x="4190" y="3360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59433" name="Oval 40"/>
            <p:cNvSpPr/>
            <p:nvPr/>
          </p:nvSpPr>
          <p:spPr>
            <a:xfrm>
              <a:off x="5102" y="3360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59434" name="Text Box 41"/>
            <p:cNvSpPr txBox="1"/>
            <p:nvPr/>
          </p:nvSpPr>
          <p:spPr>
            <a:xfrm>
              <a:off x="5246" y="3408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9435" name="Text Box 42"/>
            <p:cNvSpPr txBox="1"/>
            <p:nvPr/>
          </p:nvSpPr>
          <p:spPr>
            <a:xfrm>
              <a:off x="3854" y="2400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9436" name="Line 43"/>
            <p:cNvSpPr/>
            <p:nvPr/>
          </p:nvSpPr>
          <p:spPr>
            <a:xfrm>
              <a:off x="4190" y="2688"/>
              <a:ext cx="0" cy="72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9437" name="Line 44"/>
            <p:cNvSpPr/>
            <p:nvPr/>
          </p:nvSpPr>
          <p:spPr>
            <a:xfrm>
              <a:off x="5246" y="2688"/>
              <a:ext cx="0" cy="72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38" name="Line 45"/>
            <p:cNvSpPr/>
            <p:nvPr/>
          </p:nvSpPr>
          <p:spPr>
            <a:xfrm flipH="1">
              <a:off x="4286" y="3504"/>
              <a:ext cx="81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9439" name="Line 46"/>
            <p:cNvSpPr/>
            <p:nvPr/>
          </p:nvSpPr>
          <p:spPr>
            <a:xfrm>
              <a:off x="4286" y="2592"/>
              <a:ext cx="768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9440" name="Text Box 47"/>
            <p:cNvSpPr txBox="1"/>
            <p:nvPr/>
          </p:nvSpPr>
          <p:spPr>
            <a:xfrm>
              <a:off x="4142" y="3696"/>
              <a:ext cx="10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(c)</a:t>
              </a:r>
              <a:r>
                <a:rPr lang="zh-CN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弱连通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3056" name="Text Box 48"/>
          <p:cNvSpPr txBox="1"/>
          <p:nvPr/>
        </p:nvSpPr>
        <p:spPr>
          <a:xfrm>
            <a:off x="457200" y="4419600"/>
            <a:ext cx="8001000" cy="1123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19555" lvl="0" indent="-1519555" eaLnBrk="1" fontAlgn="ctr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7-2.4</a:t>
            </a: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600" b="1" dirty="0">
                <a:latin typeface="Times New Roman" panose="02020603050405020304" pitchFamily="18" charset="0"/>
              </a:rPr>
              <a:t>一个有向图是强连通的充分必要条件是</a:t>
            </a:r>
            <a:r>
              <a:rPr lang="en-US" altLang="zh-CN" sz="2600" b="1" dirty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有一个回路，它至少包含每个结点一次。</a:t>
            </a:r>
            <a:endParaRPr lang="zh-CN" altLang="en-US" sz="2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7-2.4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证明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" name="Rectangle 3"/>
          <p:cNvSpPr txBox="1"/>
          <p:nvPr/>
        </p:nvSpPr>
        <p:spPr>
          <a:xfrm>
            <a:off x="457200" y="1524000"/>
            <a:ext cx="8153400" cy="18684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font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entury Gothic" panose="020B0502020202020204" pitchFamily="34" charset="0"/>
              </a:rPr>
              <a:t>充分性：</a:t>
            </a:r>
            <a:r>
              <a:rPr lang="zh-CN" altLang="en-US" sz="2400" b="1" dirty="0">
                <a:latin typeface="Century Gothic" panose="020B0502020202020204" pitchFamily="34" charset="0"/>
              </a:rPr>
              <a:t>如</a:t>
            </a:r>
            <a:r>
              <a:rPr lang="en-US" altLang="zh-CN" sz="2400" b="1" dirty="0">
                <a:latin typeface="Century Gothic" panose="020B0502020202020204" pitchFamily="34" charset="0"/>
              </a:rPr>
              <a:t>G</a:t>
            </a:r>
            <a:r>
              <a:rPr lang="zh-CN" altLang="en-US" sz="2400" b="1" dirty="0">
                <a:latin typeface="Century Gothic" panose="020B0502020202020204" pitchFamily="34" charset="0"/>
              </a:rPr>
              <a:t>中有一条有向回路，经过每一点至少一次，则</a:t>
            </a:r>
            <a:r>
              <a:rPr lang="en-US" altLang="zh-CN" sz="2400" b="1" dirty="0">
                <a:latin typeface="Century Gothic" panose="020B0502020202020204" pitchFamily="34" charset="0"/>
              </a:rPr>
              <a:t>G</a:t>
            </a:r>
            <a:r>
              <a:rPr lang="zh-CN" altLang="en-US" sz="2400" b="1" dirty="0">
                <a:latin typeface="Century Gothic" panose="020B0502020202020204" pitchFamily="34" charset="0"/>
              </a:rPr>
              <a:t>中任意两点</a:t>
            </a:r>
            <a:r>
              <a:rPr lang="en-US" altLang="zh-CN" sz="2400" b="1" dirty="0">
                <a:latin typeface="Century Gothic" panose="020B0502020202020204" pitchFamily="34" charset="0"/>
              </a:rPr>
              <a:t>u</a:t>
            </a:r>
            <a:r>
              <a:rPr lang="zh-CN" altLang="en-US" sz="2400" b="1" dirty="0">
                <a:latin typeface="Century Gothic" panose="020B0502020202020204" pitchFamily="34" charset="0"/>
              </a:rPr>
              <a:t>，</a:t>
            </a:r>
            <a:r>
              <a:rPr lang="en-US" altLang="zh-CN" sz="2400" b="1" dirty="0">
                <a:latin typeface="Century Gothic" panose="020B0502020202020204" pitchFamily="34" charset="0"/>
              </a:rPr>
              <a:t>v∈V</a:t>
            </a:r>
            <a:r>
              <a:rPr lang="zh-CN" altLang="en-US" sz="2400" b="1" dirty="0">
                <a:latin typeface="Century Gothic" panose="020B0502020202020204" pitchFamily="34" charset="0"/>
              </a:rPr>
              <a:t>，</a:t>
            </a:r>
            <a:r>
              <a:rPr lang="en-US" altLang="zh-CN" sz="2400" b="1" dirty="0">
                <a:latin typeface="Century Gothic" panose="020B0502020202020204" pitchFamily="34" charset="0"/>
              </a:rPr>
              <a:t>u</a:t>
            </a:r>
            <a:r>
              <a:rPr lang="zh-CN" altLang="en-US" sz="2400" b="1" dirty="0">
                <a:latin typeface="Century Gothic" panose="020B0502020202020204" pitchFamily="34" charset="0"/>
              </a:rPr>
              <a:t>可以沿着该有向回路的一部分的而到达</a:t>
            </a:r>
            <a:r>
              <a:rPr lang="en-US" altLang="zh-CN" sz="2400" b="1" dirty="0">
                <a:latin typeface="Century Gothic" panose="020B0502020202020204" pitchFamily="34" charset="0"/>
              </a:rPr>
              <a:t>v</a:t>
            </a:r>
            <a:r>
              <a:rPr lang="zh-CN" altLang="en-US" sz="2400" b="1" dirty="0">
                <a:latin typeface="Century Gothic" panose="020B0502020202020204" pitchFamily="34" charset="0"/>
              </a:rPr>
              <a:t>，则</a:t>
            </a:r>
            <a:r>
              <a:rPr lang="en-US" altLang="zh-CN" sz="2400" b="1" dirty="0">
                <a:latin typeface="Century Gothic" panose="020B0502020202020204" pitchFamily="34" charset="0"/>
              </a:rPr>
              <a:t>G</a:t>
            </a:r>
            <a:r>
              <a:rPr lang="zh-CN" altLang="en-US" sz="2400" b="1" dirty="0">
                <a:latin typeface="Century Gothic" panose="020B0502020202020204" pitchFamily="34" charset="0"/>
              </a:rPr>
              <a:t>是强连通图。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7200" y="3429000"/>
            <a:ext cx="8229600" cy="2492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font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entury Gothic" panose="020B0502020202020204" pitchFamily="34" charset="0"/>
              </a:rPr>
              <a:t>必要性：</a:t>
            </a:r>
            <a:r>
              <a:rPr lang="zh-CN" altLang="en-US" sz="2400" b="1" dirty="0">
                <a:latin typeface="Century Gothic" panose="020B0502020202020204" pitchFamily="34" charset="0"/>
              </a:rPr>
              <a:t>任取</a:t>
            </a:r>
            <a:r>
              <a:rPr lang="en-US" altLang="zh-CN" sz="2400" b="1" dirty="0">
                <a:latin typeface="Century Gothic" panose="020B0502020202020204" pitchFamily="34" charset="0"/>
              </a:rPr>
              <a:t>u</a:t>
            </a:r>
            <a:r>
              <a:rPr lang="zh-CN" altLang="en-US" sz="2400" b="1" dirty="0">
                <a:latin typeface="Century Gothic" panose="020B0502020202020204" pitchFamily="34" charset="0"/>
              </a:rPr>
              <a:t>，</a:t>
            </a:r>
            <a:r>
              <a:rPr lang="en-US" altLang="zh-CN" sz="2400" b="1" dirty="0">
                <a:latin typeface="Century Gothic" panose="020B0502020202020204" pitchFamily="34" charset="0"/>
              </a:rPr>
              <a:t>v∈V</a:t>
            </a:r>
            <a:r>
              <a:rPr lang="zh-CN" altLang="en-US" sz="2400" b="1" dirty="0">
                <a:latin typeface="Century Gothic" panose="020B0502020202020204" pitchFamily="34" charset="0"/>
              </a:rPr>
              <a:t>，图</a:t>
            </a:r>
            <a:r>
              <a:rPr lang="en-US" altLang="zh-CN" sz="2400" b="1" dirty="0">
                <a:latin typeface="Century Gothic" panose="020B0502020202020204" pitchFamily="34" charset="0"/>
              </a:rPr>
              <a:t>G</a:t>
            </a:r>
            <a:r>
              <a:rPr lang="zh-CN" altLang="en-US" sz="2400" b="1" dirty="0">
                <a:latin typeface="Century Gothic" panose="020B0502020202020204" pitchFamily="34" charset="0"/>
              </a:rPr>
              <a:t>是强连通图，则</a:t>
            </a:r>
            <a:r>
              <a:rPr lang="en-US" altLang="zh-CN" sz="2400" b="1" dirty="0">
                <a:latin typeface="Century Gothic" panose="020B0502020202020204" pitchFamily="34" charset="0"/>
              </a:rPr>
              <a:t>u→v</a:t>
            </a:r>
            <a:r>
              <a:rPr lang="zh-CN" altLang="en-US" sz="2400" b="1" dirty="0">
                <a:latin typeface="Century Gothic" panose="020B0502020202020204" pitchFamily="34" charset="0"/>
              </a:rPr>
              <a:t>有有向路，</a:t>
            </a:r>
            <a:r>
              <a:rPr lang="en-US" altLang="zh-CN" sz="2400" b="1" dirty="0">
                <a:latin typeface="Century Gothic" panose="020B0502020202020204" pitchFamily="34" charset="0"/>
              </a:rPr>
              <a:t>v→u</a:t>
            </a:r>
            <a:r>
              <a:rPr lang="zh-CN" altLang="en-US" sz="2400" b="1" dirty="0">
                <a:latin typeface="Century Gothic" panose="020B0502020202020204" pitchFamily="34" charset="0"/>
              </a:rPr>
              <a:t>也有有向路，则</a:t>
            </a:r>
            <a:r>
              <a:rPr lang="en-US" altLang="zh-CN" sz="2400" b="1" dirty="0">
                <a:latin typeface="Century Gothic" panose="020B0502020202020204" pitchFamily="34" charset="0"/>
              </a:rPr>
              <a:t>u→v→u</a:t>
            </a:r>
            <a:r>
              <a:rPr lang="zh-CN" altLang="en-US" sz="2400" b="1" dirty="0">
                <a:latin typeface="Century Gothic" panose="020B0502020202020204" pitchFamily="34" charset="0"/>
              </a:rPr>
              <a:t>构成了一个有向回路，如果该有向回路没有包含</a:t>
            </a:r>
            <a:r>
              <a:rPr lang="en-US" altLang="zh-CN" sz="2400" b="1" dirty="0">
                <a:latin typeface="Century Gothic" panose="020B0502020202020204" pitchFamily="34" charset="0"/>
              </a:rPr>
              <a:t>w</a:t>
            </a:r>
            <a:r>
              <a:rPr lang="zh-CN" altLang="en-US" sz="2400" b="1" dirty="0">
                <a:latin typeface="Century Gothic" panose="020B0502020202020204" pitchFamily="34" charset="0"/>
              </a:rPr>
              <a:t>，而</a:t>
            </a:r>
            <a:r>
              <a:rPr lang="en-US" altLang="zh-CN" sz="2400" b="1" dirty="0">
                <a:latin typeface="Century Gothic" panose="020B0502020202020204" pitchFamily="34" charset="0"/>
              </a:rPr>
              <a:t>u→w</a:t>
            </a:r>
            <a:r>
              <a:rPr lang="zh-CN" altLang="en-US" sz="2400" b="1" dirty="0">
                <a:latin typeface="Century Gothic" panose="020B0502020202020204" pitchFamily="34" charset="0"/>
              </a:rPr>
              <a:t>，</a:t>
            </a:r>
            <a:r>
              <a:rPr lang="en-US" altLang="zh-CN" sz="2400" b="1" dirty="0">
                <a:latin typeface="Century Gothic" panose="020B0502020202020204" pitchFamily="34" charset="0"/>
              </a:rPr>
              <a:t>w→u</a:t>
            </a:r>
            <a:r>
              <a:rPr lang="zh-CN" altLang="en-US" sz="2400" b="1" dirty="0">
                <a:latin typeface="Century Gothic" panose="020B0502020202020204" pitchFamily="34" charset="0"/>
              </a:rPr>
              <a:t>均有有向路，则</a:t>
            </a:r>
            <a:r>
              <a:rPr lang="en-US" altLang="zh-CN" sz="2400" b="1" dirty="0">
                <a:latin typeface="Century Gothic" panose="020B0502020202020204" pitchFamily="34" charset="0"/>
              </a:rPr>
              <a:t>u→v→u→w→u</a:t>
            </a:r>
            <a:r>
              <a:rPr lang="zh-CN" altLang="en-US" sz="2400" b="1" dirty="0">
                <a:latin typeface="Century Gothic" panose="020B0502020202020204" pitchFamily="34" charset="0"/>
              </a:rPr>
              <a:t>又是一个有向回路，一直下去可以将图中所有的点均包含进去。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路与回路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444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524000"/>
            <a:ext cx="8153400" cy="2590800"/>
          </a:xfrm>
          <a:ln/>
        </p:spPr>
        <p:txBody>
          <a:bodyPr vert="horz" wrap="square" lIns="91440" tIns="45720" rIns="91440" bIns="45720" anchor="t" anchorCtr="0"/>
          <a:p>
            <a:pPr marL="1243330" indent="-1243330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7-2.7</a:t>
            </a: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600" b="1" dirty="0">
                <a:latin typeface="Times New Roman" panose="02020603050405020304" pitchFamily="18" charset="0"/>
              </a:rPr>
              <a:t>在简单有向图中，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1243330" indent="-1243330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  具有强连通性质的最大子图，称为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强分图</a:t>
            </a:r>
            <a:r>
              <a:rPr lang="zh-CN" altLang="en-US" sz="2600" b="1" dirty="0">
                <a:latin typeface="Times New Roman" panose="02020603050405020304" pitchFamily="18" charset="0"/>
              </a:rPr>
              <a:t>；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1243330" indent="-1243330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  具有单侧连通性质的最大子图，称为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单侧分图</a:t>
            </a:r>
            <a:r>
              <a:rPr lang="zh-CN" altLang="en-US" sz="2600" b="1" dirty="0">
                <a:latin typeface="Times New Roman" panose="02020603050405020304" pitchFamily="18" charset="0"/>
              </a:rPr>
              <a:t>；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1243330" indent="-1243330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  具有弱连通性质的最大子图，称为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弱分图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zh-CN" altLang="en-US" sz="2600" dirty="0">
              <a:latin typeface="Times New Roman" panose="02020603050405020304" pitchFamily="18" charset="0"/>
            </a:endParaRPr>
          </a:p>
        </p:txBody>
      </p:sp>
      <p:grpSp>
        <p:nvGrpSpPr>
          <p:cNvPr id="53252" name="Group 4"/>
          <p:cNvGrpSpPr/>
          <p:nvPr/>
        </p:nvGrpSpPr>
        <p:grpSpPr>
          <a:xfrm>
            <a:off x="5486400" y="3810000"/>
            <a:ext cx="2720975" cy="2514600"/>
            <a:chOff x="2078" y="2400"/>
            <a:chExt cx="1714" cy="1584"/>
          </a:xfrm>
        </p:grpSpPr>
        <p:sp>
          <p:nvSpPr>
            <p:cNvPr id="61465" name="Oval 5"/>
            <p:cNvSpPr/>
            <p:nvPr/>
          </p:nvSpPr>
          <p:spPr>
            <a:xfrm>
              <a:off x="2414" y="2592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61466" name="Text Box 6"/>
            <p:cNvSpPr txBox="1"/>
            <p:nvPr/>
          </p:nvSpPr>
          <p:spPr>
            <a:xfrm>
              <a:off x="3470" y="2448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1467" name="Text Box 7"/>
            <p:cNvSpPr txBox="1"/>
            <p:nvPr/>
          </p:nvSpPr>
          <p:spPr>
            <a:xfrm>
              <a:off x="2140" y="3360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1468" name="Oval 8"/>
            <p:cNvSpPr/>
            <p:nvPr/>
          </p:nvSpPr>
          <p:spPr>
            <a:xfrm>
              <a:off x="3278" y="2592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61469" name="Oval 9"/>
            <p:cNvSpPr/>
            <p:nvPr/>
          </p:nvSpPr>
          <p:spPr>
            <a:xfrm>
              <a:off x="2414" y="3360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61470" name="Oval 10"/>
            <p:cNvSpPr/>
            <p:nvPr/>
          </p:nvSpPr>
          <p:spPr>
            <a:xfrm>
              <a:off x="3326" y="3360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61471" name="Text Box 11"/>
            <p:cNvSpPr txBox="1"/>
            <p:nvPr/>
          </p:nvSpPr>
          <p:spPr>
            <a:xfrm>
              <a:off x="3470" y="3408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1472" name="Text Box 12"/>
            <p:cNvSpPr txBox="1"/>
            <p:nvPr/>
          </p:nvSpPr>
          <p:spPr>
            <a:xfrm>
              <a:off x="2078" y="2400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1473" name="Line 13"/>
            <p:cNvSpPr/>
            <p:nvPr/>
          </p:nvSpPr>
          <p:spPr>
            <a:xfrm>
              <a:off x="2414" y="2688"/>
              <a:ext cx="0" cy="72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74" name="Line 14"/>
            <p:cNvSpPr/>
            <p:nvPr/>
          </p:nvSpPr>
          <p:spPr>
            <a:xfrm>
              <a:off x="3470" y="2688"/>
              <a:ext cx="0" cy="72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75" name="Line 15"/>
            <p:cNvSpPr/>
            <p:nvPr/>
          </p:nvSpPr>
          <p:spPr>
            <a:xfrm flipH="1">
              <a:off x="2510" y="3504"/>
              <a:ext cx="81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1476" name="Line 16"/>
            <p:cNvSpPr/>
            <p:nvPr/>
          </p:nvSpPr>
          <p:spPr>
            <a:xfrm>
              <a:off x="2510" y="2592"/>
              <a:ext cx="768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77" name="Text Box 17"/>
            <p:cNvSpPr txBox="1"/>
            <p:nvPr/>
          </p:nvSpPr>
          <p:spPr>
            <a:xfrm>
              <a:off x="2256" y="3696"/>
              <a:ext cx="1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(b)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1478" name="Line 18"/>
            <p:cNvSpPr/>
            <p:nvPr/>
          </p:nvSpPr>
          <p:spPr>
            <a:xfrm>
              <a:off x="2544" y="2736"/>
              <a:ext cx="768" cy="62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53267" name="Group 19"/>
          <p:cNvGrpSpPr/>
          <p:nvPr/>
        </p:nvGrpSpPr>
        <p:grpSpPr>
          <a:xfrm>
            <a:off x="479425" y="3733800"/>
            <a:ext cx="4625975" cy="2590800"/>
            <a:chOff x="144" y="2352"/>
            <a:chExt cx="2914" cy="1632"/>
          </a:xfrm>
        </p:grpSpPr>
        <p:sp>
          <p:nvSpPr>
            <p:cNvPr id="61447" name="Oval 20"/>
            <p:cNvSpPr/>
            <p:nvPr/>
          </p:nvSpPr>
          <p:spPr>
            <a:xfrm>
              <a:off x="384" y="2544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61448" name="Text Box 21"/>
            <p:cNvSpPr txBox="1"/>
            <p:nvPr/>
          </p:nvSpPr>
          <p:spPr>
            <a:xfrm>
              <a:off x="1598" y="2400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1449" name="Text Box 22"/>
            <p:cNvSpPr txBox="1"/>
            <p:nvPr/>
          </p:nvSpPr>
          <p:spPr>
            <a:xfrm>
              <a:off x="144" y="3360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1450" name="Oval 23"/>
            <p:cNvSpPr/>
            <p:nvPr/>
          </p:nvSpPr>
          <p:spPr>
            <a:xfrm>
              <a:off x="1488" y="2544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61451" name="Oval 24"/>
            <p:cNvSpPr/>
            <p:nvPr/>
          </p:nvSpPr>
          <p:spPr>
            <a:xfrm>
              <a:off x="432" y="3456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61452" name="Oval 25"/>
            <p:cNvSpPr/>
            <p:nvPr/>
          </p:nvSpPr>
          <p:spPr>
            <a:xfrm>
              <a:off x="1488" y="3456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61453" name="Text Box 26"/>
            <p:cNvSpPr txBox="1"/>
            <p:nvPr/>
          </p:nvSpPr>
          <p:spPr>
            <a:xfrm>
              <a:off x="1598" y="3408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1454" name="Text Box 27"/>
            <p:cNvSpPr txBox="1"/>
            <p:nvPr/>
          </p:nvSpPr>
          <p:spPr>
            <a:xfrm>
              <a:off x="158" y="2352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1455" name="Line 28"/>
            <p:cNvSpPr/>
            <p:nvPr/>
          </p:nvSpPr>
          <p:spPr>
            <a:xfrm>
              <a:off x="480" y="2736"/>
              <a:ext cx="0" cy="72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56" name="Line 29"/>
            <p:cNvSpPr/>
            <p:nvPr/>
          </p:nvSpPr>
          <p:spPr>
            <a:xfrm>
              <a:off x="1584" y="2688"/>
              <a:ext cx="0" cy="72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1457" name="Line 30"/>
            <p:cNvSpPr/>
            <p:nvPr/>
          </p:nvSpPr>
          <p:spPr>
            <a:xfrm flipH="1">
              <a:off x="624" y="3504"/>
              <a:ext cx="81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1458" name="Line 31"/>
            <p:cNvSpPr/>
            <p:nvPr/>
          </p:nvSpPr>
          <p:spPr>
            <a:xfrm>
              <a:off x="624" y="2592"/>
              <a:ext cx="768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1459" name="Text Box 32"/>
            <p:cNvSpPr txBox="1"/>
            <p:nvPr/>
          </p:nvSpPr>
          <p:spPr>
            <a:xfrm>
              <a:off x="960" y="3696"/>
              <a:ext cx="10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(a)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1460" name="Oval 33"/>
            <p:cNvSpPr/>
            <p:nvPr/>
          </p:nvSpPr>
          <p:spPr>
            <a:xfrm>
              <a:off x="2592" y="2544"/>
              <a:ext cx="144" cy="144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61461" name="Text Box 34"/>
            <p:cNvSpPr txBox="1"/>
            <p:nvPr/>
          </p:nvSpPr>
          <p:spPr>
            <a:xfrm>
              <a:off x="2736" y="2400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1462" name="Line 35"/>
            <p:cNvSpPr/>
            <p:nvPr/>
          </p:nvSpPr>
          <p:spPr>
            <a:xfrm flipH="1">
              <a:off x="1776" y="2640"/>
              <a:ext cx="81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1463" name="Line 36"/>
            <p:cNvSpPr/>
            <p:nvPr/>
          </p:nvSpPr>
          <p:spPr>
            <a:xfrm flipV="1">
              <a:off x="624" y="2688"/>
              <a:ext cx="768" cy="67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1464" name="Line 37"/>
            <p:cNvSpPr/>
            <p:nvPr/>
          </p:nvSpPr>
          <p:spPr>
            <a:xfrm flipV="1">
              <a:off x="1776" y="2784"/>
              <a:ext cx="768" cy="67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7-2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路与回路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2468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752600"/>
            <a:ext cx="7772400" cy="1171575"/>
          </a:xfrm>
          <a:ln/>
        </p:spPr>
        <p:txBody>
          <a:bodyPr vert="horz" wrap="square" lIns="91440" tIns="45720" rIns="91440" bIns="45720" anchor="t" anchorCtr="0"/>
          <a:p>
            <a:pPr marL="1519555" indent="-151955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7-2.5</a:t>
            </a:r>
            <a:r>
              <a:rPr lang="en-US" altLang="zh-CN" sz="2600" b="1" dirty="0">
                <a:solidFill>
                  <a:srgbClr val="004C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b="1" dirty="0">
                <a:latin typeface="Times New Roman" panose="02020603050405020304" pitchFamily="18" charset="0"/>
              </a:rPr>
              <a:t>在有向图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dirty="0">
                <a:latin typeface="Times New Roman" panose="02020603050405020304" pitchFamily="18" charset="0"/>
              </a:rPr>
              <a:t>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E&gt;</a:t>
            </a:r>
            <a:r>
              <a:rPr lang="zh-CN" altLang="en-US" sz="2600" b="1" dirty="0">
                <a:latin typeface="Times New Roman" panose="02020603050405020304" pitchFamily="18" charset="0"/>
              </a:rPr>
              <a:t>中，它的每一个结点位于且只位于一个强分图中。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1519555" indent="-1519555" eaLnBrk="1" hangingPunct="1">
              <a:buNone/>
            </a:pPr>
            <a:endParaRPr lang="en-US" altLang="zh-CN" sz="2600" dirty="0"/>
          </a:p>
        </p:txBody>
      </p:sp>
      <p:sp>
        <p:nvSpPr>
          <p:cNvPr id="5" name="Text Box 7"/>
          <p:cNvSpPr txBox="1"/>
          <p:nvPr/>
        </p:nvSpPr>
        <p:spPr>
          <a:xfrm>
            <a:off x="457200" y="2852738"/>
            <a:ext cx="7880350" cy="1422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latin typeface="宋体" panose="02010600030101010101" pitchFamily="2" charset="-122"/>
                <a:sym typeface="Wingdings 2" panose="05020102010507070707" pitchFamily="18" charset="2"/>
              </a:rPr>
              <a:t>这是因为</a:t>
            </a:r>
            <a:r>
              <a:rPr lang="zh-CN" altLang="zh-CN" sz="2400" b="1" dirty="0">
                <a:latin typeface="宋体" panose="02010600030101010101" pitchFamily="2" charset="-122"/>
                <a:sym typeface="Wingdings 2" panose="05020102010507070707" pitchFamily="18" charset="2"/>
              </a:rPr>
              <a:t>：</a:t>
            </a:r>
            <a:endParaRPr lang="zh-CN" altLang="en-US" sz="2400" b="1" dirty="0">
              <a:latin typeface="宋体" panose="02010600030101010101" pitchFamily="2" charset="-122"/>
              <a:sym typeface="Wingdings 2" panose="05020102010507070707" pitchFamily="18" charset="2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latin typeface="宋体" panose="02010600030101010101" pitchFamily="2" charset="-122"/>
                <a:sym typeface="Wingdings 2" panose="05020102010507070707" pitchFamily="18" charset="2"/>
              </a:rPr>
              <a:t>   顶点之间的相互可达关系是等价关系</a:t>
            </a:r>
            <a:r>
              <a:rPr lang="en-US" altLang="zh-CN" sz="2400" b="1" dirty="0">
                <a:latin typeface="宋体" panose="02010600030101010101" pitchFamily="2" charset="-122"/>
                <a:sym typeface="Wingdings 2" panose="05020102010507070707" pitchFamily="18" charset="2"/>
              </a:rPr>
              <a:t>. </a:t>
            </a:r>
            <a:r>
              <a:rPr lang="zh-CN" altLang="en-US" sz="2400" b="1" dirty="0">
                <a:latin typeface="宋体" panose="02010600030101010101" pitchFamily="2" charset="-122"/>
                <a:sym typeface="Wingdings 2" panose="05020102010507070707" pitchFamily="18" charset="2"/>
              </a:rPr>
              <a:t>而等价类对应的导出子图即为强分图</a:t>
            </a:r>
            <a:r>
              <a:rPr lang="en-US" altLang="zh-CN" sz="2400" b="1" dirty="0">
                <a:latin typeface="宋体" panose="02010600030101010101" pitchFamily="2" charset="-122"/>
                <a:sym typeface="Wingdings 2" panose="05020102010507070707" pitchFamily="18" charset="2"/>
              </a:rPr>
              <a:t>.</a:t>
            </a:r>
            <a:endParaRPr lang="zh-CN" altLang="en-US" sz="2800" b="1" dirty="0">
              <a:latin typeface="宋体" panose="02010600030101010101" pitchFamily="2" charset="-122"/>
              <a:sym typeface="Wingdings 2" panose="050201020105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5" name="Text Box 3"/>
          <p:cNvSpPr txBox="1"/>
          <p:nvPr/>
        </p:nvSpPr>
        <p:spPr>
          <a:xfrm>
            <a:off x="228600" y="790575"/>
            <a:ext cx="8686800" cy="1630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        若无向图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中恰有两个奇数度的结点，则这两个结点之间必有一条路。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3797" name="Text Box 5"/>
          <p:cNvSpPr txBox="1"/>
          <p:nvPr/>
        </p:nvSpPr>
        <p:spPr>
          <a:xfrm>
            <a:off x="228600" y="2403475"/>
            <a:ext cx="8686800" cy="419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设无向图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中两个奇数度的结点为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4C4A"/>
              </a:solidFill>
              <a:latin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         从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开始构造一条简单通路，即从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出发经关联于结点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的边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e1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到达结点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u1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，若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deg(u1)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为偶数，则必可由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u1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再经关联于结点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u1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的边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e2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到达结点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u2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，如此继续下去，每边只取一次，直到另一个奇数度结点停止，由于图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中只有两个奇数度结点，故该结点或是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或是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。如果是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，那么从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的一条路就构造好了。如果仍是结点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，此路是简单回路。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371600"/>
            <a:ext cx="7848600" cy="2209800"/>
          </a:xfrm>
          <a:ln/>
        </p:spPr>
        <p:txBody>
          <a:bodyPr vert="horz" wrap="square" lIns="91440" tIns="45720" rIns="91440" bIns="45720" anchor="t" anchorCtr="0"/>
          <a:p>
            <a:pPr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G=&lt;V(G)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E(G)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V(G)={a, b, c, d}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E(G)={e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4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5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)=(a, b)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)=(a, c)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)=(b, d)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)=(b, c)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)=(d, c)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)=(a, d)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  <p:grpSp>
        <p:nvGrpSpPr>
          <p:cNvPr id="6171" name="Group 27"/>
          <p:cNvGrpSpPr/>
          <p:nvPr/>
        </p:nvGrpSpPr>
        <p:grpSpPr>
          <a:xfrm>
            <a:off x="1371600" y="3276600"/>
            <a:ext cx="2819400" cy="2590800"/>
            <a:chOff x="1056" y="1824"/>
            <a:chExt cx="1776" cy="1632"/>
          </a:xfrm>
        </p:grpSpPr>
        <p:grpSp>
          <p:nvGrpSpPr>
            <p:cNvPr id="9235" name="Group 28"/>
            <p:cNvGrpSpPr/>
            <p:nvPr/>
          </p:nvGrpSpPr>
          <p:grpSpPr>
            <a:xfrm>
              <a:off x="1230" y="2091"/>
              <a:ext cx="1362" cy="1143"/>
              <a:chOff x="1230" y="2091"/>
              <a:chExt cx="1362" cy="1143"/>
            </a:xfrm>
          </p:grpSpPr>
          <p:sp>
            <p:nvSpPr>
              <p:cNvPr id="9240" name="AutoShape 29"/>
              <p:cNvSpPr/>
              <p:nvPr/>
            </p:nvSpPr>
            <p:spPr>
              <a:xfrm>
                <a:off x="1248" y="2112"/>
                <a:ext cx="1344" cy="1104"/>
              </a:xfrm>
              <a:prstGeom prst="diamond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9241" name="Oval 30"/>
              <p:cNvSpPr/>
              <p:nvPr/>
            </p:nvSpPr>
            <p:spPr>
              <a:xfrm>
                <a:off x="1890" y="2091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9242" name="Oval 31"/>
              <p:cNvSpPr/>
              <p:nvPr/>
            </p:nvSpPr>
            <p:spPr>
              <a:xfrm>
                <a:off x="1230" y="26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9243" name="Oval 32"/>
              <p:cNvSpPr/>
              <p:nvPr/>
            </p:nvSpPr>
            <p:spPr>
              <a:xfrm>
                <a:off x="1902" y="318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9244" name="Oval 33"/>
              <p:cNvSpPr/>
              <p:nvPr/>
            </p:nvSpPr>
            <p:spPr>
              <a:xfrm>
                <a:off x="2544" y="26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9245" name="Line 34"/>
              <p:cNvSpPr/>
              <p:nvPr/>
            </p:nvSpPr>
            <p:spPr>
              <a:xfrm>
                <a:off x="1296" y="2661"/>
                <a:ext cx="124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246" name="Line 35"/>
              <p:cNvSpPr/>
              <p:nvPr/>
            </p:nvSpPr>
            <p:spPr>
              <a:xfrm>
                <a:off x="1929" y="2151"/>
                <a:ext cx="0" cy="1056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9236" name="Text Box 36"/>
            <p:cNvSpPr txBox="1"/>
            <p:nvPr/>
          </p:nvSpPr>
          <p:spPr>
            <a:xfrm>
              <a:off x="1824" y="182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a</a:t>
              </a:r>
              <a:endParaRPr lang="en-US" altLang="zh-CN" sz="2400" b="1" dirty="0"/>
            </a:p>
          </p:txBody>
        </p:sp>
        <p:sp>
          <p:nvSpPr>
            <p:cNvPr id="9237" name="Text Box 37"/>
            <p:cNvSpPr txBox="1"/>
            <p:nvPr/>
          </p:nvSpPr>
          <p:spPr>
            <a:xfrm>
              <a:off x="1056" y="249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b</a:t>
              </a:r>
              <a:endParaRPr lang="en-US" altLang="zh-CN" sz="2400" b="1" dirty="0"/>
            </a:p>
          </p:txBody>
        </p:sp>
        <p:sp>
          <p:nvSpPr>
            <p:cNvPr id="9238" name="Text Box 38"/>
            <p:cNvSpPr txBox="1"/>
            <p:nvPr/>
          </p:nvSpPr>
          <p:spPr>
            <a:xfrm>
              <a:off x="1824" y="316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/>
            </a:p>
          </p:txBody>
        </p:sp>
        <p:sp>
          <p:nvSpPr>
            <p:cNvPr id="9239" name="Text Box 39"/>
            <p:cNvSpPr txBox="1"/>
            <p:nvPr/>
          </p:nvSpPr>
          <p:spPr>
            <a:xfrm>
              <a:off x="2592" y="249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d</a:t>
              </a:r>
              <a:endParaRPr lang="en-US" altLang="zh-CN" sz="2400" b="1" dirty="0"/>
            </a:p>
          </p:txBody>
        </p:sp>
      </p:grpSp>
      <p:grpSp>
        <p:nvGrpSpPr>
          <p:cNvPr id="6184" name="Group 40"/>
          <p:cNvGrpSpPr/>
          <p:nvPr/>
        </p:nvGrpSpPr>
        <p:grpSpPr>
          <a:xfrm>
            <a:off x="4495800" y="3276600"/>
            <a:ext cx="3048000" cy="2590800"/>
            <a:chOff x="3024" y="1440"/>
            <a:chExt cx="1920" cy="1632"/>
          </a:xfrm>
        </p:grpSpPr>
        <p:sp>
          <p:nvSpPr>
            <p:cNvPr id="9224" name="AutoShape 41"/>
            <p:cNvSpPr/>
            <p:nvPr/>
          </p:nvSpPr>
          <p:spPr>
            <a:xfrm>
              <a:off x="3216" y="1728"/>
              <a:ext cx="1344" cy="1104"/>
            </a:xfrm>
            <a:prstGeom prst="diamond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9225" name="Oval 42"/>
            <p:cNvSpPr/>
            <p:nvPr/>
          </p:nvSpPr>
          <p:spPr>
            <a:xfrm>
              <a:off x="3876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9226" name="Oval 43"/>
            <p:cNvSpPr/>
            <p:nvPr/>
          </p:nvSpPr>
          <p:spPr>
            <a:xfrm>
              <a:off x="3189" y="2259"/>
              <a:ext cx="48" cy="4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9227" name="Oval 44"/>
            <p:cNvSpPr/>
            <p:nvPr/>
          </p:nvSpPr>
          <p:spPr>
            <a:xfrm>
              <a:off x="3888" y="2823"/>
              <a:ext cx="48" cy="4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9228" name="Oval 45"/>
            <p:cNvSpPr/>
            <p:nvPr/>
          </p:nvSpPr>
          <p:spPr>
            <a:xfrm>
              <a:off x="4530" y="2277"/>
              <a:ext cx="48" cy="4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9229" name="Line 46"/>
            <p:cNvSpPr/>
            <p:nvPr/>
          </p:nvSpPr>
          <p:spPr>
            <a:xfrm flipV="1">
              <a:off x="3255" y="2289"/>
              <a:ext cx="1266" cy="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30" name="Freeform 47"/>
            <p:cNvSpPr/>
            <p:nvPr/>
          </p:nvSpPr>
          <p:spPr>
            <a:xfrm>
              <a:off x="3888" y="1728"/>
              <a:ext cx="1056" cy="11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2" y="240"/>
                </a:cxn>
                <a:cxn ang="0">
                  <a:pos x="864" y="624"/>
                </a:cxn>
                <a:cxn ang="0">
                  <a:pos x="48" y="1104"/>
                </a:cxn>
              </a:cxnLst>
              <a:pathLst>
                <a:path w="1056" h="1104">
                  <a:moveTo>
                    <a:pt x="0" y="0"/>
                  </a:moveTo>
                  <a:cubicBezTo>
                    <a:pt x="384" y="68"/>
                    <a:pt x="768" y="136"/>
                    <a:pt x="912" y="240"/>
                  </a:cubicBezTo>
                  <a:cubicBezTo>
                    <a:pt x="1056" y="344"/>
                    <a:pt x="1008" y="480"/>
                    <a:pt x="864" y="624"/>
                  </a:cubicBezTo>
                  <a:cubicBezTo>
                    <a:pt x="720" y="768"/>
                    <a:pt x="184" y="1024"/>
                    <a:pt x="48" y="1104"/>
                  </a:cubicBezTo>
                </a:path>
              </a:pathLst>
            </a:custGeom>
            <a:noFill/>
            <a:ln w="28575" cap="flat" cmpd="sng">
              <a:solidFill>
                <a:schemeClr val="hlink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1" name="Text Box 48"/>
            <p:cNvSpPr txBox="1"/>
            <p:nvPr/>
          </p:nvSpPr>
          <p:spPr>
            <a:xfrm>
              <a:off x="3792" y="144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a</a:t>
              </a:r>
              <a:endParaRPr lang="en-US" altLang="zh-CN" sz="2400" b="1" dirty="0"/>
            </a:p>
          </p:txBody>
        </p:sp>
        <p:sp>
          <p:nvSpPr>
            <p:cNvPr id="9232" name="Text Box 49"/>
            <p:cNvSpPr txBox="1"/>
            <p:nvPr/>
          </p:nvSpPr>
          <p:spPr>
            <a:xfrm>
              <a:off x="3024" y="211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b</a:t>
              </a:r>
              <a:endParaRPr lang="en-US" altLang="zh-CN" sz="2400" b="1" dirty="0"/>
            </a:p>
          </p:txBody>
        </p:sp>
        <p:sp>
          <p:nvSpPr>
            <p:cNvPr id="9233" name="Text Box 50"/>
            <p:cNvSpPr txBox="1"/>
            <p:nvPr/>
          </p:nvSpPr>
          <p:spPr>
            <a:xfrm>
              <a:off x="3792" y="278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/>
            </a:p>
          </p:txBody>
        </p:sp>
        <p:sp>
          <p:nvSpPr>
            <p:cNvPr id="9234" name="Text Box 51"/>
            <p:cNvSpPr txBox="1"/>
            <p:nvPr/>
          </p:nvSpPr>
          <p:spPr>
            <a:xfrm>
              <a:off x="4560" y="211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d</a:t>
              </a:r>
              <a:endParaRPr lang="en-US" altLang="zh-CN" sz="2400" b="1" dirty="0"/>
            </a:p>
          </p:txBody>
        </p:sp>
      </p:grpSp>
      <p:sp>
        <p:nvSpPr>
          <p:cNvPr id="6196" name="Text Box 52"/>
          <p:cNvSpPr txBox="1"/>
          <p:nvPr/>
        </p:nvSpPr>
        <p:spPr>
          <a:xfrm>
            <a:off x="533400" y="5867400"/>
            <a:ext cx="80010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ea typeface="黑体" panose="02010609060101010101" pitchFamily="2" charset="-122"/>
              </a:rPr>
              <a:t>一个图与结点、连接结点的边、边与结点的关联有关。</a:t>
            </a:r>
            <a:endParaRPr lang="zh-CN" altLang="en-US" sz="2600" b="1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9" name="Text Box 3"/>
          <p:cNvSpPr txBox="1"/>
          <p:nvPr/>
        </p:nvSpPr>
        <p:spPr>
          <a:xfrm>
            <a:off x="228600" y="1557338"/>
            <a:ext cx="8686800" cy="2655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闭迹上每个结点都是关联偶数条边，而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deg(u)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为奇数，所以至少还有一条关联于结点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的边不在此简单回路上。继续从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出发，沿着该边到达另一个结点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u1’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，依次下去直到另一个奇数度结点停下。这样经过有限次后必可到达结点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，这就是一条从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的路。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34822" name="Group 6"/>
          <p:cNvGrpSpPr/>
          <p:nvPr/>
        </p:nvGrpSpPr>
        <p:grpSpPr>
          <a:xfrm>
            <a:off x="228600" y="4216400"/>
            <a:ext cx="8686800" cy="1076325"/>
            <a:chOff x="144" y="2304"/>
            <a:chExt cx="5472" cy="678"/>
          </a:xfrm>
        </p:grpSpPr>
        <p:sp>
          <p:nvSpPr>
            <p:cNvPr id="64516" name="Text Box 4"/>
            <p:cNvSpPr txBox="1"/>
            <p:nvPr/>
          </p:nvSpPr>
          <p:spPr>
            <a:xfrm>
              <a:off x="144" y="2304"/>
              <a:ext cx="5472" cy="6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en-US" sz="2800" b="1" dirty="0">
                  <a:solidFill>
                    <a:srgbClr val="004C4A"/>
                  </a:solidFill>
                  <a:latin typeface="Times New Roman" panose="02020603050405020304" pitchFamily="18" charset="0"/>
                </a:rPr>
                <a:t>思考题</a:t>
              </a:r>
              <a:endPara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endParaRP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en-US" sz="2800" b="1" dirty="0">
                  <a:solidFill>
                    <a:srgbClr val="004C4A"/>
                  </a:solidFill>
                  <a:latin typeface="Times New Roman" panose="02020603050405020304" pitchFamily="18" charset="0"/>
                </a:rPr>
                <a:t>        若图</a:t>
              </a:r>
              <a:r>
                <a:rPr lang="en-US" altLang="zh-CN" sz="2800" b="1" dirty="0">
                  <a:solidFill>
                    <a:srgbClr val="004C4A"/>
                  </a:solidFill>
                  <a:latin typeface="Times New Roman" panose="02020603050405020304" pitchFamily="18" charset="0"/>
                </a:rPr>
                <a:t>G</a:t>
              </a:r>
              <a:r>
                <a:rPr lang="zh-CN" altLang="en-US" sz="2800" b="1" dirty="0">
                  <a:solidFill>
                    <a:srgbClr val="004C4A"/>
                  </a:solidFill>
                  <a:latin typeface="Times New Roman" panose="02020603050405020304" pitchFamily="18" charset="0"/>
                </a:rPr>
                <a:t>是不连通的，则</a:t>
              </a:r>
              <a:r>
                <a:rPr lang="en-US" altLang="zh-CN" sz="2800" b="1" dirty="0">
                  <a:solidFill>
                    <a:srgbClr val="004C4A"/>
                  </a:solidFill>
                  <a:latin typeface="Times New Roman" panose="02020603050405020304" pitchFamily="18" charset="0"/>
                </a:rPr>
                <a:t>G</a:t>
              </a:r>
              <a:r>
                <a:rPr lang="zh-CN" altLang="en-US" sz="2800" b="1" dirty="0">
                  <a:solidFill>
                    <a:srgbClr val="004C4A"/>
                  </a:solidFill>
                  <a:latin typeface="Times New Roman" panose="02020603050405020304" pitchFamily="18" charset="0"/>
                </a:rPr>
                <a:t>的补图</a:t>
              </a:r>
              <a:r>
                <a:rPr lang="en-US" altLang="zh-CN" sz="2800" b="1" dirty="0">
                  <a:solidFill>
                    <a:srgbClr val="004C4A"/>
                  </a:solidFill>
                  <a:latin typeface="Times New Roman" panose="02020603050405020304" pitchFamily="18" charset="0"/>
                </a:rPr>
                <a:t>G</a:t>
              </a:r>
              <a:r>
                <a:rPr lang="zh-CN" altLang="en-US" sz="2800" b="1" dirty="0">
                  <a:solidFill>
                    <a:srgbClr val="004C4A"/>
                  </a:solidFill>
                  <a:latin typeface="Times New Roman" panose="02020603050405020304" pitchFamily="18" charset="0"/>
                </a:rPr>
                <a:t>是连通的。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17" name="Line 5"/>
            <p:cNvSpPr/>
            <p:nvPr/>
          </p:nvSpPr>
          <p:spPr>
            <a:xfrm>
              <a:off x="3648" y="2688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ext Box 2"/>
          <p:cNvSpPr txBox="1"/>
          <p:nvPr/>
        </p:nvSpPr>
        <p:spPr>
          <a:xfrm>
            <a:off x="228600" y="765175"/>
            <a:ext cx="8686800" cy="1630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        当且仅当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的一条边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不包含在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的回路中时，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才是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的割边。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5843" name="Text Box 3"/>
          <p:cNvSpPr txBox="1"/>
          <p:nvPr/>
        </p:nvSpPr>
        <p:spPr>
          <a:xfrm>
            <a:off x="228600" y="2886075"/>
            <a:ext cx="8520113" cy="2678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必要性：</a:t>
            </a:r>
            <a:endParaRPr lang="en-US" altLang="zh-CN" sz="2800" b="1" dirty="0">
              <a:solidFill>
                <a:srgbClr val="004C4A"/>
              </a:solidFill>
              <a:latin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是连通图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的割边，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关联的两个结点是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。如果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包含在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的一个回路中，那么除边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e=(u,v)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外还有另一条分别以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为端点的路，所以删去边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后，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仍为连通图，这与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是割边相矛盾。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ext Box 2"/>
          <p:cNvSpPr txBox="1"/>
          <p:nvPr/>
        </p:nvSpPr>
        <p:spPr>
          <a:xfrm>
            <a:off x="539750" y="1700213"/>
            <a:ext cx="8304213" cy="3168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充分性：</a:t>
            </a:r>
            <a:endParaRPr lang="zh-CN" altLang="en-US" sz="2800" b="1" dirty="0">
              <a:solidFill>
                <a:srgbClr val="004C4A"/>
              </a:solidFill>
              <a:latin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如果边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不包含在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的任一条回路中，那么连接结点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的边只有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，而不会有其它连接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的任何路。因为如果连接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还有不同于边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的路，此路与边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就组成一条包含边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的回路，从而导致矛盾。所以删去边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后，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就不连通，故边</a:t>
            </a:r>
            <a:r>
              <a:rPr lang="en-US" altLang="zh-CN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rgbClr val="004C4A"/>
                </a:solidFill>
                <a:latin typeface="Times New Roman" panose="02020603050405020304" pitchFamily="18" charset="0"/>
              </a:rPr>
              <a:t>是割边。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752600"/>
            <a:ext cx="8077200" cy="4114800"/>
          </a:xfrm>
          <a:ln/>
        </p:spPr>
        <p:txBody>
          <a:bodyPr vert="horz" wrap="square" lIns="91440" tIns="45720" rIns="91440" bIns="45720" anchor="t" anchorCtr="0"/>
          <a:p>
            <a:pPr marL="1146175" indent="-1146175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图的分类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146175" indent="-1146175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无向边：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如果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中边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对应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中的结点对是无序的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(u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称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是无向边，记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600" b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=(u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，称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u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是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的两个端点。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146175" indent="-1146175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有向边：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如果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与结点有序对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&lt;u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v&gt;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相对应，称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是有向边，记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600" b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=&lt;u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v&gt;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，称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u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的始点，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6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的终点。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146175" indent="-1146175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447800"/>
            <a:ext cx="7924800" cy="2286000"/>
          </a:xfrm>
          <a:ln/>
        </p:spPr>
        <p:txBody>
          <a:bodyPr vert="horz" wrap="square" lIns="91440" tIns="45720" rIns="91440" bIns="45720" anchor="t" anchorCtr="0"/>
          <a:p>
            <a:pPr marL="1519555" indent="-1519555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1.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无向图：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每条边均为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无向边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的图称为无向图。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519555" indent="-1519555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有向图：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每条边均为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有向边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的图称为有向图。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519555" indent="-1519555" eaLnBrk="1" fontAlgn="ctr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3.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混合图：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有些边是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无向边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，有些边是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有向边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的图称为混合图。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9295" name="Group 79"/>
          <p:cNvGrpSpPr/>
          <p:nvPr/>
        </p:nvGrpSpPr>
        <p:grpSpPr>
          <a:xfrm>
            <a:off x="381000" y="3429000"/>
            <a:ext cx="3124200" cy="3200400"/>
            <a:chOff x="240" y="2160"/>
            <a:chExt cx="1968" cy="2016"/>
          </a:xfrm>
        </p:grpSpPr>
        <p:sp>
          <p:nvSpPr>
            <p:cNvPr id="11303" name="Text Box 80"/>
            <p:cNvSpPr txBox="1"/>
            <p:nvPr/>
          </p:nvSpPr>
          <p:spPr>
            <a:xfrm>
              <a:off x="240" y="2880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1304" name="Text Box 81"/>
            <p:cNvSpPr txBox="1"/>
            <p:nvPr/>
          </p:nvSpPr>
          <p:spPr>
            <a:xfrm>
              <a:off x="1488" y="2496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5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1305" name="Line 82"/>
            <p:cNvSpPr/>
            <p:nvPr/>
          </p:nvSpPr>
          <p:spPr>
            <a:xfrm flipH="1" flipV="1">
              <a:off x="672" y="3024"/>
              <a:ext cx="768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6" name="Oval 83"/>
            <p:cNvSpPr/>
            <p:nvPr/>
          </p:nvSpPr>
          <p:spPr>
            <a:xfrm>
              <a:off x="994" y="2448"/>
              <a:ext cx="144" cy="14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11307" name="Text Box 84"/>
            <p:cNvSpPr txBox="1"/>
            <p:nvPr/>
          </p:nvSpPr>
          <p:spPr>
            <a:xfrm>
              <a:off x="864" y="2160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1308" name="Text Box 85"/>
            <p:cNvSpPr txBox="1"/>
            <p:nvPr/>
          </p:nvSpPr>
          <p:spPr>
            <a:xfrm>
              <a:off x="850" y="3504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3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1309" name="Line 86"/>
            <p:cNvSpPr/>
            <p:nvPr/>
          </p:nvSpPr>
          <p:spPr>
            <a:xfrm flipH="1">
              <a:off x="658" y="2592"/>
              <a:ext cx="384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10" name="Oval 87"/>
            <p:cNvSpPr/>
            <p:nvPr/>
          </p:nvSpPr>
          <p:spPr>
            <a:xfrm>
              <a:off x="514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11311" name="Oval 88"/>
            <p:cNvSpPr/>
            <p:nvPr/>
          </p:nvSpPr>
          <p:spPr>
            <a:xfrm>
              <a:off x="898" y="3408"/>
              <a:ext cx="144" cy="14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11312" name="Oval 89"/>
            <p:cNvSpPr/>
            <p:nvPr/>
          </p:nvSpPr>
          <p:spPr>
            <a:xfrm>
              <a:off x="1426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11313" name="Oval 90"/>
            <p:cNvSpPr/>
            <p:nvPr/>
          </p:nvSpPr>
          <p:spPr>
            <a:xfrm>
              <a:off x="1378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11314" name="Text Box 91"/>
            <p:cNvSpPr txBox="1"/>
            <p:nvPr/>
          </p:nvSpPr>
          <p:spPr>
            <a:xfrm>
              <a:off x="1488" y="3264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4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1315" name="Line 92"/>
            <p:cNvSpPr/>
            <p:nvPr/>
          </p:nvSpPr>
          <p:spPr>
            <a:xfrm flipH="1" flipV="1">
              <a:off x="562" y="3120"/>
              <a:ext cx="336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16" name="Line 93"/>
            <p:cNvSpPr/>
            <p:nvPr/>
          </p:nvSpPr>
          <p:spPr>
            <a:xfrm flipH="1">
              <a:off x="1042" y="3360"/>
              <a:ext cx="336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17" name="Text Box 94"/>
            <p:cNvSpPr txBox="1"/>
            <p:nvPr/>
          </p:nvSpPr>
          <p:spPr>
            <a:xfrm>
              <a:off x="576" y="3888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(a)</a:t>
              </a:r>
              <a:r>
                <a:rPr lang="zh-CN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无向图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1318" name="Text Box 95"/>
            <p:cNvSpPr txBox="1"/>
            <p:nvPr/>
          </p:nvSpPr>
          <p:spPr>
            <a:xfrm>
              <a:off x="1248" y="2352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(</a:t>
              </a:r>
              <a:r>
                <a:rPr lang="zh-CN" alt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孤立点</a:t>
              </a:r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)</a:t>
              </a:r>
              <a:endPara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9312" name="Group 96"/>
          <p:cNvGrpSpPr/>
          <p:nvPr/>
        </p:nvGrpSpPr>
        <p:grpSpPr>
          <a:xfrm>
            <a:off x="3048000" y="3429000"/>
            <a:ext cx="2819400" cy="3200400"/>
            <a:chOff x="1920" y="2160"/>
            <a:chExt cx="1776" cy="2016"/>
          </a:xfrm>
        </p:grpSpPr>
        <p:sp>
          <p:nvSpPr>
            <p:cNvPr id="11289" name="Line 97"/>
            <p:cNvSpPr/>
            <p:nvPr/>
          </p:nvSpPr>
          <p:spPr>
            <a:xfrm flipH="1" flipV="1">
              <a:off x="2496" y="3024"/>
              <a:ext cx="768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90" name="Text Box 98"/>
            <p:cNvSpPr txBox="1"/>
            <p:nvPr/>
          </p:nvSpPr>
          <p:spPr>
            <a:xfrm>
              <a:off x="2688" y="216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’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1291" name="Line 99"/>
            <p:cNvSpPr/>
            <p:nvPr/>
          </p:nvSpPr>
          <p:spPr>
            <a:xfrm flipH="1" flipV="1">
              <a:off x="2386" y="3120"/>
              <a:ext cx="336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1292" name="Oval 100"/>
            <p:cNvSpPr/>
            <p:nvPr/>
          </p:nvSpPr>
          <p:spPr>
            <a:xfrm>
              <a:off x="2818" y="2448"/>
              <a:ext cx="144" cy="14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11293" name="Text Box 101"/>
            <p:cNvSpPr txBox="1"/>
            <p:nvPr/>
          </p:nvSpPr>
          <p:spPr>
            <a:xfrm>
              <a:off x="1920" y="2880"/>
              <a:ext cx="46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’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1294" name="Text Box 102"/>
            <p:cNvSpPr txBox="1"/>
            <p:nvPr/>
          </p:nvSpPr>
          <p:spPr>
            <a:xfrm>
              <a:off x="2674" y="3504"/>
              <a:ext cx="3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3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’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1295" name="Line 103"/>
            <p:cNvSpPr/>
            <p:nvPr/>
          </p:nvSpPr>
          <p:spPr>
            <a:xfrm flipH="1">
              <a:off x="2482" y="2592"/>
              <a:ext cx="384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96" name="Oval 104"/>
            <p:cNvSpPr/>
            <p:nvPr/>
          </p:nvSpPr>
          <p:spPr>
            <a:xfrm>
              <a:off x="2338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11297" name="Oval 105"/>
            <p:cNvSpPr/>
            <p:nvPr/>
          </p:nvSpPr>
          <p:spPr>
            <a:xfrm>
              <a:off x="2722" y="3408"/>
              <a:ext cx="144" cy="14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11298" name="Oval 106"/>
            <p:cNvSpPr/>
            <p:nvPr/>
          </p:nvSpPr>
          <p:spPr>
            <a:xfrm>
              <a:off x="3202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11299" name="Text Box 107"/>
            <p:cNvSpPr txBox="1"/>
            <p:nvPr/>
          </p:nvSpPr>
          <p:spPr>
            <a:xfrm>
              <a:off x="3312" y="3264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4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’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1300" name="Line 108"/>
            <p:cNvSpPr/>
            <p:nvPr/>
          </p:nvSpPr>
          <p:spPr>
            <a:xfrm flipH="1">
              <a:off x="2784" y="2592"/>
              <a:ext cx="96" cy="8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1301" name="Line 109"/>
            <p:cNvSpPr/>
            <p:nvPr/>
          </p:nvSpPr>
          <p:spPr>
            <a:xfrm>
              <a:off x="2976" y="2592"/>
              <a:ext cx="288" cy="6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302" name="Text Box 110"/>
            <p:cNvSpPr txBox="1"/>
            <p:nvPr/>
          </p:nvSpPr>
          <p:spPr>
            <a:xfrm>
              <a:off x="2400" y="3888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(b)</a:t>
              </a:r>
              <a:r>
                <a:rPr lang="zh-CN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有向图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9345" name="Group 129"/>
          <p:cNvGrpSpPr/>
          <p:nvPr/>
        </p:nvGrpSpPr>
        <p:grpSpPr>
          <a:xfrm>
            <a:off x="5943600" y="3367088"/>
            <a:ext cx="2492375" cy="3262312"/>
            <a:chOff x="3744" y="2121"/>
            <a:chExt cx="1570" cy="2055"/>
          </a:xfrm>
        </p:grpSpPr>
        <p:sp>
          <p:nvSpPr>
            <p:cNvPr id="11273" name="Oval 112"/>
            <p:cNvSpPr/>
            <p:nvPr/>
          </p:nvSpPr>
          <p:spPr>
            <a:xfrm>
              <a:off x="4620" y="2313"/>
              <a:ext cx="288" cy="24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1274" name="Text Box 113"/>
            <p:cNvSpPr txBox="1"/>
            <p:nvPr/>
          </p:nvSpPr>
          <p:spPr>
            <a:xfrm>
              <a:off x="4361" y="2121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1275" name="Text Box 114"/>
            <p:cNvSpPr txBox="1"/>
            <p:nvPr/>
          </p:nvSpPr>
          <p:spPr>
            <a:xfrm>
              <a:off x="4992" y="3216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4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1276" name="Text Box 115"/>
            <p:cNvSpPr txBox="1"/>
            <p:nvPr/>
          </p:nvSpPr>
          <p:spPr>
            <a:xfrm>
              <a:off x="4032" y="3888"/>
              <a:ext cx="1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( c ) </a:t>
              </a:r>
              <a:r>
                <a:rPr lang="zh-CN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混合图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1277" name="Line 116"/>
            <p:cNvSpPr/>
            <p:nvPr/>
          </p:nvSpPr>
          <p:spPr>
            <a:xfrm flipH="1" flipV="1">
              <a:off x="4176" y="2976"/>
              <a:ext cx="768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78" name="Oval 117"/>
            <p:cNvSpPr/>
            <p:nvPr/>
          </p:nvSpPr>
          <p:spPr>
            <a:xfrm>
              <a:off x="4498" y="2400"/>
              <a:ext cx="144" cy="14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11279" name="Text Box 118"/>
            <p:cNvSpPr txBox="1"/>
            <p:nvPr/>
          </p:nvSpPr>
          <p:spPr>
            <a:xfrm>
              <a:off x="3744" y="2832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1280" name="Text Box 119"/>
            <p:cNvSpPr txBox="1"/>
            <p:nvPr/>
          </p:nvSpPr>
          <p:spPr>
            <a:xfrm>
              <a:off x="4354" y="3456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3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1281" name="Line 120"/>
            <p:cNvSpPr/>
            <p:nvPr/>
          </p:nvSpPr>
          <p:spPr>
            <a:xfrm flipH="1">
              <a:off x="4162" y="2544"/>
              <a:ext cx="384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2" name="Oval 121"/>
            <p:cNvSpPr/>
            <p:nvPr/>
          </p:nvSpPr>
          <p:spPr>
            <a:xfrm>
              <a:off x="4018" y="2928"/>
              <a:ext cx="144" cy="14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11283" name="Oval 122"/>
            <p:cNvSpPr/>
            <p:nvPr/>
          </p:nvSpPr>
          <p:spPr>
            <a:xfrm>
              <a:off x="4402" y="3360"/>
              <a:ext cx="144" cy="14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11284" name="Oval 123"/>
            <p:cNvSpPr/>
            <p:nvPr/>
          </p:nvSpPr>
          <p:spPr>
            <a:xfrm>
              <a:off x="4882" y="3216"/>
              <a:ext cx="144" cy="14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11285" name="Line 124"/>
            <p:cNvSpPr/>
            <p:nvPr/>
          </p:nvSpPr>
          <p:spPr>
            <a:xfrm flipH="1" flipV="1">
              <a:off x="4066" y="3072"/>
              <a:ext cx="336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86" name="Line 125"/>
            <p:cNvSpPr/>
            <p:nvPr/>
          </p:nvSpPr>
          <p:spPr>
            <a:xfrm flipH="1">
              <a:off x="4546" y="3312"/>
              <a:ext cx="336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7" name="Line 126"/>
            <p:cNvSpPr/>
            <p:nvPr/>
          </p:nvSpPr>
          <p:spPr>
            <a:xfrm>
              <a:off x="4642" y="2544"/>
              <a:ext cx="384" cy="7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8" name="Text Box 127"/>
            <p:cNvSpPr txBox="1"/>
            <p:nvPr/>
          </p:nvSpPr>
          <p:spPr>
            <a:xfrm rot="151773">
              <a:off x="4808" y="2199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环</a:t>
              </a:r>
              <a:endPara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11272" name="AutoShape 128">
            <a:hlinkClick r:id="" action="ppaction://hlinkshowjump?jump=lastslideviewed"/>
          </p:cNvPr>
          <p:cNvSpPr/>
          <p:nvPr/>
        </p:nvSpPr>
        <p:spPr>
          <a:xfrm>
            <a:off x="8763000" y="6477000"/>
            <a:ext cx="381000" cy="381000"/>
          </a:xfrm>
          <a:prstGeom prst="actionButtonReturn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7-1  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图的基本概念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447800"/>
            <a:ext cx="8229600" cy="2133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练习：画出下面的图。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fontAlgn="ctr" hangingPunct="1"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G1=&lt;V1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E1&gt;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是无向图，其中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V1={v1, v2, v3,v4,v5, v6}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E1={e1, e2, e3, e4, e5, e6}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fontAlgn="ctr" hangingPunct="1"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e1=(v1, v3)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e2=(v1, v4)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e2=(v2, v4)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e3=(v3, v4)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e4=(v3, v6)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e5=(v4, v5)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e6=(v5, v6)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buNone/>
            </a:pPr>
            <a:endParaRPr lang="en-US" altLang="zh-CN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2293" name="Text Box 4"/>
          <p:cNvSpPr txBox="1"/>
          <p:nvPr/>
        </p:nvSpPr>
        <p:spPr>
          <a:xfrm>
            <a:off x="457200" y="5029200"/>
            <a:ext cx="8153400" cy="806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86080" lvl="0" indent="-386080" eaLnBrk="1" fontAlgn="ctr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G3=&lt;V3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E3&gt;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是混合图，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V3={v1, v2, v3, v4}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E3={&lt;v1, v1&gt;, (v1, v3), &lt;v3, v1&gt;, &lt;v1, v2&gt;, (v4, v2)}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2294" name="Text Box 5"/>
          <p:cNvSpPr txBox="1"/>
          <p:nvPr/>
        </p:nvSpPr>
        <p:spPr>
          <a:xfrm>
            <a:off x="381000" y="3711575"/>
            <a:ext cx="8229600" cy="1163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82600" lvl="0" indent="-482600" eaLnBrk="1" fontAlgn="ctr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G2=&lt;V2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E2&gt;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是有向图，其中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V2={v1, v2, v3, v4}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  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E={&lt;v3, v1&gt;, &lt;v3, v2&gt;, &lt;v1, v1&gt;, &lt;v1, V2&gt;, &lt;v4, v1&gt;, &lt;v3, v4&gt;, &lt;v4, v3&gt;}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10337</Words>
  <Application>WPS 演示</Application>
  <PresentationFormat>全屏显示(4:3)</PresentationFormat>
  <Paragraphs>1011</Paragraphs>
  <Slides>62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62</vt:i4>
      </vt:variant>
    </vt:vector>
  </HeadingPairs>
  <TitlesOfParts>
    <vt:vector size="81" baseType="lpstr">
      <vt:lpstr>Arial</vt:lpstr>
      <vt:lpstr>宋体</vt:lpstr>
      <vt:lpstr>Wingdings</vt:lpstr>
      <vt:lpstr>Tahoma</vt:lpstr>
      <vt:lpstr>Times New Roman</vt:lpstr>
      <vt:lpstr>黑体</vt:lpstr>
      <vt:lpstr>Symbol</vt:lpstr>
      <vt:lpstr>Wingdings 2</vt:lpstr>
      <vt:lpstr>Courier New</vt:lpstr>
      <vt:lpstr>Century Gothic</vt:lpstr>
      <vt:lpstr>楷体_GB2312</vt:lpstr>
      <vt:lpstr>新宋体</vt:lpstr>
      <vt:lpstr>微软雅黑</vt:lpstr>
      <vt:lpstr>Arial Unicode MS</vt:lpstr>
      <vt:lpstr>Blends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ICBCOA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7-1  图的基本概念</dc:title>
  <dc:creator>mhx</dc:creator>
  <cp:lastModifiedBy>芬迪</cp:lastModifiedBy>
  <cp:revision>139</cp:revision>
  <dcterms:created xsi:type="dcterms:W3CDTF">2006-12-30T03:01:04Z</dcterms:created>
  <dcterms:modified xsi:type="dcterms:W3CDTF">2021-06-05T05:33:11Z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BDADF56571004E448550FD30C461D856</vt:lpwstr>
  </property>
  <property fmtid="{D5CDD505-2E9C-101B-9397-08002B2CF9AE}" pid="3" name="KSOProductBuildVer">
    <vt:lpwstr>2052-11.1.0.10495</vt:lpwstr>
  </property>
</Properties>
</file>