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58" r:id="rId4"/>
    <p:sldId id="259" r:id="rId5"/>
    <p:sldId id="280" r:id="rId6"/>
    <p:sldId id="261" r:id="rId7"/>
    <p:sldId id="272" r:id="rId8"/>
    <p:sldId id="282" r:id="rId9"/>
    <p:sldId id="273" r:id="rId10"/>
    <p:sldId id="283" r:id="rId11"/>
    <p:sldId id="274" r:id="rId12"/>
    <p:sldId id="275" r:id="rId13"/>
    <p:sldId id="276" r:id="rId14"/>
    <p:sldId id="284" r:id="rId15"/>
    <p:sldId id="288" r:id="rId16"/>
    <p:sldId id="289" r:id="rId17"/>
    <p:sldId id="290" r:id="rId18"/>
    <p:sldId id="297" r:id="rId19"/>
    <p:sldId id="291" r:id="rId20"/>
    <p:sldId id="292" r:id="rId21"/>
    <p:sldId id="294" r:id="rId22"/>
    <p:sldId id="293" r:id="rId23"/>
    <p:sldId id="295" r:id="rId24"/>
    <p:sldId id="266" r:id="rId25"/>
    <p:sldId id="286" r:id="rId26"/>
    <p:sldId id="267" r:id="rId27"/>
    <p:sldId id="268" r:id="rId28"/>
    <p:sldId id="269" r:id="rId29"/>
    <p:sldId id="29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800"/>
    <a:srgbClr val="1F3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258B3-50DA-4E6A-9F7A-9C9B0460C92C}" type="datetimeFigureOut">
              <a:rPr lang="fr-BE" smtClean="0"/>
              <a:t>25-11-20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2B49-BA94-4D45-9642-03D14D78E34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523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B459-DDA9-4FB5-83FC-3BC614A8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6D7EA-2481-4936-8810-4EB7085C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4A23-0994-4F07-8F83-B905620F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7C17-C280-4902-959E-DBF407F5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DD68-D548-427F-8AD2-EC3B07EE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278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4DA4-0A9F-490E-A578-C3E13514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2D44-AF6F-480E-9A86-591484F2D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42CE-33B9-45BF-810D-6DC988E2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7AC6-3568-480C-A6D4-100913A5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ACC5-29CD-41B0-AF9F-A9A9AE3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24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A0AC9-11EB-4245-806D-AB00E916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CAE0-43DA-4B88-98E8-9397BDAF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B6A2-249A-471B-8995-957F6CFB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70DF-BDAA-4615-ACAE-FD712C9E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41B5-395E-488C-9338-6D537B9F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8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1480-6A7F-4C40-857E-DFE93063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27C4-8469-4A92-A83D-136DC66C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6A53-009F-4320-9ACE-D32E57FA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B938-5DBD-4D1C-9BEF-073BB0E2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0762-6C8A-4AE4-9D24-5CCA793E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43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A5A5-8EB8-42C5-AD9F-E53F13C1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E57A-F638-4484-9757-3D2CFFC9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0B40-6F7B-4EE1-AEC1-BC9AB6C1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3544-7F46-43F9-8637-CADC335B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2C84-2375-4A71-848C-46F85DEF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38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91A7-0E16-4B2C-AC5A-5D5ADB7F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CC0D-62FD-42B6-8263-CFE1118B1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817CE-3B63-44F7-A5D6-A078E58F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893D-5370-44D3-8317-6F574119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AE351-123E-4135-BE81-F32C5A5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1985-A668-45AC-BA20-041A8715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70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0EBB-2118-42D7-82A1-F1D2D489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663C-9354-40C6-B81D-7F241E88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0F56-85BA-41E5-8173-750A5D0D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BE459-E25F-4A6A-AF8D-7AD43E63F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D0C1-B252-4B2F-8D03-4CB50721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C7981-CF66-41F1-835E-8E8BADB2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30B85-3926-4BC0-8C1D-6F839105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594F2-895D-402E-B770-688293E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06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8149-695C-4A91-8BF6-2A4D20F9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3A213-D00A-4B25-B46C-5E0784D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DCF83-EBFE-4210-B272-C56540A9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1ADB3-7695-4363-8250-DCA2B716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15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B5831-DD3D-4126-8383-BE16332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060D-0BE3-4204-AA09-5F846ACB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F4DF2-CD22-4C0C-AD7D-87775CD7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888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47D8-C4EB-439B-9CEF-07545576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CC1F-56B5-44F7-81A8-8EAD612E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8061C-EFBF-464C-965A-26AC32B0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DEC0-A023-445C-BFB1-7953DED2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245B-A648-4714-9D22-FC4D7AD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25B4-1171-4F0A-B61D-A535E8D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71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2E30-A869-4B44-B7F9-3CB174B9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77AE2-FFAD-4FE2-BA44-7014FF91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19AE-846E-42CC-99E6-15BB8CD0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D0B66-1BAD-4DC4-AD4E-34CAB132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249D-1B3A-4A22-86DB-B6F0CD88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4F93-6F6A-4407-A150-6AF4CFB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87090-9A9C-4C55-92C7-9B0D343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59E7-34F6-4CE6-9FBA-3154A7F3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9651-60E9-4AB6-984D-D2FAA4A31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A189-A0E9-4637-994B-323072BD8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EE26-BE5A-4D44-B80A-850D4986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B2FF-17EA-41C0-8250-7FA7B53AFA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6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oclap.com/Stoch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377930.33901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0288-DC14-4D2D-BE2E-8A8C43DB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9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BE" b="1" dirty="0" err="1"/>
              <a:t>Evolving</a:t>
            </a:r>
            <a:r>
              <a:rPr lang="fr-BE" b="1" dirty="0"/>
              <a:t> Energy </a:t>
            </a:r>
            <a:r>
              <a:rPr lang="fr-BE" b="1" dirty="0" err="1"/>
              <a:t>Demand</a:t>
            </a:r>
            <a:r>
              <a:rPr lang="fr-BE" b="1" dirty="0"/>
              <a:t> Estimation </a:t>
            </a:r>
            <a:r>
              <a:rPr lang="fr-BE" b="1" dirty="0" err="1"/>
              <a:t>Models</a:t>
            </a:r>
            <a:r>
              <a:rPr lang="fr-BE" b="1" dirty="0"/>
              <a:t> over </a:t>
            </a:r>
            <a:r>
              <a:rPr lang="fr-BE" b="1" dirty="0" err="1"/>
              <a:t>Macroeconomic</a:t>
            </a:r>
            <a:r>
              <a:rPr lang="fr-BE" b="1" dirty="0"/>
              <a:t> Indicator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BD8E8-A3D5-44E5-80FF-F297B29DC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102"/>
            <a:ext cx="9144000" cy="1396978"/>
          </a:xfrm>
        </p:spPr>
        <p:txBody>
          <a:bodyPr>
            <a:normAutofit/>
          </a:bodyPr>
          <a:lstStyle/>
          <a:p>
            <a:r>
              <a:rPr lang="fr-BE" dirty="0"/>
              <a:t>Lourenco, N. – </a:t>
            </a:r>
            <a:r>
              <a:rPr lang="fr-BE" dirty="0" err="1"/>
              <a:t>Colmenar</a:t>
            </a:r>
            <a:r>
              <a:rPr lang="fr-BE" dirty="0"/>
              <a:t>, M. – Hidalgo, I. – </a:t>
            </a:r>
            <a:r>
              <a:rPr lang="fr-BE" dirty="0" err="1"/>
              <a:t>Salcedo</a:t>
            </a:r>
            <a:r>
              <a:rPr lang="fr-BE" dirty="0"/>
              <a:t>-Sanz, S.</a:t>
            </a:r>
          </a:p>
          <a:p>
            <a:endParaRPr lang="fr-BE" dirty="0"/>
          </a:p>
          <a:p>
            <a:r>
              <a:rPr lang="en-US" sz="1600" dirty="0"/>
              <a:t>Genetic and Evolutionary </a:t>
            </a:r>
            <a:r>
              <a:rPr lang="en-US" sz="1600" dirty="0" smtClean="0"/>
              <a:t>Computation </a:t>
            </a:r>
            <a:r>
              <a:rPr lang="en-US" sz="1600" dirty="0"/>
              <a:t>Conference</a:t>
            </a:r>
            <a:r>
              <a:rPr lang="fr-BE" sz="1600" dirty="0"/>
              <a:t>, July </a:t>
            </a:r>
            <a:r>
              <a:rPr lang="fr-BE" sz="1600" dirty="0" smtClean="0"/>
              <a:t>2020</a:t>
            </a:r>
          </a:p>
          <a:p>
            <a:endParaRPr lang="fr-B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847B-E23D-40F9-BBE5-7703E7FE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6A7D-4134-4E21-954E-CBCC002F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E96BA-9DEC-475F-B19B-7DF3DB88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2" y="136525"/>
            <a:ext cx="1741338" cy="10564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1881" y="5599549"/>
            <a:ext cx="596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altLang="zh-CN" dirty="0" smtClean="0"/>
              <a:t>R</a:t>
            </a:r>
            <a:r>
              <a:rPr lang="en-US" altLang="zh-CN" dirty="0" err="1"/>
              <a:t>é</a:t>
            </a:r>
            <a:r>
              <a:rPr lang="en-US" altLang="zh-CN" dirty="0" err="1" smtClean="0"/>
              <a:t>my</a:t>
            </a:r>
            <a:r>
              <a:rPr lang="en-US" altLang="zh-CN" dirty="0" smtClean="0"/>
              <a:t> </a:t>
            </a:r>
            <a:r>
              <a:rPr lang="en-US" altLang="zh-CN" dirty="0" err="1"/>
              <a:t>Jumpertz</a:t>
            </a:r>
            <a:r>
              <a:rPr lang="en-US" altLang="zh-CN" dirty="0"/>
              <a:t>, Antoni </a:t>
            </a:r>
            <a:r>
              <a:rPr lang="en-US" altLang="zh-CN" dirty="0" err="1"/>
              <a:t>Garzon</a:t>
            </a:r>
            <a:r>
              <a:rPr lang="en-US" altLang="zh-CN" dirty="0"/>
              <a:t>, Shuang Hou, Nicolas </a:t>
            </a:r>
            <a:r>
              <a:rPr lang="en-US" altLang="zh-CN" dirty="0" err="1" smtClean="0"/>
              <a:t>Mousset</a:t>
            </a:r>
            <a:endParaRPr lang="fr-BE" altLang="zh-CN" dirty="0"/>
          </a:p>
        </p:txBody>
      </p:sp>
    </p:spTree>
    <p:extLst>
      <p:ext uri="{BB962C8B-B14F-4D97-AF65-F5344CB8AC3E}">
        <p14:creationId xmlns:p14="http://schemas.microsoft.com/office/powerpoint/2010/main" val="202482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AC9D-8CB7-4E12-85DE-E057E9BA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Structured</a:t>
            </a:r>
            <a:r>
              <a:rPr lang="fr-BE" b="1" dirty="0"/>
              <a:t> </a:t>
            </a:r>
            <a:r>
              <a:rPr lang="fr-BE" b="1" dirty="0" err="1"/>
              <a:t>Grammar</a:t>
            </a:r>
            <a:r>
              <a:rPr lang="fr-BE" b="1" dirty="0"/>
              <a:t> Evolution (3)</a:t>
            </a:r>
            <a:endParaRPr lang="fr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57756-61A5-4EB0-A27F-43536464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7161"/>
            <a:ext cx="5181600" cy="480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How </a:t>
            </a:r>
            <a:r>
              <a:rPr lang="fr-BE" sz="3600" dirty="0" err="1"/>
              <a:t>does</a:t>
            </a:r>
            <a:r>
              <a:rPr lang="fr-BE" sz="3600" dirty="0"/>
              <a:t> </a:t>
            </a:r>
            <a:r>
              <a:rPr lang="fr-BE" sz="3600" dirty="0" err="1"/>
              <a:t>it</a:t>
            </a:r>
            <a:r>
              <a:rPr lang="fr-BE" sz="3600" dirty="0"/>
              <a:t> </a:t>
            </a:r>
            <a:r>
              <a:rPr lang="fr-BE" sz="3600" dirty="0" err="1"/>
              <a:t>work</a:t>
            </a:r>
            <a:r>
              <a:rPr lang="fr-BE" sz="3600" dirty="0"/>
              <a:t> ?</a:t>
            </a:r>
          </a:p>
          <a:p>
            <a:pPr marL="0" indent="0">
              <a:buNone/>
            </a:pP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b="1" dirty="0" err="1"/>
              <a:t>Grammar</a:t>
            </a:r>
            <a:r>
              <a:rPr lang="fr-BE" b="1" dirty="0"/>
              <a:t> </a:t>
            </a:r>
            <a:r>
              <a:rPr lang="fr-BE" b="1" dirty="0" err="1"/>
              <a:t>definition</a:t>
            </a:r>
            <a:endParaRPr lang="fr-BE" b="1" dirty="0"/>
          </a:p>
          <a:p>
            <a:pPr marL="514350" indent="-514350">
              <a:buFont typeface="+mj-lt"/>
              <a:buAutoNum type="arabicPeriod"/>
            </a:pPr>
            <a:r>
              <a:rPr lang="fr-BE" b="1" dirty="0" err="1"/>
              <a:t>Genotype</a:t>
            </a:r>
            <a:r>
              <a:rPr lang="fr-BE" b="1" dirty="0"/>
              <a:t> </a:t>
            </a:r>
            <a:r>
              <a:rPr lang="fr-BE" b="1" dirty="0" err="1"/>
              <a:t>definition</a:t>
            </a:r>
            <a:endParaRPr lang="fr-BE" b="1" dirty="0"/>
          </a:p>
          <a:p>
            <a:pPr marL="514350" indent="-514350">
              <a:buFont typeface="+mj-lt"/>
              <a:buAutoNum type="arabicPeriod"/>
            </a:pPr>
            <a:r>
              <a:rPr lang="fr-BE" b="1" dirty="0"/>
              <a:t>Population </a:t>
            </a:r>
            <a:r>
              <a:rPr lang="fr-BE" b="1" dirty="0" err="1"/>
              <a:t>evolution</a:t>
            </a:r>
            <a:endParaRPr lang="fr-BE" b="1" dirty="0"/>
          </a:p>
          <a:p>
            <a:pPr marL="0" indent="0">
              <a:buNone/>
            </a:pPr>
            <a:r>
              <a:rPr lang="fr-BE" b="1" dirty="0"/>
              <a:t>	</a:t>
            </a:r>
            <a:r>
              <a:rPr lang="fr-BE" dirty="0"/>
              <a:t> </a:t>
            </a:r>
            <a:r>
              <a:rPr lang="fr-BE" sz="2400" dirty="0"/>
              <a:t>First population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created</a:t>
            </a:r>
            <a:r>
              <a:rPr lang="fr-BE" sz="2400" dirty="0"/>
              <a:t> at </a:t>
            </a:r>
            <a:r>
              <a:rPr lang="fr-BE" sz="2400" dirty="0" err="1"/>
              <a:t>random</a:t>
            </a:r>
            <a:r>
              <a:rPr lang="fr-BE" sz="2400" dirty="0"/>
              <a:t>. Fitness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computed</a:t>
            </a:r>
            <a:r>
              <a:rPr lang="fr-BE" sz="2400" dirty="0"/>
              <a:t> and </a:t>
            </a:r>
            <a:r>
              <a:rPr lang="fr-BE" sz="2400" dirty="0" err="1"/>
              <a:t>evolutionary</a:t>
            </a:r>
            <a:r>
              <a:rPr lang="fr-BE" sz="2400" dirty="0"/>
              <a:t> techniques are </a:t>
            </a:r>
            <a:r>
              <a:rPr lang="fr-BE" sz="2400" dirty="0" err="1"/>
              <a:t>used</a:t>
            </a:r>
            <a:r>
              <a:rPr lang="fr-BE" sz="2400" dirty="0"/>
              <a:t> to </a:t>
            </a:r>
            <a:r>
              <a:rPr lang="fr-BE" sz="2400" dirty="0" err="1"/>
              <a:t>evolve</a:t>
            </a:r>
            <a:r>
              <a:rPr lang="fr-BE" sz="2400" dirty="0"/>
              <a:t> the population</a:t>
            </a:r>
            <a:r>
              <a:rPr lang="fr-BE" sz="2400" b="1" dirty="0"/>
              <a:t>.</a:t>
            </a:r>
            <a:endParaRPr lang="fr-BE" b="1" dirty="0"/>
          </a:p>
          <a:p>
            <a:pPr marL="0" indent="0">
              <a:buNone/>
            </a:pPr>
            <a:r>
              <a:rPr lang="fr-BE" b="1" dirty="0"/>
              <a:t>	</a:t>
            </a:r>
            <a:r>
              <a:rPr lang="fr-BE" sz="24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315F-6275-42AB-B831-16EBC198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8965-FF42-4D52-9E0F-86F68A8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E862-AEB2-48DB-9C45-B721A6C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10</a:t>
            </a:fld>
            <a:endParaRPr lang="fr-BE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075DC5-95A5-4CC9-A6E2-3652BEF418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2805" y="2692724"/>
            <a:ext cx="6245150" cy="1005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99C72-EAE8-4FCF-8073-2D7B336F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05" y="4431036"/>
            <a:ext cx="6245150" cy="6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D80F-7FB0-4911-B2FD-D939DA0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SGE :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problem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8E62-31C1-46D6-8BE3-806886A3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6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 err="1"/>
              <a:t>Let’s</a:t>
            </a:r>
            <a:r>
              <a:rPr lang="fr-BE" dirty="0"/>
              <a:t> </a:t>
            </a:r>
            <a:r>
              <a:rPr lang="fr-BE" dirty="0" err="1"/>
              <a:t>decode</a:t>
            </a:r>
            <a:r>
              <a:rPr lang="fr-BE" dirty="0"/>
              <a:t>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genotype</a:t>
            </a:r>
            <a:r>
              <a:rPr lang="fr-BE" dirty="0"/>
              <a:t> :</a:t>
            </a:r>
          </a:p>
          <a:p>
            <a:pPr marL="0" indent="0">
              <a:buNone/>
            </a:pPr>
            <a:endParaRPr lang="fr-BE" b="1" dirty="0"/>
          </a:p>
          <a:p>
            <a:pPr marL="0" indent="0">
              <a:buNone/>
            </a:pPr>
            <a:endParaRPr lang="fr-BE" b="1" dirty="0"/>
          </a:p>
          <a:p>
            <a:pPr marL="0" indent="0">
              <a:buNone/>
            </a:pPr>
            <a:r>
              <a:rPr lang="fr-BE" dirty="0"/>
              <a:t>Always </a:t>
            </a:r>
            <a:r>
              <a:rPr lang="fr-BE" dirty="0" err="1"/>
              <a:t>begin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&lt;start&gt; </a:t>
            </a:r>
            <a:r>
              <a:rPr lang="fr-BE" dirty="0" err="1"/>
              <a:t>symbols</a:t>
            </a:r>
            <a:r>
              <a:rPr lang="fr-BE" dirty="0"/>
              <a:t> and </a:t>
            </a:r>
            <a:r>
              <a:rPr lang="fr-BE" dirty="0" err="1"/>
              <a:t>decode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symbol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leftward</a:t>
            </a:r>
            <a:r>
              <a:rPr lang="fr-BE" dirty="0"/>
              <a:t> </a:t>
            </a:r>
            <a:r>
              <a:rPr lang="fr-BE" dirty="0" err="1"/>
              <a:t>unused</a:t>
            </a:r>
            <a:r>
              <a:rPr lang="fr-BE" dirty="0"/>
              <a:t> value. </a:t>
            </a:r>
            <a:r>
              <a:rPr lang="fr-BE" dirty="0" err="1"/>
              <a:t>Here</a:t>
            </a:r>
            <a:r>
              <a:rPr lang="fr-BE" dirty="0"/>
              <a:t>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E3FEA-7946-4B2D-9E6C-4A703314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83" y="2445540"/>
            <a:ext cx="8132769" cy="865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EC274-D810-4DF9-9116-55A10EF60128}"/>
              </a:ext>
            </a:extLst>
          </p:cNvPr>
          <p:cNvSpPr txBox="1"/>
          <p:nvPr/>
        </p:nvSpPr>
        <p:spPr>
          <a:xfrm>
            <a:off x="838200" y="4261282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I) </a:t>
            </a:r>
            <a:r>
              <a:rPr lang="fr-BE" sz="1800" dirty="0"/>
              <a:t>w[0] &lt;op&gt; &lt;</a:t>
            </a:r>
            <a:r>
              <a:rPr lang="fr-BE" sz="1800" dirty="0" err="1"/>
              <a:t>recExpr</a:t>
            </a:r>
            <a:r>
              <a:rPr lang="fr-BE" sz="1800" dirty="0"/>
              <a:t>&gt;    ([] [1,0] [0,0] [8,5] [11,4] [0,2,1,2])</a:t>
            </a:r>
          </a:p>
          <a:p>
            <a:pPr algn="ctr"/>
            <a:r>
              <a:rPr lang="fr-BE" dirty="0"/>
              <a:t>II) w[0] + </a:t>
            </a:r>
            <a:r>
              <a:rPr lang="fr-BE" sz="1800" dirty="0"/>
              <a:t>&lt;</a:t>
            </a:r>
            <a:r>
              <a:rPr lang="fr-BE" sz="1800" dirty="0" err="1"/>
              <a:t>expr</a:t>
            </a:r>
            <a:r>
              <a:rPr lang="fr-BE" sz="1800" dirty="0"/>
              <a:t>&gt; &lt;op&gt; &lt;</a:t>
            </a:r>
            <a:r>
              <a:rPr lang="fr-BE" sz="1800" dirty="0" err="1"/>
              <a:t>recExpr</a:t>
            </a:r>
            <a:r>
              <a:rPr lang="fr-BE" sz="1800" dirty="0"/>
              <a:t>&gt;  ([] [0] [0,0] [8,5] [11,4] [2,1,2])</a:t>
            </a:r>
          </a:p>
          <a:p>
            <a:pPr algn="ctr"/>
            <a:r>
              <a:rPr lang="fr-BE" dirty="0"/>
              <a:t>iii) w[0] + </a:t>
            </a:r>
            <a:r>
              <a:rPr lang="fr-BE" sz="1800" dirty="0"/>
              <a:t>&lt;param&gt; &lt;op&gt; &lt;var&gt;  &lt;op&gt; &lt;</a:t>
            </a:r>
            <a:r>
              <a:rPr lang="fr-BE" sz="1800" dirty="0" err="1"/>
              <a:t>recExpr</a:t>
            </a:r>
            <a:r>
              <a:rPr lang="fr-BE" sz="1800" dirty="0"/>
              <a:t>&gt; ([] [0] [0] [8,5] [11,4] [2,1,2])</a:t>
            </a:r>
          </a:p>
          <a:p>
            <a:pPr algn="ctr"/>
            <a:r>
              <a:rPr lang="fr-BE" dirty="0"/>
              <a:t>iv) w[0] + w[9] * x[12]  - &lt;</a:t>
            </a:r>
            <a:r>
              <a:rPr lang="fr-BE" dirty="0" err="1"/>
              <a:t>recExpr</a:t>
            </a:r>
            <a:r>
              <a:rPr lang="fr-BE" dirty="0"/>
              <a:t>&gt; </a:t>
            </a:r>
            <a:r>
              <a:rPr lang="fr-BE" sz="1800" dirty="0"/>
              <a:t>([] [0] [0] [5] [4] [2])</a:t>
            </a:r>
            <a:endParaRPr lang="fr-BE" dirty="0"/>
          </a:p>
          <a:p>
            <a:pPr algn="ctr"/>
            <a:r>
              <a:rPr lang="fr-BE" dirty="0"/>
              <a:t>v) w[0] + w[9] * x[12] - &lt;</a:t>
            </a:r>
            <a:r>
              <a:rPr lang="fr-BE" dirty="0" err="1"/>
              <a:t>Expr</a:t>
            </a:r>
            <a:r>
              <a:rPr lang="fr-BE" dirty="0"/>
              <a:t>&gt;</a:t>
            </a:r>
            <a:r>
              <a:rPr lang="fr-BE" sz="1800" dirty="0"/>
              <a:t> ([] [] [0] [5] [4] [2])</a:t>
            </a:r>
          </a:p>
          <a:p>
            <a:pPr algn="ctr"/>
            <a:r>
              <a:rPr lang="fr-BE" dirty="0"/>
              <a:t>vi) w[0] + w[9] * x[12] - </a:t>
            </a:r>
            <a:r>
              <a:rPr lang="fr-BE" sz="1800" dirty="0"/>
              <a:t>&lt;param&gt; &lt;op&gt; &lt;var&gt; ([] [] [] [5] [4] [2])</a:t>
            </a:r>
          </a:p>
          <a:p>
            <a:pPr algn="ctr"/>
            <a:r>
              <a:rPr lang="fr-BE" dirty="0"/>
              <a:t>vii) w[0] + w[9] * x[12] – </a:t>
            </a:r>
            <a:r>
              <a:rPr lang="fr-BE" sz="1800" dirty="0"/>
              <a:t>w[6]*x[5] ([] [] [] [] [] [])</a:t>
            </a:r>
            <a:endParaRPr lang="fr-B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237EDF-7611-4C35-8FD2-5589CA6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6E3B91-76E3-4641-A38E-B72917FE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76A095-5B2F-469D-B7E8-1406E9DA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39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271AC9B-C05F-4799-B7B0-EAA7BDFD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38" y="2284357"/>
            <a:ext cx="6998465" cy="3254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A2A6DF-1878-45C5-80BD-265115C7F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8" y="2196731"/>
            <a:ext cx="4043401" cy="34298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A069AA-691B-46C7-882F-BCB2AECB0885}"/>
              </a:ext>
            </a:extLst>
          </p:cNvPr>
          <p:cNvSpPr txBox="1"/>
          <p:nvPr/>
        </p:nvSpPr>
        <p:spPr>
          <a:xfrm flipH="1">
            <a:off x="1989698" y="1690688"/>
            <a:ext cx="12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Grammar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0C1B56-7843-4CCF-92C7-785DFE599462}"/>
              </a:ext>
            </a:extLst>
          </p:cNvPr>
          <p:cNvSpPr txBox="1"/>
          <p:nvPr/>
        </p:nvSpPr>
        <p:spPr>
          <a:xfrm flipH="1">
            <a:off x="6714204" y="1690688"/>
            <a:ext cx="33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Decoding</a:t>
            </a:r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FA765-58F7-4506-9C92-38A68520FE4B}"/>
              </a:ext>
            </a:extLst>
          </p:cNvPr>
          <p:cNvSpPr/>
          <p:nvPr/>
        </p:nvSpPr>
        <p:spPr>
          <a:xfrm>
            <a:off x="4810662" y="2579920"/>
            <a:ext cx="914400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E6C125-3024-421E-AC09-6CBF5739F9CE}"/>
              </a:ext>
            </a:extLst>
          </p:cNvPr>
          <p:cNvSpPr/>
          <p:nvPr/>
        </p:nvSpPr>
        <p:spPr>
          <a:xfrm>
            <a:off x="549805" y="2158522"/>
            <a:ext cx="494200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0B23953-FFF6-4E02-A6D9-61730206D5FB}"/>
              </a:ext>
            </a:extLst>
          </p:cNvPr>
          <p:cNvSpPr/>
          <p:nvPr/>
        </p:nvSpPr>
        <p:spPr>
          <a:xfrm>
            <a:off x="8405229" y="2579919"/>
            <a:ext cx="494200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2076F2-588B-4007-80B1-468BD4875895}"/>
              </a:ext>
            </a:extLst>
          </p:cNvPr>
          <p:cNvSpPr/>
          <p:nvPr/>
        </p:nvSpPr>
        <p:spPr>
          <a:xfrm>
            <a:off x="1989698" y="2158522"/>
            <a:ext cx="1852842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F180651-CE5F-430C-BF35-6DF995DE76DE}"/>
              </a:ext>
            </a:extLst>
          </p:cNvPr>
          <p:cNvSpPr/>
          <p:nvPr/>
        </p:nvSpPr>
        <p:spPr>
          <a:xfrm>
            <a:off x="4810662" y="2802090"/>
            <a:ext cx="1852842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BE62924-944E-405B-B08C-F510BE9CA017}"/>
              </a:ext>
            </a:extLst>
          </p:cNvPr>
          <p:cNvSpPr/>
          <p:nvPr/>
        </p:nvSpPr>
        <p:spPr>
          <a:xfrm>
            <a:off x="8476651" y="2831588"/>
            <a:ext cx="397120" cy="2053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992F061-5735-47F0-8E45-E674B906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b="1" dirty="0" err="1"/>
              <a:t>Decoding</a:t>
            </a:r>
            <a:r>
              <a:rPr lang="fr-BE" sz="4000" b="1" dirty="0"/>
              <a:t> the </a:t>
            </a:r>
            <a:r>
              <a:rPr lang="fr-BE" sz="4000" b="1" dirty="0" err="1"/>
              <a:t>grammar</a:t>
            </a:r>
            <a:r>
              <a:rPr lang="fr-BE" sz="4000" b="1" dirty="0"/>
              <a:t> to </a:t>
            </a:r>
            <a:r>
              <a:rPr lang="fr-BE" sz="4000" b="1" dirty="0" err="1"/>
              <a:t>compute</a:t>
            </a:r>
            <a:r>
              <a:rPr lang="fr-BE" sz="4000" b="1" dirty="0"/>
              <a:t> the fitness (1)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4250-9056-4FD2-BC33-B58194D1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90FFF-4229-436F-8BE2-4D868BBB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D0E7-EDF2-48B1-9959-3217F876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0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271AC9B-C05F-4799-B7B0-EAA7BDFD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01" y="2284357"/>
            <a:ext cx="6998465" cy="3254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A2A6DF-1878-45C5-80BD-265115C7F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1" y="2196731"/>
            <a:ext cx="4043401" cy="34298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A069AA-691B-46C7-882F-BCB2AECB0885}"/>
              </a:ext>
            </a:extLst>
          </p:cNvPr>
          <p:cNvSpPr txBox="1"/>
          <p:nvPr/>
        </p:nvSpPr>
        <p:spPr>
          <a:xfrm flipH="1">
            <a:off x="1988861" y="1690688"/>
            <a:ext cx="12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Grammar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0C1B56-7843-4CCF-92C7-785DFE599462}"/>
              </a:ext>
            </a:extLst>
          </p:cNvPr>
          <p:cNvSpPr txBox="1"/>
          <p:nvPr/>
        </p:nvSpPr>
        <p:spPr>
          <a:xfrm flipH="1">
            <a:off x="6713367" y="1690688"/>
            <a:ext cx="33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Decoding</a:t>
            </a:r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FA765-58F7-4506-9C92-38A68520FE4B}"/>
              </a:ext>
            </a:extLst>
          </p:cNvPr>
          <p:cNvSpPr/>
          <p:nvPr/>
        </p:nvSpPr>
        <p:spPr>
          <a:xfrm>
            <a:off x="5305524" y="2810474"/>
            <a:ext cx="494201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E6C125-3024-421E-AC09-6CBF5739F9CE}"/>
              </a:ext>
            </a:extLst>
          </p:cNvPr>
          <p:cNvSpPr/>
          <p:nvPr/>
        </p:nvSpPr>
        <p:spPr>
          <a:xfrm>
            <a:off x="615421" y="5374941"/>
            <a:ext cx="494200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0E3A832-6828-4E55-A964-0A14DF794DB3}"/>
              </a:ext>
            </a:extLst>
          </p:cNvPr>
          <p:cNvSpPr/>
          <p:nvPr/>
        </p:nvSpPr>
        <p:spPr>
          <a:xfrm>
            <a:off x="10608107" y="2810473"/>
            <a:ext cx="879354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6623D13-028B-4403-A5AA-E125CA832B7F}"/>
              </a:ext>
            </a:extLst>
          </p:cNvPr>
          <p:cNvSpPr/>
          <p:nvPr/>
        </p:nvSpPr>
        <p:spPr>
          <a:xfrm>
            <a:off x="5305525" y="3034811"/>
            <a:ext cx="158642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5381074-13EA-4507-ACF3-D99C8DF5288B}"/>
              </a:ext>
            </a:extLst>
          </p:cNvPr>
          <p:cNvSpPr/>
          <p:nvPr/>
        </p:nvSpPr>
        <p:spPr>
          <a:xfrm>
            <a:off x="10561588" y="3030470"/>
            <a:ext cx="759585" cy="2516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55AA63-8177-4E12-B585-9944F89A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b="1" dirty="0" err="1"/>
              <a:t>Decoding</a:t>
            </a:r>
            <a:r>
              <a:rPr lang="fr-BE" sz="4000" b="1" dirty="0"/>
              <a:t> the </a:t>
            </a:r>
            <a:r>
              <a:rPr lang="fr-BE" sz="4000" b="1" dirty="0" err="1"/>
              <a:t>grammar</a:t>
            </a:r>
            <a:r>
              <a:rPr lang="fr-BE" sz="4000" b="1" dirty="0"/>
              <a:t> to </a:t>
            </a:r>
            <a:r>
              <a:rPr lang="fr-BE" sz="4000" b="1" dirty="0" err="1"/>
              <a:t>compute</a:t>
            </a:r>
            <a:r>
              <a:rPr lang="fr-BE" sz="4000" b="1" dirty="0"/>
              <a:t> the fitness (2)</a:t>
            </a:r>
            <a:endParaRPr lang="fr-BE"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C242E-A776-4972-BE0F-EDE962A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674CA-538D-4495-B9B5-1F4BEC07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1EBB-0D95-41B7-B7B6-F069E891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68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F3AC8C-79F3-4D28-9F92-273F80B4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Your</a:t>
            </a:r>
            <a:r>
              <a:rPr lang="fr-BE" b="1" dirty="0"/>
              <a:t> </a:t>
            </a:r>
            <a:r>
              <a:rPr lang="fr-BE" b="1" dirty="0" err="1"/>
              <a:t>turn</a:t>
            </a:r>
            <a:r>
              <a:rPr lang="fr-BE" b="1" dirty="0"/>
              <a:t> to </a:t>
            </a:r>
            <a:r>
              <a:rPr lang="fr-BE" b="1" dirty="0" err="1"/>
              <a:t>play</a:t>
            </a:r>
            <a:r>
              <a:rPr lang="fr-BE" b="1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1EBD8-D134-43C5-B9D0-279A8135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E245C-80D9-4AC2-970A-E382FD6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0A019-F5A0-4796-91F3-B72AAF6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14</a:t>
            </a:fld>
            <a:endParaRPr lang="fr-BE"/>
          </a:p>
        </p:txBody>
      </p:sp>
      <p:pic>
        <p:nvPicPr>
          <p:cNvPr id="10" name="Image 13">
            <a:extLst>
              <a:ext uri="{FF2B5EF4-FFF2-40B4-BE49-F238E27FC236}">
                <a16:creationId xmlns:a16="http://schemas.microsoft.com/office/drawing/2014/main" id="{7C3363CF-7F58-47D7-8CE5-C0C62E9D9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6" y="3856840"/>
            <a:ext cx="6629308" cy="1594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FE7DB-FCA0-4C5B-A310-E95BEC5E73CC}"/>
              </a:ext>
            </a:extLst>
          </p:cNvPr>
          <p:cNvSpPr txBox="1"/>
          <p:nvPr/>
        </p:nvSpPr>
        <p:spPr>
          <a:xfrm>
            <a:off x="838200" y="169068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/>
              <a:t>Please</a:t>
            </a:r>
            <a:r>
              <a:rPr lang="fr-BE" sz="2400" dirty="0"/>
              <a:t> </a:t>
            </a:r>
            <a:r>
              <a:rPr lang="fr-BE" sz="2400" dirty="0" err="1"/>
              <a:t>decode</a:t>
            </a:r>
            <a:r>
              <a:rPr lang="fr-BE" sz="2400" dirty="0"/>
              <a:t> the </a:t>
            </a:r>
            <a:r>
              <a:rPr lang="fr-BE" sz="2400" dirty="0" err="1"/>
              <a:t>following</a:t>
            </a:r>
            <a:r>
              <a:rPr lang="fr-BE" sz="2400" dirty="0"/>
              <a:t> </a:t>
            </a:r>
            <a:r>
              <a:rPr lang="fr-BE" sz="2400" dirty="0" err="1"/>
              <a:t>genotype</a:t>
            </a:r>
            <a:r>
              <a:rPr lang="fr-BE" sz="2400" dirty="0"/>
              <a:t> </a:t>
            </a:r>
            <a:r>
              <a:rPr lang="fr-BE" sz="2400" dirty="0" err="1"/>
              <a:t>using</a:t>
            </a:r>
            <a:r>
              <a:rPr lang="fr-BE" sz="2400" dirty="0"/>
              <a:t> the </a:t>
            </a:r>
            <a:r>
              <a:rPr lang="fr-BE" sz="2400" dirty="0" err="1"/>
              <a:t>provided</a:t>
            </a:r>
            <a:r>
              <a:rPr lang="fr-BE" sz="2400" dirty="0"/>
              <a:t> </a:t>
            </a:r>
            <a:r>
              <a:rPr lang="fr-BE" sz="2400" dirty="0" err="1"/>
              <a:t>grammar</a:t>
            </a:r>
            <a:r>
              <a:rPr lang="fr-BE" sz="2400" dirty="0"/>
              <a:t> :</a:t>
            </a:r>
          </a:p>
          <a:p>
            <a:endParaRPr lang="fr-BE" sz="2400" dirty="0"/>
          </a:p>
          <a:p>
            <a:pPr algn="ctr"/>
            <a:r>
              <a:rPr lang="fr-BE" sz="2400" dirty="0"/>
              <a:t>[ [1] [0] [2] [1,0] ]</a:t>
            </a:r>
          </a:p>
          <a:p>
            <a:endParaRPr lang="fr-BE" sz="2400" dirty="0"/>
          </a:p>
          <a:p>
            <a:r>
              <a:rPr lang="fr-BE" sz="2400" dirty="0" err="1"/>
              <a:t>Send</a:t>
            </a:r>
            <a:r>
              <a:rPr lang="fr-BE" sz="2400" dirty="0"/>
              <a:t> </a:t>
            </a:r>
            <a:r>
              <a:rPr lang="fr-BE" sz="2400" dirty="0" err="1"/>
              <a:t>your</a:t>
            </a:r>
            <a:r>
              <a:rPr lang="fr-BE" sz="2400" dirty="0"/>
              <a:t> </a:t>
            </a:r>
            <a:r>
              <a:rPr lang="fr-BE" sz="2400" dirty="0" err="1"/>
              <a:t>answer</a:t>
            </a:r>
            <a:r>
              <a:rPr lang="fr-BE" sz="2400" dirty="0"/>
              <a:t> to </a:t>
            </a:r>
            <a:r>
              <a:rPr lang="fr-FR" sz="2400" dirty="0">
                <a:hlinkClick r:id="rId3"/>
              </a:rPr>
              <a:t>www.wooclap.com/Stocha</a:t>
            </a:r>
            <a:endParaRPr lang="fr-BE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FFE2E-AA5E-4602-B6DF-6F431A4ACD62}"/>
              </a:ext>
            </a:extLst>
          </p:cNvPr>
          <p:cNvSpPr/>
          <p:nvPr/>
        </p:nvSpPr>
        <p:spPr>
          <a:xfrm>
            <a:off x="4820575" y="2256998"/>
            <a:ext cx="2512380" cy="759253"/>
          </a:xfrm>
          <a:prstGeom prst="rect">
            <a:avLst/>
          </a:prstGeom>
          <a:noFill/>
          <a:ln w="28575"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542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1A7A-3A09-43F6-90EA-27BF52CB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Proposed</a:t>
            </a:r>
            <a:r>
              <a:rPr lang="fr-BE" b="1" dirty="0"/>
              <a:t> </a:t>
            </a:r>
            <a:r>
              <a:rPr lang="fr-BE" b="1" dirty="0" err="1"/>
              <a:t>Algorithm</a:t>
            </a:r>
            <a:endParaRPr lang="fr-BE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624F8B-0D99-4D2B-BEA0-27E6EFB21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55" y="2035163"/>
            <a:ext cx="5639289" cy="393226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BDE6C-DAD5-4881-8ECC-18339639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98195-B86D-4BB9-9D68-FF00848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37D67-59C3-43F5-8A4C-67EBC8B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15</a:t>
            </a:fld>
            <a:endParaRPr lang="fr-BE"/>
          </a:p>
        </p:txBody>
      </p:sp>
      <p:sp>
        <p:nvSpPr>
          <p:cNvPr id="6" name="椭圆 5"/>
          <p:cNvSpPr/>
          <p:nvPr/>
        </p:nvSpPr>
        <p:spPr>
          <a:xfrm>
            <a:off x="5956663" y="3696789"/>
            <a:ext cx="1528355" cy="1554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9439-58AA-4C1F-8FD8-32618A2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EB9D-777D-4293-B4BF-CFA7597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730A-33E3-401E-8437-4479BA2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16</a:t>
            </a:fld>
            <a:endParaRPr lang="fr-BE"/>
          </a:p>
        </p:txBody>
      </p:sp>
      <p:sp>
        <p:nvSpPr>
          <p:cNvPr id="8" name="文本框 7"/>
          <p:cNvSpPr txBox="1"/>
          <p:nvPr/>
        </p:nvSpPr>
        <p:spPr>
          <a:xfrm>
            <a:off x="929539" y="1991943"/>
            <a:ext cx="5327570" cy="371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Similar to Genetic Algorithm</a:t>
            </a:r>
          </a:p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Main difference : mutation</a:t>
            </a:r>
          </a:p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DE’s mutation : based on the </a:t>
            </a:r>
            <a:r>
              <a:rPr lang="en-US" altLang="zh-CN" sz="2400" b="1" dirty="0"/>
              <a:t>vector difference</a:t>
            </a:r>
            <a:r>
              <a:rPr lang="en-US" altLang="zh-CN" sz="2400" dirty="0"/>
              <a:t> of the individuals.</a:t>
            </a:r>
          </a:p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DE shows strong robustness in solving non-convex, multimodal and nonlinear function optimization problems, and is especially good at solving multivariate function optimization problems.</a:t>
            </a:r>
          </a:p>
        </p:txBody>
      </p:sp>
      <p:sp>
        <p:nvSpPr>
          <p:cNvPr id="10" name="矩形 9"/>
          <p:cNvSpPr/>
          <p:nvPr/>
        </p:nvSpPr>
        <p:spPr>
          <a:xfrm>
            <a:off x="7836724" y="1028092"/>
            <a:ext cx="2461846" cy="43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Initialize Population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265" y="1737028"/>
            <a:ext cx="2461846" cy="662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Evaluation of initial population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36724" y="3270882"/>
            <a:ext cx="2461846" cy="4360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Mutation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1916" y="3998900"/>
            <a:ext cx="2461846" cy="43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Crossover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36724" y="5710653"/>
            <a:ext cx="2461846" cy="43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Selection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>
            <a:off x="9067647" y="1464190"/>
            <a:ext cx="2541" cy="272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3" idx="0"/>
          </p:cNvCxnSpPr>
          <p:nvPr/>
        </p:nvCxnSpPr>
        <p:spPr>
          <a:xfrm>
            <a:off x="9067647" y="3706980"/>
            <a:ext cx="5192" cy="291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26" idx="0"/>
          </p:cNvCxnSpPr>
          <p:nvPr/>
        </p:nvCxnSpPr>
        <p:spPr>
          <a:xfrm flipH="1">
            <a:off x="9069999" y="4434998"/>
            <a:ext cx="2840" cy="27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1"/>
            <a:endCxn id="23" idx="1"/>
          </p:cNvCxnSpPr>
          <p:nvPr/>
        </p:nvCxnSpPr>
        <p:spPr>
          <a:xfrm rot="10800000" flipH="1">
            <a:off x="7836723" y="2801098"/>
            <a:ext cx="404207" cy="3127605"/>
          </a:xfrm>
          <a:prstGeom prst="bentConnector3">
            <a:avLst>
              <a:gd name="adj1" fmla="val -2201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811311" y="2604149"/>
            <a:ext cx="845017" cy="43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Done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20" name="直接箭头连接符 19"/>
          <p:cNvCxnSpPr>
            <a:stCxn id="23" idx="3"/>
            <a:endCxn id="19" idx="1"/>
          </p:cNvCxnSpPr>
          <p:nvPr/>
        </p:nvCxnSpPr>
        <p:spPr>
          <a:xfrm>
            <a:off x="9894363" y="2801097"/>
            <a:ext cx="916948" cy="2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41421" y="3004376"/>
            <a:ext cx="50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008036" y="2534648"/>
            <a:ext cx="50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yes</a:t>
            </a:r>
            <a:endParaRPr lang="zh-CN" altLang="en-US" sz="1200" dirty="0"/>
          </a:p>
        </p:txBody>
      </p:sp>
      <p:sp>
        <p:nvSpPr>
          <p:cNvPr id="23" name="菱形 22"/>
          <p:cNvSpPr/>
          <p:nvPr/>
        </p:nvSpPr>
        <p:spPr>
          <a:xfrm>
            <a:off x="8240931" y="2604149"/>
            <a:ext cx="1653432" cy="3938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t max ?</a:t>
            </a:r>
            <a:endParaRPr lang="zh-CN" altLang="en-US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11" idx="2"/>
            <a:endCxn id="23" idx="0"/>
          </p:cNvCxnSpPr>
          <p:nvPr/>
        </p:nvCxnSpPr>
        <p:spPr>
          <a:xfrm flipH="1">
            <a:off x="9067647" y="2399203"/>
            <a:ext cx="2541" cy="20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2"/>
            <a:endCxn id="12" idx="0"/>
          </p:cNvCxnSpPr>
          <p:nvPr/>
        </p:nvCxnSpPr>
        <p:spPr>
          <a:xfrm>
            <a:off x="9067647" y="2998044"/>
            <a:ext cx="0" cy="272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52551" y="4712848"/>
            <a:ext cx="2634896" cy="719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Evaluation of experimental individuals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27" name="直接箭头连接符 26"/>
          <p:cNvCxnSpPr>
            <a:stCxn id="26" idx="2"/>
            <a:endCxn id="14" idx="0"/>
          </p:cNvCxnSpPr>
          <p:nvPr/>
        </p:nvCxnSpPr>
        <p:spPr>
          <a:xfrm flipH="1">
            <a:off x="9067647" y="5432385"/>
            <a:ext cx="2352" cy="278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b="1" dirty="0"/>
              <a:t>D</a:t>
            </a:r>
            <a:r>
              <a:rPr lang="en-US" altLang="zh-CN" b="1" dirty="0" err="1"/>
              <a:t>ifferential</a:t>
            </a:r>
            <a:r>
              <a:rPr lang="en-US" altLang="zh-CN" b="1" dirty="0"/>
              <a:t> Evolution</a:t>
            </a:r>
            <a:r>
              <a:rPr lang="fr-BE" b="1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7126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9439-58AA-4C1F-8FD8-32618A2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EB9D-777D-4293-B4BF-CFA7597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730A-33E3-401E-8437-4479BA2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17</a:t>
            </a:fld>
            <a:endParaRPr lang="fr-BE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23"/>
            <a:ext cx="10515600" cy="1325563"/>
          </a:xfrm>
        </p:spPr>
        <p:txBody>
          <a:bodyPr/>
          <a:lstStyle/>
          <a:p>
            <a:r>
              <a:rPr lang="fr-BE" b="1" dirty="0"/>
              <a:t>D</a:t>
            </a:r>
            <a:r>
              <a:rPr lang="en-US" altLang="zh-CN" b="1" dirty="0" err="1"/>
              <a:t>ifferential</a:t>
            </a:r>
            <a:r>
              <a:rPr lang="en-US" altLang="zh-CN" b="1" dirty="0"/>
              <a:t> Evolution</a:t>
            </a:r>
            <a:r>
              <a:rPr lang="fr-BE" b="1" dirty="0"/>
              <a:t> (2)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3796" y="1493414"/>
            <a:ext cx="158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3796" y="5070004"/>
            <a:ext cx="4464672" cy="886659"/>
          </a:xfrm>
          <a:prstGeom prst="rect">
            <a:avLst/>
          </a:prstGeom>
          <a:noFill/>
          <a:ln w="28575"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204858" y="1873499"/>
            <a:ext cx="5695405" cy="3981173"/>
            <a:chOff x="5995850" y="1431217"/>
            <a:chExt cx="5783373" cy="3597983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76" b="15183"/>
            <a:stretch/>
          </p:blipFill>
          <p:spPr>
            <a:xfrm>
              <a:off x="5995850" y="1431217"/>
              <a:ext cx="5316583" cy="359798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0170942" y="3582809"/>
              <a:ext cx="16082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Contour lines of the cost function</a:t>
              </a:r>
              <a:endParaRPr lang="zh-CN" altLang="en-US" sz="14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51427" y="2158100"/>
            <a:ext cx="4202715" cy="277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The weighted difference vector of two arbitrarily chosen vectors is added to a third vector, the one with the smallest fitness in the previous population, to yield the mutant vector.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8" y="5194528"/>
            <a:ext cx="4335540" cy="660144"/>
          </a:xfrm>
          <a:prstGeom prst="rect">
            <a:avLst/>
          </a:prstGeom>
        </p:spPr>
      </p:pic>
      <p:cxnSp>
        <p:nvCxnSpPr>
          <p:cNvPr id="32" name="直接连接符 31"/>
          <p:cNvCxnSpPr>
            <a:endCxn id="33" idx="1"/>
          </p:cNvCxnSpPr>
          <p:nvPr/>
        </p:nvCxnSpPr>
        <p:spPr>
          <a:xfrm>
            <a:off x="10123714" y="4362994"/>
            <a:ext cx="192731" cy="180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7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9439-58AA-4C1F-8FD8-32618A2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EB9D-777D-4293-B4BF-CFA7597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730A-33E3-401E-8437-4479BA2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18</a:t>
            </a:fld>
            <a:endParaRPr lang="fr-BE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23"/>
            <a:ext cx="10515600" cy="1325563"/>
          </a:xfrm>
        </p:spPr>
        <p:txBody>
          <a:bodyPr/>
          <a:lstStyle/>
          <a:p>
            <a:r>
              <a:rPr lang="fr-BE" b="1" dirty="0"/>
              <a:t>D</a:t>
            </a:r>
            <a:r>
              <a:rPr lang="en-US" altLang="zh-CN" b="1" dirty="0" err="1"/>
              <a:t>ifferential</a:t>
            </a:r>
            <a:r>
              <a:rPr lang="en-US" altLang="zh-CN" b="1" dirty="0"/>
              <a:t> Evolution</a:t>
            </a:r>
            <a:r>
              <a:rPr lang="fr-BE" b="1" dirty="0"/>
              <a:t> (2)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3796" y="1493414"/>
            <a:ext cx="447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mutation schema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779"/>
            <a:ext cx="6819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6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9439-58AA-4C1F-8FD8-32618A2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EB9D-777D-4293-B4BF-CFA7597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730A-33E3-401E-8437-4479BA2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19</a:t>
            </a:fld>
            <a:endParaRPr lang="fr-BE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23"/>
            <a:ext cx="10515600" cy="1325563"/>
          </a:xfrm>
        </p:spPr>
        <p:txBody>
          <a:bodyPr/>
          <a:lstStyle/>
          <a:p>
            <a:r>
              <a:rPr lang="fr-BE" b="1" dirty="0"/>
              <a:t>D</a:t>
            </a:r>
            <a:r>
              <a:rPr lang="en-US" altLang="zh-CN" b="1" dirty="0" err="1"/>
              <a:t>ifferential</a:t>
            </a:r>
            <a:r>
              <a:rPr lang="en-US" altLang="zh-CN" b="1" dirty="0"/>
              <a:t> Evolution</a:t>
            </a:r>
            <a:r>
              <a:rPr lang="fr-BE" b="1" dirty="0"/>
              <a:t> (3)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3796" y="1493414"/>
            <a:ext cx="18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Crossover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9531" y="3989050"/>
            <a:ext cx="4519749" cy="1064123"/>
          </a:xfrm>
          <a:prstGeom prst="rect">
            <a:avLst/>
          </a:prstGeom>
          <a:noFill/>
          <a:ln w="28575"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38200" y="2322831"/>
            <a:ext cx="10701989" cy="123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b="1" dirty="0"/>
              <a:t>Crossover Rate </a:t>
            </a:r>
            <a:r>
              <a:rPr lang="en-US" altLang="zh-CN" sz="2400" dirty="0"/>
              <a:t>(CR </a:t>
            </a:r>
            <a:r>
              <a:rPr lang="el-GR" altLang="zh-CN" sz="2400" dirty="0">
                <a:cs typeface="Times New Roman" panose="02020603050405020304" pitchFamily="18" charset="0"/>
              </a:rPr>
              <a:t>ϵ</a:t>
            </a:r>
            <a:r>
              <a:rPr lang="en-US" altLang="zh-CN" sz="2400" dirty="0">
                <a:cs typeface="Times New Roman" panose="02020603050405020304" pitchFamily="18" charset="0"/>
              </a:rPr>
              <a:t> [0,1], usually 0.3</a:t>
            </a:r>
            <a:r>
              <a:rPr lang="en-US" altLang="zh-CN" sz="2400" dirty="0"/>
              <a:t>) is used to determine whether the original individual or the mutant individual will be the experimental individual of the next generation.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51" y="4095545"/>
            <a:ext cx="4346332" cy="909141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517226" y="3429247"/>
            <a:ext cx="4683329" cy="2630004"/>
            <a:chOff x="6573495" y="2609031"/>
            <a:chExt cx="4981575" cy="274718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14"/>
            <a:stretch/>
          </p:blipFill>
          <p:spPr>
            <a:xfrm>
              <a:off x="6573495" y="2609031"/>
              <a:ext cx="4981575" cy="2308003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9003325" y="3327228"/>
              <a:ext cx="4783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34178" y="4986888"/>
              <a:ext cx="218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Context</a:t>
            </a:r>
            <a:endParaRPr lang="fr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BE0C-519D-404B-B04E-2A334F80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481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		</a:t>
            </a:r>
            <a:r>
              <a:rPr lang="fr-BE" sz="2400" dirty="0"/>
              <a:t>Important for </a:t>
            </a:r>
            <a:r>
              <a:rPr lang="fr-BE" sz="2400" dirty="0" err="1"/>
              <a:t>policy</a:t>
            </a:r>
            <a:r>
              <a:rPr lang="fr-BE" sz="2400" dirty="0"/>
              <a:t> maker</a:t>
            </a:r>
          </a:p>
          <a:p>
            <a:pPr marL="0" indent="0">
              <a:buNone/>
            </a:pPr>
            <a:r>
              <a:rPr lang="fr-BE" sz="2400" dirty="0"/>
              <a:t>		Indicator of the </a:t>
            </a:r>
            <a:r>
              <a:rPr lang="fr-BE" sz="2400" dirty="0" err="1"/>
              <a:t>economic</a:t>
            </a:r>
            <a:r>
              <a:rPr lang="fr-BE" sz="2400" dirty="0"/>
              <a:t> </a:t>
            </a:r>
            <a:r>
              <a:rPr lang="fr-BE" sz="2400" dirty="0" err="1"/>
              <a:t>growth</a:t>
            </a:r>
            <a:r>
              <a:rPr lang="fr-BE" sz="2400" dirty="0"/>
              <a:t> of a country</a:t>
            </a:r>
          </a:p>
          <a:p>
            <a:pPr marL="0" indent="0">
              <a:buNone/>
            </a:pPr>
            <a:r>
              <a:rPr lang="fr-BE" sz="2400" dirty="0"/>
              <a:t>		</a:t>
            </a:r>
            <a:r>
              <a:rPr lang="fr-BE" sz="2400" dirty="0" err="1"/>
              <a:t>Impacted</a:t>
            </a:r>
            <a:r>
              <a:rPr lang="fr-BE" sz="2400" dirty="0"/>
              <a:t> by the </a:t>
            </a:r>
            <a:r>
              <a:rPr lang="fr-BE" sz="2400" dirty="0" err="1"/>
              <a:t>health</a:t>
            </a:r>
            <a:r>
              <a:rPr lang="fr-BE" sz="2400" dirty="0"/>
              <a:t> of the </a:t>
            </a:r>
            <a:r>
              <a:rPr lang="fr-BE" sz="2400" dirty="0" err="1"/>
              <a:t>economy</a:t>
            </a:r>
            <a:r>
              <a:rPr lang="fr-BE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4078-D87B-4298-83F1-7A1B34E8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7BC1-E2BD-4193-AB3B-2ED7609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5624-1AB5-430A-AA52-ED6785D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</a:t>
            </a:fld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B8A86-3FF6-491F-B7E0-DD135ABF7D38}"/>
              </a:ext>
            </a:extLst>
          </p:cNvPr>
          <p:cNvSpPr/>
          <p:nvPr/>
        </p:nvSpPr>
        <p:spPr>
          <a:xfrm>
            <a:off x="838200" y="1825625"/>
            <a:ext cx="1615736" cy="1464816"/>
          </a:xfrm>
          <a:prstGeom prst="rect">
            <a:avLst/>
          </a:prstGeom>
          <a:solidFill>
            <a:srgbClr val="1F3C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7B8F1-215E-4DD3-A3A0-0AEB8F18234E}"/>
              </a:ext>
            </a:extLst>
          </p:cNvPr>
          <p:cNvSpPr txBox="1"/>
          <p:nvPr/>
        </p:nvSpPr>
        <p:spPr>
          <a:xfrm>
            <a:off x="844488" y="2234867"/>
            <a:ext cx="160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dirty="0">
                <a:solidFill>
                  <a:schemeClr val="bg1"/>
                </a:solidFill>
              </a:rPr>
              <a:t>Energy</a:t>
            </a:r>
            <a:r>
              <a:rPr lang="fr-BE" b="1" dirty="0">
                <a:solidFill>
                  <a:schemeClr val="bg1"/>
                </a:solidFill>
              </a:rPr>
              <a:t> </a:t>
            </a:r>
            <a:r>
              <a:rPr lang="fr-BE" sz="2000" b="1" dirty="0" err="1">
                <a:solidFill>
                  <a:schemeClr val="bg1"/>
                </a:solidFill>
              </a:rPr>
              <a:t>Demand</a:t>
            </a:r>
            <a:endParaRPr lang="fr-BE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684877-03ED-445E-ABDA-3D570FC0C6BA}"/>
              </a:ext>
            </a:extLst>
          </p:cNvPr>
          <p:cNvSpPr/>
          <p:nvPr/>
        </p:nvSpPr>
        <p:spPr>
          <a:xfrm>
            <a:off x="1175552" y="4128117"/>
            <a:ext cx="10178248" cy="12073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Use of a </a:t>
            </a:r>
            <a:r>
              <a:rPr lang="fr-BE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Structured</a:t>
            </a:r>
            <a:r>
              <a:rPr lang="fr-BE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BE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Grammar</a:t>
            </a:r>
            <a:r>
              <a:rPr lang="fr-BE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Evolution (SGE) </a:t>
            </a:r>
            <a:r>
              <a:rPr lang="fr-B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hybridized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B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with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BE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Differential</a:t>
            </a:r>
            <a:r>
              <a:rPr lang="fr-BE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Evolution (DE)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fr-B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predict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Energy </a:t>
            </a:r>
            <a:r>
              <a:rPr lang="fr-B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Demand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in Spain </a:t>
            </a:r>
            <a:r>
              <a:rPr lang="fr-B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based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on 14 </a:t>
            </a:r>
            <a:r>
              <a:rPr lang="fr-B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Economic</a:t>
            </a:r>
            <a:r>
              <a:rPr lang="fr-BE" sz="2400" dirty="0">
                <a:solidFill>
                  <a:schemeClr val="tx1"/>
                </a:solidFill>
                <a:sym typeface="Wingdings" panose="05000000000000000000" pitchFamily="2" charset="2"/>
              </a:rPr>
              <a:t> Variable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982BFF6-CF11-4273-BD67-76FAA6D77D24}"/>
              </a:ext>
            </a:extLst>
          </p:cNvPr>
          <p:cNvSpPr/>
          <p:nvPr/>
        </p:nvSpPr>
        <p:spPr>
          <a:xfrm rot="5400000">
            <a:off x="403193" y="4563124"/>
            <a:ext cx="1207364" cy="337351"/>
          </a:xfrm>
          <a:prstGeom prst="triangle">
            <a:avLst/>
          </a:prstGeom>
          <a:solidFill>
            <a:srgbClr val="1F3CBF"/>
          </a:solidFill>
          <a:ln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38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23"/>
            <a:ext cx="10515600" cy="1325563"/>
          </a:xfrm>
        </p:spPr>
        <p:txBody>
          <a:bodyPr/>
          <a:lstStyle/>
          <a:p>
            <a:r>
              <a:rPr lang="fr-BE" b="1" dirty="0"/>
              <a:t>D</a:t>
            </a:r>
            <a:r>
              <a:rPr lang="en-US" altLang="zh-CN" b="1" dirty="0" err="1"/>
              <a:t>ifferential</a:t>
            </a:r>
            <a:r>
              <a:rPr lang="en-US" altLang="zh-CN" b="1" dirty="0"/>
              <a:t> Evolution</a:t>
            </a:r>
            <a:r>
              <a:rPr lang="fr-BE" b="1" dirty="0"/>
              <a:t> (4)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3796" y="1493414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42299" y="3474289"/>
            <a:ext cx="4578741" cy="872377"/>
          </a:xfrm>
          <a:prstGeom prst="rect">
            <a:avLst/>
          </a:prstGeom>
          <a:noFill/>
          <a:ln w="28575"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38200" y="2388090"/>
            <a:ext cx="10701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Compare the </a:t>
            </a:r>
            <a:r>
              <a:rPr lang="en-US" altLang="zh-CN" sz="2400" b="1" dirty="0"/>
              <a:t>fitness</a:t>
            </a:r>
            <a:r>
              <a:rPr lang="en-US" altLang="zh-CN" sz="2400" dirty="0"/>
              <a:t> to select whether the original individual or the experimental individual who can enter the next-generation population.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9"/>
          <a:stretch/>
        </p:blipFill>
        <p:spPr>
          <a:xfrm>
            <a:off x="3786113" y="3619136"/>
            <a:ext cx="4424271" cy="6654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3796" y="4622166"/>
            <a:ext cx="10701989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Fitness</a:t>
            </a:r>
            <a:r>
              <a:rPr lang="en-US" altLang="zh-CN" sz="2400" dirty="0"/>
              <a:t> function used here</a:t>
            </a:r>
            <a:r>
              <a:rPr lang="zh-CN" altLang="en-US" sz="2400" dirty="0"/>
              <a:t> </a:t>
            </a:r>
            <a:r>
              <a:rPr lang="fr-BE" altLang="zh-CN" sz="2400" dirty="0"/>
              <a:t>:</a:t>
            </a:r>
            <a:r>
              <a:rPr lang="zh-CN" altLang="fr-FR" sz="2400" dirty="0"/>
              <a:t> </a:t>
            </a:r>
            <a:r>
              <a:rPr lang="en-US" altLang="zh-CN" sz="2400" dirty="0"/>
              <a:t>sum of the absolute errors (</a:t>
            </a:r>
            <a:r>
              <a:rPr lang="en-US" altLang="zh-CN" sz="2400" b="1" dirty="0"/>
              <a:t>SAE</a:t>
            </a:r>
            <a:r>
              <a:rPr lang="en-US" altLang="zh-CN" sz="2400" dirty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74" y="5434091"/>
            <a:ext cx="1838325" cy="704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04047" y="5318601"/>
            <a:ext cx="2243377" cy="838744"/>
          </a:xfrm>
          <a:prstGeom prst="rect">
            <a:avLst/>
          </a:prstGeom>
          <a:noFill/>
          <a:ln w="28575"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4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912F-A4A6-419B-81A4-57A0FFC1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Differential</a:t>
            </a:r>
            <a:r>
              <a:rPr lang="fr-BE" dirty="0"/>
              <a:t>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0584-D665-49D5-A6DB-905F4153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7917"/>
            <a:ext cx="10515600" cy="8021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BE" sz="5400" dirty="0" err="1"/>
              <a:t>Let’s</a:t>
            </a:r>
            <a:r>
              <a:rPr lang="fr-BE" sz="5400" dirty="0"/>
              <a:t> </a:t>
            </a:r>
            <a:r>
              <a:rPr lang="fr-BE" sz="5400" dirty="0" err="1"/>
              <a:t>see</a:t>
            </a:r>
            <a:r>
              <a:rPr lang="fr-BE" sz="5400" dirty="0"/>
              <a:t> DE in action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0048-B647-489E-A01F-B35F211E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7FF2-69A8-464B-A0BD-6F0EBED4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4C2E-C9DA-4DD5-84C2-34D8F900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21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9897BB-F473-46FC-8F42-00B317C214A1}"/>
              </a:ext>
            </a:extLst>
          </p:cNvPr>
          <p:cNvSpPr/>
          <p:nvPr/>
        </p:nvSpPr>
        <p:spPr>
          <a:xfrm>
            <a:off x="2840854" y="3027917"/>
            <a:ext cx="6356412" cy="709582"/>
          </a:xfrm>
          <a:prstGeom prst="roundRect">
            <a:avLst/>
          </a:prstGeom>
          <a:noFill/>
          <a:ln w="28575">
            <a:solidFill>
              <a:srgbClr val="FF0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061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1A7A-3A09-43F6-90EA-27BF52CB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Proposed</a:t>
            </a:r>
            <a:r>
              <a:rPr lang="fr-BE" b="1" dirty="0"/>
              <a:t> </a:t>
            </a:r>
            <a:r>
              <a:rPr lang="fr-BE" b="1" dirty="0" err="1"/>
              <a:t>Algorithm</a:t>
            </a:r>
            <a:endParaRPr lang="fr-BE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624F8B-0D99-4D2B-BEA0-27E6EFB21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r="10009"/>
          <a:stretch/>
        </p:blipFill>
        <p:spPr>
          <a:xfrm>
            <a:off x="7119234" y="1690688"/>
            <a:ext cx="4617282" cy="393226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BDE6C-DAD5-4881-8ECC-18339639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98195-B86D-4BB9-9D68-FF00848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37D67-59C3-43F5-8A4C-67EBC8B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22</a:t>
            </a:fld>
            <a:endParaRPr lang="fr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5016E-6222-4CDE-A763-C91C03EC79DD}"/>
              </a:ext>
            </a:extLst>
          </p:cNvPr>
          <p:cNvSpPr txBox="1"/>
          <p:nvPr/>
        </p:nvSpPr>
        <p:spPr>
          <a:xfrm>
            <a:off x="675385" y="2032451"/>
            <a:ext cx="5639289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arenR"/>
            </a:pPr>
            <a:r>
              <a:rPr lang="fr-BE" sz="2400" dirty="0"/>
              <a:t>SGE creates a formula with parameters.</a:t>
            </a:r>
          </a:p>
          <a:p>
            <a:pPr>
              <a:lnSpc>
                <a:spcPts val="3000"/>
              </a:lnSpc>
            </a:pPr>
            <a:r>
              <a:rPr lang="fr-BE" altLang="zh-CN" dirty="0"/>
              <a:t>       ex: w[0] + w[10] * x[13] – w[6]*x[5]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5955016E-6222-4CDE-A763-C91C03EC79DD}"/>
                  </a:ext>
                </a:extLst>
              </p:cNvPr>
              <p:cNvSpPr txBox="1"/>
              <p:nvPr/>
            </p:nvSpPr>
            <p:spPr>
              <a:xfrm>
                <a:off x="675385" y="3818483"/>
                <a:ext cx="5293556" cy="20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AutoNum type="arabicParenR" startAt="2"/>
                </a:pPr>
                <a:r>
                  <a:rPr lang="fr-BE" sz="2400" dirty="0"/>
                  <a:t>DE optimizes the </a:t>
                </a:r>
                <a:r>
                  <a:rPr lang="fr-BE" sz="2400" dirty="0" err="1"/>
                  <a:t>parameters</a:t>
                </a:r>
                <a:r>
                  <a:rPr lang="fr-BE" sz="2400" dirty="0"/>
                  <a:t> for each  </a:t>
                </a:r>
                <a:r>
                  <a:rPr lang="en-US" sz="2400" dirty="0"/>
                  <a:t>”</a:t>
                </a:r>
                <a:r>
                  <a:rPr lang="fr-BE" sz="2400" dirty="0"/>
                  <a:t>formula</a:t>
                </a:r>
                <a:r>
                  <a:rPr lang="en-US" altLang="zh-CN" sz="2400" dirty="0"/>
                  <a:t>”.</a:t>
                </a:r>
              </a:p>
              <a:p>
                <a:pPr>
                  <a:lnSpc>
                    <a:spcPts val="3000"/>
                  </a:lnSpc>
                </a:pPr>
                <a:r>
                  <a:rPr lang="fr-BE" altLang="zh-CN" dirty="0"/>
                  <a:t>      ex: w[0] =51,03 ; w[10] = 105,2 ; w[6] = 12,3</a:t>
                </a:r>
              </a:p>
              <a:p>
                <a:pPr>
                  <a:lnSpc>
                    <a:spcPts val="3000"/>
                  </a:lnSpc>
                </a:pPr>
                <a:r>
                  <a:rPr lang="fr-BE" altLang="zh-CN" dirty="0"/>
                  <a:t>      </a:t>
                </a:r>
                <a:r>
                  <a:rPr lang="fr-BE" altLang="zh-CN" sz="2400" dirty="0"/>
                  <a:t>A fitness value can </a:t>
                </a:r>
                <a:r>
                  <a:rPr lang="fr-BE" altLang="zh-CN" sz="2400" dirty="0" err="1"/>
                  <a:t>be</a:t>
                </a:r>
                <a:r>
                  <a:rPr lang="fr-BE" altLang="zh-CN" sz="2400" dirty="0"/>
                  <a:t> </a:t>
                </a:r>
                <a:r>
                  <a:rPr lang="fr-BE" altLang="zh-CN" sz="2400" dirty="0" err="1"/>
                  <a:t>computed</a:t>
                </a:r>
                <a:r>
                  <a:rPr lang="fr-BE" altLang="zh-CN" sz="2400" dirty="0"/>
                  <a:t> for  </a:t>
                </a:r>
              </a:p>
              <a:p>
                <a:pPr>
                  <a:lnSpc>
                    <a:spcPts val="3000"/>
                  </a:lnSpc>
                </a:pPr>
                <a:r>
                  <a:rPr lang="fr-BE" altLang="zh-CN" sz="2400" dirty="0"/>
                  <a:t>    </a:t>
                </a:r>
                <a:r>
                  <a:rPr lang="fr-BE" altLang="zh-CN" sz="2400" dirty="0" err="1"/>
                  <a:t>each</a:t>
                </a:r>
                <a:r>
                  <a:rPr lang="fr-BE" altLang="zh-CN" sz="2400" dirty="0"/>
                  <a:t> </a:t>
                </a:r>
                <a:r>
                  <a:rPr lang="fr-BE" altLang="zh-CN" sz="2400" dirty="0" err="1"/>
                  <a:t>individual</a:t>
                </a:r>
                <a:r>
                  <a:rPr lang="fr-BE" altLang="zh-CN" sz="2400" dirty="0"/>
                  <a:t>. </a:t>
                </a:r>
                <a:r>
                  <a:rPr lang="fr-BE" altLang="zh-CN" sz="2000" dirty="0"/>
                  <a:t>(</a:t>
                </a:r>
                <a14:m>
                  <m:oMath xmlns:m="http://schemas.openxmlformats.org/officeDocument/2006/math">
                    <m:r>
                      <a:rPr lang="fr-BE" altLang="zh-CN" sz="2000" b="0" i="1" smtClean="0">
                        <a:latin typeface="Cambria Math" panose="02040503050406030204" pitchFamily="18" charset="0"/>
                      </a:rPr>
                      <m:t>𝑆𝐴𝐸</m:t>
                    </m:r>
                    <m:r>
                      <a:rPr lang="fr-BE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fr-BE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fr-BE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BE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BE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BE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BE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BE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fr-BE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BE" altLang="zh-CN" sz="2400" dirty="0"/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5955016E-6222-4CDE-A763-C91C03EC7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85" y="3818483"/>
                <a:ext cx="5293556" cy="2000997"/>
              </a:xfrm>
              <a:prstGeom prst="rect">
                <a:avLst/>
              </a:prstGeom>
              <a:blipFill>
                <a:blip r:embed="rId3"/>
                <a:stretch>
                  <a:fillRect l="-1843" t="-2736" b="-3495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弧形箭头 11"/>
          <p:cNvSpPr/>
          <p:nvPr/>
        </p:nvSpPr>
        <p:spPr>
          <a:xfrm rot="10800000">
            <a:off x="6096000" y="2365481"/>
            <a:ext cx="594116" cy="2281274"/>
          </a:xfrm>
          <a:prstGeom prst="curv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Arrow: Down 8">
            <a:extLst>
              <a:ext uri="{FF2B5EF4-FFF2-40B4-BE49-F238E27FC236}">
                <a16:creationId xmlns:a16="http://schemas.microsoft.com/office/drawing/2014/main" id="{CA79ADE7-F749-40B5-BBDD-5153F45673A2}"/>
              </a:ext>
            </a:extLst>
          </p:cNvPr>
          <p:cNvSpPr/>
          <p:nvPr/>
        </p:nvSpPr>
        <p:spPr>
          <a:xfrm>
            <a:off x="2727020" y="3047745"/>
            <a:ext cx="466924" cy="58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78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953C-3383-494A-A5C2-DF832126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Algorithm</a:t>
            </a:r>
            <a:r>
              <a:rPr lang="fr-BE" b="1" dirty="0"/>
              <a:t> </a:t>
            </a:r>
            <a:r>
              <a:rPr lang="fr-BE" b="1" dirty="0" err="1"/>
              <a:t>Parameters</a:t>
            </a:r>
            <a:endParaRPr lang="fr-B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DE6B9-1F55-494D-B51C-C4E80BD0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416" y="1879808"/>
            <a:ext cx="4352925" cy="23431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CE46-FA6F-4305-A6B6-15047A57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3329-AB23-4BEA-A17B-B00B6B8D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CD24-0833-4BE3-8ADF-8C3215EA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23</a:t>
            </a:fld>
            <a:endParaRPr lang="fr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B516D-0D36-4B20-B302-136BCEF8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09" y="2460833"/>
            <a:ext cx="4295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3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0DFE-1075-4EA8-A5FD-028B86DA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Result</a:t>
            </a:r>
            <a:r>
              <a:rPr lang="fr-BE" b="1" dirty="0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AB9E2-E845-4EEA-A111-7A160D58C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BE" dirty="0"/>
                  <a:t>Best model </a:t>
                </a:r>
                <a:r>
                  <a:rPr lang="fr-BE" dirty="0" err="1"/>
                  <a:t>evolved</a:t>
                </a:r>
                <a:r>
                  <a:rPr lang="fr-BE" dirty="0"/>
                  <a:t> has the </a:t>
                </a:r>
                <a:r>
                  <a:rPr lang="fr-BE" dirty="0" err="1"/>
                  <a:t>following</a:t>
                </a:r>
                <a:r>
                  <a:rPr lang="fr-BE" dirty="0"/>
                  <a:t> </a:t>
                </a:r>
                <a:r>
                  <a:rPr lang="fr-BE" dirty="0" err="1"/>
                  <a:t>form</a:t>
                </a:r>
                <a:r>
                  <a:rPr lang="fr-BE" dirty="0"/>
                  <a:t> :</a:t>
                </a:r>
              </a:p>
              <a:p>
                <a:pPr marL="0" indent="0" algn="ctr">
                  <a:buNone/>
                </a:pPr>
                <a:endParaRPr lang="fr-BE" sz="2400" b="0" dirty="0"/>
              </a:p>
              <a:p>
                <a:pPr marL="0" indent="0" algn="ctr">
                  <a:buNone/>
                </a:pPr>
                <a:endParaRPr lang="fr-BE" sz="2400" dirty="0"/>
              </a:p>
              <a:p>
                <a:pPr marL="0" indent="0" algn="ctr">
                  <a:buNone/>
                </a:pPr>
                <a:r>
                  <a:rPr lang="fr-BE" sz="2400" b="0" dirty="0"/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fr-B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BE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sSub>
                          <m:sSubPr>
                            <m:ctrlP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sup>
                    </m:sSubSup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sSub>
                          <m:sSubPr>
                            <m:ctrlP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fr-B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fr-BE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BE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sSub>
                          <m:sSubPr>
                            <m:ctrlP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p>
                    </m:sSubSup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sSub>
                          <m:sSubPr>
                            <m:ctrlP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sup>
                    </m:sSubSup>
                  </m:oMath>
                </a14:m>
                <a:endParaRPr lang="fr-BE" dirty="0"/>
              </a:p>
              <a:p>
                <a:pPr marL="0" indent="0">
                  <a:buNone/>
                </a:pPr>
                <a:endParaRPr lang="fr-BE" dirty="0"/>
              </a:p>
              <a:p>
                <a:pPr marL="0" indent="0">
                  <a:buNone/>
                </a:pPr>
                <a:endParaRPr lang="fr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AB9E2-E845-4EEA-A111-7A160D58C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A0AA-CDF9-4707-ACC3-E045F587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1D3C-391C-4768-9BF1-1D753547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8EDBF-FF13-443F-BDAA-3D0B7407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24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2C254-F2B6-4A11-9983-21EC166CC737}"/>
              </a:ext>
            </a:extLst>
          </p:cNvPr>
          <p:cNvSpPr/>
          <p:nvPr/>
        </p:nvSpPr>
        <p:spPr>
          <a:xfrm>
            <a:off x="1689100" y="3268928"/>
            <a:ext cx="8813800" cy="821266"/>
          </a:xfrm>
          <a:prstGeom prst="rect">
            <a:avLst/>
          </a:prstGeom>
          <a:noFill/>
          <a:ln w="28575">
            <a:solidFill>
              <a:srgbClr val="1F3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29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4DBB-9892-4FC3-A40F-1D5CF8B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Result</a:t>
            </a:r>
            <a:r>
              <a:rPr lang="fr-BE" b="1" dirty="0"/>
              <a:t> (2)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124663-6C2B-47A8-BA55-75FB725E4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r>
              <a:rPr lang="fr-BE" dirty="0" err="1"/>
              <a:t>Models</a:t>
            </a:r>
            <a:r>
              <a:rPr lang="fr-BE" dirty="0"/>
              <a:t> have </a:t>
            </a:r>
            <a:r>
              <a:rPr lang="fr-BE" b="1" dirty="0" err="1"/>
              <a:t>low</a:t>
            </a:r>
            <a:r>
              <a:rPr lang="fr-BE" b="1" dirty="0"/>
              <a:t> </a:t>
            </a:r>
            <a:r>
              <a:rPr lang="fr-BE" b="1" dirty="0" err="1"/>
              <a:t>error</a:t>
            </a:r>
            <a:r>
              <a:rPr lang="fr-BE" dirty="0"/>
              <a:t> on training and </a:t>
            </a:r>
            <a:r>
              <a:rPr lang="fr-BE" dirty="0" err="1"/>
              <a:t>testing</a:t>
            </a:r>
            <a:r>
              <a:rPr lang="fr-BE" dirty="0"/>
              <a:t> data. </a:t>
            </a:r>
            <a:r>
              <a:rPr lang="fr-BE" dirty="0" err="1"/>
              <a:t>However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b="1" dirty="0"/>
              <a:t>tends to </a:t>
            </a:r>
            <a:r>
              <a:rPr lang="fr-BE" b="1" dirty="0" err="1"/>
              <a:t>underestimate</a:t>
            </a:r>
            <a:r>
              <a:rPr lang="fr-BE" dirty="0"/>
              <a:t> the </a:t>
            </a:r>
            <a:r>
              <a:rPr lang="fr-BE" dirty="0" err="1"/>
              <a:t>demand</a:t>
            </a:r>
            <a:r>
              <a:rPr lang="fr-BE" dirty="0"/>
              <a:t> for certain </a:t>
            </a:r>
            <a:r>
              <a:rPr lang="fr-BE" dirty="0" err="1"/>
              <a:t>years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SGE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performs</a:t>
            </a:r>
            <a:r>
              <a:rPr lang="fr-BE" dirty="0"/>
              <a:t> </a:t>
            </a:r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than</a:t>
            </a:r>
            <a:r>
              <a:rPr lang="fr-BE" dirty="0"/>
              <a:t> GS version.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2304-A169-4518-947D-E278DDDC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CFDF-622E-48C2-AF3B-208E0542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A2BD-6D3A-467A-A90C-C2328505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25</a:t>
            </a:fld>
            <a:endParaRPr lang="fr-BE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7C735B38-E646-49A1-A934-EE6E9238C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2" y="1937958"/>
            <a:ext cx="5030788" cy="37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920F-CEC3-4B18-9F37-4463479A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Link </a:t>
            </a:r>
            <a:r>
              <a:rPr lang="fr-BE" b="1" dirty="0" err="1"/>
              <a:t>with</a:t>
            </a:r>
            <a:r>
              <a:rPr lang="fr-BE" b="1" dirty="0"/>
              <a:t> </a:t>
            </a:r>
            <a:r>
              <a:rPr lang="fr-BE" b="1" dirty="0" err="1"/>
              <a:t>other</a:t>
            </a:r>
            <a:r>
              <a:rPr lang="fr-BE" b="1" dirty="0"/>
              <a:t> </a:t>
            </a:r>
            <a:r>
              <a:rPr lang="fr-BE" b="1" dirty="0" err="1"/>
              <a:t>subject</a:t>
            </a:r>
            <a:r>
              <a:rPr lang="fr-BE" b="1" dirty="0"/>
              <a:t> in the </a:t>
            </a:r>
            <a:r>
              <a:rPr lang="fr-BE" b="1" dirty="0" err="1"/>
              <a:t>track</a:t>
            </a:r>
            <a:endParaRPr lang="fr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573C-1B60-4F2B-A3BF-D3D3A6F0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Stochastic optimization techniques can be used to tackle practical problems in various fields : antenna design, energy demand estimation, optimization of energy systems, 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Nasa’s paper on antenna design is close to ours in the Algorithmic ideas: antenna’s design are random just like the model is in this case; Evolutionary method are then used in both cases to evolve towards a better solution.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4FF9-15DB-4775-8959-EFD4502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992D-6F5F-4267-9DE9-4A7F8C93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9A4C-70E8-4EAD-A4BB-718D13A4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858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74B0-B211-44DF-827F-A72A9D8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16A5-23FA-4566-94C0-111EDAC2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15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Two different evolutionary methods (SGE &amp; DE) are used to find a model for Energy Demand prediction. </a:t>
            </a:r>
          </a:p>
          <a:p>
            <a:r>
              <a:rPr lang="en-US" dirty="0"/>
              <a:t>The obtained model provides good result on the testing data.</a:t>
            </a:r>
          </a:p>
          <a:p>
            <a:r>
              <a:rPr lang="en-US" dirty="0"/>
              <a:t>The SGE/DE algorithm provides better result than the GS algorithm.</a:t>
            </a:r>
          </a:p>
          <a:p>
            <a:r>
              <a:rPr lang="en-US" dirty="0"/>
              <a:t>Future work could include the testing of the model on other data (geography and time frame) to analyze whether it is able to capture all changes in Energy Demand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540E-D2F2-4C67-A6AE-2579A3D2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D2EE-A79D-420E-9D9B-5A2B6A96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DE3D-580A-42A5-8EBB-021B658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208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D5AB0-1DBA-4038-B5AE-7BF1BE94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9952"/>
            <a:ext cx="10515600" cy="1325563"/>
          </a:xfrm>
        </p:spPr>
        <p:txBody>
          <a:bodyPr/>
          <a:lstStyle/>
          <a:p>
            <a:pPr algn="ctr"/>
            <a:r>
              <a:rPr lang="fr-BE" b="1" dirty="0" err="1"/>
              <a:t>Thank</a:t>
            </a:r>
            <a:r>
              <a:rPr lang="fr-BE" dirty="0"/>
              <a:t> </a:t>
            </a:r>
            <a:r>
              <a:rPr lang="fr-BE" b="1" dirty="0" err="1"/>
              <a:t>you</a:t>
            </a:r>
            <a:endParaRPr lang="fr-BE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2739A-76D2-4FE0-8EC6-8A872C16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D5342-D432-490B-90FF-A3EB0A0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5EEB9-FF94-47C4-94B8-C5D29FB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6252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EC9E27-4931-482B-BEF7-2419300F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6E04FC-258D-4772-848B-9350E7A9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LinLibertineT"/>
              </a:rPr>
              <a:t>Nuno Lourenço, J. Manuel Colmenar, J. Ignacio Hidalgo, and Sancho Salcedo-</a:t>
            </a:r>
            <a:r>
              <a:rPr lang="en-US" sz="1800" b="0" i="0" u="none" strike="noStrike" baseline="0" dirty="0">
                <a:latin typeface="LinLibertineT"/>
              </a:rPr>
              <a:t>Sanz. 2020. Evolving Energy Demand Estimation Models over Macroeconomic Indicators. In </a:t>
            </a:r>
            <a:r>
              <a:rPr lang="en-US" sz="1800" b="0" i="0" u="none" strike="noStrike" baseline="0" dirty="0">
                <a:latin typeface="LinLibertineTI"/>
              </a:rPr>
              <a:t>Genetic and Evolutionary Computation Conference (GECCO ’20), July 8–12, 2020, </a:t>
            </a:r>
            <a:r>
              <a:rPr lang="en-US" sz="1800" b="0" i="0" u="none" strike="noStrike" baseline="0" dirty="0" err="1">
                <a:latin typeface="LinLibertineTI"/>
              </a:rPr>
              <a:t>CancÃžn</a:t>
            </a:r>
            <a:r>
              <a:rPr lang="en-US" sz="1800" b="0" i="0" u="none" strike="noStrike" baseline="0" dirty="0">
                <a:latin typeface="LinLibertineTI"/>
              </a:rPr>
              <a:t>, Mexico. </a:t>
            </a:r>
            <a:r>
              <a:rPr lang="en-US" sz="1800" b="0" i="0" u="none" strike="noStrike" baseline="0" dirty="0">
                <a:latin typeface="LinLibertineT"/>
              </a:rPr>
              <a:t>ACM, New York, NY, USA,</a:t>
            </a:r>
            <a:r>
              <a:rPr lang="fr-BE" sz="1800" b="0" i="0" u="none" strike="noStrike" baseline="0" dirty="0">
                <a:latin typeface="LinLibertineT"/>
              </a:rPr>
              <a:t>7 pages. </a:t>
            </a:r>
            <a:r>
              <a:rPr lang="fr-BE" sz="1800" b="0" i="0" u="none" strike="noStrike" baseline="0" dirty="0">
                <a:latin typeface="LinLibertineT"/>
                <a:hlinkClick r:id="rId2"/>
              </a:rPr>
              <a:t>https://doi.org/10.1145/3377930.3390153</a:t>
            </a:r>
            <a:endParaRPr lang="fr-BE" sz="1800" b="0" i="0" u="none" strike="noStrike" baseline="0" dirty="0">
              <a:latin typeface="LinLibertineT"/>
            </a:endParaRPr>
          </a:p>
          <a:p>
            <a:pPr algn="l"/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Lourenço, N., </a:t>
            </a:r>
            <a:r>
              <a:rPr lang="fr-BE" sz="1800" b="0" i="0" dirty="0" err="1">
                <a:solidFill>
                  <a:srgbClr val="222222"/>
                </a:solidFill>
                <a:effectLst/>
                <a:latin typeface="LinLibertineT"/>
              </a:rPr>
              <a:t>Assunção</a:t>
            </a:r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, F., Pereira, F. B., Costa, E., &amp; Machado, P. (2018). </a:t>
            </a:r>
            <a:r>
              <a:rPr lang="fr-BE" sz="1800" b="0" i="0" dirty="0" err="1">
                <a:solidFill>
                  <a:srgbClr val="222222"/>
                </a:solidFill>
                <a:effectLst/>
                <a:latin typeface="LinLibertineT"/>
              </a:rPr>
              <a:t>Structured</a:t>
            </a:r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 grammatical </a:t>
            </a:r>
            <a:r>
              <a:rPr lang="fr-BE" sz="1800" b="0" i="0" dirty="0" err="1">
                <a:solidFill>
                  <a:srgbClr val="222222"/>
                </a:solidFill>
                <a:effectLst/>
                <a:latin typeface="LinLibertineT"/>
              </a:rPr>
              <a:t>evolution</a:t>
            </a:r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: a </a:t>
            </a:r>
            <a:r>
              <a:rPr lang="fr-BE" sz="1800" b="0" i="0" dirty="0" err="1">
                <a:solidFill>
                  <a:srgbClr val="222222"/>
                </a:solidFill>
                <a:effectLst/>
                <a:latin typeface="LinLibertineT"/>
              </a:rPr>
              <a:t>dynamic</a:t>
            </a:r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 </a:t>
            </a:r>
            <a:r>
              <a:rPr lang="fr-BE" sz="1800" b="0" i="0" dirty="0" err="1">
                <a:solidFill>
                  <a:srgbClr val="222222"/>
                </a:solidFill>
                <a:effectLst/>
                <a:latin typeface="LinLibertineT"/>
              </a:rPr>
              <a:t>approach</a:t>
            </a:r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. In </a:t>
            </a:r>
            <a:r>
              <a:rPr lang="fr-BE" sz="1800" b="0" i="1" dirty="0" err="1">
                <a:solidFill>
                  <a:srgbClr val="222222"/>
                </a:solidFill>
                <a:effectLst/>
                <a:latin typeface="LinLibertineT"/>
              </a:rPr>
              <a:t>Handbook</a:t>
            </a:r>
            <a:r>
              <a:rPr lang="fr-BE" sz="1800" b="0" i="1" dirty="0">
                <a:solidFill>
                  <a:srgbClr val="222222"/>
                </a:solidFill>
                <a:effectLst/>
                <a:latin typeface="LinLibertineT"/>
              </a:rPr>
              <a:t> of Grammatical Evolution</a:t>
            </a:r>
            <a:r>
              <a:rPr lang="fr-BE" sz="1800" b="0" i="0" dirty="0">
                <a:solidFill>
                  <a:srgbClr val="222222"/>
                </a:solidFill>
                <a:effectLst/>
                <a:latin typeface="LinLibertineT"/>
              </a:rPr>
              <a:t> (pp. 137-161). Springer, Cham.</a:t>
            </a:r>
          </a:p>
          <a:p>
            <a:pPr algn="l"/>
            <a:r>
              <a:rPr lang="en-US" sz="1800" b="0" i="0" dirty="0" err="1">
                <a:solidFill>
                  <a:srgbClr val="222222"/>
                </a:solidFill>
                <a:effectLst/>
                <a:latin typeface="LinLibertineT"/>
              </a:rPr>
              <a:t>Lourenço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LinLibertineT"/>
              </a:rPr>
              <a:t>, N., Pereira, F. B., &amp; Costa, E. (2016). Unveiling the properties of structured grammatical evolution.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LinLibertineT"/>
              </a:rPr>
              <a:t>Genetic Programming and Evolvable Machines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LinLibertineT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LinLibertineT"/>
              </a:rPr>
              <a:t>17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LinLibertineT"/>
              </a:rPr>
              <a:t>(3), 251-289.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Kenneth V Price. 2013. Differential evolution. In </a:t>
            </a:r>
            <a:r>
              <a:rPr lang="en-US" sz="1800" b="0" i="0" u="none" strike="noStrike" baseline="0" dirty="0">
                <a:latin typeface="LinLibertineTI"/>
              </a:rPr>
              <a:t>Handbook of Optimization</a:t>
            </a:r>
            <a:r>
              <a:rPr lang="en-US" sz="1800" b="0" i="0" u="none" strike="noStrike" baseline="0" dirty="0">
                <a:latin typeface="LinLibertineT"/>
              </a:rPr>
              <a:t>. </a:t>
            </a:r>
            <a:r>
              <a:rPr lang="fr-BE" sz="1800" b="0" i="0" u="none" strike="noStrike" baseline="0" dirty="0">
                <a:latin typeface="LinLibertineT"/>
              </a:rPr>
              <a:t>Springer, 187–214.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Rainer </a:t>
            </a:r>
            <a:r>
              <a:rPr lang="en-US" sz="1800" b="0" i="0" u="none" strike="noStrike" baseline="0" dirty="0" err="1">
                <a:latin typeface="LinLibertineT"/>
              </a:rPr>
              <a:t>Storn</a:t>
            </a:r>
            <a:r>
              <a:rPr lang="en-US" sz="1800" b="0" i="0" u="none" strike="noStrike" baseline="0" dirty="0">
                <a:latin typeface="LinLibertineT"/>
              </a:rPr>
              <a:t> and Kenneth Price. 1997. Differential Evolution – A Simple and Efficient Heuristic for global Optimization over Continuous Spaces. </a:t>
            </a:r>
            <a:r>
              <a:rPr lang="en-US" sz="1800" b="0" i="0" u="none" strike="noStrike" baseline="0" dirty="0">
                <a:latin typeface="LinLibertineTI"/>
              </a:rPr>
              <a:t>Journal of Global Optimization </a:t>
            </a:r>
            <a:r>
              <a:rPr lang="en-US" sz="1800" b="0" i="0" u="none" strike="noStrike" baseline="0" dirty="0">
                <a:latin typeface="LinLibertineT"/>
              </a:rPr>
              <a:t>11, 4 (01 Dec 1997), 341–359.</a:t>
            </a:r>
            <a:endParaRPr lang="fr-BE" dirty="0">
              <a:latin typeface="LinLibertine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EAACF-6423-4016-8E2D-BCA0DF5B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C1331-390B-4440-B16A-2337A0B5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0106-D2A4-4DEF-84CA-9E3912B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99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A0ED-ECB7-4106-9DA0-41DCDD30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93D0-E953-465B-8653-E4192F78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dirty="0"/>
              <a:t>The </a:t>
            </a:r>
            <a:r>
              <a:rPr lang="fr-BE" dirty="0" err="1"/>
              <a:t>paper</a:t>
            </a:r>
            <a:r>
              <a:rPr lang="fr-BE" dirty="0"/>
              <a:t> </a:t>
            </a:r>
            <a:r>
              <a:rPr lang="fr-BE" dirty="0" err="1"/>
              <a:t>focuses</a:t>
            </a:r>
            <a:r>
              <a:rPr lang="fr-BE" dirty="0"/>
              <a:t> on </a:t>
            </a:r>
            <a:r>
              <a:rPr lang="fr-BE" b="1" dirty="0"/>
              <a:t>Spain</a:t>
            </a:r>
            <a:r>
              <a:rPr lang="fr-BE" dirty="0"/>
              <a:t> and uses </a:t>
            </a:r>
            <a:r>
              <a:rPr lang="fr-BE" b="1" dirty="0"/>
              <a:t>14 </a:t>
            </a:r>
            <a:r>
              <a:rPr lang="fr-BE" b="1" dirty="0" err="1"/>
              <a:t>macro-economic</a:t>
            </a:r>
            <a:r>
              <a:rPr lang="fr-BE" b="1" dirty="0"/>
              <a:t> variable </a:t>
            </a:r>
            <a:r>
              <a:rPr lang="fr-BE" dirty="0"/>
              <a:t>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Data </a:t>
            </a:r>
            <a:r>
              <a:rPr lang="fr-BE" dirty="0" err="1"/>
              <a:t>gathered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b="1" dirty="0"/>
              <a:t>1980 – 2011 : </a:t>
            </a:r>
            <a:r>
              <a:rPr lang="fr-BE" dirty="0"/>
              <a:t>15 </a:t>
            </a:r>
            <a:r>
              <a:rPr lang="fr-BE" dirty="0" err="1"/>
              <a:t>years</a:t>
            </a:r>
            <a:r>
              <a:rPr lang="fr-BE" dirty="0"/>
              <a:t> for the </a:t>
            </a:r>
            <a:r>
              <a:rPr lang="fr-BE" dirty="0" err="1"/>
              <a:t>definition</a:t>
            </a:r>
            <a:r>
              <a:rPr lang="fr-BE" dirty="0"/>
              <a:t> of the model and 16 </a:t>
            </a:r>
            <a:r>
              <a:rPr lang="fr-BE" dirty="0" err="1"/>
              <a:t>years</a:t>
            </a:r>
            <a:r>
              <a:rPr lang="fr-BE" dirty="0"/>
              <a:t> for </a:t>
            </a:r>
            <a:r>
              <a:rPr lang="fr-BE" dirty="0" err="1"/>
              <a:t>testing</a:t>
            </a:r>
            <a:r>
              <a:rPr lang="fr-BE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3BED37-1C0E-4BE5-B3E8-52ACA38E5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73022"/>
              </p:ext>
            </p:extLst>
          </p:nvPr>
        </p:nvGraphicFramePr>
        <p:xfrm>
          <a:off x="2032000" y="2500707"/>
          <a:ext cx="8128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83015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0348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fr-BE" dirty="0"/>
                        <a:t>Gross Domestic Product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8)   GDP per unit of </a:t>
                      </a:r>
                      <a:r>
                        <a:rPr lang="fr-BE" dirty="0" err="1"/>
                        <a:t>energy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used</a:t>
                      </a:r>
                      <a:endParaRPr lang="fr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2)   Population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9)   Energy imports net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1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3)   Exports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10) </a:t>
                      </a:r>
                      <a:r>
                        <a:rPr lang="fr-BE" dirty="0" err="1"/>
                        <a:t>Fossil</a:t>
                      </a:r>
                      <a:r>
                        <a:rPr lang="fr-BE" dirty="0"/>
                        <a:t> fuel </a:t>
                      </a:r>
                      <a:r>
                        <a:rPr lang="fr-BE" dirty="0" err="1"/>
                        <a:t>consumption</a:t>
                      </a:r>
                      <a:endParaRPr lang="fr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3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4)   Imports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11) Electric power </a:t>
                      </a:r>
                      <a:r>
                        <a:rPr lang="fr-BE" dirty="0" err="1"/>
                        <a:t>consumption</a:t>
                      </a:r>
                      <a:endParaRPr lang="fr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6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5)   Energy production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12) CO2 </a:t>
                      </a:r>
                      <a:r>
                        <a:rPr lang="fr-BE" dirty="0" err="1"/>
                        <a:t>emissions</a:t>
                      </a:r>
                      <a:endParaRPr lang="fr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4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6)   </a:t>
                      </a:r>
                      <a:r>
                        <a:rPr lang="fr-BE" dirty="0" err="1"/>
                        <a:t>Electricity</a:t>
                      </a:r>
                      <a:r>
                        <a:rPr lang="fr-BE" dirty="0"/>
                        <a:t> power transport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13) </a:t>
                      </a:r>
                      <a:r>
                        <a:rPr lang="fr-BE" dirty="0" err="1"/>
                        <a:t>Unemployment</a:t>
                      </a:r>
                      <a:endParaRPr lang="fr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1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7)   </a:t>
                      </a:r>
                      <a:r>
                        <a:rPr lang="fr-BE" dirty="0" err="1"/>
                        <a:t>Electricity</a:t>
                      </a:r>
                      <a:r>
                        <a:rPr lang="fr-BE" dirty="0"/>
                        <a:t> production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14) Diesel </a:t>
                      </a:r>
                      <a:r>
                        <a:rPr lang="fr-BE" dirty="0" err="1"/>
                        <a:t>consumption</a:t>
                      </a:r>
                      <a:endParaRPr lang="fr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114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020DB-233C-4939-B7C1-B638A73B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89C5-C4B8-41E8-A3EF-C2AE4985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D79C-220C-49FB-8149-AFA6AA5B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800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1A7A-3A09-43F6-90EA-27BF52CB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Proposed</a:t>
            </a:r>
            <a:r>
              <a:rPr lang="fr-BE" b="1" dirty="0"/>
              <a:t> </a:t>
            </a:r>
            <a:r>
              <a:rPr lang="fr-BE" b="1" dirty="0" err="1"/>
              <a:t>Algorithm</a:t>
            </a:r>
            <a:endParaRPr lang="fr-BE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624F8B-0D99-4D2B-BEA0-27E6EFB21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55" y="1690688"/>
            <a:ext cx="5639289" cy="393226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BDE6C-DAD5-4881-8ECC-18339639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98195-B86D-4BB9-9D68-FF00848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37D67-59C3-43F5-8A4C-67EBC8B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845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22E6-B5CC-4333-9C01-E37A4A43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Structured</a:t>
            </a:r>
            <a:r>
              <a:rPr lang="fr-BE" b="1" dirty="0"/>
              <a:t> </a:t>
            </a:r>
            <a:r>
              <a:rPr lang="fr-BE" b="1" dirty="0" err="1"/>
              <a:t>Grammar</a:t>
            </a:r>
            <a:r>
              <a:rPr lang="fr-BE" b="1" dirty="0"/>
              <a:t> Evolution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BE0C-519D-404B-B04E-2A334F80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4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2400" dirty="0"/>
              <a:t>		</a:t>
            </a:r>
            <a:r>
              <a:rPr lang="fr-BE" sz="2400" b="1" dirty="0" err="1"/>
              <a:t>Evolutionary</a:t>
            </a:r>
            <a:r>
              <a:rPr lang="fr-BE" sz="2400" b="1" dirty="0"/>
              <a:t> computation technique </a:t>
            </a:r>
            <a:r>
              <a:rPr lang="fr-BE" sz="2400" dirty="0" err="1"/>
              <a:t>proposed</a:t>
            </a:r>
            <a:r>
              <a:rPr lang="fr-BE" sz="2400" dirty="0"/>
              <a:t> by </a:t>
            </a:r>
            <a:r>
              <a:rPr lang="fr-BE" sz="2400" dirty="0" err="1"/>
              <a:t>Conor</a:t>
            </a:r>
            <a:r>
              <a:rPr lang="fr-BE" sz="2400" dirty="0"/>
              <a:t>, Colins and 		O’Neill in 1998.</a:t>
            </a:r>
          </a:p>
          <a:p>
            <a:pPr marL="0" indent="0">
              <a:buNone/>
            </a:pPr>
            <a:r>
              <a:rPr lang="fr-BE" sz="2400" dirty="0"/>
              <a:t>		</a:t>
            </a:r>
            <a:r>
              <a:rPr lang="fr-BE" sz="2400" dirty="0" err="1"/>
              <a:t>Aimed</a:t>
            </a:r>
            <a:r>
              <a:rPr lang="fr-BE" sz="2400" dirty="0"/>
              <a:t> at </a:t>
            </a:r>
            <a:r>
              <a:rPr lang="fr-BE" sz="2400" b="1" dirty="0" err="1"/>
              <a:t>finding</a:t>
            </a:r>
            <a:r>
              <a:rPr lang="fr-BE" sz="2400" b="1" dirty="0"/>
              <a:t> an </a:t>
            </a:r>
            <a:r>
              <a:rPr lang="fr-BE" sz="2400" b="1" dirty="0" err="1"/>
              <a:t>executable</a:t>
            </a:r>
            <a:r>
              <a:rPr lang="fr-BE" sz="2400" dirty="0"/>
              <a:t> (fragment of a) </a:t>
            </a:r>
            <a:r>
              <a:rPr lang="fr-BE" sz="2400" b="1" dirty="0"/>
              <a:t>code</a:t>
            </a:r>
            <a:r>
              <a:rPr lang="fr-BE" sz="2400" dirty="0"/>
              <a:t>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will</a:t>
            </a:r>
            <a:r>
              <a:rPr lang="fr-BE" sz="2400" dirty="0"/>
              <a:t> 		             </a:t>
            </a:r>
            <a:r>
              <a:rPr lang="fr-BE" sz="2400" dirty="0" err="1"/>
              <a:t>achieve</a:t>
            </a:r>
            <a:r>
              <a:rPr lang="fr-BE" sz="2400" dirty="0"/>
              <a:t> a </a:t>
            </a:r>
            <a:r>
              <a:rPr lang="fr-BE" sz="2400" b="1" dirty="0"/>
              <a:t>good fitness value </a:t>
            </a:r>
            <a:r>
              <a:rPr lang="fr-BE" sz="2400" dirty="0"/>
              <a:t>for a </a:t>
            </a:r>
            <a:r>
              <a:rPr lang="fr-BE" sz="2400" dirty="0" err="1"/>
              <a:t>given</a:t>
            </a:r>
            <a:r>
              <a:rPr lang="fr-BE" sz="2400" dirty="0"/>
              <a:t> objective </a:t>
            </a:r>
            <a:r>
              <a:rPr lang="fr-BE" sz="2400" dirty="0" err="1"/>
              <a:t>function</a:t>
            </a:r>
            <a:r>
              <a:rPr lang="fr-BE" sz="2400" dirty="0"/>
              <a:t>.</a:t>
            </a:r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4078-D87B-4298-83F1-7A1B34E8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7BC1-E2BD-4193-AB3B-2ED7609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5624-1AB5-430A-AA52-ED6785D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5</a:t>
            </a:fld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B8A86-3FF6-491F-B7E0-DD135ABF7D38}"/>
              </a:ext>
            </a:extLst>
          </p:cNvPr>
          <p:cNvSpPr/>
          <p:nvPr/>
        </p:nvSpPr>
        <p:spPr>
          <a:xfrm>
            <a:off x="838200" y="1825625"/>
            <a:ext cx="1615736" cy="1464816"/>
          </a:xfrm>
          <a:prstGeom prst="rect">
            <a:avLst/>
          </a:prstGeom>
          <a:solidFill>
            <a:srgbClr val="1F3C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7B8F1-215E-4DD3-A3A0-0AEB8F18234E}"/>
              </a:ext>
            </a:extLst>
          </p:cNvPr>
          <p:cNvSpPr txBox="1"/>
          <p:nvPr/>
        </p:nvSpPr>
        <p:spPr>
          <a:xfrm>
            <a:off x="844488" y="2234867"/>
            <a:ext cx="160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dirty="0" err="1">
                <a:solidFill>
                  <a:schemeClr val="bg1"/>
                </a:solidFill>
              </a:rPr>
              <a:t>Grammar</a:t>
            </a:r>
            <a:endParaRPr lang="fr-BE" sz="2000" b="1" dirty="0">
              <a:solidFill>
                <a:schemeClr val="bg1"/>
              </a:solidFill>
            </a:endParaRPr>
          </a:p>
          <a:p>
            <a:pPr algn="ctr"/>
            <a:r>
              <a:rPr lang="fr-BE" sz="2000" b="1" dirty="0">
                <a:solidFill>
                  <a:schemeClr val="bg1"/>
                </a:solidFill>
              </a:rPr>
              <a:t>Evolution</a:t>
            </a:r>
            <a:endParaRPr lang="fr-BE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A4B86-1E6C-4431-B340-3E706EE30BB4}"/>
              </a:ext>
            </a:extLst>
          </p:cNvPr>
          <p:cNvSpPr/>
          <p:nvPr/>
        </p:nvSpPr>
        <p:spPr>
          <a:xfrm>
            <a:off x="838200" y="3815703"/>
            <a:ext cx="1615736" cy="1464816"/>
          </a:xfrm>
          <a:prstGeom prst="rect">
            <a:avLst/>
          </a:prstGeom>
          <a:solidFill>
            <a:srgbClr val="1F3C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B2686-E525-4EAE-8152-CDAB38B8FAC9}"/>
              </a:ext>
            </a:extLst>
          </p:cNvPr>
          <p:cNvSpPr txBox="1"/>
          <p:nvPr/>
        </p:nvSpPr>
        <p:spPr>
          <a:xfrm>
            <a:off x="838200" y="4040279"/>
            <a:ext cx="160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dirty="0" err="1">
                <a:solidFill>
                  <a:schemeClr val="bg1"/>
                </a:solidFill>
              </a:rPr>
              <a:t>Structured</a:t>
            </a:r>
            <a:endParaRPr lang="fr-BE" sz="2000" b="1" dirty="0">
              <a:solidFill>
                <a:schemeClr val="bg1"/>
              </a:solidFill>
            </a:endParaRPr>
          </a:p>
          <a:p>
            <a:pPr algn="ctr"/>
            <a:r>
              <a:rPr lang="fr-BE" sz="2000" b="1" dirty="0" err="1">
                <a:solidFill>
                  <a:schemeClr val="bg1"/>
                </a:solidFill>
              </a:rPr>
              <a:t>Grammar</a:t>
            </a:r>
            <a:endParaRPr lang="fr-BE" sz="2000" b="1" dirty="0">
              <a:solidFill>
                <a:schemeClr val="bg1"/>
              </a:solidFill>
            </a:endParaRPr>
          </a:p>
          <a:p>
            <a:pPr algn="ctr"/>
            <a:r>
              <a:rPr lang="fr-BE" sz="2000" b="1" dirty="0">
                <a:solidFill>
                  <a:schemeClr val="bg1"/>
                </a:solidFill>
              </a:rPr>
              <a:t>Evolution</a:t>
            </a:r>
            <a:endParaRPr lang="fr-BE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B8B7B6-E35D-4342-A193-A47BB67CAE0B}"/>
              </a:ext>
            </a:extLst>
          </p:cNvPr>
          <p:cNvSpPr txBox="1">
            <a:spLocks/>
          </p:cNvSpPr>
          <p:nvPr/>
        </p:nvSpPr>
        <p:spPr>
          <a:xfrm>
            <a:off x="838200" y="3815703"/>
            <a:ext cx="10515600" cy="146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400" dirty="0"/>
              <a:t>		</a:t>
            </a:r>
            <a:r>
              <a:rPr lang="fr-BE" sz="2400" b="1" dirty="0" err="1"/>
              <a:t>Improved</a:t>
            </a:r>
            <a:r>
              <a:rPr lang="fr-BE" sz="2400" b="1" dirty="0"/>
              <a:t> version</a:t>
            </a:r>
            <a:r>
              <a:rPr lang="fr-BE" sz="2400" dirty="0"/>
              <a:t> of GE </a:t>
            </a:r>
            <a:r>
              <a:rPr lang="fr-BE" sz="2400" dirty="0" err="1"/>
              <a:t>aimed</a:t>
            </a:r>
            <a:r>
              <a:rPr lang="fr-BE" sz="2400" dirty="0"/>
              <a:t> at </a:t>
            </a:r>
            <a:r>
              <a:rPr lang="fr-BE" sz="2400" b="1" dirty="0" err="1"/>
              <a:t>reducing</a:t>
            </a:r>
            <a:r>
              <a:rPr lang="fr-BE" sz="2400" b="1" dirty="0"/>
              <a:t> </a:t>
            </a:r>
            <a:r>
              <a:rPr lang="fr-BE" sz="2400" b="1" dirty="0" err="1"/>
              <a:t>GE’s</a:t>
            </a:r>
            <a:r>
              <a:rPr lang="fr-BE" sz="2400" b="1" dirty="0"/>
              <a:t> limitation</a:t>
            </a:r>
            <a:r>
              <a:rPr lang="fr-BE" sz="2400" dirty="0"/>
              <a:t>, </a:t>
            </a:r>
            <a:r>
              <a:rPr lang="fr-BE" sz="2400" dirty="0" err="1"/>
              <a:t>proposed</a:t>
            </a:r>
            <a:r>
              <a:rPr lang="fr-BE" sz="2400" dirty="0"/>
              <a:t> 		in 2016 by Lourenco, Pereira and Costa.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400" dirty="0"/>
              <a:t>		Main </a:t>
            </a:r>
            <a:r>
              <a:rPr lang="fr-BE" sz="2400" dirty="0" err="1"/>
              <a:t>difference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in the </a:t>
            </a:r>
            <a:r>
              <a:rPr lang="fr-BE" sz="2400" b="1" dirty="0" err="1"/>
              <a:t>genotype</a:t>
            </a:r>
            <a:r>
              <a:rPr lang="fr-BE" sz="2400" b="1" dirty="0"/>
              <a:t> </a:t>
            </a:r>
            <a:r>
              <a:rPr lang="fr-BE" sz="2400" b="1" dirty="0" err="1"/>
              <a:t>representation</a:t>
            </a:r>
            <a:r>
              <a:rPr lang="fr-BE" sz="2400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77A09A-0202-448A-8551-4B0EC51027CA}"/>
              </a:ext>
            </a:extLst>
          </p:cNvPr>
          <p:cNvSpPr/>
          <p:nvPr/>
        </p:nvSpPr>
        <p:spPr>
          <a:xfrm>
            <a:off x="838200" y="5519214"/>
            <a:ext cx="10853691" cy="612559"/>
          </a:xfrm>
          <a:prstGeom prst="roundRect">
            <a:avLst/>
          </a:prstGeom>
          <a:noFill/>
          <a:ln w="28575">
            <a:solidFill>
              <a:srgbClr val="FF0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7BC10-12F9-476E-9A97-E3ACB06709F6}"/>
              </a:ext>
            </a:extLst>
          </p:cNvPr>
          <p:cNvSpPr txBox="1"/>
          <p:nvPr/>
        </p:nvSpPr>
        <p:spPr>
          <a:xfrm>
            <a:off x="905522" y="5594660"/>
            <a:ext cx="1078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 err="1"/>
              <a:t>Here</a:t>
            </a:r>
            <a:r>
              <a:rPr lang="fr-BE" sz="2400" dirty="0"/>
              <a:t> the objective </a:t>
            </a:r>
            <a:r>
              <a:rPr lang="fr-BE" sz="2400" dirty="0" err="1"/>
              <a:t>is</a:t>
            </a:r>
            <a:r>
              <a:rPr lang="fr-BE" sz="2400" dirty="0"/>
              <a:t> to </a:t>
            </a:r>
            <a:r>
              <a:rPr lang="fr-BE" sz="2400" dirty="0" err="1"/>
              <a:t>find</a:t>
            </a:r>
            <a:r>
              <a:rPr lang="fr-BE" sz="2400" dirty="0"/>
              <a:t> a model for the Energy </a:t>
            </a:r>
            <a:r>
              <a:rPr lang="fr-BE" sz="2400" dirty="0" err="1"/>
              <a:t>Demand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36965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AC9D-8CB7-4E12-85DE-E057E9BA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Structured</a:t>
            </a:r>
            <a:r>
              <a:rPr lang="fr-BE" b="1" dirty="0"/>
              <a:t> </a:t>
            </a:r>
            <a:r>
              <a:rPr lang="fr-BE" b="1" dirty="0" err="1"/>
              <a:t>Grammar</a:t>
            </a:r>
            <a:r>
              <a:rPr lang="fr-BE" b="1" dirty="0"/>
              <a:t> Evolution (2)</a:t>
            </a:r>
            <a:endParaRPr lang="fr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57756-61A5-4EB0-A27F-43536464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7161"/>
            <a:ext cx="5181600" cy="4809802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How </a:t>
            </a:r>
            <a:r>
              <a:rPr lang="fr-BE" sz="3600" dirty="0" err="1"/>
              <a:t>does</a:t>
            </a:r>
            <a:r>
              <a:rPr lang="fr-BE" sz="3600" dirty="0"/>
              <a:t> </a:t>
            </a:r>
            <a:r>
              <a:rPr lang="fr-BE" sz="3600" dirty="0" err="1"/>
              <a:t>it</a:t>
            </a:r>
            <a:r>
              <a:rPr lang="fr-BE" sz="3600" dirty="0"/>
              <a:t> </a:t>
            </a:r>
            <a:r>
              <a:rPr lang="fr-BE" sz="3600" dirty="0" err="1"/>
              <a:t>work</a:t>
            </a:r>
            <a:r>
              <a:rPr lang="fr-BE" sz="3600" dirty="0"/>
              <a:t> ?</a:t>
            </a:r>
          </a:p>
          <a:p>
            <a:pPr marL="0" indent="0">
              <a:buNone/>
            </a:pP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b="1" dirty="0" err="1"/>
              <a:t>Grammar</a:t>
            </a:r>
            <a:r>
              <a:rPr lang="fr-BE" b="1" dirty="0"/>
              <a:t> </a:t>
            </a:r>
            <a:r>
              <a:rPr lang="fr-BE" b="1" dirty="0" err="1"/>
              <a:t>definition</a:t>
            </a:r>
            <a:r>
              <a:rPr lang="fr-BE" b="1" dirty="0"/>
              <a:t> :</a:t>
            </a:r>
          </a:p>
          <a:p>
            <a:pPr marL="0" indent="0">
              <a:buNone/>
            </a:pPr>
            <a:r>
              <a:rPr lang="fr-BE" dirty="0"/>
              <a:t>      </a:t>
            </a:r>
            <a:r>
              <a:rPr lang="fr-BE" sz="2400" dirty="0" err="1"/>
              <a:t>Based</a:t>
            </a:r>
            <a:r>
              <a:rPr lang="fr-BE" sz="2400" dirty="0"/>
              <a:t> on the </a:t>
            </a:r>
            <a:r>
              <a:rPr lang="fr-BE" sz="2400" dirty="0" err="1"/>
              <a:t>problem</a:t>
            </a:r>
            <a:r>
              <a:rPr lang="fr-BE" sz="2400" dirty="0"/>
              <a:t>, the </a:t>
            </a:r>
            <a:r>
              <a:rPr lang="fr-BE" sz="2400" dirty="0" err="1"/>
              <a:t>used</a:t>
            </a:r>
            <a:r>
              <a:rPr lang="fr-BE" sz="2400" dirty="0"/>
              <a:t> </a:t>
            </a:r>
            <a:r>
              <a:rPr lang="fr-BE" sz="2400" dirty="0" err="1"/>
              <a:t>defines</a:t>
            </a:r>
            <a:r>
              <a:rPr lang="fr-BE" sz="2400" dirty="0"/>
              <a:t> a set of </a:t>
            </a:r>
            <a:r>
              <a:rPr lang="fr-BE" sz="2400" dirty="0" err="1"/>
              <a:t>rules</a:t>
            </a:r>
            <a:r>
              <a:rPr lang="fr-BE" sz="2400" dirty="0"/>
              <a:t>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limits</a:t>
            </a:r>
            <a:r>
              <a:rPr lang="fr-BE" sz="2400" dirty="0"/>
              <a:t> the </a:t>
            </a:r>
            <a:r>
              <a:rPr lang="fr-BE" sz="2400" dirty="0" err="1"/>
              <a:t>number</a:t>
            </a:r>
            <a:r>
              <a:rPr lang="fr-BE" sz="2400" dirty="0"/>
              <a:t> of the possible expressions.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315F-6275-42AB-B831-16EBC198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8965-FF42-4D52-9E0F-86F68A8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E862-AEB2-48DB-9C45-B721A6C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6</a:t>
            </a:fld>
            <a:endParaRPr lang="fr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8A29C6-4865-4232-ABB1-E58B2DAAD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2396" y="2822856"/>
            <a:ext cx="3723641" cy="2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1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D8EE-9835-4F6A-848E-060EEE58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The </a:t>
            </a:r>
            <a:r>
              <a:rPr lang="fr-BE" b="1" dirty="0" err="1"/>
              <a:t>grammar</a:t>
            </a:r>
            <a:r>
              <a:rPr lang="fr-BE" b="1" dirty="0"/>
              <a:t> of </a:t>
            </a:r>
            <a:r>
              <a:rPr lang="fr-BE" b="1" dirty="0" err="1"/>
              <a:t>our</a:t>
            </a:r>
            <a:r>
              <a:rPr lang="fr-BE" b="1" dirty="0"/>
              <a:t> </a:t>
            </a:r>
            <a:r>
              <a:rPr lang="fr-BE" b="1" dirty="0" err="1"/>
              <a:t>problem</a:t>
            </a:r>
            <a:endParaRPr lang="fr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B114-04EC-4717-A485-8DD48F2B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 dirty="0"/>
              <a:t>(I) &lt;start&gt; ::= w[0] &lt;op&gt; &lt;</a:t>
            </a:r>
            <a:r>
              <a:rPr lang="fr-BE" sz="2400" dirty="0" err="1"/>
              <a:t>recExpr</a:t>
            </a:r>
            <a:r>
              <a:rPr lang="fr-BE" sz="2400" dirty="0"/>
              <a:t>&gt;</a:t>
            </a:r>
          </a:p>
          <a:p>
            <a:pPr marL="0" indent="0">
              <a:buNone/>
            </a:pPr>
            <a:r>
              <a:rPr lang="fr-BE" sz="2400" dirty="0"/>
              <a:t>(II) &lt;</a:t>
            </a:r>
            <a:r>
              <a:rPr lang="fr-BE" sz="2400" dirty="0" err="1"/>
              <a:t>recExpr</a:t>
            </a:r>
            <a:r>
              <a:rPr lang="fr-BE" sz="2400" dirty="0"/>
              <a:t>&gt; ::= &lt;</a:t>
            </a:r>
            <a:r>
              <a:rPr lang="fr-BE" sz="2400" dirty="0" err="1"/>
              <a:t>expr</a:t>
            </a:r>
            <a:r>
              <a:rPr lang="fr-BE" sz="2400" dirty="0"/>
              <a:t>&gt; | &lt;</a:t>
            </a:r>
            <a:r>
              <a:rPr lang="fr-BE" sz="2400" dirty="0" err="1"/>
              <a:t>expr</a:t>
            </a:r>
            <a:r>
              <a:rPr lang="fr-BE" sz="2400" dirty="0"/>
              <a:t>&gt; &lt;op&gt; &lt;</a:t>
            </a:r>
            <a:r>
              <a:rPr lang="fr-BE" sz="2400" dirty="0" err="1"/>
              <a:t>recExpr</a:t>
            </a:r>
            <a:r>
              <a:rPr lang="fr-BE" sz="2400" dirty="0"/>
              <a:t>&gt;</a:t>
            </a:r>
          </a:p>
          <a:p>
            <a:pPr marL="0" indent="0">
              <a:buNone/>
            </a:pPr>
            <a:r>
              <a:rPr lang="fr-BE" sz="2400" dirty="0"/>
              <a:t>(III)  &lt;</a:t>
            </a:r>
            <a:r>
              <a:rPr lang="fr-BE" sz="2400" dirty="0" err="1"/>
              <a:t>expr</a:t>
            </a:r>
            <a:r>
              <a:rPr lang="fr-BE" sz="2400" dirty="0"/>
              <a:t>&gt; ::= &lt;param&gt; &lt;op&gt; &lt;var&gt; | &lt;param&gt; &lt;op&gt; (&lt;var&gt;)**(&lt;param&gt;) |</a:t>
            </a:r>
          </a:p>
          <a:p>
            <a:pPr marL="0" indent="0">
              <a:buNone/>
            </a:pPr>
            <a:r>
              <a:rPr lang="fr-BE" sz="2400" dirty="0"/>
              <a:t>                             </a:t>
            </a:r>
            <a:r>
              <a:rPr lang="fr-BE" sz="2400" dirty="0" err="1"/>
              <a:t>exp</a:t>
            </a:r>
            <a:r>
              <a:rPr lang="fr-BE" sz="2400" dirty="0"/>
              <a:t>(abs(&lt;param&gt; &lt;op&gt; &lt;var&gt; )) | log(abs(&lt;param&gt; &lt;op&gt; &lt;var&gt; ))</a:t>
            </a:r>
          </a:p>
          <a:p>
            <a:pPr marL="514350" indent="-514350">
              <a:buAutoNum type="romanUcParenBoth" startAt="4"/>
            </a:pPr>
            <a:r>
              <a:rPr lang="fr-BE" sz="2400" dirty="0"/>
              <a:t>&lt;param&gt; ::= w[1] | w[2] | w[3] | w[4] | w[5] | w[6] | w[7] | w[8] | w[9] |</a:t>
            </a:r>
          </a:p>
          <a:p>
            <a:pPr marL="0" indent="0">
              <a:buNone/>
            </a:pPr>
            <a:r>
              <a:rPr lang="fr-BE" sz="2400" dirty="0"/>
              <a:t>                               w[10] | w[11] | w[12] | w[13] | w[14]</a:t>
            </a:r>
          </a:p>
          <a:p>
            <a:pPr marL="0" indent="0">
              <a:buNone/>
            </a:pPr>
            <a:r>
              <a:rPr lang="fr-BE" sz="2400" dirty="0"/>
              <a:t>(V) &lt;var&gt; ::= x[1] | x[2] | x[3] | x[4] | x[5] | x[6] | x[7] | x[8] | x[9] | x[10] | x[11] |</a:t>
            </a:r>
          </a:p>
          <a:p>
            <a:pPr marL="0" indent="0">
              <a:buNone/>
            </a:pPr>
            <a:r>
              <a:rPr lang="fr-BE" sz="2400" dirty="0"/>
              <a:t>                       x[12] | x[13] | x[14]</a:t>
            </a:r>
          </a:p>
          <a:p>
            <a:pPr marL="0" indent="0">
              <a:buNone/>
            </a:pPr>
            <a:r>
              <a:rPr lang="fr-BE" sz="2400" dirty="0"/>
              <a:t>(VI) &lt;op&gt; ::= + | - |*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C81B-C793-4899-B175-EB636D2A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2CD2-56AF-47EC-931C-0A9DFD9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5588-BB94-4120-9335-68C6B59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827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AC9D-8CB7-4E12-85DE-E057E9BA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Structured</a:t>
            </a:r>
            <a:r>
              <a:rPr lang="fr-BE" b="1" dirty="0"/>
              <a:t> </a:t>
            </a:r>
            <a:r>
              <a:rPr lang="fr-BE" b="1" dirty="0" err="1"/>
              <a:t>Grammar</a:t>
            </a:r>
            <a:r>
              <a:rPr lang="fr-BE" b="1" dirty="0"/>
              <a:t> Evolution (3)</a:t>
            </a:r>
            <a:endParaRPr lang="fr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57756-61A5-4EB0-A27F-43536464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7161"/>
            <a:ext cx="5181600" cy="4809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600" dirty="0"/>
              <a:t>How </a:t>
            </a:r>
            <a:r>
              <a:rPr lang="fr-BE" sz="3600" dirty="0" err="1"/>
              <a:t>does</a:t>
            </a:r>
            <a:r>
              <a:rPr lang="fr-BE" sz="3600" dirty="0"/>
              <a:t> </a:t>
            </a:r>
            <a:r>
              <a:rPr lang="fr-BE" sz="3600" dirty="0" err="1"/>
              <a:t>it</a:t>
            </a:r>
            <a:r>
              <a:rPr lang="fr-BE" sz="3600" dirty="0"/>
              <a:t> </a:t>
            </a:r>
            <a:r>
              <a:rPr lang="fr-BE" sz="3600" dirty="0" err="1"/>
              <a:t>work</a:t>
            </a:r>
            <a:r>
              <a:rPr lang="fr-BE" sz="3600" dirty="0"/>
              <a:t> ?</a:t>
            </a:r>
          </a:p>
          <a:p>
            <a:pPr marL="0" indent="0">
              <a:buNone/>
            </a:pP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b="1" dirty="0" err="1"/>
              <a:t>Grammar</a:t>
            </a:r>
            <a:r>
              <a:rPr lang="fr-BE" b="1" dirty="0"/>
              <a:t> </a:t>
            </a:r>
            <a:r>
              <a:rPr lang="fr-BE" b="1" dirty="0" err="1"/>
              <a:t>definition</a:t>
            </a:r>
            <a:endParaRPr lang="fr-BE" b="1" dirty="0"/>
          </a:p>
          <a:p>
            <a:pPr marL="514350" indent="-514350">
              <a:buFont typeface="+mj-lt"/>
              <a:buAutoNum type="arabicPeriod"/>
            </a:pPr>
            <a:r>
              <a:rPr lang="fr-BE" b="1" dirty="0" err="1"/>
              <a:t>Genotype</a:t>
            </a:r>
            <a:r>
              <a:rPr lang="fr-BE" b="1" dirty="0"/>
              <a:t> </a:t>
            </a:r>
            <a:r>
              <a:rPr lang="fr-BE" b="1" dirty="0" err="1"/>
              <a:t>definition</a:t>
            </a:r>
            <a:r>
              <a:rPr lang="fr-BE" b="1" dirty="0"/>
              <a:t> :</a:t>
            </a:r>
          </a:p>
          <a:p>
            <a:pPr marL="0" indent="0">
              <a:buNone/>
            </a:pPr>
            <a:r>
              <a:rPr lang="fr-BE" b="1" dirty="0"/>
              <a:t>	</a:t>
            </a:r>
            <a:r>
              <a:rPr lang="fr-BE" sz="2400" dirty="0" err="1"/>
              <a:t>Based</a:t>
            </a:r>
            <a:r>
              <a:rPr lang="fr-BE" sz="2400" dirty="0"/>
              <a:t> on the </a:t>
            </a:r>
            <a:r>
              <a:rPr lang="fr-BE" sz="2400" dirty="0" err="1"/>
              <a:t>grammar</a:t>
            </a:r>
            <a:r>
              <a:rPr lang="fr-BE" sz="2400" dirty="0"/>
              <a:t>, the </a:t>
            </a:r>
            <a:r>
              <a:rPr lang="fr-BE" sz="2400" dirty="0" err="1"/>
              <a:t>genotype</a:t>
            </a:r>
            <a:r>
              <a:rPr lang="fr-BE" sz="2400" dirty="0"/>
              <a:t> structure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defined</a:t>
            </a:r>
            <a:r>
              <a:rPr lang="fr-BE" sz="2400" dirty="0"/>
              <a:t>. Restrictions </a:t>
            </a:r>
            <a:r>
              <a:rPr lang="fr-BE" sz="2400" dirty="0" err="1"/>
              <a:t>apply</a:t>
            </a:r>
            <a:r>
              <a:rPr lang="fr-BE" sz="2400" dirty="0"/>
              <a:t> on :</a:t>
            </a:r>
          </a:p>
          <a:p>
            <a:pPr lvl="2"/>
            <a:r>
              <a:rPr lang="fr-BE" sz="2400" dirty="0" err="1">
                <a:sym typeface="Wingdings" panose="05000000000000000000" pitchFamily="2" charset="2"/>
              </a:rPr>
              <a:t>number</a:t>
            </a:r>
            <a:r>
              <a:rPr lang="fr-BE" sz="2400" dirty="0">
                <a:sym typeface="Wingdings" panose="05000000000000000000" pitchFamily="2" charset="2"/>
              </a:rPr>
              <a:t> of </a:t>
            </a:r>
            <a:r>
              <a:rPr lang="fr-BE" sz="2400" dirty="0" err="1">
                <a:sym typeface="Wingdings" panose="05000000000000000000" pitchFamily="2" charset="2"/>
              </a:rPr>
              <a:t>genes</a:t>
            </a:r>
            <a:endParaRPr lang="fr-BE" sz="2400" dirty="0">
              <a:sym typeface="Wingdings" panose="05000000000000000000" pitchFamily="2" charset="2"/>
            </a:endParaRPr>
          </a:p>
          <a:p>
            <a:pPr lvl="2"/>
            <a:r>
              <a:rPr lang="fr-BE" sz="2400" dirty="0">
                <a:sym typeface="Wingdings" panose="05000000000000000000" pitchFamily="2" charset="2"/>
              </a:rPr>
              <a:t>size of </a:t>
            </a:r>
            <a:r>
              <a:rPr lang="fr-BE" sz="2400" dirty="0" err="1">
                <a:sym typeface="Wingdings" panose="05000000000000000000" pitchFamily="2" charset="2"/>
              </a:rPr>
              <a:t>each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gene</a:t>
            </a:r>
            <a:endParaRPr lang="fr-BE" sz="2400" dirty="0">
              <a:sym typeface="Wingdings" panose="05000000000000000000" pitchFamily="2" charset="2"/>
            </a:endParaRPr>
          </a:p>
          <a:p>
            <a:pPr lvl="2"/>
            <a:r>
              <a:rPr lang="fr-BE" sz="2400" dirty="0">
                <a:sym typeface="Wingdings" panose="05000000000000000000" pitchFamily="2" charset="2"/>
              </a:rPr>
              <a:t>possible values of </a:t>
            </a:r>
            <a:r>
              <a:rPr lang="fr-BE" sz="2400" dirty="0" err="1">
                <a:sym typeface="Wingdings" panose="05000000000000000000" pitchFamily="2" charset="2"/>
              </a:rPr>
              <a:t>gene</a:t>
            </a:r>
            <a:endParaRPr lang="fr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24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315F-6275-42AB-B831-16EBC198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8965-FF42-4D52-9E0F-86F68A8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E862-AEB2-48DB-9C45-B721A6C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8</a:t>
            </a:fld>
            <a:endParaRPr lang="fr-B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6ED8A9-E467-4347-8150-61BA61161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4963" y="1567738"/>
            <a:ext cx="3352800" cy="2162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30C6A-955A-476A-A0C4-A789A27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27" y="4405313"/>
            <a:ext cx="3876675" cy="17716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A79ADE7-F749-40B5-BBDD-5153F45673A2}"/>
              </a:ext>
            </a:extLst>
          </p:cNvPr>
          <p:cNvSpPr/>
          <p:nvPr/>
        </p:nvSpPr>
        <p:spPr>
          <a:xfrm>
            <a:off x="8657253" y="3909300"/>
            <a:ext cx="528221" cy="633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5832-B11C-48CB-AAF1-E648D385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Genotype</a:t>
            </a:r>
            <a:r>
              <a:rPr lang="fr-BE" b="1" dirty="0"/>
              <a:t> </a:t>
            </a:r>
            <a:r>
              <a:rPr lang="fr-BE" b="1" dirty="0" err="1"/>
              <a:t>Definition</a:t>
            </a:r>
            <a:r>
              <a:rPr lang="fr-BE" b="1" dirty="0"/>
              <a:t> of </a:t>
            </a:r>
            <a:r>
              <a:rPr lang="fr-BE" b="1" dirty="0" err="1"/>
              <a:t>our</a:t>
            </a:r>
            <a:r>
              <a:rPr lang="fr-BE" b="1" dirty="0"/>
              <a:t> </a:t>
            </a:r>
            <a:r>
              <a:rPr lang="fr-BE" b="1" dirty="0" err="1"/>
              <a:t>problem</a:t>
            </a:r>
            <a:endParaRPr lang="fr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148D-4B66-4BEA-99D7-AE7247B2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There are </a:t>
            </a:r>
            <a:r>
              <a:rPr lang="fr-BE" b="1" dirty="0"/>
              <a:t>6 </a:t>
            </a:r>
            <a:r>
              <a:rPr lang="fr-BE" b="1" dirty="0" err="1"/>
              <a:t>rules</a:t>
            </a:r>
            <a:r>
              <a:rPr lang="fr-BE" b="1" dirty="0"/>
              <a:t> </a:t>
            </a:r>
            <a:r>
              <a:rPr lang="fr-BE" dirty="0"/>
              <a:t>in the </a:t>
            </a:r>
            <a:r>
              <a:rPr lang="fr-BE" dirty="0" err="1"/>
              <a:t>grammar</a:t>
            </a:r>
            <a:r>
              <a:rPr lang="fr-BE" dirty="0"/>
              <a:t>. </a:t>
            </a:r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>
                <a:sym typeface="Wingdings" panose="05000000000000000000" pitchFamily="2" charset="2"/>
              </a:rPr>
              <a:t>each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individual</a:t>
            </a:r>
            <a:r>
              <a:rPr lang="fr-BE" dirty="0">
                <a:sym typeface="Wingdings" panose="05000000000000000000" pitchFamily="2" charset="2"/>
              </a:rPr>
              <a:t> must have </a:t>
            </a:r>
            <a:r>
              <a:rPr lang="fr-BE" b="1" dirty="0">
                <a:sym typeface="Wingdings" panose="05000000000000000000" pitchFamily="2" charset="2"/>
              </a:rPr>
              <a:t>6 </a:t>
            </a:r>
            <a:r>
              <a:rPr lang="fr-BE" b="1" dirty="0" err="1">
                <a:sym typeface="Wingdings" panose="05000000000000000000" pitchFamily="2" charset="2"/>
              </a:rPr>
              <a:t>genes</a:t>
            </a:r>
            <a:r>
              <a:rPr lang="fr-BE" b="1" dirty="0">
                <a:sym typeface="Wingdings" panose="05000000000000000000" pitchFamily="2" charset="2"/>
              </a:rPr>
              <a:t> :</a:t>
            </a: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One possible </a:t>
            </a:r>
            <a:r>
              <a:rPr lang="fr-BE" dirty="0" err="1"/>
              <a:t>genotype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given</a:t>
            </a:r>
            <a:r>
              <a:rPr lang="fr-BE" dirty="0"/>
              <a:t> by:</a:t>
            </a:r>
          </a:p>
          <a:p>
            <a:pPr marL="0" indent="0">
              <a:buNone/>
            </a:pPr>
            <a:endParaRPr lang="fr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0F4413-A16E-471C-A0A0-8BC808EF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78463"/>
              </p:ext>
            </p:extLst>
          </p:nvPr>
        </p:nvGraphicFramePr>
        <p:xfrm>
          <a:off x="2029615" y="2888774"/>
          <a:ext cx="828278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255">
                  <a:extLst>
                    <a:ext uri="{9D8B030D-6E8A-4147-A177-3AD203B41FA5}">
                      <a16:colId xmlns:a16="http://schemas.microsoft.com/office/drawing/2014/main" val="4006394122"/>
                    </a:ext>
                  </a:extLst>
                </a:gridCol>
                <a:gridCol w="1183255">
                  <a:extLst>
                    <a:ext uri="{9D8B030D-6E8A-4147-A177-3AD203B41FA5}">
                      <a16:colId xmlns:a16="http://schemas.microsoft.com/office/drawing/2014/main" val="4176576826"/>
                    </a:ext>
                  </a:extLst>
                </a:gridCol>
                <a:gridCol w="1183255">
                  <a:extLst>
                    <a:ext uri="{9D8B030D-6E8A-4147-A177-3AD203B41FA5}">
                      <a16:colId xmlns:a16="http://schemas.microsoft.com/office/drawing/2014/main" val="119412733"/>
                    </a:ext>
                  </a:extLst>
                </a:gridCol>
                <a:gridCol w="1183255">
                  <a:extLst>
                    <a:ext uri="{9D8B030D-6E8A-4147-A177-3AD203B41FA5}">
                      <a16:colId xmlns:a16="http://schemas.microsoft.com/office/drawing/2014/main" val="3867650395"/>
                    </a:ext>
                  </a:extLst>
                </a:gridCol>
                <a:gridCol w="1183255">
                  <a:extLst>
                    <a:ext uri="{9D8B030D-6E8A-4147-A177-3AD203B41FA5}">
                      <a16:colId xmlns:a16="http://schemas.microsoft.com/office/drawing/2014/main" val="3496178648"/>
                    </a:ext>
                  </a:extLst>
                </a:gridCol>
                <a:gridCol w="1183255">
                  <a:extLst>
                    <a:ext uri="{9D8B030D-6E8A-4147-A177-3AD203B41FA5}">
                      <a16:colId xmlns:a16="http://schemas.microsoft.com/office/drawing/2014/main" val="2467857889"/>
                    </a:ext>
                  </a:extLst>
                </a:gridCol>
                <a:gridCol w="1183255">
                  <a:extLst>
                    <a:ext uri="{9D8B030D-6E8A-4147-A177-3AD203B41FA5}">
                      <a16:colId xmlns:a16="http://schemas.microsoft.com/office/drawing/2014/main" val="10184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&lt;</a:t>
                      </a:r>
                      <a:r>
                        <a:rPr lang="fr-BE" dirty="0" err="1"/>
                        <a:t>recExpr</a:t>
                      </a:r>
                      <a:r>
                        <a:rPr lang="fr-B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&lt;</a:t>
                      </a:r>
                      <a:r>
                        <a:rPr lang="fr-BE" dirty="0" err="1"/>
                        <a:t>Expr</a:t>
                      </a:r>
                      <a:r>
                        <a:rPr lang="fr-B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&lt;param&gt;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&lt;op&gt;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8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Max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368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C31798-9AA1-46C9-B461-3C9D928A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5" y="5064443"/>
            <a:ext cx="8132769" cy="8657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56D8-E69D-428C-A0E1-167CB1AE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/>
              <a:t>November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10A3F6-4B6B-43EC-8A36-2EC8251E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Stochastic - Garzon/Hou/Jumpertz/Mousset</a:t>
            </a:r>
            <a:endParaRPr lang="fr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A53DA-AEE0-47DE-92B7-4977A68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B2FF-17EA-41C0-8250-7FA7B53AFA4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684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2003</Words>
  <Application>Microsoft Office PowerPoint</Application>
  <PresentationFormat>宽屏</PresentationFormat>
  <Paragraphs>273</Paragraphs>
  <Slides>29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LinLibertineT</vt:lpstr>
      <vt:lpstr>LinLibertineTI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Evolving Energy Demand Estimation Models over Macroeconomic Indicator</vt:lpstr>
      <vt:lpstr>Context</vt:lpstr>
      <vt:lpstr>Data</vt:lpstr>
      <vt:lpstr>Proposed Algorithm</vt:lpstr>
      <vt:lpstr>Structured Grammar Evolution (1)</vt:lpstr>
      <vt:lpstr>Structured Grammar Evolution (2)</vt:lpstr>
      <vt:lpstr>The grammar of our problem</vt:lpstr>
      <vt:lpstr>Structured Grammar Evolution (3)</vt:lpstr>
      <vt:lpstr>Genotype Definition of our problem</vt:lpstr>
      <vt:lpstr>Structured Grammar Evolution (3)</vt:lpstr>
      <vt:lpstr>SGE : our problem</vt:lpstr>
      <vt:lpstr>Decoding the grammar to compute the fitness (1)</vt:lpstr>
      <vt:lpstr>Decoding the grammar to compute the fitness (2)</vt:lpstr>
      <vt:lpstr>Your turn to play </vt:lpstr>
      <vt:lpstr>Proposed Algorithm</vt:lpstr>
      <vt:lpstr>Differential Evolution (1)</vt:lpstr>
      <vt:lpstr>Differential Evolution (2)</vt:lpstr>
      <vt:lpstr>Differential Evolution (2)</vt:lpstr>
      <vt:lpstr>Differential Evolution (3)</vt:lpstr>
      <vt:lpstr>Differential Evolution (4)</vt:lpstr>
      <vt:lpstr>Differential Evolution</vt:lpstr>
      <vt:lpstr>Proposed Algorithm</vt:lpstr>
      <vt:lpstr>Algorithm Parameters</vt:lpstr>
      <vt:lpstr>Result (1)</vt:lpstr>
      <vt:lpstr>Result (2)</vt:lpstr>
      <vt:lpstr>Link with other subject in the track</vt:lpstr>
      <vt:lpstr>Conclusion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Energy Demand Estimation Models over Macroeconomic Indicator</dc:title>
  <dc:creator>Remy</dc:creator>
  <cp:lastModifiedBy>Hou Shuang</cp:lastModifiedBy>
  <cp:revision>51</cp:revision>
  <dcterms:created xsi:type="dcterms:W3CDTF">2020-11-23T17:27:18Z</dcterms:created>
  <dcterms:modified xsi:type="dcterms:W3CDTF">2020-11-25T15:08:44Z</dcterms:modified>
</cp:coreProperties>
</file>