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389" r:id="rId3"/>
    <p:sldId id="448" r:id="rId4"/>
    <p:sldId id="306" r:id="rId5"/>
    <p:sldId id="469" r:id="rId6"/>
    <p:sldId id="461" r:id="rId7"/>
    <p:sldId id="468" r:id="rId8"/>
    <p:sldId id="454" r:id="rId9"/>
    <p:sldId id="457" r:id="rId10"/>
    <p:sldId id="453" r:id="rId11"/>
    <p:sldId id="450" r:id="rId12"/>
    <p:sldId id="472" r:id="rId13"/>
    <p:sldId id="460" r:id="rId14"/>
    <p:sldId id="462" r:id="rId15"/>
    <p:sldId id="463" r:id="rId16"/>
    <p:sldId id="458" r:id="rId17"/>
    <p:sldId id="459" r:id="rId18"/>
    <p:sldId id="456" r:id="rId19"/>
    <p:sldId id="470" r:id="rId20"/>
    <p:sldId id="464" r:id="rId21"/>
    <p:sldId id="473" r:id="rId22"/>
    <p:sldId id="474" r:id="rId23"/>
    <p:sldId id="471" r:id="rId24"/>
    <p:sldId id="444" r:id="rId25"/>
  </p:sldIdLst>
  <p:sldSz cx="9906000" cy="6858000" type="A4"/>
  <p:notesSz cx="6888163" cy="100203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28550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858592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288634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718677" indent="1494" algn="l" rtl="0" fontAlgn="base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150212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580254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010296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440339" algn="l" defTabSz="860085" rtl="0" eaLnBrk="1" latinLnBrk="0" hangingPunct="1">
      <a:defRPr kumimoji="1" sz="700"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기본 구역" id="{0F218842-279F-4612-AC0A-5482B0F8513C}">
          <p14:sldIdLst>
            <p14:sldId id="256"/>
          </p14:sldIdLst>
        </p14:section>
        <p14:section name="로그인화면" id="{A4046FD5-9172-4FFB-8A33-ACEF173796FA}">
          <p14:sldIdLst>
            <p14:sldId id="389"/>
          </p14:sldIdLst>
        </p14:section>
        <p14:section name="화면 공통 레이아웃" id="{DC9DD70E-3470-4C0F-854E-7448C7156751}">
          <p14:sldIdLst>
            <p14:sldId id="448"/>
          </p14:sldIdLst>
        </p14:section>
        <p14:section name="프로세스 흐름도" id="{3E57031D-ACB0-4E80-A7A5-A1D1CE2EDAC8}">
          <p14:sldIdLst>
            <p14:sldId id="306"/>
          </p14:sldIdLst>
        </p14:section>
        <p14:section name="퍼블리싱 영역 설명" id="{087767F1-1CCE-4002-A75B-850B31E01DD1}">
          <p14:sldIdLst>
            <p14:sldId id="469"/>
          </p14:sldIdLst>
        </p14:section>
        <p14:section name="분양/임대 관리" id="{4DAFCC1C-77D0-4F35-91A7-781AB0371AEB}">
          <p14:sldIdLst>
            <p14:sldId id="461"/>
            <p14:sldId id="468"/>
            <p14:sldId id="454"/>
            <p14:sldId id="457"/>
            <p14:sldId id="453"/>
            <p14:sldId id="450"/>
            <p14:sldId id="472"/>
            <p14:sldId id="460"/>
            <p14:sldId id="462"/>
            <p14:sldId id="463"/>
            <p14:sldId id="458"/>
            <p14:sldId id="459"/>
            <p14:sldId id="456"/>
            <p14:sldId id="470"/>
            <p14:sldId id="464"/>
            <p14:sldId id="473"/>
            <p14:sldId id="474"/>
            <p14:sldId id="471"/>
          </p14:sldIdLst>
        </p14:section>
        <p14:section name="화면설계용 유틸" id="{51B4047F-5B2F-47FA-82A6-A70264F69372}">
          <p14:sldIdLst>
            <p14:sldId id="4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3FFFF"/>
    <a:srgbClr val="F8FEFC"/>
    <a:srgbClr val="FBF2E5"/>
    <a:srgbClr val="FBF3FB"/>
    <a:srgbClr val="FFCC66"/>
    <a:srgbClr val="336600"/>
    <a:srgbClr val="FFFFCC"/>
    <a:srgbClr val="FFCC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9065" autoAdjust="0"/>
  </p:normalViewPr>
  <p:slideViewPr>
    <p:cSldViewPr snapToObjects="1">
      <p:cViewPr>
        <p:scale>
          <a:sx n="100" d="100"/>
          <a:sy n="100" d="100"/>
        </p:scale>
        <p:origin x="-516" y="-426"/>
      </p:cViewPr>
      <p:guideLst>
        <p:guide orient="horz" pos="2092"/>
        <p:guide orient="horz" pos="1254"/>
        <p:guide orient="horz" pos="3974"/>
        <p:guide orient="horz" pos="853"/>
        <p:guide orient="horz" pos="938"/>
        <p:guide pos="4497"/>
        <p:guide pos="236"/>
        <p:guide pos="6025"/>
        <p:guide pos="1986"/>
        <p:guide pos="946"/>
      </p:guideLst>
    </p:cSldViewPr>
  </p:slideViewPr>
  <p:outlineViewPr>
    <p:cViewPr>
      <p:scale>
        <a:sx n="33" d="100"/>
        <a:sy n="33" d="100"/>
      </p:scale>
      <p:origin x="0" y="11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0612"/>
    </p:cViewPr>
  </p:sorterViewPr>
  <p:notesViewPr>
    <p:cSldViewPr snapToObjects="1">
      <p:cViewPr varScale="1">
        <p:scale>
          <a:sx n="72" d="100"/>
          <a:sy n="72" d="100"/>
        </p:scale>
        <p:origin x="-3300" y="-96"/>
      </p:cViewPr>
      <p:guideLst>
        <p:guide orient="horz" pos="3157"/>
        <p:guide pos="21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621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t" anchorCtr="0" compatLnSpc="1">
            <a:prstTxWarp prst="textNoShape">
              <a:avLst/>
            </a:prstTxWarp>
          </a:bodyPr>
          <a:lstStyle>
            <a:lvl1pPr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935" y="0"/>
            <a:ext cx="2985621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t" anchorCtr="0" compatLnSpc="1">
            <a:prstTxWarp prst="textNoShape">
              <a:avLst/>
            </a:prstTxWarp>
          </a:bodyPr>
          <a:lstStyle>
            <a:lvl1pPr algn="r"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123"/>
            <a:ext cx="2985621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b" anchorCtr="0" compatLnSpc="1">
            <a:prstTxWarp prst="textNoShape">
              <a:avLst/>
            </a:prstTxWarp>
          </a:bodyPr>
          <a:lstStyle>
            <a:lvl1pPr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935" y="9517123"/>
            <a:ext cx="2985621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67" tIns="46234" rIns="92467" bIns="46234" numCol="1" anchor="b" anchorCtr="0" compatLnSpc="1">
            <a:prstTxWarp prst="textNoShape">
              <a:avLst/>
            </a:prstTxWarp>
          </a:bodyPr>
          <a:lstStyle>
            <a:lvl1pPr algn="r" defTabSz="925331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1DD4CCBC-B1A0-4588-A17F-9EADE0EC7BD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3484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543" y="0"/>
            <a:ext cx="2984013" cy="50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0965"/>
            <a:ext cx="5511174" cy="450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17123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543" y="9517123"/>
            <a:ext cx="2984013" cy="50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2" tIns="46107" rIns="92212" bIns="46107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576C4912-D6F0-47DA-AF0F-18F28383F4E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4343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2855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58592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88634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718677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148990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78787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08584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38381" algn="l" defTabSz="859596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01699" y="9517547"/>
            <a:ext cx="2984870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444" tIns="46222" rIns="92444" bIns="46222" anchor="b"/>
          <a:lstStyle/>
          <a:p>
            <a:pPr algn="r"/>
            <a:fld id="{415980F8-8598-407B-804C-0A65F67591DD}" type="slidenum">
              <a:rPr lang="en-US" altLang="ko-KR" sz="1200">
                <a:latin typeface="굴림" charset="-127"/>
              </a:rPr>
              <a:pPr algn="r"/>
              <a:t>0</a:t>
            </a:fld>
            <a:endParaRPr lang="en-US" altLang="ko-KR" sz="1200">
              <a:latin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0250" y="750888"/>
            <a:ext cx="5427663" cy="37592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auto">
          <a:xfrm>
            <a:off x="0" y="2"/>
            <a:ext cx="9906001" cy="28889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5754" tIns="47877" rIns="95754" bIns="47877" anchor="ctr"/>
          <a:lstStyle/>
          <a:p>
            <a:pPr defTabSz="956991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4842295" y="6617005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"/>
          <p:cNvCxnSpPr/>
          <p:nvPr/>
        </p:nvCxnSpPr>
        <p:spPr>
          <a:xfrm>
            <a:off x="0" y="512676"/>
            <a:ext cx="9906000" cy="1476"/>
          </a:xfrm>
          <a:prstGeom prst="line">
            <a:avLst/>
          </a:prstGeom>
          <a:ln w="57150">
            <a:solidFill>
              <a:srgbClr val="0A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03926" y="6597352"/>
            <a:ext cx="9714717" cy="0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5960" tIns="42979" rIns="85960" bIns="42979">
            <a:spAutoFit/>
          </a:bodyPr>
          <a:lstStyle/>
          <a:p>
            <a:pPr algn="ctr" latinLnBrk="1">
              <a:defRPr/>
            </a:pPr>
            <a:endParaRPr lang="ko-KR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91"/>
          <p:cNvSpPr>
            <a:spLocks noChangeArrowheads="1"/>
          </p:cNvSpPr>
          <p:nvPr userDrawn="1"/>
        </p:nvSpPr>
        <p:spPr bwMode="auto">
          <a:xfrm>
            <a:off x="78247" y="620687"/>
            <a:ext cx="9740396" cy="5904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>
            <a:off x="8003210" y="230534"/>
            <a:ext cx="1910933" cy="2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7" tIns="45679" rIns="91357" bIns="45679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1" lang="en-US" altLang="ko-KR" sz="1000" b="1" i="1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Korea Asset in Trust </a:t>
            </a:r>
            <a:r>
              <a:rPr kumimoji="1" lang="en-US" altLang="ko-KR" sz="1000" b="1" i="1" kern="1200" baseline="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System</a:t>
            </a:r>
            <a:endParaRPr kumimoji="1" lang="en-US" altLang="ko-KR" sz="1000" b="1" i="1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_여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"/>
          <p:cNvCxnSpPr/>
          <p:nvPr/>
        </p:nvCxnSpPr>
        <p:spPr>
          <a:xfrm>
            <a:off x="0" y="512676"/>
            <a:ext cx="9906000" cy="1476"/>
          </a:xfrm>
          <a:prstGeom prst="line">
            <a:avLst/>
          </a:prstGeom>
          <a:ln w="57150">
            <a:solidFill>
              <a:srgbClr val="0A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39"/>
          <p:cNvSpPr>
            <a:spLocks noChangeShapeType="1"/>
          </p:cNvSpPr>
          <p:nvPr/>
        </p:nvSpPr>
        <p:spPr bwMode="auto">
          <a:xfrm>
            <a:off x="103926" y="6597352"/>
            <a:ext cx="9714717" cy="0"/>
          </a:xfrm>
          <a:prstGeom prst="line">
            <a:avLst/>
          </a:prstGeom>
          <a:noFill/>
          <a:ln w="12700" cap="rnd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5960" tIns="42979" rIns="85960" bIns="42979">
            <a:spAutoFit/>
          </a:bodyPr>
          <a:lstStyle/>
          <a:p>
            <a:pPr algn="ctr" latinLnBrk="1">
              <a:defRPr/>
            </a:pPr>
            <a:endParaRPr lang="ko-KR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 userDrawn="1"/>
        </p:nvSpPr>
        <p:spPr bwMode="auto">
          <a:xfrm>
            <a:off x="8003210" y="230534"/>
            <a:ext cx="1910933" cy="2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57" tIns="45679" rIns="91357" bIns="45679">
            <a:spAutoFit/>
          </a:bodyPr>
          <a:lstStyle>
            <a:lvl1pPr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kumimoji="1" lang="en-US" altLang="ko-KR" sz="1000" b="1" i="1" kern="120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Korea Asset in Trust </a:t>
            </a:r>
            <a:r>
              <a:rPr kumimoji="1" lang="en-US" altLang="ko-KR" sz="1000" b="1" i="1" kern="1200" baseline="0" dirty="0" smtClean="0"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System</a:t>
            </a:r>
            <a:endParaRPr kumimoji="1" lang="en-US" altLang="ko-KR" sz="1000" b="1" i="1" kern="1200" dirty="0" smtClean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기본_여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02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Inte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2987678"/>
              </p:ext>
            </p:extLst>
          </p:nvPr>
        </p:nvGraphicFramePr>
        <p:xfrm>
          <a:off x="43298" y="342900"/>
          <a:ext cx="9807284" cy="261339"/>
        </p:xfrm>
        <a:graphic>
          <a:graphicData uri="http://schemas.openxmlformats.org/drawingml/2006/table">
            <a:tbl>
              <a:tblPr/>
              <a:tblGrid>
                <a:gridCol w="744303"/>
                <a:gridCol w="2005159"/>
                <a:gridCol w="720080"/>
                <a:gridCol w="1836204"/>
                <a:gridCol w="936104"/>
                <a:gridCol w="3565434"/>
              </a:tblGrid>
              <a:tr h="26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코드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5404" marB="35404" anchor="ctr" anchorCtr="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 userDrawn="1"/>
        </p:nvSpPr>
        <p:spPr bwMode="auto">
          <a:xfrm>
            <a:off x="7862319" y="648022"/>
            <a:ext cx="1996576" cy="584131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 algn="ctr" defTabSz="797370">
              <a:spcBef>
                <a:spcPct val="50000"/>
              </a:spcBef>
              <a:defRPr/>
            </a:pPr>
            <a:endParaRPr lang="ko-KR" altLang="ko-KR" sz="900" b="1" dirty="0">
              <a:latin typeface="Trebuchet MS" pitchFamily="34" charset="0"/>
              <a:ea typeface="돋움" pitchFamily="50" charset="-127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1894172"/>
              </p:ext>
            </p:extLst>
          </p:nvPr>
        </p:nvGraphicFramePr>
        <p:xfrm>
          <a:off x="7869141" y="651308"/>
          <a:ext cx="1980403" cy="222128"/>
        </p:xfrm>
        <a:graphic>
          <a:graphicData uri="http://schemas.openxmlformats.org/drawingml/2006/table">
            <a:tbl>
              <a:tblPr/>
              <a:tblGrid>
                <a:gridCol w="1980403"/>
              </a:tblGrid>
              <a:tr h="19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설명</a:t>
                      </a:r>
                    </a:p>
                  </a:txBody>
                  <a:tcPr marL="86755" marR="86755" marT="42484" marB="424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" name="Text Box 84"/>
          <p:cNvSpPr txBox="1">
            <a:spLocks noChangeArrowheads="1"/>
          </p:cNvSpPr>
          <p:nvPr userDrawn="1"/>
        </p:nvSpPr>
        <p:spPr bwMode="auto">
          <a:xfrm>
            <a:off x="8018162" y="1046306"/>
            <a:ext cx="1756180" cy="21242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84654" tIns="44020" rIns="84654" bIns="44020">
            <a:spAutoFit/>
          </a:bodyPr>
          <a:lstStyle/>
          <a:p>
            <a:pPr marL="322532" indent="-322532" defTabSz="797370">
              <a:spcBef>
                <a:spcPct val="50000"/>
              </a:spcBef>
              <a:defRPr/>
            </a:pPr>
            <a:endParaRPr lang="ko-KR" altLang="ko-KR" sz="800" b="1" dirty="0">
              <a:latin typeface="Trebuchet MS" pitchFamily="34" charset="0"/>
            </a:endParaRPr>
          </a:p>
        </p:txBody>
      </p:sp>
      <p:sp>
        <p:nvSpPr>
          <p:cNvPr id="15" name="Rectangle 91"/>
          <p:cNvSpPr>
            <a:spLocks noChangeArrowheads="1"/>
          </p:cNvSpPr>
          <p:nvPr userDrawn="1"/>
        </p:nvSpPr>
        <p:spPr bwMode="auto">
          <a:xfrm>
            <a:off x="44995" y="648023"/>
            <a:ext cx="7768968" cy="584131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86008" tIns="43004" rIns="86008" bIns="4300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4842295" y="6691853"/>
            <a:ext cx="237978" cy="13005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5714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A08E03-7C29-481B-8093-4D2DA1CDFD59}" type="slidenum">
              <a:rPr kumimoji="0" lang="en-US" altLang="ko-KR" sz="800" kern="120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pPr marL="0" marR="0" indent="0" algn="ctr" defTabSz="95714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en-US" sz="13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64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timing>
    <p:tnLst>
      <p:par>
        <p:cTn id="1" dur="indefinite" restart="never" nodeType="tmRoot"/>
      </p:par>
    </p:tnLst>
  </p:timing>
  <p:txStyles>
    <p:titleStyle>
      <a:lvl1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955650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9798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59596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89393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719191" algn="ctr" defTabSz="956598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6876" indent="-356876" algn="l" defTabSz="9556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76465" indent="-297148" algn="l" defTabSz="9556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6056" indent="-238912" algn="l" defTabSz="95565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73880" indent="-237420" algn="l" defTabSz="95565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3198" indent="-237420" algn="l" defTabSz="95565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583264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13062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442860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872658" indent="-238776" algn="l" defTabSz="956598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98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96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393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191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990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787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584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381" algn="l" defTabSz="859596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117" Type="http://schemas.openxmlformats.org/officeDocument/2006/relationships/image" Target="../media/image138.png"/><Relationship Id="rId21" Type="http://schemas.openxmlformats.org/officeDocument/2006/relationships/image" Target="../media/image42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63" Type="http://schemas.openxmlformats.org/officeDocument/2006/relationships/image" Target="../media/image84.png"/><Relationship Id="rId68" Type="http://schemas.openxmlformats.org/officeDocument/2006/relationships/image" Target="../media/image89.png"/><Relationship Id="rId84" Type="http://schemas.openxmlformats.org/officeDocument/2006/relationships/image" Target="../media/image105.png"/><Relationship Id="rId89" Type="http://schemas.openxmlformats.org/officeDocument/2006/relationships/image" Target="../media/image110.gif"/><Relationship Id="rId112" Type="http://schemas.openxmlformats.org/officeDocument/2006/relationships/image" Target="../media/image133.png"/><Relationship Id="rId16" Type="http://schemas.openxmlformats.org/officeDocument/2006/relationships/image" Target="../media/image37.png"/><Relationship Id="rId107" Type="http://schemas.openxmlformats.org/officeDocument/2006/relationships/image" Target="../media/image128.gif"/><Relationship Id="rId11" Type="http://schemas.openxmlformats.org/officeDocument/2006/relationships/image" Target="../media/image32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53" Type="http://schemas.openxmlformats.org/officeDocument/2006/relationships/image" Target="../media/image74.png"/><Relationship Id="rId58" Type="http://schemas.openxmlformats.org/officeDocument/2006/relationships/image" Target="../media/image79.png"/><Relationship Id="rId74" Type="http://schemas.openxmlformats.org/officeDocument/2006/relationships/image" Target="../media/image95.png"/><Relationship Id="rId79" Type="http://schemas.openxmlformats.org/officeDocument/2006/relationships/image" Target="../media/image100.png"/><Relationship Id="rId102" Type="http://schemas.openxmlformats.org/officeDocument/2006/relationships/image" Target="../media/image123.gif"/><Relationship Id="rId5" Type="http://schemas.openxmlformats.org/officeDocument/2006/relationships/image" Target="../media/image26.png"/><Relationship Id="rId61" Type="http://schemas.openxmlformats.org/officeDocument/2006/relationships/image" Target="../media/image82.png"/><Relationship Id="rId82" Type="http://schemas.openxmlformats.org/officeDocument/2006/relationships/image" Target="../media/image103.png"/><Relationship Id="rId90" Type="http://schemas.openxmlformats.org/officeDocument/2006/relationships/image" Target="../media/image111.gif"/><Relationship Id="rId95" Type="http://schemas.openxmlformats.org/officeDocument/2006/relationships/image" Target="../media/image116.gif"/><Relationship Id="rId19" Type="http://schemas.openxmlformats.org/officeDocument/2006/relationships/image" Target="../media/image4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56" Type="http://schemas.openxmlformats.org/officeDocument/2006/relationships/image" Target="../media/image77.png"/><Relationship Id="rId64" Type="http://schemas.openxmlformats.org/officeDocument/2006/relationships/image" Target="../media/image85.png"/><Relationship Id="rId69" Type="http://schemas.openxmlformats.org/officeDocument/2006/relationships/image" Target="../media/image90.png"/><Relationship Id="rId77" Type="http://schemas.openxmlformats.org/officeDocument/2006/relationships/image" Target="../media/image98.png"/><Relationship Id="rId100" Type="http://schemas.openxmlformats.org/officeDocument/2006/relationships/image" Target="../media/image121.gif"/><Relationship Id="rId105" Type="http://schemas.openxmlformats.org/officeDocument/2006/relationships/image" Target="../media/image126.gif"/><Relationship Id="rId113" Type="http://schemas.openxmlformats.org/officeDocument/2006/relationships/image" Target="../media/image134.png"/><Relationship Id="rId118" Type="http://schemas.openxmlformats.org/officeDocument/2006/relationships/image" Target="../media/image139.png"/><Relationship Id="rId8" Type="http://schemas.openxmlformats.org/officeDocument/2006/relationships/image" Target="../media/image29.png"/><Relationship Id="rId51" Type="http://schemas.openxmlformats.org/officeDocument/2006/relationships/image" Target="../media/image72.png"/><Relationship Id="rId72" Type="http://schemas.openxmlformats.org/officeDocument/2006/relationships/image" Target="../media/image93.png"/><Relationship Id="rId80" Type="http://schemas.openxmlformats.org/officeDocument/2006/relationships/image" Target="../media/image101.png"/><Relationship Id="rId85" Type="http://schemas.openxmlformats.org/officeDocument/2006/relationships/image" Target="../media/image106.png"/><Relationship Id="rId93" Type="http://schemas.openxmlformats.org/officeDocument/2006/relationships/image" Target="../media/image114.gif"/><Relationship Id="rId98" Type="http://schemas.openxmlformats.org/officeDocument/2006/relationships/image" Target="../media/image119.gif"/><Relationship Id="rId121" Type="http://schemas.openxmlformats.org/officeDocument/2006/relationships/image" Target="../media/image142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59" Type="http://schemas.openxmlformats.org/officeDocument/2006/relationships/image" Target="../media/image80.png"/><Relationship Id="rId67" Type="http://schemas.openxmlformats.org/officeDocument/2006/relationships/image" Target="../media/image88.png"/><Relationship Id="rId103" Type="http://schemas.openxmlformats.org/officeDocument/2006/relationships/image" Target="../media/image124.gif"/><Relationship Id="rId108" Type="http://schemas.openxmlformats.org/officeDocument/2006/relationships/image" Target="../media/image129.gif"/><Relationship Id="rId116" Type="http://schemas.openxmlformats.org/officeDocument/2006/relationships/image" Target="../media/image137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54" Type="http://schemas.openxmlformats.org/officeDocument/2006/relationships/image" Target="../media/image75.png"/><Relationship Id="rId62" Type="http://schemas.openxmlformats.org/officeDocument/2006/relationships/image" Target="../media/image83.png"/><Relationship Id="rId70" Type="http://schemas.openxmlformats.org/officeDocument/2006/relationships/image" Target="../media/image91.png"/><Relationship Id="rId75" Type="http://schemas.openxmlformats.org/officeDocument/2006/relationships/image" Target="../media/image96.png"/><Relationship Id="rId83" Type="http://schemas.openxmlformats.org/officeDocument/2006/relationships/image" Target="../media/image104.png"/><Relationship Id="rId88" Type="http://schemas.openxmlformats.org/officeDocument/2006/relationships/image" Target="../media/image109.gif"/><Relationship Id="rId91" Type="http://schemas.openxmlformats.org/officeDocument/2006/relationships/image" Target="../media/image112.gif"/><Relationship Id="rId96" Type="http://schemas.openxmlformats.org/officeDocument/2006/relationships/image" Target="../media/image117.gif"/><Relationship Id="rId111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Relationship Id="rId57" Type="http://schemas.openxmlformats.org/officeDocument/2006/relationships/image" Target="../media/image78.png"/><Relationship Id="rId106" Type="http://schemas.openxmlformats.org/officeDocument/2006/relationships/image" Target="../media/image127.gif"/><Relationship Id="rId114" Type="http://schemas.openxmlformats.org/officeDocument/2006/relationships/image" Target="../media/image135.png"/><Relationship Id="rId119" Type="http://schemas.openxmlformats.org/officeDocument/2006/relationships/image" Target="../media/image140.png"/><Relationship Id="rId10" Type="http://schemas.openxmlformats.org/officeDocument/2006/relationships/image" Target="../media/image31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52" Type="http://schemas.openxmlformats.org/officeDocument/2006/relationships/image" Target="../media/image73.png"/><Relationship Id="rId60" Type="http://schemas.openxmlformats.org/officeDocument/2006/relationships/image" Target="../media/image81.png"/><Relationship Id="rId65" Type="http://schemas.openxmlformats.org/officeDocument/2006/relationships/image" Target="../media/image86.png"/><Relationship Id="rId73" Type="http://schemas.openxmlformats.org/officeDocument/2006/relationships/image" Target="../media/image94.png"/><Relationship Id="rId78" Type="http://schemas.openxmlformats.org/officeDocument/2006/relationships/image" Target="../media/image99.png"/><Relationship Id="rId81" Type="http://schemas.openxmlformats.org/officeDocument/2006/relationships/image" Target="../media/image102.png"/><Relationship Id="rId86" Type="http://schemas.openxmlformats.org/officeDocument/2006/relationships/image" Target="../media/image107.png"/><Relationship Id="rId94" Type="http://schemas.openxmlformats.org/officeDocument/2006/relationships/image" Target="../media/image115.gif"/><Relationship Id="rId99" Type="http://schemas.openxmlformats.org/officeDocument/2006/relationships/image" Target="../media/image120.gif"/><Relationship Id="rId101" Type="http://schemas.openxmlformats.org/officeDocument/2006/relationships/image" Target="../media/image122.gif"/><Relationship Id="rId122" Type="http://schemas.openxmlformats.org/officeDocument/2006/relationships/image" Target="../media/image14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9" Type="http://schemas.openxmlformats.org/officeDocument/2006/relationships/image" Target="../media/image60.png"/><Relationship Id="rId109" Type="http://schemas.openxmlformats.org/officeDocument/2006/relationships/image" Target="../media/image130.png"/><Relationship Id="rId34" Type="http://schemas.openxmlformats.org/officeDocument/2006/relationships/image" Target="../media/image55.png"/><Relationship Id="rId50" Type="http://schemas.openxmlformats.org/officeDocument/2006/relationships/image" Target="../media/image71.png"/><Relationship Id="rId55" Type="http://schemas.openxmlformats.org/officeDocument/2006/relationships/image" Target="../media/image76.png"/><Relationship Id="rId76" Type="http://schemas.openxmlformats.org/officeDocument/2006/relationships/image" Target="../media/image97.png"/><Relationship Id="rId97" Type="http://schemas.openxmlformats.org/officeDocument/2006/relationships/image" Target="../media/image118.gif"/><Relationship Id="rId104" Type="http://schemas.openxmlformats.org/officeDocument/2006/relationships/image" Target="../media/image125.gif"/><Relationship Id="rId120" Type="http://schemas.openxmlformats.org/officeDocument/2006/relationships/image" Target="../media/image141.png"/><Relationship Id="rId7" Type="http://schemas.openxmlformats.org/officeDocument/2006/relationships/image" Target="../media/image28.png"/><Relationship Id="rId71" Type="http://schemas.openxmlformats.org/officeDocument/2006/relationships/image" Target="../media/image92.png"/><Relationship Id="rId92" Type="http://schemas.openxmlformats.org/officeDocument/2006/relationships/image" Target="../media/image113.png"/><Relationship Id="rId2" Type="http://schemas.openxmlformats.org/officeDocument/2006/relationships/image" Target="../media/image23.png"/><Relationship Id="rId29" Type="http://schemas.openxmlformats.org/officeDocument/2006/relationships/image" Target="../media/image50.png"/><Relationship Id="rId24" Type="http://schemas.openxmlformats.org/officeDocument/2006/relationships/image" Target="../media/image45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66" Type="http://schemas.openxmlformats.org/officeDocument/2006/relationships/image" Target="../media/image87.png"/><Relationship Id="rId87" Type="http://schemas.openxmlformats.org/officeDocument/2006/relationships/image" Target="../media/image108.png"/><Relationship Id="rId110" Type="http://schemas.openxmlformats.org/officeDocument/2006/relationships/image" Target="../media/image131.png"/><Relationship Id="rId115" Type="http://schemas.openxmlformats.org/officeDocument/2006/relationships/image" Target="../media/image1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0" y="1736812"/>
            <a:ext cx="9900828" cy="10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496" tIns="0" rIns="67858" bIns="0">
            <a:spAutoFit/>
          </a:bodyPr>
          <a:lstStyle/>
          <a:p>
            <a:pPr lvl="1" algn="ctr" defTabSz="956991">
              <a:spcBef>
                <a:spcPct val="20000"/>
              </a:spcBef>
              <a:buSzPct val="90000"/>
            </a:pPr>
            <a:r>
              <a:rPr lang="ko-KR" altLang="en-US" sz="4000" b="1" dirty="0" smtClean="0"/>
              <a:t>한국자산신탁 화면설계</a:t>
            </a:r>
            <a:endParaRPr lang="en-US" altLang="ko-KR" sz="4000" b="1" dirty="0" smtClean="0"/>
          </a:p>
          <a:p>
            <a:pPr lvl="1" algn="ctr" defTabSz="956991">
              <a:spcBef>
                <a:spcPct val="20000"/>
              </a:spcBef>
              <a:buSzPct val="90000"/>
            </a:pPr>
            <a:r>
              <a:rPr lang="en-US" altLang="ko-KR" sz="2600" b="1" dirty="0" smtClean="0"/>
              <a:t>(</a:t>
            </a:r>
            <a:r>
              <a:rPr lang="en-US" altLang="ko-KR" sz="2600" b="1" dirty="0">
                <a:solidFill>
                  <a:srgbClr val="0070C0"/>
                </a:solidFill>
              </a:rPr>
              <a:t>K</a:t>
            </a:r>
            <a:r>
              <a:rPr lang="en-US" altLang="ko-KR" sz="2600" b="1" dirty="0"/>
              <a:t>orea </a:t>
            </a:r>
            <a:r>
              <a:rPr lang="en-US" altLang="ko-KR" sz="2600" b="1" dirty="0">
                <a:solidFill>
                  <a:srgbClr val="0070C0"/>
                </a:solidFill>
              </a:rPr>
              <a:t>A</a:t>
            </a:r>
            <a:r>
              <a:rPr lang="en-US" altLang="ko-KR" sz="2600" b="1" dirty="0"/>
              <a:t>sset </a:t>
            </a:r>
            <a:r>
              <a:rPr lang="en-US" altLang="ko-KR" sz="2600" b="1" dirty="0">
                <a:solidFill>
                  <a:srgbClr val="0070C0"/>
                </a:solidFill>
              </a:rPr>
              <a:t>i</a:t>
            </a:r>
            <a:r>
              <a:rPr lang="en-US" altLang="ko-KR" sz="2600" b="1" dirty="0"/>
              <a:t>n </a:t>
            </a:r>
            <a:r>
              <a:rPr lang="en-US" altLang="ko-KR" sz="2600" b="1" dirty="0">
                <a:solidFill>
                  <a:srgbClr val="0070C0"/>
                </a:solidFill>
              </a:rPr>
              <a:t>T</a:t>
            </a:r>
            <a:r>
              <a:rPr lang="en-US" altLang="ko-KR" sz="2600" b="1" dirty="0"/>
              <a:t>rust</a:t>
            </a:r>
            <a:r>
              <a:rPr lang="en-US" altLang="ko-KR" sz="2600" b="1" dirty="0" smtClean="0"/>
              <a:t>)</a:t>
            </a:r>
            <a:endParaRPr lang="en-US" altLang="ko-KR" sz="26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2960948"/>
            <a:ext cx="9900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496" tIns="0" rIns="67858" bIns="0">
            <a:spAutoFit/>
          </a:bodyPr>
          <a:lstStyle/>
          <a:p>
            <a:pPr lvl="1" algn="ctr" defTabSz="956991">
              <a:spcBef>
                <a:spcPct val="20000"/>
              </a:spcBef>
              <a:buSzPct val="90000"/>
            </a:pPr>
            <a:r>
              <a:rPr lang="ko-KR" altLang="en-US" sz="2600" b="1" dirty="0" smtClean="0">
                <a:solidFill>
                  <a:srgbClr val="0070C0"/>
                </a:solidFill>
              </a:rPr>
              <a:t>분양</a:t>
            </a:r>
            <a:r>
              <a:rPr lang="en-US" altLang="ko-KR" sz="2600" b="1" dirty="0" smtClean="0">
                <a:solidFill>
                  <a:srgbClr val="0070C0"/>
                </a:solidFill>
              </a:rPr>
              <a:t>/</a:t>
            </a:r>
            <a:r>
              <a:rPr lang="ko-KR" altLang="en-US" sz="2600" b="1" dirty="0" smtClean="0">
                <a:solidFill>
                  <a:srgbClr val="0070C0"/>
                </a:solidFill>
              </a:rPr>
              <a:t>임대</a:t>
            </a:r>
            <a:endParaRPr lang="en-US" altLang="ko-KR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"/>
    </mc:Choice>
    <mc:Fallback xmlns="">
      <p:transition spd="slow" advTm="2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ko-KR" altLang="en-US" sz="900" b="1" dirty="0">
                <a:solidFill>
                  <a:srgbClr val="333333"/>
                </a:solidFill>
              </a:rPr>
              <a:t>고객상담일지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HDeCodeConsult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고객상담일지</a:t>
            </a:r>
            <a:endParaRPr lang="ko-KR" altLang="en-US" sz="900" b="1" dirty="0" smtClean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" y="872716"/>
            <a:ext cx="7570800" cy="54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3081592" y="2827924"/>
            <a:ext cx="2222044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1200" b="1" dirty="0" smtClean="0">
                <a:solidFill>
                  <a:srgbClr val="FF0000"/>
                </a:solidFill>
              </a:rPr>
              <a:t>텍스트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에어리어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웹에디터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081592" y="4484108"/>
            <a:ext cx="2222044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1200" b="1" dirty="0" smtClean="0">
                <a:solidFill>
                  <a:srgbClr val="FF0000"/>
                </a:solidFill>
              </a:rPr>
              <a:t>텍스트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에어리어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웹에디터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분양현장등록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HDeCodeDept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분양현장등록</a:t>
            </a:r>
            <a:endParaRPr lang="ko-KR" altLang="en-US" sz="900" b="1" dirty="0" smtClean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" y="944724"/>
            <a:ext cx="7570800" cy="535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3" y="859892"/>
            <a:ext cx="7570800" cy="540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재세공과금</a:t>
            </a:r>
            <a:endParaRPr lang="ko-KR" altLang="en-US" sz="900" b="1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HDeIncoJese</a:t>
            </a:r>
            <a:endParaRPr lang="ko-KR" altLang="en-US" sz="900" b="1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재세공과금</a:t>
            </a:r>
            <a:endParaRPr lang="ko-KR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6117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" y="941426"/>
            <a:ext cx="7570800" cy="54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분양계약수정</a:t>
            </a:r>
            <a:endParaRPr lang="ko-KR" altLang="en-US" sz="900" b="1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HDeContModify</a:t>
            </a:r>
            <a:endParaRPr lang="ko-KR" altLang="en-US" sz="900" b="1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분양계약수정</a:t>
            </a:r>
            <a:endParaRPr lang="ko-KR" altLang="en-US" sz="9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err="1"/>
              <a:t>분양금입금등록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HDeIncoIncome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err="1"/>
              <a:t>분양금입금등록</a:t>
            </a:r>
            <a:endParaRPr lang="ko-KR" altLang="en-US" sz="900" b="1" dirty="0" smtClean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" y="944724"/>
            <a:ext cx="7570800" cy="54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0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분양납입금 예정조회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HDqIncoPreincome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분양납입금 예정조회</a:t>
            </a:r>
            <a:endParaRPr lang="ko-KR" altLang="en-US" sz="900" b="1" dirty="0" smtClean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872716"/>
            <a:ext cx="7570800" cy="54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0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분양현황도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HDqContPicture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분양현황도</a:t>
            </a:r>
            <a:endParaRPr lang="ko-KR" altLang="en-US" sz="900" b="1" dirty="0" smtClean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0" y="781907"/>
            <a:ext cx="7164000" cy="55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계약자라벨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HDrContLabel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계약자라벨</a:t>
            </a:r>
            <a:endParaRPr lang="ko-KR" altLang="en-US" sz="900" b="1" dirty="0" smtClean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" y="872716"/>
            <a:ext cx="7570800" cy="54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>
                <a:solidFill>
                  <a:srgbClr val="333333"/>
                </a:solidFill>
              </a:rPr>
              <a:t>분양계약수정 팝업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 smtClean="0"/>
              <a:t>HDeContModify</a:t>
            </a:r>
            <a:r>
              <a:rPr lang="en-US" altLang="ko-KR" sz="900" b="1" dirty="0" err="1"/>
              <a:t>Popup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분양계약수정 </a:t>
            </a:r>
            <a:r>
              <a:rPr lang="ko-KR" altLang="en-US" sz="900" b="1" dirty="0" smtClean="0"/>
              <a:t>팝업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60" y="7163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072" y="2528900"/>
            <a:ext cx="3359936" cy="181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/>
              <a:t>동호변경처리팝업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 smtClean="0"/>
              <a:t>HDrContChangehoPopup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/>
              <a:t>동호변경처리팝업</a:t>
            </a:r>
            <a:endParaRPr lang="ko-KR" altLang="en-US" sz="900" b="1" dirty="0" smtClean="0"/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60" y="2240868"/>
            <a:ext cx="4300268" cy="2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460" y="7163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16152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9" y="1772816"/>
            <a:ext cx="7439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856531" y="872716"/>
            <a:ext cx="1971208" cy="106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900" dirty="0"/>
              <a:t>아이디와 비밀번호가 일치하는 사용자정보가 존재하면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 smtClean="0"/>
              <a:t>사용자 인증 후 메인 </a:t>
            </a:r>
            <a:r>
              <a:rPr lang="ko-KR" altLang="en-US" sz="900" dirty="0"/>
              <a:t>화면으로 넘어간다</a:t>
            </a:r>
            <a:r>
              <a:rPr lang="en-US" altLang="ko-KR" sz="900" dirty="0"/>
              <a:t>.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endParaRPr lang="ko-KR" altLang="en-US" sz="900" dirty="0" smtClean="0"/>
          </a:p>
          <a:p>
            <a:pPr marL="170225" indent="-170225" defTabSz="972075">
              <a:buFontTx/>
              <a:buAutoNum type="arabicPeriod"/>
            </a:pPr>
            <a:endParaRPr lang="en-US" altLang="ko-KR" sz="900" b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9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27387" y="3012815"/>
            <a:ext cx="965126" cy="157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69" name="직사각형 68"/>
          <p:cNvSpPr/>
          <p:nvPr/>
        </p:nvSpPr>
        <p:spPr bwMode="auto">
          <a:xfrm>
            <a:off x="3921427" y="3012815"/>
            <a:ext cx="965126" cy="157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6140" y="3001750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아이디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404885" y="3001750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비밀번호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4953000" y="3008153"/>
            <a:ext cx="508152" cy="1639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smtClean="0"/>
              <a:t>로그인</a:t>
            </a:r>
            <a:endParaRPr lang="ko-KR" altLang="en-US" sz="800" dirty="0" smtClean="0"/>
          </a:p>
        </p:txBody>
      </p:sp>
      <p:sp>
        <p:nvSpPr>
          <p:cNvPr id="95" name="직사각형 94"/>
          <p:cNvSpPr/>
          <p:nvPr/>
        </p:nvSpPr>
        <p:spPr bwMode="auto">
          <a:xfrm rot="19800000">
            <a:off x="203999" y="1864624"/>
            <a:ext cx="1618964" cy="5361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로그인화면 예시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로그인화면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3665240" y="341040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endParaRPr lang="ko-KR" altLang="en-US" sz="900" dirty="0" smtClean="0"/>
          </a:p>
        </p:txBody>
      </p:sp>
      <p:sp>
        <p:nvSpPr>
          <p:cNvPr id="25" name="직사각형 24"/>
          <p:cNvSpPr/>
          <p:nvPr/>
        </p:nvSpPr>
        <p:spPr bwMode="auto">
          <a:xfrm>
            <a:off x="7913711" y="470030"/>
            <a:ext cx="2066427" cy="194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endParaRPr lang="ko-KR" altLang="en-US" sz="900" dirty="0" smtClean="0"/>
          </a:p>
        </p:txBody>
      </p:sp>
      <p:sp>
        <p:nvSpPr>
          <p:cNvPr id="26" name="직사각형 25"/>
          <p:cNvSpPr/>
          <p:nvPr/>
        </p:nvSpPr>
        <p:spPr bwMode="auto">
          <a:xfrm>
            <a:off x="6441371" y="343263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</p:spTree>
    <p:extLst>
      <p:ext uri="{BB962C8B-B14F-4D97-AF65-F5344CB8AC3E}">
        <p14:creationId xmlns:p14="http://schemas.microsoft.com/office/powerpoint/2010/main" val="36358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분양계약수정 </a:t>
            </a:r>
            <a:r>
              <a:rPr lang="en-US" altLang="ko-KR" sz="900" b="1" dirty="0" smtClean="0">
                <a:solidFill>
                  <a:srgbClr val="333333"/>
                </a:solidFill>
              </a:rPr>
              <a:t>– </a:t>
            </a:r>
            <a:r>
              <a:rPr lang="ko-KR" altLang="en-US" sz="900" b="1" dirty="0" smtClean="0">
                <a:solidFill>
                  <a:srgbClr val="333333"/>
                </a:solidFill>
              </a:rPr>
              <a:t>전매 팝업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 smtClean="0"/>
              <a:t>HDeContModifyPopup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분양계약수정 </a:t>
            </a:r>
            <a:r>
              <a:rPr lang="en-US" altLang="ko-KR" sz="900" b="1" dirty="0">
                <a:solidFill>
                  <a:srgbClr val="333333"/>
                </a:solidFill>
              </a:rPr>
              <a:t>- </a:t>
            </a:r>
            <a:r>
              <a:rPr lang="ko-KR" altLang="en-US" sz="900" b="1" dirty="0">
                <a:solidFill>
                  <a:srgbClr val="333333"/>
                </a:solidFill>
              </a:rPr>
              <a:t>전매 </a:t>
            </a:r>
            <a:r>
              <a:rPr lang="ko-KR" altLang="en-US" sz="900" b="1" dirty="0" smtClean="0">
                <a:solidFill>
                  <a:srgbClr val="333333"/>
                </a:solidFill>
              </a:rPr>
              <a:t>팝업</a:t>
            </a:r>
            <a:endParaRPr lang="ko-KR" altLang="en-US" sz="9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2460" y="7163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82" y="2299708"/>
            <a:ext cx="3928858" cy="202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0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90" y="2168860"/>
            <a:ext cx="43815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분양대금정산처리</a:t>
            </a:r>
            <a:r>
              <a:rPr lang="ko-KR" altLang="en-US" sz="900" b="1" dirty="0" smtClean="0">
                <a:solidFill>
                  <a:srgbClr val="333333"/>
                </a:solidFill>
              </a:rPr>
              <a:t> 팝업</a:t>
            </a:r>
            <a:endParaRPr lang="ko-KR" altLang="en-US" sz="900" b="1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 smtClean="0"/>
              <a:t>HDbIncoJungsanPopup</a:t>
            </a:r>
            <a:endParaRPr lang="ko-KR" altLang="en-US" sz="900" b="1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분양대금정산처리</a:t>
            </a:r>
            <a:r>
              <a:rPr lang="ko-KR" altLang="en-US" sz="900" b="1" dirty="0" smtClean="0">
                <a:solidFill>
                  <a:srgbClr val="333333"/>
                </a:solidFill>
              </a:rPr>
              <a:t> 팝업</a:t>
            </a:r>
            <a:endParaRPr lang="ko-KR" altLang="en-US" sz="9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460" y="7163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37272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64" y="2262193"/>
            <a:ext cx="3392738" cy="2262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독촉장 </a:t>
            </a:r>
            <a:r>
              <a:rPr lang="ko-KR" altLang="en-US" sz="900" b="1" dirty="0" smtClean="0">
                <a:solidFill>
                  <a:srgbClr val="333333"/>
                </a:solidFill>
              </a:rPr>
              <a:t>팝업</a:t>
            </a:r>
            <a:endParaRPr lang="ko-KR" altLang="en-US" sz="900" b="1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 smtClean="0"/>
              <a:t>HDqIncrDokChokPopup</a:t>
            </a:r>
            <a:endParaRPr lang="ko-KR" altLang="en-US" sz="900" b="1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독촉장 </a:t>
            </a:r>
            <a:r>
              <a:rPr lang="ko-KR" altLang="en-US" sz="900" b="1" dirty="0" smtClean="0">
                <a:solidFill>
                  <a:srgbClr val="333333"/>
                </a:solidFill>
              </a:rPr>
              <a:t>팝업</a:t>
            </a:r>
            <a:endParaRPr lang="ko-KR" altLang="en-US" sz="9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460" y="7163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24835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미납안내장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 smtClean="0"/>
              <a:t>HDqIncrMinapPopup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smtClean="0">
                <a:solidFill>
                  <a:srgbClr val="333333"/>
                </a:solidFill>
              </a:rPr>
              <a:t>미납안내장 팝업</a:t>
            </a:r>
            <a:endParaRPr lang="ko-KR" altLang="en-US" sz="900" b="1" dirty="0" smtClean="0"/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36" y="1812166"/>
            <a:ext cx="4912620" cy="327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460" y="716316"/>
            <a:ext cx="1204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팝</a:t>
            </a:r>
            <a:r>
              <a:rPr lang="ko-KR" altLang="en-US" sz="3000" b="1" dirty="0"/>
              <a:t>업</a:t>
            </a:r>
          </a:p>
        </p:txBody>
      </p:sp>
    </p:spTree>
    <p:extLst>
      <p:ext uri="{BB962C8B-B14F-4D97-AF65-F5344CB8AC3E}">
        <p14:creationId xmlns:p14="http://schemas.microsoft.com/office/powerpoint/2010/main" val="20807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56531" y="1306529"/>
            <a:ext cx="1935149" cy="2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/>
            <a:r>
              <a:rPr lang="ko-KR" altLang="en-US" sz="800" dirty="0" smtClean="0">
                <a:latin typeface="Arial Narrow" pitchFamily="34" charset="0"/>
              </a:rPr>
              <a:t>설계자에 필요한 </a:t>
            </a:r>
            <a:r>
              <a:rPr lang="ko-KR" altLang="en-US" sz="800" dirty="0" err="1" smtClean="0">
                <a:latin typeface="Arial Narrow" pitchFamily="34" charset="0"/>
              </a:rPr>
              <a:t>유틸</a:t>
            </a:r>
            <a:r>
              <a:rPr lang="ko-KR" altLang="en-US" sz="800" dirty="0" smtClean="0">
                <a:latin typeface="Arial Narrow" pitchFamily="34" charset="0"/>
              </a:rPr>
              <a:t> 모음</a:t>
            </a:r>
            <a:endParaRPr lang="en-US" altLang="ko-KR" sz="800" dirty="0">
              <a:latin typeface="Arial Narrow" pitchFamily="34" charset="0"/>
            </a:endParaRPr>
          </a:p>
        </p:txBody>
      </p:sp>
      <p:graphicFrame>
        <p:nvGraphicFramePr>
          <p:cNvPr id="10" name="Group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52471"/>
              </p:ext>
            </p:extLst>
          </p:nvPr>
        </p:nvGraphicFramePr>
        <p:xfrm>
          <a:off x="307351" y="1187443"/>
          <a:ext cx="2473067" cy="1062110"/>
        </p:xfrm>
        <a:graphic>
          <a:graphicData uri="http://schemas.openxmlformats.org/drawingml/2006/table">
            <a:tbl>
              <a:tblPr/>
              <a:tblGrid>
                <a:gridCol w="626974"/>
                <a:gridCol w="614865"/>
                <a:gridCol w="649024"/>
                <a:gridCol w="582204"/>
              </a:tblGrid>
              <a:tr h="212422"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4155" marR="9037" marT="88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866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4155" marR="86755" marT="42484" marB="424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 bwMode="auto">
          <a:xfrm>
            <a:off x="322494" y="6105486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저장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990535" y="610349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삭</a:t>
            </a:r>
            <a:r>
              <a:rPr lang="ko-KR" altLang="en-US" sz="800" dirty="0"/>
              <a:t>제</a:t>
            </a:r>
            <a:endParaRPr lang="ko-KR" altLang="en-US" sz="800" dirty="0" smtClean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639559" y="610349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복구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275597" y="6103497"/>
            <a:ext cx="614865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영구삭</a:t>
            </a:r>
            <a:r>
              <a:rPr lang="ko-KR" altLang="en-US" sz="800" dirty="0"/>
              <a:t>제</a:t>
            </a:r>
            <a:endParaRPr lang="ko-KR" altLang="en-US" sz="800" dirty="0" smtClean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32759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981784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반</a:t>
            </a:r>
            <a:r>
              <a:rPr lang="ko-KR" altLang="en-US" sz="800" dirty="0"/>
              <a:t>려</a:t>
            </a:r>
            <a:endParaRPr lang="ko-KR" altLang="en-US" sz="800" dirty="0" smtClean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02992" y="6104379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휴지통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22494" y="5603645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검</a:t>
            </a:r>
            <a:r>
              <a:rPr lang="ko-KR" altLang="en-US" sz="800" dirty="0"/>
              <a:t>색</a:t>
            </a:r>
            <a:endParaRPr lang="ko-KR" altLang="en-US" sz="800" dirty="0" smtClean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990535" y="5603645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초기</a:t>
            </a:r>
            <a:r>
              <a:rPr lang="ko-KR" altLang="en-US" sz="800" dirty="0"/>
              <a:t>화</a:t>
            </a:r>
            <a:endParaRPr lang="ko-KR" altLang="en-US" sz="8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84" y="1232936"/>
            <a:ext cx="208049" cy="20376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34" y="1224766"/>
            <a:ext cx="208049" cy="2037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54" y="1227173"/>
            <a:ext cx="194496" cy="19049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21" y="1187586"/>
            <a:ext cx="278087" cy="2723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0" y="1185137"/>
            <a:ext cx="227379" cy="22269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4" y="1239565"/>
            <a:ext cx="213496" cy="20910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64" y="1578449"/>
            <a:ext cx="208049" cy="20376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41" y="1578449"/>
            <a:ext cx="208049" cy="20376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80" y="1578449"/>
            <a:ext cx="208049" cy="20376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16" y="1579540"/>
            <a:ext cx="208049" cy="2037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1579540"/>
            <a:ext cx="208049" cy="20376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82" y="1578449"/>
            <a:ext cx="208049" cy="20376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32" y="1579540"/>
            <a:ext cx="208049" cy="20376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10" y="1578449"/>
            <a:ext cx="208049" cy="20376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61" y="1581901"/>
            <a:ext cx="208049" cy="203767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76" y="1578449"/>
            <a:ext cx="208049" cy="20376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91" y="1234728"/>
            <a:ext cx="208049" cy="20376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52" y="1234728"/>
            <a:ext cx="208049" cy="2037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2" y="1237499"/>
            <a:ext cx="208049" cy="20376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51" y="1877770"/>
            <a:ext cx="232278" cy="22749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03" y="1921390"/>
            <a:ext cx="208929" cy="2046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68" y="1973401"/>
            <a:ext cx="228853" cy="22414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66" y="2031243"/>
            <a:ext cx="171941" cy="16840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98" y="2021067"/>
            <a:ext cx="171941" cy="16840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6" y="2041853"/>
            <a:ext cx="171941" cy="16840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15" y="2054794"/>
            <a:ext cx="171941" cy="16840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52" y="2068665"/>
            <a:ext cx="171941" cy="16840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79" y="2021067"/>
            <a:ext cx="214942" cy="20990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39" y="2320460"/>
            <a:ext cx="160741" cy="1574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26" y="2401563"/>
            <a:ext cx="171941" cy="16840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38" y="2416484"/>
            <a:ext cx="171941" cy="168402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6" y="2416484"/>
            <a:ext cx="171941" cy="16840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39" y="2418976"/>
            <a:ext cx="171941" cy="16840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2" y="2387196"/>
            <a:ext cx="171941" cy="16840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46" y="2037535"/>
            <a:ext cx="171941" cy="16840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49" y="2300009"/>
            <a:ext cx="171941" cy="16840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66" y="2017362"/>
            <a:ext cx="194112" cy="19011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04" y="2891912"/>
            <a:ext cx="251738" cy="24655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72" y="2485580"/>
            <a:ext cx="343881" cy="336803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33" y="2473470"/>
            <a:ext cx="378269" cy="370483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93" y="2753953"/>
            <a:ext cx="228853" cy="224143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16" y="2776385"/>
            <a:ext cx="228853" cy="224143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31" y="2756307"/>
            <a:ext cx="276912" cy="271212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71" y="2851794"/>
            <a:ext cx="257911" cy="25260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59" y="3168568"/>
            <a:ext cx="307699" cy="26741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67" y="3168568"/>
            <a:ext cx="228853" cy="22414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27" y="3371083"/>
            <a:ext cx="208049" cy="203767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45" y="3146940"/>
            <a:ext cx="208049" cy="20376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38" y="3396971"/>
            <a:ext cx="251738" cy="246557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94" y="3201540"/>
            <a:ext cx="304603" cy="29833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8" y="3459871"/>
            <a:ext cx="251738" cy="24655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10" y="3041079"/>
            <a:ext cx="251738" cy="24655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33" y="3330308"/>
            <a:ext cx="276912" cy="27121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87" y="3520250"/>
            <a:ext cx="251738" cy="24655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1" y="3604545"/>
            <a:ext cx="208049" cy="20376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27" y="3719449"/>
            <a:ext cx="265870" cy="260398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65" y="2575306"/>
            <a:ext cx="364801" cy="35729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64" y="2638642"/>
            <a:ext cx="331637" cy="324811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91" y="3845408"/>
            <a:ext cx="228853" cy="22414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67" y="3856567"/>
            <a:ext cx="251738" cy="24655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19" y="4069550"/>
            <a:ext cx="251738" cy="24655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99" y="2887420"/>
            <a:ext cx="208049" cy="20376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50" y="2454959"/>
            <a:ext cx="234846" cy="230012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75" y="3534206"/>
            <a:ext cx="189135" cy="185242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71" y="3859846"/>
            <a:ext cx="284661" cy="278802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45" y="3963832"/>
            <a:ext cx="250554" cy="23581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9" y="3125301"/>
            <a:ext cx="252237" cy="24704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29" y="3397451"/>
            <a:ext cx="284661" cy="27880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00" y="3954960"/>
            <a:ext cx="189135" cy="185242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83" y="3975500"/>
            <a:ext cx="228853" cy="22414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88" y="3952488"/>
            <a:ext cx="304603" cy="298334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1" y="3911007"/>
            <a:ext cx="304603" cy="298334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93" y="3455378"/>
            <a:ext cx="304603" cy="29833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78" y="3072207"/>
            <a:ext cx="304603" cy="29833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91" y="4195143"/>
            <a:ext cx="539629" cy="52852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5" y="4661734"/>
            <a:ext cx="208049" cy="203767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27" y="4350388"/>
            <a:ext cx="258783" cy="25345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33" y="4564394"/>
            <a:ext cx="203411" cy="199224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76" y="4182336"/>
            <a:ext cx="369171" cy="361573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24" y="4495744"/>
            <a:ext cx="405430" cy="397085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43" y="4180829"/>
            <a:ext cx="445974" cy="436794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36" y="4243191"/>
            <a:ext cx="490571" cy="480473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12" y="3467942"/>
            <a:ext cx="235258" cy="230415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9" y="5074336"/>
            <a:ext cx="135573" cy="362939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 bwMode="auto">
          <a:xfrm>
            <a:off x="6749213" y="5001435"/>
            <a:ext cx="699660" cy="172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67" y="5070236"/>
            <a:ext cx="135573" cy="14163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7" y="5292648"/>
            <a:ext cx="895019" cy="168236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96" y="4471340"/>
            <a:ext cx="198813" cy="159317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10" y="4610725"/>
            <a:ext cx="198813" cy="159317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25" y="4750110"/>
            <a:ext cx="188794" cy="151288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39" y="4889494"/>
            <a:ext cx="198813" cy="15931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08" y="4505818"/>
            <a:ext cx="198813" cy="159317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33" y="4667330"/>
            <a:ext cx="144591" cy="11506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36" y="4784588"/>
            <a:ext cx="198813" cy="159317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50" y="4923973"/>
            <a:ext cx="198813" cy="159317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65" y="5063357"/>
            <a:ext cx="198813" cy="15931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76" y="4423964"/>
            <a:ext cx="198813" cy="15931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90" y="4563349"/>
            <a:ext cx="198813" cy="15931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04" y="4702734"/>
            <a:ext cx="198813" cy="15931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58" y="3199280"/>
            <a:ext cx="198813" cy="159317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88" y="4458442"/>
            <a:ext cx="198813" cy="159317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51" y="4610912"/>
            <a:ext cx="198813" cy="159317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49" y="4428833"/>
            <a:ext cx="198813" cy="159317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63" y="4568218"/>
            <a:ext cx="198813" cy="159317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77" y="4707603"/>
            <a:ext cx="198813" cy="159317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91" y="4846988"/>
            <a:ext cx="198813" cy="159317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61" y="4463311"/>
            <a:ext cx="198813" cy="159317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75" y="4602696"/>
            <a:ext cx="198813" cy="159317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9" y="4733512"/>
            <a:ext cx="198813" cy="15931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03" y="4881466"/>
            <a:ext cx="198813" cy="159317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17" y="5020851"/>
            <a:ext cx="198813" cy="159317"/>
          </a:xfrm>
          <a:prstGeom prst="rect">
            <a:avLst/>
          </a:prstGeom>
        </p:spPr>
      </p:pic>
      <p:sp>
        <p:nvSpPr>
          <p:cNvPr id="137" name="모서리가 둥근 직사각형 136"/>
          <p:cNvSpPr/>
          <p:nvPr/>
        </p:nvSpPr>
        <p:spPr bwMode="auto">
          <a:xfrm>
            <a:off x="1642280" y="5822379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확</a:t>
            </a:r>
            <a:r>
              <a:rPr lang="ko-KR" altLang="en-US" sz="800" dirty="0"/>
              <a:t>정</a:t>
            </a:r>
            <a:endParaRPr lang="ko-KR" altLang="en-US" sz="800" dirty="0" smtClean="0"/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2292819" y="5837837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완</a:t>
            </a:r>
            <a:r>
              <a:rPr lang="ko-KR" altLang="en-US" sz="800" dirty="0"/>
              <a:t>료</a:t>
            </a:r>
            <a:endParaRPr lang="ko-KR" altLang="en-US" sz="800" dirty="0" smtClean="0"/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3588147" y="6105486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목</a:t>
            </a:r>
            <a:r>
              <a:rPr lang="ko-KR" altLang="en-US" sz="800" dirty="0"/>
              <a:t>록</a:t>
            </a:r>
            <a:endParaRPr lang="ko-KR" altLang="en-US" sz="800" dirty="0" smtClean="0"/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84" y="5153264"/>
            <a:ext cx="126535" cy="123931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98" y="5292649"/>
            <a:ext cx="126535" cy="123931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02" y="3973554"/>
            <a:ext cx="108459" cy="106226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16" y="4112939"/>
            <a:ext cx="108459" cy="106226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 bwMode="auto">
          <a:xfrm>
            <a:off x="2459380" y="2851794"/>
            <a:ext cx="170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477140" y="2851395"/>
            <a:ext cx="134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6" name="직사각형 145"/>
          <p:cNvSpPr/>
          <p:nvPr/>
        </p:nvSpPr>
        <p:spPr bwMode="auto">
          <a:xfrm>
            <a:off x="2698869" y="2851794"/>
            <a:ext cx="170796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sp>
        <p:nvSpPr>
          <p:cNvPr id="147" name="직사각형 146"/>
          <p:cNvSpPr/>
          <p:nvPr/>
        </p:nvSpPr>
        <p:spPr bwMode="auto">
          <a:xfrm>
            <a:off x="2731473" y="2851395"/>
            <a:ext cx="105110" cy="1338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endParaRPr lang="ko-KR" altLang="en-US" sz="1300" b="1" dirty="0" smtClean="0"/>
          </a:p>
        </p:txBody>
      </p:sp>
      <p:pic>
        <p:nvPicPr>
          <p:cNvPr id="148" name="그림 147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1" y="3375887"/>
            <a:ext cx="108459" cy="106226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71" y="3375887"/>
            <a:ext cx="108459" cy="106226"/>
          </a:xfrm>
          <a:prstGeom prst="rect">
            <a:avLst/>
          </a:prstGeom>
        </p:spPr>
      </p:pic>
      <p:pic>
        <p:nvPicPr>
          <p:cNvPr id="150" name="Picture 2" descr="D:\Temporary\파일아이콘1.png"/>
          <p:cNvPicPr>
            <a:picLocks noChangeAspect="1" noChangeArrowheads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43" y="3472200"/>
            <a:ext cx="108443" cy="1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모서리가 둥근 직사각형 150"/>
          <p:cNvSpPr/>
          <p:nvPr/>
        </p:nvSpPr>
        <p:spPr bwMode="auto">
          <a:xfrm>
            <a:off x="981784" y="5377244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실행</a:t>
            </a:r>
          </a:p>
        </p:txBody>
      </p:sp>
      <p:sp>
        <p:nvSpPr>
          <p:cNvPr id="152" name="모서리가 둥근 직사각형 151"/>
          <p:cNvSpPr/>
          <p:nvPr/>
        </p:nvSpPr>
        <p:spPr bwMode="auto">
          <a:xfrm>
            <a:off x="322494" y="5377244"/>
            <a:ext cx="508152" cy="16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57143" latinLnBrk="1"/>
            <a:r>
              <a:rPr lang="ko-KR" altLang="en-US" sz="800" dirty="0" smtClean="0"/>
              <a:t>결함등록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4509025" y="5103931"/>
            <a:ext cx="779491" cy="173264"/>
            <a:chOff x="2937810" y="2386178"/>
            <a:chExt cx="821589" cy="186459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2937810" y="2394000"/>
              <a:ext cx="726766" cy="1693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57143" latinLnBrk="1"/>
              <a:r>
                <a:rPr lang="ko-KR" altLang="en-US" sz="800" dirty="0" smtClean="0"/>
                <a:t>다국어선택</a:t>
              </a:r>
              <a:endParaRPr lang="en-US" altLang="ko-KR" sz="800" dirty="0"/>
            </a:p>
          </p:txBody>
        </p: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1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568" y="2386178"/>
              <a:ext cx="166831" cy="186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6" name="곱셈 기호 155"/>
          <p:cNvSpPr/>
          <p:nvPr/>
        </p:nvSpPr>
        <p:spPr bwMode="auto">
          <a:xfrm>
            <a:off x="3421049" y="2485580"/>
            <a:ext cx="280332" cy="280332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63" y="5901417"/>
            <a:ext cx="7854203" cy="469166"/>
          </a:xfrm>
          <a:prstGeom prst="rect">
            <a:avLst/>
          </a:prstGeom>
        </p:spPr>
      </p:pic>
      <p:pic>
        <p:nvPicPr>
          <p:cNvPr id="1026" name="Picture 2" descr="N:\03.프로잭트\01.PMS\99.기타\엑셀_업로드.png"/>
          <p:cNvPicPr>
            <a:picLocks noChangeAspect="1" noChangeArrowheads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5" y="3620570"/>
            <a:ext cx="3683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N:\03.프로잭트\01.PMS\99.기타\엑셀_양식.png"/>
          <p:cNvPicPr>
            <a:picLocks noChangeAspect="1" noChangeArrowheads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88" y="3619900"/>
            <a:ext cx="3302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:\03.프로잭트\01.PMS\99.기타\엑셀_다운로드.png"/>
          <p:cNvPicPr>
            <a:picLocks noChangeAspect="1" noChangeArrowheads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09" y="3630512"/>
            <a:ext cx="3683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N:\03.프로잭트\01.PMS\99.기타\MS프로젝트_업로드.png"/>
          <p:cNvPicPr>
            <a:picLocks noChangeAspect="1" noChangeArrowheads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5" y="4219165"/>
            <a:ext cx="355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:\03.프로잭트\01.PMS\99.기타\MS프로젝트_다운로드.png"/>
          <p:cNvPicPr>
            <a:picLocks noChangeAspect="1" noChangeArrowheads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47" y="4219165"/>
            <a:ext cx="355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N:\03.프로잭트\01.PMS\99.기타\MS프로젝트_양식.png"/>
          <p:cNvPicPr>
            <a:picLocks noChangeAspect="1" noChangeArrowheads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94" y="4209341"/>
            <a:ext cx="3175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endParaRPr lang="ko-KR" altLang="en-US" sz="900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7761311" y="476672"/>
            <a:ext cx="2066427" cy="194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 </a:t>
            </a:r>
            <a:r>
              <a:rPr lang="en-US" altLang="ko-KR" sz="900" dirty="0" smtClean="0"/>
              <a:t>- </a:t>
            </a:r>
            <a:endParaRPr lang="ko-KR" altLang="en-US" sz="900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dirty="0" smtClean="0"/>
              <a:t>공통 레이아웃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6531" y="869342"/>
            <a:ext cx="1971208" cy="34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>
                <a:latin typeface="Arial Narrow" pitchFamily="34" charset="0"/>
              </a:rPr>
              <a:t>공통 레이아웃 설명은 스타일 가이드참조</a:t>
            </a:r>
            <a:endParaRPr lang="en-US" altLang="ko-KR" sz="800" dirty="0">
              <a:latin typeface="Arial Narrow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00" y="3752579"/>
            <a:ext cx="6219452" cy="255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66" y="2075514"/>
            <a:ext cx="2765242" cy="164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61678"/>
            <a:ext cx="4615796" cy="271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4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아래쪽 화살표 9"/>
          <p:cNvSpPr/>
          <p:nvPr/>
        </p:nvSpPr>
        <p:spPr bwMode="auto">
          <a:xfrm>
            <a:off x="90201" y="1160353"/>
            <a:ext cx="807752" cy="5357606"/>
          </a:xfrm>
          <a:prstGeom prst="downArrow">
            <a:avLst/>
          </a:prstGeom>
          <a:noFill/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2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91808"/>
              </p:ext>
            </p:extLst>
          </p:nvPr>
        </p:nvGraphicFramePr>
        <p:xfrm>
          <a:off x="54360" y="584684"/>
          <a:ext cx="9795185" cy="5933275"/>
        </p:xfrm>
        <a:graphic>
          <a:graphicData uri="http://schemas.openxmlformats.org/drawingml/2006/table">
            <a:tbl>
              <a:tblPr/>
              <a:tblGrid>
                <a:gridCol w="873634"/>
                <a:gridCol w="7508478"/>
                <a:gridCol w="1413073"/>
              </a:tblGrid>
              <a:tr h="386611">
                <a:tc gridSpan="3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흐름도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388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304"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Part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Process  Sketch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Note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86">
                <a:tc rowSpan="4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기본정보관리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(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시스템 관리</a:t>
                      </a: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코드를 사용하는 여러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단위 프로그램에서 코드관리에 등록된 코드를 이용합니다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메뉴를 구성하고 메뉴 별 서비스할 시스템 모듈을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Mapping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관리합니다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4511">
                <a:tc vMerge="1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실제 시스템을 이용할 현업 부서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수행사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외부 인력 들의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</a:b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조직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과 사용자정보 아이디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비번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기타정보를 관리합니다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9445">
                <a:tc vMerge="1">
                  <a:txBody>
                    <a:bodyPr/>
                    <a:lstStyle/>
                    <a:p>
                      <a:pPr marL="0" marR="0" lvl="0" indent="0" algn="ctr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80975" algn="l" defTabSz="69532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등록된 시스템 등급별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</a:b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각 메뉴의 권한을 관리합니다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06"/>
          <p:cNvSpPr>
            <a:spLocks noChangeArrowheads="1"/>
          </p:cNvSpPr>
          <p:nvPr/>
        </p:nvSpPr>
        <p:spPr bwMode="auto">
          <a:xfrm>
            <a:off x="1161331" y="1661203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코드그룹관리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Rectangle 206"/>
          <p:cNvSpPr>
            <a:spLocks noChangeArrowheads="1"/>
          </p:cNvSpPr>
          <p:nvPr/>
        </p:nvSpPr>
        <p:spPr bwMode="auto">
          <a:xfrm>
            <a:off x="3116038" y="1661203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코드관리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Rectangle 206"/>
          <p:cNvSpPr>
            <a:spLocks noChangeArrowheads="1"/>
          </p:cNvSpPr>
          <p:nvPr/>
        </p:nvSpPr>
        <p:spPr bwMode="auto">
          <a:xfrm>
            <a:off x="1165061" y="3029390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>
                <a:latin typeface="+mn-ea"/>
                <a:ea typeface="+mn-ea"/>
              </a:rPr>
              <a:t>메뉴관리</a:t>
            </a:r>
          </a:p>
        </p:txBody>
      </p:sp>
      <p:sp>
        <p:nvSpPr>
          <p:cNvPr id="17" name="Rectangle 206"/>
          <p:cNvSpPr>
            <a:spLocks noChangeArrowheads="1"/>
          </p:cNvSpPr>
          <p:nvPr/>
        </p:nvSpPr>
        <p:spPr bwMode="auto">
          <a:xfrm>
            <a:off x="1168950" y="4333022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전</a:t>
            </a:r>
            <a:r>
              <a:rPr lang="ko-KR" altLang="en-US" sz="900" dirty="0">
                <a:latin typeface="+mn-ea"/>
                <a:ea typeface="+mn-ea"/>
              </a:rPr>
              <a:t>사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조직관리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09176" y="3029355"/>
            <a:ext cx="2043306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메뉴 별 이용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PMS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모듈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Mapping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21" name="직선 화살표 연결선 20"/>
          <p:cNvCxnSpPr>
            <a:stCxn id="3" idx="3"/>
            <a:endCxn id="9" idx="1"/>
          </p:cNvCxnSpPr>
          <p:nvPr/>
        </p:nvCxnSpPr>
        <p:spPr bwMode="auto">
          <a:xfrm>
            <a:off x="2556720" y="1911270"/>
            <a:ext cx="559318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직선 화살표 연결선 23"/>
          <p:cNvCxnSpPr>
            <a:stCxn id="15" idx="3"/>
            <a:endCxn id="18" idx="1"/>
          </p:cNvCxnSpPr>
          <p:nvPr/>
        </p:nvCxnSpPr>
        <p:spPr bwMode="auto">
          <a:xfrm>
            <a:off x="2560450" y="3279457"/>
            <a:ext cx="548726" cy="372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3130040" y="4338702"/>
            <a:ext cx="1534928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조직 별 사용자</a:t>
            </a:r>
            <a:r>
              <a:rPr lang="en-US" altLang="ko-KR" sz="900" dirty="0" smtClean="0">
                <a:latin typeface="+mn-ea"/>
                <a:ea typeface="+mn-ea"/>
              </a:rPr>
              <a:t>(</a:t>
            </a:r>
            <a:r>
              <a:rPr lang="ko-KR" altLang="en-US" sz="900" dirty="0" smtClean="0">
                <a:latin typeface="+mn-ea"/>
                <a:ea typeface="+mn-ea"/>
              </a:rPr>
              <a:t>직원</a:t>
            </a:r>
            <a:r>
              <a:rPr lang="en-US" altLang="ko-KR" sz="900" dirty="0" smtClean="0">
                <a:latin typeface="+mn-ea"/>
                <a:ea typeface="+mn-ea"/>
              </a:rPr>
              <a:t>) </a:t>
            </a:r>
            <a:r>
              <a:rPr lang="ko-KR" altLang="en-US" sz="900" dirty="0" smtClean="0">
                <a:latin typeface="+mn-ea"/>
                <a:ea typeface="+mn-ea"/>
              </a:rPr>
              <a:t>관리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17" idx="3"/>
            <a:endCxn id="12" idx="1"/>
          </p:cNvCxnSpPr>
          <p:nvPr/>
        </p:nvCxnSpPr>
        <p:spPr bwMode="auto">
          <a:xfrm>
            <a:off x="2564339" y="4583089"/>
            <a:ext cx="565701" cy="5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Rectangle 206"/>
          <p:cNvSpPr>
            <a:spLocks noChangeArrowheads="1"/>
          </p:cNvSpPr>
          <p:nvPr/>
        </p:nvSpPr>
        <p:spPr bwMode="auto">
          <a:xfrm>
            <a:off x="1168950" y="5593162"/>
            <a:ext cx="1395389" cy="500134"/>
          </a:xfrm>
          <a:prstGeom prst="rect">
            <a:avLst/>
          </a:prstGeom>
          <a:noFill/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263"/>
            <a:r>
              <a:rPr lang="ko-KR" altLang="en-US" sz="900" dirty="0" smtClean="0">
                <a:latin typeface="+mn-ea"/>
                <a:ea typeface="+mn-ea"/>
              </a:rPr>
              <a:t>메뉴 권한설정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3148072" y="5585639"/>
            <a:ext cx="3697900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메뉴 권한 설정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cs typeface="Arial" charset="0"/>
              </a:rPr>
              <a:t>NONE:0,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READ:1, CONTROL:2)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관리</a:t>
            </a:r>
            <a:r>
              <a:rPr lang="ko-KR" altLang="en-US" sz="9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자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현업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수행사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외주사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별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(PM,PL,STEP)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39" name="직선 화살표 연결선 38"/>
          <p:cNvCxnSpPr>
            <a:stCxn id="32" idx="3"/>
            <a:endCxn id="33" idx="1"/>
          </p:cNvCxnSpPr>
          <p:nvPr/>
        </p:nvCxnSpPr>
        <p:spPr bwMode="auto">
          <a:xfrm flipV="1">
            <a:off x="2564339" y="5839468"/>
            <a:ext cx="583733" cy="3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AutoShape 27"/>
          <p:cNvSpPr>
            <a:spLocks noChangeArrowheads="1"/>
          </p:cNvSpPr>
          <p:nvPr/>
        </p:nvSpPr>
        <p:spPr bwMode="auto">
          <a:xfrm>
            <a:off x="5396616" y="3029355"/>
            <a:ext cx="2328692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PMS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모듈 별 이용 코드그룹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Mapping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9" name="AutoShape 27"/>
          <p:cNvSpPr>
            <a:spLocks noChangeArrowheads="1"/>
          </p:cNvSpPr>
          <p:nvPr/>
        </p:nvSpPr>
        <p:spPr bwMode="auto">
          <a:xfrm>
            <a:off x="5152482" y="4325499"/>
            <a:ext cx="2716842" cy="507657"/>
          </a:xfrm>
          <a:prstGeom prst="flowChartInternalStorage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wrap="none" lIns="91427" tIns="45713" rIns="91427" bIns="45713" anchor="ctr"/>
          <a:lstStyle/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사용자 별 시스템등급 설정 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cxnSp>
        <p:nvCxnSpPr>
          <p:cNvPr id="50" name="직선 화살표 연결선 49"/>
          <p:cNvCxnSpPr>
            <a:stCxn id="12" idx="3"/>
            <a:endCxn id="49" idx="1"/>
          </p:cNvCxnSpPr>
          <p:nvPr/>
        </p:nvCxnSpPr>
        <p:spPr bwMode="auto">
          <a:xfrm flipV="1">
            <a:off x="4664968" y="4579328"/>
            <a:ext cx="487514" cy="94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모서리가 둥근 직사각형 56"/>
          <p:cNvSpPr/>
          <p:nvPr/>
        </p:nvSpPr>
        <p:spPr bwMode="auto">
          <a:xfrm>
            <a:off x="4789284" y="1681047"/>
            <a:ext cx="3368072" cy="4452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+mn-ea"/>
                <a:ea typeface="+mn-ea"/>
              </a:rPr>
              <a:t>코드그룹</a:t>
            </a:r>
            <a:r>
              <a:rPr lang="en-US" altLang="ko-KR" sz="800" dirty="0" smtClean="0">
                <a:latin typeface="+mn-ea"/>
                <a:ea typeface="+mn-ea"/>
              </a:rPr>
              <a:t>ID </a:t>
            </a:r>
            <a:r>
              <a:rPr lang="ko-KR" altLang="en-US" sz="800" dirty="0" smtClean="0">
                <a:latin typeface="+mn-ea"/>
                <a:ea typeface="+mn-ea"/>
              </a:rPr>
              <a:t>는 전체 코드그룹에서 </a:t>
            </a:r>
            <a:r>
              <a:rPr lang="en-US" altLang="ko-KR" sz="800" dirty="0" smtClean="0">
                <a:latin typeface="+mn-ea"/>
                <a:ea typeface="+mn-ea"/>
              </a:rPr>
              <a:t>Unique</a:t>
            </a:r>
          </a:p>
          <a:p>
            <a:pPr defTabSz="1017588" latinLnBrk="1"/>
            <a:r>
              <a:rPr lang="ko-KR" altLang="en-US" sz="800" dirty="0" smtClean="0">
                <a:latin typeface="+mn-ea"/>
                <a:ea typeface="+mn-ea"/>
              </a:rPr>
              <a:t>코드는 전체 코드에서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Unique</a:t>
            </a:r>
          </a:p>
          <a:p>
            <a:pPr defTabSz="1017588" latinLnBrk="1"/>
            <a:r>
              <a:rPr lang="ko-KR" altLang="en-US" sz="800" dirty="0" smtClean="0">
                <a:latin typeface="+mn-ea"/>
                <a:ea typeface="+mn-ea"/>
              </a:rPr>
              <a:t>사유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코드그룹의 코드데이터는 다른 코드그룹들의 조합이 될 수 있음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 rot="19800000">
            <a:off x="-20103" y="818479"/>
            <a:ext cx="2370325" cy="5361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/>
              <a:t>프로세스 흐름도 예시</a:t>
            </a:r>
          </a:p>
        </p:txBody>
      </p:sp>
    </p:spTree>
    <p:extLst>
      <p:ext uri="{BB962C8B-B14F-4D97-AF65-F5344CB8AC3E}">
        <p14:creationId xmlns:p14="http://schemas.microsoft.com/office/powerpoint/2010/main" val="3707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0" y="1019808"/>
            <a:ext cx="7145655" cy="505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236476" y="1520788"/>
            <a:ext cx="7020780" cy="4392488"/>
          </a:xfrm>
          <a:prstGeom prst="rect">
            <a:avLst/>
          </a:prstGeom>
          <a:solidFill>
            <a:srgbClr val="FFC000">
              <a:alpha val="17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169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분양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임대 관리 </a:t>
            </a:r>
            <a:r>
              <a:rPr lang="ko-KR" altLang="en-US" sz="800" dirty="0" err="1" smtClean="0"/>
              <a:t>퍼블리싱</a:t>
            </a:r>
            <a:r>
              <a:rPr lang="ko-KR" altLang="en-US" sz="800" dirty="0" smtClean="0"/>
              <a:t> 필요대상 내용에서 업무 </a:t>
            </a:r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영역을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스타일가이드 대로 작업된 공통레이아웃 안의 </a:t>
            </a:r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영역에 </a:t>
            </a:r>
            <a:r>
              <a:rPr lang="ko-KR" altLang="en-US" sz="800" dirty="0" err="1" smtClean="0"/>
              <a:t>퍼블리싱</a:t>
            </a:r>
            <a:r>
              <a:rPr lang="ko-KR" altLang="en-US" sz="800" dirty="0" smtClean="0"/>
              <a:t> 합니다</a:t>
            </a:r>
            <a:r>
              <a:rPr lang="en-US" altLang="ko-KR" sz="800" dirty="0" smtClean="0"/>
              <a:t>.</a:t>
            </a:r>
          </a:p>
          <a:p>
            <a:pPr marL="170225" indent="-170225" defTabSz="972075">
              <a:buFontTx/>
              <a:buAutoNum type="arabicPeriod"/>
            </a:pPr>
            <a:endParaRPr lang="en-US" altLang="ko-KR" sz="800" dirty="0"/>
          </a:p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본 문서의 </a:t>
            </a:r>
            <a:r>
              <a:rPr lang="ko-KR" altLang="en-US" sz="800" dirty="0" err="1" smtClean="0"/>
              <a:t>퍼블리싱</a:t>
            </a:r>
            <a:r>
              <a:rPr lang="ko-KR" altLang="en-US" sz="800" dirty="0" smtClean="0"/>
              <a:t> 대상 화면 </a:t>
            </a:r>
            <a:r>
              <a:rPr lang="ko-KR" altLang="en-US" sz="800" dirty="0" err="1" smtClean="0"/>
              <a:t>캡처</a:t>
            </a:r>
            <a:r>
              <a:rPr lang="ko-KR" altLang="en-US" sz="800" dirty="0" smtClean="0"/>
              <a:t> 내용에서 </a:t>
            </a:r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영역에 해당하는 부분은 좌측 </a:t>
            </a:r>
            <a:r>
              <a:rPr lang="ko-KR" altLang="en-US" sz="800" dirty="0" err="1" smtClean="0"/>
              <a:t>캡처</a:t>
            </a:r>
            <a:r>
              <a:rPr lang="ko-KR" altLang="en-US" sz="800" dirty="0" smtClean="0"/>
              <a:t> 이미지에서 빨간색 테두리영역 안의 내용입니다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 rot="10800000">
            <a:off x="7272496" y="1729192"/>
            <a:ext cx="789464" cy="708068"/>
          </a:xfrm>
          <a:prstGeom prst="rightArrow">
            <a:avLst>
              <a:gd name="adj1" fmla="val 36590"/>
              <a:gd name="adj2" fmla="val 50000"/>
            </a:avLst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42239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2" y="868688"/>
            <a:ext cx="7571823" cy="540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지체보상금</a:t>
            </a:r>
            <a:endParaRPr lang="ko-KR" altLang="en-US" sz="900" b="1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HDeContJiche</a:t>
            </a:r>
            <a:endParaRPr lang="ko-KR" altLang="en-US" sz="900" b="1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지체보상금</a:t>
            </a:r>
            <a:endParaRPr lang="ko-KR" altLang="en-US" sz="9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대출관리</a:t>
            </a:r>
            <a:endParaRPr lang="ko-KR" altLang="en-US" sz="900" b="1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HDeIncoDechul</a:t>
            </a:r>
            <a:endParaRPr lang="ko-KR" altLang="en-US" sz="900" b="1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>
                <a:solidFill>
                  <a:srgbClr val="333333"/>
                </a:solidFill>
              </a:rPr>
              <a:t>대출관리</a:t>
            </a:r>
            <a:endParaRPr lang="ko-KR" altLang="en-US" sz="9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9" y="816459"/>
            <a:ext cx="7570800" cy="540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err="1"/>
              <a:t>면적별약정등록</a:t>
            </a:r>
            <a:endParaRPr lang="ko-KR" altLang="en-US" sz="900" b="1" dirty="0" smtClean="0"/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HDeBascSquare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ko-KR" altLang="en-US" sz="900" b="1" dirty="0" err="1"/>
              <a:t>면적별약정등록</a:t>
            </a:r>
            <a:endParaRPr lang="ko-KR" altLang="en-US" sz="900" b="1" dirty="0" smtClean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" y="895458"/>
            <a:ext cx="7570800" cy="54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7856531" y="873107"/>
            <a:ext cx="1971208" cy="4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267" tIns="48634" rIns="97267" bIns="48634">
            <a:spAutoFit/>
          </a:bodyPr>
          <a:lstStyle/>
          <a:p>
            <a:pPr marL="170225" indent="-170225" defTabSz="972075">
              <a:buFontTx/>
              <a:buAutoNum type="arabicPeriod"/>
            </a:pPr>
            <a:r>
              <a:rPr lang="ko-KR" altLang="en-US" sz="800" dirty="0" smtClean="0"/>
              <a:t>화면설</a:t>
            </a:r>
            <a:r>
              <a:rPr lang="ko-KR" altLang="en-US" sz="800" dirty="0"/>
              <a:t>명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>
              <a:latin typeface="Arial Narrow" pitchFamily="34" charset="0"/>
            </a:endParaRPr>
          </a:p>
          <a:p>
            <a:pPr marL="170225" indent="-170225" defTabSz="972075">
              <a:buFontTx/>
              <a:buAutoNum type="arabicPeriod"/>
            </a:pPr>
            <a:endParaRPr lang="en-US" altLang="ko-KR" sz="800" dirty="0">
              <a:latin typeface="Arial Narrow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91776" y="347682"/>
            <a:ext cx="2004764" cy="261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ko-KR" altLang="en-US" sz="900" b="1" dirty="0" err="1">
                <a:solidFill>
                  <a:srgbClr val="333333"/>
                </a:solidFill>
              </a:rPr>
              <a:t>동호별</a:t>
            </a:r>
            <a:r>
              <a:rPr lang="ko-KR" altLang="en-US" sz="900" b="1" dirty="0">
                <a:solidFill>
                  <a:srgbClr val="333333"/>
                </a:solidFill>
              </a:rPr>
              <a:t> 변경이력 조회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3512840" y="347682"/>
            <a:ext cx="1836400" cy="2542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957143" latinLnBrk="1"/>
            <a:r>
              <a:rPr lang="en-US" altLang="ko-KR" sz="900" b="1" dirty="0" err="1"/>
              <a:t>HDqContHistory</a:t>
            </a:r>
            <a:endParaRPr lang="ko-KR" altLang="en-US" sz="900" b="1" dirty="0" smtClean="0"/>
          </a:p>
        </p:txBody>
      </p:sp>
      <p:sp>
        <p:nvSpPr>
          <p:cNvPr id="155" name="직사각형 154"/>
          <p:cNvSpPr/>
          <p:nvPr/>
        </p:nvSpPr>
        <p:spPr bwMode="auto">
          <a:xfrm>
            <a:off x="6288971" y="349905"/>
            <a:ext cx="3551208" cy="2444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3862" tIns="33862" rIns="33862" bIns="33862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ko-KR" altLang="en-US" sz="900" b="1" dirty="0" err="1">
                <a:solidFill>
                  <a:srgbClr val="333333"/>
                </a:solidFill>
              </a:rPr>
              <a:t>동호별</a:t>
            </a:r>
            <a:r>
              <a:rPr lang="ko-KR" altLang="en-US" sz="900" b="1" dirty="0">
                <a:solidFill>
                  <a:srgbClr val="333333"/>
                </a:solidFill>
              </a:rPr>
              <a:t> 변경이력 조회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8" y="944724"/>
            <a:ext cx="7570800" cy="540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5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8575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10175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b="1" dirty="0" smtClean="0"/>
        </a:defPPr>
      </a:lstStyle>
    </a:spDef>
    <a:ln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384256</TotalTime>
  <Words>291</Words>
  <Application>Microsoft Office PowerPoint</Application>
  <PresentationFormat>A4 용지(210x297mm)</PresentationFormat>
  <Paragraphs>141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ITMEX SYI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ECP제안발표자료</dc:title>
  <dc:creator>GSITM</dc:creator>
  <dc:description>2011.05.18</dc:description>
  <cp:lastModifiedBy>waltz</cp:lastModifiedBy>
  <cp:revision>24661</cp:revision>
  <cp:lastPrinted>2012-12-13T03:55:23Z</cp:lastPrinted>
  <dcterms:created xsi:type="dcterms:W3CDTF">2004-08-26T11:58:36Z</dcterms:created>
  <dcterms:modified xsi:type="dcterms:W3CDTF">2017-05-13T15:31:34Z</dcterms:modified>
</cp:coreProperties>
</file>