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4" r:id="rId1"/>
  </p:sldMasterIdLst>
  <p:notesMasterIdLst>
    <p:notesMasterId r:id="rId25"/>
  </p:notesMasterIdLst>
  <p:handoutMasterIdLst>
    <p:handoutMasterId r:id="rId26"/>
  </p:handoutMasterIdLst>
  <p:sldIdLst>
    <p:sldId id="256" r:id="rId2"/>
    <p:sldId id="389" r:id="rId3"/>
    <p:sldId id="448" r:id="rId4"/>
    <p:sldId id="306" r:id="rId5"/>
    <p:sldId id="450" r:id="rId6"/>
    <p:sldId id="451" r:id="rId7"/>
    <p:sldId id="452" r:id="rId8"/>
    <p:sldId id="453" r:id="rId9"/>
    <p:sldId id="454" r:id="rId10"/>
    <p:sldId id="455" r:id="rId11"/>
    <p:sldId id="456" r:id="rId12"/>
    <p:sldId id="457" r:id="rId13"/>
    <p:sldId id="458" r:id="rId14"/>
    <p:sldId id="459" r:id="rId15"/>
    <p:sldId id="461" r:id="rId16"/>
    <p:sldId id="460" r:id="rId17"/>
    <p:sldId id="462" r:id="rId18"/>
    <p:sldId id="464" r:id="rId19"/>
    <p:sldId id="463" r:id="rId20"/>
    <p:sldId id="465" r:id="rId21"/>
    <p:sldId id="466" r:id="rId22"/>
    <p:sldId id="467" r:id="rId23"/>
    <p:sldId id="444" r:id="rId24"/>
  </p:sldIdLst>
  <p:sldSz cx="9906000" cy="6858000" type="A4"/>
  <p:notesSz cx="6888163" cy="10020300"/>
  <p:defaultTextStyle>
    <a:defPPr>
      <a:defRPr lang="ko-KR"/>
    </a:defPPr>
    <a:lvl1pPr algn="l" rtl="0" fontAlgn="base">
      <a:spcBef>
        <a:spcPct val="0"/>
      </a:spcBef>
      <a:spcAft>
        <a:spcPct val="0"/>
      </a:spcAft>
      <a:defRPr kumimoji="1" sz="700"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1pPr>
    <a:lvl2pPr marL="428550" indent="1494" algn="l" rtl="0" fontAlgn="base">
      <a:spcBef>
        <a:spcPct val="0"/>
      </a:spcBef>
      <a:spcAft>
        <a:spcPct val="0"/>
      </a:spcAft>
      <a:defRPr kumimoji="1" sz="700"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2pPr>
    <a:lvl3pPr marL="858592" indent="1494" algn="l" rtl="0" fontAlgn="base">
      <a:spcBef>
        <a:spcPct val="0"/>
      </a:spcBef>
      <a:spcAft>
        <a:spcPct val="0"/>
      </a:spcAft>
      <a:defRPr kumimoji="1" sz="700"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3pPr>
    <a:lvl4pPr marL="1288634" indent="1494" algn="l" rtl="0" fontAlgn="base">
      <a:spcBef>
        <a:spcPct val="0"/>
      </a:spcBef>
      <a:spcAft>
        <a:spcPct val="0"/>
      </a:spcAft>
      <a:defRPr kumimoji="1" sz="700"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4pPr>
    <a:lvl5pPr marL="1718677" indent="1494" algn="l" rtl="0" fontAlgn="base">
      <a:spcBef>
        <a:spcPct val="0"/>
      </a:spcBef>
      <a:spcAft>
        <a:spcPct val="0"/>
      </a:spcAft>
      <a:defRPr kumimoji="1" sz="700"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5pPr>
    <a:lvl6pPr marL="2150212" algn="l" defTabSz="860085" rtl="0" eaLnBrk="1" latinLnBrk="0" hangingPunct="1">
      <a:defRPr kumimoji="1" sz="700"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6pPr>
    <a:lvl7pPr marL="2580254" algn="l" defTabSz="860085" rtl="0" eaLnBrk="1" latinLnBrk="0" hangingPunct="1">
      <a:defRPr kumimoji="1" sz="700"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7pPr>
    <a:lvl8pPr marL="3010296" algn="l" defTabSz="860085" rtl="0" eaLnBrk="1" latinLnBrk="0" hangingPunct="1">
      <a:defRPr kumimoji="1" sz="700"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8pPr>
    <a:lvl9pPr marL="3440339" algn="l" defTabSz="860085" rtl="0" eaLnBrk="1" latinLnBrk="0" hangingPunct="1">
      <a:defRPr kumimoji="1" sz="700"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기본 구역" id="{0F218842-279F-4612-AC0A-5482B0F8513C}">
          <p14:sldIdLst>
            <p14:sldId id="256"/>
          </p14:sldIdLst>
        </p14:section>
        <p14:section name="로그인화면" id="{A4046FD5-9172-4FFB-8A33-ACEF173796FA}">
          <p14:sldIdLst>
            <p14:sldId id="389"/>
          </p14:sldIdLst>
        </p14:section>
        <p14:section name="화면 공통 레이아웃" id="{DC9DD70E-3470-4C0F-854E-7448C7156751}">
          <p14:sldIdLst>
            <p14:sldId id="448"/>
          </p14:sldIdLst>
        </p14:section>
        <p14:section name="{시스템별 업무 대분류 명}" id="{4DAFCC1C-77D0-4F35-91A7-781AB0371AEB}">
          <p14:sldIdLst>
            <p14:sldId id="306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1"/>
            <p14:sldId id="460"/>
            <p14:sldId id="462"/>
          </p14:sldIdLst>
        </p14:section>
        <p14:section name="추가 요청 화면 2017/05/12" id="{33A78D99-9914-4BCF-B66A-3EA047EFE99D}">
          <p14:sldIdLst>
            <p14:sldId id="464"/>
            <p14:sldId id="463"/>
            <p14:sldId id="465"/>
            <p14:sldId id="466"/>
            <p14:sldId id="467"/>
          </p14:sldIdLst>
        </p14:section>
        <p14:section name="화면설계용 유틸" id="{51B4047F-5B2F-47FA-82A6-A70264F69372}">
          <p14:sldIdLst>
            <p14:sldId id="44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FFF"/>
    <a:srgbClr val="F8FEFC"/>
    <a:srgbClr val="FBF2E5"/>
    <a:srgbClr val="FBF3FB"/>
    <a:srgbClr val="FFCC66"/>
    <a:srgbClr val="336600"/>
    <a:srgbClr val="FFFFCC"/>
    <a:srgbClr val="FFCC99"/>
    <a:srgbClr val="6633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0" autoAdjust="0"/>
    <p:restoredTop sz="99077" autoAdjust="0"/>
  </p:normalViewPr>
  <p:slideViewPr>
    <p:cSldViewPr snapToObjects="1">
      <p:cViewPr>
        <p:scale>
          <a:sx n="75" d="100"/>
          <a:sy n="75" d="100"/>
        </p:scale>
        <p:origin x="-72" y="-876"/>
      </p:cViewPr>
      <p:guideLst>
        <p:guide orient="horz" pos="2092"/>
        <p:guide orient="horz" pos="1254"/>
        <p:guide orient="horz" pos="3974"/>
        <p:guide orient="horz" pos="853"/>
        <p:guide orient="horz" pos="938"/>
        <p:guide pos="4497"/>
        <p:guide pos="236"/>
        <p:guide pos="6025"/>
        <p:guide pos="1986"/>
        <p:guide pos="946"/>
      </p:guideLst>
    </p:cSldViewPr>
  </p:slideViewPr>
  <p:outlineViewPr>
    <p:cViewPr>
      <p:scale>
        <a:sx n="33" d="100"/>
        <a:sy n="33" d="100"/>
      </p:scale>
      <p:origin x="0" y="115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30612"/>
    </p:cViewPr>
  </p:sorterViewPr>
  <p:notesViewPr>
    <p:cSldViewPr snapToObjects="1">
      <p:cViewPr varScale="1">
        <p:scale>
          <a:sx n="72" d="100"/>
          <a:sy n="72" d="100"/>
        </p:scale>
        <p:origin x="-3300" y="-96"/>
      </p:cViewPr>
      <p:guideLst>
        <p:guide orient="horz" pos="3157"/>
        <p:guide pos="216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5621" cy="501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67" tIns="46234" rIns="92467" bIns="46234" numCol="1" anchor="t" anchorCtr="0" compatLnSpc="1">
            <a:prstTxWarp prst="textNoShape">
              <a:avLst/>
            </a:prstTxWarp>
          </a:bodyPr>
          <a:lstStyle>
            <a:lvl1pPr defTabSz="925331" latinLnBrk="1">
              <a:defRPr sz="120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935" y="0"/>
            <a:ext cx="2985621" cy="501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67" tIns="46234" rIns="92467" bIns="46234" numCol="1" anchor="t" anchorCtr="0" compatLnSpc="1">
            <a:prstTxWarp prst="textNoShape">
              <a:avLst/>
            </a:prstTxWarp>
          </a:bodyPr>
          <a:lstStyle>
            <a:lvl1pPr algn="r" defTabSz="925331" latinLnBrk="1">
              <a:defRPr sz="120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7123"/>
            <a:ext cx="2985621" cy="50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67" tIns="46234" rIns="92467" bIns="46234" numCol="1" anchor="b" anchorCtr="0" compatLnSpc="1">
            <a:prstTxWarp prst="textNoShape">
              <a:avLst/>
            </a:prstTxWarp>
          </a:bodyPr>
          <a:lstStyle>
            <a:lvl1pPr defTabSz="925331" latinLnBrk="1">
              <a:defRPr sz="120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935" y="9517123"/>
            <a:ext cx="2985621" cy="50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67" tIns="46234" rIns="92467" bIns="46234" numCol="1" anchor="b" anchorCtr="0" compatLnSpc="1">
            <a:prstTxWarp prst="textNoShape">
              <a:avLst/>
            </a:prstTxWarp>
          </a:bodyPr>
          <a:lstStyle>
            <a:lvl1pPr algn="r" defTabSz="925331" latinLnBrk="1">
              <a:defRPr sz="120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1DD4CCBC-B1A0-4588-A17F-9EADE0EC7BD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3484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84013" cy="501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2" tIns="46107" rIns="92212" bIns="46107" numCol="1" anchor="t" anchorCtr="0" compatLnSpc="1">
            <a:prstTxWarp prst="textNoShape">
              <a:avLst/>
            </a:prstTxWarp>
          </a:bodyPr>
          <a:lstStyle>
            <a:lvl1pPr latinLnBrk="1">
              <a:defRPr sz="120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2543" y="0"/>
            <a:ext cx="2984013" cy="501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2" tIns="46107" rIns="92212" bIns="46107" numCol="1" anchor="t" anchorCtr="0" compatLnSpc="1">
            <a:prstTxWarp prst="textNoShape">
              <a:avLst/>
            </a:prstTxWarp>
          </a:bodyPr>
          <a:lstStyle>
            <a:lvl1pPr algn="r" latinLnBrk="1">
              <a:defRPr sz="120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0250" y="750888"/>
            <a:ext cx="5427663" cy="3759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495" y="4760965"/>
            <a:ext cx="5511174" cy="4507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2" tIns="46107" rIns="92212" bIns="461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17123"/>
            <a:ext cx="2984013" cy="50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2" tIns="46107" rIns="92212" bIns="46107" numCol="1" anchor="b" anchorCtr="0" compatLnSpc="1">
            <a:prstTxWarp prst="textNoShape">
              <a:avLst/>
            </a:prstTxWarp>
          </a:bodyPr>
          <a:lstStyle>
            <a:lvl1pPr latinLnBrk="1">
              <a:defRPr sz="120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2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2543" y="9517123"/>
            <a:ext cx="2984013" cy="50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2" tIns="46107" rIns="92212" bIns="46107" numCol="1" anchor="b" anchorCtr="0" compatLnSpc="1">
            <a:prstTxWarp prst="textNoShape">
              <a:avLst/>
            </a:prstTxWarp>
          </a:bodyPr>
          <a:lstStyle>
            <a:lvl1pPr algn="r" latinLnBrk="1">
              <a:defRPr sz="120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576C4912-D6F0-47DA-AF0F-18F28383F4E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43439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2855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858592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288634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718677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148990" algn="l" defTabSz="859596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78787" algn="l" defTabSz="859596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08584" algn="l" defTabSz="859596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38381" algn="l" defTabSz="859596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01699" y="9517547"/>
            <a:ext cx="2984870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444" tIns="46222" rIns="92444" bIns="46222" anchor="b"/>
          <a:lstStyle/>
          <a:p>
            <a:pPr algn="r"/>
            <a:fld id="{415980F8-8598-407B-804C-0A65F67591DD}" type="slidenum">
              <a:rPr lang="en-US" altLang="ko-KR" sz="1200">
                <a:latin typeface="굴림" charset="-127"/>
              </a:rPr>
              <a:pPr algn="r"/>
              <a:t>0</a:t>
            </a:fld>
            <a:endParaRPr lang="en-US" altLang="ko-KR" sz="1200">
              <a:latin typeface="굴림" charset="-127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0250" y="750888"/>
            <a:ext cx="5427663" cy="37592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"/>
          <p:cNvSpPr>
            <a:spLocks noChangeArrowheads="1"/>
          </p:cNvSpPr>
          <p:nvPr userDrawn="1"/>
        </p:nvSpPr>
        <p:spPr bwMode="auto">
          <a:xfrm>
            <a:off x="0" y="2"/>
            <a:ext cx="9906001" cy="28889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95754" tIns="47877" rIns="95754" bIns="47877" anchor="ctr"/>
          <a:lstStyle/>
          <a:p>
            <a:pPr defTabSz="956991"/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4842295" y="6617005"/>
            <a:ext cx="237978" cy="130058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5714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89A08E03-7C29-481B-8093-4D2DA1CDFD59}" type="slidenum">
              <a:rPr kumimoji="0" lang="en-US" altLang="ko-KR" sz="800" kern="120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pPr marL="0" marR="0" indent="0" algn="ctr" defTabSz="957143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1" lang="ko-KR" altLang="en-US" sz="13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1"/>
          <p:cNvCxnSpPr/>
          <p:nvPr/>
        </p:nvCxnSpPr>
        <p:spPr>
          <a:xfrm>
            <a:off x="0" y="512676"/>
            <a:ext cx="9906000" cy="1476"/>
          </a:xfrm>
          <a:prstGeom prst="line">
            <a:avLst/>
          </a:prstGeom>
          <a:ln w="57150">
            <a:solidFill>
              <a:srgbClr val="0A38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ine 39"/>
          <p:cNvSpPr>
            <a:spLocks noChangeShapeType="1"/>
          </p:cNvSpPr>
          <p:nvPr/>
        </p:nvSpPr>
        <p:spPr bwMode="auto">
          <a:xfrm>
            <a:off x="103926" y="6597352"/>
            <a:ext cx="9714717" cy="0"/>
          </a:xfrm>
          <a:prstGeom prst="line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  <a:effectLst/>
        </p:spPr>
        <p:txBody>
          <a:bodyPr lIns="85960" tIns="42979" rIns="85960" bIns="42979">
            <a:spAutoFit/>
          </a:bodyPr>
          <a:lstStyle/>
          <a:p>
            <a:pPr algn="ctr" latinLnBrk="1">
              <a:defRPr/>
            </a:pPr>
            <a:endParaRPr lang="ko-KR" alt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" name="직사각형 1"/>
          <p:cNvSpPr/>
          <p:nvPr userDrawn="1"/>
        </p:nvSpPr>
        <p:spPr bwMode="auto">
          <a:xfrm>
            <a:off x="4842295" y="6691853"/>
            <a:ext cx="237978" cy="130058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5714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89A08E03-7C29-481B-8093-4D2DA1CDFD59}" type="slidenum">
              <a:rPr kumimoji="0" lang="en-US" altLang="ko-KR" sz="800" kern="120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pPr marL="0" marR="0" indent="0" algn="ctr" defTabSz="957143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1" lang="ko-KR" altLang="en-US" sz="13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91"/>
          <p:cNvSpPr>
            <a:spLocks noChangeArrowheads="1"/>
          </p:cNvSpPr>
          <p:nvPr userDrawn="1"/>
        </p:nvSpPr>
        <p:spPr bwMode="auto">
          <a:xfrm>
            <a:off x="78247" y="620687"/>
            <a:ext cx="9740396" cy="590465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86008" tIns="43004" rIns="86008" bIns="43004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Text Box 34"/>
          <p:cNvSpPr txBox="1">
            <a:spLocks noChangeArrowheads="1"/>
          </p:cNvSpPr>
          <p:nvPr userDrawn="1"/>
        </p:nvSpPr>
        <p:spPr bwMode="auto">
          <a:xfrm>
            <a:off x="8003210" y="230534"/>
            <a:ext cx="1910933" cy="2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57" tIns="45679" rIns="91357" bIns="45679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kumimoji="1" lang="en-US" altLang="ko-KR" sz="1000" b="1" i="0" kern="120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Korea Asset in Trust </a:t>
            </a:r>
            <a:r>
              <a:rPr kumimoji="1" lang="en-US" altLang="ko-KR" sz="1000" b="1" i="1" kern="1200" baseline="0" dirty="0" smtClean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System</a:t>
            </a:r>
            <a:endParaRPr kumimoji="1" lang="en-US" altLang="ko-KR" sz="1000" b="1" i="1" kern="1200" dirty="0" smtClean="0"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기본_여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1"/>
          <p:cNvCxnSpPr/>
          <p:nvPr/>
        </p:nvCxnSpPr>
        <p:spPr>
          <a:xfrm>
            <a:off x="0" y="512676"/>
            <a:ext cx="9906000" cy="1476"/>
          </a:xfrm>
          <a:prstGeom prst="line">
            <a:avLst/>
          </a:prstGeom>
          <a:ln w="57150">
            <a:solidFill>
              <a:srgbClr val="0A38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ine 39"/>
          <p:cNvSpPr>
            <a:spLocks noChangeShapeType="1"/>
          </p:cNvSpPr>
          <p:nvPr/>
        </p:nvSpPr>
        <p:spPr bwMode="auto">
          <a:xfrm>
            <a:off x="103926" y="6597352"/>
            <a:ext cx="9714717" cy="0"/>
          </a:xfrm>
          <a:prstGeom prst="line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  <a:effectLst/>
        </p:spPr>
        <p:txBody>
          <a:bodyPr lIns="85960" tIns="42979" rIns="85960" bIns="42979">
            <a:spAutoFit/>
          </a:bodyPr>
          <a:lstStyle/>
          <a:p>
            <a:pPr algn="ctr" latinLnBrk="1">
              <a:defRPr/>
            </a:pPr>
            <a:endParaRPr lang="ko-KR" alt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" name="직사각형 1"/>
          <p:cNvSpPr/>
          <p:nvPr userDrawn="1"/>
        </p:nvSpPr>
        <p:spPr bwMode="auto">
          <a:xfrm>
            <a:off x="4842295" y="6691853"/>
            <a:ext cx="237978" cy="130058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5714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89A08E03-7C29-481B-8093-4D2DA1CDFD59}" type="slidenum">
              <a:rPr kumimoji="0" lang="en-US" altLang="ko-KR" sz="800" kern="120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pPr marL="0" marR="0" indent="0" algn="ctr" defTabSz="957143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1" lang="ko-KR" altLang="en-US" sz="13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34"/>
          <p:cNvSpPr txBox="1">
            <a:spLocks noChangeArrowheads="1"/>
          </p:cNvSpPr>
          <p:nvPr userDrawn="1"/>
        </p:nvSpPr>
        <p:spPr bwMode="auto">
          <a:xfrm>
            <a:off x="8003210" y="230534"/>
            <a:ext cx="1910933" cy="2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57" tIns="45679" rIns="91357" bIns="45679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kumimoji="1" lang="en-US" altLang="ko-KR" sz="1000" b="1" i="0" kern="120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Korea Asset in Trust </a:t>
            </a:r>
            <a:r>
              <a:rPr kumimoji="1" lang="en-US" altLang="ko-KR" sz="1000" b="1" i="1" kern="1200" baseline="0" dirty="0" smtClean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System</a:t>
            </a:r>
            <a:endParaRPr kumimoji="1" lang="en-US" altLang="ko-KR" sz="1000" b="1" i="1" kern="1200" dirty="0" smtClean="0"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082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기본_여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4842295" y="6691853"/>
            <a:ext cx="237978" cy="130058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5714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89A08E03-7C29-481B-8093-4D2DA1CDFD59}" type="slidenum">
              <a:rPr kumimoji="0" lang="en-US" altLang="ko-KR" sz="800" kern="120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pPr marL="0" marR="0" indent="0" algn="ctr" defTabSz="957143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1" lang="ko-KR" altLang="en-US" sz="13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7021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Interf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2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52987678"/>
              </p:ext>
            </p:extLst>
          </p:nvPr>
        </p:nvGraphicFramePr>
        <p:xfrm>
          <a:off x="43298" y="342900"/>
          <a:ext cx="9807284" cy="261339"/>
        </p:xfrm>
        <a:graphic>
          <a:graphicData uri="http://schemas.openxmlformats.org/drawingml/2006/table">
            <a:tbl>
              <a:tblPr/>
              <a:tblGrid>
                <a:gridCol w="744303"/>
                <a:gridCol w="2005159"/>
                <a:gridCol w="720080"/>
                <a:gridCol w="1836204"/>
                <a:gridCol w="936104"/>
                <a:gridCol w="3565434"/>
              </a:tblGrid>
              <a:tr h="2613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0" marR="0" marT="35404" marB="35404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5404" marB="35404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코드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5404" marB="35404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5404" marB="35404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5404" marB="35404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5404" marB="35404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43"/>
          <p:cNvSpPr>
            <a:spLocks noChangeArrowheads="1"/>
          </p:cNvSpPr>
          <p:nvPr userDrawn="1"/>
        </p:nvSpPr>
        <p:spPr bwMode="auto">
          <a:xfrm>
            <a:off x="7862319" y="648022"/>
            <a:ext cx="1996576" cy="584131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6008" tIns="43004" rIns="86008" bIns="43004" anchor="ctr"/>
          <a:lstStyle/>
          <a:p>
            <a:pPr algn="ctr" defTabSz="797370">
              <a:spcBef>
                <a:spcPct val="50000"/>
              </a:spcBef>
              <a:defRPr/>
            </a:pPr>
            <a:endParaRPr lang="ko-KR" altLang="ko-KR" sz="900" b="1" dirty="0">
              <a:latin typeface="Trebuchet MS" pitchFamily="34" charset="0"/>
              <a:ea typeface="돋움" pitchFamily="50" charset="-127"/>
            </a:endParaRPr>
          </a:p>
        </p:txBody>
      </p:sp>
      <p:graphicFrame>
        <p:nvGraphicFramePr>
          <p:cNvPr id="12" name="Group 4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31894172"/>
              </p:ext>
            </p:extLst>
          </p:nvPr>
        </p:nvGraphicFramePr>
        <p:xfrm>
          <a:off x="7869141" y="651308"/>
          <a:ext cx="1980403" cy="222128"/>
        </p:xfrm>
        <a:graphic>
          <a:graphicData uri="http://schemas.openxmlformats.org/drawingml/2006/table">
            <a:tbl>
              <a:tblPr/>
              <a:tblGrid>
                <a:gridCol w="1980403"/>
              </a:tblGrid>
              <a:tr h="19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 설명</a:t>
                      </a:r>
                    </a:p>
                  </a:txBody>
                  <a:tcPr marL="86755" marR="86755" marT="42484" marB="42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4" name="Text Box 84"/>
          <p:cNvSpPr txBox="1">
            <a:spLocks noChangeArrowheads="1"/>
          </p:cNvSpPr>
          <p:nvPr userDrawn="1"/>
        </p:nvSpPr>
        <p:spPr bwMode="auto">
          <a:xfrm>
            <a:off x="8018162" y="1046306"/>
            <a:ext cx="1756180" cy="21242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84654" tIns="44020" rIns="84654" bIns="44020">
            <a:spAutoFit/>
          </a:bodyPr>
          <a:lstStyle/>
          <a:p>
            <a:pPr marL="322532" indent="-322532" defTabSz="797370">
              <a:spcBef>
                <a:spcPct val="50000"/>
              </a:spcBef>
              <a:defRPr/>
            </a:pPr>
            <a:endParaRPr lang="ko-KR" altLang="ko-KR" sz="800" b="1" dirty="0">
              <a:latin typeface="Trebuchet MS" pitchFamily="34" charset="0"/>
            </a:endParaRPr>
          </a:p>
        </p:txBody>
      </p:sp>
      <p:sp>
        <p:nvSpPr>
          <p:cNvPr id="15" name="Rectangle 91"/>
          <p:cNvSpPr>
            <a:spLocks noChangeArrowheads="1"/>
          </p:cNvSpPr>
          <p:nvPr userDrawn="1"/>
        </p:nvSpPr>
        <p:spPr bwMode="auto">
          <a:xfrm>
            <a:off x="44995" y="648023"/>
            <a:ext cx="7768968" cy="584131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86008" tIns="43004" rIns="86008" bIns="43004" anchor="ctr"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647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</p:sldLayoutIdLst>
  <p:timing>
    <p:tnLst>
      <p:par>
        <p:cTn id="1" dur="indefinite" restart="never" nodeType="tmRoot"/>
      </p:par>
    </p:tnLst>
  </p:timing>
  <p:txStyles>
    <p:titleStyle>
      <a:lvl1pPr algn="ctr" defTabSz="955650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55650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955650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955650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955650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29798" algn="ctr" defTabSz="956598" rtl="0" fontAlgn="base" latinLnBrk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859596" algn="ctr" defTabSz="956598" rtl="0" fontAlgn="base" latinLnBrk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289393" algn="ctr" defTabSz="956598" rtl="0" fontAlgn="base" latinLnBrk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719191" algn="ctr" defTabSz="956598" rtl="0" fontAlgn="base" latinLnBrk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56876" indent="-356876" algn="l" defTabSz="95565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400">
          <a:solidFill>
            <a:schemeClr val="tx1"/>
          </a:solidFill>
          <a:latin typeface="+mn-lt"/>
          <a:ea typeface="+mn-ea"/>
          <a:cs typeface="+mn-cs"/>
        </a:defRPr>
      </a:lvl1pPr>
      <a:lvl2pPr marL="776465" indent="-297148" algn="l" defTabSz="95565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900">
          <a:solidFill>
            <a:schemeClr val="tx1"/>
          </a:solidFill>
          <a:latin typeface="+mn-lt"/>
          <a:ea typeface="+mn-ea"/>
        </a:defRPr>
      </a:lvl2pPr>
      <a:lvl3pPr marL="1196056" indent="-238912" algn="l" defTabSz="95565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n-lt"/>
          <a:ea typeface="+mn-ea"/>
        </a:defRPr>
      </a:lvl3pPr>
      <a:lvl4pPr marL="1673880" indent="-237420" algn="l" defTabSz="95565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153198" indent="-237420" algn="l" defTabSz="955650" rtl="0" eaLnBrk="0" fontAlgn="base" latinLnBrk="1" hangingPunct="0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5pPr>
      <a:lvl6pPr marL="2583264" indent="-238776" algn="l" defTabSz="956598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6pPr>
      <a:lvl7pPr marL="3013062" indent="-238776" algn="l" defTabSz="956598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7pPr>
      <a:lvl8pPr marL="3442860" indent="-238776" algn="l" defTabSz="956598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8pPr>
      <a:lvl9pPr marL="3872658" indent="-238776" algn="l" defTabSz="956598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5959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9798" algn="l" defTabSz="85959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96" algn="l" defTabSz="85959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89393" algn="l" defTabSz="85959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9191" algn="l" defTabSz="85959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990" algn="l" defTabSz="85959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78787" algn="l" defTabSz="85959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584" algn="l" defTabSz="85959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38381" algn="l" defTabSz="85959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7.png"/><Relationship Id="rId117" Type="http://schemas.openxmlformats.org/officeDocument/2006/relationships/image" Target="../media/image138.png"/><Relationship Id="rId21" Type="http://schemas.openxmlformats.org/officeDocument/2006/relationships/image" Target="../media/image42.png"/><Relationship Id="rId42" Type="http://schemas.openxmlformats.org/officeDocument/2006/relationships/image" Target="../media/image63.png"/><Relationship Id="rId47" Type="http://schemas.openxmlformats.org/officeDocument/2006/relationships/image" Target="../media/image68.png"/><Relationship Id="rId63" Type="http://schemas.openxmlformats.org/officeDocument/2006/relationships/image" Target="../media/image84.png"/><Relationship Id="rId68" Type="http://schemas.openxmlformats.org/officeDocument/2006/relationships/image" Target="../media/image89.png"/><Relationship Id="rId84" Type="http://schemas.openxmlformats.org/officeDocument/2006/relationships/image" Target="../media/image105.png"/><Relationship Id="rId89" Type="http://schemas.openxmlformats.org/officeDocument/2006/relationships/image" Target="../media/image110.gif"/><Relationship Id="rId112" Type="http://schemas.openxmlformats.org/officeDocument/2006/relationships/image" Target="../media/image133.png"/><Relationship Id="rId16" Type="http://schemas.openxmlformats.org/officeDocument/2006/relationships/image" Target="../media/image37.png"/><Relationship Id="rId107" Type="http://schemas.openxmlformats.org/officeDocument/2006/relationships/image" Target="../media/image128.gif"/><Relationship Id="rId11" Type="http://schemas.openxmlformats.org/officeDocument/2006/relationships/image" Target="../media/image32.png"/><Relationship Id="rId32" Type="http://schemas.openxmlformats.org/officeDocument/2006/relationships/image" Target="../media/image53.png"/><Relationship Id="rId37" Type="http://schemas.openxmlformats.org/officeDocument/2006/relationships/image" Target="../media/image58.png"/><Relationship Id="rId53" Type="http://schemas.openxmlformats.org/officeDocument/2006/relationships/image" Target="../media/image74.png"/><Relationship Id="rId58" Type="http://schemas.openxmlformats.org/officeDocument/2006/relationships/image" Target="../media/image79.png"/><Relationship Id="rId74" Type="http://schemas.openxmlformats.org/officeDocument/2006/relationships/image" Target="../media/image95.png"/><Relationship Id="rId79" Type="http://schemas.openxmlformats.org/officeDocument/2006/relationships/image" Target="../media/image100.png"/><Relationship Id="rId102" Type="http://schemas.openxmlformats.org/officeDocument/2006/relationships/image" Target="../media/image123.gif"/><Relationship Id="rId5" Type="http://schemas.openxmlformats.org/officeDocument/2006/relationships/image" Target="../media/image26.png"/><Relationship Id="rId61" Type="http://schemas.openxmlformats.org/officeDocument/2006/relationships/image" Target="../media/image82.png"/><Relationship Id="rId82" Type="http://schemas.openxmlformats.org/officeDocument/2006/relationships/image" Target="../media/image103.png"/><Relationship Id="rId90" Type="http://schemas.openxmlformats.org/officeDocument/2006/relationships/image" Target="../media/image111.gif"/><Relationship Id="rId95" Type="http://schemas.openxmlformats.org/officeDocument/2006/relationships/image" Target="../media/image116.gif"/><Relationship Id="rId19" Type="http://schemas.openxmlformats.org/officeDocument/2006/relationships/image" Target="../media/image4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Relationship Id="rId35" Type="http://schemas.openxmlformats.org/officeDocument/2006/relationships/image" Target="../media/image56.png"/><Relationship Id="rId43" Type="http://schemas.openxmlformats.org/officeDocument/2006/relationships/image" Target="../media/image64.png"/><Relationship Id="rId48" Type="http://schemas.openxmlformats.org/officeDocument/2006/relationships/image" Target="../media/image69.png"/><Relationship Id="rId56" Type="http://schemas.openxmlformats.org/officeDocument/2006/relationships/image" Target="../media/image77.png"/><Relationship Id="rId64" Type="http://schemas.openxmlformats.org/officeDocument/2006/relationships/image" Target="../media/image85.png"/><Relationship Id="rId69" Type="http://schemas.openxmlformats.org/officeDocument/2006/relationships/image" Target="../media/image90.png"/><Relationship Id="rId77" Type="http://schemas.openxmlformats.org/officeDocument/2006/relationships/image" Target="../media/image98.png"/><Relationship Id="rId100" Type="http://schemas.openxmlformats.org/officeDocument/2006/relationships/image" Target="../media/image121.gif"/><Relationship Id="rId105" Type="http://schemas.openxmlformats.org/officeDocument/2006/relationships/image" Target="../media/image126.gif"/><Relationship Id="rId113" Type="http://schemas.openxmlformats.org/officeDocument/2006/relationships/image" Target="../media/image134.png"/><Relationship Id="rId118" Type="http://schemas.openxmlformats.org/officeDocument/2006/relationships/image" Target="../media/image139.png"/><Relationship Id="rId8" Type="http://schemas.openxmlformats.org/officeDocument/2006/relationships/image" Target="../media/image29.png"/><Relationship Id="rId51" Type="http://schemas.openxmlformats.org/officeDocument/2006/relationships/image" Target="../media/image72.png"/><Relationship Id="rId72" Type="http://schemas.openxmlformats.org/officeDocument/2006/relationships/image" Target="../media/image93.png"/><Relationship Id="rId80" Type="http://schemas.openxmlformats.org/officeDocument/2006/relationships/image" Target="../media/image101.png"/><Relationship Id="rId85" Type="http://schemas.openxmlformats.org/officeDocument/2006/relationships/image" Target="../media/image106.png"/><Relationship Id="rId93" Type="http://schemas.openxmlformats.org/officeDocument/2006/relationships/image" Target="../media/image114.gif"/><Relationship Id="rId98" Type="http://schemas.openxmlformats.org/officeDocument/2006/relationships/image" Target="../media/image119.gif"/><Relationship Id="rId121" Type="http://schemas.openxmlformats.org/officeDocument/2006/relationships/image" Target="../media/image142.png"/><Relationship Id="rId3" Type="http://schemas.openxmlformats.org/officeDocument/2006/relationships/image" Target="../media/image24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33" Type="http://schemas.openxmlformats.org/officeDocument/2006/relationships/image" Target="../media/image54.png"/><Relationship Id="rId38" Type="http://schemas.openxmlformats.org/officeDocument/2006/relationships/image" Target="../media/image59.png"/><Relationship Id="rId46" Type="http://schemas.openxmlformats.org/officeDocument/2006/relationships/image" Target="../media/image67.png"/><Relationship Id="rId59" Type="http://schemas.openxmlformats.org/officeDocument/2006/relationships/image" Target="../media/image80.png"/><Relationship Id="rId67" Type="http://schemas.openxmlformats.org/officeDocument/2006/relationships/image" Target="../media/image88.png"/><Relationship Id="rId103" Type="http://schemas.openxmlformats.org/officeDocument/2006/relationships/image" Target="../media/image124.gif"/><Relationship Id="rId108" Type="http://schemas.openxmlformats.org/officeDocument/2006/relationships/image" Target="../media/image129.gif"/><Relationship Id="rId116" Type="http://schemas.openxmlformats.org/officeDocument/2006/relationships/image" Target="../media/image137.png"/><Relationship Id="rId20" Type="http://schemas.openxmlformats.org/officeDocument/2006/relationships/image" Target="../media/image41.png"/><Relationship Id="rId41" Type="http://schemas.openxmlformats.org/officeDocument/2006/relationships/image" Target="../media/image62.png"/><Relationship Id="rId54" Type="http://schemas.openxmlformats.org/officeDocument/2006/relationships/image" Target="../media/image75.png"/><Relationship Id="rId62" Type="http://schemas.openxmlformats.org/officeDocument/2006/relationships/image" Target="../media/image83.png"/><Relationship Id="rId70" Type="http://schemas.openxmlformats.org/officeDocument/2006/relationships/image" Target="../media/image91.png"/><Relationship Id="rId75" Type="http://schemas.openxmlformats.org/officeDocument/2006/relationships/image" Target="../media/image96.png"/><Relationship Id="rId83" Type="http://schemas.openxmlformats.org/officeDocument/2006/relationships/image" Target="../media/image104.png"/><Relationship Id="rId88" Type="http://schemas.openxmlformats.org/officeDocument/2006/relationships/image" Target="../media/image109.gif"/><Relationship Id="rId91" Type="http://schemas.openxmlformats.org/officeDocument/2006/relationships/image" Target="../media/image112.gif"/><Relationship Id="rId96" Type="http://schemas.openxmlformats.org/officeDocument/2006/relationships/image" Target="../media/image117.gif"/><Relationship Id="rId111" Type="http://schemas.openxmlformats.org/officeDocument/2006/relationships/image" Target="../media/image1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36" Type="http://schemas.openxmlformats.org/officeDocument/2006/relationships/image" Target="../media/image57.png"/><Relationship Id="rId49" Type="http://schemas.openxmlformats.org/officeDocument/2006/relationships/image" Target="../media/image70.png"/><Relationship Id="rId57" Type="http://schemas.openxmlformats.org/officeDocument/2006/relationships/image" Target="../media/image78.png"/><Relationship Id="rId106" Type="http://schemas.openxmlformats.org/officeDocument/2006/relationships/image" Target="../media/image127.gif"/><Relationship Id="rId114" Type="http://schemas.openxmlformats.org/officeDocument/2006/relationships/image" Target="../media/image135.png"/><Relationship Id="rId119" Type="http://schemas.openxmlformats.org/officeDocument/2006/relationships/image" Target="../media/image140.png"/><Relationship Id="rId10" Type="http://schemas.openxmlformats.org/officeDocument/2006/relationships/image" Target="../media/image31.png"/><Relationship Id="rId31" Type="http://schemas.openxmlformats.org/officeDocument/2006/relationships/image" Target="../media/image52.png"/><Relationship Id="rId44" Type="http://schemas.openxmlformats.org/officeDocument/2006/relationships/image" Target="../media/image65.png"/><Relationship Id="rId52" Type="http://schemas.openxmlformats.org/officeDocument/2006/relationships/image" Target="../media/image73.png"/><Relationship Id="rId60" Type="http://schemas.openxmlformats.org/officeDocument/2006/relationships/image" Target="../media/image81.png"/><Relationship Id="rId65" Type="http://schemas.openxmlformats.org/officeDocument/2006/relationships/image" Target="../media/image86.png"/><Relationship Id="rId73" Type="http://schemas.openxmlformats.org/officeDocument/2006/relationships/image" Target="../media/image94.png"/><Relationship Id="rId78" Type="http://schemas.openxmlformats.org/officeDocument/2006/relationships/image" Target="../media/image99.png"/><Relationship Id="rId81" Type="http://schemas.openxmlformats.org/officeDocument/2006/relationships/image" Target="../media/image102.png"/><Relationship Id="rId86" Type="http://schemas.openxmlformats.org/officeDocument/2006/relationships/image" Target="../media/image107.png"/><Relationship Id="rId94" Type="http://schemas.openxmlformats.org/officeDocument/2006/relationships/image" Target="../media/image115.gif"/><Relationship Id="rId99" Type="http://schemas.openxmlformats.org/officeDocument/2006/relationships/image" Target="../media/image120.gif"/><Relationship Id="rId101" Type="http://schemas.openxmlformats.org/officeDocument/2006/relationships/image" Target="../media/image122.gif"/><Relationship Id="rId122" Type="http://schemas.openxmlformats.org/officeDocument/2006/relationships/image" Target="../media/image143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9" Type="http://schemas.openxmlformats.org/officeDocument/2006/relationships/image" Target="../media/image60.png"/><Relationship Id="rId109" Type="http://schemas.openxmlformats.org/officeDocument/2006/relationships/image" Target="../media/image130.png"/><Relationship Id="rId34" Type="http://schemas.openxmlformats.org/officeDocument/2006/relationships/image" Target="../media/image55.png"/><Relationship Id="rId50" Type="http://schemas.openxmlformats.org/officeDocument/2006/relationships/image" Target="../media/image71.png"/><Relationship Id="rId55" Type="http://schemas.openxmlformats.org/officeDocument/2006/relationships/image" Target="../media/image76.png"/><Relationship Id="rId76" Type="http://schemas.openxmlformats.org/officeDocument/2006/relationships/image" Target="../media/image97.png"/><Relationship Id="rId97" Type="http://schemas.openxmlformats.org/officeDocument/2006/relationships/image" Target="../media/image118.gif"/><Relationship Id="rId104" Type="http://schemas.openxmlformats.org/officeDocument/2006/relationships/image" Target="../media/image125.gif"/><Relationship Id="rId120" Type="http://schemas.openxmlformats.org/officeDocument/2006/relationships/image" Target="../media/image141.png"/><Relationship Id="rId7" Type="http://schemas.openxmlformats.org/officeDocument/2006/relationships/image" Target="../media/image28.png"/><Relationship Id="rId71" Type="http://schemas.openxmlformats.org/officeDocument/2006/relationships/image" Target="../media/image92.png"/><Relationship Id="rId92" Type="http://schemas.openxmlformats.org/officeDocument/2006/relationships/image" Target="../media/image113.png"/><Relationship Id="rId2" Type="http://schemas.openxmlformats.org/officeDocument/2006/relationships/image" Target="../media/image23.png"/><Relationship Id="rId29" Type="http://schemas.openxmlformats.org/officeDocument/2006/relationships/image" Target="../media/image50.png"/><Relationship Id="rId24" Type="http://schemas.openxmlformats.org/officeDocument/2006/relationships/image" Target="../media/image45.png"/><Relationship Id="rId40" Type="http://schemas.openxmlformats.org/officeDocument/2006/relationships/image" Target="../media/image61.png"/><Relationship Id="rId45" Type="http://schemas.openxmlformats.org/officeDocument/2006/relationships/image" Target="../media/image66.png"/><Relationship Id="rId66" Type="http://schemas.openxmlformats.org/officeDocument/2006/relationships/image" Target="../media/image87.png"/><Relationship Id="rId87" Type="http://schemas.openxmlformats.org/officeDocument/2006/relationships/image" Target="../media/image108.png"/><Relationship Id="rId110" Type="http://schemas.openxmlformats.org/officeDocument/2006/relationships/image" Target="../media/image131.png"/><Relationship Id="rId115" Type="http://schemas.openxmlformats.org/officeDocument/2006/relationships/image" Target="../media/image1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6"/>
          <p:cNvSpPr txBox="1">
            <a:spLocks noChangeArrowheads="1"/>
          </p:cNvSpPr>
          <p:nvPr/>
        </p:nvSpPr>
        <p:spPr bwMode="auto">
          <a:xfrm>
            <a:off x="0" y="1736812"/>
            <a:ext cx="9900828" cy="109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6496" tIns="0" rIns="67858" bIns="0">
            <a:spAutoFit/>
          </a:bodyPr>
          <a:lstStyle/>
          <a:p>
            <a:pPr lvl="1" algn="ctr" defTabSz="956991">
              <a:spcBef>
                <a:spcPct val="20000"/>
              </a:spcBef>
              <a:buSzPct val="90000"/>
            </a:pPr>
            <a:r>
              <a:rPr lang="ko-KR" altLang="en-US" sz="4000" b="1" dirty="0" smtClean="0"/>
              <a:t>한국자산신탁 화면설계</a:t>
            </a:r>
            <a:endParaRPr lang="en-US" altLang="ko-KR" sz="4000" b="1" dirty="0" smtClean="0"/>
          </a:p>
          <a:p>
            <a:pPr lvl="1" algn="ctr" defTabSz="956991">
              <a:spcBef>
                <a:spcPct val="20000"/>
              </a:spcBef>
              <a:buSzPct val="90000"/>
            </a:pPr>
            <a:r>
              <a:rPr lang="en-US" altLang="ko-KR" sz="2600" b="1" dirty="0" smtClean="0"/>
              <a:t>(</a:t>
            </a:r>
            <a:r>
              <a:rPr lang="en-US" altLang="ko-KR" sz="2600" b="1" dirty="0">
                <a:solidFill>
                  <a:srgbClr val="0070C0"/>
                </a:solidFill>
              </a:rPr>
              <a:t>K</a:t>
            </a:r>
            <a:r>
              <a:rPr lang="en-US" altLang="ko-KR" sz="2600" b="1" dirty="0"/>
              <a:t>orea </a:t>
            </a:r>
            <a:r>
              <a:rPr lang="en-US" altLang="ko-KR" sz="2600" b="1" dirty="0">
                <a:solidFill>
                  <a:srgbClr val="0070C0"/>
                </a:solidFill>
              </a:rPr>
              <a:t>A</a:t>
            </a:r>
            <a:r>
              <a:rPr lang="en-US" altLang="ko-KR" sz="2600" b="1" dirty="0"/>
              <a:t>sset </a:t>
            </a:r>
            <a:r>
              <a:rPr lang="en-US" altLang="ko-KR" sz="2600" b="1" dirty="0">
                <a:solidFill>
                  <a:srgbClr val="0070C0"/>
                </a:solidFill>
              </a:rPr>
              <a:t>i</a:t>
            </a:r>
            <a:r>
              <a:rPr lang="en-US" altLang="ko-KR" sz="2600" b="1" dirty="0"/>
              <a:t>n </a:t>
            </a:r>
            <a:r>
              <a:rPr lang="en-US" altLang="ko-KR" sz="2600" b="1" dirty="0">
                <a:solidFill>
                  <a:srgbClr val="0070C0"/>
                </a:solidFill>
              </a:rPr>
              <a:t>T</a:t>
            </a:r>
            <a:r>
              <a:rPr lang="en-US" altLang="ko-KR" sz="2600" b="1" dirty="0"/>
              <a:t>rust</a:t>
            </a:r>
            <a:r>
              <a:rPr lang="en-US" altLang="ko-KR" sz="2600" b="1" dirty="0" smtClean="0"/>
              <a:t>)</a:t>
            </a:r>
            <a:endParaRPr lang="en-US" altLang="ko-KR" sz="2600" b="1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0" y="2960948"/>
            <a:ext cx="99008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6496" tIns="0" rIns="67858" bIns="0">
            <a:spAutoFit/>
          </a:bodyPr>
          <a:lstStyle/>
          <a:p>
            <a:pPr lvl="1" algn="ctr" defTabSz="956991">
              <a:spcBef>
                <a:spcPct val="20000"/>
              </a:spcBef>
              <a:buSzPct val="90000"/>
            </a:pPr>
            <a:r>
              <a:rPr lang="ko-KR" altLang="en-US" sz="2600" b="1" dirty="0" smtClean="0"/>
              <a:t>회계자금</a:t>
            </a:r>
            <a:endParaRPr lang="en-US" altLang="ko-KR" sz="2600" b="1" dirty="0"/>
          </a:p>
        </p:txBody>
      </p:sp>
    </p:spTree>
    <p:extLst>
      <p:ext uri="{BB962C8B-B14F-4D97-AF65-F5344CB8AC3E}">
        <p14:creationId xmlns:p14="http://schemas.microsoft.com/office/powerpoint/2010/main" val="221018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2"/>
    </mc:Choice>
    <mc:Fallback xmlns="">
      <p:transition spd="slow" advTm="225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2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endParaRPr lang="en-US" altLang="ko-KR" sz="800" dirty="0">
              <a:latin typeface="Arial Narrow" pitchFamily="34" charset="0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791776" y="347682"/>
            <a:ext cx="2004764" cy="26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 smtClean="0"/>
              <a:t>보고서산식</a:t>
            </a:r>
          </a:p>
        </p:txBody>
      </p:sp>
      <p:sp>
        <p:nvSpPr>
          <p:cNvPr id="154" name="직사각형 153"/>
          <p:cNvSpPr/>
          <p:nvPr/>
        </p:nvSpPr>
        <p:spPr bwMode="auto">
          <a:xfrm>
            <a:off x="3512840" y="347682"/>
            <a:ext cx="1836400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코드</a:t>
            </a:r>
            <a:r>
              <a:rPr lang="en-US" altLang="ko-KR" sz="900" b="1" dirty="0" smtClean="0"/>
              <a:t>/</a:t>
            </a:r>
            <a:r>
              <a:rPr lang="ko-KR" altLang="en-US" sz="900" b="1" dirty="0" smtClean="0"/>
              <a:t>프로그램 코드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155" name="직사각형 154"/>
          <p:cNvSpPr/>
          <p:nvPr/>
        </p:nvSpPr>
        <p:spPr bwMode="auto">
          <a:xfrm>
            <a:off x="6288971" y="349905"/>
            <a:ext cx="3551208" cy="2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기능 요약 설명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81" name="직사각형 80"/>
          <p:cNvSpPr/>
          <p:nvPr/>
        </p:nvSpPr>
        <p:spPr bwMode="auto">
          <a:xfrm>
            <a:off x="80953" y="690224"/>
            <a:ext cx="7695478" cy="236263"/>
          </a:xfrm>
          <a:prstGeom prst="rect">
            <a:avLst/>
          </a:prstGeom>
          <a:solidFill>
            <a:srgbClr val="F8F0CC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1017588" latinLnBrk="1"/>
            <a:r>
              <a:rPr lang="ko-KR" altLang="en-US" sz="1000" b="1" dirty="0" smtClean="0"/>
              <a:t>◈ 보고서 산식</a:t>
            </a:r>
            <a:endParaRPr lang="ko-KR" altLang="en-US" sz="1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 bwMode="auto">
          <a:xfrm>
            <a:off x="7229308" y="724716"/>
            <a:ext cx="523695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저장</a:t>
            </a: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6645188" y="724716"/>
            <a:ext cx="523695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조회</a:t>
            </a:r>
          </a:p>
        </p:txBody>
      </p:sp>
      <p:sp>
        <p:nvSpPr>
          <p:cNvPr id="142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713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defTabSz="957143" latinLnBrk="1"/>
            <a:r>
              <a:rPr lang="ko-KR" altLang="en-US" sz="800" dirty="0"/>
              <a:t>상단 단건 입력 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중앙 추가 기능 버튼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왼쪽 </a:t>
            </a:r>
            <a:r>
              <a:rPr lang="ko-KR" altLang="en-US" sz="800" dirty="0"/>
              <a:t>트리 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가운데 </a:t>
            </a:r>
            <a:r>
              <a:rPr lang="ko-KR" altLang="en-US" sz="800" dirty="0"/>
              <a:t>입력 그리드</a:t>
            </a:r>
            <a:r>
              <a:rPr lang="en-US" altLang="ko-KR" sz="800" dirty="0"/>
              <a:t> 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오른쪽 </a:t>
            </a:r>
            <a:r>
              <a:rPr lang="ko-KR" altLang="en-US" sz="800" dirty="0"/>
              <a:t>입력 그리드</a:t>
            </a:r>
            <a:endParaRPr lang="ko-KR" altLang="en-US" sz="900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"/>
          <a:stretch/>
        </p:blipFill>
        <p:spPr bwMode="auto">
          <a:xfrm>
            <a:off x="80953" y="931602"/>
            <a:ext cx="7680359" cy="3456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208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2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endParaRPr lang="en-US" altLang="ko-KR" sz="800" dirty="0">
              <a:latin typeface="Arial Narrow" pitchFamily="34" charset="0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791776" y="347682"/>
            <a:ext cx="2004764" cy="26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 smtClean="0"/>
              <a:t>합계잔액시산표</a:t>
            </a:r>
          </a:p>
        </p:txBody>
      </p:sp>
      <p:sp>
        <p:nvSpPr>
          <p:cNvPr id="154" name="직사각형 153"/>
          <p:cNvSpPr/>
          <p:nvPr/>
        </p:nvSpPr>
        <p:spPr bwMode="auto">
          <a:xfrm>
            <a:off x="3512840" y="347682"/>
            <a:ext cx="1836400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코드</a:t>
            </a:r>
            <a:r>
              <a:rPr lang="en-US" altLang="ko-KR" sz="900" b="1" dirty="0" smtClean="0"/>
              <a:t>/</a:t>
            </a:r>
            <a:r>
              <a:rPr lang="ko-KR" altLang="en-US" sz="900" b="1" dirty="0" smtClean="0"/>
              <a:t>프로그램 코드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155" name="직사각형 154"/>
          <p:cNvSpPr/>
          <p:nvPr/>
        </p:nvSpPr>
        <p:spPr bwMode="auto">
          <a:xfrm>
            <a:off x="6288971" y="349905"/>
            <a:ext cx="3551208" cy="2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기능 요약 설명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81" name="직사각형 80"/>
          <p:cNvSpPr/>
          <p:nvPr/>
        </p:nvSpPr>
        <p:spPr bwMode="auto">
          <a:xfrm>
            <a:off x="80953" y="690224"/>
            <a:ext cx="7695478" cy="236263"/>
          </a:xfrm>
          <a:prstGeom prst="rect">
            <a:avLst/>
          </a:prstGeom>
          <a:solidFill>
            <a:srgbClr val="F8F0CC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1017588" latinLnBrk="1"/>
            <a:r>
              <a:rPr lang="ko-KR" altLang="en-US" sz="1000" b="1" dirty="0" smtClean="0"/>
              <a:t>◈ 합계잔액시산표</a:t>
            </a:r>
            <a:endParaRPr lang="ko-KR" altLang="en-US" sz="1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7201613" y="724716"/>
            <a:ext cx="523695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조회</a:t>
            </a:r>
          </a:p>
        </p:txBody>
      </p:sp>
      <p:sp>
        <p:nvSpPr>
          <p:cNvPr id="142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482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defTabSz="957143" latinLnBrk="1"/>
            <a:r>
              <a:rPr lang="ko-KR" altLang="en-US" sz="800" dirty="0"/>
              <a:t>상단 </a:t>
            </a:r>
            <a:r>
              <a:rPr lang="ko-KR" altLang="en-US" sz="800" dirty="0" smtClean="0"/>
              <a:t>검색조건 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중앙 추가 기능 버튼</a:t>
            </a:r>
            <a:endParaRPr lang="en-US" altLang="ko-KR" sz="800" dirty="0" smtClean="0"/>
          </a:p>
          <a:p>
            <a:pPr defTabSz="957143" latinLnBrk="1"/>
            <a:r>
              <a:rPr lang="ko-KR" altLang="en-US" sz="900" b="1" dirty="0" smtClean="0"/>
              <a:t>하단 그리드</a:t>
            </a:r>
            <a:endParaRPr lang="ko-KR" altLang="en-US" sz="900" b="1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"/>
          <a:stretch/>
        </p:blipFill>
        <p:spPr bwMode="auto">
          <a:xfrm>
            <a:off x="80953" y="971009"/>
            <a:ext cx="7695478" cy="465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783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2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endParaRPr lang="en-US" altLang="ko-KR" sz="800" dirty="0">
              <a:latin typeface="Arial Narrow" pitchFamily="34" charset="0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791776" y="347682"/>
            <a:ext cx="2004764" cy="26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 smtClean="0"/>
              <a:t>관리코드</a:t>
            </a:r>
          </a:p>
        </p:txBody>
      </p:sp>
      <p:sp>
        <p:nvSpPr>
          <p:cNvPr id="154" name="직사각형 153"/>
          <p:cNvSpPr/>
          <p:nvPr/>
        </p:nvSpPr>
        <p:spPr bwMode="auto">
          <a:xfrm>
            <a:off x="3512840" y="347682"/>
            <a:ext cx="1836400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코드</a:t>
            </a:r>
            <a:r>
              <a:rPr lang="en-US" altLang="ko-KR" sz="900" b="1" dirty="0" smtClean="0"/>
              <a:t>/</a:t>
            </a:r>
            <a:r>
              <a:rPr lang="ko-KR" altLang="en-US" sz="900" b="1" dirty="0" smtClean="0"/>
              <a:t>프로그램 코드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155" name="직사각형 154"/>
          <p:cNvSpPr/>
          <p:nvPr/>
        </p:nvSpPr>
        <p:spPr bwMode="auto">
          <a:xfrm>
            <a:off x="6288971" y="349905"/>
            <a:ext cx="3551208" cy="2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기능 요약 설명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81" name="직사각형 80"/>
          <p:cNvSpPr/>
          <p:nvPr/>
        </p:nvSpPr>
        <p:spPr bwMode="auto">
          <a:xfrm>
            <a:off x="80953" y="690224"/>
            <a:ext cx="7695478" cy="236263"/>
          </a:xfrm>
          <a:prstGeom prst="rect">
            <a:avLst/>
          </a:prstGeom>
          <a:solidFill>
            <a:srgbClr val="F8F0CC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1017588" latinLnBrk="1"/>
            <a:r>
              <a:rPr lang="ko-KR" altLang="en-US" sz="1000" b="1" dirty="0" smtClean="0"/>
              <a:t>◈ 관리코드</a:t>
            </a:r>
            <a:endParaRPr lang="ko-KR" altLang="en-US" sz="1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7201613" y="724716"/>
            <a:ext cx="523695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조회</a:t>
            </a:r>
          </a:p>
        </p:txBody>
      </p:sp>
      <p:sp>
        <p:nvSpPr>
          <p:cNvPr id="142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606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defTabSz="957143" latinLnBrk="1"/>
            <a:r>
              <a:rPr lang="ko-KR" altLang="en-US" sz="800" dirty="0"/>
              <a:t>상단 검색조건 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상단 그리드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중앙 추가기능 버튼</a:t>
            </a:r>
            <a:endParaRPr lang="en-US" altLang="ko-KR" sz="800" dirty="0" smtClean="0"/>
          </a:p>
          <a:p>
            <a:pPr defTabSz="957143" latinLnBrk="1"/>
            <a:r>
              <a:rPr lang="ko-KR" altLang="en-US" sz="900" b="1" dirty="0" smtClean="0"/>
              <a:t>하단 그리드</a:t>
            </a:r>
            <a:endParaRPr lang="ko-KR" altLang="en-US" sz="900" b="1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3"/>
          <a:stretch/>
        </p:blipFill>
        <p:spPr bwMode="auto">
          <a:xfrm>
            <a:off x="80954" y="983772"/>
            <a:ext cx="7695478" cy="435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십자형 11"/>
          <p:cNvSpPr/>
          <p:nvPr/>
        </p:nvSpPr>
        <p:spPr bwMode="auto">
          <a:xfrm rot="2700000">
            <a:off x="1837580" y="1144012"/>
            <a:ext cx="4182224" cy="4182224"/>
          </a:xfrm>
          <a:prstGeom prst="plus">
            <a:avLst>
              <a:gd name="adj" fmla="val 44173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017588" latinLnBrk="1"/>
            <a:r>
              <a:rPr lang="ko-KR" altLang="en-US" sz="1200" b="1" dirty="0" smtClean="0"/>
              <a:t>분양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임대 </a:t>
            </a:r>
            <a:r>
              <a:rPr lang="ko-KR" altLang="en-US" sz="1200" b="1" dirty="0" err="1" smtClean="0"/>
              <a:t>면적별약정등록</a:t>
            </a:r>
            <a:r>
              <a:rPr lang="ko-KR" altLang="en-US" sz="1200" b="1" dirty="0" smtClean="0"/>
              <a:t> 화면과 중복 </a:t>
            </a:r>
            <a:r>
              <a:rPr lang="en-US" altLang="ko-KR" sz="1200" b="1" dirty="0" smtClean="0"/>
              <a:t>(</a:t>
            </a:r>
            <a:r>
              <a:rPr lang="ko-KR" altLang="en-US" sz="1200" b="1" dirty="0" err="1" smtClean="0"/>
              <a:t>퍼블리싱</a:t>
            </a:r>
            <a:r>
              <a:rPr lang="ko-KR" altLang="en-US" sz="1200" b="1" dirty="0" smtClean="0"/>
              <a:t> 제외</a:t>
            </a:r>
            <a:r>
              <a:rPr lang="en-US" altLang="ko-KR" sz="1200" b="1" dirty="0" smtClean="0"/>
              <a:t>)</a:t>
            </a:r>
            <a:endParaRPr lang="ko-KR" alt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291534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2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endParaRPr lang="en-US" altLang="ko-KR" sz="800" dirty="0">
              <a:latin typeface="Arial Narrow" pitchFamily="34" charset="0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791776" y="347682"/>
            <a:ext cx="2004764" cy="26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/>
              <a:t>부가세정보</a:t>
            </a:r>
            <a:endParaRPr lang="ko-KR" altLang="en-US" sz="900" b="1" dirty="0" smtClean="0"/>
          </a:p>
        </p:txBody>
      </p:sp>
      <p:sp>
        <p:nvSpPr>
          <p:cNvPr id="154" name="직사각형 153"/>
          <p:cNvSpPr/>
          <p:nvPr/>
        </p:nvSpPr>
        <p:spPr bwMode="auto">
          <a:xfrm>
            <a:off x="3512840" y="347682"/>
            <a:ext cx="1836400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코드</a:t>
            </a:r>
            <a:r>
              <a:rPr lang="en-US" altLang="ko-KR" sz="900" b="1" dirty="0" smtClean="0"/>
              <a:t>/</a:t>
            </a:r>
            <a:r>
              <a:rPr lang="ko-KR" altLang="en-US" sz="900" b="1" dirty="0" smtClean="0"/>
              <a:t>프로그램 코드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155" name="직사각형 154"/>
          <p:cNvSpPr/>
          <p:nvPr/>
        </p:nvSpPr>
        <p:spPr bwMode="auto">
          <a:xfrm>
            <a:off x="6288971" y="349905"/>
            <a:ext cx="3551208" cy="2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기능 요약 설명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81" name="직사각형 80"/>
          <p:cNvSpPr/>
          <p:nvPr/>
        </p:nvSpPr>
        <p:spPr bwMode="auto">
          <a:xfrm>
            <a:off x="80953" y="690224"/>
            <a:ext cx="7695478" cy="236263"/>
          </a:xfrm>
          <a:prstGeom prst="rect">
            <a:avLst/>
          </a:prstGeom>
          <a:solidFill>
            <a:srgbClr val="F8F0CC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1017588" latinLnBrk="1"/>
            <a:r>
              <a:rPr lang="ko-KR" altLang="en-US" sz="1000" b="1" dirty="0" smtClean="0"/>
              <a:t>◈ 부가세정보</a:t>
            </a:r>
            <a:endParaRPr lang="ko-KR" altLang="en-US" sz="1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7201613" y="724716"/>
            <a:ext cx="523695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조회</a:t>
            </a:r>
          </a:p>
        </p:txBody>
      </p:sp>
      <p:sp>
        <p:nvSpPr>
          <p:cNvPr id="142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590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defTabSz="957143" latinLnBrk="1"/>
            <a:r>
              <a:rPr lang="ko-KR" altLang="en-US" sz="800" dirty="0"/>
              <a:t>상단 </a:t>
            </a:r>
            <a:r>
              <a:rPr lang="ko-KR" altLang="en-US" sz="800" dirty="0" smtClean="0"/>
              <a:t>입력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중앙 좌측 그리드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중간 </a:t>
            </a:r>
            <a:r>
              <a:rPr lang="ko-KR" altLang="en-US" sz="800" dirty="0"/>
              <a:t>검색조건 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하단 </a:t>
            </a:r>
            <a:r>
              <a:rPr lang="ko-KR" altLang="en-US" sz="800" dirty="0"/>
              <a:t>조회 그리드</a:t>
            </a:r>
            <a:endParaRPr lang="ko-KR" altLang="en-US" sz="900" b="1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3"/>
          <a:stretch/>
        </p:blipFill>
        <p:spPr bwMode="auto">
          <a:xfrm>
            <a:off x="75506" y="949466"/>
            <a:ext cx="7695478" cy="3697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모서리가 둥근 직사각형 12"/>
          <p:cNvSpPr/>
          <p:nvPr/>
        </p:nvSpPr>
        <p:spPr bwMode="auto">
          <a:xfrm>
            <a:off x="6625549" y="728700"/>
            <a:ext cx="523695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저</a:t>
            </a:r>
            <a:r>
              <a:rPr lang="ko-KR" altLang="en-US" sz="800" dirty="0"/>
              <a:t>장</a:t>
            </a:r>
            <a:endParaRPr lang="ko-KR" alt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119208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2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endParaRPr lang="en-US" altLang="ko-KR" sz="800" dirty="0">
              <a:latin typeface="Arial Narrow" pitchFamily="34" charset="0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791776" y="347682"/>
            <a:ext cx="2004764" cy="26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/>
              <a:t>부가세정보</a:t>
            </a:r>
            <a:endParaRPr lang="ko-KR" altLang="en-US" sz="900" b="1" dirty="0" smtClean="0"/>
          </a:p>
        </p:txBody>
      </p:sp>
      <p:sp>
        <p:nvSpPr>
          <p:cNvPr id="154" name="직사각형 153"/>
          <p:cNvSpPr/>
          <p:nvPr/>
        </p:nvSpPr>
        <p:spPr bwMode="auto">
          <a:xfrm>
            <a:off x="3512840" y="347682"/>
            <a:ext cx="1836400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코드</a:t>
            </a:r>
            <a:r>
              <a:rPr lang="en-US" altLang="ko-KR" sz="900" b="1" dirty="0" smtClean="0"/>
              <a:t>/</a:t>
            </a:r>
            <a:r>
              <a:rPr lang="ko-KR" altLang="en-US" sz="900" b="1" dirty="0" smtClean="0"/>
              <a:t>프로그램 코드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155" name="직사각형 154"/>
          <p:cNvSpPr/>
          <p:nvPr/>
        </p:nvSpPr>
        <p:spPr bwMode="auto">
          <a:xfrm>
            <a:off x="6288971" y="349905"/>
            <a:ext cx="3551208" cy="2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기능 요약 설명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81" name="직사각형 80"/>
          <p:cNvSpPr/>
          <p:nvPr/>
        </p:nvSpPr>
        <p:spPr bwMode="auto">
          <a:xfrm>
            <a:off x="80953" y="690224"/>
            <a:ext cx="7695478" cy="236263"/>
          </a:xfrm>
          <a:prstGeom prst="rect">
            <a:avLst/>
          </a:prstGeom>
          <a:solidFill>
            <a:srgbClr val="F8F0CC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1017588" latinLnBrk="1"/>
            <a:r>
              <a:rPr lang="ko-KR" altLang="en-US" sz="1000" b="1" dirty="0" smtClean="0"/>
              <a:t>◈ 부가세정보</a:t>
            </a:r>
            <a:endParaRPr lang="ko-KR" altLang="en-US" sz="1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7201613" y="724716"/>
            <a:ext cx="523695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조회</a:t>
            </a:r>
          </a:p>
        </p:txBody>
      </p:sp>
      <p:sp>
        <p:nvSpPr>
          <p:cNvPr id="142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344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defTabSz="957143" latinLnBrk="1"/>
            <a:r>
              <a:rPr lang="ko-KR" altLang="en-US" sz="800" dirty="0" smtClean="0"/>
              <a:t>상단 검색조건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하단 </a:t>
            </a:r>
            <a:r>
              <a:rPr lang="en-US" altLang="ko-KR" sz="800" dirty="0" smtClean="0"/>
              <a:t>PRINT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COMP.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1"/>
          <a:stretch/>
        </p:blipFill>
        <p:spPr bwMode="auto">
          <a:xfrm>
            <a:off x="80953" y="950495"/>
            <a:ext cx="7644355" cy="5263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858923" y="3290076"/>
            <a:ext cx="413953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</a:rPr>
              <a:t>이 부분은 </a:t>
            </a:r>
            <a:r>
              <a:rPr lang="ko-KR" altLang="en-US" sz="1600" b="1" dirty="0" err="1" smtClean="0">
                <a:solidFill>
                  <a:srgbClr val="0070C0"/>
                </a:solidFill>
              </a:rPr>
              <a:t>레포트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 도구 화면으로 </a:t>
            </a:r>
            <a:r>
              <a:rPr lang="ko-KR" altLang="en-US" sz="1600" b="1" dirty="0" err="1" smtClean="0">
                <a:solidFill>
                  <a:srgbClr val="0070C0"/>
                </a:solidFill>
              </a:rPr>
              <a:t>퍼블리싱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 대상 아님 태두리 라인만 잡아두면 됨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05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2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endParaRPr lang="en-US" altLang="ko-KR" sz="800" dirty="0">
              <a:latin typeface="Arial Narrow" pitchFamily="34" charset="0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791776" y="347682"/>
            <a:ext cx="2004764" cy="26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/>
              <a:t>계정코드</a:t>
            </a:r>
            <a:endParaRPr lang="ko-KR" altLang="en-US" sz="900" b="1" dirty="0" smtClean="0"/>
          </a:p>
        </p:txBody>
      </p:sp>
      <p:sp>
        <p:nvSpPr>
          <p:cNvPr id="154" name="직사각형 153"/>
          <p:cNvSpPr/>
          <p:nvPr/>
        </p:nvSpPr>
        <p:spPr bwMode="auto">
          <a:xfrm>
            <a:off x="3512840" y="347682"/>
            <a:ext cx="1836400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코드</a:t>
            </a:r>
            <a:r>
              <a:rPr lang="en-US" altLang="ko-KR" sz="900" b="1" dirty="0" smtClean="0"/>
              <a:t>/</a:t>
            </a:r>
            <a:r>
              <a:rPr lang="ko-KR" altLang="en-US" sz="900" b="1" dirty="0" smtClean="0"/>
              <a:t>프로그램 코드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155" name="직사각형 154"/>
          <p:cNvSpPr/>
          <p:nvPr/>
        </p:nvSpPr>
        <p:spPr bwMode="auto">
          <a:xfrm>
            <a:off x="6288971" y="349905"/>
            <a:ext cx="3551208" cy="2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기능 요약 설명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81" name="직사각형 80"/>
          <p:cNvSpPr/>
          <p:nvPr/>
        </p:nvSpPr>
        <p:spPr bwMode="auto">
          <a:xfrm>
            <a:off x="80953" y="690224"/>
            <a:ext cx="7695478" cy="236263"/>
          </a:xfrm>
          <a:prstGeom prst="rect">
            <a:avLst/>
          </a:prstGeom>
          <a:solidFill>
            <a:srgbClr val="F8F0CC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1017588" latinLnBrk="1"/>
            <a:r>
              <a:rPr lang="ko-KR" altLang="en-US" sz="1000" b="1" dirty="0" smtClean="0"/>
              <a:t>◈ 계정코</a:t>
            </a:r>
            <a:r>
              <a:rPr lang="ko-KR" altLang="en-US" sz="1000" b="1" dirty="0"/>
              <a:t>드</a:t>
            </a:r>
            <a:endParaRPr lang="ko-KR" altLang="en-US" sz="1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6501172" y="724716"/>
            <a:ext cx="523695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조회</a:t>
            </a:r>
          </a:p>
        </p:txBody>
      </p:sp>
      <p:sp>
        <p:nvSpPr>
          <p:cNvPr id="142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344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defTabSz="957143" latinLnBrk="1"/>
            <a:r>
              <a:rPr lang="ko-KR" altLang="en-US" sz="800" dirty="0"/>
              <a:t>상단 단건 </a:t>
            </a:r>
            <a:r>
              <a:rPr lang="ko-KR" altLang="en-US" sz="800" dirty="0" smtClean="0"/>
              <a:t>입력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하단 </a:t>
            </a:r>
            <a:r>
              <a:rPr lang="ko-KR" altLang="en-US" sz="800" dirty="0"/>
              <a:t>멀티 그리드 입력</a:t>
            </a:r>
            <a:endParaRPr lang="en-US" altLang="ko-KR" sz="8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0"/>
          <a:stretch/>
        </p:blipFill>
        <p:spPr bwMode="auto">
          <a:xfrm>
            <a:off x="61948" y="983771"/>
            <a:ext cx="7733488" cy="4681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모서리가 둥근 직사각형 11"/>
          <p:cNvSpPr/>
          <p:nvPr/>
        </p:nvSpPr>
        <p:spPr bwMode="auto">
          <a:xfrm>
            <a:off x="7077236" y="728700"/>
            <a:ext cx="523695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362171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2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endParaRPr lang="en-US" altLang="ko-KR" sz="800" dirty="0">
              <a:latin typeface="Arial Narrow" pitchFamily="34" charset="0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791776" y="347682"/>
            <a:ext cx="2004764" cy="26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 smtClean="0"/>
              <a:t>계정코드 조회</a:t>
            </a:r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팝업</a:t>
            </a:r>
            <a:r>
              <a:rPr lang="en-US" altLang="ko-KR" sz="900" b="1" dirty="0" smtClean="0"/>
              <a:t>)</a:t>
            </a:r>
            <a:endParaRPr lang="ko-KR" altLang="en-US" sz="900" b="1" dirty="0" smtClean="0"/>
          </a:p>
        </p:txBody>
      </p:sp>
      <p:sp>
        <p:nvSpPr>
          <p:cNvPr id="154" name="직사각형 153"/>
          <p:cNvSpPr/>
          <p:nvPr/>
        </p:nvSpPr>
        <p:spPr bwMode="auto">
          <a:xfrm>
            <a:off x="3512840" y="347682"/>
            <a:ext cx="1836400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코드</a:t>
            </a:r>
            <a:r>
              <a:rPr lang="en-US" altLang="ko-KR" sz="900" b="1" dirty="0" smtClean="0"/>
              <a:t>/</a:t>
            </a:r>
            <a:r>
              <a:rPr lang="ko-KR" altLang="en-US" sz="900" b="1" dirty="0" smtClean="0"/>
              <a:t>프로그램 코드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155" name="직사각형 154"/>
          <p:cNvSpPr/>
          <p:nvPr/>
        </p:nvSpPr>
        <p:spPr bwMode="auto">
          <a:xfrm>
            <a:off x="6288971" y="349905"/>
            <a:ext cx="3551208" cy="2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기능 요약 설명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81" name="직사각형 80"/>
          <p:cNvSpPr/>
          <p:nvPr/>
        </p:nvSpPr>
        <p:spPr bwMode="auto">
          <a:xfrm>
            <a:off x="80953" y="690224"/>
            <a:ext cx="7695478" cy="236263"/>
          </a:xfrm>
          <a:prstGeom prst="rect">
            <a:avLst/>
          </a:prstGeom>
          <a:solidFill>
            <a:srgbClr val="F8F0CC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1017588" latinLnBrk="1"/>
            <a:r>
              <a:rPr lang="ko-KR" altLang="en-US" sz="1000" b="1" dirty="0" smtClean="0"/>
              <a:t>◈ </a:t>
            </a:r>
            <a:r>
              <a:rPr lang="ko-KR" altLang="en-US" sz="1000" b="1" dirty="0"/>
              <a:t>계정코드 </a:t>
            </a:r>
            <a:r>
              <a:rPr lang="ko-KR" altLang="en-US" sz="1000" b="1" dirty="0" smtClean="0"/>
              <a:t>조회</a:t>
            </a:r>
            <a:endParaRPr lang="ko-KR" altLang="en-US" sz="1000" b="1" dirty="0"/>
          </a:p>
        </p:txBody>
      </p:sp>
      <p:sp>
        <p:nvSpPr>
          <p:cNvPr id="142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959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defTabSz="957143" latinLnBrk="1"/>
            <a:r>
              <a:rPr lang="ko-KR" altLang="en-US" sz="800" dirty="0" smtClean="0"/>
              <a:t>팝업 윈도우</a:t>
            </a:r>
            <a:endParaRPr lang="en-US" altLang="ko-KR" sz="800" dirty="0" smtClean="0"/>
          </a:p>
          <a:p>
            <a:pPr defTabSz="957143" latinLnBrk="1"/>
            <a:endParaRPr lang="en-US" altLang="ko-KR" sz="800" dirty="0"/>
          </a:p>
          <a:p>
            <a:pPr defTabSz="957143" latinLnBrk="1"/>
            <a:r>
              <a:rPr lang="ko-KR" altLang="en-US" sz="800" dirty="0"/>
              <a:t>상단</a:t>
            </a:r>
            <a:r>
              <a:rPr lang="en-US" altLang="ko-KR" sz="800" dirty="0"/>
              <a:t> </a:t>
            </a:r>
            <a:r>
              <a:rPr lang="ko-KR" altLang="en-US" sz="800" dirty="0"/>
              <a:t>검색조건 </a:t>
            </a:r>
            <a:r>
              <a:rPr lang="en-US" altLang="ko-KR" sz="800" dirty="0"/>
              <a:t>+ </a:t>
            </a:r>
            <a:r>
              <a:rPr lang="ko-KR" altLang="en-US" sz="800" dirty="0" smtClean="0"/>
              <a:t>조회버튼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하단</a:t>
            </a:r>
            <a:r>
              <a:rPr lang="en-US" altLang="ko-KR" sz="800" dirty="0"/>
              <a:t>(</a:t>
            </a:r>
            <a:r>
              <a:rPr lang="ko-KR" altLang="en-US" sz="800" dirty="0"/>
              <a:t>그리드</a:t>
            </a:r>
            <a:r>
              <a:rPr lang="en-US" altLang="ko-KR" sz="800" dirty="0" smtClean="0"/>
              <a:t>)</a:t>
            </a:r>
          </a:p>
          <a:p>
            <a:pPr defTabSz="957143" latinLnBrk="1"/>
            <a:r>
              <a:rPr lang="ko-KR" altLang="en-US" sz="800" dirty="0"/>
              <a:t>하단 버튼</a:t>
            </a:r>
          </a:p>
          <a:p>
            <a:pPr defTabSz="957143" latinLnBrk="1"/>
            <a:endParaRPr lang="ko-KR" altLang="en-US" sz="800" dirty="0"/>
          </a:p>
          <a:p>
            <a:pPr defTabSz="957143" latinLnBrk="1"/>
            <a:endParaRPr lang="en-US" altLang="ko-KR" sz="8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63" y="1078437"/>
            <a:ext cx="2896280" cy="2890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2460" y="5373216"/>
            <a:ext cx="1204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팝</a:t>
            </a:r>
            <a:r>
              <a:rPr lang="ko-KR" altLang="en-US" sz="3000" b="1" dirty="0"/>
              <a:t>업</a:t>
            </a:r>
          </a:p>
        </p:txBody>
      </p:sp>
    </p:spTree>
    <p:extLst>
      <p:ext uri="{BB962C8B-B14F-4D97-AF65-F5344CB8AC3E}">
        <p14:creationId xmlns:p14="http://schemas.microsoft.com/office/powerpoint/2010/main" val="413198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2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endParaRPr lang="en-US" altLang="ko-KR" sz="800" dirty="0">
              <a:latin typeface="Arial Narrow" pitchFamily="34" charset="0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791776" y="347682"/>
            <a:ext cx="2004764" cy="26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 smtClean="0"/>
              <a:t>상계잔액 조회</a:t>
            </a:r>
          </a:p>
        </p:txBody>
      </p:sp>
      <p:sp>
        <p:nvSpPr>
          <p:cNvPr id="154" name="직사각형 153"/>
          <p:cNvSpPr/>
          <p:nvPr/>
        </p:nvSpPr>
        <p:spPr bwMode="auto">
          <a:xfrm>
            <a:off x="3512840" y="347682"/>
            <a:ext cx="1836400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코드</a:t>
            </a:r>
            <a:r>
              <a:rPr lang="en-US" altLang="ko-KR" sz="900" b="1" dirty="0" smtClean="0"/>
              <a:t>/</a:t>
            </a:r>
            <a:r>
              <a:rPr lang="ko-KR" altLang="en-US" sz="900" b="1" dirty="0" smtClean="0"/>
              <a:t>프로그램 코드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155" name="직사각형 154"/>
          <p:cNvSpPr/>
          <p:nvPr/>
        </p:nvSpPr>
        <p:spPr bwMode="auto">
          <a:xfrm>
            <a:off x="6288971" y="349905"/>
            <a:ext cx="3551208" cy="2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기능 요약 설명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81" name="직사각형 80"/>
          <p:cNvSpPr/>
          <p:nvPr/>
        </p:nvSpPr>
        <p:spPr bwMode="auto">
          <a:xfrm>
            <a:off x="80953" y="690224"/>
            <a:ext cx="7695478" cy="236263"/>
          </a:xfrm>
          <a:prstGeom prst="rect">
            <a:avLst/>
          </a:prstGeom>
          <a:solidFill>
            <a:srgbClr val="F8F0CC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1017588" latinLnBrk="1"/>
            <a:r>
              <a:rPr lang="ko-KR" altLang="en-US" sz="1000" b="1" dirty="0" smtClean="0"/>
              <a:t>◈ 상계잔액 조회</a:t>
            </a:r>
            <a:endParaRPr lang="ko-KR" altLang="en-US" sz="1000" b="1" dirty="0"/>
          </a:p>
        </p:txBody>
      </p:sp>
      <p:sp>
        <p:nvSpPr>
          <p:cNvPr id="142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959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defTabSz="957143" latinLnBrk="1"/>
            <a:r>
              <a:rPr lang="ko-KR" altLang="en-US" sz="800" dirty="0" smtClean="0"/>
              <a:t>팝업 윈도우</a:t>
            </a:r>
            <a:endParaRPr lang="en-US" altLang="ko-KR" sz="800" dirty="0" smtClean="0"/>
          </a:p>
          <a:p>
            <a:pPr defTabSz="957143" latinLnBrk="1"/>
            <a:endParaRPr lang="en-US" altLang="ko-KR" sz="800" dirty="0"/>
          </a:p>
          <a:p>
            <a:pPr defTabSz="957143" latinLnBrk="1"/>
            <a:r>
              <a:rPr lang="ko-KR" altLang="en-US" sz="800" dirty="0"/>
              <a:t>상단</a:t>
            </a:r>
            <a:r>
              <a:rPr lang="en-US" altLang="ko-KR" sz="800" dirty="0"/>
              <a:t> </a:t>
            </a:r>
            <a:r>
              <a:rPr lang="ko-KR" altLang="en-US" sz="800" dirty="0"/>
              <a:t>검색조건 </a:t>
            </a:r>
            <a:r>
              <a:rPr lang="en-US" altLang="ko-KR" sz="800" dirty="0"/>
              <a:t>+ </a:t>
            </a:r>
            <a:r>
              <a:rPr lang="ko-KR" altLang="en-US" sz="800" dirty="0" smtClean="0"/>
              <a:t>조회버튼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하단</a:t>
            </a:r>
            <a:r>
              <a:rPr lang="en-US" altLang="ko-KR" sz="800" dirty="0"/>
              <a:t>(</a:t>
            </a:r>
            <a:r>
              <a:rPr lang="ko-KR" altLang="en-US" sz="800" dirty="0"/>
              <a:t>그리드</a:t>
            </a:r>
            <a:r>
              <a:rPr lang="en-US" altLang="ko-KR" sz="800" dirty="0" smtClean="0"/>
              <a:t>)</a:t>
            </a:r>
          </a:p>
          <a:p>
            <a:pPr defTabSz="957143" latinLnBrk="1"/>
            <a:r>
              <a:rPr lang="ko-KR" altLang="en-US" sz="800" dirty="0"/>
              <a:t>하단 버튼</a:t>
            </a:r>
          </a:p>
          <a:p>
            <a:pPr defTabSz="957143" latinLnBrk="1"/>
            <a:endParaRPr lang="ko-KR" altLang="en-US" sz="800" dirty="0"/>
          </a:p>
          <a:p>
            <a:pPr defTabSz="957143" latinLnBrk="1"/>
            <a:endParaRPr lang="en-US" altLang="ko-KR" sz="8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" y="967375"/>
            <a:ext cx="7706618" cy="346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2460" y="5373216"/>
            <a:ext cx="1204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팝</a:t>
            </a:r>
            <a:r>
              <a:rPr lang="ko-KR" altLang="en-US" sz="3000" b="1" dirty="0"/>
              <a:t>업</a:t>
            </a:r>
          </a:p>
        </p:txBody>
      </p:sp>
    </p:spTree>
    <p:extLst>
      <p:ext uri="{BB962C8B-B14F-4D97-AF65-F5344CB8AC3E}">
        <p14:creationId xmlns:p14="http://schemas.microsoft.com/office/powerpoint/2010/main" val="254558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2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endParaRPr lang="en-US" altLang="ko-KR" sz="800" dirty="0">
              <a:latin typeface="Arial Narrow" pitchFamily="34" charset="0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791776" y="347682"/>
            <a:ext cx="2004764" cy="26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 smtClean="0"/>
              <a:t>계정코드</a:t>
            </a:r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멀티</a:t>
            </a:r>
            <a:r>
              <a:rPr lang="en-US" altLang="ko-KR" sz="900" b="1" dirty="0" smtClean="0"/>
              <a:t>)</a:t>
            </a:r>
            <a:r>
              <a:rPr lang="ko-KR" altLang="en-US" sz="900" b="1" dirty="0" smtClean="0"/>
              <a:t>조회</a:t>
            </a:r>
          </a:p>
        </p:txBody>
      </p:sp>
      <p:sp>
        <p:nvSpPr>
          <p:cNvPr id="154" name="직사각형 153"/>
          <p:cNvSpPr/>
          <p:nvPr/>
        </p:nvSpPr>
        <p:spPr bwMode="auto">
          <a:xfrm>
            <a:off x="3512840" y="347682"/>
            <a:ext cx="1836400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코드</a:t>
            </a:r>
            <a:r>
              <a:rPr lang="en-US" altLang="ko-KR" sz="900" b="1" dirty="0" smtClean="0"/>
              <a:t>/</a:t>
            </a:r>
            <a:r>
              <a:rPr lang="ko-KR" altLang="en-US" sz="900" b="1" dirty="0" smtClean="0"/>
              <a:t>프로그램 코드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155" name="직사각형 154"/>
          <p:cNvSpPr/>
          <p:nvPr/>
        </p:nvSpPr>
        <p:spPr bwMode="auto">
          <a:xfrm>
            <a:off x="6288971" y="349905"/>
            <a:ext cx="3551208" cy="2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기능 요약 설명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81" name="직사각형 80"/>
          <p:cNvSpPr/>
          <p:nvPr/>
        </p:nvSpPr>
        <p:spPr bwMode="auto">
          <a:xfrm>
            <a:off x="80953" y="690224"/>
            <a:ext cx="7695478" cy="236263"/>
          </a:xfrm>
          <a:prstGeom prst="rect">
            <a:avLst/>
          </a:prstGeom>
          <a:solidFill>
            <a:srgbClr val="F8F0CC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1017588" latinLnBrk="1"/>
            <a:r>
              <a:rPr lang="ko-KR" altLang="en-US" sz="1000" b="1" dirty="0" smtClean="0"/>
              <a:t>◈ 계정코드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멀티</a:t>
            </a:r>
            <a:r>
              <a:rPr lang="en-US" altLang="ko-KR" sz="1000" b="1" dirty="0" smtClean="0"/>
              <a:t>)</a:t>
            </a:r>
            <a:r>
              <a:rPr lang="ko-KR" altLang="en-US" sz="1000" b="1" dirty="0" smtClean="0"/>
              <a:t>조회</a:t>
            </a:r>
            <a:endParaRPr lang="ko-KR" altLang="en-US" sz="1000" b="1" dirty="0"/>
          </a:p>
        </p:txBody>
      </p:sp>
      <p:sp>
        <p:nvSpPr>
          <p:cNvPr id="142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1206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defTabSz="957143" latinLnBrk="1"/>
            <a:r>
              <a:rPr lang="ko-KR" altLang="en-US" sz="800" dirty="0" smtClean="0"/>
              <a:t>팝업 윈도우</a:t>
            </a:r>
            <a:endParaRPr lang="en-US" altLang="ko-KR" sz="800" dirty="0" smtClean="0"/>
          </a:p>
          <a:p>
            <a:pPr defTabSz="957143" latinLnBrk="1"/>
            <a:endParaRPr lang="en-US" altLang="ko-KR" sz="800" dirty="0"/>
          </a:p>
          <a:p>
            <a:pPr defTabSz="957143" latinLnBrk="1"/>
            <a:r>
              <a:rPr lang="ko-KR" altLang="en-US" sz="800" dirty="0"/>
              <a:t>상단</a:t>
            </a:r>
            <a:r>
              <a:rPr lang="en-US" altLang="ko-KR" sz="800" dirty="0"/>
              <a:t> </a:t>
            </a:r>
            <a:r>
              <a:rPr lang="ko-KR" altLang="en-US" sz="800" dirty="0"/>
              <a:t>검색조건 </a:t>
            </a:r>
            <a:r>
              <a:rPr lang="en-US" altLang="ko-KR" sz="800" dirty="0"/>
              <a:t>+ </a:t>
            </a:r>
            <a:r>
              <a:rPr lang="ko-KR" altLang="en-US" sz="800" dirty="0" smtClean="0"/>
              <a:t>조회버튼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상</a:t>
            </a:r>
            <a:r>
              <a:rPr lang="ko-KR" altLang="en-US" sz="800" dirty="0"/>
              <a:t>단</a:t>
            </a:r>
            <a:r>
              <a:rPr lang="en-US" altLang="ko-KR" sz="800" dirty="0" smtClean="0"/>
              <a:t>(</a:t>
            </a:r>
            <a:r>
              <a:rPr lang="ko-KR" altLang="en-US" sz="800" dirty="0"/>
              <a:t>그리드</a:t>
            </a:r>
            <a:r>
              <a:rPr lang="en-US" altLang="ko-KR" sz="800" dirty="0" smtClean="0"/>
              <a:t>)</a:t>
            </a:r>
          </a:p>
          <a:p>
            <a:pPr defTabSz="957143" latinLnBrk="1"/>
            <a:r>
              <a:rPr lang="ko-KR" altLang="en-US" sz="800" dirty="0" smtClean="0"/>
              <a:t>중앙 추가기능 버튼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하단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그리드</a:t>
            </a:r>
            <a:r>
              <a:rPr lang="en-US" altLang="ko-KR" sz="800" dirty="0" smtClean="0"/>
              <a:t>)</a:t>
            </a:r>
          </a:p>
          <a:p>
            <a:pPr defTabSz="957143" latinLnBrk="1"/>
            <a:r>
              <a:rPr lang="ko-KR" altLang="en-US" sz="800" dirty="0"/>
              <a:t>하단 버튼</a:t>
            </a:r>
          </a:p>
          <a:p>
            <a:pPr defTabSz="957143" latinLnBrk="1"/>
            <a:endParaRPr lang="ko-KR" altLang="en-US" sz="800" dirty="0"/>
          </a:p>
          <a:p>
            <a:pPr defTabSz="957143" latinLnBrk="1"/>
            <a:endParaRPr lang="en-US" altLang="ko-KR" sz="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2460" y="5373216"/>
            <a:ext cx="1204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팝</a:t>
            </a:r>
            <a:r>
              <a:rPr lang="ko-KR" altLang="en-US" sz="3000" b="1" dirty="0"/>
              <a:t>업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92" y="992155"/>
            <a:ext cx="3297731" cy="3453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663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2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endParaRPr lang="en-US" altLang="ko-KR" sz="800" dirty="0">
              <a:latin typeface="Arial Narrow" pitchFamily="34" charset="0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791776" y="347682"/>
            <a:ext cx="2004764" cy="26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 smtClean="0"/>
              <a:t>거래처등</a:t>
            </a:r>
            <a:r>
              <a:rPr lang="ko-KR" altLang="en-US" sz="900" b="1" dirty="0"/>
              <a:t>록</a:t>
            </a:r>
            <a:endParaRPr lang="ko-KR" altLang="en-US" sz="900" b="1" dirty="0" smtClean="0"/>
          </a:p>
        </p:txBody>
      </p:sp>
      <p:sp>
        <p:nvSpPr>
          <p:cNvPr id="154" name="직사각형 153"/>
          <p:cNvSpPr/>
          <p:nvPr/>
        </p:nvSpPr>
        <p:spPr bwMode="auto">
          <a:xfrm>
            <a:off x="3512840" y="347682"/>
            <a:ext cx="1836400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코드</a:t>
            </a:r>
            <a:r>
              <a:rPr lang="en-US" altLang="ko-KR" sz="900" b="1" dirty="0" smtClean="0"/>
              <a:t>/</a:t>
            </a:r>
            <a:r>
              <a:rPr lang="ko-KR" altLang="en-US" sz="900" b="1" dirty="0" smtClean="0"/>
              <a:t>프로그램 코드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155" name="직사각형 154"/>
          <p:cNvSpPr/>
          <p:nvPr/>
        </p:nvSpPr>
        <p:spPr bwMode="auto">
          <a:xfrm>
            <a:off x="6288971" y="349905"/>
            <a:ext cx="3551208" cy="2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기능 요약 설명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81" name="직사각형 80"/>
          <p:cNvSpPr/>
          <p:nvPr/>
        </p:nvSpPr>
        <p:spPr bwMode="auto">
          <a:xfrm>
            <a:off x="80953" y="690224"/>
            <a:ext cx="7695478" cy="236263"/>
          </a:xfrm>
          <a:prstGeom prst="rect">
            <a:avLst/>
          </a:prstGeom>
          <a:solidFill>
            <a:srgbClr val="F8F0CC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1017588" latinLnBrk="1"/>
            <a:r>
              <a:rPr lang="ko-KR" altLang="en-US" sz="1000" b="1" dirty="0" smtClean="0"/>
              <a:t>◈ 거래처등록</a:t>
            </a:r>
            <a:endParaRPr lang="ko-KR" altLang="en-US" sz="1000" b="1" dirty="0"/>
          </a:p>
        </p:txBody>
      </p:sp>
      <p:sp>
        <p:nvSpPr>
          <p:cNvPr id="142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959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defTabSz="957143" latinLnBrk="1"/>
            <a:r>
              <a:rPr lang="ko-KR" altLang="en-US" sz="800" dirty="0" smtClean="0"/>
              <a:t>팝업 윈도우</a:t>
            </a:r>
            <a:endParaRPr lang="en-US" altLang="ko-KR" sz="800" dirty="0" smtClean="0"/>
          </a:p>
          <a:p>
            <a:pPr defTabSz="957143" latinLnBrk="1"/>
            <a:endParaRPr lang="en-US" altLang="ko-KR" sz="800" dirty="0"/>
          </a:p>
          <a:p>
            <a:pPr defTabSz="957143" latinLnBrk="1"/>
            <a:r>
              <a:rPr lang="ko-KR" altLang="en-US" sz="800" dirty="0"/>
              <a:t>상단</a:t>
            </a:r>
            <a:r>
              <a:rPr lang="en-US" altLang="ko-KR" sz="800" dirty="0"/>
              <a:t> </a:t>
            </a:r>
            <a:r>
              <a:rPr lang="ko-KR" altLang="en-US" sz="800" dirty="0"/>
              <a:t>검색조건 </a:t>
            </a:r>
            <a:r>
              <a:rPr lang="en-US" altLang="ko-KR" sz="800" dirty="0"/>
              <a:t>+ </a:t>
            </a:r>
            <a:r>
              <a:rPr lang="ko-KR" altLang="en-US" sz="800" dirty="0" smtClean="0"/>
              <a:t>조회버튼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하단</a:t>
            </a:r>
            <a:r>
              <a:rPr lang="en-US" altLang="ko-KR" sz="800" dirty="0"/>
              <a:t>(</a:t>
            </a:r>
            <a:r>
              <a:rPr lang="ko-KR" altLang="en-US" sz="800" dirty="0"/>
              <a:t>그리드</a:t>
            </a:r>
            <a:r>
              <a:rPr lang="en-US" altLang="ko-KR" sz="800" dirty="0" smtClean="0"/>
              <a:t>)</a:t>
            </a:r>
          </a:p>
          <a:p>
            <a:pPr defTabSz="957143" latinLnBrk="1"/>
            <a:r>
              <a:rPr lang="ko-KR" altLang="en-US" sz="800" dirty="0"/>
              <a:t>하단 버튼</a:t>
            </a:r>
          </a:p>
          <a:p>
            <a:pPr defTabSz="957143" latinLnBrk="1"/>
            <a:endParaRPr lang="ko-KR" altLang="en-US" sz="800" dirty="0"/>
          </a:p>
          <a:p>
            <a:pPr defTabSz="957143" latinLnBrk="1"/>
            <a:endParaRPr lang="en-US" altLang="ko-KR" sz="8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9" y="990432"/>
            <a:ext cx="7704482" cy="3564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 bwMode="auto">
          <a:xfrm>
            <a:off x="3109433" y="1156253"/>
            <a:ext cx="2599652" cy="328532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1" dirty="0" smtClean="0"/>
          </a:p>
        </p:txBody>
      </p:sp>
    </p:spTree>
    <p:extLst>
      <p:ext uri="{BB962C8B-B14F-4D97-AF65-F5344CB8AC3E}">
        <p14:creationId xmlns:p14="http://schemas.microsoft.com/office/powerpoint/2010/main" val="170598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79" y="1772816"/>
            <a:ext cx="7439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856531" y="872716"/>
            <a:ext cx="1971208" cy="106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r>
              <a:rPr lang="ko-KR" altLang="en-US" sz="900" dirty="0"/>
              <a:t>아이디와 비밀번호가 일치하는 사용자정보가 존재하면</a:t>
            </a: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ko-KR" altLang="en-US" sz="900" dirty="0" smtClean="0"/>
              <a:t>사용자 인증 후 메인 </a:t>
            </a:r>
            <a:r>
              <a:rPr lang="ko-KR" altLang="en-US" sz="900" dirty="0"/>
              <a:t>화면으로 넘어간다</a:t>
            </a:r>
            <a:r>
              <a:rPr lang="en-US" altLang="ko-KR" sz="900" dirty="0"/>
              <a:t>.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endParaRPr lang="ko-KR" altLang="en-US" sz="900" dirty="0" smtClean="0"/>
          </a:p>
          <a:p>
            <a:pPr marL="170225" indent="-170225" defTabSz="972075">
              <a:buFontTx/>
              <a:buAutoNum type="arabicPeriod"/>
            </a:pPr>
            <a:endParaRPr lang="en-US" altLang="ko-KR" sz="900" b="1" dirty="0" smtClean="0">
              <a:solidFill>
                <a:srgbClr val="0070C0"/>
              </a:solidFill>
              <a:latin typeface="Arial Narrow" pitchFamily="34" charset="0"/>
            </a:endParaRPr>
          </a:p>
          <a:p>
            <a:pPr marL="170225" indent="-170225" defTabSz="972075">
              <a:buFontTx/>
              <a:buAutoNum type="arabicPeriod"/>
            </a:pPr>
            <a:endParaRPr lang="en-US" altLang="ko-KR" sz="900" b="1" dirty="0">
              <a:solidFill>
                <a:srgbClr val="0070C0"/>
              </a:solidFill>
              <a:latin typeface="Arial Narrow" pitchFamily="34" charset="0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2427387" y="3012815"/>
            <a:ext cx="965126" cy="157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endParaRPr lang="ko-KR" altLang="en-US" sz="1300" b="1" dirty="0" smtClean="0"/>
          </a:p>
        </p:txBody>
      </p:sp>
      <p:sp>
        <p:nvSpPr>
          <p:cNvPr id="69" name="직사각형 68"/>
          <p:cNvSpPr/>
          <p:nvPr/>
        </p:nvSpPr>
        <p:spPr bwMode="auto">
          <a:xfrm>
            <a:off x="3921427" y="3012815"/>
            <a:ext cx="965126" cy="157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endParaRPr lang="ko-KR" altLang="en-US" sz="13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76140" y="3001750"/>
            <a:ext cx="4780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아이디</a:t>
            </a:r>
            <a:r>
              <a:rPr lang="en-US" altLang="ko-KR" b="1" dirty="0" smtClean="0"/>
              <a:t>:</a:t>
            </a:r>
            <a:endParaRPr lang="ko-KR" alt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404885" y="3001750"/>
            <a:ext cx="56778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비밀번호</a:t>
            </a:r>
            <a:r>
              <a:rPr lang="en-US" altLang="ko-KR" b="1" dirty="0" smtClean="0"/>
              <a:t>:</a:t>
            </a:r>
            <a:endParaRPr lang="ko-KR" altLang="en-US" b="1" dirty="0"/>
          </a:p>
        </p:txBody>
      </p:sp>
      <p:sp>
        <p:nvSpPr>
          <p:cNvPr id="75" name="모서리가 둥근 직사각형 74"/>
          <p:cNvSpPr/>
          <p:nvPr/>
        </p:nvSpPr>
        <p:spPr bwMode="auto">
          <a:xfrm>
            <a:off x="4953000" y="3008153"/>
            <a:ext cx="508152" cy="16398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smtClean="0"/>
              <a:t>로그인</a:t>
            </a:r>
            <a:endParaRPr lang="ko-KR" altLang="en-US" sz="800" dirty="0" smtClean="0"/>
          </a:p>
        </p:txBody>
      </p:sp>
      <p:sp>
        <p:nvSpPr>
          <p:cNvPr id="95" name="직사각형 94"/>
          <p:cNvSpPr/>
          <p:nvPr/>
        </p:nvSpPr>
        <p:spPr bwMode="auto">
          <a:xfrm rot="19800000">
            <a:off x="203999" y="1864624"/>
            <a:ext cx="1618964" cy="5361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로그인화면 예시</a:t>
            </a:r>
          </a:p>
        </p:txBody>
      </p:sp>
      <p:sp>
        <p:nvSpPr>
          <p:cNvPr id="27" name="직사각형 26"/>
          <p:cNvSpPr/>
          <p:nvPr/>
        </p:nvSpPr>
        <p:spPr bwMode="auto">
          <a:xfrm>
            <a:off x="791776" y="347682"/>
            <a:ext cx="2004764" cy="26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dirty="0" smtClean="0"/>
              <a:t>로그인화면</a:t>
            </a:r>
          </a:p>
        </p:txBody>
      </p:sp>
      <p:sp>
        <p:nvSpPr>
          <p:cNvPr id="24" name="직사각형 23"/>
          <p:cNvSpPr/>
          <p:nvPr/>
        </p:nvSpPr>
        <p:spPr bwMode="auto">
          <a:xfrm>
            <a:off x="3665240" y="341040"/>
            <a:ext cx="1836400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endParaRPr lang="ko-KR" altLang="en-US" sz="900" dirty="0" smtClean="0"/>
          </a:p>
        </p:txBody>
      </p:sp>
      <p:sp>
        <p:nvSpPr>
          <p:cNvPr id="25" name="직사각형 24"/>
          <p:cNvSpPr/>
          <p:nvPr/>
        </p:nvSpPr>
        <p:spPr bwMode="auto">
          <a:xfrm>
            <a:off x="7913711" y="470030"/>
            <a:ext cx="2066427" cy="1945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dirty="0" smtClean="0"/>
              <a:t> </a:t>
            </a:r>
            <a:r>
              <a:rPr lang="en-US" altLang="ko-KR" sz="900" dirty="0" smtClean="0"/>
              <a:t>- </a:t>
            </a:r>
            <a:endParaRPr lang="ko-KR" altLang="en-US" sz="900" dirty="0" smtClean="0"/>
          </a:p>
        </p:txBody>
      </p:sp>
      <p:sp>
        <p:nvSpPr>
          <p:cNvPr id="26" name="직사각형 25"/>
          <p:cNvSpPr/>
          <p:nvPr/>
        </p:nvSpPr>
        <p:spPr bwMode="auto">
          <a:xfrm>
            <a:off x="6441371" y="343263"/>
            <a:ext cx="3551208" cy="2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dirty="0" smtClean="0"/>
              <a:t>공통 레이아웃</a:t>
            </a:r>
          </a:p>
        </p:txBody>
      </p:sp>
    </p:spTree>
    <p:extLst>
      <p:ext uri="{BB962C8B-B14F-4D97-AF65-F5344CB8AC3E}">
        <p14:creationId xmlns:p14="http://schemas.microsoft.com/office/powerpoint/2010/main" val="363580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2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endParaRPr lang="en-US" altLang="ko-KR" sz="800" dirty="0">
              <a:latin typeface="Arial Narrow" pitchFamily="34" charset="0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791776" y="347682"/>
            <a:ext cx="2004764" cy="26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 smtClean="0"/>
              <a:t>발령등록</a:t>
            </a:r>
          </a:p>
        </p:txBody>
      </p:sp>
      <p:sp>
        <p:nvSpPr>
          <p:cNvPr id="154" name="직사각형 153"/>
          <p:cNvSpPr/>
          <p:nvPr/>
        </p:nvSpPr>
        <p:spPr bwMode="auto">
          <a:xfrm>
            <a:off x="3512840" y="347682"/>
            <a:ext cx="1836400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코드</a:t>
            </a:r>
            <a:r>
              <a:rPr lang="en-US" altLang="ko-KR" sz="900" b="1" dirty="0" smtClean="0"/>
              <a:t>/</a:t>
            </a:r>
            <a:r>
              <a:rPr lang="ko-KR" altLang="en-US" sz="900" b="1" dirty="0" smtClean="0"/>
              <a:t>프로그램 코드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155" name="직사각형 154"/>
          <p:cNvSpPr/>
          <p:nvPr/>
        </p:nvSpPr>
        <p:spPr bwMode="auto">
          <a:xfrm>
            <a:off x="6288971" y="349905"/>
            <a:ext cx="3551208" cy="2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기능 요약 설명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81" name="직사각형 80"/>
          <p:cNvSpPr/>
          <p:nvPr/>
        </p:nvSpPr>
        <p:spPr bwMode="auto">
          <a:xfrm>
            <a:off x="80953" y="690224"/>
            <a:ext cx="7695478" cy="236263"/>
          </a:xfrm>
          <a:prstGeom prst="rect">
            <a:avLst/>
          </a:prstGeom>
          <a:solidFill>
            <a:srgbClr val="F8F0CC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1017588" latinLnBrk="1"/>
            <a:r>
              <a:rPr lang="ko-KR" altLang="en-US" sz="1000" b="1" dirty="0" smtClean="0"/>
              <a:t>◈ 발령등록</a:t>
            </a:r>
            <a:endParaRPr lang="ko-KR" altLang="en-US" sz="1000" b="1" dirty="0"/>
          </a:p>
        </p:txBody>
      </p:sp>
      <p:sp>
        <p:nvSpPr>
          <p:cNvPr id="142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836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defTabSz="957143" latinLnBrk="1"/>
            <a:r>
              <a:rPr lang="ko-KR" altLang="en-US" sz="800" dirty="0" smtClean="0"/>
              <a:t>상단</a:t>
            </a:r>
            <a:r>
              <a:rPr lang="en-US" altLang="ko-KR" sz="800" dirty="0" smtClean="0"/>
              <a:t> </a:t>
            </a:r>
            <a:r>
              <a:rPr lang="ko-KR" altLang="en-US" sz="800" dirty="0"/>
              <a:t>검색조건 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/>
              <a:t>좌</a:t>
            </a:r>
            <a:r>
              <a:rPr lang="ko-KR" altLang="en-US" sz="800" dirty="0" smtClean="0"/>
              <a:t>측 </a:t>
            </a:r>
            <a:r>
              <a:rPr lang="en-US" altLang="ko-KR" sz="800" dirty="0" smtClean="0"/>
              <a:t>(</a:t>
            </a:r>
            <a:r>
              <a:rPr lang="ko-KR" altLang="en-US" sz="800" dirty="0"/>
              <a:t>그리드</a:t>
            </a:r>
            <a:r>
              <a:rPr lang="en-US" altLang="ko-KR" sz="800" dirty="0" smtClean="0"/>
              <a:t>)</a:t>
            </a:r>
          </a:p>
          <a:p>
            <a:pPr defTabSz="957143" latinLnBrk="1"/>
            <a:r>
              <a:rPr lang="ko-KR" altLang="en-US" sz="800" dirty="0" smtClean="0"/>
              <a:t>우측 중앙 단건 입력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우측 하단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그리드</a:t>
            </a:r>
            <a:r>
              <a:rPr lang="en-US" altLang="ko-KR" sz="800" dirty="0" smtClean="0"/>
              <a:t>)</a:t>
            </a:r>
            <a:endParaRPr lang="ko-KR" altLang="en-US" sz="800" dirty="0"/>
          </a:p>
          <a:p>
            <a:pPr defTabSz="957143" latinLnBrk="1"/>
            <a:endParaRPr lang="ko-KR" altLang="en-US" sz="800" dirty="0"/>
          </a:p>
          <a:p>
            <a:pPr defTabSz="957143" latinLnBrk="1"/>
            <a:endParaRPr lang="en-US" altLang="ko-KR" sz="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7" y="983357"/>
            <a:ext cx="7659634" cy="3453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 bwMode="auto">
          <a:xfrm>
            <a:off x="3296816" y="1156253"/>
            <a:ext cx="4479615" cy="1336643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1" dirty="0" smtClean="0"/>
          </a:p>
        </p:txBody>
      </p:sp>
    </p:spTree>
    <p:extLst>
      <p:ext uri="{BB962C8B-B14F-4D97-AF65-F5344CB8AC3E}">
        <p14:creationId xmlns:p14="http://schemas.microsoft.com/office/powerpoint/2010/main" val="16968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2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endParaRPr lang="en-US" altLang="ko-KR" sz="800" dirty="0">
              <a:latin typeface="Arial Narrow" pitchFamily="34" charset="0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791776" y="347682"/>
            <a:ext cx="2004764" cy="26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 smtClean="0"/>
              <a:t>근태신청현황</a:t>
            </a:r>
          </a:p>
        </p:txBody>
      </p:sp>
      <p:sp>
        <p:nvSpPr>
          <p:cNvPr id="154" name="직사각형 153"/>
          <p:cNvSpPr/>
          <p:nvPr/>
        </p:nvSpPr>
        <p:spPr bwMode="auto">
          <a:xfrm>
            <a:off x="3512840" y="347682"/>
            <a:ext cx="1836400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코드</a:t>
            </a:r>
            <a:r>
              <a:rPr lang="en-US" altLang="ko-KR" sz="900" b="1" dirty="0" smtClean="0"/>
              <a:t>/</a:t>
            </a:r>
            <a:r>
              <a:rPr lang="ko-KR" altLang="en-US" sz="900" b="1" dirty="0" smtClean="0"/>
              <a:t>프로그램 코드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155" name="직사각형 154"/>
          <p:cNvSpPr/>
          <p:nvPr/>
        </p:nvSpPr>
        <p:spPr bwMode="auto">
          <a:xfrm>
            <a:off x="6288971" y="349905"/>
            <a:ext cx="3551208" cy="2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기능 요약 설명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81" name="직사각형 80"/>
          <p:cNvSpPr/>
          <p:nvPr/>
        </p:nvSpPr>
        <p:spPr bwMode="auto">
          <a:xfrm>
            <a:off x="80953" y="690224"/>
            <a:ext cx="7695478" cy="236263"/>
          </a:xfrm>
          <a:prstGeom prst="rect">
            <a:avLst/>
          </a:prstGeom>
          <a:solidFill>
            <a:srgbClr val="F8F0CC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1017588" latinLnBrk="1"/>
            <a:r>
              <a:rPr lang="ko-KR" altLang="en-US" sz="1000" b="1" dirty="0" smtClean="0"/>
              <a:t>◈ 근태신청현황</a:t>
            </a:r>
            <a:endParaRPr lang="ko-KR" altLang="en-US" sz="1000" b="1" dirty="0"/>
          </a:p>
        </p:txBody>
      </p:sp>
      <p:sp>
        <p:nvSpPr>
          <p:cNvPr id="142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344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defTabSz="957143" latinLnBrk="1"/>
            <a:r>
              <a:rPr lang="ko-KR" altLang="en-US" sz="800" dirty="0" smtClean="0"/>
              <a:t>상단</a:t>
            </a:r>
            <a:r>
              <a:rPr lang="en-US" altLang="ko-KR" sz="800" dirty="0" smtClean="0"/>
              <a:t> </a:t>
            </a:r>
            <a:r>
              <a:rPr lang="ko-KR" altLang="en-US" sz="800" dirty="0"/>
              <a:t>검색조건 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하단 탭 페이지</a:t>
            </a:r>
            <a:endParaRPr lang="en-US" altLang="ko-KR" sz="8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" y="1067294"/>
            <a:ext cx="7695478" cy="3504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-37533" y="1364199"/>
            <a:ext cx="1138105" cy="340717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1" dirty="0" smtClean="0"/>
          </a:p>
        </p:txBody>
      </p:sp>
    </p:spTree>
    <p:extLst>
      <p:ext uri="{BB962C8B-B14F-4D97-AF65-F5344CB8AC3E}">
        <p14:creationId xmlns:p14="http://schemas.microsoft.com/office/powerpoint/2010/main" val="224775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2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endParaRPr lang="en-US" altLang="ko-KR" sz="800" dirty="0">
              <a:latin typeface="Arial Narrow" pitchFamily="34" charset="0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791776" y="347682"/>
            <a:ext cx="2004764" cy="26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 smtClean="0"/>
              <a:t>지급</a:t>
            </a:r>
            <a:r>
              <a:rPr lang="en-US" altLang="ko-KR" sz="900" b="1" dirty="0" smtClean="0"/>
              <a:t>/</a:t>
            </a:r>
            <a:r>
              <a:rPr lang="ko-KR" altLang="en-US" sz="900" b="1" dirty="0" smtClean="0"/>
              <a:t>공제내역관리</a:t>
            </a:r>
          </a:p>
        </p:txBody>
      </p:sp>
      <p:sp>
        <p:nvSpPr>
          <p:cNvPr id="154" name="직사각형 153"/>
          <p:cNvSpPr/>
          <p:nvPr/>
        </p:nvSpPr>
        <p:spPr bwMode="auto">
          <a:xfrm>
            <a:off x="3512840" y="347682"/>
            <a:ext cx="1836400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코드</a:t>
            </a:r>
            <a:r>
              <a:rPr lang="en-US" altLang="ko-KR" sz="900" b="1" dirty="0" smtClean="0"/>
              <a:t>/</a:t>
            </a:r>
            <a:r>
              <a:rPr lang="ko-KR" altLang="en-US" sz="900" b="1" dirty="0" smtClean="0"/>
              <a:t>프로그램 코드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155" name="직사각형 154"/>
          <p:cNvSpPr/>
          <p:nvPr/>
        </p:nvSpPr>
        <p:spPr bwMode="auto">
          <a:xfrm>
            <a:off x="6288971" y="349905"/>
            <a:ext cx="3551208" cy="2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기능 요약 설명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81" name="직사각형 80"/>
          <p:cNvSpPr/>
          <p:nvPr/>
        </p:nvSpPr>
        <p:spPr bwMode="auto">
          <a:xfrm>
            <a:off x="80953" y="690224"/>
            <a:ext cx="7695478" cy="236263"/>
          </a:xfrm>
          <a:prstGeom prst="rect">
            <a:avLst/>
          </a:prstGeom>
          <a:solidFill>
            <a:srgbClr val="F8F0CC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1017588" latinLnBrk="1"/>
            <a:r>
              <a:rPr lang="ko-KR" altLang="en-US" sz="1000" b="1" dirty="0" smtClean="0"/>
              <a:t>◈ </a:t>
            </a:r>
            <a:r>
              <a:rPr lang="ko-KR" altLang="en-US" sz="1000" b="1" dirty="0"/>
              <a:t>지급</a:t>
            </a:r>
            <a:r>
              <a:rPr lang="en-US" altLang="ko-KR" sz="1000" b="1" dirty="0"/>
              <a:t>/</a:t>
            </a:r>
            <a:r>
              <a:rPr lang="ko-KR" altLang="en-US" sz="1000" b="1" dirty="0" smtClean="0"/>
              <a:t>공제내역관리</a:t>
            </a:r>
            <a:endParaRPr lang="ko-KR" altLang="en-US" sz="1000" b="1" dirty="0"/>
          </a:p>
        </p:txBody>
      </p:sp>
      <p:sp>
        <p:nvSpPr>
          <p:cNvPr id="142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46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defTabSz="957143" latinLnBrk="1"/>
            <a:r>
              <a:rPr lang="ko-KR" altLang="en-US" sz="800" dirty="0" smtClean="0"/>
              <a:t>상단</a:t>
            </a:r>
            <a:r>
              <a:rPr lang="en-US" altLang="ko-KR" sz="800" dirty="0" smtClean="0"/>
              <a:t> </a:t>
            </a:r>
            <a:r>
              <a:rPr lang="ko-KR" altLang="en-US" sz="800" dirty="0"/>
              <a:t>검색조건 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중앙 기능추가 버튼 및 컨트롤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하단 그리드</a:t>
            </a:r>
            <a:endParaRPr lang="en-US" altLang="ko-KR" sz="8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8" y="980728"/>
            <a:ext cx="7703233" cy="3579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 bwMode="auto">
          <a:xfrm>
            <a:off x="4211135" y="985895"/>
            <a:ext cx="1497949" cy="340717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1" dirty="0" smtClean="0"/>
          </a:p>
        </p:txBody>
      </p:sp>
    </p:spTree>
    <p:extLst>
      <p:ext uri="{BB962C8B-B14F-4D97-AF65-F5344CB8AC3E}">
        <p14:creationId xmlns:p14="http://schemas.microsoft.com/office/powerpoint/2010/main" val="103709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856531" y="1306529"/>
            <a:ext cx="1935149" cy="2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/>
            <a:r>
              <a:rPr lang="ko-KR" altLang="en-US" sz="800" dirty="0" smtClean="0">
                <a:latin typeface="Arial Narrow" pitchFamily="34" charset="0"/>
              </a:rPr>
              <a:t>설계자에 필요한 </a:t>
            </a:r>
            <a:r>
              <a:rPr lang="ko-KR" altLang="en-US" sz="800" dirty="0" err="1" smtClean="0">
                <a:latin typeface="Arial Narrow" pitchFamily="34" charset="0"/>
              </a:rPr>
              <a:t>유틸</a:t>
            </a:r>
            <a:r>
              <a:rPr lang="ko-KR" altLang="en-US" sz="800" dirty="0" smtClean="0">
                <a:latin typeface="Arial Narrow" pitchFamily="34" charset="0"/>
              </a:rPr>
              <a:t> 모음</a:t>
            </a:r>
            <a:endParaRPr lang="en-US" altLang="ko-KR" sz="800" dirty="0">
              <a:latin typeface="Arial Narrow" pitchFamily="34" charset="0"/>
            </a:endParaRPr>
          </a:p>
        </p:txBody>
      </p:sp>
      <p:graphicFrame>
        <p:nvGraphicFramePr>
          <p:cNvPr id="10" name="Group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852471"/>
              </p:ext>
            </p:extLst>
          </p:nvPr>
        </p:nvGraphicFramePr>
        <p:xfrm>
          <a:off x="307351" y="1187443"/>
          <a:ext cx="2473067" cy="1062110"/>
        </p:xfrm>
        <a:graphic>
          <a:graphicData uri="http://schemas.openxmlformats.org/drawingml/2006/table">
            <a:tbl>
              <a:tblPr/>
              <a:tblGrid>
                <a:gridCol w="626974"/>
                <a:gridCol w="614865"/>
                <a:gridCol w="649024"/>
                <a:gridCol w="582204"/>
              </a:tblGrid>
              <a:tr h="212422">
                <a:tc>
                  <a:txBody>
                    <a:bodyPr/>
                    <a:lstStyle/>
                    <a:p>
                      <a:pPr marL="0" marR="0" lvl="0" indent="0" algn="l" defTabSz="72866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4155" marR="86755" marT="42484" marB="42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2866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4155" marR="86755" marT="42484" marB="42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2866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4155" marR="86755" marT="42484" marB="42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2866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4155" marR="86755" marT="42484" marB="42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212422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4155" marR="9037" marT="8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4155" marR="9037" marT="8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4155" marR="9037" marT="8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2866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4155" marR="86755" marT="42484" marB="42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422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4155" marR="9037" marT="8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4155" marR="9037" marT="8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4155" marR="9037" marT="8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2866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4155" marR="86755" marT="42484" marB="42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422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4155" marR="9037" marT="8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4155" marR="9037" marT="8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4155" marR="9037" marT="8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2866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4155" marR="86755" marT="42484" marB="42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422">
                <a:tc>
                  <a:txBody>
                    <a:bodyPr/>
                    <a:lstStyle/>
                    <a:p>
                      <a:pPr marL="0" marR="0" lvl="0" indent="0" algn="l" defTabSz="72866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4155" marR="86755" marT="42484" marB="42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2866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4155" marR="86755" marT="42484" marB="42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2866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4155" marR="86755" marT="42484" marB="42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2866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4155" marR="86755" marT="42484" marB="42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 bwMode="auto">
          <a:xfrm>
            <a:off x="322494" y="6105486"/>
            <a:ext cx="508152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저장</a:t>
            </a: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990535" y="6103497"/>
            <a:ext cx="508152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삭</a:t>
            </a:r>
            <a:r>
              <a:rPr lang="ko-KR" altLang="en-US" sz="800" dirty="0"/>
              <a:t>제</a:t>
            </a:r>
            <a:endParaRPr lang="ko-KR" altLang="en-US" sz="800" dirty="0" smtClean="0"/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1639559" y="6103497"/>
            <a:ext cx="508152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복구</a:t>
            </a: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2275597" y="6103497"/>
            <a:ext cx="614865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영구삭</a:t>
            </a:r>
            <a:r>
              <a:rPr lang="ko-KR" altLang="en-US" sz="800" dirty="0"/>
              <a:t>제</a:t>
            </a:r>
            <a:endParaRPr lang="ko-KR" altLang="en-US" sz="800" dirty="0" smtClean="0"/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332759" y="5837837"/>
            <a:ext cx="508152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승인</a:t>
            </a: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981784" y="5837837"/>
            <a:ext cx="508152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반</a:t>
            </a:r>
            <a:r>
              <a:rPr lang="ko-KR" altLang="en-US" sz="800" dirty="0"/>
              <a:t>려</a:t>
            </a:r>
            <a:endParaRPr lang="ko-KR" altLang="en-US" sz="800" dirty="0" smtClean="0"/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3002992" y="6104379"/>
            <a:ext cx="508152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휴지통</a:t>
            </a: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322494" y="5603645"/>
            <a:ext cx="508152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검</a:t>
            </a:r>
            <a:r>
              <a:rPr lang="ko-KR" altLang="en-US" sz="800" dirty="0"/>
              <a:t>색</a:t>
            </a:r>
            <a:endParaRPr lang="ko-KR" altLang="en-US" sz="800" dirty="0" smtClean="0"/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990535" y="5603645"/>
            <a:ext cx="508152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초기</a:t>
            </a:r>
            <a:r>
              <a:rPr lang="ko-KR" altLang="en-US" sz="800" dirty="0"/>
              <a:t>화</a:t>
            </a:r>
            <a:endParaRPr lang="ko-KR" altLang="en-US" sz="800" dirty="0" smtClean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484" y="1232936"/>
            <a:ext cx="208049" cy="20376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934" y="1224766"/>
            <a:ext cx="208049" cy="20376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354" y="1227173"/>
            <a:ext cx="194496" cy="19049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821" y="1187586"/>
            <a:ext cx="278087" cy="272363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850" y="1185137"/>
            <a:ext cx="227379" cy="222699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324" y="1239565"/>
            <a:ext cx="213496" cy="209101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264" y="1578449"/>
            <a:ext cx="208049" cy="203767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441" y="1578449"/>
            <a:ext cx="208049" cy="203767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880" y="1578449"/>
            <a:ext cx="208049" cy="203767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816" y="1579540"/>
            <a:ext cx="208049" cy="203767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416" y="1579540"/>
            <a:ext cx="208049" cy="203767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182" y="1578449"/>
            <a:ext cx="208049" cy="203767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632" y="1579540"/>
            <a:ext cx="208049" cy="203767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10" y="1578449"/>
            <a:ext cx="208049" cy="203767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061" y="1581901"/>
            <a:ext cx="208049" cy="203767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476" y="1578449"/>
            <a:ext cx="208049" cy="203767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191" y="1234728"/>
            <a:ext cx="208049" cy="203767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952" y="1234728"/>
            <a:ext cx="208049" cy="203767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072" y="1237499"/>
            <a:ext cx="208049" cy="203767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351" y="1877770"/>
            <a:ext cx="232278" cy="227497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603" y="1921390"/>
            <a:ext cx="208929" cy="204628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268" y="1973401"/>
            <a:ext cx="228853" cy="224143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666" y="2031243"/>
            <a:ext cx="171941" cy="168402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598" y="2021067"/>
            <a:ext cx="171941" cy="168402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536" y="2041853"/>
            <a:ext cx="171941" cy="168402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715" y="2054794"/>
            <a:ext cx="171941" cy="168402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152" y="2068665"/>
            <a:ext cx="171941" cy="168402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079" y="2021067"/>
            <a:ext cx="214942" cy="209903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439" y="2320460"/>
            <a:ext cx="160741" cy="157432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926" y="2401563"/>
            <a:ext cx="171941" cy="168402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538" y="2416484"/>
            <a:ext cx="171941" cy="168402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536" y="2416484"/>
            <a:ext cx="171941" cy="168402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039" y="2418976"/>
            <a:ext cx="171941" cy="168402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2" y="2387196"/>
            <a:ext cx="171941" cy="168402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446" y="2037535"/>
            <a:ext cx="171941" cy="168402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849" y="2300009"/>
            <a:ext cx="171941" cy="168402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166" y="2017362"/>
            <a:ext cx="194112" cy="190116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004" y="2891912"/>
            <a:ext cx="251738" cy="246557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572" y="2485580"/>
            <a:ext cx="343881" cy="336803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833" y="2473470"/>
            <a:ext cx="378269" cy="370483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893" y="2753953"/>
            <a:ext cx="228853" cy="224143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16" y="2776385"/>
            <a:ext cx="228853" cy="224143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331" y="2756307"/>
            <a:ext cx="276912" cy="271212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571" y="2851794"/>
            <a:ext cx="257911" cy="252602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559" y="3168568"/>
            <a:ext cx="307699" cy="267410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67" y="3168568"/>
            <a:ext cx="228853" cy="224143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927" y="3371083"/>
            <a:ext cx="208049" cy="203767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45" y="3146940"/>
            <a:ext cx="208049" cy="203767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38" y="3396971"/>
            <a:ext cx="251738" cy="246557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394" y="3201540"/>
            <a:ext cx="304603" cy="298334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558" y="3459871"/>
            <a:ext cx="251738" cy="246557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710" y="3041079"/>
            <a:ext cx="251738" cy="246557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933" y="3330308"/>
            <a:ext cx="276912" cy="271212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087" y="3520250"/>
            <a:ext cx="251738" cy="246557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211" y="3604545"/>
            <a:ext cx="208049" cy="203767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027" y="3719449"/>
            <a:ext cx="265870" cy="260398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765" y="2575306"/>
            <a:ext cx="364801" cy="357293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464" y="2638642"/>
            <a:ext cx="331637" cy="324811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591" y="3845408"/>
            <a:ext cx="228853" cy="224143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867" y="3856567"/>
            <a:ext cx="251738" cy="246557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419" y="4069550"/>
            <a:ext cx="251738" cy="246557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199" y="2887420"/>
            <a:ext cx="208049" cy="203767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150" y="2454959"/>
            <a:ext cx="234846" cy="230012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675" y="3534206"/>
            <a:ext cx="189135" cy="185242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971" y="3859846"/>
            <a:ext cx="284661" cy="278802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645" y="3963832"/>
            <a:ext cx="250554" cy="235811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769" y="3125301"/>
            <a:ext cx="252237" cy="247045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729" y="3397451"/>
            <a:ext cx="284661" cy="278802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500" y="3954960"/>
            <a:ext cx="189135" cy="185242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483" y="3975500"/>
            <a:ext cx="228853" cy="224143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888" y="3952488"/>
            <a:ext cx="304603" cy="298334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7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541" y="3911007"/>
            <a:ext cx="304603" cy="298334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493" y="3455378"/>
            <a:ext cx="304603" cy="298334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7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078" y="3072207"/>
            <a:ext cx="304603" cy="298334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7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791" y="4195143"/>
            <a:ext cx="539629" cy="528521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7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655" y="4661734"/>
            <a:ext cx="208049" cy="203767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>
          <a:blip r:embed="rId7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27" y="4350388"/>
            <a:ext cx="258783" cy="253456"/>
          </a:xfrm>
          <a:prstGeom prst="rect">
            <a:avLst/>
          </a:prstGeom>
        </p:spPr>
      </p:pic>
      <p:pic>
        <p:nvPicPr>
          <p:cNvPr id="103" name="그림 102"/>
          <p:cNvPicPr>
            <a:picLocks noChangeAspect="1"/>
          </p:cNvPicPr>
          <p:nvPr/>
        </p:nvPicPr>
        <p:blipFill>
          <a:blip r:embed="rId7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733" y="4564394"/>
            <a:ext cx="203411" cy="199224"/>
          </a:xfrm>
          <a:prstGeom prst="rect">
            <a:avLst/>
          </a:prstGeom>
        </p:spPr>
      </p:pic>
      <p:pic>
        <p:nvPicPr>
          <p:cNvPr id="104" name="그림 103"/>
          <p:cNvPicPr>
            <a:picLocks noChangeAspect="1"/>
          </p:cNvPicPr>
          <p:nvPr/>
        </p:nvPicPr>
        <p:blipFill>
          <a:blip r:embed="rId8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476" y="4182336"/>
            <a:ext cx="369171" cy="361573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>
          <a:blip r:embed="rId8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724" y="4495744"/>
            <a:ext cx="405430" cy="397085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43" y="4180829"/>
            <a:ext cx="445974" cy="436794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8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36" y="4243191"/>
            <a:ext cx="490571" cy="480473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>
          <a:blip r:embed="rId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712" y="3467942"/>
            <a:ext cx="235258" cy="230415"/>
          </a:xfrm>
          <a:prstGeom prst="rect">
            <a:avLst/>
          </a:prstGeom>
        </p:spPr>
      </p:pic>
      <p:pic>
        <p:nvPicPr>
          <p:cNvPr id="109" name="그림 108"/>
          <p:cNvPicPr>
            <a:picLocks noChangeAspect="1"/>
          </p:cNvPicPr>
          <p:nvPr/>
        </p:nvPicPr>
        <p:blipFill>
          <a:blip r:embed="rId8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559" y="5074336"/>
            <a:ext cx="135573" cy="362939"/>
          </a:xfrm>
          <a:prstGeom prst="rect">
            <a:avLst/>
          </a:prstGeom>
        </p:spPr>
      </p:pic>
      <p:sp>
        <p:nvSpPr>
          <p:cNvPr id="110" name="직사각형 109"/>
          <p:cNvSpPr/>
          <p:nvPr/>
        </p:nvSpPr>
        <p:spPr bwMode="auto">
          <a:xfrm>
            <a:off x="6749213" y="5001435"/>
            <a:ext cx="699660" cy="1727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endParaRPr lang="ko-KR" altLang="en-US" sz="1300" b="1" dirty="0" smtClean="0"/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>
          <a:blip r:embed="rId8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67" y="5070236"/>
            <a:ext cx="135573" cy="141634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>
          <a:blip r:embed="rId8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297" y="5292648"/>
            <a:ext cx="895019" cy="168236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>
          <a:blip r:embed="rId8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396" y="4471340"/>
            <a:ext cx="198813" cy="159317"/>
          </a:xfrm>
          <a:prstGeom prst="rect">
            <a:avLst/>
          </a:prstGeom>
        </p:spPr>
      </p:pic>
      <p:pic>
        <p:nvPicPr>
          <p:cNvPr id="114" name="그림 113"/>
          <p:cNvPicPr>
            <a:picLocks noChangeAspect="1"/>
          </p:cNvPicPr>
          <p:nvPr/>
        </p:nvPicPr>
        <p:blipFill>
          <a:blip r:embed="rId8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710" y="4610725"/>
            <a:ext cx="198813" cy="159317"/>
          </a:xfrm>
          <a:prstGeom prst="rect">
            <a:avLst/>
          </a:prstGeom>
        </p:spPr>
      </p:pic>
      <p:pic>
        <p:nvPicPr>
          <p:cNvPr id="115" name="그림 114"/>
          <p:cNvPicPr>
            <a:picLocks noChangeAspect="1"/>
          </p:cNvPicPr>
          <p:nvPr/>
        </p:nvPicPr>
        <p:blipFill>
          <a:blip r:embed="rId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025" y="4750110"/>
            <a:ext cx="188794" cy="151288"/>
          </a:xfrm>
          <a:prstGeom prst="rect">
            <a:avLst/>
          </a:prstGeom>
        </p:spPr>
      </p:pic>
      <p:pic>
        <p:nvPicPr>
          <p:cNvPr id="116" name="그림 115"/>
          <p:cNvPicPr>
            <a:picLocks noChangeAspect="1"/>
          </p:cNvPicPr>
          <p:nvPr/>
        </p:nvPicPr>
        <p:blipFill>
          <a:blip r:embed="rId9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339" y="4889494"/>
            <a:ext cx="198813" cy="159317"/>
          </a:xfrm>
          <a:prstGeom prst="rect">
            <a:avLst/>
          </a:prstGeom>
        </p:spPr>
      </p:pic>
      <p:pic>
        <p:nvPicPr>
          <p:cNvPr id="117" name="그림 116"/>
          <p:cNvPicPr>
            <a:picLocks noChangeAspect="1"/>
          </p:cNvPicPr>
          <p:nvPr/>
        </p:nvPicPr>
        <p:blipFill>
          <a:blip r:embed="rId9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608" y="4505818"/>
            <a:ext cx="198813" cy="159317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033" y="4667330"/>
            <a:ext cx="144591" cy="115062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236" y="4784588"/>
            <a:ext cx="198813" cy="159317"/>
          </a:xfrm>
          <a:prstGeom prst="rect">
            <a:avLst/>
          </a:prstGeom>
        </p:spPr>
      </p:pic>
      <p:pic>
        <p:nvPicPr>
          <p:cNvPr id="120" name="그림 119"/>
          <p:cNvPicPr>
            <a:picLocks noChangeAspect="1"/>
          </p:cNvPicPr>
          <p:nvPr/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550" y="4923973"/>
            <a:ext cx="198813" cy="159317"/>
          </a:xfrm>
          <a:prstGeom prst="rect">
            <a:avLst/>
          </a:prstGeom>
        </p:spPr>
      </p:pic>
      <p:pic>
        <p:nvPicPr>
          <p:cNvPr id="121" name="그림 120"/>
          <p:cNvPicPr>
            <a:picLocks noChangeAspect="1"/>
          </p:cNvPicPr>
          <p:nvPr/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865" y="5063357"/>
            <a:ext cx="198813" cy="159317"/>
          </a:xfrm>
          <a:prstGeom prst="rect">
            <a:avLst/>
          </a:prstGeom>
        </p:spPr>
      </p:pic>
      <p:pic>
        <p:nvPicPr>
          <p:cNvPr id="122" name="그림 121"/>
          <p:cNvPicPr>
            <a:picLocks noChangeAspect="1"/>
          </p:cNvPicPr>
          <p:nvPr/>
        </p:nvPicPr>
        <p:blipFill>
          <a:blip r:embed="rId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876" y="4423964"/>
            <a:ext cx="198813" cy="159317"/>
          </a:xfrm>
          <a:prstGeom prst="rect">
            <a:avLst/>
          </a:prstGeom>
        </p:spPr>
      </p:pic>
      <p:pic>
        <p:nvPicPr>
          <p:cNvPr id="123" name="그림 122"/>
          <p:cNvPicPr>
            <a:picLocks noChangeAspect="1"/>
          </p:cNvPicPr>
          <p:nvPr/>
        </p:nvPicPr>
        <p:blipFill>
          <a:blip r:embed="rId9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190" y="4563349"/>
            <a:ext cx="198813" cy="159317"/>
          </a:xfrm>
          <a:prstGeom prst="rect">
            <a:avLst/>
          </a:prstGeom>
        </p:spPr>
      </p:pic>
      <p:pic>
        <p:nvPicPr>
          <p:cNvPr id="124" name="그림 123"/>
          <p:cNvPicPr>
            <a:picLocks noChangeAspect="1"/>
          </p:cNvPicPr>
          <p:nvPr/>
        </p:nvPicPr>
        <p:blipFill>
          <a:blip r:embed="rId9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504" y="4702734"/>
            <a:ext cx="198813" cy="159317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>
          <a:blip r:embed="rId9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258" y="3199280"/>
            <a:ext cx="198813" cy="159317"/>
          </a:xfrm>
          <a:prstGeom prst="rect">
            <a:avLst/>
          </a:prstGeom>
        </p:spPr>
      </p:pic>
      <p:pic>
        <p:nvPicPr>
          <p:cNvPr id="126" name="그림 125"/>
          <p:cNvPicPr>
            <a:picLocks noChangeAspect="1"/>
          </p:cNvPicPr>
          <p:nvPr/>
        </p:nvPicPr>
        <p:blipFill>
          <a:blip r:embed="rId10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088" y="4458442"/>
            <a:ext cx="198813" cy="159317"/>
          </a:xfrm>
          <a:prstGeom prst="rect">
            <a:avLst/>
          </a:prstGeom>
        </p:spPr>
      </p:pic>
      <p:pic>
        <p:nvPicPr>
          <p:cNvPr id="127" name="그림 126"/>
          <p:cNvPicPr>
            <a:picLocks noChangeAspect="1"/>
          </p:cNvPicPr>
          <p:nvPr/>
        </p:nvPicPr>
        <p:blipFill>
          <a:blip r:embed="rId10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851" y="4610912"/>
            <a:ext cx="198813" cy="159317"/>
          </a:xfrm>
          <a:prstGeom prst="rect">
            <a:avLst/>
          </a:prstGeom>
        </p:spPr>
      </p:pic>
      <p:pic>
        <p:nvPicPr>
          <p:cNvPr id="128" name="그림 127"/>
          <p:cNvPicPr>
            <a:picLocks noChangeAspect="1"/>
          </p:cNvPicPr>
          <p:nvPr/>
        </p:nvPicPr>
        <p:blipFill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749" y="4428833"/>
            <a:ext cx="198813" cy="159317"/>
          </a:xfrm>
          <a:prstGeom prst="rect">
            <a:avLst/>
          </a:prstGeom>
        </p:spPr>
      </p:pic>
      <p:pic>
        <p:nvPicPr>
          <p:cNvPr id="129" name="그림 128"/>
          <p:cNvPicPr>
            <a:picLocks noChangeAspect="1"/>
          </p:cNvPicPr>
          <p:nvPr/>
        </p:nvPicPr>
        <p:blipFill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063" y="4568218"/>
            <a:ext cx="198813" cy="159317"/>
          </a:xfrm>
          <a:prstGeom prst="rect">
            <a:avLst/>
          </a:prstGeom>
        </p:spPr>
      </p:pic>
      <p:pic>
        <p:nvPicPr>
          <p:cNvPr id="130" name="그림 129"/>
          <p:cNvPicPr>
            <a:picLocks noChangeAspect="1"/>
          </p:cNvPicPr>
          <p:nvPr/>
        </p:nvPicPr>
        <p:blipFill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377" y="4707603"/>
            <a:ext cx="198813" cy="159317"/>
          </a:xfrm>
          <a:prstGeom prst="rect">
            <a:avLst/>
          </a:prstGeom>
        </p:spPr>
      </p:pic>
      <p:pic>
        <p:nvPicPr>
          <p:cNvPr id="131" name="그림 130"/>
          <p:cNvPicPr>
            <a:picLocks noChangeAspect="1"/>
          </p:cNvPicPr>
          <p:nvPr/>
        </p:nvPicPr>
        <p:blipFill>
          <a:blip r:embed="rId10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691" y="4846988"/>
            <a:ext cx="198813" cy="159317"/>
          </a:xfrm>
          <a:prstGeom prst="rect">
            <a:avLst/>
          </a:prstGeom>
        </p:spPr>
      </p:pic>
      <p:pic>
        <p:nvPicPr>
          <p:cNvPr id="132" name="그림 131"/>
          <p:cNvPicPr>
            <a:picLocks noChangeAspect="1"/>
          </p:cNvPicPr>
          <p:nvPr/>
        </p:nvPicPr>
        <p:blipFill>
          <a:blip r:embed="rId1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961" y="4463311"/>
            <a:ext cx="198813" cy="159317"/>
          </a:xfrm>
          <a:prstGeom prst="rect">
            <a:avLst/>
          </a:prstGeom>
        </p:spPr>
      </p:pic>
      <p:pic>
        <p:nvPicPr>
          <p:cNvPr id="133" name="그림 132"/>
          <p:cNvPicPr>
            <a:picLocks noChangeAspect="1"/>
          </p:cNvPicPr>
          <p:nvPr/>
        </p:nvPicPr>
        <p:blipFill>
          <a:blip r:embed="rId10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75" y="4602696"/>
            <a:ext cx="198813" cy="159317"/>
          </a:xfrm>
          <a:prstGeom prst="rect">
            <a:avLst/>
          </a:prstGeom>
        </p:spPr>
      </p:pic>
      <p:pic>
        <p:nvPicPr>
          <p:cNvPr id="134" name="그림 133"/>
          <p:cNvPicPr>
            <a:picLocks noChangeAspect="1"/>
          </p:cNvPicPr>
          <p:nvPr/>
        </p:nvPicPr>
        <p:blipFill>
          <a:blip r:embed="rId10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589" y="4733512"/>
            <a:ext cx="198813" cy="159317"/>
          </a:xfrm>
          <a:prstGeom prst="rect">
            <a:avLst/>
          </a:prstGeom>
        </p:spPr>
      </p:pic>
      <p:pic>
        <p:nvPicPr>
          <p:cNvPr id="135" name="그림 134"/>
          <p:cNvPicPr>
            <a:picLocks noChangeAspect="1"/>
          </p:cNvPicPr>
          <p:nvPr/>
        </p:nvPicPr>
        <p:blipFill>
          <a:blip r:embed="rId10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903" y="4881466"/>
            <a:ext cx="198813" cy="159317"/>
          </a:xfrm>
          <a:prstGeom prst="rect">
            <a:avLst/>
          </a:prstGeom>
        </p:spPr>
      </p:pic>
      <p:pic>
        <p:nvPicPr>
          <p:cNvPr id="136" name="그림 135"/>
          <p:cNvPicPr>
            <a:picLocks noChangeAspect="1"/>
          </p:cNvPicPr>
          <p:nvPr/>
        </p:nvPicPr>
        <p:blipFill>
          <a:blip r:embed="rId10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217" y="5020851"/>
            <a:ext cx="198813" cy="159317"/>
          </a:xfrm>
          <a:prstGeom prst="rect">
            <a:avLst/>
          </a:prstGeom>
        </p:spPr>
      </p:pic>
      <p:sp>
        <p:nvSpPr>
          <p:cNvPr id="137" name="모서리가 둥근 직사각형 136"/>
          <p:cNvSpPr/>
          <p:nvPr/>
        </p:nvSpPr>
        <p:spPr bwMode="auto">
          <a:xfrm>
            <a:off x="1642280" y="5822379"/>
            <a:ext cx="508152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확</a:t>
            </a:r>
            <a:r>
              <a:rPr lang="ko-KR" altLang="en-US" sz="800" dirty="0"/>
              <a:t>정</a:t>
            </a:r>
            <a:endParaRPr lang="ko-KR" altLang="en-US" sz="800" dirty="0" smtClean="0"/>
          </a:p>
        </p:txBody>
      </p:sp>
      <p:sp>
        <p:nvSpPr>
          <p:cNvPr id="138" name="모서리가 둥근 직사각형 137"/>
          <p:cNvSpPr/>
          <p:nvPr/>
        </p:nvSpPr>
        <p:spPr bwMode="auto">
          <a:xfrm>
            <a:off x="2292819" y="5837837"/>
            <a:ext cx="508152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완</a:t>
            </a:r>
            <a:r>
              <a:rPr lang="ko-KR" altLang="en-US" sz="800" dirty="0"/>
              <a:t>료</a:t>
            </a:r>
            <a:endParaRPr lang="ko-KR" altLang="en-US" sz="800" dirty="0" smtClean="0"/>
          </a:p>
        </p:txBody>
      </p:sp>
      <p:sp>
        <p:nvSpPr>
          <p:cNvPr id="139" name="모서리가 둥근 직사각형 138"/>
          <p:cNvSpPr/>
          <p:nvPr/>
        </p:nvSpPr>
        <p:spPr bwMode="auto">
          <a:xfrm>
            <a:off x="3588147" y="6105486"/>
            <a:ext cx="508152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목</a:t>
            </a:r>
            <a:r>
              <a:rPr lang="ko-KR" altLang="en-US" sz="800" dirty="0"/>
              <a:t>록</a:t>
            </a:r>
            <a:endParaRPr lang="ko-KR" altLang="en-US" sz="800" dirty="0" smtClean="0"/>
          </a:p>
        </p:txBody>
      </p:sp>
      <p:pic>
        <p:nvPicPr>
          <p:cNvPr id="140" name="그림 139"/>
          <p:cNvPicPr>
            <a:picLocks noChangeAspect="1"/>
          </p:cNvPicPr>
          <p:nvPr/>
        </p:nvPicPr>
        <p:blipFill>
          <a:blip r:embed="rId10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684" y="5153264"/>
            <a:ext cx="126535" cy="123931"/>
          </a:xfrm>
          <a:prstGeom prst="rect">
            <a:avLst/>
          </a:prstGeom>
        </p:spPr>
      </p:pic>
      <p:pic>
        <p:nvPicPr>
          <p:cNvPr id="141" name="그림 140"/>
          <p:cNvPicPr>
            <a:picLocks noChangeAspect="1"/>
          </p:cNvPicPr>
          <p:nvPr/>
        </p:nvPicPr>
        <p:blipFill>
          <a:blip r:embed="rId1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998" y="5292649"/>
            <a:ext cx="126535" cy="123931"/>
          </a:xfrm>
          <a:prstGeom prst="rect">
            <a:avLst/>
          </a:prstGeom>
        </p:spPr>
      </p:pic>
      <p:pic>
        <p:nvPicPr>
          <p:cNvPr id="142" name="그림 141"/>
          <p:cNvPicPr>
            <a:picLocks noChangeAspect="1"/>
          </p:cNvPicPr>
          <p:nvPr/>
        </p:nvPicPr>
        <p:blipFill>
          <a:blip r:embed="rId1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702" y="3973554"/>
            <a:ext cx="108459" cy="106226"/>
          </a:xfrm>
          <a:prstGeom prst="rect">
            <a:avLst/>
          </a:prstGeom>
        </p:spPr>
      </p:pic>
      <p:pic>
        <p:nvPicPr>
          <p:cNvPr id="143" name="그림 142"/>
          <p:cNvPicPr>
            <a:picLocks noChangeAspect="1"/>
          </p:cNvPicPr>
          <p:nvPr/>
        </p:nvPicPr>
        <p:blipFill>
          <a:blip r:embed="rId1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016" y="4112939"/>
            <a:ext cx="108459" cy="106226"/>
          </a:xfrm>
          <a:prstGeom prst="rect">
            <a:avLst/>
          </a:prstGeom>
        </p:spPr>
      </p:pic>
      <p:sp>
        <p:nvSpPr>
          <p:cNvPr id="144" name="직사각형 143"/>
          <p:cNvSpPr/>
          <p:nvPr/>
        </p:nvSpPr>
        <p:spPr bwMode="auto">
          <a:xfrm>
            <a:off x="2459380" y="2851794"/>
            <a:ext cx="170796" cy="13382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endParaRPr lang="ko-KR" altLang="en-US" sz="1300" b="1" dirty="0" smtClean="0"/>
          </a:p>
        </p:txBody>
      </p:sp>
      <p:sp>
        <p:nvSpPr>
          <p:cNvPr id="145" name="직사각형 144"/>
          <p:cNvSpPr/>
          <p:nvPr/>
        </p:nvSpPr>
        <p:spPr bwMode="auto">
          <a:xfrm>
            <a:off x="2477140" y="2851395"/>
            <a:ext cx="134796" cy="13382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endParaRPr lang="ko-KR" altLang="en-US" sz="1300" b="1" dirty="0" smtClean="0"/>
          </a:p>
        </p:txBody>
      </p:sp>
      <p:sp>
        <p:nvSpPr>
          <p:cNvPr id="146" name="직사각형 145"/>
          <p:cNvSpPr/>
          <p:nvPr/>
        </p:nvSpPr>
        <p:spPr bwMode="auto">
          <a:xfrm>
            <a:off x="2698869" y="2851794"/>
            <a:ext cx="170796" cy="13382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endParaRPr lang="ko-KR" altLang="en-US" sz="1300" b="1" dirty="0" smtClean="0"/>
          </a:p>
        </p:txBody>
      </p:sp>
      <p:sp>
        <p:nvSpPr>
          <p:cNvPr id="147" name="직사각형 146"/>
          <p:cNvSpPr/>
          <p:nvPr/>
        </p:nvSpPr>
        <p:spPr bwMode="auto">
          <a:xfrm>
            <a:off x="2731473" y="2851395"/>
            <a:ext cx="105110" cy="13382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endParaRPr lang="ko-KR" altLang="en-US" sz="1300" b="1" dirty="0" smtClean="0"/>
          </a:p>
        </p:txBody>
      </p:sp>
      <p:pic>
        <p:nvPicPr>
          <p:cNvPr id="148" name="그림 147"/>
          <p:cNvPicPr>
            <a:picLocks noChangeAspect="1"/>
          </p:cNvPicPr>
          <p:nvPr/>
        </p:nvPicPr>
        <p:blipFill>
          <a:blip r:embed="rId1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771" y="3375887"/>
            <a:ext cx="108459" cy="106226"/>
          </a:xfrm>
          <a:prstGeom prst="rect">
            <a:avLst/>
          </a:prstGeom>
        </p:spPr>
      </p:pic>
      <p:pic>
        <p:nvPicPr>
          <p:cNvPr id="149" name="그림 148"/>
          <p:cNvPicPr>
            <a:picLocks noChangeAspect="1"/>
          </p:cNvPicPr>
          <p:nvPr/>
        </p:nvPicPr>
        <p:blipFill>
          <a:blip r:embed="rId1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771" y="3375887"/>
            <a:ext cx="108459" cy="106226"/>
          </a:xfrm>
          <a:prstGeom prst="rect">
            <a:avLst/>
          </a:prstGeom>
        </p:spPr>
      </p:pic>
      <p:pic>
        <p:nvPicPr>
          <p:cNvPr id="150" name="Picture 2" descr="D:\Temporary\파일아이콘1.png"/>
          <p:cNvPicPr>
            <a:picLocks noChangeAspect="1" noChangeArrowheads="1"/>
          </p:cNvPicPr>
          <p:nvPr/>
        </p:nvPicPr>
        <p:blipFill>
          <a:blip r:embed="rId1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443" y="3472200"/>
            <a:ext cx="108443" cy="10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모서리가 둥근 직사각형 150"/>
          <p:cNvSpPr/>
          <p:nvPr/>
        </p:nvSpPr>
        <p:spPr bwMode="auto">
          <a:xfrm>
            <a:off x="981784" y="5377244"/>
            <a:ext cx="508152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실행</a:t>
            </a:r>
          </a:p>
        </p:txBody>
      </p:sp>
      <p:sp>
        <p:nvSpPr>
          <p:cNvPr id="152" name="모서리가 둥근 직사각형 151"/>
          <p:cNvSpPr/>
          <p:nvPr/>
        </p:nvSpPr>
        <p:spPr bwMode="auto">
          <a:xfrm>
            <a:off x="322494" y="5377244"/>
            <a:ext cx="508152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결함등록</a:t>
            </a:r>
          </a:p>
        </p:txBody>
      </p:sp>
      <p:grpSp>
        <p:nvGrpSpPr>
          <p:cNvPr id="153" name="그룹 152"/>
          <p:cNvGrpSpPr/>
          <p:nvPr/>
        </p:nvGrpSpPr>
        <p:grpSpPr>
          <a:xfrm>
            <a:off x="4509025" y="5103931"/>
            <a:ext cx="779491" cy="173264"/>
            <a:chOff x="2937810" y="2386178"/>
            <a:chExt cx="821589" cy="186459"/>
          </a:xfrm>
        </p:grpSpPr>
        <p:sp>
          <p:nvSpPr>
            <p:cNvPr id="154" name="직사각형 153"/>
            <p:cNvSpPr/>
            <p:nvPr/>
          </p:nvSpPr>
          <p:spPr bwMode="auto">
            <a:xfrm>
              <a:off x="2937810" y="2394000"/>
              <a:ext cx="726766" cy="16938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defTabSz="957143" latinLnBrk="1"/>
              <a:r>
                <a:rPr lang="ko-KR" altLang="en-US" sz="800" dirty="0" smtClean="0"/>
                <a:t>다국어선택</a:t>
              </a:r>
              <a:endParaRPr lang="en-US" altLang="ko-KR" sz="800" dirty="0"/>
            </a:p>
          </p:txBody>
        </p:sp>
        <p:pic>
          <p:nvPicPr>
            <p:cNvPr id="155" name="Picture 2"/>
            <p:cNvPicPr>
              <a:picLocks noChangeAspect="1" noChangeArrowheads="1"/>
            </p:cNvPicPr>
            <p:nvPr/>
          </p:nvPicPr>
          <p:blipFill>
            <a:blip r:embed="rId1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2568" y="2386178"/>
              <a:ext cx="166831" cy="186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6" name="곱셈 기호 155"/>
          <p:cNvSpPr/>
          <p:nvPr/>
        </p:nvSpPr>
        <p:spPr bwMode="auto">
          <a:xfrm>
            <a:off x="3421049" y="2485580"/>
            <a:ext cx="280332" cy="280332"/>
          </a:xfrm>
          <a:prstGeom prst="mathMultiply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7" name="그림 156"/>
          <p:cNvPicPr>
            <a:picLocks noChangeAspect="1"/>
          </p:cNvPicPr>
          <p:nvPr/>
        </p:nvPicPr>
        <p:blipFill>
          <a:blip r:embed="rId1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563" y="5901417"/>
            <a:ext cx="7854203" cy="469166"/>
          </a:xfrm>
          <a:prstGeom prst="rect">
            <a:avLst/>
          </a:prstGeom>
        </p:spPr>
      </p:pic>
      <p:pic>
        <p:nvPicPr>
          <p:cNvPr id="1026" name="Picture 2" descr="N:\03.프로잭트\01.PMS\99.기타\엑셀_업로드.png"/>
          <p:cNvPicPr>
            <a:picLocks noChangeAspect="1" noChangeArrowheads="1"/>
          </p:cNvPicPr>
          <p:nvPr/>
        </p:nvPicPr>
        <p:blipFill>
          <a:blip r:embed="rId1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85" y="3620570"/>
            <a:ext cx="3683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N:\03.프로잭트\01.PMS\99.기타\엑셀_양식.png"/>
          <p:cNvPicPr>
            <a:picLocks noChangeAspect="1" noChangeArrowheads="1"/>
          </p:cNvPicPr>
          <p:nvPr/>
        </p:nvPicPr>
        <p:blipFill>
          <a:blip r:embed="rId1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988" y="3619900"/>
            <a:ext cx="3302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:\03.프로잭트\01.PMS\99.기타\엑셀_다운로드.png"/>
          <p:cNvPicPr>
            <a:picLocks noChangeAspect="1" noChangeArrowheads="1"/>
          </p:cNvPicPr>
          <p:nvPr/>
        </p:nvPicPr>
        <p:blipFill>
          <a:blip r:embed="rId1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409" y="3630512"/>
            <a:ext cx="3683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N:\03.프로잭트\01.PMS\99.기타\MS프로젝트_업로드.png"/>
          <p:cNvPicPr>
            <a:picLocks noChangeAspect="1" noChangeArrowheads="1"/>
          </p:cNvPicPr>
          <p:nvPr/>
        </p:nvPicPr>
        <p:blipFill>
          <a:blip r:embed="rId1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85" y="4219165"/>
            <a:ext cx="3556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:\03.프로잭트\01.PMS\99.기타\MS프로젝트_다운로드.png"/>
          <p:cNvPicPr>
            <a:picLocks noChangeAspect="1" noChangeArrowheads="1"/>
          </p:cNvPicPr>
          <p:nvPr/>
        </p:nvPicPr>
        <p:blipFill>
          <a:blip r:embed="rId1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47" y="4219165"/>
            <a:ext cx="3556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N:\03.프로잭트\01.PMS\99.기타\MS프로젝트_양식.png"/>
          <p:cNvPicPr>
            <a:picLocks noChangeAspect="1" noChangeArrowheads="1"/>
          </p:cNvPicPr>
          <p:nvPr/>
        </p:nvPicPr>
        <p:blipFill>
          <a:blip r:embed="rId1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394" y="4209341"/>
            <a:ext cx="3175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45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791776" y="347682"/>
            <a:ext cx="2004764" cy="26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dirty="0" smtClean="0"/>
              <a:t>공통 레이아웃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3512840" y="347682"/>
            <a:ext cx="1836400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endParaRPr lang="ko-KR" altLang="en-US" sz="900" dirty="0" smtClean="0"/>
          </a:p>
        </p:txBody>
      </p:sp>
      <p:sp>
        <p:nvSpPr>
          <p:cNvPr id="6" name="직사각형 5"/>
          <p:cNvSpPr/>
          <p:nvPr/>
        </p:nvSpPr>
        <p:spPr bwMode="auto">
          <a:xfrm>
            <a:off x="7761311" y="476672"/>
            <a:ext cx="2066427" cy="1945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dirty="0" smtClean="0"/>
              <a:t> </a:t>
            </a:r>
            <a:r>
              <a:rPr lang="en-US" altLang="ko-KR" sz="900" dirty="0" smtClean="0"/>
              <a:t>- </a:t>
            </a:r>
            <a:endParaRPr lang="ko-KR" altLang="en-US" sz="900" dirty="0" smtClean="0"/>
          </a:p>
        </p:txBody>
      </p:sp>
      <p:sp>
        <p:nvSpPr>
          <p:cNvPr id="7" name="직사각형 6"/>
          <p:cNvSpPr/>
          <p:nvPr/>
        </p:nvSpPr>
        <p:spPr bwMode="auto">
          <a:xfrm>
            <a:off x="6288971" y="349905"/>
            <a:ext cx="3551208" cy="2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dirty="0" smtClean="0"/>
              <a:t>공통 레이아웃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856531" y="869342"/>
            <a:ext cx="1971208" cy="344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r>
              <a:rPr lang="ko-KR" altLang="en-US" sz="800" dirty="0" smtClean="0">
                <a:latin typeface="Arial Narrow" pitchFamily="34" charset="0"/>
              </a:rPr>
              <a:t>공통 레이아웃 설명은 스타일 가이드참조</a:t>
            </a:r>
            <a:endParaRPr lang="en-US" altLang="ko-KR" sz="800" dirty="0">
              <a:latin typeface="Arial Narrow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00" y="3752579"/>
            <a:ext cx="6219452" cy="2556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066" y="2075514"/>
            <a:ext cx="2765242" cy="1641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861678"/>
            <a:ext cx="4615796" cy="271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0433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아래쪽 화살표 9"/>
          <p:cNvSpPr/>
          <p:nvPr/>
        </p:nvSpPr>
        <p:spPr bwMode="auto">
          <a:xfrm>
            <a:off x="90201" y="1160353"/>
            <a:ext cx="807752" cy="5357606"/>
          </a:xfrm>
          <a:prstGeom prst="downArrow">
            <a:avLst/>
          </a:prstGeom>
          <a:noFill/>
          <a:ln w="2857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1" dirty="0" smtClean="0">
              <a:latin typeface="+mn-ea"/>
              <a:ea typeface="+mn-ea"/>
            </a:endParaRPr>
          </a:p>
        </p:txBody>
      </p:sp>
      <p:graphicFrame>
        <p:nvGraphicFramePr>
          <p:cNvPr id="2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091808"/>
              </p:ext>
            </p:extLst>
          </p:nvPr>
        </p:nvGraphicFramePr>
        <p:xfrm>
          <a:off x="54360" y="584684"/>
          <a:ext cx="9795185" cy="5933275"/>
        </p:xfrm>
        <a:graphic>
          <a:graphicData uri="http://schemas.openxmlformats.org/drawingml/2006/table">
            <a:tbl>
              <a:tblPr/>
              <a:tblGrid>
                <a:gridCol w="873634"/>
                <a:gridCol w="7508478"/>
                <a:gridCol w="1413073"/>
              </a:tblGrid>
              <a:tr h="386611">
                <a:tc gridSpan="3">
                  <a:txBody>
                    <a:bodyPr/>
                    <a:lstStyle/>
                    <a:p>
                      <a:pPr marL="0" marR="0" lvl="0" indent="0" algn="ctr" defTabSz="69532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흐름도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A388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304">
                <a:tc>
                  <a:txBody>
                    <a:bodyPr/>
                    <a:lstStyle/>
                    <a:p>
                      <a:pPr marL="0" marR="0" lvl="0" indent="0" algn="ctr" defTabSz="69532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Part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Process  Sketch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Note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0686">
                <a:tc rowSpan="4">
                  <a:txBody>
                    <a:bodyPr/>
                    <a:lstStyle/>
                    <a:p>
                      <a:pPr marL="0" marR="0" lvl="0" indent="0" algn="ctr" defTabSz="695325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기본정보관리</a:t>
                      </a:r>
                      <a:endParaRPr kumimoji="1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marL="0" marR="0" lvl="0" indent="0" algn="ctr" defTabSz="695325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marL="0" marR="0" lvl="0" indent="0" algn="ctr" defTabSz="695325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(</a:t>
                      </a:r>
                      <a:r>
                        <a:rPr kumimoji="1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시스템 관리</a:t>
                      </a: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)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코드를 사용하는 여러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단위 프로그램에서 코드관리에 등록된 코드를 이용합니다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57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80975" algn="l" defTabSz="69532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메뉴를 구성하고 메뉴 별 서비스할 시스템 모듈을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Mapping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관리합니다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4511">
                <a:tc vMerge="1">
                  <a:txBody>
                    <a:bodyPr/>
                    <a:lstStyle/>
                    <a:p>
                      <a:pPr marL="0" marR="0" lvl="0" indent="0" algn="ctr" defTabSz="695325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80975" algn="l" defTabSz="69532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실제 시스템을 이용할 현업 부서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수행사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외부 인력 들의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/>
                      </a:r>
                      <a:b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</a:b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조직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)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과 사용자정보 아이디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비번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기타정보를 관리합니다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.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9445">
                <a:tc vMerge="1">
                  <a:txBody>
                    <a:bodyPr/>
                    <a:lstStyle/>
                    <a:p>
                      <a:pPr marL="0" marR="0" lvl="0" indent="0" algn="ctr" defTabSz="695325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80975" algn="l" defTabSz="69532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등록된 시스템 등급별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/>
                      </a:r>
                      <a:b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</a:b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각 메뉴의 권한을 관리합니다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206"/>
          <p:cNvSpPr>
            <a:spLocks noChangeArrowheads="1"/>
          </p:cNvSpPr>
          <p:nvPr/>
        </p:nvSpPr>
        <p:spPr bwMode="auto">
          <a:xfrm>
            <a:off x="1161331" y="1661203"/>
            <a:ext cx="1395389" cy="500134"/>
          </a:xfrm>
          <a:prstGeom prst="rect">
            <a:avLst/>
          </a:prstGeom>
          <a:noFill/>
          <a:ln w="1270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57263"/>
            <a:r>
              <a:rPr lang="ko-KR" altLang="en-US" sz="900" dirty="0" smtClean="0">
                <a:latin typeface="+mn-ea"/>
                <a:ea typeface="+mn-ea"/>
              </a:rPr>
              <a:t>코드그룹관리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9" name="Rectangle 206"/>
          <p:cNvSpPr>
            <a:spLocks noChangeArrowheads="1"/>
          </p:cNvSpPr>
          <p:nvPr/>
        </p:nvSpPr>
        <p:spPr bwMode="auto">
          <a:xfrm>
            <a:off x="3116038" y="1661203"/>
            <a:ext cx="1395389" cy="500134"/>
          </a:xfrm>
          <a:prstGeom prst="rect">
            <a:avLst/>
          </a:prstGeom>
          <a:noFill/>
          <a:ln w="1270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57263"/>
            <a:r>
              <a:rPr lang="ko-KR" altLang="en-US" sz="900" dirty="0" smtClean="0">
                <a:latin typeface="+mn-ea"/>
                <a:ea typeface="+mn-ea"/>
              </a:rPr>
              <a:t>코드관리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5" name="Rectangle 206"/>
          <p:cNvSpPr>
            <a:spLocks noChangeArrowheads="1"/>
          </p:cNvSpPr>
          <p:nvPr/>
        </p:nvSpPr>
        <p:spPr bwMode="auto">
          <a:xfrm>
            <a:off x="1165061" y="3029390"/>
            <a:ext cx="1395389" cy="500134"/>
          </a:xfrm>
          <a:prstGeom prst="rect">
            <a:avLst/>
          </a:prstGeom>
          <a:noFill/>
          <a:ln w="1270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57263"/>
            <a:r>
              <a:rPr lang="ko-KR" altLang="en-US" sz="900" dirty="0">
                <a:latin typeface="+mn-ea"/>
                <a:ea typeface="+mn-ea"/>
              </a:rPr>
              <a:t>메뉴관리</a:t>
            </a:r>
          </a:p>
        </p:txBody>
      </p:sp>
      <p:sp>
        <p:nvSpPr>
          <p:cNvPr id="17" name="Rectangle 206"/>
          <p:cNvSpPr>
            <a:spLocks noChangeArrowheads="1"/>
          </p:cNvSpPr>
          <p:nvPr/>
        </p:nvSpPr>
        <p:spPr bwMode="auto">
          <a:xfrm>
            <a:off x="1168950" y="4333022"/>
            <a:ext cx="1395389" cy="500134"/>
          </a:xfrm>
          <a:prstGeom prst="rect">
            <a:avLst/>
          </a:prstGeom>
          <a:noFill/>
          <a:ln w="1270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57263"/>
            <a:r>
              <a:rPr lang="ko-KR" altLang="en-US" sz="900" dirty="0" smtClean="0">
                <a:latin typeface="+mn-ea"/>
                <a:ea typeface="+mn-ea"/>
              </a:rPr>
              <a:t>전</a:t>
            </a:r>
            <a:r>
              <a:rPr lang="ko-KR" altLang="en-US" sz="900" dirty="0">
                <a:latin typeface="+mn-ea"/>
                <a:ea typeface="+mn-ea"/>
              </a:rPr>
              <a:t>사</a:t>
            </a:r>
            <a:r>
              <a:rPr lang="en-US" altLang="ko-KR" sz="900" dirty="0" smtClean="0">
                <a:latin typeface="+mn-ea"/>
                <a:ea typeface="+mn-ea"/>
              </a:rPr>
              <a:t> </a:t>
            </a:r>
            <a:r>
              <a:rPr lang="ko-KR" altLang="en-US" sz="900" dirty="0" smtClean="0">
                <a:latin typeface="+mn-ea"/>
                <a:ea typeface="+mn-ea"/>
              </a:rPr>
              <a:t>조직관리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sp>
        <p:nvSpPr>
          <p:cNvPr id="18" name="AutoShape 27"/>
          <p:cNvSpPr>
            <a:spLocks noChangeArrowheads="1"/>
          </p:cNvSpPr>
          <p:nvPr/>
        </p:nvSpPr>
        <p:spPr bwMode="auto">
          <a:xfrm>
            <a:off x="3109176" y="3029355"/>
            <a:ext cx="2043306" cy="507657"/>
          </a:xfrm>
          <a:prstGeom prst="flowChartInternalStorage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</p:spPr>
        <p:txBody>
          <a:bodyPr wrap="none" lIns="91427" tIns="45713" rIns="91427" bIns="45713" anchor="ctr"/>
          <a:lstStyle/>
          <a:p>
            <a:r>
              <a:rPr lang="ko-KR" altLang="en-US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메뉴 별 이용 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PMS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모듈 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Mapping</a:t>
            </a:r>
            <a:endParaRPr lang="ko-KR" altLang="en-US" sz="900" dirty="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21" name="직선 화살표 연결선 20"/>
          <p:cNvCxnSpPr>
            <a:stCxn id="3" idx="3"/>
            <a:endCxn id="9" idx="1"/>
          </p:cNvCxnSpPr>
          <p:nvPr/>
        </p:nvCxnSpPr>
        <p:spPr bwMode="auto">
          <a:xfrm>
            <a:off x="2556720" y="1911270"/>
            <a:ext cx="559318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직선 화살표 연결선 23"/>
          <p:cNvCxnSpPr>
            <a:stCxn id="15" idx="3"/>
            <a:endCxn id="18" idx="1"/>
          </p:cNvCxnSpPr>
          <p:nvPr/>
        </p:nvCxnSpPr>
        <p:spPr bwMode="auto">
          <a:xfrm>
            <a:off x="2560450" y="3279457"/>
            <a:ext cx="548726" cy="372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2" name="Rectangle 206"/>
          <p:cNvSpPr>
            <a:spLocks noChangeArrowheads="1"/>
          </p:cNvSpPr>
          <p:nvPr/>
        </p:nvSpPr>
        <p:spPr bwMode="auto">
          <a:xfrm>
            <a:off x="3130040" y="4338702"/>
            <a:ext cx="1534928" cy="500134"/>
          </a:xfrm>
          <a:prstGeom prst="rect">
            <a:avLst/>
          </a:prstGeom>
          <a:noFill/>
          <a:ln w="1270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57263"/>
            <a:r>
              <a:rPr lang="ko-KR" altLang="en-US" sz="900" dirty="0" smtClean="0">
                <a:latin typeface="+mn-ea"/>
                <a:ea typeface="+mn-ea"/>
              </a:rPr>
              <a:t>조직 별 사용자</a:t>
            </a:r>
            <a:r>
              <a:rPr lang="en-US" altLang="ko-KR" sz="900" dirty="0" smtClean="0">
                <a:latin typeface="+mn-ea"/>
                <a:ea typeface="+mn-ea"/>
              </a:rPr>
              <a:t>(</a:t>
            </a:r>
            <a:r>
              <a:rPr lang="ko-KR" altLang="en-US" sz="900" dirty="0" smtClean="0">
                <a:latin typeface="+mn-ea"/>
                <a:ea typeface="+mn-ea"/>
              </a:rPr>
              <a:t>직원</a:t>
            </a:r>
            <a:r>
              <a:rPr lang="en-US" altLang="ko-KR" sz="900" dirty="0" smtClean="0">
                <a:latin typeface="+mn-ea"/>
                <a:ea typeface="+mn-ea"/>
              </a:rPr>
              <a:t>) </a:t>
            </a:r>
            <a:r>
              <a:rPr lang="ko-KR" altLang="en-US" sz="900" dirty="0" smtClean="0">
                <a:latin typeface="+mn-ea"/>
                <a:ea typeface="+mn-ea"/>
              </a:rPr>
              <a:t>관리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cxnSp>
        <p:nvCxnSpPr>
          <p:cNvPr id="13" name="직선 화살표 연결선 12"/>
          <p:cNvCxnSpPr>
            <a:stCxn id="17" idx="3"/>
            <a:endCxn id="12" idx="1"/>
          </p:cNvCxnSpPr>
          <p:nvPr/>
        </p:nvCxnSpPr>
        <p:spPr bwMode="auto">
          <a:xfrm>
            <a:off x="2564339" y="4583089"/>
            <a:ext cx="565701" cy="5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2" name="Rectangle 206"/>
          <p:cNvSpPr>
            <a:spLocks noChangeArrowheads="1"/>
          </p:cNvSpPr>
          <p:nvPr/>
        </p:nvSpPr>
        <p:spPr bwMode="auto">
          <a:xfrm>
            <a:off x="1168950" y="5593162"/>
            <a:ext cx="1395389" cy="500134"/>
          </a:xfrm>
          <a:prstGeom prst="rect">
            <a:avLst/>
          </a:prstGeom>
          <a:noFill/>
          <a:ln w="1270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57263"/>
            <a:r>
              <a:rPr lang="ko-KR" altLang="en-US" sz="900" dirty="0" smtClean="0">
                <a:latin typeface="+mn-ea"/>
                <a:ea typeface="+mn-ea"/>
              </a:rPr>
              <a:t>메뉴 권한설정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sp>
        <p:nvSpPr>
          <p:cNvPr id="33" name="AutoShape 27"/>
          <p:cNvSpPr>
            <a:spLocks noChangeArrowheads="1"/>
          </p:cNvSpPr>
          <p:nvPr/>
        </p:nvSpPr>
        <p:spPr bwMode="auto">
          <a:xfrm>
            <a:off x="3148072" y="5585639"/>
            <a:ext cx="3697900" cy="507657"/>
          </a:xfrm>
          <a:prstGeom prst="flowChartInternalStorage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</p:spPr>
        <p:txBody>
          <a:bodyPr wrap="none" lIns="91427" tIns="45713" rIns="91427" bIns="45713" anchor="ctr"/>
          <a:lstStyle/>
          <a:p>
            <a:r>
              <a:rPr lang="ko-KR" altLang="en-US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메뉴 권한 설정 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(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  <a:cs typeface="Arial" charset="0"/>
              </a:rPr>
              <a:t>NONE:0, 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READ:1, CONTROL:2)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-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관리</a:t>
            </a:r>
            <a:r>
              <a:rPr lang="ko-KR" altLang="en-US" sz="900" dirty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자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,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현업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,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수행사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,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외주사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별 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(PM,PL,STEP)</a:t>
            </a:r>
            <a:endParaRPr lang="ko-KR" altLang="en-US" sz="900" dirty="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39" name="직선 화살표 연결선 38"/>
          <p:cNvCxnSpPr>
            <a:stCxn id="32" idx="3"/>
            <a:endCxn id="33" idx="1"/>
          </p:cNvCxnSpPr>
          <p:nvPr/>
        </p:nvCxnSpPr>
        <p:spPr bwMode="auto">
          <a:xfrm flipV="1">
            <a:off x="2564339" y="5839468"/>
            <a:ext cx="583733" cy="3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5" name="AutoShape 27"/>
          <p:cNvSpPr>
            <a:spLocks noChangeArrowheads="1"/>
          </p:cNvSpPr>
          <p:nvPr/>
        </p:nvSpPr>
        <p:spPr bwMode="auto">
          <a:xfrm>
            <a:off x="5396616" y="3029355"/>
            <a:ext cx="2328692" cy="507657"/>
          </a:xfrm>
          <a:prstGeom prst="flowChartInternalStorage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</p:spPr>
        <p:txBody>
          <a:bodyPr wrap="none" lIns="91427" tIns="45713" rIns="91427" bIns="45713" anchor="ctr"/>
          <a:lstStyle/>
          <a:p>
            <a:r>
              <a:rPr lang="en-US" altLang="ko-KR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PMS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모듈 별 이용 코드그룹 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Mapping</a:t>
            </a:r>
            <a:endParaRPr lang="ko-KR" altLang="en-US" sz="900" dirty="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49" name="AutoShape 27"/>
          <p:cNvSpPr>
            <a:spLocks noChangeArrowheads="1"/>
          </p:cNvSpPr>
          <p:nvPr/>
        </p:nvSpPr>
        <p:spPr bwMode="auto">
          <a:xfrm>
            <a:off x="5152482" y="4325499"/>
            <a:ext cx="2716842" cy="507657"/>
          </a:xfrm>
          <a:prstGeom prst="flowChartInternalStorage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</p:spPr>
        <p:txBody>
          <a:bodyPr wrap="none" lIns="91427" tIns="45713" rIns="91427" bIns="45713" anchor="ctr"/>
          <a:lstStyle/>
          <a:p>
            <a:r>
              <a:rPr lang="ko-KR" altLang="en-US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사용자 별 시스템등급 설정 </a:t>
            </a:r>
            <a:endParaRPr lang="ko-KR" altLang="en-US" sz="900" dirty="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50" name="직선 화살표 연결선 49"/>
          <p:cNvCxnSpPr>
            <a:stCxn id="12" idx="3"/>
            <a:endCxn id="49" idx="1"/>
          </p:cNvCxnSpPr>
          <p:nvPr/>
        </p:nvCxnSpPr>
        <p:spPr bwMode="auto">
          <a:xfrm flipV="1">
            <a:off x="4664968" y="4579328"/>
            <a:ext cx="487514" cy="944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7" name="모서리가 둥근 직사각형 56"/>
          <p:cNvSpPr/>
          <p:nvPr/>
        </p:nvSpPr>
        <p:spPr bwMode="auto">
          <a:xfrm>
            <a:off x="4789284" y="1681047"/>
            <a:ext cx="3368072" cy="44520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 smtClean="0">
                <a:latin typeface="+mn-ea"/>
                <a:ea typeface="+mn-ea"/>
              </a:rPr>
              <a:t>코드그룹</a:t>
            </a:r>
            <a:r>
              <a:rPr lang="en-US" altLang="ko-KR" sz="800" dirty="0" smtClean="0">
                <a:latin typeface="+mn-ea"/>
                <a:ea typeface="+mn-ea"/>
              </a:rPr>
              <a:t>ID </a:t>
            </a:r>
            <a:r>
              <a:rPr lang="ko-KR" altLang="en-US" sz="800" dirty="0" smtClean="0">
                <a:latin typeface="+mn-ea"/>
                <a:ea typeface="+mn-ea"/>
              </a:rPr>
              <a:t>는 전체 코드그룹에서 </a:t>
            </a:r>
            <a:r>
              <a:rPr lang="en-US" altLang="ko-KR" sz="800" dirty="0" smtClean="0">
                <a:latin typeface="+mn-ea"/>
                <a:ea typeface="+mn-ea"/>
              </a:rPr>
              <a:t>Unique</a:t>
            </a:r>
          </a:p>
          <a:p>
            <a:pPr defTabSz="1017588" latinLnBrk="1"/>
            <a:r>
              <a:rPr lang="ko-KR" altLang="en-US" sz="800" dirty="0" smtClean="0">
                <a:latin typeface="+mn-ea"/>
                <a:ea typeface="+mn-ea"/>
              </a:rPr>
              <a:t>코드는 전체 코드에서</a:t>
            </a: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Unique</a:t>
            </a:r>
          </a:p>
          <a:p>
            <a:pPr defTabSz="1017588" latinLnBrk="1"/>
            <a:r>
              <a:rPr lang="ko-KR" altLang="en-US" sz="800" dirty="0" smtClean="0">
                <a:latin typeface="+mn-ea"/>
                <a:ea typeface="+mn-ea"/>
              </a:rPr>
              <a:t>사유 </a:t>
            </a:r>
            <a:r>
              <a:rPr lang="en-US" altLang="ko-KR" sz="800" dirty="0" smtClean="0">
                <a:latin typeface="+mn-ea"/>
                <a:ea typeface="+mn-ea"/>
              </a:rPr>
              <a:t>: </a:t>
            </a:r>
            <a:r>
              <a:rPr lang="ko-KR" altLang="en-US" sz="800" dirty="0" smtClean="0">
                <a:latin typeface="+mn-ea"/>
                <a:ea typeface="+mn-ea"/>
              </a:rPr>
              <a:t>코드그룹의 코드데이터는 다른 코드그룹들의 조합이 될 수 있음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20" name="직사각형 19"/>
          <p:cNvSpPr/>
          <p:nvPr/>
        </p:nvSpPr>
        <p:spPr bwMode="auto">
          <a:xfrm rot="19800000">
            <a:off x="-20103" y="818479"/>
            <a:ext cx="2370325" cy="5361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dirty="0" smtClean="0"/>
              <a:t>프로세스 흐름도 예시</a:t>
            </a:r>
          </a:p>
        </p:txBody>
      </p:sp>
    </p:spTree>
    <p:extLst>
      <p:ext uri="{BB962C8B-B14F-4D97-AF65-F5344CB8AC3E}">
        <p14:creationId xmlns:p14="http://schemas.microsoft.com/office/powerpoint/2010/main" val="370760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2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endParaRPr lang="en-US" altLang="ko-KR" sz="800" dirty="0">
              <a:latin typeface="Arial Narrow" pitchFamily="34" charset="0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791776" y="347682"/>
            <a:ext cx="2004764" cy="26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 smtClean="0"/>
              <a:t>선급비용</a:t>
            </a:r>
          </a:p>
        </p:txBody>
      </p:sp>
      <p:sp>
        <p:nvSpPr>
          <p:cNvPr id="154" name="직사각형 153"/>
          <p:cNvSpPr/>
          <p:nvPr/>
        </p:nvSpPr>
        <p:spPr bwMode="auto">
          <a:xfrm>
            <a:off x="3512840" y="347682"/>
            <a:ext cx="1836400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코드</a:t>
            </a:r>
            <a:r>
              <a:rPr lang="en-US" altLang="ko-KR" sz="900" b="1" dirty="0" smtClean="0"/>
              <a:t>/</a:t>
            </a:r>
            <a:r>
              <a:rPr lang="ko-KR" altLang="en-US" sz="900" b="1" dirty="0" smtClean="0"/>
              <a:t>프로그램 코드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155" name="직사각형 154"/>
          <p:cNvSpPr/>
          <p:nvPr/>
        </p:nvSpPr>
        <p:spPr bwMode="auto">
          <a:xfrm>
            <a:off x="6288971" y="349905"/>
            <a:ext cx="3551208" cy="2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기능 요약 설명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81" name="직사각형 80"/>
          <p:cNvSpPr/>
          <p:nvPr/>
        </p:nvSpPr>
        <p:spPr bwMode="auto">
          <a:xfrm>
            <a:off x="80953" y="690224"/>
            <a:ext cx="7695478" cy="236263"/>
          </a:xfrm>
          <a:prstGeom prst="rect">
            <a:avLst/>
          </a:prstGeom>
          <a:solidFill>
            <a:srgbClr val="F8F0CC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1017588" latinLnBrk="1"/>
            <a:r>
              <a:rPr lang="ko-KR" altLang="en-US" sz="1000" b="1" dirty="0" smtClean="0"/>
              <a:t>◈ 선급비용</a:t>
            </a:r>
            <a:endParaRPr lang="ko-KR" altLang="en-US" sz="1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 bwMode="auto">
          <a:xfrm>
            <a:off x="6603788" y="724716"/>
            <a:ext cx="523695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전표발행</a:t>
            </a:r>
          </a:p>
        </p:txBody>
      </p:sp>
      <p:sp>
        <p:nvSpPr>
          <p:cNvPr id="87" name="모서리가 둥근 직사각형 86"/>
          <p:cNvSpPr/>
          <p:nvPr/>
        </p:nvSpPr>
        <p:spPr bwMode="auto">
          <a:xfrm>
            <a:off x="7182949" y="724716"/>
            <a:ext cx="523695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전표취소</a:t>
            </a: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6019668" y="724716"/>
            <a:ext cx="523695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조회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2"/>
          <a:stretch/>
        </p:blipFill>
        <p:spPr bwMode="auto">
          <a:xfrm>
            <a:off x="65834" y="944724"/>
            <a:ext cx="7710597" cy="3729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344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defTabSz="957143" latinLnBrk="1"/>
            <a:r>
              <a:rPr lang="ko-KR" altLang="en-US" sz="800" dirty="0"/>
              <a:t>상단</a:t>
            </a:r>
            <a:r>
              <a:rPr lang="en-US" altLang="ko-KR" sz="800" dirty="0"/>
              <a:t> (</a:t>
            </a:r>
            <a:r>
              <a:rPr lang="ko-KR" altLang="en-US" sz="800" dirty="0"/>
              <a:t>단건</a:t>
            </a:r>
            <a:r>
              <a:rPr lang="en-US" altLang="ko-KR" sz="800" dirty="0"/>
              <a:t>)</a:t>
            </a:r>
            <a:r>
              <a:rPr lang="ko-KR" altLang="en-US" sz="800" dirty="0"/>
              <a:t> 입력</a:t>
            </a:r>
            <a:r>
              <a:rPr lang="en-US" altLang="ko-KR" sz="800" dirty="0"/>
              <a:t> 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하단</a:t>
            </a:r>
            <a:r>
              <a:rPr lang="en-US" altLang="ko-KR" sz="800" dirty="0"/>
              <a:t>(</a:t>
            </a:r>
            <a:r>
              <a:rPr lang="ko-KR" altLang="en-US" sz="800" dirty="0"/>
              <a:t>그리드</a:t>
            </a:r>
            <a:r>
              <a:rPr lang="en-US" altLang="ko-KR" sz="800" dirty="0"/>
              <a:t>)</a:t>
            </a:r>
            <a:r>
              <a:rPr lang="ko-KR" altLang="en-US" sz="800" dirty="0"/>
              <a:t>입력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8510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7868971" y="873107"/>
            <a:ext cx="1971208" cy="2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endParaRPr lang="en-US" altLang="ko-KR" sz="800" dirty="0">
              <a:latin typeface="Arial Narrow" pitchFamily="34" charset="0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791776" y="347682"/>
            <a:ext cx="2004764" cy="26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/>
              <a:t>일반전표조회</a:t>
            </a:r>
            <a:endParaRPr lang="ko-KR" altLang="en-US" sz="9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defTabSz="957143" latinLnBrk="1"/>
            <a:endParaRPr lang="ko-KR" altLang="en-US" sz="900" b="1" dirty="0" smtClean="0"/>
          </a:p>
        </p:txBody>
      </p:sp>
      <p:sp>
        <p:nvSpPr>
          <p:cNvPr id="154" name="직사각형 153"/>
          <p:cNvSpPr/>
          <p:nvPr/>
        </p:nvSpPr>
        <p:spPr bwMode="auto">
          <a:xfrm>
            <a:off x="3512840" y="347682"/>
            <a:ext cx="1836400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코드</a:t>
            </a:r>
            <a:r>
              <a:rPr lang="en-US" altLang="ko-KR" sz="900" b="1" dirty="0" smtClean="0"/>
              <a:t>/</a:t>
            </a:r>
            <a:r>
              <a:rPr lang="ko-KR" altLang="en-US" sz="900" b="1" dirty="0" smtClean="0"/>
              <a:t>프로그램 코드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155" name="직사각형 154"/>
          <p:cNvSpPr/>
          <p:nvPr/>
        </p:nvSpPr>
        <p:spPr bwMode="auto">
          <a:xfrm>
            <a:off x="6288971" y="349905"/>
            <a:ext cx="3551208" cy="2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기능 요약 설명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81" name="직사각형 80"/>
          <p:cNvSpPr/>
          <p:nvPr/>
        </p:nvSpPr>
        <p:spPr bwMode="auto">
          <a:xfrm>
            <a:off x="80953" y="690224"/>
            <a:ext cx="7695478" cy="236263"/>
          </a:xfrm>
          <a:prstGeom prst="rect">
            <a:avLst/>
          </a:prstGeom>
          <a:solidFill>
            <a:srgbClr val="F8F0CC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1017588" latinLnBrk="1"/>
            <a:r>
              <a:rPr lang="ko-KR" altLang="en-US" sz="1000" b="1" dirty="0" smtClean="0"/>
              <a:t>◈ 일반전표조회</a:t>
            </a:r>
            <a:endParaRPr lang="ko-KR" altLang="en-US" sz="1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 bwMode="auto">
          <a:xfrm>
            <a:off x="6603788" y="724716"/>
            <a:ext cx="523695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전표발행</a:t>
            </a:r>
          </a:p>
        </p:txBody>
      </p:sp>
      <p:sp>
        <p:nvSpPr>
          <p:cNvPr id="87" name="모서리가 둥근 직사각형 86"/>
          <p:cNvSpPr/>
          <p:nvPr/>
        </p:nvSpPr>
        <p:spPr bwMode="auto">
          <a:xfrm>
            <a:off x="7182949" y="724716"/>
            <a:ext cx="523695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전표취소</a:t>
            </a: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6019668" y="724716"/>
            <a:ext cx="523695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조회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6"/>
          <a:stretch/>
        </p:blipFill>
        <p:spPr bwMode="auto">
          <a:xfrm>
            <a:off x="66703" y="944724"/>
            <a:ext cx="7709728" cy="375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344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defTabSz="957143" latinLnBrk="1"/>
            <a:r>
              <a:rPr lang="ko-KR" altLang="en-US" sz="800" dirty="0"/>
              <a:t>상단</a:t>
            </a:r>
            <a:r>
              <a:rPr lang="en-US" altLang="ko-KR" sz="800" dirty="0"/>
              <a:t> </a:t>
            </a:r>
            <a:r>
              <a:rPr lang="ko-KR" altLang="en-US" sz="800" dirty="0"/>
              <a:t>검색조건 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하위</a:t>
            </a:r>
            <a:r>
              <a:rPr lang="en-US" altLang="ko-KR" sz="800" dirty="0"/>
              <a:t>(</a:t>
            </a:r>
            <a:r>
              <a:rPr lang="ko-KR" altLang="en-US" sz="800" dirty="0"/>
              <a:t>그리드</a:t>
            </a:r>
            <a:r>
              <a:rPr lang="en-US" altLang="ko-KR" sz="800" dirty="0"/>
              <a:t>)</a:t>
            </a:r>
            <a:r>
              <a:rPr lang="ko-KR" altLang="en-US" sz="800" dirty="0"/>
              <a:t>조회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98143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2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endParaRPr lang="en-US" altLang="ko-KR" sz="800" dirty="0">
              <a:latin typeface="Arial Narrow" pitchFamily="34" charset="0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791776" y="347682"/>
            <a:ext cx="6914868" cy="26191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800" dirty="0" smtClean="0"/>
              <a:t>상단</a:t>
            </a:r>
            <a:r>
              <a:rPr lang="en-US" altLang="ko-KR" sz="800" dirty="0" smtClean="0"/>
              <a:t>(</a:t>
            </a:r>
            <a:r>
              <a:rPr lang="ko-KR" altLang="en-US" sz="800" dirty="0"/>
              <a:t>단건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입력</a:t>
            </a:r>
            <a:r>
              <a:rPr lang="en-US" altLang="ko-KR" sz="800" dirty="0" smtClean="0"/>
              <a:t> </a:t>
            </a:r>
            <a:r>
              <a:rPr lang="en-US" altLang="ko-KR" sz="800" dirty="0"/>
              <a:t>+ </a:t>
            </a:r>
            <a:r>
              <a:rPr lang="ko-KR" altLang="en-US" sz="800" dirty="0"/>
              <a:t>중간</a:t>
            </a:r>
            <a:r>
              <a:rPr lang="en-US" altLang="ko-KR" sz="800" dirty="0"/>
              <a:t>(</a:t>
            </a:r>
            <a:r>
              <a:rPr lang="ko-KR" altLang="en-US" sz="800" dirty="0"/>
              <a:t>추가버튼</a:t>
            </a:r>
            <a:r>
              <a:rPr lang="en-US" altLang="ko-KR" sz="800" dirty="0"/>
              <a:t>) + </a:t>
            </a:r>
            <a:r>
              <a:rPr lang="ko-KR" altLang="en-US" sz="800" dirty="0"/>
              <a:t>중간</a:t>
            </a:r>
            <a:r>
              <a:rPr lang="en-US" altLang="ko-KR" sz="800" dirty="0"/>
              <a:t>(</a:t>
            </a:r>
            <a:r>
              <a:rPr lang="ko-KR" altLang="en-US" sz="800" dirty="0"/>
              <a:t>그리드</a:t>
            </a:r>
            <a:r>
              <a:rPr lang="en-US" altLang="ko-KR" sz="800" dirty="0"/>
              <a:t>)</a:t>
            </a:r>
            <a:r>
              <a:rPr lang="ko-KR" altLang="en-US" sz="800" dirty="0"/>
              <a:t>입력 </a:t>
            </a:r>
            <a:r>
              <a:rPr lang="en-US" altLang="ko-KR" sz="800" dirty="0"/>
              <a:t>+ </a:t>
            </a:r>
            <a:r>
              <a:rPr lang="ko-KR" altLang="en-US" sz="800" dirty="0"/>
              <a:t>하단</a:t>
            </a:r>
            <a:r>
              <a:rPr lang="en-US" altLang="ko-KR" sz="800" dirty="0"/>
              <a:t>(</a:t>
            </a:r>
            <a:r>
              <a:rPr lang="ko-KR" altLang="en-US" sz="800" dirty="0"/>
              <a:t>그리드</a:t>
            </a:r>
            <a:r>
              <a:rPr lang="en-US" altLang="ko-KR" sz="800" dirty="0"/>
              <a:t>)</a:t>
            </a:r>
            <a:r>
              <a:rPr lang="ko-KR" altLang="en-US" sz="800" dirty="0"/>
              <a:t>입력</a:t>
            </a:r>
            <a:r>
              <a:rPr lang="en-US" altLang="ko-KR" sz="800" dirty="0"/>
              <a:t> + </a:t>
            </a:r>
            <a:r>
              <a:rPr lang="ko-KR" altLang="en-US" sz="800" dirty="0"/>
              <a:t>하단</a:t>
            </a:r>
            <a:r>
              <a:rPr lang="en-US" altLang="ko-KR" sz="800" dirty="0"/>
              <a:t>(</a:t>
            </a:r>
            <a:r>
              <a:rPr lang="ko-KR" altLang="en-US" sz="800" dirty="0"/>
              <a:t>단건</a:t>
            </a:r>
            <a:r>
              <a:rPr lang="en-US" altLang="ko-KR" sz="800" dirty="0"/>
              <a:t>)</a:t>
            </a:r>
            <a:r>
              <a:rPr lang="ko-KR" altLang="en-US" sz="800" dirty="0"/>
              <a:t>입력</a:t>
            </a:r>
            <a:endParaRPr lang="ko-KR" altLang="en-US" sz="900" b="1" dirty="0" smtClean="0"/>
          </a:p>
        </p:txBody>
      </p:sp>
      <p:sp>
        <p:nvSpPr>
          <p:cNvPr id="81" name="직사각형 80"/>
          <p:cNvSpPr/>
          <p:nvPr/>
        </p:nvSpPr>
        <p:spPr bwMode="auto">
          <a:xfrm>
            <a:off x="80953" y="690224"/>
            <a:ext cx="7695478" cy="236263"/>
          </a:xfrm>
          <a:prstGeom prst="rect">
            <a:avLst/>
          </a:prstGeom>
          <a:solidFill>
            <a:srgbClr val="F8F0CC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1017588" latinLnBrk="1"/>
            <a:r>
              <a:rPr lang="ko-KR" altLang="en-US" sz="1000" b="1" dirty="0" smtClean="0"/>
              <a:t>◈ 일반전표등록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수정</a:t>
            </a:r>
            <a:endParaRPr lang="ko-KR" altLang="en-US" sz="1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 bwMode="auto">
          <a:xfrm>
            <a:off x="6603788" y="724716"/>
            <a:ext cx="523695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삭제</a:t>
            </a:r>
          </a:p>
        </p:txBody>
      </p:sp>
      <p:sp>
        <p:nvSpPr>
          <p:cNvPr id="87" name="모서리가 둥근 직사각형 86"/>
          <p:cNvSpPr/>
          <p:nvPr/>
        </p:nvSpPr>
        <p:spPr bwMode="auto">
          <a:xfrm>
            <a:off x="7182949" y="724716"/>
            <a:ext cx="523695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전표취소</a:t>
            </a: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5493060" y="724716"/>
            <a:ext cx="523695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조회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1"/>
          <a:stretch/>
        </p:blipFill>
        <p:spPr bwMode="auto">
          <a:xfrm>
            <a:off x="80952" y="990058"/>
            <a:ext cx="7641287" cy="369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713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defTabSz="957143" latinLnBrk="1"/>
            <a:r>
              <a:rPr lang="ko-KR" altLang="en-US" sz="800" dirty="0"/>
              <a:t>상단</a:t>
            </a:r>
            <a:r>
              <a:rPr lang="en-US" altLang="ko-KR" sz="800" dirty="0"/>
              <a:t>(</a:t>
            </a:r>
            <a:r>
              <a:rPr lang="ko-KR" altLang="en-US" sz="800" dirty="0"/>
              <a:t>단건</a:t>
            </a:r>
            <a:r>
              <a:rPr lang="en-US" altLang="ko-KR" sz="800" dirty="0"/>
              <a:t>)</a:t>
            </a:r>
            <a:r>
              <a:rPr lang="ko-KR" altLang="en-US" sz="800" dirty="0"/>
              <a:t>입력</a:t>
            </a:r>
            <a:r>
              <a:rPr lang="en-US" altLang="ko-KR" sz="800" dirty="0"/>
              <a:t> 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중간</a:t>
            </a:r>
            <a:r>
              <a:rPr lang="en-US" altLang="ko-KR" sz="800" dirty="0"/>
              <a:t>(</a:t>
            </a:r>
            <a:r>
              <a:rPr lang="ko-KR" altLang="en-US" sz="800" dirty="0"/>
              <a:t>추가버튼</a:t>
            </a:r>
            <a:r>
              <a:rPr lang="en-US" altLang="ko-KR" sz="800" dirty="0"/>
              <a:t>) 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중간</a:t>
            </a:r>
            <a:r>
              <a:rPr lang="en-US" altLang="ko-KR" sz="800" dirty="0"/>
              <a:t>(</a:t>
            </a:r>
            <a:r>
              <a:rPr lang="ko-KR" altLang="en-US" sz="800" dirty="0"/>
              <a:t>그리드</a:t>
            </a:r>
            <a:r>
              <a:rPr lang="en-US" altLang="ko-KR" sz="800" dirty="0"/>
              <a:t>)</a:t>
            </a:r>
            <a:r>
              <a:rPr lang="ko-KR" altLang="en-US" sz="800" dirty="0"/>
              <a:t>입력 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하단</a:t>
            </a:r>
            <a:r>
              <a:rPr lang="en-US" altLang="ko-KR" sz="800" dirty="0"/>
              <a:t>(</a:t>
            </a:r>
            <a:r>
              <a:rPr lang="ko-KR" altLang="en-US" sz="800" dirty="0"/>
              <a:t>그리드</a:t>
            </a:r>
            <a:r>
              <a:rPr lang="en-US" altLang="ko-KR" sz="800" dirty="0"/>
              <a:t>)</a:t>
            </a:r>
            <a:r>
              <a:rPr lang="ko-KR" altLang="en-US" sz="800" dirty="0"/>
              <a:t>입력</a:t>
            </a:r>
            <a:r>
              <a:rPr lang="en-US" altLang="ko-KR" sz="800" dirty="0"/>
              <a:t> 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하단</a:t>
            </a:r>
            <a:r>
              <a:rPr lang="en-US" altLang="ko-KR" sz="800" dirty="0"/>
              <a:t>(</a:t>
            </a:r>
            <a:r>
              <a:rPr lang="ko-KR" altLang="en-US" sz="800" dirty="0"/>
              <a:t>단건</a:t>
            </a:r>
            <a:r>
              <a:rPr lang="en-US" altLang="ko-KR" sz="800" dirty="0"/>
              <a:t>)</a:t>
            </a:r>
            <a:r>
              <a:rPr lang="ko-KR" altLang="en-US" sz="800" dirty="0"/>
              <a:t>입력</a:t>
            </a:r>
            <a:endParaRPr lang="ko-KR" altLang="en-US" sz="900" b="1" dirty="0"/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6059010" y="728700"/>
            <a:ext cx="523695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425235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2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endParaRPr lang="en-US" altLang="ko-KR" sz="800" dirty="0">
              <a:latin typeface="Arial Narrow" pitchFamily="34" charset="0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791776" y="347682"/>
            <a:ext cx="2004764" cy="26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 smtClean="0"/>
              <a:t>품목분류기준등록</a:t>
            </a:r>
          </a:p>
        </p:txBody>
      </p:sp>
      <p:sp>
        <p:nvSpPr>
          <p:cNvPr id="154" name="직사각형 153"/>
          <p:cNvSpPr/>
          <p:nvPr/>
        </p:nvSpPr>
        <p:spPr bwMode="auto">
          <a:xfrm>
            <a:off x="3512840" y="347682"/>
            <a:ext cx="1836400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코드</a:t>
            </a:r>
            <a:r>
              <a:rPr lang="en-US" altLang="ko-KR" sz="900" b="1" dirty="0" smtClean="0"/>
              <a:t>/</a:t>
            </a:r>
            <a:r>
              <a:rPr lang="ko-KR" altLang="en-US" sz="900" b="1" dirty="0" smtClean="0"/>
              <a:t>프로그램 코드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155" name="직사각형 154"/>
          <p:cNvSpPr/>
          <p:nvPr/>
        </p:nvSpPr>
        <p:spPr bwMode="auto">
          <a:xfrm>
            <a:off x="6288971" y="349905"/>
            <a:ext cx="3551208" cy="2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기능 요약 설명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81" name="직사각형 80"/>
          <p:cNvSpPr/>
          <p:nvPr/>
        </p:nvSpPr>
        <p:spPr bwMode="auto">
          <a:xfrm>
            <a:off x="80953" y="690224"/>
            <a:ext cx="7695478" cy="236263"/>
          </a:xfrm>
          <a:prstGeom prst="rect">
            <a:avLst/>
          </a:prstGeom>
          <a:solidFill>
            <a:srgbClr val="F8F0CC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1017588" latinLnBrk="1"/>
            <a:r>
              <a:rPr lang="ko-KR" altLang="en-US" sz="1000" b="1" dirty="0" smtClean="0"/>
              <a:t>◈ 품목분류기준등록</a:t>
            </a:r>
            <a:endParaRPr lang="ko-KR" altLang="en-US" sz="1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 bwMode="auto">
          <a:xfrm>
            <a:off x="7229308" y="724716"/>
            <a:ext cx="523695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저장</a:t>
            </a: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6645188" y="724716"/>
            <a:ext cx="523695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조회</a:t>
            </a:r>
          </a:p>
        </p:txBody>
      </p:sp>
      <p:sp>
        <p:nvSpPr>
          <p:cNvPr id="142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590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defTabSz="957143" latinLnBrk="1"/>
            <a:r>
              <a:rPr lang="ko-KR" altLang="en-US" sz="800" dirty="0"/>
              <a:t>상단 검색조건 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중앙 추가 기능 버튼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왼쪽 </a:t>
            </a:r>
            <a:r>
              <a:rPr lang="ko-KR" altLang="en-US" sz="800" dirty="0"/>
              <a:t>트리 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오른쪽 </a:t>
            </a:r>
            <a:r>
              <a:rPr lang="ko-KR" altLang="en-US" sz="800" dirty="0"/>
              <a:t>입력 그리드</a:t>
            </a:r>
            <a:endParaRPr lang="ko-KR" altLang="en-US" sz="900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8"/>
          <a:stretch/>
        </p:blipFill>
        <p:spPr bwMode="auto">
          <a:xfrm>
            <a:off x="80952" y="936883"/>
            <a:ext cx="7680359" cy="4488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02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2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endParaRPr lang="en-US" altLang="ko-KR" sz="800" dirty="0">
              <a:latin typeface="Arial Narrow" pitchFamily="34" charset="0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791776" y="347682"/>
            <a:ext cx="2004764" cy="26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 smtClean="0"/>
              <a:t>지로</a:t>
            </a:r>
            <a:r>
              <a:rPr lang="en-US" altLang="ko-KR" sz="900" b="1" dirty="0" smtClean="0"/>
              <a:t>/</a:t>
            </a:r>
            <a:r>
              <a:rPr lang="ko-KR" altLang="en-US" sz="900" b="1" dirty="0" smtClean="0"/>
              <a:t>건수반영대사</a:t>
            </a:r>
          </a:p>
        </p:txBody>
      </p:sp>
      <p:sp>
        <p:nvSpPr>
          <p:cNvPr id="154" name="직사각형 153"/>
          <p:cNvSpPr/>
          <p:nvPr/>
        </p:nvSpPr>
        <p:spPr bwMode="auto">
          <a:xfrm>
            <a:off x="3512840" y="347682"/>
            <a:ext cx="1836400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코드</a:t>
            </a:r>
            <a:r>
              <a:rPr lang="en-US" altLang="ko-KR" sz="900" b="1" dirty="0" smtClean="0"/>
              <a:t>/</a:t>
            </a:r>
            <a:r>
              <a:rPr lang="ko-KR" altLang="en-US" sz="900" b="1" dirty="0" smtClean="0"/>
              <a:t>프로그램 코드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155" name="직사각형 154"/>
          <p:cNvSpPr/>
          <p:nvPr/>
        </p:nvSpPr>
        <p:spPr bwMode="auto">
          <a:xfrm>
            <a:off x="6288971" y="349905"/>
            <a:ext cx="3551208" cy="2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smtClean="0"/>
              <a:t>{</a:t>
            </a:r>
            <a:r>
              <a:rPr lang="ko-KR" altLang="en-US" sz="900" b="1" dirty="0" smtClean="0"/>
              <a:t>화면 기능 요약 설명</a:t>
            </a:r>
            <a:r>
              <a:rPr lang="en-US" altLang="ko-KR" sz="900" b="1" dirty="0" smtClean="0"/>
              <a:t>}</a:t>
            </a:r>
            <a:endParaRPr lang="ko-KR" altLang="en-US" sz="900" b="1" dirty="0" smtClean="0"/>
          </a:p>
        </p:txBody>
      </p:sp>
      <p:sp>
        <p:nvSpPr>
          <p:cNvPr id="81" name="직사각형 80"/>
          <p:cNvSpPr/>
          <p:nvPr/>
        </p:nvSpPr>
        <p:spPr bwMode="auto">
          <a:xfrm>
            <a:off x="80953" y="690224"/>
            <a:ext cx="7695478" cy="236263"/>
          </a:xfrm>
          <a:prstGeom prst="rect">
            <a:avLst/>
          </a:prstGeom>
          <a:solidFill>
            <a:srgbClr val="F8F0CC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1017588" latinLnBrk="1"/>
            <a:r>
              <a:rPr lang="ko-KR" altLang="en-US" sz="1000" b="1" dirty="0" smtClean="0"/>
              <a:t>◈ 품목분류기준등록</a:t>
            </a:r>
            <a:endParaRPr lang="ko-KR" altLang="en-US" sz="1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 bwMode="auto">
          <a:xfrm>
            <a:off x="7229308" y="724716"/>
            <a:ext cx="523695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저장</a:t>
            </a: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6645188" y="724716"/>
            <a:ext cx="523695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조회</a:t>
            </a:r>
          </a:p>
        </p:txBody>
      </p:sp>
      <p:sp>
        <p:nvSpPr>
          <p:cNvPr id="142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482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defTabSz="957143" latinLnBrk="1"/>
            <a:r>
              <a:rPr lang="ko-KR" altLang="en-US" sz="800" dirty="0"/>
              <a:t>상단 검색조건 </a:t>
            </a:r>
            <a:endParaRPr lang="en-US" altLang="ko-KR" sz="800" dirty="0" smtClean="0"/>
          </a:p>
          <a:p>
            <a:pPr defTabSz="957143" latinLnBrk="1"/>
            <a:r>
              <a:rPr lang="ko-KR" altLang="en-US" sz="800" dirty="0" smtClean="0"/>
              <a:t>왼쪽 그리드</a:t>
            </a:r>
            <a:endParaRPr lang="en-US" altLang="ko-KR" sz="800" dirty="0" smtClean="0"/>
          </a:p>
          <a:p>
            <a:pPr defTabSz="957143" latinLnBrk="1"/>
            <a:r>
              <a:rPr lang="ko-KR" altLang="en-US" sz="900" b="1" dirty="0" smtClean="0"/>
              <a:t>좌측 그리드</a:t>
            </a:r>
            <a:endParaRPr lang="ko-KR" altLang="en-US" sz="900" b="1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8"/>
          <a:stretch/>
        </p:blipFill>
        <p:spPr bwMode="auto">
          <a:xfrm>
            <a:off x="75506" y="954609"/>
            <a:ext cx="7695732" cy="4570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십자형 1"/>
          <p:cNvSpPr/>
          <p:nvPr/>
        </p:nvSpPr>
        <p:spPr bwMode="auto">
          <a:xfrm rot="2700000">
            <a:off x="2200500" y="1506932"/>
            <a:ext cx="3456384" cy="3456384"/>
          </a:xfrm>
          <a:prstGeom prst="plus">
            <a:avLst>
              <a:gd name="adj" fmla="val 41167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분양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임대 대출관리와 중복 </a:t>
            </a:r>
            <a:r>
              <a:rPr lang="en-US" altLang="ko-KR" sz="1200" b="1" dirty="0" smtClean="0"/>
              <a:t>(</a:t>
            </a:r>
            <a:r>
              <a:rPr lang="ko-KR" altLang="en-US" sz="1200" b="1" dirty="0" err="1" smtClean="0"/>
              <a:t>퍼블리싱</a:t>
            </a:r>
            <a:r>
              <a:rPr lang="ko-KR" altLang="en-US" sz="1200" b="1" dirty="0" smtClean="0"/>
              <a:t> 제외</a:t>
            </a:r>
            <a:r>
              <a:rPr lang="en-US" altLang="ko-KR" sz="1200" b="1" dirty="0" smtClean="0"/>
              <a:t>)</a:t>
            </a:r>
            <a:endParaRPr lang="ko-KR" alt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172810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28575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36000" tIns="36000" rIns="36000" bIns="3600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101758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800" b="1" dirty="0" smtClean="0"/>
        </a:defPPr>
      </a:lstStyle>
    </a:spDef>
    <a:lnDef>
      <a:spPr bwMode="auto">
        <a:noFill/>
        <a:ln w="9525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384211</TotalTime>
  <Words>752</Words>
  <Application>Microsoft Office PowerPoint</Application>
  <PresentationFormat>A4 용지(210x297mm)</PresentationFormat>
  <Paragraphs>224</Paragraphs>
  <Slides>23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ITMEX SYI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ECP제안발표자료</dc:title>
  <dc:creator>GSITM</dc:creator>
  <dc:description>2011.05.18</dc:description>
  <cp:lastModifiedBy>KimSangWoo</cp:lastModifiedBy>
  <cp:revision>24611</cp:revision>
  <cp:lastPrinted>2012-12-13T03:55:23Z</cp:lastPrinted>
  <dcterms:created xsi:type="dcterms:W3CDTF">2004-08-26T11:58:36Z</dcterms:created>
  <dcterms:modified xsi:type="dcterms:W3CDTF">2017-05-12T04:28:20Z</dcterms:modified>
</cp:coreProperties>
</file>