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2" r:id="rId8"/>
    <p:sldId id="269" r:id="rId9"/>
    <p:sldId id="270" r:id="rId10"/>
    <p:sldId id="271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92600-BE01-45EA-A57D-B20DE749C2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B67220-3E65-42D8-98E4-3F8554990B71}">
      <dgm:prSet/>
      <dgm:spPr/>
      <dgm:t>
        <a:bodyPr/>
        <a:lstStyle/>
        <a:p>
          <a:pPr>
            <a:defRPr cap="all"/>
          </a:pPr>
          <a:r>
            <a:rPr lang="en-US"/>
            <a:t>1. Customer Churn</a:t>
          </a:r>
        </a:p>
      </dgm:t>
    </dgm:pt>
    <dgm:pt modelId="{25BBCA5F-6758-46AC-9F18-D78F5EA3D291}" type="parTrans" cxnId="{C2E1E7BE-4091-4D25-BFF5-071BB72BDB29}">
      <dgm:prSet/>
      <dgm:spPr/>
      <dgm:t>
        <a:bodyPr/>
        <a:lstStyle/>
        <a:p>
          <a:endParaRPr lang="en-US"/>
        </a:p>
      </dgm:t>
    </dgm:pt>
    <dgm:pt modelId="{6346AF71-6A80-4F71-82D0-80D637CB9D5B}" type="sibTrans" cxnId="{C2E1E7BE-4091-4D25-BFF5-071BB72BDB29}">
      <dgm:prSet/>
      <dgm:spPr/>
      <dgm:t>
        <a:bodyPr/>
        <a:lstStyle/>
        <a:p>
          <a:endParaRPr lang="en-US"/>
        </a:p>
      </dgm:t>
    </dgm:pt>
    <dgm:pt modelId="{1FC7F535-D611-4B2A-B2C9-F572CA946C45}">
      <dgm:prSet/>
      <dgm:spPr/>
      <dgm:t>
        <a:bodyPr/>
        <a:lstStyle/>
        <a:p>
          <a:pPr>
            <a:defRPr cap="all"/>
          </a:pPr>
          <a:r>
            <a:rPr lang="en-US"/>
            <a:t>2. Dataset Overview</a:t>
          </a:r>
        </a:p>
      </dgm:t>
    </dgm:pt>
    <dgm:pt modelId="{8F6033A3-9704-41EC-A02D-D6269689736D}" type="parTrans" cxnId="{3C225653-F1A5-460E-A722-6FBD14C249D6}">
      <dgm:prSet/>
      <dgm:spPr/>
      <dgm:t>
        <a:bodyPr/>
        <a:lstStyle/>
        <a:p>
          <a:endParaRPr lang="en-US"/>
        </a:p>
      </dgm:t>
    </dgm:pt>
    <dgm:pt modelId="{FC8DF62F-5B9C-4253-A01B-D3C2913A0209}" type="sibTrans" cxnId="{3C225653-F1A5-460E-A722-6FBD14C249D6}">
      <dgm:prSet/>
      <dgm:spPr/>
      <dgm:t>
        <a:bodyPr/>
        <a:lstStyle/>
        <a:p>
          <a:endParaRPr lang="en-US"/>
        </a:p>
      </dgm:t>
    </dgm:pt>
    <dgm:pt modelId="{03661B2D-1CD5-4F44-AA60-E3E98EA06E6B}">
      <dgm:prSet/>
      <dgm:spPr/>
      <dgm:t>
        <a:bodyPr/>
        <a:lstStyle/>
        <a:p>
          <a:pPr>
            <a:defRPr cap="all"/>
          </a:pPr>
          <a:r>
            <a:rPr lang="en-US"/>
            <a:t>3. Churn Analysis and Insights</a:t>
          </a:r>
        </a:p>
      </dgm:t>
    </dgm:pt>
    <dgm:pt modelId="{00175686-1FB0-4F46-BFE1-DBE3FE0822C5}" type="parTrans" cxnId="{BD95FC5C-99FA-4F70-AD4B-6C26B68D56DB}">
      <dgm:prSet/>
      <dgm:spPr/>
      <dgm:t>
        <a:bodyPr/>
        <a:lstStyle/>
        <a:p>
          <a:endParaRPr lang="en-US"/>
        </a:p>
      </dgm:t>
    </dgm:pt>
    <dgm:pt modelId="{5DD2D4EC-9BD4-4C35-8F45-35E33F9B1D74}" type="sibTrans" cxnId="{BD95FC5C-99FA-4F70-AD4B-6C26B68D56DB}">
      <dgm:prSet/>
      <dgm:spPr/>
      <dgm:t>
        <a:bodyPr/>
        <a:lstStyle/>
        <a:p>
          <a:endParaRPr lang="en-US"/>
        </a:p>
      </dgm:t>
    </dgm:pt>
    <dgm:pt modelId="{89782939-5035-42D2-81E9-E176AA6E0819}" type="pres">
      <dgm:prSet presAssocID="{12D92600-BE01-45EA-A57D-B20DE749C201}" presName="root" presStyleCnt="0">
        <dgm:presLayoutVars>
          <dgm:dir/>
          <dgm:resizeHandles val="exact"/>
        </dgm:presLayoutVars>
      </dgm:prSet>
      <dgm:spPr/>
    </dgm:pt>
    <dgm:pt modelId="{14266699-B373-4FA2-84DE-6D20F1EB8985}" type="pres">
      <dgm:prSet presAssocID="{B1B67220-3E65-42D8-98E4-3F8554990B71}" presName="compNode" presStyleCnt="0"/>
      <dgm:spPr/>
    </dgm:pt>
    <dgm:pt modelId="{720698D8-65AB-4C61-A26C-51D5CEF9C829}" type="pres">
      <dgm:prSet presAssocID="{B1B67220-3E65-42D8-98E4-3F8554990B71}" presName="iconBgRect" presStyleLbl="bgShp" presStyleIdx="0" presStyleCnt="3"/>
      <dgm:spPr/>
    </dgm:pt>
    <dgm:pt modelId="{AD76AA66-DD84-4C6A-872B-CE452BB07A31}" type="pres">
      <dgm:prSet presAssocID="{B1B67220-3E65-42D8-98E4-3F8554990B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63429247-A61B-45D3-9151-550DE14660EE}" type="pres">
      <dgm:prSet presAssocID="{B1B67220-3E65-42D8-98E4-3F8554990B71}" presName="spaceRect" presStyleCnt="0"/>
      <dgm:spPr/>
    </dgm:pt>
    <dgm:pt modelId="{608B3C0B-394C-43B0-8A4B-CD63969FB096}" type="pres">
      <dgm:prSet presAssocID="{B1B67220-3E65-42D8-98E4-3F8554990B71}" presName="textRect" presStyleLbl="revTx" presStyleIdx="0" presStyleCnt="3">
        <dgm:presLayoutVars>
          <dgm:chMax val="1"/>
          <dgm:chPref val="1"/>
        </dgm:presLayoutVars>
      </dgm:prSet>
      <dgm:spPr/>
    </dgm:pt>
    <dgm:pt modelId="{C030C1EB-CE29-46D3-99D0-EF43E5E972E7}" type="pres">
      <dgm:prSet presAssocID="{6346AF71-6A80-4F71-82D0-80D637CB9D5B}" presName="sibTrans" presStyleCnt="0"/>
      <dgm:spPr/>
    </dgm:pt>
    <dgm:pt modelId="{5D7B1409-6C06-42F4-8A44-D3619643330E}" type="pres">
      <dgm:prSet presAssocID="{1FC7F535-D611-4B2A-B2C9-F572CA946C45}" presName="compNode" presStyleCnt="0"/>
      <dgm:spPr/>
    </dgm:pt>
    <dgm:pt modelId="{30D33C68-70AC-482B-9D03-AB6B8BF59156}" type="pres">
      <dgm:prSet presAssocID="{1FC7F535-D611-4B2A-B2C9-F572CA946C45}" presName="iconBgRect" presStyleLbl="bgShp" presStyleIdx="1" presStyleCnt="3"/>
      <dgm:spPr/>
    </dgm:pt>
    <dgm:pt modelId="{12730CC1-8488-4F18-B7F1-215CBFE1CEE0}" type="pres">
      <dgm:prSet presAssocID="{1FC7F535-D611-4B2A-B2C9-F572CA946C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C2DE0F84-E38B-462E-BF8C-7D2A6AB0A5D5}" type="pres">
      <dgm:prSet presAssocID="{1FC7F535-D611-4B2A-B2C9-F572CA946C45}" presName="spaceRect" presStyleCnt="0"/>
      <dgm:spPr/>
    </dgm:pt>
    <dgm:pt modelId="{0D653031-56CF-4C2A-AC66-B98D24546F20}" type="pres">
      <dgm:prSet presAssocID="{1FC7F535-D611-4B2A-B2C9-F572CA946C45}" presName="textRect" presStyleLbl="revTx" presStyleIdx="1" presStyleCnt="3">
        <dgm:presLayoutVars>
          <dgm:chMax val="1"/>
          <dgm:chPref val="1"/>
        </dgm:presLayoutVars>
      </dgm:prSet>
      <dgm:spPr/>
    </dgm:pt>
    <dgm:pt modelId="{DE5E1BD1-6244-4EA9-BAE2-A5166F9ADD66}" type="pres">
      <dgm:prSet presAssocID="{FC8DF62F-5B9C-4253-A01B-D3C2913A0209}" presName="sibTrans" presStyleCnt="0"/>
      <dgm:spPr/>
    </dgm:pt>
    <dgm:pt modelId="{3E2180CB-1E21-4A95-A892-EE80516028F7}" type="pres">
      <dgm:prSet presAssocID="{03661B2D-1CD5-4F44-AA60-E3E98EA06E6B}" presName="compNode" presStyleCnt="0"/>
      <dgm:spPr/>
    </dgm:pt>
    <dgm:pt modelId="{6444616A-2B83-4C60-AA07-4A6D9B1967DA}" type="pres">
      <dgm:prSet presAssocID="{03661B2D-1CD5-4F44-AA60-E3E98EA06E6B}" presName="iconBgRect" presStyleLbl="bgShp" presStyleIdx="2" presStyleCnt="3"/>
      <dgm:spPr/>
    </dgm:pt>
    <dgm:pt modelId="{DE8C299A-C0D0-4340-8107-8EFE212BA2D1}" type="pres">
      <dgm:prSet presAssocID="{03661B2D-1CD5-4F44-AA60-E3E98EA06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B533C1-87D9-4DF4-9874-2EA068A5D61D}" type="pres">
      <dgm:prSet presAssocID="{03661B2D-1CD5-4F44-AA60-E3E98EA06E6B}" presName="spaceRect" presStyleCnt="0"/>
      <dgm:spPr/>
    </dgm:pt>
    <dgm:pt modelId="{47870173-7BE4-49EE-B302-3F924DA20983}" type="pres">
      <dgm:prSet presAssocID="{03661B2D-1CD5-4F44-AA60-E3E98EA06E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241B00-D38C-480B-BA28-E792CB11AB60}" type="presOf" srcId="{03661B2D-1CD5-4F44-AA60-E3E98EA06E6B}" destId="{47870173-7BE4-49EE-B302-3F924DA20983}" srcOrd="0" destOrd="0" presId="urn:microsoft.com/office/officeart/2018/5/layout/IconCircleLabelList"/>
    <dgm:cxn modelId="{FBCB5C14-0999-439A-98ED-7C4F150B0550}" type="presOf" srcId="{1FC7F535-D611-4B2A-B2C9-F572CA946C45}" destId="{0D653031-56CF-4C2A-AC66-B98D24546F20}" srcOrd="0" destOrd="0" presId="urn:microsoft.com/office/officeart/2018/5/layout/IconCircleLabelList"/>
    <dgm:cxn modelId="{BD95FC5C-99FA-4F70-AD4B-6C26B68D56DB}" srcId="{12D92600-BE01-45EA-A57D-B20DE749C201}" destId="{03661B2D-1CD5-4F44-AA60-E3E98EA06E6B}" srcOrd="2" destOrd="0" parTransId="{00175686-1FB0-4F46-BFE1-DBE3FE0822C5}" sibTransId="{5DD2D4EC-9BD4-4C35-8F45-35E33F9B1D74}"/>
    <dgm:cxn modelId="{3C225653-F1A5-460E-A722-6FBD14C249D6}" srcId="{12D92600-BE01-45EA-A57D-B20DE749C201}" destId="{1FC7F535-D611-4B2A-B2C9-F572CA946C45}" srcOrd="1" destOrd="0" parTransId="{8F6033A3-9704-41EC-A02D-D6269689736D}" sibTransId="{FC8DF62F-5B9C-4253-A01B-D3C2913A0209}"/>
    <dgm:cxn modelId="{C2E1E7BE-4091-4D25-BFF5-071BB72BDB29}" srcId="{12D92600-BE01-45EA-A57D-B20DE749C201}" destId="{B1B67220-3E65-42D8-98E4-3F8554990B71}" srcOrd="0" destOrd="0" parTransId="{25BBCA5F-6758-46AC-9F18-D78F5EA3D291}" sibTransId="{6346AF71-6A80-4F71-82D0-80D637CB9D5B}"/>
    <dgm:cxn modelId="{5DDD99E9-B685-4AAA-8D05-495F50F63A1A}" type="presOf" srcId="{B1B67220-3E65-42D8-98E4-3F8554990B71}" destId="{608B3C0B-394C-43B0-8A4B-CD63969FB096}" srcOrd="0" destOrd="0" presId="urn:microsoft.com/office/officeart/2018/5/layout/IconCircleLabelList"/>
    <dgm:cxn modelId="{5081AAF6-5116-431C-927A-7859C23ECD1B}" type="presOf" srcId="{12D92600-BE01-45EA-A57D-B20DE749C201}" destId="{89782939-5035-42D2-81E9-E176AA6E0819}" srcOrd="0" destOrd="0" presId="urn:microsoft.com/office/officeart/2018/5/layout/IconCircleLabelList"/>
    <dgm:cxn modelId="{A88387A9-3FFC-44F1-8DEE-7AD0243CC2A6}" type="presParOf" srcId="{89782939-5035-42D2-81E9-E176AA6E0819}" destId="{14266699-B373-4FA2-84DE-6D20F1EB8985}" srcOrd="0" destOrd="0" presId="urn:microsoft.com/office/officeart/2018/5/layout/IconCircleLabelList"/>
    <dgm:cxn modelId="{4F05200B-B275-45D7-9284-02A9203514CF}" type="presParOf" srcId="{14266699-B373-4FA2-84DE-6D20F1EB8985}" destId="{720698D8-65AB-4C61-A26C-51D5CEF9C829}" srcOrd="0" destOrd="0" presId="urn:microsoft.com/office/officeart/2018/5/layout/IconCircleLabelList"/>
    <dgm:cxn modelId="{56475A00-6963-48F4-AFA5-D13BDB4A7FFB}" type="presParOf" srcId="{14266699-B373-4FA2-84DE-6D20F1EB8985}" destId="{AD76AA66-DD84-4C6A-872B-CE452BB07A31}" srcOrd="1" destOrd="0" presId="urn:microsoft.com/office/officeart/2018/5/layout/IconCircleLabelList"/>
    <dgm:cxn modelId="{134A9908-E702-4674-B8E8-539A09E9D4B4}" type="presParOf" srcId="{14266699-B373-4FA2-84DE-6D20F1EB8985}" destId="{63429247-A61B-45D3-9151-550DE14660EE}" srcOrd="2" destOrd="0" presId="urn:microsoft.com/office/officeart/2018/5/layout/IconCircleLabelList"/>
    <dgm:cxn modelId="{6F116919-D9D1-438D-847B-94C58C56268F}" type="presParOf" srcId="{14266699-B373-4FA2-84DE-6D20F1EB8985}" destId="{608B3C0B-394C-43B0-8A4B-CD63969FB096}" srcOrd="3" destOrd="0" presId="urn:microsoft.com/office/officeart/2018/5/layout/IconCircleLabelList"/>
    <dgm:cxn modelId="{2A5BAA31-AF00-404C-AF46-6A9BC86EE52C}" type="presParOf" srcId="{89782939-5035-42D2-81E9-E176AA6E0819}" destId="{C030C1EB-CE29-46D3-99D0-EF43E5E972E7}" srcOrd="1" destOrd="0" presId="urn:microsoft.com/office/officeart/2018/5/layout/IconCircleLabelList"/>
    <dgm:cxn modelId="{7350D156-E44D-4481-87BB-3ECEF96D3598}" type="presParOf" srcId="{89782939-5035-42D2-81E9-E176AA6E0819}" destId="{5D7B1409-6C06-42F4-8A44-D3619643330E}" srcOrd="2" destOrd="0" presId="urn:microsoft.com/office/officeart/2018/5/layout/IconCircleLabelList"/>
    <dgm:cxn modelId="{247A7FDE-6F39-407C-83AC-C7FBB61C3074}" type="presParOf" srcId="{5D7B1409-6C06-42F4-8A44-D3619643330E}" destId="{30D33C68-70AC-482B-9D03-AB6B8BF59156}" srcOrd="0" destOrd="0" presId="urn:microsoft.com/office/officeart/2018/5/layout/IconCircleLabelList"/>
    <dgm:cxn modelId="{665811F6-1CA7-4FD7-8815-2006FEF1D44F}" type="presParOf" srcId="{5D7B1409-6C06-42F4-8A44-D3619643330E}" destId="{12730CC1-8488-4F18-B7F1-215CBFE1CEE0}" srcOrd="1" destOrd="0" presId="urn:microsoft.com/office/officeart/2018/5/layout/IconCircleLabelList"/>
    <dgm:cxn modelId="{EB87B59F-0D8A-407C-A2A0-48066F02F22B}" type="presParOf" srcId="{5D7B1409-6C06-42F4-8A44-D3619643330E}" destId="{C2DE0F84-E38B-462E-BF8C-7D2A6AB0A5D5}" srcOrd="2" destOrd="0" presId="urn:microsoft.com/office/officeart/2018/5/layout/IconCircleLabelList"/>
    <dgm:cxn modelId="{2D7360D0-0E69-4DCE-8E7B-6F883BA39830}" type="presParOf" srcId="{5D7B1409-6C06-42F4-8A44-D3619643330E}" destId="{0D653031-56CF-4C2A-AC66-B98D24546F20}" srcOrd="3" destOrd="0" presId="urn:microsoft.com/office/officeart/2018/5/layout/IconCircleLabelList"/>
    <dgm:cxn modelId="{D6486971-3BEB-4C9E-BB2C-FE5F3B0A0E0F}" type="presParOf" srcId="{89782939-5035-42D2-81E9-E176AA6E0819}" destId="{DE5E1BD1-6244-4EA9-BAE2-A5166F9ADD66}" srcOrd="3" destOrd="0" presId="urn:microsoft.com/office/officeart/2018/5/layout/IconCircleLabelList"/>
    <dgm:cxn modelId="{D1563AF5-DED9-4303-8F0F-DDDAA0BFCB76}" type="presParOf" srcId="{89782939-5035-42D2-81E9-E176AA6E0819}" destId="{3E2180CB-1E21-4A95-A892-EE80516028F7}" srcOrd="4" destOrd="0" presId="urn:microsoft.com/office/officeart/2018/5/layout/IconCircleLabelList"/>
    <dgm:cxn modelId="{06B73A5A-CCD8-4618-87DE-27280857D775}" type="presParOf" srcId="{3E2180CB-1E21-4A95-A892-EE80516028F7}" destId="{6444616A-2B83-4C60-AA07-4A6D9B1967DA}" srcOrd="0" destOrd="0" presId="urn:microsoft.com/office/officeart/2018/5/layout/IconCircleLabelList"/>
    <dgm:cxn modelId="{306FB891-097C-4771-BF96-31529FC1CAAA}" type="presParOf" srcId="{3E2180CB-1E21-4A95-A892-EE80516028F7}" destId="{DE8C299A-C0D0-4340-8107-8EFE212BA2D1}" srcOrd="1" destOrd="0" presId="urn:microsoft.com/office/officeart/2018/5/layout/IconCircleLabelList"/>
    <dgm:cxn modelId="{DAA76687-C8ED-412B-AA68-0455B9F3618F}" type="presParOf" srcId="{3E2180CB-1E21-4A95-A892-EE80516028F7}" destId="{12B533C1-87D9-4DF4-9874-2EA068A5D61D}" srcOrd="2" destOrd="0" presId="urn:microsoft.com/office/officeart/2018/5/layout/IconCircleLabelList"/>
    <dgm:cxn modelId="{607CDD67-F833-4238-AEB6-FC9799C05392}" type="presParOf" srcId="{3E2180CB-1E21-4A95-A892-EE80516028F7}" destId="{47870173-7BE4-49EE-B302-3F924DA209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698D8-65AB-4C61-A26C-51D5CEF9C829}">
      <dsp:nvSpPr>
        <dsp:cNvPr id="0" name=""/>
        <dsp:cNvSpPr/>
      </dsp:nvSpPr>
      <dsp:spPr>
        <a:xfrm>
          <a:off x="679050" y="385364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AA66-DD84-4C6A-872B-CE452BB07A31}">
      <dsp:nvSpPr>
        <dsp:cNvPr id="0" name=""/>
        <dsp:cNvSpPr/>
      </dsp:nvSpPr>
      <dsp:spPr>
        <a:xfrm>
          <a:off x="1081237" y="787552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B3C0B-394C-43B0-8A4B-CD63969FB096}">
      <dsp:nvSpPr>
        <dsp:cNvPr id="0" name=""/>
        <dsp:cNvSpPr/>
      </dsp:nvSpPr>
      <dsp:spPr>
        <a:xfrm>
          <a:off x="75768" y="286036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1. Customer Churn</a:t>
          </a:r>
        </a:p>
      </dsp:txBody>
      <dsp:txXfrm>
        <a:off x="75768" y="2860365"/>
        <a:ext cx="3093750" cy="720000"/>
      </dsp:txXfrm>
    </dsp:sp>
    <dsp:sp modelId="{30D33C68-70AC-482B-9D03-AB6B8BF59156}">
      <dsp:nvSpPr>
        <dsp:cNvPr id="0" name=""/>
        <dsp:cNvSpPr/>
      </dsp:nvSpPr>
      <dsp:spPr>
        <a:xfrm>
          <a:off x="4314206" y="385364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30CC1-8488-4F18-B7F1-215CBFE1CEE0}">
      <dsp:nvSpPr>
        <dsp:cNvPr id="0" name=""/>
        <dsp:cNvSpPr/>
      </dsp:nvSpPr>
      <dsp:spPr>
        <a:xfrm>
          <a:off x="4716393" y="78755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53031-56CF-4C2A-AC66-B98D24546F20}">
      <dsp:nvSpPr>
        <dsp:cNvPr id="0" name=""/>
        <dsp:cNvSpPr/>
      </dsp:nvSpPr>
      <dsp:spPr>
        <a:xfrm>
          <a:off x="3710925" y="286036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2. Dataset Overview</a:t>
          </a:r>
        </a:p>
      </dsp:txBody>
      <dsp:txXfrm>
        <a:off x="3710925" y="2860365"/>
        <a:ext cx="3093750" cy="720000"/>
      </dsp:txXfrm>
    </dsp:sp>
    <dsp:sp modelId="{6444616A-2B83-4C60-AA07-4A6D9B1967DA}">
      <dsp:nvSpPr>
        <dsp:cNvPr id="0" name=""/>
        <dsp:cNvSpPr/>
      </dsp:nvSpPr>
      <dsp:spPr>
        <a:xfrm>
          <a:off x="7949362" y="385364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C299A-C0D0-4340-8107-8EFE212BA2D1}">
      <dsp:nvSpPr>
        <dsp:cNvPr id="0" name=""/>
        <dsp:cNvSpPr/>
      </dsp:nvSpPr>
      <dsp:spPr>
        <a:xfrm>
          <a:off x="8351550" y="787552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70173-7BE4-49EE-B302-3F924DA20983}">
      <dsp:nvSpPr>
        <dsp:cNvPr id="0" name=""/>
        <dsp:cNvSpPr/>
      </dsp:nvSpPr>
      <dsp:spPr>
        <a:xfrm>
          <a:off x="7346081" y="286036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3. Churn Analysis and Insights</a:t>
          </a:r>
        </a:p>
      </dsp:txBody>
      <dsp:txXfrm>
        <a:off x="7346081" y="2860365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3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92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BF451-3877-5483-95D0-924C7EC0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A990B-2250-9517-FDF0-A758752D0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B48D7-0D18-CBC7-D592-CC7812FE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7158B-2D5A-78E1-6551-772E816E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9E3BF-9B0E-2CC8-F6A9-B0492E1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4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6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6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9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0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1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1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1B4E-F7BC-4093-A501-CEDF66B6AE79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C1B6-CB3B-4725-B7C6-E41936AD4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0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A6093-6F95-5A74-D262-39F2DCEE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/>
              <a:t>Analyzing Customer Churn at Databel</a:t>
            </a:r>
            <a:endParaRPr lang="fr-FR" sz="400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2FDC89F8-636E-7BC3-75AA-A3199EC4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731" y="6039909"/>
            <a:ext cx="1558269" cy="818091"/>
          </a:xfrm>
          <a:prstGeom prst="rect">
            <a:avLst/>
          </a:prstGeom>
        </p:spPr>
      </p:pic>
      <p:pic>
        <p:nvPicPr>
          <p:cNvPr id="11" name="Image 10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DDBDF643-6658-2CF5-DF4F-C56B85EF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03" y="1598427"/>
            <a:ext cx="5688881" cy="19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C53D1-8B3D-39AB-9E02-A561A1F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80632D-508B-5FBE-B750-5729552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348969-FCCC-6550-DF11-F4B58566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" y="142907"/>
            <a:ext cx="11641995" cy="65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4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26"/>
    </mc:Choice>
    <mc:Fallback>
      <p:transition spd="slow" advTm="580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C53D1-8B3D-39AB-9E02-A561A1F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19A86B-B7BE-8209-AC2D-26E507BE5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407611" cy="5811838"/>
          </a:xfrm>
        </p:spPr>
      </p:pic>
    </p:spTree>
    <p:extLst>
      <p:ext uri="{BB962C8B-B14F-4D97-AF65-F5344CB8AC3E}">
        <p14:creationId xmlns:p14="http://schemas.microsoft.com/office/powerpoint/2010/main" val="196458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26"/>
    </mc:Choice>
    <mc:Fallback>
      <p:transition spd="slow" advTm="580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ED3A9E8-4F02-CA65-204F-5ED9890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3C746E-7D0B-FC96-884D-296B8B85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884" y="2430819"/>
            <a:ext cx="10291916" cy="309091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1. The top reasons why customers churn are : 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1600" dirty="0"/>
              <a:t>		Competitors who have better offers 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1600" dirty="0"/>
              <a:t>		Competitors who have better device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1600" dirty="0"/>
              <a:t>		The attitude of support person</a:t>
            </a:r>
          </a:p>
          <a:p>
            <a:pPr marL="0" indent="0">
              <a:buNone/>
            </a:pPr>
            <a:r>
              <a:rPr lang="en-US" sz="1600" dirty="0"/>
              <a:t>2. The Churn rate is for </a:t>
            </a:r>
            <a:r>
              <a:rPr lang="en-US" sz="1600" dirty="0" err="1"/>
              <a:t>Databel</a:t>
            </a:r>
            <a:r>
              <a:rPr lang="en-US" sz="1600" dirty="0"/>
              <a:t> is on average 27%</a:t>
            </a:r>
          </a:p>
          <a:p>
            <a:pPr marL="0" indent="0">
              <a:buNone/>
            </a:pPr>
            <a:r>
              <a:rPr lang="en-US" sz="1600" dirty="0"/>
              <a:t>3. The Churn rate in California state is abnormally high and yet it has the lowest sum of customer service calls, CA state’s churn rate is</a:t>
            </a:r>
            <a:r>
              <a:rPr lang="en-US" sz="1600" b="1" dirty="0"/>
              <a:t> 79 % for clients on month-to-month contracts.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4. Monthly contract customers churn more than yearly contract customers and the larger churning gender is females.</a:t>
            </a:r>
          </a:p>
          <a:p>
            <a:pPr marL="0" indent="0">
              <a:buNone/>
            </a:pPr>
            <a:r>
              <a:rPr lang="en-US" sz="1600" dirty="0"/>
              <a:t>5. Customers who are on an unlimited plan are more likely to churn. </a:t>
            </a:r>
            <a:r>
              <a:rPr lang="en-US" sz="1600" dirty="0" err="1"/>
              <a:t>Databel</a:t>
            </a:r>
            <a:r>
              <a:rPr lang="en-US" sz="1600" dirty="0"/>
              <a:t> should contact these customers suggest that they downgrade their plan.</a:t>
            </a:r>
          </a:p>
          <a:p>
            <a:pPr marL="0" indent="0">
              <a:buNone/>
            </a:pPr>
            <a:r>
              <a:rPr lang="en-US" sz="1600" dirty="0"/>
              <a:t>6. There is a higher churn rate from senior citizens.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041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A6093-6F95-5A74-D262-39F2DCEE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Thank you!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fr-FR" sz="40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2FDC89F8-636E-7BC3-75AA-A3199EC4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731" y="6039909"/>
            <a:ext cx="1558269" cy="818091"/>
          </a:xfrm>
          <a:prstGeom prst="rect">
            <a:avLst/>
          </a:prstGeom>
        </p:spPr>
      </p:pic>
      <p:pic>
        <p:nvPicPr>
          <p:cNvPr id="11" name="Image 10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DDBDF643-6658-2CF5-DF4F-C56B85EF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03" y="1598427"/>
            <a:ext cx="5688881" cy="19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64C808C5-603F-68E4-9BCE-4EFB5A6F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220" y="1747451"/>
            <a:ext cx="8553296" cy="2164871"/>
          </a:xfrm>
        </p:spPr>
        <p:txBody>
          <a:bodyPr anchor="ctr">
            <a:normAutofit/>
          </a:bodyPr>
          <a:lstStyle/>
          <a:p>
            <a:r>
              <a:rPr lang="fr-FR" b="1" dirty="0"/>
              <a:t>Case </a:t>
            </a:r>
            <a:r>
              <a:rPr lang="fr-FR" b="1" dirty="0" err="1"/>
              <a:t>study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DataCamp</a:t>
            </a:r>
            <a:r>
              <a:rPr lang="fr-FR" b="1" dirty="0"/>
              <a:t> </a:t>
            </a:r>
          </a:p>
          <a:p>
            <a:pPr algn="just"/>
            <a:r>
              <a:rPr lang="en-US" dirty="0"/>
              <a:t>The task is to solve customer churn for a Telecom provider called </a:t>
            </a:r>
            <a:r>
              <a:rPr lang="en-US" dirty="0" err="1"/>
              <a:t>Databel</a:t>
            </a:r>
            <a:r>
              <a:rPr lang="en-US" dirty="0"/>
              <a:t> where I will be using a fictitious churn dataset. I will be analyzing why customers are churning and the churn rate.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97939447-6CFE-4210-A7DD-DD0AAF022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r="8314" b="-2"/>
          <a:stretch/>
        </p:blipFill>
        <p:spPr>
          <a:xfrm>
            <a:off x="9903715" y="103202"/>
            <a:ext cx="2288285" cy="8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ED3A9E8-4F02-CA65-204F-5ED9890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Espace réservé du texte 2">
            <a:extLst>
              <a:ext uri="{FF2B5EF4-FFF2-40B4-BE49-F238E27FC236}">
                <a16:creationId xmlns:a16="http://schemas.microsoft.com/office/drawing/2014/main" id="{220E9D2A-0FEB-2134-1A95-4242D84DE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46840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54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1B70F53C-6EE9-4A22-12FA-8B61A0FDDC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545604" y="1446386"/>
                <a:ext cx="5272768" cy="371042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/>
                <a:endParaRPr lang="en-US" sz="20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>
                        <a:alpha val="80000"/>
                      </a:schemeClr>
                    </a:solidFill>
                  </a:rPr>
                  <a:t>Churn rate is the percentage of customers or subscribers who cease using a product or service during a specified time period.</a:t>
                </a:r>
              </a:p>
              <a:p>
                <a:r>
                  <a:rPr lang="en-US" sz="2000" i="1" dirty="0">
                    <a:solidFill>
                      <a:schemeClr val="tx1">
                        <a:alpha val="80000"/>
                      </a:schemeClr>
                    </a:solidFill>
                  </a:rPr>
                  <a:t>Churn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customers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lost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>
                            <a:solidFill>
                              <a:schemeClr val="tx1">
                                <a:alpha val="80000"/>
                              </a:schemeClr>
                            </a:solidFill>
                          </a:rPr>
                          <m:t>customers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marL="0"/>
                <a:endParaRPr lang="en-US" sz="20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1B70F53C-6EE9-4A22-12FA-8B61A0FDD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5604" y="1446386"/>
                <a:ext cx="5272768" cy="3710427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0ED3A9E8-4F02-CA65-204F-5ED9890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72" y="2311625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Churn rate </a:t>
            </a:r>
          </a:p>
        </p:txBody>
      </p:sp>
      <p:pic>
        <p:nvPicPr>
          <p:cNvPr id="4" name="Image 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B22863FF-5F3C-9537-B136-B2FA1909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r="8314" b="-2"/>
          <a:stretch/>
        </p:blipFill>
        <p:spPr>
          <a:xfrm>
            <a:off x="9832258" y="0"/>
            <a:ext cx="2288285" cy="8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0ED3A9E8-4F02-CA65-204F-5ED9890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72" y="2311625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2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Dataset overview</a:t>
            </a:r>
          </a:p>
        </p:txBody>
      </p:sp>
      <p:pic>
        <p:nvPicPr>
          <p:cNvPr id="4" name="Image 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B22863FF-5F3C-9537-B136-B2FA19097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r="8314" b="-2"/>
          <a:stretch/>
        </p:blipFill>
        <p:spPr>
          <a:xfrm>
            <a:off x="9832258" y="0"/>
            <a:ext cx="2288285" cy="894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88787E-72E1-B704-CE1F-FFDEC55B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09" y="1817955"/>
            <a:ext cx="5405191" cy="2569369"/>
          </a:xfrm>
          <a:prstGeom prst="rect">
            <a:avLst/>
          </a:prstGeom>
        </p:spPr>
      </p:pic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F8265748-9FFD-BBF3-6FF9-285CCFECF5A6}"/>
              </a:ext>
            </a:extLst>
          </p:cNvPr>
          <p:cNvSpPr txBox="1">
            <a:spLocks/>
          </p:cNvSpPr>
          <p:nvPr/>
        </p:nvSpPr>
        <p:spPr>
          <a:xfrm>
            <a:off x="6012273" y="5014451"/>
            <a:ext cx="5341527" cy="145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29 different columns with one row per custom</a:t>
            </a:r>
          </a:p>
          <a:p>
            <a:r>
              <a:rPr lang="fr-FR" sz="2000"/>
              <a:t>6687 rows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211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0ED3A9E8-4F02-CA65-204F-5ED9890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71" y="2311625"/>
            <a:ext cx="4982039" cy="17162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3. Churn analysis &amp; Insights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B22863FF-5F3C-9537-B136-B2FA19097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r="8314" b="-2"/>
          <a:stretch/>
        </p:blipFill>
        <p:spPr>
          <a:xfrm>
            <a:off x="9832258" y="0"/>
            <a:ext cx="2288285" cy="8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0E7396-2B24-D362-7233-87A95DD28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mplément 5" title="Microsoft Power BI">
                <a:extLst>
                  <a:ext uri="{FF2B5EF4-FFF2-40B4-BE49-F238E27FC236}">
                    <a16:creationId xmlns:a16="http://schemas.microsoft.com/office/drawing/2014/main" id="{3B039926-C5D5-68D7-EBDF-C5EECD74DA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720084"/>
                  </p:ext>
                </p:extLst>
              </p:nvPr>
            </p:nvGraphicFramePr>
            <p:xfrm>
              <a:off x="196645" y="108154"/>
              <a:ext cx="11995355" cy="67498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mplément 5" title="Microsoft Power BI">
                <a:extLst>
                  <a:ext uri="{FF2B5EF4-FFF2-40B4-BE49-F238E27FC236}">
                    <a16:creationId xmlns:a16="http://schemas.microsoft.com/office/drawing/2014/main" id="{3B039926-C5D5-68D7-EBDF-C5EECD74DA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645" y="108154"/>
                <a:ext cx="11995355" cy="6749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96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C53D1-8B3D-39AB-9E02-A561A1F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80632D-508B-5FBE-B750-5729552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B8ED51-FA96-A619-E81E-542E718F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1" y="235975"/>
            <a:ext cx="11716771" cy="6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0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26"/>
    </mc:Choice>
    <mc:Fallback>
      <p:transition spd="slow" advTm="580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C53D1-8B3D-39AB-9E02-A561A1F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80632D-508B-5FBE-B750-5729552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EC8C65-EE35-AD5F-2571-9E66FDB6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1" y="226142"/>
            <a:ext cx="11324665" cy="6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26"/>
    </mc:Choice>
    <mc:Fallback>
      <p:transition spd="slow" advTm="58026"/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997D5DB2-AAFA-4AB5-BECC-B30604297D20}">
  <we:reference id="wa200003233" version="2.0.0.3" store="fr-F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UW/bNhD+KwZf+qINomSJUt4aJwEKZFuQDBmGIghO4llmK4sCRWX1gvz3HSl5rT2vDYwmdYC8iUfq+N333R0p+55J1bU1rH6FJbIjdqWqBu2Es4A1g+VY649LMB/LLBVxVsoME5GmGcQ8c6t0a5VuOnZ0zyyYCu216nqonTsyvr8JGNT1BVRuNIe6w4C1aDrdQK3+xmExTVnT40PA8FNbawPO5ZUFi87tHS2nMUHhP8e0I5RW3eEVlnawXmKrjV2PA9YNTx7S5pxz5jec6caCasixs2XA81DiFNJCxlEs8zzNnX2uajsuKVann1pD8VCUq9bR8lbeQVOiZB60wa4bd3hbVQYrWG94ujE503W/3GG/0r0p8RLnfqqxyq5ojxOwUGA9+WnintgDEXRhNNHnZ2d9Z/USzeTdiZ8665sxzMgNF/qvmUHiULKj8OGGLJ1qqnqk/DMXvw/xlGBcLLr4QGS5mOkFbSSa45UP+0SZNYtRsIX+MEKmGMkUZmWST3mYZomYpmEoM4H7i/kLQtcb/D7om35ZoLktF71pUN6WYzAde2a5niuoQZA4TAqRAkBY8DyeTiUU/EAE8aBvjeszL1mCjTAG0jmIkIcySgoqhSjiRSGjF93Skm2B+ENwvz6iznxUeZjKOE8Ep7qXiYghSd1xMQY3o9cqbVRJSgYjDw7Z9fp0IY3OjF56QsbD0DHxf8gDNqQBJUrA/ligE/O9Y6ORak3Uuy1aunHJIwgbBh7DNkdO7cm5w0JTtPk11L0/a8n3uaKwhlz1Zlr/5k/s3riVNz45trX9rvJtQNuh104tnhrPJdUa+fhvhQePyHyj7GKJVpVudI5ze0j1cKmqhQd0VdIr8vRuUP7gDmcP1mN0N0I3+I1eAqupAuN9Om9NW1HFyWMwswUYu/fF5VXep5fX9ajhzk7ePnxxOR/bwOrxXXG/uneNL2A58qTkRQhCTIuomIZx/LJv+a9H4uuRuCeefytvj+bbKnztuYcB9vB67heJNXRdLLlIBJYCAROOeSGm4iV8/f2AytSNNaTZxNfZDyjMp/wmffZs3CJzSEYZhxCn8TwU7tM4SiGMitdk3M1frZvm61gO+W604xfQRwA/2F/7ltBuV/Vz19M6H8a2Ps/yPJeIhRRhlkVRGPq2/tUo1BIq3IzD+YoEh3mSz6NIUHFixHOEb/rqFtDu8jXlIucFuYlziDDDMPs2LvAEHvfW+v8PNlx6r58tjBSsfILo3nYtlHgBzXDNbQe2FPp1lFjQSCevf/b36h03Uf+PCPPbOGIf/gEEHe8TjxkAAA==&quot;"/>
    <we:property name="creatorSessionId" value="&quot;55544e38-5ea8-482e-93ca-ed233d2b533e&quot;"/>
    <we:property name="creatorTenantId" value="&quot;158716cf-46b9-48ca-8c49-c7bb67e575f3&quot;"/>
    <we:property name="creatorUserId" value="&quot;10032001722BEE16&quot;"/>
    <we:property name="datasetId" value="&quot;45118fe1-4303-4524-9a60-07f3bdf5ca08&quot;"/>
    <we:property name="embedUrl" value="&quot;/reportEmbed?reportId=fa59a0ca-f5f2-4c4b-8f84-391b58d9feca&amp;config=eyJjbHVzdGVyVXJsIjoiaHR0cHM6Ly9XQUJJLUVVUk9QRS1OT1JUSC1CLXJlZGlyZWN0LmFuYWx5c2lzLndpbmRvd3MubmV0IiwiZW1iZWRGZWF0dXJlcyI6eyJ1c2FnZU1ldHJpY3NWTmV4dCI6dHJ1ZX19&amp;disableSensitivityBanner=true&quot;"/>
    <we:property name="initialStateBookmark" value="&quot;H4sIAAAAAAAAA+1ZTW/bOBD9KwYvvWgXlGRZVm6JkwBFkyawF1ksiiAYimOZhSwJFJXWDfzfO6TkTe31NoHRpA7gm/g1fPPezJCSHphUdZXD4iPMkR2xicoKND2feaxoe06urj5cHo8/3H08vjyj7rIyqixqdvTADOgMzY2qG8jteur8dOsxyPNryGxrCnmNHqtQ12UBufqG7WQaMrrBpcfwa5WXGqzJiQGD1uw9Tac27e3/GdKOkBp1jxNMTds7xqrUZtX2WN0+OUjrY9aY23BUFgZUQYZt3xD8hEvsw0DIMAhlkgwS2z9VuemmiMXZ10qTP+TlorI8HMt7KFKUzIHWWNfdDsdZpjGD1YZna4OjMm/mW/onZaNTHOPUDRVGmQXtcQoGBOa9P3r2iS2JoGtdEn1udNTUppyj7r0/dUPnTdG5GdjmrPwy0kgcSnbEl7fUU6siyzvKH7n4q/UnBW19KcVnIsv6TAtKLVGfLJzbp0qvWAy8DfT74TL5SF18mEZJ3+eDYRT3B5zLYYy7i3mJUDcafw36opkL1HfprNEFyru0c6ZmryzXaznVChLySMQDAODCT8J+X4Lw90QQB/pO2zrzliVYc6Ml3YeY+1wGkaBUCAJfCBm86ZIWbQrkL72H1Zl07rxK+ECGSRT7lPcyikOIBva46Jwb0bKs1ColJb2OB4vsZnW6kEbnupw7QrrTzzLxf8g91oYBBYrH/p6hFfOTZaOQakXU+w1a6m7KMwhrGw7DJkdW7d6FxUJDtPkN5I07a8n2hSK32lh13TT/3T9Yv7Mzb11wbGr7S+Vbg7ZFr61avDSeMeUa2fhvhnvPiHytzGyORqW2dYFTs0/5MFbZzAGapLREnt23yu/d4ezAOoz2RmgbV7QITEkZGO5SeXPaijJOnoAezUCbnS8uB3lfXl5bo9o7O1n7/MPlvCsDi+dXxd3y3hY+jyXoR6kvOMRxXwSiz8Pwbd/yD0fi4UjcEc+/mbdD8a0UHmrufoDdv5r7Q2C1VRdTP45iTGMEjHxMRNyP38Lb32/IzLIwmjTruTz7DYn5ku+krx6NG2S2wShDDuEgnPLYvhoHA+CBOATjdv7ysih+jmWf70ZbvoA+A/jefu2bQ7WZ1a+dT6t46Mr6dJgkiUQUMubDYRBw7sr6T71Qc8hw3Q9rK4h9mEbJNAhiSk4M/AThSVv1DKpttvp+nPiCzIQJBDhEPnwaFzgCTxpj3P+DNZPO6mMPIwUzFyBlY+oKUryGor3mVi1bCt08CiwopJXXPbt79ZabqPsjwtwmBEmJHJ9YYP+TMAfLCrH8DoUdb1+wGQAA&quot;"/>
    <we:property name="isFiltersActionButtonVisible" value="true"/>
    <we:property name="pageDisplayName" value="&quot;overview&quot;"/>
    <we:property name="pageName" value="&quot;ReportSection&quot;"/>
    <we:property name="pptInsertionSessionID" value="&quot;1F579CB5-B607-4CE8-AAAA-3C3B730388D1&quot;"/>
    <we:property name="reportEmbeddedTime" value="&quot;2023-11-08T14:18:43.473Z&quot;"/>
    <we:property name="reportName" value="&quot;churn rate customers&quot;"/>
    <we:property name="reportState" value="&quot;CONNECTED&quot;"/>
    <we:property name="reportUrl" value="&quot;/groups/me/reports/fa59a0ca-f5f2-4c4b-8f84-391b58d9feca/ReportSection?experience=power-bi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253</Words>
  <Application>Microsoft Office PowerPoint</Application>
  <PresentationFormat>Grand écran</PresentationFormat>
  <Paragraphs>26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Analyzing Customer Churn at Databel</vt:lpstr>
      <vt:lpstr>Présentation PowerPoint</vt:lpstr>
      <vt:lpstr>Agenda</vt:lpstr>
      <vt:lpstr>1. Churn rate </vt:lpstr>
      <vt:lpstr>2. Dataset overview</vt:lpstr>
      <vt:lpstr>3. Churn analysis &amp; Insights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Insights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at Databel</dc:title>
  <dc:creator>Housna Chana</dc:creator>
  <cp:lastModifiedBy>Housna Chana</cp:lastModifiedBy>
  <cp:revision>4</cp:revision>
  <dcterms:created xsi:type="dcterms:W3CDTF">2023-11-08T13:14:17Z</dcterms:created>
  <dcterms:modified xsi:type="dcterms:W3CDTF">2023-11-08T15:32:18Z</dcterms:modified>
</cp:coreProperties>
</file>