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98" r:id="rId6"/>
    <p:sldId id="280" r:id="rId7"/>
    <p:sldId id="281" r:id="rId8"/>
    <p:sldId id="282" r:id="rId9"/>
    <p:sldId id="283" r:id="rId10"/>
    <p:sldId id="300" r:id="rId11"/>
    <p:sldId id="296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C7FEF-419D-44D2-9989-DB7AE59BC42C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69A9136-2144-4D8B-B916-C223449DD111}" type="pres">
      <dgm:prSet presAssocID="{3A7C7FEF-419D-44D2-9989-DB7AE59BC42C}" presName="outerComposite" presStyleCnt="0">
        <dgm:presLayoutVars>
          <dgm:chMax val="5"/>
          <dgm:dir/>
          <dgm:resizeHandles val="exact"/>
        </dgm:presLayoutVars>
      </dgm:prSet>
      <dgm:spPr/>
    </dgm:pt>
    <dgm:pt modelId="{5200219F-F4AE-40F4-AA98-4786E93E42A4}" type="pres">
      <dgm:prSet presAssocID="{3A7C7FEF-419D-44D2-9989-DB7AE59BC42C}" presName="dummyMaxCanvas" presStyleCnt="0">
        <dgm:presLayoutVars/>
      </dgm:prSet>
      <dgm:spPr/>
    </dgm:pt>
  </dgm:ptLst>
  <dgm:cxnLst>
    <dgm:cxn modelId="{26D4A5FB-76A5-499D-AEC5-AB377D786531}" type="presOf" srcId="{3A7C7FEF-419D-44D2-9989-DB7AE59BC42C}" destId="{E69A9136-2144-4D8B-B916-C223449DD111}" srcOrd="0" destOrd="0" presId="urn:microsoft.com/office/officeart/2005/8/layout/vProcess5"/>
    <dgm:cxn modelId="{2E43EF38-DC9B-45E2-8F4A-97F244134FCA}" type="presParOf" srcId="{E69A9136-2144-4D8B-B916-C223449DD111}" destId="{5200219F-F4AE-40F4-AA98-4786E93E42A4}" srcOrd="0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7787F-655A-4678-8942-95A566D970C8}" type="doc">
      <dgm:prSet loTypeId="urn:microsoft.com/office/officeart/2005/8/layout/hProcess3" loCatId="process" qsTypeId="urn:microsoft.com/office/officeart/2005/8/quickstyle/simple4" qsCatId="simple" csTypeId="urn:microsoft.com/office/officeart/2005/8/colors/accent6_5" csCatId="accent6" phldr="1"/>
      <dgm:spPr/>
    </dgm:pt>
    <dgm:pt modelId="{DB00AD37-3CCF-489D-9114-D77A7D321ED6}">
      <dgm:prSet phldrT="[Texte]"/>
      <dgm:spPr/>
      <dgm:t>
        <a:bodyPr/>
        <a:lstStyle/>
        <a:p>
          <a:pPr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Normaliser les colonnes (indicateurs)</a:t>
          </a:r>
          <a:endParaRPr lang="fr-FR" dirty="0"/>
        </a:p>
      </dgm:t>
    </dgm:pt>
    <dgm:pt modelId="{2521064B-CF4A-4E5C-863B-F6FBFA41DA9D}" type="parTrans" cxnId="{A6BB7537-11A2-425F-84AE-193DB6FCF9DB}">
      <dgm:prSet/>
      <dgm:spPr/>
      <dgm:t>
        <a:bodyPr/>
        <a:lstStyle/>
        <a:p>
          <a:endParaRPr lang="fr-FR"/>
        </a:p>
      </dgm:t>
    </dgm:pt>
    <dgm:pt modelId="{59D07F60-F879-4494-85F6-4A894BE31CAA}" type="sibTrans" cxnId="{A6BB7537-11A2-425F-84AE-193DB6FCF9DB}">
      <dgm:prSet/>
      <dgm:spPr/>
      <dgm:t>
        <a:bodyPr/>
        <a:lstStyle/>
        <a:p>
          <a:endParaRPr lang="fr-FR"/>
        </a:p>
      </dgm:t>
    </dgm:pt>
    <dgm:pt modelId="{19B98002-CF77-4483-9225-EB05F76092EC}">
      <dgm:prSet phldrT="[Texte]"/>
      <dgm:spPr/>
      <dgm:t>
        <a:bodyPr/>
        <a:lstStyle/>
        <a:p>
          <a:pPr>
            <a:buNone/>
          </a:pP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Faire la somme des 4 indicateurs pour chaque pays</a:t>
          </a:r>
          <a:endParaRPr lang="fr-FR" dirty="0"/>
        </a:p>
      </dgm:t>
    </dgm:pt>
    <dgm:pt modelId="{38A2828A-29C4-42EC-A652-A5B494080F45}" type="parTrans" cxnId="{E4952014-BF57-4A10-A152-9AF7FFE90EE0}">
      <dgm:prSet/>
      <dgm:spPr/>
      <dgm:t>
        <a:bodyPr/>
        <a:lstStyle/>
        <a:p>
          <a:endParaRPr lang="fr-FR"/>
        </a:p>
      </dgm:t>
    </dgm:pt>
    <dgm:pt modelId="{24A1FEC8-08F6-4613-AD51-B3424C12674A}" type="sibTrans" cxnId="{E4952014-BF57-4A10-A152-9AF7FFE90EE0}">
      <dgm:prSet/>
      <dgm:spPr/>
      <dgm:t>
        <a:bodyPr/>
        <a:lstStyle/>
        <a:p>
          <a:endParaRPr lang="fr-FR"/>
        </a:p>
      </dgm:t>
    </dgm:pt>
    <dgm:pt modelId="{7E000272-A098-49E8-9609-7C87ED2A8E04}" type="pres">
      <dgm:prSet presAssocID="{E217787F-655A-4678-8942-95A566D970C8}" presName="Name0" presStyleCnt="0">
        <dgm:presLayoutVars>
          <dgm:dir/>
          <dgm:animLvl val="lvl"/>
          <dgm:resizeHandles val="exact"/>
        </dgm:presLayoutVars>
      </dgm:prSet>
      <dgm:spPr/>
    </dgm:pt>
    <dgm:pt modelId="{8C0E26D3-4C7A-4668-A3CC-23FBD27A2CF9}" type="pres">
      <dgm:prSet presAssocID="{E217787F-655A-4678-8942-95A566D970C8}" presName="dummy" presStyleCnt="0"/>
      <dgm:spPr/>
    </dgm:pt>
    <dgm:pt modelId="{05826890-9E6B-448F-9BA7-858BAE3FFC26}" type="pres">
      <dgm:prSet presAssocID="{E217787F-655A-4678-8942-95A566D970C8}" presName="linH" presStyleCnt="0"/>
      <dgm:spPr/>
    </dgm:pt>
    <dgm:pt modelId="{C3914121-7C16-4D42-A2CE-0EE69E22596B}" type="pres">
      <dgm:prSet presAssocID="{E217787F-655A-4678-8942-95A566D970C8}" presName="padding1" presStyleCnt="0"/>
      <dgm:spPr/>
    </dgm:pt>
    <dgm:pt modelId="{3C69534F-F799-4DD0-9C3E-6F6FC0BDE5ED}" type="pres">
      <dgm:prSet presAssocID="{DB00AD37-3CCF-489D-9114-D77A7D321ED6}" presName="linV" presStyleCnt="0"/>
      <dgm:spPr/>
    </dgm:pt>
    <dgm:pt modelId="{AA274AFB-5D8F-4BB8-B740-5F5D833B8E0D}" type="pres">
      <dgm:prSet presAssocID="{DB00AD37-3CCF-489D-9114-D77A7D321ED6}" presName="spVertical1" presStyleCnt="0"/>
      <dgm:spPr/>
    </dgm:pt>
    <dgm:pt modelId="{F57FF723-BF32-45B8-888E-E09BEBB9F23E}" type="pres">
      <dgm:prSet presAssocID="{DB00AD37-3CCF-489D-9114-D77A7D321ED6}" presName="parTx" presStyleLbl="revTx" presStyleIdx="0" presStyleCnt="2" custLinFactNeighborX="-13676" custLinFactNeighborY="-2715">
        <dgm:presLayoutVars>
          <dgm:chMax val="0"/>
          <dgm:chPref val="0"/>
          <dgm:bulletEnabled val="1"/>
        </dgm:presLayoutVars>
      </dgm:prSet>
      <dgm:spPr/>
    </dgm:pt>
    <dgm:pt modelId="{BA9305C5-8B3E-4063-A832-0BBE842A85A4}" type="pres">
      <dgm:prSet presAssocID="{DB00AD37-3CCF-489D-9114-D77A7D321ED6}" presName="spVertical2" presStyleCnt="0"/>
      <dgm:spPr/>
    </dgm:pt>
    <dgm:pt modelId="{CBF82C62-E27E-4CF4-B367-D71B9DF15045}" type="pres">
      <dgm:prSet presAssocID="{DB00AD37-3CCF-489D-9114-D77A7D321ED6}" presName="spVertical3" presStyleCnt="0"/>
      <dgm:spPr/>
    </dgm:pt>
    <dgm:pt modelId="{C67821A1-3E07-4501-AA96-F4D6F42C6597}" type="pres">
      <dgm:prSet presAssocID="{59D07F60-F879-4494-85F6-4A894BE31CAA}" presName="space" presStyleCnt="0"/>
      <dgm:spPr/>
    </dgm:pt>
    <dgm:pt modelId="{48E49121-C427-423A-8B26-A5271F2A7988}" type="pres">
      <dgm:prSet presAssocID="{19B98002-CF77-4483-9225-EB05F76092EC}" presName="linV" presStyleCnt="0"/>
      <dgm:spPr/>
    </dgm:pt>
    <dgm:pt modelId="{77CC19F9-C3FE-4181-87BC-6C3C2686B8EB}" type="pres">
      <dgm:prSet presAssocID="{19B98002-CF77-4483-9225-EB05F76092EC}" presName="spVertical1" presStyleCnt="0"/>
      <dgm:spPr/>
    </dgm:pt>
    <dgm:pt modelId="{0D4B6607-7E3F-41F4-B156-89000C2124DF}" type="pres">
      <dgm:prSet presAssocID="{19B98002-CF77-4483-9225-EB05F76092EC}" presName="parTx" presStyleLbl="revTx" presStyleIdx="1" presStyleCnt="2" custLinFactNeighborX="-11196" custLinFactNeighborY="7939">
        <dgm:presLayoutVars>
          <dgm:chMax val="0"/>
          <dgm:chPref val="0"/>
          <dgm:bulletEnabled val="1"/>
        </dgm:presLayoutVars>
      </dgm:prSet>
      <dgm:spPr/>
    </dgm:pt>
    <dgm:pt modelId="{C60064C2-F041-4A59-9045-08F5325F1947}" type="pres">
      <dgm:prSet presAssocID="{19B98002-CF77-4483-9225-EB05F76092EC}" presName="spVertical2" presStyleCnt="0"/>
      <dgm:spPr/>
    </dgm:pt>
    <dgm:pt modelId="{D444786E-64DB-48EE-AE55-D5B01733502D}" type="pres">
      <dgm:prSet presAssocID="{19B98002-CF77-4483-9225-EB05F76092EC}" presName="spVertical3" presStyleCnt="0"/>
      <dgm:spPr/>
    </dgm:pt>
    <dgm:pt modelId="{D77578EC-0DC0-4663-B4A1-C537DD1E31D6}" type="pres">
      <dgm:prSet presAssocID="{E217787F-655A-4678-8942-95A566D970C8}" presName="padding2" presStyleCnt="0"/>
      <dgm:spPr/>
    </dgm:pt>
    <dgm:pt modelId="{D33C3B04-5AFF-4A7C-AAB1-D2AC55232AB0}" type="pres">
      <dgm:prSet presAssocID="{E217787F-655A-4678-8942-95A566D970C8}" presName="negArrow" presStyleCnt="0"/>
      <dgm:spPr/>
    </dgm:pt>
    <dgm:pt modelId="{9ECE1796-1C73-43AF-A428-5D6C1269FC22}" type="pres">
      <dgm:prSet presAssocID="{E217787F-655A-4678-8942-95A566D970C8}" presName="backgroundArrow" presStyleLbl="node1" presStyleIdx="0" presStyleCnt="1" custLinFactNeighborX="-5138" custLinFactNeighborY="1328"/>
      <dgm:spPr/>
    </dgm:pt>
  </dgm:ptLst>
  <dgm:cxnLst>
    <dgm:cxn modelId="{E4952014-BF57-4A10-A152-9AF7FFE90EE0}" srcId="{E217787F-655A-4678-8942-95A566D970C8}" destId="{19B98002-CF77-4483-9225-EB05F76092EC}" srcOrd="1" destOrd="0" parTransId="{38A2828A-29C4-42EC-A652-A5B494080F45}" sibTransId="{24A1FEC8-08F6-4613-AD51-B3424C12674A}"/>
    <dgm:cxn modelId="{E63D0819-E2DB-4D51-AC7D-F5FA199034D8}" type="presOf" srcId="{DB00AD37-3CCF-489D-9114-D77A7D321ED6}" destId="{F57FF723-BF32-45B8-888E-E09BEBB9F23E}" srcOrd="0" destOrd="0" presId="urn:microsoft.com/office/officeart/2005/8/layout/hProcess3"/>
    <dgm:cxn modelId="{609C0320-9743-4A9D-AAF7-F1412C0D9C99}" type="presOf" srcId="{19B98002-CF77-4483-9225-EB05F76092EC}" destId="{0D4B6607-7E3F-41F4-B156-89000C2124DF}" srcOrd="0" destOrd="0" presId="urn:microsoft.com/office/officeart/2005/8/layout/hProcess3"/>
    <dgm:cxn modelId="{A6BB7537-11A2-425F-84AE-193DB6FCF9DB}" srcId="{E217787F-655A-4678-8942-95A566D970C8}" destId="{DB00AD37-3CCF-489D-9114-D77A7D321ED6}" srcOrd="0" destOrd="0" parTransId="{2521064B-CF4A-4E5C-863B-F6FBFA41DA9D}" sibTransId="{59D07F60-F879-4494-85F6-4A894BE31CAA}"/>
    <dgm:cxn modelId="{9AF0863B-BB57-4D1C-9DFA-FB1199EEC993}" type="presOf" srcId="{E217787F-655A-4678-8942-95A566D970C8}" destId="{7E000272-A098-49E8-9609-7C87ED2A8E04}" srcOrd="0" destOrd="0" presId="urn:microsoft.com/office/officeart/2005/8/layout/hProcess3"/>
    <dgm:cxn modelId="{A8BFCA35-102D-480C-89E5-04A4AE8C3959}" type="presParOf" srcId="{7E000272-A098-49E8-9609-7C87ED2A8E04}" destId="{8C0E26D3-4C7A-4668-A3CC-23FBD27A2CF9}" srcOrd="0" destOrd="0" presId="urn:microsoft.com/office/officeart/2005/8/layout/hProcess3"/>
    <dgm:cxn modelId="{3CC21F7F-0EBB-4362-B68D-CD63FDB6C0B1}" type="presParOf" srcId="{7E000272-A098-49E8-9609-7C87ED2A8E04}" destId="{05826890-9E6B-448F-9BA7-858BAE3FFC26}" srcOrd="1" destOrd="0" presId="urn:microsoft.com/office/officeart/2005/8/layout/hProcess3"/>
    <dgm:cxn modelId="{E7307FC0-6291-4AB1-B8E8-3B86BF73A4FB}" type="presParOf" srcId="{05826890-9E6B-448F-9BA7-858BAE3FFC26}" destId="{C3914121-7C16-4D42-A2CE-0EE69E22596B}" srcOrd="0" destOrd="0" presId="urn:microsoft.com/office/officeart/2005/8/layout/hProcess3"/>
    <dgm:cxn modelId="{F0C7A767-4BA7-4129-B3F4-8E9D908A979A}" type="presParOf" srcId="{05826890-9E6B-448F-9BA7-858BAE3FFC26}" destId="{3C69534F-F799-4DD0-9C3E-6F6FC0BDE5ED}" srcOrd="1" destOrd="0" presId="urn:microsoft.com/office/officeart/2005/8/layout/hProcess3"/>
    <dgm:cxn modelId="{D5D3CF8A-E29F-4DBF-A5A1-981FAC3F11D9}" type="presParOf" srcId="{3C69534F-F799-4DD0-9C3E-6F6FC0BDE5ED}" destId="{AA274AFB-5D8F-4BB8-B740-5F5D833B8E0D}" srcOrd="0" destOrd="0" presId="urn:microsoft.com/office/officeart/2005/8/layout/hProcess3"/>
    <dgm:cxn modelId="{CAEA3588-720D-4867-8A58-EB0F4C5EE0FF}" type="presParOf" srcId="{3C69534F-F799-4DD0-9C3E-6F6FC0BDE5ED}" destId="{F57FF723-BF32-45B8-888E-E09BEBB9F23E}" srcOrd="1" destOrd="0" presId="urn:microsoft.com/office/officeart/2005/8/layout/hProcess3"/>
    <dgm:cxn modelId="{60D6B6A2-30D9-42F3-9FE9-E87C67775A10}" type="presParOf" srcId="{3C69534F-F799-4DD0-9C3E-6F6FC0BDE5ED}" destId="{BA9305C5-8B3E-4063-A832-0BBE842A85A4}" srcOrd="2" destOrd="0" presId="urn:microsoft.com/office/officeart/2005/8/layout/hProcess3"/>
    <dgm:cxn modelId="{3D486915-C665-45B6-856C-871F69AD9FB7}" type="presParOf" srcId="{3C69534F-F799-4DD0-9C3E-6F6FC0BDE5ED}" destId="{CBF82C62-E27E-4CF4-B367-D71B9DF15045}" srcOrd="3" destOrd="0" presId="urn:microsoft.com/office/officeart/2005/8/layout/hProcess3"/>
    <dgm:cxn modelId="{92559FB3-9175-4663-BBFA-2F2451E6EF89}" type="presParOf" srcId="{05826890-9E6B-448F-9BA7-858BAE3FFC26}" destId="{C67821A1-3E07-4501-AA96-F4D6F42C6597}" srcOrd="2" destOrd="0" presId="urn:microsoft.com/office/officeart/2005/8/layout/hProcess3"/>
    <dgm:cxn modelId="{952071E1-EC1C-4C7E-9544-3A3A85EB4CDB}" type="presParOf" srcId="{05826890-9E6B-448F-9BA7-858BAE3FFC26}" destId="{48E49121-C427-423A-8B26-A5271F2A7988}" srcOrd="3" destOrd="0" presId="urn:microsoft.com/office/officeart/2005/8/layout/hProcess3"/>
    <dgm:cxn modelId="{9DD65312-2F94-41FF-8D8D-4F9980C00342}" type="presParOf" srcId="{48E49121-C427-423A-8B26-A5271F2A7988}" destId="{77CC19F9-C3FE-4181-87BC-6C3C2686B8EB}" srcOrd="0" destOrd="0" presId="urn:microsoft.com/office/officeart/2005/8/layout/hProcess3"/>
    <dgm:cxn modelId="{C15B0D57-8A78-4BD1-A4D5-7C372BA79E32}" type="presParOf" srcId="{48E49121-C427-423A-8B26-A5271F2A7988}" destId="{0D4B6607-7E3F-41F4-B156-89000C2124DF}" srcOrd="1" destOrd="0" presId="urn:microsoft.com/office/officeart/2005/8/layout/hProcess3"/>
    <dgm:cxn modelId="{98FA7F3E-B79A-4879-A0F1-938C991FEC7A}" type="presParOf" srcId="{48E49121-C427-423A-8B26-A5271F2A7988}" destId="{C60064C2-F041-4A59-9045-08F5325F1947}" srcOrd="2" destOrd="0" presId="urn:microsoft.com/office/officeart/2005/8/layout/hProcess3"/>
    <dgm:cxn modelId="{99FE400C-27BB-4A3E-8866-D9CF88E1645B}" type="presParOf" srcId="{48E49121-C427-423A-8B26-A5271F2A7988}" destId="{D444786E-64DB-48EE-AE55-D5B01733502D}" srcOrd="3" destOrd="0" presId="urn:microsoft.com/office/officeart/2005/8/layout/hProcess3"/>
    <dgm:cxn modelId="{33F2BF20-7FDC-4842-BCB0-D9219DE9B530}" type="presParOf" srcId="{05826890-9E6B-448F-9BA7-858BAE3FFC26}" destId="{D77578EC-0DC0-4663-B4A1-C537DD1E31D6}" srcOrd="4" destOrd="0" presId="urn:microsoft.com/office/officeart/2005/8/layout/hProcess3"/>
    <dgm:cxn modelId="{A04A298D-D192-452D-8C33-DBF07A10F851}" type="presParOf" srcId="{05826890-9E6B-448F-9BA7-858BAE3FFC26}" destId="{D33C3B04-5AFF-4A7C-AAB1-D2AC55232AB0}" srcOrd="5" destOrd="0" presId="urn:microsoft.com/office/officeart/2005/8/layout/hProcess3"/>
    <dgm:cxn modelId="{9853388C-1C89-4493-A640-EC092B8BC32E}" type="presParOf" srcId="{05826890-9E6B-448F-9BA7-858BAE3FFC26}" destId="{9ECE1796-1C73-43AF-A428-5D6C1269FC22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E1796-1C73-43AF-A428-5D6C1269FC22}">
      <dsp:nvSpPr>
        <dsp:cNvPr id="0" name=""/>
        <dsp:cNvSpPr/>
      </dsp:nvSpPr>
      <dsp:spPr>
        <a:xfrm>
          <a:off x="0" y="292261"/>
          <a:ext cx="5670591" cy="2182785"/>
        </a:xfrm>
        <a:prstGeom prst="rightArrow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B6607-7E3F-41F4-B156-89000C2124DF}">
      <dsp:nvSpPr>
        <dsp:cNvPr id="0" name=""/>
        <dsp:cNvSpPr/>
      </dsp:nvSpPr>
      <dsp:spPr>
        <a:xfrm>
          <a:off x="2754374" y="852293"/>
          <a:ext cx="2112627" cy="109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Faire la somme des 4 indicateurs pour chaque pays</a:t>
          </a:r>
          <a:endParaRPr lang="fr-FR" sz="1800" kern="1200" dirty="0"/>
        </a:p>
      </dsp:txBody>
      <dsp:txXfrm>
        <a:off x="2754374" y="852293"/>
        <a:ext cx="2112627" cy="1091392"/>
      </dsp:txXfrm>
    </dsp:sp>
    <dsp:sp modelId="{F57FF723-BF32-45B8-888E-E09BEBB9F23E}">
      <dsp:nvSpPr>
        <dsp:cNvPr id="0" name=""/>
        <dsp:cNvSpPr/>
      </dsp:nvSpPr>
      <dsp:spPr>
        <a:xfrm>
          <a:off x="166828" y="794154"/>
          <a:ext cx="2112627" cy="109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Normaliser les colonnes (indicateurs)</a:t>
          </a:r>
          <a:endParaRPr lang="fr-FR" sz="1800" kern="1200" dirty="0"/>
        </a:p>
      </dsp:txBody>
      <dsp:txXfrm>
        <a:off x="166828" y="794154"/>
        <a:ext cx="2112627" cy="109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ques financiers numériques">
            <a:extLst>
              <a:ext uri="{FF2B5EF4-FFF2-40B4-BE49-F238E27FC236}">
                <a16:creationId xmlns:a16="http://schemas.microsoft.com/office/drawing/2014/main" id="{807C9847-EF77-4FB2-9894-70677E6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0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E95DF-06BC-4C8D-A019-4EF5ED93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FFFFFF"/>
                </a:solidFill>
              </a:rPr>
              <a:t>Projet 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0F3F7-EEF2-49C8-AC4E-93CA7401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0" y="3812135"/>
            <a:ext cx="4511024" cy="1596655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effectLst/>
              </a:rPr>
              <a:t>Analyser</a:t>
            </a:r>
            <a:r>
              <a:rPr lang="en-US" sz="2000" dirty="0">
                <a:effectLst/>
              </a:rPr>
              <a:t> des </a:t>
            </a:r>
            <a:r>
              <a:rPr lang="fr-FR" sz="2000" dirty="0">
                <a:effectLst/>
              </a:rPr>
              <a:t>données</a:t>
            </a:r>
            <a:r>
              <a:rPr lang="en-US" sz="2000" dirty="0">
                <a:effectLst/>
              </a:rPr>
              <a:t> de </a:t>
            </a:r>
            <a:r>
              <a:rPr lang="fr-FR" sz="2000" dirty="0">
                <a:effectLst/>
              </a:rPr>
              <a:t>systèmes</a:t>
            </a:r>
            <a:r>
              <a:rPr lang="en-US" sz="2000" dirty="0">
                <a:effectLst/>
              </a:rPr>
              <a:t> </a:t>
            </a:r>
            <a:r>
              <a:rPr lang="fr-FR" sz="2000" dirty="0">
                <a:effectLst/>
              </a:rPr>
              <a:t>éducatifs</a:t>
            </a:r>
          </a:p>
          <a:p>
            <a:endParaRPr lang="fr-FR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0C88A0A-291E-41FC-8B70-C5546BCB51C9}"/>
              </a:ext>
            </a:extLst>
          </p:cNvPr>
          <p:cNvSpPr txBox="1"/>
          <p:nvPr/>
        </p:nvSpPr>
        <p:spPr>
          <a:xfrm>
            <a:off x="619843" y="144691"/>
            <a:ext cx="287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Parcours: « Data Scientist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6D95C2-DE1C-4D2A-8E5F-B0EB2A3E6609}"/>
              </a:ext>
            </a:extLst>
          </p:cNvPr>
          <p:cNvSpPr txBox="1"/>
          <p:nvPr/>
        </p:nvSpPr>
        <p:spPr>
          <a:xfrm>
            <a:off x="10614991" y="6367420"/>
            <a:ext cx="175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Housna KOUIDRI</a:t>
            </a:r>
          </a:p>
        </p:txBody>
      </p:sp>
    </p:spTree>
    <p:extLst>
      <p:ext uri="{BB962C8B-B14F-4D97-AF65-F5344CB8AC3E}">
        <p14:creationId xmlns:p14="http://schemas.microsoft.com/office/powerpoint/2010/main" val="226310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>
            <a:extLst>
              <a:ext uri="{FF2B5EF4-FFF2-40B4-BE49-F238E27FC236}">
                <a16:creationId xmlns:a16="http://schemas.microsoft.com/office/drawing/2014/main" id="{51A2785F-04AC-49BC-B560-F050DD5B52BD}"/>
              </a:ext>
            </a:extLst>
          </p:cNvPr>
          <p:cNvGrpSpPr/>
          <p:nvPr/>
        </p:nvGrpSpPr>
        <p:grpSpPr>
          <a:xfrm>
            <a:off x="110297" y="1329732"/>
            <a:ext cx="12119870" cy="3971215"/>
            <a:chOff x="110296" y="929360"/>
            <a:chExt cx="12119870" cy="397121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A2A5C25-958D-42C7-95AC-0EAEEBE4F856}"/>
                </a:ext>
              </a:extLst>
            </p:cNvPr>
            <p:cNvGrpSpPr/>
            <p:nvPr/>
          </p:nvGrpSpPr>
          <p:grpSpPr>
            <a:xfrm>
              <a:off x="110296" y="1750850"/>
              <a:ext cx="2597771" cy="1995406"/>
              <a:chOff x="127853" y="579260"/>
              <a:chExt cx="2356128" cy="1995406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C534E756-8250-432D-878F-A2541C710B3D}"/>
                  </a:ext>
                </a:extLst>
              </p:cNvPr>
              <p:cNvSpPr/>
              <p:nvPr/>
            </p:nvSpPr>
            <p:spPr>
              <a:xfrm>
                <a:off x="127853" y="579260"/>
                <a:ext cx="2339521" cy="199540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" name="Rectangle : coins arrondis 4">
                <a:extLst>
                  <a:ext uri="{FF2B5EF4-FFF2-40B4-BE49-F238E27FC236}">
                    <a16:creationId xmlns:a16="http://schemas.microsoft.com/office/drawing/2014/main" id="{CD154F11-96B3-42D9-BB0E-E60BE4D53F1A}"/>
                  </a:ext>
                </a:extLst>
              </p:cNvPr>
              <p:cNvSpPr txBox="1"/>
              <p:nvPr/>
            </p:nvSpPr>
            <p:spPr>
              <a:xfrm>
                <a:off x="144460" y="950813"/>
                <a:ext cx="2339521" cy="9874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68580" numCol="1" spcCol="1270" anchor="t" anchorCtr="0">
                <a:no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 pays décrits par 4 indicateurs chacun</a:t>
                </a: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FEA62F-AE49-4871-A7C1-2714F812E56B}"/>
                </a:ext>
              </a:extLst>
            </p:cNvPr>
            <p:cNvGrpSpPr/>
            <p:nvPr/>
          </p:nvGrpSpPr>
          <p:grpSpPr>
            <a:xfrm>
              <a:off x="3223118" y="929360"/>
              <a:ext cx="2797532" cy="2873278"/>
              <a:chOff x="3107538" y="405234"/>
              <a:chExt cx="2215792" cy="1974720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357A4AC7-FC59-45BC-AD01-F94C88A00A8B}"/>
                  </a:ext>
                </a:extLst>
              </p:cNvPr>
              <p:cNvSpPr/>
              <p:nvPr/>
            </p:nvSpPr>
            <p:spPr>
              <a:xfrm>
                <a:off x="3107538" y="405234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0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7" name="Rectangle : coins arrondis 4">
                <a:extLst>
                  <a:ext uri="{FF2B5EF4-FFF2-40B4-BE49-F238E27FC236}">
                    <a16:creationId xmlns:a16="http://schemas.microsoft.com/office/drawing/2014/main" id="{A5DC6D94-DEA7-4075-B28B-5A8885CE633E}"/>
                  </a:ext>
                </a:extLst>
              </p:cNvPr>
              <p:cNvSpPr txBox="1"/>
              <p:nvPr/>
            </p:nvSpPr>
            <p:spPr>
              <a:xfrm>
                <a:off x="3110114" y="429267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2FE0159-C54F-4023-B439-51FBF0470328}"/>
                </a:ext>
              </a:extLst>
            </p:cNvPr>
            <p:cNvGrpSpPr/>
            <p:nvPr/>
          </p:nvGrpSpPr>
          <p:grpSpPr>
            <a:xfrm>
              <a:off x="6519017" y="1663306"/>
              <a:ext cx="2480233" cy="1974720"/>
              <a:chOff x="6277231" y="482787"/>
              <a:chExt cx="2339287" cy="197472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D69FF018-4458-4A9F-A261-863DB7E84D8E}"/>
                  </a:ext>
                </a:extLst>
              </p:cNvPr>
              <p:cNvSpPr/>
              <p:nvPr/>
            </p:nvSpPr>
            <p:spPr>
              <a:xfrm>
                <a:off x="6403302" y="482787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002741"/>
                  <a:satOff val="347"/>
                  <a:lumOff val="-4707"/>
                  <a:alphaOff val="0"/>
                </a:schemeClr>
              </a:fillRef>
              <a:effectRef idx="0">
                <a:schemeClr val="accent5">
                  <a:hueOff val="-1002741"/>
                  <a:satOff val="347"/>
                  <a:lumOff val="-470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tangle : coins arrondis 4">
                <a:extLst>
                  <a:ext uri="{FF2B5EF4-FFF2-40B4-BE49-F238E27FC236}">
                    <a16:creationId xmlns:a16="http://schemas.microsoft.com/office/drawing/2014/main" id="{29C76727-540B-4823-9D71-3849F88444BA}"/>
                  </a:ext>
                </a:extLst>
              </p:cNvPr>
              <p:cNvSpPr txBox="1"/>
              <p:nvPr/>
            </p:nvSpPr>
            <p:spPr>
              <a:xfrm>
                <a:off x="6277231" y="661780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EACBF24-109E-423C-A400-CE93E12C28C1}"/>
                </a:ext>
              </a:extLst>
            </p:cNvPr>
            <p:cNvGrpSpPr/>
            <p:nvPr/>
          </p:nvGrpSpPr>
          <p:grpSpPr>
            <a:xfrm>
              <a:off x="9566410" y="1668570"/>
              <a:ext cx="2300197" cy="1974720"/>
              <a:chOff x="9413045" y="530733"/>
              <a:chExt cx="2300197" cy="1974720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1ED4C0C-7AF3-483A-B349-FB74E64CECB1}"/>
                  </a:ext>
                </a:extLst>
              </p:cNvPr>
              <p:cNvSpPr/>
              <p:nvPr/>
            </p:nvSpPr>
            <p:spPr>
              <a:xfrm>
                <a:off x="9413045" y="530733"/>
                <a:ext cx="2300197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 : coins arrondis 4">
                <a:extLst>
                  <a:ext uri="{FF2B5EF4-FFF2-40B4-BE49-F238E27FC236}">
                    <a16:creationId xmlns:a16="http://schemas.microsoft.com/office/drawing/2014/main" id="{5FB0FB6D-8BF3-49DB-9E35-5F21C4824886}"/>
                  </a:ext>
                </a:extLst>
              </p:cNvPr>
              <p:cNvSpPr txBox="1"/>
              <p:nvPr/>
            </p:nvSpPr>
            <p:spPr>
              <a:xfrm>
                <a:off x="9413045" y="530733"/>
                <a:ext cx="2300197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1924418-61EE-41A7-AC84-B8E9442F120F}"/>
                </a:ext>
              </a:extLst>
            </p:cNvPr>
            <p:cNvGrpSpPr/>
            <p:nvPr/>
          </p:nvGrpSpPr>
          <p:grpSpPr>
            <a:xfrm>
              <a:off x="2738556" y="2474269"/>
              <a:ext cx="488985" cy="375707"/>
              <a:chOff x="2445375" y="952238"/>
              <a:chExt cx="488985" cy="375707"/>
            </a:xfrm>
          </p:grpSpPr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C9EF3297-04FC-4506-8860-6A9A20E3D568}"/>
                  </a:ext>
                </a:extLst>
              </p:cNvPr>
              <p:cNvSpPr/>
              <p:nvPr/>
            </p:nvSpPr>
            <p:spPr>
              <a:xfrm rot="21578912">
                <a:off x="2445375" y="952238"/>
                <a:ext cx="488985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lèche : droite 4">
                <a:extLst>
                  <a:ext uri="{FF2B5EF4-FFF2-40B4-BE49-F238E27FC236}">
                    <a16:creationId xmlns:a16="http://schemas.microsoft.com/office/drawing/2014/main" id="{E0C9AD91-06C1-4E3B-9E9D-C54F7F9E8524}"/>
                  </a:ext>
                </a:extLst>
              </p:cNvPr>
              <p:cNvSpPr txBox="1"/>
              <p:nvPr/>
            </p:nvSpPr>
            <p:spPr>
              <a:xfrm rot="21578912">
                <a:off x="2445376" y="1027725"/>
                <a:ext cx="376273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 dirty="0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D6DEA26-866E-4F1A-8B08-6790D0BFC233}"/>
                </a:ext>
              </a:extLst>
            </p:cNvPr>
            <p:cNvGrpSpPr/>
            <p:nvPr/>
          </p:nvGrpSpPr>
          <p:grpSpPr>
            <a:xfrm>
              <a:off x="6142039" y="2318876"/>
              <a:ext cx="491143" cy="375707"/>
              <a:chOff x="5582216" y="942705"/>
              <a:chExt cx="491143" cy="375707"/>
            </a:xfrm>
          </p:grpSpPr>
          <p:sp>
            <p:nvSpPr>
              <p:cNvPr id="18" name="Flèche : droite 17">
                <a:extLst>
                  <a:ext uri="{FF2B5EF4-FFF2-40B4-BE49-F238E27FC236}">
                    <a16:creationId xmlns:a16="http://schemas.microsoft.com/office/drawing/2014/main" id="{CC02B07D-9DDF-481F-8E66-772B28FFEFA7}"/>
                  </a:ext>
                </a:extLst>
              </p:cNvPr>
              <p:cNvSpPr/>
              <p:nvPr/>
            </p:nvSpPr>
            <p:spPr>
              <a:xfrm>
                <a:off x="5582216" y="942705"/>
                <a:ext cx="491143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52056"/>
                  <a:satOff val="261"/>
                  <a:lumOff val="-3530"/>
                  <a:alphaOff val="0"/>
                </a:schemeClr>
              </a:fillRef>
              <a:effectRef idx="0">
                <a:schemeClr val="accent5">
                  <a:hueOff val="-752056"/>
                  <a:satOff val="261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lèche : droite 4">
                <a:extLst>
                  <a:ext uri="{FF2B5EF4-FFF2-40B4-BE49-F238E27FC236}">
                    <a16:creationId xmlns:a16="http://schemas.microsoft.com/office/drawing/2014/main" id="{21A270F1-E9B5-415A-96BB-C8C0947FDBB3}"/>
                  </a:ext>
                </a:extLst>
              </p:cNvPr>
              <p:cNvSpPr txBox="1"/>
              <p:nvPr/>
            </p:nvSpPr>
            <p:spPr>
              <a:xfrm>
                <a:off x="5582216" y="1017846"/>
                <a:ext cx="378431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96E89DA-D58A-4836-83A0-BEF98CF19698}"/>
                </a:ext>
              </a:extLst>
            </p:cNvPr>
            <p:cNvGrpSpPr/>
            <p:nvPr/>
          </p:nvGrpSpPr>
          <p:grpSpPr>
            <a:xfrm>
              <a:off x="9057932" y="2318049"/>
              <a:ext cx="488976" cy="375707"/>
              <a:chOff x="8664357" y="901670"/>
              <a:chExt cx="488976" cy="375707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B6D02F24-EC90-4BDC-9E4F-FA1194152C47}"/>
                  </a:ext>
                </a:extLst>
              </p:cNvPr>
              <p:cNvSpPr/>
              <p:nvPr/>
            </p:nvSpPr>
            <p:spPr>
              <a:xfrm>
                <a:off x="8664357" y="901670"/>
                <a:ext cx="488976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lèche : droite 4">
                <a:extLst>
                  <a:ext uri="{FF2B5EF4-FFF2-40B4-BE49-F238E27FC236}">
                    <a16:creationId xmlns:a16="http://schemas.microsoft.com/office/drawing/2014/main" id="{2B846E73-E9EC-4340-9298-376D694C66EA}"/>
                  </a:ext>
                </a:extLst>
              </p:cNvPr>
              <p:cNvSpPr txBox="1"/>
              <p:nvPr/>
            </p:nvSpPr>
            <p:spPr>
              <a:xfrm>
                <a:off x="8664357" y="976811"/>
                <a:ext cx="376264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DCAF11F-A6E6-48FC-A3D3-52F3B9FA75FE}"/>
                </a:ext>
              </a:extLst>
            </p:cNvPr>
            <p:cNvSpPr txBox="1"/>
            <p:nvPr/>
          </p:nvSpPr>
          <p:spPr>
            <a:xfrm>
              <a:off x="3266282" y="1055250"/>
              <a:ext cx="30761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Seuils appliqués: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Enrolment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⩾ 30000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Enrolment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tertiary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⩾ 18000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-Internet </a:t>
              </a:r>
              <a:r>
                <a:rPr lang="fr-FR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⩾ 65%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-GNI per capita</a:t>
              </a:r>
              <a:r>
                <a:rPr lang="fr-F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⩾ 30000 $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3D49C5F-9E6F-4E57-8D50-838DDD56D439}"/>
                </a:ext>
              </a:extLst>
            </p:cNvPr>
            <p:cNvSpPr txBox="1"/>
            <p:nvPr/>
          </p:nvSpPr>
          <p:spPr>
            <a:xfrm>
              <a:off x="6735360" y="2163334"/>
              <a:ext cx="2656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 pays décrits par 4 indicateurs chacun</a:t>
              </a:r>
            </a:p>
            <a:p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3882C5B-11F2-46FE-97FE-1D4491004520}"/>
                </a:ext>
              </a:extLst>
            </p:cNvPr>
            <p:cNvSpPr txBox="1"/>
            <p:nvPr/>
          </p:nvSpPr>
          <p:spPr>
            <a:xfrm>
              <a:off x="9546908" y="2201951"/>
              <a:ext cx="23001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 pays avec un fort potentiel de clients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6460336-A20A-4808-9A52-2114401744A7}"/>
                </a:ext>
              </a:extLst>
            </p:cNvPr>
            <p:cNvGrpSpPr/>
            <p:nvPr/>
          </p:nvGrpSpPr>
          <p:grpSpPr>
            <a:xfrm>
              <a:off x="637424" y="3149944"/>
              <a:ext cx="2228292" cy="1526712"/>
              <a:chOff x="512466" y="2054687"/>
              <a:chExt cx="2228292" cy="1526712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1FBC468-4787-4166-97F7-B73BCA068BA6}"/>
                  </a:ext>
                </a:extLst>
              </p:cNvPr>
              <p:cNvSpPr/>
              <p:nvPr/>
            </p:nvSpPr>
            <p:spPr>
              <a:xfrm>
                <a:off x="512466" y="2054687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Rectangle : coins arrondis 4">
                <a:extLst>
                  <a:ext uri="{FF2B5EF4-FFF2-40B4-BE49-F238E27FC236}">
                    <a16:creationId xmlns:a16="http://schemas.microsoft.com/office/drawing/2014/main" id="{AE277608-D2E4-467D-9339-E6C9E4B12451}"/>
                  </a:ext>
                </a:extLst>
              </p:cNvPr>
              <p:cNvSpPr txBox="1"/>
              <p:nvPr/>
            </p:nvSpPr>
            <p:spPr>
              <a:xfrm>
                <a:off x="557182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45A5DB-C559-4908-ADFD-183C47AF965E}"/>
                </a:ext>
              </a:extLst>
            </p:cNvPr>
            <p:cNvGrpSpPr/>
            <p:nvPr/>
          </p:nvGrpSpPr>
          <p:grpSpPr>
            <a:xfrm>
              <a:off x="3986849" y="3114423"/>
              <a:ext cx="2293873" cy="1786152"/>
              <a:chOff x="3679505" y="1750531"/>
              <a:chExt cx="2293873" cy="1786152"/>
            </a:xfrm>
          </p:grpSpPr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A190281C-1B19-4D2E-B366-9DA6D10A1424}"/>
                  </a:ext>
                </a:extLst>
              </p:cNvPr>
              <p:cNvSpPr/>
              <p:nvPr/>
            </p:nvSpPr>
            <p:spPr>
              <a:xfrm>
                <a:off x="3745086" y="1750531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501371"/>
                  <a:satOff val="174"/>
                  <a:lumOff val="-235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ectangle : coins arrondis 4">
                <a:extLst>
                  <a:ext uri="{FF2B5EF4-FFF2-40B4-BE49-F238E27FC236}">
                    <a16:creationId xmlns:a16="http://schemas.microsoft.com/office/drawing/2014/main" id="{B10DAE0B-A25A-4C04-81D9-881A6C1A7D46}"/>
                  </a:ext>
                </a:extLst>
              </p:cNvPr>
              <p:cNvSpPr txBox="1"/>
              <p:nvPr/>
            </p:nvSpPr>
            <p:spPr>
              <a:xfrm>
                <a:off x="3679505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1B565311-4CD5-4679-AFE3-90B495B57B01}"/>
                </a:ext>
              </a:extLst>
            </p:cNvPr>
            <p:cNvGrpSpPr/>
            <p:nvPr/>
          </p:nvGrpSpPr>
          <p:grpSpPr>
            <a:xfrm>
              <a:off x="6989473" y="3071124"/>
              <a:ext cx="2228292" cy="1632759"/>
              <a:chOff x="6907548" y="1712000"/>
              <a:chExt cx="2228292" cy="1632759"/>
            </a:xfrm>
          </p:grpSpPr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3AB5E110-8AD4-4316-92B9-E897617680E6}"/>
                  </a:ext>
                </a:extLst>
              </p:cNvPr>
              <p:cNvSpPr/>
              <p:nvPr/>
            </p:nvSpPr>
            <p:spPr>
              <a:xfrm>
                <a:off x="6907548" y="1712000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1002741"/>
                  <a:satOff val="347"/>
                  <a:lumOff val="-47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ectangle : coins arrondis 4">
                <a:extLst>
                  <a:ext uri="{FF2B5EF4-FFF2-40B4-BE49-F238E27FC236}">
                    <a16:creationId xmlns:a16="http://schemas.microsoft.com/office/drawing/2014/main" id="{8CDE1810-F1E8-482A-AEF4-4B40FC9F419B}"/>
                  </a:ext>
                </a:extLst>
              </p:cNvPr>
              <p:cNvSpPr txBox="1"/>
              <p:nvPr/>
            </p:nvSpPr>
            <p:spPr>
              <a:xfrm>
                <a:off x="6910258" y="1907479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ABCE4078-C79F-4BD1-A3B5-F3F24FAF6F82}"/>
                </a:ext>
              </a:extLst>
            </p:cNvPr>
            <p:cNvSpPr/>
            <p:nvPr/>
          </p:nvSpPr>
          <p:spPr>
            <a:xfrm>
              <a:off x="9889494" y="3087886"/>
              <a:ext cx="2228292" cy="15267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1504112"/>
                <a:satOff val="521"/>
                <a:lumOff val="-706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6E0CF36-9107-46BB-82CC-7ECA0DEF301F}"/>
                </a:ext>
              </a:extLst>
            </p:cNvPr>
            <p:cNvSpPr txBox="1"/>
            <p:nvPr/>
          </p:nvSpPr>
          <p:spPr>
            <a:xfrm>
              <a:off x="4146062" y="3439828"/>
              <a:ext cx="2213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Garder uniquement les pays répondant aux 4 conditions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1E345D5-AC68-47B0-B9BD-DBDD2967F4E0}"/>
                </a:ext>
              </a:extLst>
            </p:cNvPr>
            <p:cNvSpPr txBox="1"/>
            <p:nvPr/>
          </p:nvSpPr>
          <p:spPr>
            <a:xfrm>
              <a:off x="654549" y="3583062"/>
              <a:ext cx="2290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Appliquer des seuils sur les indicateurs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06CD503-EBBE-4B0A-89E4-7C20C0C1645F}"/>
                </a:ext>
              </a:extLst>
            </p:cNvPr>
            <p:cNvSpPr txBox="1"/>
            <p:nvPr/>
          </p:nvSpPr>
          <p:spPr>
            <a:xfrm>
              <a:off x="6926438" y="3616246"/>
              <a:ext cx="2346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Supprimer les Régions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B69838C-AF04-4254-B436-B43ABEC5F33F}"/>
                </a:ext>
              </a:extLst>
            </p:cNvPr>
            <p:cNvSpPr txBox="1"/>
            <p:nvPr/>
          </p:nvSpPr>
          <p:spPr>
            <a:xfrm>
              <a:off x="9903199" y="3381663"/>
              <a:ext cx="23269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-Edition de graphiques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-Calcul du score d’attractivité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BDFC5E2-C6AC-4BC3-9E64-8030444F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A6EDC722-FA64-4F0B-94CF-1ADED54E2E97}"/>
              </a:ext>
            </a:extLst>
          </p:cNvPr>
          <p:cNvSpPr txBox="1">
            <a:spLocks/>
          </p:cNvSpPr>
          <p:nvPr/>
        </p:nvSpPr>
        <p:spPr>
          <a:xfrm>
            <a:off x="580390" y="61020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Séquence de Filtrage de données</a:t>
            </a:r>
            <a:r>
              <a:rPr lang="fr-FR" sz="2000" b="1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6457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3BA6FFF2-6C10-4F58-8EE5-96D8ACDC7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938368"/>
              </p:ext>
            </p:extLst>
          </p:nvPr>
        </p:nvGraphicFramePr>
        <p:xfrm>
          <a:off x="1713673" y="647700"/>
          <a:ext cx="9011478" cy="411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D9C5E3-5506-4138-A3F0-65BBAB1D209C}"/>
              </a:ext>
            </a:extLst>
          </p:cNvPr>
          <p:cNvGrpSpPr/>
          <p:nvPr/>
        </p:nvGrpSpPr>
        <p:grpSpPr>
          <a:xfrm>
            <a:off x="195383" y="2031011"/>
            <a:ext cx="11846432" cy="2709334"/>
            <a:chOff x="195383" y="2031011"/>
            <a:chExt cx="11846432" cy="2709334"/>
          </a:xfrm>
        </p:grpSpPr>
        <p:graphicFrame>
          <p:nvGraphicFramePr>
            <p:cNvPr id="3" name="Diagramme 2">
              <a:extLst>
                <a:ext uri="{FF2B5EF4-FFF2-40B4-BE49-F238E27FC236}">
                  <a16:creationId xmlns:a16="http://schemas.microsoft.com/office/drawing/2014/main" id="{37267968-CB7A-4D5A-8E00-D5EC2EC9D7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6476041"/>
                </p:ext>
              </p:extLst>
            </p:nvPr>
          </p:nvGraphicFramePr>
          <p:xfrm>
            <a:off x="3217139" y="2031011"/>
            <a:ext cx="5670591" cy="2709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0A8EB31-D530-4D30-B949-F6DBFEF31613}"/>
                </a:ext>
              </a:extLst>
            </p:cNvPr>
            <p:cNvGrpSpPr/>
            <p:nvPr/>
          </p:nvGrpSpPr>
          <p:grpSpPr>
            <a:xfrm>
              <a:off x="195383" y="2446164"/>
              <a:ext cx="2835615" cy="1879030"/>
              <a:chOff x="3136773" y="530733"/>
              <a:chExt cx="2213771" cy="1974720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60AB51ED-F584-4EE1-9C19-479667C099EB}"/>
                  </a:ext>
                </a:extLst>
              </p:cNvPr>
              <p:cNvSpPr/>
              <p:nvPr/>
            </p:nvSpPr>
            <p:spPr>
              <a:xfrm>
                <a:off x="3136773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0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8" name="Rectangle : coins arrondis 4">
                <a:extLst>
                  <a:ext uri="{FF2B5EF4-FFF2-40B4-BE49-F238E27FC236}">
                    <a16:creationId xmlns:a16="http://schemas.microsoft.com/office/drawing/2014/main" id="{8C9B74BC-BAC4-4B6A-8AD9-23D370EA24A7}"/>
                  </a:ext>
                </a:extLst>
              </p:cNvPr>
              <p:cNvSpPr txBox="1"/>
              <p:nvPr/>
            </p:nvSpPr>
            <p:spPr>
              <a:xfrm>
                <a:off x="3137328" y="530733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73F914E-DCB8-4CB1-8E28-90E03BB07874}"/>
                </a:ext>
              </a:extLst>
            </p:cNvPr>
            <p:cNvGrpSpPr/>
            <p:nvPr/>
          </p:nvGrpSpPr>
          <p:grpSpPr>
            <a:xfrm>
              <a:off x="9143339" y="2446163"/>
              <a:ext cx="2898476" cy="1879030"/>
              <a:chOff x="3136773" y="530733"/>
              <a:chExt cx="2213771" cy="1974720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20AAC431-2E31-4D4A-BC8E-8B670F9B4991}"/>
                  </a:ext>
                </a:extLst>
              </p:cNvPr>
              <p:cNvSpPr/>
              <p:nvPr/>
            </p:nvSpPr>
            <p:spPr>
              <a:xfrm>
                <a:off x="3136773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0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4" name="Rectangle : coins arrondis 4">
                <a:extLst>
                  <a:ext uri="{FF2B5EF4-FFF2-40B4-BE49-F238E27FC236}">
                    <a16:creationId xmlns:a16="http://schemas.microsoft.com/office/drawing/2014/main" id="{FCE68D22-CCFC-4BCD-9619-CF0CB0A2F2BE}"/>
                  </a:ext>
                </a:extLst>
              </p:cNvPr>
              <p:cNvSpPr txBox="1"/>
              <p:nvPr/>
            </p:nvSpPr>
            <p:spPr>
              <a:xfrm>
                <a:off x="3137328" y="530733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3CF1265-CE41-4721-94A4-5C35C547BAE5}"/>
                </a:ext>
              </a:extLst>
            </p:cNvPr>
            <p:cNvSpPr txBox="1"/>
            <p:nvPr/>
          </p:nvSpPr>
          <p:spPr>
            <a:xfrm>
              <a:off x="265766" y="3016921"/>
              <a:ext cx="26569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 pays décrits par 4 indicateurs chacun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071E4EF-BA1C-497B-8EE0-B3D8B5AB5A31}"/>
                </a:ext>
              </a:extLst>
            </p:cNvPr>
            <p:cNvSpPr txBox="1"/>
            <p:nvPr/>
          </p:nvSpPr>
          <p:spPr>
            <a:xfrm>
              <a:off x="9149096" y="3016921"/>
              <a:ext cx="28468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Classement des pays par leur score d’attractivité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3A06358-AA0B-4F8D-A747-15A4638BAA8F}"/>
              </a:ext>
            </a:extLst>
          </p:cNvPr>
          <p:cNvSpPr txBox="1"/>
          <p:nvPr/>
        </p:nvSpPr>
        <p:spPr>
          <a:xfrm>
            <a:off x="338842" y="596137"/>
            <a:ext cx="105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Calcul du scores d’attractivité et classement des pays 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8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4A3635A-CCDD-4AB0-ABD8-08E82E0F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5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E4EA32-5D34-4CC6-98B1-0B2B66B3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07" y="201857"/>
            <a:ext cx="9964633" cy="61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E559213-8EEF-4B78-BDFD-CA3C57E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1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7F2EAF3-58D3-4CB7-B88E-24A75B75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CAB8D2-240D-49A0-8500-120DCB13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26" y="154918"/>
            <a:ext cx="9400260" cy="61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6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DF83FB-F6D6-4E65-8C7E-88D3096753E1}"/>
              </a:ext>
            </a:extLst>
          </p:cNvPr>
          <p:cNvSpPr txBox="1"/>
          <p:nvPr/>
        </p:nvSpPr>
        <p:spPr>
          <a:xfrm>
            <a:off x="522135" y="2699046"/>
            <a:ext cx="1114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 sera l’évolution du potentiel de clients pour ces pays?</a:t>
            </a:r>
          </a:p>
        </p:txBody>
      </p:sp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EE1DABA-D978-4D58-973A-B313801A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A2C9FC9-561A-4802-8327-191F4B26A706}"/>
              </a:ext>
            </a:extLst>
          </p:cNvPr>
          <p:cNvSpPr txBox="1"/>
          <p:nvPr/>
        </p:nvSpPr>
        <p:spPr>
          <a:xfrm>
            <a:off x="564541" y="3007092"/>
            <a:ext cx="11752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Pour étudier l’évolution du potentiel de clients pour nos 32 pays, nous construisons quatre tableaux, chacun représente l’évolution temporelle (sur 10 ans) d’un indicateur parmi les quatre.</a:t>
            </a:r>
          </a:p>
          <a:p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Les Graphiques suivants montrent l’évolution temporelles de chaque indicateur pour le top 10 des pays avec un fort potentiel de clients.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2974D9-422A-41AE-B62B-211FAEA6FD00}"/>
              </a:ext>
            </a:extLst>
          </p:cNvPr>
          <p:cNvSpPr txBox="1"/>
          <p:nvPr/>
        </p:nvSpPr>
        <p:spPr>
          <a:xfrm>
            <a:off x="564541" y="1200648"/>
            <a:ext cx="1114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 de l’évolution du potentiel de clients pour les pays sélectionnés </a:t>
            </a:r>
          </a:p>
        </p:txBody>
      </p:sp>
      <p:pic>
        <p:nvPicPr>
          <p:cNvPr id="6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071C62D-5594-47A4-914A-142B643D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136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D3AC685-6F92-4EA6-9CD9-2619D36A6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58" y="1415151"/>
            <a:ext cx="5733531" cy="40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138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7C17EE-53B2-4DAD-B85D-CE70DEED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246" y="1387140"/>
            <a:ext cx="5766264" cy="41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Rectangle 140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96A3384-2FDF-4216-A7B9-2456798E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0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49086C6-DE72-42FD-8907-DAF45319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251" y="1351627"/>
            <a:ext cx="5612122" cy="408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DA1BFCED-4900-4B1D-A880-E47129A2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0798" y="1351627"/>
            <a:ext cx="5612123" cy="408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A5FC017-DEC5-4264-A003-FBDFE514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6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904C9AA-067E-4DB2-9B3B-FC071192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996365-A833-4652-95B1-14EE49E2704B}"/>
              </a:ext>
            </a:extLst>
          </p:cNvPr>
          <p:cNvSpPr txBox="1"/>
          <p:nvPr/>
        </p:nvSpPr>
        <p:spPr>
          <a:xfrm>
            <a:off x="898497" y="1009816"/>
            <a:ext cx="10098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Pour estimer l’évolution de nos indicateurs, on passe par la formule du taux de variation qui permet de mesurer l'évolution d'une variable dans le temps 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79CD42-D4AF-4272-BF9E-5506AB9DD7AA}"/>
              </a:ext>
            </a:extLst>
          </p:cNvPr>
          <p:cNvGrpSpPr/>
          <p:nvPr/>
        </p:nvGrpSpPr>
        <p:grpSpPr>
          <a:xfrm>
            <a:off x="2576222" y="2021474"/>
            <a:ext cx="6098651" cy="1095004"/>
            <a:chOff x="1757238" y="1656147"/>
            <a:chExt cx="6098651" cy="109500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C26DA05-41FF-43F1-A74C-8842E22FA20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73142" y="1656147"/>
              <a:ext cx="6078634" cy="109365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4ED507-077B-4D83-A736-A2BC165415F6}"/>
                </a:ext>
              </a:extLst>
            </p:cNvPr>
            <p:cNvSpPr/>
            <p:nvPr/>
          </p:nvSpPr>
          <p:spPr>
            <a:xfrm>
              <a:off x="1757238" y="1656147"/>
              <a:ext cx="6098651" cy="1095004"/>
            </a:xfrm>
            <a:prstGeom prst="rect">
              <a:avLst/>
            </a:prstGeom>
            <a:noFill/>
            <a:ln w="57150"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8C4FB632-41E7-4866-8B5C-806DE34FFF3A}"/>
              </a:ext>
            </a:extLst>
          </p:cNvPr>
          <p:cNvSpPr txBox="1"/>
          <p:nvPr/>
        </p:nvSpPr>
        <p:spPr>
          <a:xfrm>
            <a:off x="987286" y="3422456"/>
            <a:ext cx="10098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Avec: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Valeur de départ: la moyenne de l’indicateur sur les années 2007 à 2011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Valeur d’arrivée: la moyenne de l’indicateur sur les années 2012 à 2016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CB9656-29C0-44C3-86D3-14737A95C59A}"/>
              </a:ext>
            </a:extLst>
          </p:cNvPr>
          <p:cNvSpPr txBox="1"/>
          <p:nvPr/>
        </p:nvSpPr>
        <p:spPr>
          <a:xfrm>
            <a:off x="987286" y="4703977"/>
            <a:ext cx="10098157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Enfin, on calcule un taux moyen de variation à partir des quatre précédents et cela pour chaque pays.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CDEE88-EB40-4EC0-91AC-6468BEAAD587}"/>
              </a:ext>
            </a:extLst>
          </p:cNvPr>
          <p:cNvSpPr txBox="1"/>
          <p:nvPr/>
        </p:nvSpPr>
        <p:spPr>
          <a:xfrm>
            <a:off x="987286" y="5441655"/>
            <a:ext cx="10098157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 calcul nous permet de faire le classement des pays selon l'évolution de leurs indicateurs comme le montre le diagramme suivant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21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2A826988-A6D1-4708-A504-12B35997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00" y="267547"/>
            <a:ext cx="9873193" cy="60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2ABD979-06D4-42E7-A5E4-9789C5F0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F2011-5215-4EE1-8D6A-39F95B66DF11}"/>
              </a:ext>
            </a:extLst>
          </p:cNvPr>
          <p:cNvSpPr txBox="1">
            <a:spLocks/>
          </p:cNvSpPr>
          <p:nvPr/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Problématique</a:t>
            </a:r>
            <a:r>
              <a:rPr lang="fr-FR" sz="2000" b="1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50714-D33D-4673-92A2-A20C70818AB6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486851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Cette étude a pour objectif d’analyser le projet d’</a:t>
            </a:r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expansion à l’international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d’une </a:t>
            </a:r>
            <a:r>
              <a:rPr lang="fr-FR" b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start-up de la EdTech </a:t>
            </a: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qui propose des contenus de formation en ligne pour un public de niveau lycée et université.</a:t>
            </a:r>
            <a:endParaRPr lang="fr-F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Et nous devons répondre aux questions suivantes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•Quels sont les pays avec un fort potentiel de clients pour les services de l’entreprise?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•Pour chacun de ces pays, quelle sera l’évolution de ce potentiel de clients ?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•Dans quels pays l'entreprise doit-elle opérer en priorité ?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89C09E8-F9B8-4E85-8AD1-D25CB913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5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A12DF4-3400-43CD-ADC6-76C91A183B3B}"/>
              </a:ext>
            </a:extLst>
          </p:cNvPr>
          <p:cNvSpPr txBox="1"/>
          <p:nvPr/>
        </p:nvSpPr>
        <p:spPr>
          <a:xfrm>
            <a:off x="5396248" y="758952"/>
            <a:ext cx="575943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85DF961-EA6B-4A49-89C7-C495B678F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FB59385-68D8-41D0-A60F-255ACA9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54233-5B33-4E19-AE46-0194EE7A7084}"/>
              </a:ext>
            </a:extLst>
          </p:cNvPr>
          <p:cNvSpPr txBox="1">
            <a:spLocks/>
          </p:cNvSpPr>
          <p:nvPr/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Présentation du jeu de données</a:t>
            </a:r>
            <a:r>
              <a:rPr lang="fr-FR" sz="2000" b="1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7EF90-6699-4C1B-9A29-51CCD4540FBC}"/>
              </a:ext>
            </a:extLst>
          </p:cNvPr>
          <p:cNvSpPr txBox="1">
            <a:spLocks/>
          </p:cNvSpPr>
          <p:nvPr/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Pour réaliser cette étude nous disposons d’un jeu de données composé de 4000 indicateurs internationaux décrivant l’accès à l’éducation, l’obtention de diplômes et des informations relatives aux professeurs, aux dépenses liées à l’éducation... etc.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fr-FR" sz="2400" b="1" u="sng" spc="-50" dirty="0">
                <a:latin typeface="+mj-lt"/>
                <a:ea typeface="+mj-ea"/>
                <a:cs typeface="+mj-cs"/>
              </a:rPr>
              <a:t>Analyse pré-exploratoire des données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•Notre jeu de données contient : 886930 lignes et 70 colonnes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•Son taux de remplissage est de 13.9 %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•Il ne contient pas de données dupliquées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0DCA7A6-1DC3-4D95-BFF3-D29866D4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1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6A08BB0-9BCA-44D2-B503-DA93F66DEF45}"/>
              </a:ext>
            </a:extLst>
          </p:cNvPr>
          <p:cNvSpPr txBox="1">
            <a:spLocks/>
          </p:cNvSpPr>
          <p:nvPr/>
        </p:nvSpPr>
        <p:spPr>
          <a:xfrm>
            <a:off x="1082675" y="882594"/>
            <a:ext cx="10026650" cy="53077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sz="2400" b="1" u="sng" spc="-50" dirty="0">
                <a:latin typeface="+mj-lt"/>
                <a:ea typeface="+mj-ea"/>
                <a:cs typeface="+mj-cs"/>
              </a:rPr>
              <a:t>Choix des indicateurs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Pour répondre à la problématique de l’entreprise nous allons travailler avec les quatre indicateurs suivants 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1)	Enrolment in secondary education, both sexes (number)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2)	Enrolment in tertiary education, all programs, both sexes (number)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3)	Internet users (per 100 people)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4)	GNI per capita, PPP (current international $): </a:t>
            </a:r>
            <a:r>
              <a:rPr lang="fr-FR" sz="1600" dirty="0"/>
              <a:t>« 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Gross National Income,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purchasing power parity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»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fr-FR" dirty="0"/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Les données relatives à ces indicateurs seront filtrées sur les 10 années les plus récentes, étant donné que les colonnes 2017 et 2020 ne contiennent pas de valeurs, ça sera donc les colonnes (2007-2016)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fr-FR" dirty="0"/>
          </a:p>
        </p:txBody>
      </p:sp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6170E76-CB05-4CB1-8BCB-F82E13BC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C3E19BB9-DF2F-4430-8974-2AB694F9E985}"/>
              </a:ext>
            </a:extLst>
          </p:cNvPr>
          <p:cNvGrpSpPr/>
          <p:nvPr/>
        </p:nvGrpSpPr>
        <p:grpSpPr>
          <a:xfrm>
            <a:off x="230414" y="1715099"/>
            <a:ext cx="11883684" cy="3274908"/>
            <a:chOff x="220889" y="1391249"/>
            <a:chExt cx="11883684" cy="3274908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A9093CA-85E7-484F-BC47-81CB8E27506E}"/>
                </a:ext>
              </a:extLst>
            </p:cNvPr>
            <p:cNvGrpSpPr/>
            <p:nvPr/>
          </p:nvGrpSpPr>
          <p:grpSpPr>
            <a:xfrm>
              <a:off x="220889" y="1412908"/>
              <a:ext cx="2579461" cy="1995406"/>
              <a:chOff x="127853" y="579260"/>
              <a:chExt cx="2339521" cy="1995406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9E03785A-73A7-4DDB-8784-4717DFA4D15B}"/>
                  </a:ext>
                </a:extLst>
              </p:cNvPr>
              <p:cNvSpPr/>
              <p:nvPr/>
            </p:nvSpPr>
            <p:spPr>
              <a:xfrm>
                <a:off x="127853" y="579260"/>
                <a:ext cx="2339521" cy="199540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" name="Rectangle : coins arrondis 4">
                <a:extLst>
                  <a:ext uri="{FF2B5EF4-FFF2-40B4-BE49-F238E27FC236}">
                    <a16:creationId xmlns:a16="http://schemas.microsoft.com/office/drawing/2014/main" id="{5C678038-342A-4B0A-ACA1-6A35881FD8CF}"/>
                  </a:ext>
                </a:extLst>
              </p:cNvPr>
              <p:cNvSpPr txBox="1"/>
              <p:nvPr/>
            </p:nvSpPr>
            <p:spPr>
              <a:xfrm>
                <a:off x="127853" y="579260"/>
                <a:ext cx="2339521" cy="133027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68580" numCol="1" spcCol="1270" anchor="t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1" kern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None/>
                </a:pPr>
                <a:r>
                  <a:rPr lang="fr-FR" sz="1800" kern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4000 indicateurs</a:t>
                </a:r>
              </a:p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None/>
                </a:pPr>
                <a:r>
                  <a:rPr lang="fr-FR" sz="1800" kern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242 pays</a:t>
                </a:r>
              </a:p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None/>
                </a:pPr>
                <a:r>
                  <a:rPr lang="fr-FR" sz="1800" kern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 années (1970-2100)</a:t>
                </a:r>
                <a:endParaRPr lang="fr-FR" sz="1800" kern="1200" dirty="0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C821616-B74C-472E-9B02-683187459924}"/>
                </a:ext>
              </a:extLst>
            </p:cNvPr>
            <p:cNvGrpSpPr/>
            <p:nvPr/>
          </p:nvGrpSpPr>
          <p:grpSpPr>
            <a:xfrm>
              <a:off x="3440304" y="1412908"/>
              <a:ext cx="2213771" cy="1974720"/>
              <a:chOff x="3136773" y="530733"/>
              <a:chExt cx="2213771" cy="1974720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82E7EE6E-F870-4F04-A794-3B99079F4F9A}"/>
                  </a:ext>
                </a:extLst>
              </p:cNvPr>
              <p:cNvSpPr/>
              <p:nvPr/>
            </p:nvSpPr>
            <p:spPr>
              <a:xfrm>
                <a:off x="3136773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0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7" name="Rectangle : coins arrondis 4">
                <a:extLst>
                  <a:ext uri="{FF2B5EF4-FFF2-40B4-BE49-F238E27FC236}">
                    <a16:creationId xmlns:a16="http://schemas.microsoft.com/office/drawing/2014/main" id="{73597CA6-B247-47DC-80B6-C07172393AF9}"/>
                  </a:ext>
                </a:extLst>
              </p:cNvPr>
              <p:cNvSpPr txBox="1"/>
              <p:nvPr/>
            </p:nvSpPr>
            <p:spPr>
              <a:xfrm>
                <a:off x="3137328" y="530733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5CFF501-9309-45ED-8612-17C5C28E11B1}"/>
                </a:ext>
              </a:extLst>
            </p:cNvPr>
            <p:cNvGrpSpPr/>
            <p:nvPr/>
          </p:nvGrpSpPr>
          <p:grpSpPr>
            <a:xfrm>
              <a:off x="6328096" y="1412908"/>
              <a:ext cx="2346566" cy="1974720"/>
              <a:chOff x="6277231" y="530733"/>
              <a:chExt cx="2213216" cy="197472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B03351C6-8721-476F-B7F9-D24E1AC1EBE0}"/>
                  </a:ext>
                </a:extLst>
              </p:cNvPr>
              <p:cNvSpPr/>
              <p:nvPr/>
            </p:nvSpPr>
            <p:spPr>
              <a:xfrm>
                <a:off x="6277231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002741"/>
                  <a:satOff val="347"/>
                  <a:lumOff val="-4707"/>
                  <a:alphaOff val="0"/>
                </a:schemeClr>
              </a:fillRef>
              <a:effectRef idx="0">
                <a:schemeClr val="accent5">
                  <a:hueOff val="-1002741"/>
                  <a:satOff val="347"/>
                  <a:lumOff val="-470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Rectangle : coins arrondis 4">
                <a:extLst>
                  <a:ext uri="{FF2B5EF4-FFF2-40B4-BE49-F238E27FC236}">
                    <a16:creationId xmlns:a16="http://schemas.microsoft.com/office/drawing/2014/main" id="{90FF377D-8EAE-46A9-8E31-EC267FFCD51E}"/>
                  </a:ext>
                </a:extLst>
              </p:cNvPr>
              <p:cNvSpPr txBox="1"/>
              <p:nvPr/>
            </p:nvSpPr>
            <p:spPr>
              <a:xfrm>
                <a:off x="6277231" y="661780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014BE9C-73F6-44C7-82C0-74624A37F377}"/>
                </a:ext>
              </a:extLst>
            </p:cNvPr>
            <p:cNvGrpSpPr/>
            <p:nvPr/>
          </p:nvGrpSpPr>
          <p:grpSpPr>
            <a:xfrm>
              <a:off x="9348683" y="1391249"/>
              <a:ext cx="2300197" cy="1974720"/>
              <a:chOff x="9413045" y="530733"/>
              <a:chExt cx="2300197" cy="1974720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76B66B0-3957-4E26-95E0-D45C354E30E8}"/>
                  </a:ext>
                </a:extLst>
              </p:cNvPr>
              <p:cNvSpPr/>
              <p:nvPr/>
            </p:nvSpPr>
            <p:spPr>
              <a:xfrm>
                <a:off x="9413045" y="530733"/>
                <a:ext cx="2300197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ctangle : coins arrondis 4">
                <a:extLst>
                  <a:ext uri="{FF2B5EF4-FFF2-40B4-BE49-F238E27FC236}">
                    <a16:creationId xmlns:a16="http://schemas.microsoft.com/office/drawing/2014/main" id="{E47D395C-FD90-4485-958C-95685483CC05}"/>
                  </a:ext>
                </a:extLst>
              </p:cNvPr>
              <p:cNvSpPr txBox="1"/>
              <p:nvPr/>
            </p:nvSpPr>
            <p:spPr>
              <a:xfrm>
                <a:off x="9413045" y="530733"/>
                <a:ext cx="2300197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407E1A9B-BB8F-4085-B5E6-AB8A3F4D7619}"/>
                </a:ext>
              </a:extLst>
            </p:cNvPr>
            <p:cNvGrpSpPr/>
            <p:nvPr/>
          </p:nvGrpSpPr>
          <p:grpSpPr>
            <a:xfrm>
              <a:off x="2918504" y="2236850"/>
              <a:ext cx="488985" cy="375707"/>
              <a:chOff x="2445375" y="952238"/>
              <a:chExt cx="488985" cy="375707"/>
            </a:xfrm>
          </p:grpSpPr>
          <p:sp>
            <p:nvSpPr>
              <p:cNvPr id="15" name="Flèche : droite 14">
                <a:extLst>
                  <a:ext uri="{FF2B5EF4-FFF2-40B4-BE49-F238E27FC236}">
                    <a16:creationId xmlns:a16="http://schemas.microsoft.com/office/drawing/2014/main" id="{0C939DB1-2465-49FC-953C-7F61A8796E30}"/>
                  </a:ext>
                </a:extLst>
              </p:cNvPr>
              <p:cNvSpPr/>
              <p:nvPr/>
            </p:nvSpPr>
            <p:spPr>
              <a:xfrm rot="21578912">
                <a:off x="2445375" y="952238"/>
                <a:ext cx="488985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Flèche : droite 4">
                <a:extLst>
                  <a:ext uri="{FF2B5EF4-FFF2-40B4-BE49-F238E27FC236}">
                    <a16:creationId xmlns:a16="http://schemas.microsoft.com/office/drawing/2014/main" id="{EF9D6F6B-A9B2-4D24-8430-03D15DFC2AF0}"/>
                  </a:ext>
                </a:extLst>
              </p:cNvPr>
              <p:cNvSpPr txBox="1"/>
              <p:nvPr/>
            </p:nvSpPr>
            <p:spPr>
              <a:xfrm rot="21578912">
                <a:off x="2445376" y="1027725"/>
                <a:ext cx="376273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68C813BA-4777-4DE5-9A6C-C0A0FB330A5A}"/>
                </a:ext>
              </a:extLst>
            </p:cNvPr>
            <p:cNvGrpSpPr/>
            <p:nvPr/>
          </p:nvGrpSpPr>
          <p:grpSpPr>
            <a:xfrm>
              <a:off x="5780179" y="2153184"/>
              <a:ext cx="491143" cy="375707"/>
              <a:chOff x="5582216" y="942705"/>
              <a:chExt cx="491143" cy="375707"/>
            </a:xfrm>
          </p:grpSpPr>
          <p:sp>
            <p:nvSpPr>
              <p:cNvPr id="18" name="Flèche : droite 17">
                <a:extLst>
                  <a:ext uri="{FF2B5EF4-FFF2-40B4-BE49-F238E27FC236}">
                    <a16:creationId xmlns:a16="http://schemas.microsoft.com/office/drawing/2014/main" id="{03DE849B-D150-4AF8-819A-AE7B6821C964}"/>
                  </a:ext>
                </a:extLst>
              </p:cNvPr>
              <p:cNvSpPr/>
              <p:nvPr/>
            </p:nvSpPr>
            <p:spPr>
              <a:xfrm>
                <a:off x="5582216" y="942705"/>
                <a:ext cx="491143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52056"/>
                  <a:satOff val="261"/>
                  <a:lumOff val="-3530"/>
                  <a:alphaOff val="0"/>
                </a:schemeClr>
              </a:fillRef>
              <a:effectRef idx="0">
                <a:schemeClr val="accent5">
                  <a:hueOff val="-752056"/>
                  <a:satOff val="261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Flèche : droite 4">
                <a:extLst>
                  <a:ext uri="{FF2B5EF4-FFF2-40B4-BE49-F238E27FC236}">
                    <a16:creationId xmlns:a16="http://schemas.microsoft.com/office/drawing/2014/main" id="{D1F901E7-BA2F-4124-8C00-3CC99CE94AB2}"/>
                  </a:ext>
                </a:extLst>
              </p:cNvPr>
              <p:cNvSpPr txBox="1"/>
              <p:nvPr/>
            </p:nvSpPr>
            <p:spPr>
              <a:xfrm>
                <a:off x="5582216" y="1017846"/>
                <a:ext cx="378431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96B4B32A-DE98-4071-AD89-2FBD8A03BB71}"/>
                </a:ext>
              </a:extLst>
            </p:cNvPr>
            <p:cNvGrpSpPr/>
            <p:nvPr/>
          </p:nvGrpSpPr>
          <p:grpSpPr>
            <a:xfrm>
              <a:off x="8785207" y="2031514"/>
              <a:ext cx="488976" cy="375707"/>
              <a:chOff x="8664357" y="901670"/>
              <a:chExt cx="488976" cy="375707"/>
            </a:xfrm>
          </p:grpSpPr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292457EA-4427-417D-9DCC-408B75383D2C}"/>
                  </a:ext>
                </a:extLst>
              </p:cNvPr>
              <p:cNvSpPr/>
              <p:nvPr/>
            </p:nvSpPr>
            <p:spPr>
              <a:xfrm>
                <a:off x="8664357" y="901670"/>
                <a:ext cx="488976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Flèche : droite 4">
                <a:extLst>
                  <a:ext uri="{FF2B5EF4-FFF2-40B4-BE49-F238E27FC236}">
                    <a16:creationId xmlns:a16="http://schemas.microsoft.com/office/drawing/2014/main" id="{1D1C29EB-C9B2-45CA-962F-9689F1620645}"/>
                  </a:ext>
                </a:extLst>
              </p:cNvPr>
              <p:cNvSpPr txBox="1"/>
              <p:nvPr/>
            </p:nvSpPr>
            <p:spPr>
              <a:xfrm>
                <a:off x="8664357" y="976811"/>
                <a:ext cx="376264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72CC248-8A24-4DE3-BBB2-CA78015A2D8B}"/>
                </a:ext>
              </a:extLst>
            </p:cNvPr>
            <p:cNvSpPr txBox="1"/>
            <p:nvPr/>
          </p:nvSpPr>
          <p:spPr>
            <a:xfrm>
              <a:off x="3408637" y="1754922"/>
              <a:ext cx="2656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indicateurs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242 pays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 années (2007-2016)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8DA4C28-7A80-43A7-970B-179DD96B61B1}"/>
                </a:ext>
              </a:extLst>
            </p:cNvPr>
            <p:cNvSpPr txBox="1"/>
            <p:nvPr/>
          </p:nvSpPr>
          <p:spPr>
            <a:xfrm>
              <a:off x="6324182" y="1616959"/>
              <a:ext cx="26569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Une valeur pour chaque pays pour chacun des 4 indicateurs (avec des cellules contenant des NaN)</a:t>
              </a:r>
            </a:p>
            <a:p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EE8B723-3AF8-4271-A280-8C2C7A9B29B6}"/>
                </a:ext>
              </a:extLst>
            </p:cNvPr>
            <p:cNvSpPr txBox="1"/>
            <p:nvPr/>
          </p:nvSpPr>
          <p:spPr>
            <a:xfrm>
              <a:off x="9546477" y="1773688"/>
              <a:ext cx="23001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 pays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indicateurs pour chaque pays</a:t>
              </a:r>
            </a:p>
          </p:txBody>
        </p: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E39565B-A2C6-472B-90E0-2DF13C6FF671}"/>
                </a:ext>
              </a:extLst>
            </p:cNvPr>
            <p:cNvGrpSpPr/>
            <p:nvPr/>
          </p:nvGrpSpPr>
          <p:grpSpPr>
            <a:xfrm>
              <a:off x="971830" y="3139445"/>
              <a:ext cx="2228292" cy="1526712"/>
              <a:chOff x="512466" y="2054687"/>
              <a:chExt cx="2228292" cy="1526712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EA6D94A5-DA3B-41EF-83C6-CE84044AD456}"/>
                  </a:ext>
                </a:extLst>
              </p:cNvPr>
              <p:cNvSpPr/>
              <p:nvPr/>
            </p:nvSpPr>
            <p:spPr>
              <a:xfrm>
                <a:off x="512466" y="2054687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Rectangle : coins arrondis 4">
                <a:extLst>
                  <a:ext uri="{FF2B5EF4-FFF2-40B4-BE49-F238E27FC236}">
                    <a16:creationId xmlns:a16="http://schemas.microsoft.com/office/drawing/2014/main" id="{7B311230-3E11-4A1D-98D3-AD43FF1942E2}"/>
                  </a:ext>
                </a:extLst>
              </p:cNvPr>
              <p:cNvSpPr txBox="1"/>
              <p:nvPr/>
            </p:nvSpPr>
            <p:spPr>
              <a:xfrm>
                <a:off x="557182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01518502-5C60-4D47-8AEF-C566098C51F3}"/>
                </a:ext>
              </a:extLst>
            </p:cNvPr>
            <p:cNvGrpSpPr/>
            <p:nvPr/>
          </p:nvGrpSpPr>
          <p:grpSpPr>
            <a:xfrm>
              <a:off x="3932608" y="3094729"/>
              <a:ext cx="2228292" cy="1526712"/>
              <a:chOff x="3634789" y="2054687"/>
              <a:chExt cx="2228292" cy="1526712"/>
            </a:xfrm>
          </p:grpSpPr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4250AB2B-C88B-4AC3-9BE4-0E65EDCD86B7}"/>
                  </a:ext>
                </a:extLst>
              </p:cNvPr>
              <p:cNvSpPr/>
              <p:nvPr/>
            </p:nvSpPr>
            <p:spPr>
              <a:xfrm>
                <a:off x="3634789" y="2054687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501371"/>
                  <a:satOff val="174"/>
                  <a:lumOff val="-235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ectangle : coins arrondis 4">
                <a:extLst>
                  <a:ext uri="{FF2B5EF4-FFF2-40B4-BE49-F238E27FC236}">
                    <a16:creationId xmlns:a16="http://schemas.microsoft.com/office/drawing/2014/main" id="{571A8BF9-CFF2-4F91-B97A-A1E899C2DCE4}"/>
                  </a:ext>
                </a:extLst>
              </p:cNvPr>
              <p:cNvSpPr txBox="1"/>
              <p:nvPr/>
            </p:nvSpPr>
            <p:spPr>
              <a:xfrm>
                <a:off x="3679505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EC2A3744-3C53-4BE8-9272-2F3697A8335C}"/>
                </a:ext>
              </a:extLst>
            </p:cNvPr>
            <p:cNvGrpSpPr/>
            <p:nvPr/>
          </p:nvGrpSpPr>
          <p:grpSpPr>
            <a:xfrm>
              <a:off x="6843003" y="3089961"/>
              <a:ext cx="2228292" cy="1526712"/>
              <a:chOff x="6770603" y="2054687"/>
              <a:chExt cx="2228292" cy="1526712"/>
            </a:xfrm>
          </p:grpSpPr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2FA7437A-13FA-434C-8435-20B1F7B33A12}"/>
                  </a:ext>
                </a:extLst>
              </p:cNvPr>
              <p:cNvSpPr/>
              <p:nvPr/>
            </p:nvSpPr>
            <p:spPr>
              <a:xfrm>
                <a:off x="6770603" y="2054687"/>
                <a:ext cx="2228292" cy="1526712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1002741"/>
                  <a:satOff val="347"/>
                  <a:lumOff val="-47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Rectangle : coins arrondis 4">
                <a:extLst>
                  <a:ext uri="{FF2B5EF4-FFF2-40B4-BE49-F238E27FC236}">
                    <a16:creationId xmlns:a16="http://schemas.microsoft.com/office/drawing/2014/main" id="{40AC25A6-9E9F-4A64-86E5-21BD2852E538}"/>
                  </a:ext>
                </a:extLst>
              </p:cNvPr>
              <p:cNvSpPr txBox="1"/>
              <p:nvPr/>
            </p:nvSpPr>
            <p:spPr>
              <a:xfrm>
                <a:off x="6815319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CBCF1D3-56DD-4477-8B3A-91EA8BB2655A}"/>
                </a:ext>
              </a:extLst>
            </p:cNvPr>
            <p:cNvSpPr/>
            <p:nvPr/>
          </p:nvSpPr>
          <p:spPr>
            <a:xfrm>
              <a:off x="9855508" y="3057812"/>
              <a:ext cx="2228292" cy="15267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1504112"/>
                <a:satOff val="521"/>
                <a:lumOff val="-706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F0C118-D552-42BA-9052-D38843CBB67B}"/>
                </a:ext>
              </a:extLst>
            </p:cNvPr>
            <p:cNvSpPr txBox="1"/>
            <p:nvPr/>
          </p:nvSpPr>
          <p:spPr>
            <a:xfrm>
              <a:off x="3970042" y="3348832"/>
              <a:ext cx="2213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Extraire la dernière valeur non nulle pour chaque variable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FABBF2-2BAA-402A-A7E2-ECF8C0B3BFD0}"/>
                </a:ext>
              </a:extLst>
            </p:cNvPr>
            <p:cNvSpPr txBox="1"/>
            <p:nvPr/>
          </p:nvSpPr>
          <p:spPr>
            <a:xfrm>
              <a:off x="929890" y="3491229"/>
              <a:ext cx="23980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Filtrer sur 4 indicateurs</a:t>
              </a:r>
            </a:p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Filtrer sur 10 années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DBA8561-3EC6-40C0-8DF9-F2102212725B}"/>
                </a:ext>
              </a:extLst>
            </p:cNvPr>
            <p:cNvSpPr txBox="1"/>
            <p:nvPr/>
          </p:nvSpPr>
          <p:spPr>
            <a:xfrm>
              <a:off x="6810511" y="3309478"/>
              <a:ext cx="2346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Supprimer les lignes contenant au moins un NaN 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B559AEA-A2EF-4963-9387-E0EE0F226F85}"/>
                </a:ext>
              </a:extLst>
            </p:cNvPr>
            <p:cNvSpPr txBox="1"/>
            <p:nvPr/>
          </p:nvSpPr>
          <p:spPr>
            <a:xfrm>
              <a:off x="9876281" y="3387628"/>
              <a:ext cx="2228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Etude statistique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Edition de graphiques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itre 1">
            <a:extLst>
              <a:ext uri="{FF2B5EF4-FFF2-40B4-BE49-F238E27FC236}">
                <a16:creationId xmlns:a16="http://schemas.microsoft.com/office/drawing/2014/main" id="{504E933D-41A3-4AEA-86D4-A1ED483AE741}"/>
              </a:ext>
            </a:extLst>
          </p:cNvPr>
          <p:cNvSpPr txBox="1">
            <a:spLocks/>
          </p:cNvSpPr>
          <p:nvPr/>
        </p:nvSpPr>
        <p:spPr>
          <a:xfrm>
            <a:off x="580390" y="61020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Séquence de nettoyage des données</a:t>
            </a:r>
            <a:r>
              <a:rPr lang="fr-FR" sz="2000" b="1" u="sng" dirty="0"/>
              <a:t>:</a:t>
            </a:r>
          </a:p>
        </p:txBody>
      </p:sp>
      <p:pic>
        <p:nvPicPr>
          <p:cNvPr id="4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F65DD52-E163-4444-8B82-9D7C5F20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3584D94-B901-40EE-BB79-04A0ADD3C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6198159-F225-4BF4-AD45-29A6B38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097DDC-D3BF-4917-A860-4C83D864A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" y="1370791"/>
            <a:ext cx="11376779" cy="4778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A17610F-F372-4C12-BBE9-DB33B1C11912}"/>
              </a:ext>
            </a:extLst>
          </p:cNvPr>
          <p:cNvSpPr txBox="1"/>
          <p:nvPr/>
        </p:nvSpPr>
        <p:spPr>
          <a:xfrm>
            <a:off x="357809" y="540421"/>
            <a:ext cx="105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Aperçu du tableau obtenu à l’issu des filtrages précédents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108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1EF4EC-5F69-4D67-B0D0-D84FED4716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5516" y="2079625"/>
            <a:ext cx="11354683" cy="338137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6BC41C6-667A-4092-8E9A-83D36C43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C0DF4BD-374E-4799-9878-DE27655E2B17}"/>
              </a:ext>
            </a:extLst>
          </p:cNvPr>
          <p:cNvSpPr txBox="1"/>
          <p:nvPr/>
        </p:nvSpPr>
        <p:spPr>
          <a:xfrm>
            <a:off x="405516" y="935335"/>
            <a:ext cx="105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Description statistique des données associées aux indicateurs choisis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096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78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80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E61E84A-9244-44D5-85D0-3AFEBF4F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138" y="965200"/>
            <a:ext cx="2820909" cy="20602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2062" name="Rectangle 82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D8CF395-69D7-41F6-834C-9B648386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4679" y="965200"/>
            <a:ext cx="3263984" cy="20602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C4C860C-99BE-4A49-AD6A-B433997B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4812" y="3836247"/>
            <a:ext cx="4314760" cy="20602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88462D6-932C-4813-8B07-A38DA179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979" y="3836247"/>
            <a:ext cx="4503383" cy="20602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8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BABA44D-7273-4016-9456-45104AE5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C39B451-3CCF-4F71-86A3-B3C08969EFB0}"/>
              </a:ext>
            </a:extLst>
          </p:cNvPr>
          <p:cNvSpPr txBox="1"/>
          <p:nvPr/>
        </p:nvSpPr>
        <p:spPr>
          <a:xfrm>
            <a:off x="87465" y="117560"/>
            <a:ext cx="105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Graphiques montrant la répartition des indicateurs choisis</a:t>
            </a:r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230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74DA14B-6ED4-4D5F-8F3E-44B11D9E3506}"/>
              </a:ext>
            </a:extLst>
          </p:cNvPr>
          <p:cNvSpPr txBox="1"/>
          <p:nvPr/>
        </p:nvSpPr>
        <p:spPr>
          <a:xfrm>
            <a:off x="522133" y="1323465"/>
            <a:ext cx="1114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 sont les Pays avec un fort potentiel de clients pour les services de l’entreprise?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DEB556-A3C9-4985-9917-D075529E1585}"/>
              </a:ext>
            </a:extLst>
          </p:cNvPr>
          <p:cNvSpPr txBox="1"/>
          <p:nvPr/>
        </p:nvSpPr>
        <p:spPr>
          <a:xfrm>
            <a:off x="522133" y="3781749"/>
            <a:ext cx="1114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quels pays l’entreprise doit-elle opérer en premier?</a:t>
            </a:r>
          </a:p>
        </p:txBody>
      </p:sp>
      <p:pic>
        <p:nvPicPr>
          <p:cNvPr id="6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F9BA990-04AB-44E2-99C8-5767F65D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73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737</Words>
  <Application>Microsoft Office PowerPoint</Application>
  <PresentationFormat>Grand écran</PresentationFormat>
  <Paragraphs>79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Sagona Book</vt:lpstr>
      <vt:lpstr>Sagona ExtraLight</vt:lpstr>
      <vt:lpstr>Times New Roman</vt:lpstr>
      <vt:lpstr>RetrospectVTI</vt:lpstr>
      <vt:lpstr>Projet 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</dc:title>
  <dc:creator>Administrator</dc:creator>
  <cp:lastModifiedBy>Administrator</cp:lastModifiedBy>
  <cp:revision>26</cp:revision>
  <dcterms:created xsi:type="dcterms:W3CDTF">2021-05-06T08:15:34Z</dcterms:created>
  <dcterms:modified xsi:type="dcterms:W3CDTF">2021-05-10T14:55:06Z</dcterms:modified>
</cp:coreProperties>
</file>